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3.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comment4.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comment5.xml" ContentType="application/vnd.openxmlformats-officedocument.presentationml.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comment6.xml" ContentType="application/vnd.openxmlformats-officedocument.presentationml.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omments/comment7.xml" ContentType="application/vnd.openxmlformats-officedocument.presentationml.comments+xml"/>
  <Override PartName="/ppt/notesSlides/notesSlide33.xml" ContentType="application/vnd.openxmlformats-officedocument.presentationml.notesSlide+xml"/>
  <Override PartName="/ppt/comments/comment8.xml" ContentType="application/vnd.openxmlformats-officedocument.presentationml.comment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omments/comment9.xml" ContentType="application/vnd.openxmlformats-officedocument.presentationml.comment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comments/comment10.xml" ContentType="application/vnd.openxmlformats-officedocument.presentationml.comment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omments/comment11.xml" ContentType="application/vnd.openxmlformats-officedocument.presentationml.comments+xml"/>
  <Override PartName="/ppt/notesSlides/notesSlide45.xml" ContentType="application/vnd.openxmlformats-officedocument.presentationml.notesSlide+xml"/>
  <Override PartName="/ppt/comments/comment12.xml" ContentType="application/vnd.openxmlformats-officedocument.presentationml.comments+xml"/>
  <Override PartName="/ppt/notesSlides/notesSlide46.xml" ContentType="application/vnd.openxmlformats-officedocument.presentationml.notesSlide+xml"/>
  <Override PartName="/ppt/comments/comment13.xml" ContentType="application/vnd.openxmlformats-officedocument.presentationml.comments+xml"/>
  <Override PartName="/ppt/notesSlides/notesSlide47.xml" ContentType="application/vnd.openxmlformats-officedocument.presentationml.notesSlide+xml"/>
  <Override PartName="/ppt/comments/comment14.xml" ContentType="application/vnd.openxmlformats-officedocument.presentationml.comments+xml"/>
  <Override PartName="/ppt/notesSlides/notesSlide48.xml" ContentType="application/vnd.openxmlformats-officedocument.presentationml.notesSlide+xml"/>
  <Override PartName="/ppt/comments/comment15.xml" ContentType="application/vnd.openxmlformats-officedocument.presentationml.comments+xml"/>
  <Override PartName="/ppt/notesSlides/notesSlide49.xml" ContentType="application/vnd.openxmlformats-officedocument.presentationml.notesSlide+xml"/>
  <Override PartName="/ppt/comments/comment16.xml" ContentType="application/vnd.openxmlformats-officedocument.presentationml.comments+xml"/>
  <Override PartName="/ppt/notesSlides/notesSlide50.xml" ContentType="application/vnd.openxmlformats-officedocument.presentationml.notesSlide+xml"/>
  <Override PartName="/ppt/comments/comment17.xml" ContentType="application/vnd.openxmlformats-officedocument.presentationml.comment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omments/comment18.xml" ContentType="application/vnd.openxmlformats-officedocument.presentationml.comment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omments/comment19.xml" ContentType="application/vnd.openxmlformats-officedocument.presentationml.comment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omments/comment20.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9" r:id="rId4"/>
  </p:sldMasterIdLst>
  <p:notesMasterIdLst>
    <p:notesMasterId r:id="rId73"/>
  </p:notesMasterIdLst>
  <p:handoutMasterIdLst>
    <p:handoutMasterId r:id="rId74"/>
  </p:handoutMasterIdLst>
  <p:sldIdLst>
    <p:sldId id="377" r:id="rId5"/>
    <p:sldId id="378" r:id="rId6"/>
    <p:sldId id="390" r:id="rId7"/>
    <p:sldId id="391" r:id="rId8"/>
    <p:sldId id="392" r:id="rId9"/>
    <p:sldId id="483" r:id="rId10"/>
    <p:sldId id="487" r:id="rId11"/>
    <p:sldId id="485" r:id="rId12"/>
    <p:sldId id="486" r:id="rId13"/>
    <p:sldId id="429" r:id="rId14"/>
    <p:sldId id="438" r:id="rId15"/>
    <p:sldId id="439" r:id="rId16"/>
    <p:sldId id="440" r:id="rId17"/>
    <p:sldId id="488" r:id="rId18"/>
    <p:sldId id="443" r:id="rId19"/>
    <p:sldId id="444" r:id="rId20"/>
    <p:sldId id="481" r:id="rId21"/>
    <p:sldId id="445" r:id="rId22"/>
    <p:sldId id="446" r:id="rId23"/>
    <p:sldId id="476" r:id="rId24"/>
    <p:sldId id="489" r:id="rId25"/>
    <p:sldId id="477" r:id="rId26"/>
    <p:sldId id="447" r:id="rId27"/>
    <p:sldId id="448" r:id="rId28"/>
    <p:sldId id="449" r:id="rId29"/>
    <p:sldId id="451" r:id="rId30"/>
    <p:sldId id="490" r:id="rId31"/>
    <p:sldId id="455" r:id="rId32"/>
    <p:sldId id="454" r:id="rId33"/>
    <p:sldId id="458" r:id="rId34"/>
    <p:sldId id="459" r:id="rId35"/>
    <p:sldId id="460" r:id="rId36"/>
    <p:sldId id="462" r:id="rId37"/>
    <p:sldId id="463" r:id="rId38"/>
    <p:sldId id="464" r:id="rId39"/>
    <p:sldId id="465" r:id="rId40"/>
    <p:sldId id="466" r:id="rId41"/>
    <p:sldId id="479" r:id="rId42"/>
    <p:sldId id="467" r:id="rId43"/>
    <p:sldId id="468" r:id="rId44"/>
    <p:sldId id="469" r:id="rId45"/>
    <p:sldId id="473" r:id="rId46"/>
    <p:sldId id="478" r:id="rId47"/>
    <p:sldId id="471" r:id="rId48"/>
    <p:sldId id="475" r:id="rId49"/>
    <p:sldId id="474" r:id="rId50"/>
    <p:sldId id="497" r:id="rId51"/>
    <p:sldId id="498" r:id="rId52"/>
    <p:sldId id="499" r:id="rId53"/>
    <p:sldId id="500" r:id="rId54"/>
    <p:sldId id="442" r:id="rId55"/>
    <p:sldId id="404" r:id="rId56"/>
    <p:sldId id="430" r:id="rId57"/>
    <p:sldId id="398" r:id="rId58"/>
    <p:sldId id="414" r:id="rId59"/>
    <p:sldId id="415" r:id="rId60"/>
    <p:sldId id="491" r:id="rId61"/>
    <p:sldId id="492" r:id="rId62"/>
    <p:sldId id="494" r:id="rId63"/>
    <p:sldId id="495" r:id="rId64"/>
    <p:sldId id="496" r:id="rId65"/>
    <p:sldId id="417" r:id="rId66"/>
    <p:sldId id="435" r:id="rId67"/>
    <p:sldId id="436" r:id="rId68"/>
    <p:sldId id="437" r:id="rId69"/>
    <p:sldId id="423" r:id="rId70"/>
    <p:sldId id="482" r:id="rId71"/>
    <p:sldId id="461" r:id="rId72"/>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27" userDrawn="1">
          <p15:clr>
            <a:srgbClr val="A4A3A4"/>
          </p15:clr>
        </p15:guide>
        <p15:guide id="2" orient="horz" pos="2239" userDrawn="1">
          <p15:clr>
            <a:srgbClr val="A4A3A4"/>
          </p15:clr>
        </p15:guide>
        <p15:guide id="3" orient="horz" pos="2611" userDrawn="1">
          <p15:clr>
            <a:srgbClr val="A4A3A4"/>
          </p15:clr>
        </p15:guide>
        <p15:guide id="4" pos="7381" userDrawn="1">
          <p15:clr>
            <a:srgbClr val="A4A3A4"/>
          </p15:clr>
        </p15:guide>
        <p15:guide id="5" pos="3555" userDrawn="1">
          <p15:clr>
            <a:srgbClr val="A4A3A4"/>
          </p15:clr>
        </p15:guide>
        <p15:guide id="6" pos="1264" userDrawn="1">
          <p15:clr>
            <a:srgbClr val="A4A3A4"/>
          </p15:clr>
        </p15:guide>
        <p15:guide id="7" orient="horz" pos="3636" userDrawn="1">
          <p15:clr>
            <a:srgbClr val="A4A3A4"/>
          </p15:clr>
        </p15:guide>
        <p15:guide id="8" orient="horz" pos="2985" userDrawn="1">
          <p15:clr>
            <a:srgbClr val="A4A3A4"/>
          </p15:clr>
        </p15:guide>
        <p15:guide id="9" orient="horz" pos="348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mansolf" initials="m" lastIdx="10" clrIdx="0"/>
  <p:cmAuthor id="1" name="Cara Cook" initials="CC" lastIdx="56" clrIdx="1">
    <p:extLst/>
  </p:cmAuthor>
  <p:cmAuthor id="2" name="Scott Grand" initials="SG" lastIdx="108" clrIdx="2">
    <p:extLst/>
  </p:cmAuthor>
  <p:cmAuthor id="3" name="Scott Grand" initials="SG [2]" lastIdx="1" clrIdx="3">
    <p:extLst/>
  </p:cmAuthor>
  <p:cmAuthor id="4" name="Scott Grand" initials="SG [3]" lastIdx="1" clrIdx="4">
    <p:extLst/>
  </p:cmAuthor>
  <p:cmAuthor id="5" name="Scott Grand" initials="SG [4]" lastIdx="1" clrIdx="5">
    <p:extLst/>
  </p:cmAuthor>
  <p:cmAuthor id="6" name="Microsoft Office User" initials="Office" lastIdx="3" clrIdx="6">
    <p:extLst/>
  </p:cmAuthor>
  <p:cmAuthor id="7" name="Microsoft Office User" initials="Office [2]" lastIdx="1" clrIdx="7">
    <p:extLst/>
  </p:cmAuthor>
  <p:cmAuthor id="8" name="Microsoft Office User" initials="Office [3]" lastIdx="1" clrIdx="8">
    <p:extLst/>
  </p:cmAuthor>
  <p:cmAuthor id="9" name="Microsoft Office User" initials="Office [3] [2]" lastIdx="1" clrIdx="9">
    <p:extLst/>
  </p:cmAuthor>
  <p:cmAuthor id="10" name="John Holland" initials="JH" lastIdx="26" clrIdx="10">
    <p:extLst/>
  </p:cmAuthor>
  <p:cmAuthor id="11" name="John Holland" initials="JH [2]" lastIdx="1" clrIdx="11">
    <p:extLst/>
  </p:cmAuthor>
  <p:cmAuthor id="12" name="John Holland" initials="JH [3]" lastIdx="1" clrIdx="12">
    <p:extLst/>
  </p:cmAuthor>
  <p:cmAuthor id="13" name="John Holland" initials="JH [4]" lastIdx="1" clrIdx="13">
    <p:extLst/>
  </p:cmAuthor>
  <p:cmAuthor id="14" name="John Holland" initials="JH [5]" lastIdx="1" clrIdx="14">
    <p:extLst/>
  </p:cmAuthor>
  <p:cmAuthor id="15" name="John Holland" initials="JH [6]" lastIdx="1" clrIdx="15">
    <p:extLst/>
  </p:cmAuthor>
  <p:cmAuthor id="16" name="John Holland" initials="JH [6] [2]" lastIdx="1" clrIdx="16">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963C"/>
    <a:srgbClr val="5EA940"/>
    <a:srgbClr val="000000"/>
    <a:srgbClr val="00122A"/>
    <a:srgbClr val="002056"/>
    <a:srgbClr val="002663"/>
    <a:srgbClr val="7CC242"/>
    <a:srgbClr val="BBBDBD"/>
    <a:srgbClr val="5EAA40"/>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24" autoAdjust="0"/>
    <p:restoredTop sz="79078" autoAdjust="0"/>
  </p:normalViewPr>
  <p:slideViewPr>
    <p:cSldViewPr snapToGrid="0" snapToObjects="1">
      <p:cViewPr>
        <p:scale>
          <a:sx n="60" d="100"/>
          <a:sy n="60" d="100"/>
        </p:scale>
        <p:origin x="1816" y="712"/>
      </p:cViewPr>
      <p:guideLst>
        <p:guide orient="horz" pos="2727"/>
        <p:guide orient="horz" pos="2239"/>
        <p:guide orient="horz" pos="2611"/>
        <p:guide pos="7381"/>
        <p:guide pos="3555"/>
        <p:guide pos="1264"/>
        <p:guide orient="horz" pos="3636"/>
        <p:guide orient="horz" pos="2985"/>
        <p:guide orient="horz" pos="3481"/>
      </p:guideLst>
    </p:cSldViewPr>
  </p:slid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57" d="100"/>
          <a:sy n="57" d="100"/>
        </p:scale>
        <p:origin x="2832"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73" Type="http://schemas.openxmlformats.org/officeDocument/2006/relationships/notesMaster" Target="notesMasters/notesMaster1.xml"/><Relationship Id="rId74" Type="http://schemas.openxmlformats.org/officeDocument/2006/relationships/handoutMaster" Target="handoutMasters/handoutMaster1.xml"/><Relationship Id="rId75" Type="http://schemas.openxmlformats.org/officeDocument/2006/relationships/commentAuthors" Target="commentAuthors.xml"/><Relationship Id="rId76" Type="http://schemas.openxmlformats.org/officeDocument/2006/relationships/presProps" Target="presProps.xml"/><Relationship Id="rId77" Type="http://schemas.openxmlformats.org/officeDocument/2006/relationships/viewProps" Target="viewProps.xml"/><Relationship Id="rId78" Type="http://schemas.openxmlformats.org/officeDocument/2006/relationships/theme" Target="theme/theme1.xml"/><Relationship Id="rId79" Type="http://schemas.openxmlformats.org/officeDocument/2006/relationships/tableStyles" Target="tableStyles.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7-12-20T08:49:02.584" idx="82">
    <p:pos x="10" y="10"/>
    <p:text>AmEx Team: We want to add availability info for the workshops, but need help understanding how to position that. </p:text>
    <p:extLst>
      <p:ext uri="{C676402C-5697-4E1C-873F-D02D1690AC5C}">
        <p15:threadingInfo xmlns:p15="http://schemas.microsoft.com/office/powerpoint/2012/main" timeZoneBias="36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2" dt="2017-12-01T08:07:13.283" idx="28">
    <p:pos x="10" y="10"/>
    <p:text>AmEx Team: We need help thinking through how we position global reach for each product. </p:text>
    <p:extLst>
      <p:ext uri="{C676402C-5697-4E1C-873F-D02D1690AC5C}">
        <p15:threadingInfo xmlns:p15="http://schemas.microsoft.com/office/powerpoint/2012/main" timeZoneBias="36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2" dt="2018-01-18T09:47:07.073" idx="101">
    <p:pos x="10" y="10"/>
    <p:text>AmEx Team: Does the benefit to travelers apply if you use other payment products (vPay, CPC, etc.)?</p:text>
    <p:extLst>
      <p:ext uri="{C676402C-5697-4E1C-873F-D02D1690AC5C}">
        <p15:threadingInfo xmlns:p15="http://schemas.microsoft.com/office/powerpoint/2012/main" timeZoneBias="360"/>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2" dt="2018-01-18T09:51:01.118" idx="102">
    <p:pos x="10" y="10"/>
    <p:text>NOTE: May integrate Cvent info Cara will share.</p:text>
    <p:extLst>
      <p:ext uri="{C676402C-5697-4E1C-873F-D02D1690AC5C}">
        <p15:threadingInfo xmlns:p15="http://schemas.microsoft.com/office/powerpoint/2012/main" timeZoneBias="360"/>
      </p:ext>
    </p:extLst>
  </p:cm>
</p:cmLst>
</file>

<file path=ppt/comments/comment13.xml><?xml version="1.0" encoding="utf-8"?>
<p:cmLst xmlns:a="http://schemas.openxmlformats.org/drawingml/2006/main" xmlns:r="http://schemas.openxmlformats.org/officeDocument/2006/relationships" xmlns:p="http://schemas.openxmlformats.org/presentationml/2006/main">
  <p:cm authorId="2" dt="2017-12-01T08:07:13.283" idx="28">
    <p:pos x="10" y="10"/>
    <p:text>AmEx Team: We need help thinking through how we position global reach for each product. </p:text>
    <p:extLst>
      <p:ext uri="{C676402C-5697-4E1C-873F-D02D1690AC5C}">
        <p15:threadingInfo xmlns:p15="http://schemas.microsoft.com/office/powerpoint/2012/main" timeZoneBias="360"/>
      </p:ext>
    </p:extLst>
  </p:cm>
</p:cmLst>
</file>

<file path=ppt/comments/comment14.xml><?xml version="1.0" encoding="utf-8"?>
<p:cmLst xmlns:a="http://schemas.openxmlformats.org/drawingml/2006/main" xmlns:r="http://schemas.openxmlformats.org/officeDocument/2006/relationships" xmlns:p="http://schemas.openxmlformats.org/presentationml/2006/main">
  <p:cm authorId="2" dt="2018-01-18T09:53:08.430" idx="103">
    <p:pos x="10" y="10"/>
    <p:text>AmEx Team: Would love to add more detail here, since these are now on their own slide.</p:text>
    <p:extLst>
      <p:ext uri="{C676402C-5697-4E1C-873F-D02D1690AC5C}">
        <p15:threadingInfo xmlns:p15="http://schemas.microsoft.com/office/powerpoint/2012/main" timeZoneBias="360"/>
      </p:ext>
    </p:extLst>
  </p:cm>
</p:cmLst>
</file>

<file path=ppt/comments/comment15.xml><?xml version="1.0" encoding="utf-8"?>
<p:cmLst xmlns:a="http://schemas.openxmlformats.org/drawingml/2006/main" xmlns:r="http://schemas.openxmlformats.org/officeDocument/2006/relationships" xmlns:p="http://schemas.openxmlformats.org/presentationml/2006/main">
  <p:cm authorId="2" dt="2018-01-18T13:33:28.182" idx="106">
    <p:pos x="10" y="10"/>
    <p:text>AmEx Team: We need more info on this partnership to create the content.</p:text>
    <p:extLst>
      <p:ext uri="{C676402C-5697-4E1C-873F-D02D1690AC5C}">
        <p15:threadingInfo xmlns:p15="http://schemas.microsoft.com/office/powerpoint/2012/main" timeZoneBias="360"/>
      </p:ext>
    </p:extLst>
  </p:cm>
</p:cmLst>
</file>

<file path=ppt/comments/comment16.xml><?xml version="1.0" encoding="utf-8"?>
<p:cmLst xmlns:a="http://schemas.openxmlformats.org/drawingml/2006/main" xmlns:r="http://schemas.openxmlformats.org/officeDocument/2006/relationships" xmlns:p="http://schemas.openxmlformats.org/presentationml/2006/main">
  <p:cm authorId="2" dt="2017-12-21T09:57:34.875" idx="94">
    <p:pos x="10" y="10"/>
    <p:text>AmEx Team: Would love to add more detail here, since these are now on their own slide.</p:text>
    <p:extLst mod="1">
      <p:ext uri="{C676402C-5697-4E1C-873F-D02D1690AC5C}">
        <p15:threadingInfo xmlns:p15="http://schemas.microsoft.com/office/powerpoint/2012/main" timeZoneBias="360"/>
      </p:ext>
    </p:extLst>
  </p:cm>
</p:cmLst>
</file>

<file path=ppt/comments/comment17.xml><?xml version="1.0" encoding="utf-8"?>
<p:cmLst xmlns:a="http://schemas.openxmlformats.org/drawingml/2006/main" xmlns:r="http://schemas.openxmlformats.org/officeDocument/2006/relationships" xmlns:p="http://schemas.openxmlformats.org/presentationml/2006/main">
  <p:cm authorId="2" dt="2017-12-21T09:57:34.875" idx="94">
    <p:pos x="10" y="10"/>
    <p:text>AmEx Team: Would love to add more detail here, since these are now on their own slide.</p:text>
    <p:extLst mod="1">
      <p:ext uri="{C676402C-5697-4E1C-873F-D02D1690AC5C}">
        <p15:threadingInfo xmlns:p15="http://schemas.microsoft.com/office/powerpoint/2012/main" timeZoneBias="360"/>
      </p:ext>
    </p:extLst>
  </p:cm>
</p:cmLst>
</file>

<file path=ppt/comments/comment18.xml><?xml version="1.0" encoding="utf-8"?>
<p:cmLst xmlns:a="http://schemas.openxmlformats.org/drawingml/2006/main" xmlns:r="http://schemas.openxmlformats.org/officeDocument/2006/relationships" xmlns:p="http://schemas.openxmlformats.org/presentationml/2006/main">
  <p:cm authorId="2" dt="2017-12-19T11:28:35.652" idx="73">
    <p:pos x="10" y="10"/>
    <p:text>AmEx Team: We need some help with the labels. </p:text>
    <p:extLst mod="1">
      <p:ext uri="{C676402C-5697-4E1C-873F-D02D1690AC5C}">
        <p15:threadingInfo xmlns:p15="http://schemas.microsoft.com/office/powerpoint/2012/main" timeZoneBias="360"/>
      </p:ext>
    </p:extLst>
  </p:cm>
</p:cmLst>
</file>

<file path=ppt/comments/comment19.xml><?xml version="1.0" encoding="utf-8"?>
<p:cmLst xmlns:a="http://schemas.openxmlformats.org/drawingml/2006/main" xmlns:r="http://schemas.openxmlformats.org/officeDocument/2006/relationships" xmlns:p="http://schemas.openxmlformats.org/presentationml/2006/main">
  <p:cm authorId="2" dt="2017-12-20T08:46:43.487" idx="79">
    <p:pos x="4891" y="2577"/>
    <p:text>AmEx Team: Need help with Incentive Suite message--what's included on the slide is from the fact pack, so need more detail. </p:text>
    <p:extLst>
      <p:ext uri="{C676402C-5697-4E1C-873F-D02D1690AC5C}">
        <p15:threadingInfo xmlns:p15="http://schemas.microsoft.com/office/powerpoint/2012/main" timeZoneBias="36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17-12-20T08:49:11.663" idx="83">
    <p:pos x="10" y="10"/>
    <p:text>AmEx Team: Is there any availability limitations for SpendIQ we should acknowledge?</p:text>
    <p:extLst mod="1">
      <p:ext uri="{C676402C-5697-4E1C-873F-D02D1690AC5C}">
        <p15:threadingInfo xmlns:p15="http://schemas.microsoft.com/office/powerpoint/2012/main" timeZoneBias="360"/>
      </p:ext>
    </p:extLst>
  </p:cm>
</p:cmLst>
</file>

<file path=ppt/comments/comment20.xml><?xml version="1.0" encoding="utf-8"?>
<p:cmLst xmlns:a="http://schemas.openxmlformats.org/drawingml/2006/main" xmlns:r="http://schemas.openxmlformats.org/officeDocument/2006/relationships" xmlns:p="http://schemas.openxmlformats.org/presentationml/2006/main">
  <p:cm authorId="2" dt="2017-12-01T08:06:20.586" idx="26">
    <p:pos x="10" y="10"/>
    <p:text>AmEx Team: Head's up--this will require a massive amount of disclosures. :)</p:text>
    <p:extLst>
      <p:ext uri="{C676402C-5697-4E1C-873F-D02D1690AC5C}">
        <p15:threadingInfo xmlns:p15="http://schemas.microsoft.com/office/powerpoint/2012/main" timeZoneBias="360"/>
      </p:ext>
    </p:extLst>
  </p:cm>
  <p:cm authorId="1" dt="2017-12-04T12:31:32.293" idx="49">
    <p:pos x="106" y="106"/>
    <p:text>move to the appendix - this is US only, not focusing on this right now</p:text>
    <p:extLst>
      <p:ext uri="{C676402C-5697-4E1C-873F-D02D1690AC5C}">
        <p15:threadingInfo xmlns:p15="http://schemas.microsoft.com/office/powerpoint/2012/main" timeZoneBias="30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7-12-04T12:28:34.228" idx="40">
    <p:pos x="202" y="202"/>
    <p:text>Incorporate meeting spend</p:text>
    <p:extLst>
      <p:ext uri="{C676402C-5697-4E1C-873F-D02D1690AC5C}">
        <p15:threadingInfo xmlns:p15="http://schemas.microsoft.com/office/powerpoint/2012/main" timeZoneBias="300"/>
      </p:ext>
    </p:extLst>
  </p:cm>
  <p:cm authorId="2" dt="2017-12-13T07:52:08.457" idx="62">
    <p:pos x="202" y="298"/>
    <p:text>Isn't that going to be confusing with Meeting Card?</p:text>
    <p:extLst>
      <p:ext uri="{C676402C-5697-4E1C-873F-D02D1690AC5C}">
        <p15:threadingInfo xmlns:p15="http://schemas.microsoft.com/office/powerpoint/2012/main" timeZoneBias="360">
          <p15:parentCm authorId="1" idx="40"/>
        </p15:threadingInfo>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17-11-29T15:40:58.572" idx="15">
    <p:pos x="10" y="10"/>
    <p:text>AmEx Team: We need help thinking through how we position global reach for each product. </p:text>
    <p:extLst>
      <p:ext uri="{C676402C-5697-4E1C-873F-D02D1690AC5C}">
        <p15:threadingInfo xmlns:p15="http://schemas.microsoft.com/office/powerpoint/2012/main" timeZoneBias="360"/>
      </p:ext>
    </p:extLst>
  </p:cm>
  <p:cm authorId="1" dt="2017-12-04T12:28:01.040" idx="38">
    <p:pos x="106" y="106"/>
    <p:text>Add some type of statement to all the map slides "products are designed to meet local needs and customized to global requirements"</p:text>
    <p:extLst>
      <p:ext uri="{C676402C-5697-4E1C-873F-D02D1690AC5C}">
        <p15:threadingInfo xmlns:p15="http://schemas.microsoft.com/office/powerpoint/2012/main" timeZoneBias="300"/>
      </p:ext>
    </p:extLst>
  </p:cm>
  <p:cm authorId="2" dt="2017-12-13T07:52:39.514" idx="63">
    <p:pos x="106" y="202"/>
    <p:text>Should we hold on this until we talk to product teams?</p:text>
    <p:extLst>
      <p:ext uri="{C676402C-5697-4E1C-873F-D02D1690AC5C}">
        <p15:threadingInfo xmlns:p15="http://schemas.microsoft.com/office/powerpoint/2012/main" timeZoneBias="360">
          <p15:parentCm authorId="1" idx="38"/>
        </p15:threadingInfo>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17-11-29T15:42:31.172" idx="17">
    <p:pos x="10" y="10"/>
    <p:text>AmEx Team: We need help thinking through how we position global reach for each product. </p:text>
    <p:extLst>
      <p:ext uri="{C676402C-5697-4E1C-873F-D02D1690AC5C}">
        <p15:threadingInfo xmlns:p15="http://schemas.microsoft.com/office/powerpoint/2012/main" timeZoneBias="36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17-11-29T15:43:51.712" idx="19">
    <p:pos x="10" y="10"/>
    <p:text>AmEx Team: We need help thinking through how we position global reach for each product. </p:text>
    <p:extLst>
      <p:ext uri="{C676402C-5697-4E1C-873F-D02D1690AC5C}">
        <p15:threadingInfo xmlns:p15="http://schemas.microsoft.com/office/powerpoint/2012/main" timeZoneBias="36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2" dt="2017-12-01T08:21:48.577" idx="36">
    <p:pos x="10" y="10"/>
    <p:text>AmEx Team: Would this be the appropriate place to include the idea of "no pre-set spending limit"?</p:text>
    <p:extLst>
      <p:ext uri="{C676402C-5697-4E1C-873F-D02D1690AC5C}">
        <p15:threadingInfo xmlns:p15="http://schemas.microsoft.com/office/powerpoint/2012/main" timeZoneBias="36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2" dt="2017-12-01T08:06:42.648" idx="27">
    <p:pos x="10" y="10"/>
    <p:text>AmEx Team: We need a screenshot for MYCA. This is just a shot of AmericanExpress.com</p:text>
    <p:extLst>
      <p:ext uri="{C676402C-5697-4E1C-873F-D02D1690AC5C}">
        <p15:threadingInfo xmlns:p15="http://schemas.microsoft.com/office/powerpoint/2012/main" timeZoneBias="36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2" dt="2017-12-01T08:07:13.283" idx="28">
    <p:pos x="10" y="10"/>
    <p:text>AmEx Team: We need help thinking through how we position global reach for each product. </p:text>
    <p:extLst>
      <p:ext uri="{C676402C-5697-4E1C-873F-D02D1690AC5C}">
        <p15:threadingInfo xmlns:p15="http://schemas.microsoft.com/office/powerpoint/2012/main" timeZoneBias="3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072A7C66-4CD3-6F48-AAC4-7F165DAA03EF}" type="datetimeFigureOut">
              <a:rPr lang="en-US" smtClean="0"/>
              <a:pPr/>
              <a:t>1/24/18</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5E4E5EAD-D928-F747-8339-49D067A641B5}" type="slidenum">
              <a:rPr lang="en-US" smtClean="0"/>
              <a:pPr/>
              <a:t>‹#›</a:t>
            </a:fld>
            <a:endParaRPr lang="en-US"/>
          </a:p>
        </p:txBody>
      </p:sp>
    </p:spTree>
    <p:extLst>
      <p:ext uri="{BB962C8B-B14F-4D97-AF65-F5344CB8AC3E}">
        <p14:creationId xmlns:p14="http://schemas.microsoft.com/office/powerpoint/2010/main" val="205838240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8BE963F-9E91-BA42-8A36-3FBE7BA1C34D}" type="datetimeFigureOut">
              <a:rPr lang="en-US" smtClean="0"/>
              <a:pPr/>
              <a:t>1/24/18</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F84F674-DEE3-924F-B268-A2BFD8FB5F32}" type="slidenum">
              <a:rPr lang="en-US" smtClean="0"/>
              <a:pPr/>
              <a:t>‹#›</a:t>
            </a:fld>
            <a:endParaRPr lang="en-US"/>
          </a:p>
        </p:txBody>
      </p:sp>
    </p:spTree>
    <p:extLst>
      <p:ext uri="{BB962C8B-B14F-4D97-AF65-F5344CB8AC3E}">
        <p14:creationId xmlns:p14="http://schemas.microsoft.com/office/powerpoint/2010/main" val="250270455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1</a:t>
            </a:fld>
            <a:endParaRPr lang="en-US"/>
          </a:p>
        </p:txBody>
      </p:sp>
    </p:spTree>
    <p:extLst>
      <p:ext uri="{BB962C8B-B14F-4D97-AF65-F5344CB8AC3E}">
        <p14:creationId xmlns:p14="http://schemas.microsoft.com/office/powerpoint/2010/main" val="8728308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&lt;Teams </a:t>
            </a:r>
            <a:r>
              <a:rPr lang="en-US" dirty="0"/>
              <a:t>to fill out the top priorities of each GCG client, if they’re known.&gt; </a:t>
            </a:r>
          </a:p>
        </p:txBody>
      </p:sp>
      <p:sp>
        <p:nvSpPr>
          <p:cNvPr id="4" name="Slide Number Placeholder 3"/>
          <p:cNvSpPr>
            <a:spLocks noGrp="1"/>
          </p:cNvSpPr>
          <p:nvPr>
            <p:ph type="sldNum" sz="quarter" idx="10"/>
          </p:nvPr>
        </p:nvSpPr>
        <p:spPr/>
        <p:txBody>
          <a:bodyPr/>
          <a:lstStyle/>
          <a:p>
            <a:fld id="{DF84F674-DEE3-924F-B268-A2BFD8FB5F32}" type="slidenum">
              <a:rPr lang="en-US" smtClean="0"/>
              <a:pPr/>
              <a:t>10</a:t>
            </a:fld>
            <a:endParaRPr lang="en-US"/>
          </a:p>
        </p:txBody>
      </p:sp>
    </p:spTree>
    <p:extLst>
      <p:ext uri="{BB962C8B-B14F-4D97-AF65-F5344CB8AC3E}">
        <p14:creationId xmlns:p14="http://schemas.microsoft.com/office/powerpoint/2010/main" val="2071399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1" dirty="0"/>
              <a:t>Keep evaluating all your payment options. </a:t>
            </a:r>
            <a:endParaRPr lang="en-US" dirty="0"/>
          </a:p>
          <a:p>
            <a:r>
              <a:rPr lang="en-US" dirty="0"/>
              <a:t>We see too many organizations that, frankly, struggle keeping up with managing how they make payments. Their business is always changing, the kind of spending they do is always changing, the financial needs of the company are always changing, but the way they pay—their payment methods—rarely change. They’re using “old” ways to pay that can’t do what the business needs them to do today. And they’re missing out on new technology that can bring new levels of control, visibility and ease to the process as well as financial benefit to the business. </a:t>
            </a:r>
          </a:p>
          <a:p>
            <a:pPr lvl="0"/>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11</a:t>
            </a:fld>
            <a:endParaRPr lang="en-US"/>
          </a:p>
        </p:txBody>
      </p:sp>
    </p:spTree>
    <p:extLst>
      <p:ext uri="{BB962C8B-B14F-4D97-AF65-F5344CB8AC3E}">
        <p14:creationId xmlns:p14="http://schemas.microsoft.com/office/powerpoint/2010/main" val="666212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as you think about how cash flows and moves through your company to the suppliers, partners and invoices you pay, ask yourself:</a:t>
            </a:r>
          </a:p>
          <a:p>
            <a:pPr marL="174708" indent="-174708">
              <a:buFont typeface="Arial" charset="0"/>
              <a:buChar char="•"/>
            </a:pPr>
            <a:r>
              <a:rPr lang="en-US" dirty="0"/>
              <a:t>Do we have the right kind of controls for each kind of payment?</a:t>
            </a:r>
          </a:p>
          <a:p>
            <a:pPr marL="174708" indent="-174708">
              <a:buFont typeface="Arial" charset="0"/>
              <a:buChar char="•"/>
            </a:pPr>
            <a:r>
              <a:rPr lang="en-US" dirty="0"/>
              <a:t>Are we taking advantage of new technology and payment options?</a:t>
            </a:r>
          </a:p>
          <a:p>
            <a:pPr marL="174708" indent="-174708">
              <a:buFont typeface="Arial" charset="0"/>
              <a:buChar char="•"/>
            </a:pPr>
            <a:r>
              <a:rPr lang="en-US" dirty="0"/>
              <a:t>Are our payment methods helping us with working capital? </a:t>
            </a:r>
          </a:p>
          <a:p>
            <a:pPr marL="174708" indent="-174708">
              <a:buFont typeface="Arial" charset="0"/>
              <a:buChar char="•"/>
            </a:pPr>
            <a:r>
              <a:rPr lang="en-US" dirty="0"/>
              <a:t>Are we devoting the right amount of resources to managing the process?</a:t>
            </a:r>
          </a:p>
          <a:p>
            <a:pPr marL="174708" indent="-174708">
              <a:buFont typeface="Arial" charset="0"/>
              <a:buChar char="•"/>
            </a:pPr>
            <a:r>
              <a:rPr lang="en-US" dirty="0"/>
              <a:t>Are we creating the right experience for all our users?</a:t>
            </a:r>
          </a:p>
          <a:p>
            <a:pPr lvl="0"/>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12</a:t>
            </a:fld>
            <a:endParaRPr lang="en-US"/>
          </a:p>
        </p:txBody>
      </p:sp>
    </p:spTree>
    <p:extLst>
      <p:ext uri="{BB962C8B-B14F-4D97-AF65-F5344CB8AC3E}">
        <p14:creationId xmlns:p14="http://schemas.microsoft.com/office/powerpoint/2010/main" val="1191680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reality is, many parts of the business are affected by payments, and each of them, of course, has different needs, such as:</a:t>
            </a:r>
          </a:p>
          <a:p>
            <a:pPr marL="174708" indent="-174708">
              <a:buFont typeface="Arial" charset="0"/>
              <a:buChar char="•"/>
            </a:pPr>
            <a:r>
              <a:rPr lang="en-US" dirty="0" err="1"/>
              <a:t>Cashflow</a:t>
            </a:r>
            <a:r>
              <a:rPr lang="en-US" dirty="0"/>
              <a:t> and working capital for Treasury</a:t>
            </a:r>
          </a:p>
          <a:p>
            <a:pPr marL="174708" indent="-174708">
              <a:buFont typeface="Arial" charset="0"/>
              <a:buChar char="•"/>
            </a:pPr>
            <a:r>
              <a:rPr lang="en-US" dirty="0"/>
              <a:t>Efficiency and integration for AP</a:t>
            </a:r>
          </a:p>
          <a:p>
            <a:pPr marL="174708" indent="-174708">
              <a:buFont typeface="Arial" charset="0"/>
              <a:buChar char="•"/>
            </a:pPr>
            <a:r>
              <a:rPr lang="en-US" dirty="0"/>
              <a:t>Security and visibility for Finance</a:t>
            </a:r>
          </a:p>
          <a:p>
            <a:pPr marL="174708" indent="-174708">
              <a:buFont typeface="Arial" charset="0"/>
              <a:buChar char="•"/>
            </a:pPr>
            <a:r>
              <a:rPr lang="en-US" dirty="0"/>
              <a:t>Control and compliance for Travel </a:t>
            </a:r>
            <a:r>
              <a:rPr lang="en-US" dirty="0" smtClean="0"/>
              <a:t>Managers</a:t>
            </a:r>
          </a:p>
          <a:p>
            <a:pPr marL="174708" indent="-174708">
              <a:buFont typeface="Arial" charset="0"/>
              <a:buChar char="•"/>
            </a:pPr>
            <a:r>
              <a:rPr lang="en-US" dirty="0" smtClean="0"/>
              <a:t>TBD info for Procurement. </a:t>
            </a:r>
            <a:endParaRPr lang="en-US" dirty="0"/>
          </a:p>
          <a:p>
            <a:pPr marL="174708" indent="-174708">
              <a:buFont typeface="Arial" charset="0"/>
              <a:buChar char="•"/>
            </a:pPr>
            <a:r>
              <a:rPr lang="en-US" dirty="0"/>
              <a:t>Simplicity and ease for </a:t>
            </a:r>
            <a:r>
              <a:rPr lang="en-US" dirty="0" smtClean="0"/>
              <a:t>Employees and Contractors</a:t>
            </a:r>
            <a:endParaRPr lang="en-US" dirty="0"/>
          </a:p>
          <a:p>
            <a:r>
              <a:rPr lang="en-US" dirty="0"/>
              <a:t> </a:t>
            </a:r>
          </a:p>
          <a:p>
            <a:r>
              <a:rPr lang="en-US" dirty="0"/>
              <a:t>It takes a mix of payment products and methods to address the objectives we talked about earlier and the needs of each part of your company. And, of course, the tools and technology are always changing, so it’s important to stay on top of what’s new and constantly evaluate all your options. </a:t>
            </a:r>
          </a:p>
        </p:txBody>
      </p:sp>
      <p:sp>
        <p:nvSpPr>
          <p:cNvPr id="4" name="Slide Number Placeholder 3"/>
          <p:cNvSpPr>
            <a:spLocks noGrp="1"/>
          </p:cNvSpPr>
          <p:nvPr>
            <p:ph type="sldNum" sz="quarter" idx="10"/>
          </p:nvPr>
        </p:nvSpPr>
        <p:spPr/>
        <p:txBody>
          <a:bodyPr/>
          <a:lstStyle/>
          <a:p>
            <a:fld id="{DF84F674-DEE3-924F-B268-A2BFD8FB5F32}" type="slidenum">
              <a:rPr lang="en-US" smtClean="0"/>
              <a:pPr/>
              <a:t>13</a:t>
            </a:fld>
            <a:endParaRPr lang="en-US"/>
          </a:p>
        </p:txBody>
      </p:sp>
    </p:spTree>
    <p:extLst>
      <p:ext uri="{BB962C8B-B14F-4D97-AF65-F5344CB8AC3E}">
        <p14:creationId xmlns:p14="http://schemas.microsoft.com/office/powerpoint/2010/main" val="1498923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a:t>
            </a:r>
            <a:r>
              <a:rPr lang="en-US" baseline="0" dirty="0" smtClean="0"/>
              <a:t> make sure we’re able to deliver the payment solutions where our global customers do business, we deliver commercial card and B2B payments that balance local cultural and business practice norms and individual regulatory requirements with your global needs. </a:t>
            </a:r>
          </a:p>
          <a:p>
            <a:endParaRPr lang="en-US" baseline="0" dirty="0" smtClean="0"/>
          </a:p>
          <a:p>
            <a:r>
              <a:rPr lang="en-US" sz="1200" b="0" kern="1200" dirty="0" smtClean="0">
                <a:solidFill>
                  <a:schemeClr val="tx1"/>
                </a:solidFill>
                <a:effectLst/>
                <a:latin typeface="+mn-lt"/>
                <a:ea typeface="+mn-ea"/>
                <a:cs typeface="+mn-cs"/>
              </a:rPr>
              <a:t>We</a:t>
            </a:r>
            <a:r>
              <a:rPr lang="en-US" sz="1200" b="0" kern="1200" baseline="0" dirty="0" smtClean="0">
                <a:solidFill>
                  <a:schemeClr val="tx1"/>
                </a:solidFill>
                <a:effectLst/>
                <a:latin typeface="+mn-lt"/>
                <a:ea typeface="+mn-ea"/>
                <a:cs typeface="+mn-cs"/>
              </a:rPr>
              <a:t> have t</a:t>
            </a:r>
            <a:r>
              <a:rPr lang="en-US" sz="1200" b="0" kern="1200" dirty="0" smtClean="0">
                <a:solidFill>
                  <a:schemeClr val="tx1"/>
                </a:solidFill>
                <a:effectLst/>
                <a:latin typeface="+mn-lt"/>
                <a:ea typeface="+mn-ea"/>
                <a:cs typeface="+mn-cs"/>
              </a:rPr>
              <a:t>he largest global footprint of any commercial card provider—reaching</a:t>
            </a:r>
            <a:r>
              <a:rPr lang="en-US" sz="1200" b="0" kern="1200" baseline="0" dirty="0" smtClean="0">
                <a:solidFill>
                  <a:schemeClr val="tx1"/>
                </a:solidFill>
                <a:effectLst/>
                <a:latin typeface="+mn-lt"/>
                <a:ea typeface="+mn-ea"/>
                <a:cs typeface="+mn-cs"/>
              </a:rPr>
              <a:t> more than 200 countries and territories. To achieve that reach, we:</a:t>
            </a:r>
          </a:p>
          <a:p>
            <a:endParaRPr lang="en-US" sz="1200" b="0" kern="1200" dirty="0" smtClean="0">
              <a:solidFill>
                <a:schemeClr val="tx1"/>
              </a:solidFill>
              <a:effectLst/>
              <a:latin typeface="+mn-lt"/>
              <a:ea typeface="+mn-ea"/>
              <a:cs typeface="+mn-cs"/>
            </a:endParaRPr>
          </a:p>
          <a:p>
            <a:pPr marL="171450" indent="-171450">
              <a:buFontTx/>
              <a:buChar char="-"/>
            </a:pPr>
            <a:r>
              <a:rPr lang="en-US" sz="1200" b="0" kern="1200" dirty="0" smtClean="0">
                <a:solidFill>
                  <a:schemeClr val="tx1"/>
                </a:solidFill>
                <a:effectLst/>
                <a:latin typeface="+mn-lt"/>
                <a:ea typeface="+mn-ea"/>
                <a:cs typeface="+mn-cs"/>
              </a:rPr>
              <a:t>Issue</a:t>
            </a:r>
            <a:r>
              <a:rPr lang="en-US" sz="1200" b="0" kern="1200" baseline="0" dirty="0" smtClean="0">
                <a:solidFill>
                  <a:schemeClr val="tx1"/>
                </a:solidFill>
                <a:effectLst/>
                <a:latin typeface="+mn-lt"/>
                <a:ea typeface="+mn-ea"/>
                <a:cs typeface="+mn-cs"/>
              </a:rPr>
              <a:t> cards in local currencies wherever possible—today that’s in 95 countries, which is a third more than our closest competitor.</a:t>
            </a:r>
          </a:p>
          <a:p>
            <a:pPr marL="171450" indent="-171450">
              <a:buFontTx/>
              <a:buChar char="-"/>
            </a:pPr>
            <a:r>
              <a:rPr lang="en-US" sz="1200" b="0" kern="1200" baseline="0" dirty="0" smtClean="0">
                <a:solidFill>
                  <a:schemeClr val="tx1"/>
                </a:solidFill>
                <a:effectLst/>
                <a:latin typeface="+mn-lt"/>
                <a:ea typeface="+mn-ea"/>
                <a:cs typeface="+mn-cs"/>
              </a:rPr>
              <a:t>Partner with local banks to issue cards in international currency in 113 countries today-. </a:t>
            </a:r>
          </a:p>
          <a:p>
            <a:pPr marL="171450" indent="-171450">
              <a:buFontTx/>
              <a:buChar char="-"/>
            </a:pPr>
            <a:endParaRPr lang="en-US" sz="1200" b="0" kern="1200" baseline="0" dirty="0" smtClean="0">
              <a:solidFill>
                <a:schemeClr val="tx1"/>
              </a:solidFill>
              <a:effectLst/>
              <a:latin typeface="+mn-lt"/>
              <a:ea typeface="+mn-ea"/>
              <a:cs typeface="+mn-cs"/>
            </a:endParaRPr>
          </a:p>
          <a:p>
            <a:pPr marL="0" indent="0">
              <a:buFontTx/>
              <a:buNone/>
            </a:pPr>
            <a:r>
              <a:rPr lang="en-US" sz="1200" b="0" kern="1200" baseline="0" dirty="0" smtClean="0">
                <a:solidFill>
                  <a:schemeClr val="tx1"/>
                </a:solidFill>
                <a:effectLst/>
                <a:latin typeface="+mn-lt"/>
                <a:ea typeface="+mn-ea"/>
                <a:cs typeface="+mn-cs"/>
              </a:rPr>
              <a:t>Plus, our B2B products that support your procure-to-pay process are available in 66 countries and territories.</a:t>
            </a:r>
          </a:p>
          <a:p>
            <a:pPr marL="0" indent="0">
              <a:buFontTx/>
              <a:buNone/>
            </a:pPr>
            <a:endParaRPr lang="en-US" sz="1200" b="0" kern="1200" baseline="0" dirty="0" smtClean="0">
              <a:solidFill>
                <a:schemeClr val="tx1"/>
              </a:solidFill>
              <a:effectLst/>
              <a:latin typeface="+mn-lt"/>
              <a:ea typeface="+mn-ea"/>
              <a:cs typeface="+mn-cs"/>
            </a:endParaRPr>
          </a:p>
          <a:p>
            <a:pPr marL="0" indent="0">
              <a:buFontTx/>
              <a:buNone/>
            </a:pPr>
            <a:r>
              <a:rPr lang="en-US" sz="1200" b="0" kern="1200" baseline="0" dirty="0" smtClean="0">
                <a:solidFill>
                  <a:schemeClr val="tx1"/>
                </a:solidFill>
                <a:effectLst/>
                <a:latin typeface="+mn-lt"/>
                <a:ea typeface="+mn-ea"/>
                <a:cs typeface="+mn-cs"/>
              </a:rPr>
              <a:t>The bottom line is, we can support your business across the globe, creating a more cohesive and consistent experience for your business and your employees and, as a result, strengthening compliance, minimizing leakage and keeping more spending within your control. </a:t>
            </a:r>
            <a:endParaRPr lang="en-US" sz="1200" b="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AXP provides products adapted to local requirements by issuing </a:t>
            </a:r>
            <a:r>
              <a:rPr lang="en-US" b="1" dirty="0" smtClean="0"/>
              <a:t>local currency solutions</a:t>
            </a:r>
            <a:r>
              <a:rPr lang="en-US" dirty="0" smtClean="0"/>
              <a:t> in more countries &amp; territories than our competitors</a:t>
            </a:r>
          </a:p>
          <a:p>
            <a:endParaRPr lang="en-US" baseline="0" dirty="0" smtClean="0"/>
          </a:p>
        </p:txBody>
      </p:sp>
      <p:sp>
        <p:nvSpPr>
          <p:cNvPr id="4" name="Slide Number Placeholder 3"/>
          <p:cNvSpPr>
            <a:spLocks noGrp="1"/>
          </p:cNvSpPr>
          <p:nvPr>
            <p:ph type="sldNum" sz="quarter" idx="10"/>
          </p:nvPr>
        </p:nvSpPr>
        <p:spPr/>
        <p:txBody>
          <a:bodyPr/>
          <a:lstStyle/>
          <a:p>
            <a:fld id="{DF84F674-DEE3-924F-B268-A2BFD8FB5F32}" type="slidenum">
              <a:rPr lang="en-US" smtClean="0"/>
              <a:pPr/>
              <a:t>14</a:t>
            </a:fld>
            <a:endParaRPr lang="en-US"/>
          </a:p>
        </p:txBody>
      </p:sp>
    </p:spTree>
    <p:extLst>
      <p:ext uri="{BB962C8B-B14F-4D97-AF65-F5344CB8AC3E}">
        <p14:creationId xmlns:p14="http://schemas.microsoft.com/office/powerpoint/2010/main" val="558618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those payments that tend to fall outside the traditional procurement process, the American Express Purchasing card balances convenience with control. </a:t>
            </a:r>
          </a:p>
          <a:p>
            <a:r>
              <a:rPr lang="en-US" dirty="0"/>
              <a:t> </a:t>
            </a:r>
          </a:p>
          <a:p>
            <a:r>
              <a:rPr lang="en-US" dirty="0"/>
              <a:t>American Express Purchasing Cards are a flexible option you can give to:</a:t>
            </a:r>
          </a:p>
          <a:p>
            <a:pPr marL="174708" indent="-174708">
              <a:buFont typeface="Arial" charset="0"/>
              <a:buChar char="•"/>
            </a:pPr>
            <a:r>
              <a:rPr lang="en-US" dirty="0"/>
              <a:t>Individuals who make frequent purchases.</a:t>
            </a:r>
          </a:p>
          <a:p>
            <a:pPr marL="174708" indent="-174708">
              <a:buFont typeface="Arial" charset="0"/>
              <a:buChar char="•"/>
            </a:pPr>
            <a:r>
              <a:rPr lang="en-US" dirty="0"/>
              <a:t>Departments to use for targeted kinds of spending.</a:t>
            </a:r>
          </a:p>
          <a:p>
            <a:pPr marL="174708" indent="-174708">
              <a:buFont typeface="Arial" charset="0"/>
              <a:buChar char="•"/>
            </a:pPr>
            <a:r>
              <a:rPr lang="en-US" dirty="0"/>
              <a:t>AP to make payments without vendor setup.</a:t>
            </a:r>
          </a:p>
          <a:p>
            <a:pPr marL="174708" indent="-174708">
              <a:buFont typeface="Arial" charset="0"/>
              <a:buChar char="•"/>
            </a:pPr>
            <a:r>
              <a:rPr lang="en-US" dirty="0"/>
              <a:t>Suppliers to keep on hand to simplify—and control—purchases.  </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15</a:t>
            </a:fld>
            <a:endParaRPr lang="en-US"/>
          </a:p>
        </p:txBody>
      </p:sp>
    </p:spTree>
    <p:extLst>
      <p:ext uri="{BB962C8B-B14F-4D97-AF65-F5344CB8AC3E}">
        <p14:creationId xmlns:p14="http://schemas.microsoft.com/office/powerpoint/2010/main" val="1637821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with American Express Purchasing Cards:</a:t>
            </a:r>
            <a:endParaRPr lang="en-US" sz="2000" dirty="0"/>
          </a:p>
          <a:p>
            <a:pPr lvl="0"/>
            <a:r>
              <a:rPr lang="en-US" dirty="0"/>
              <a:t>AP gets Itemized transaction details for faster and easier reconciliation.</a:t>
            </a:r>
            <a:endParaRPr lang="en-US" sz="2000" dirty="0"/>
          </a:p>
          <a:p>
            <a:pPr lvl="0"/>
            <a:r>
              <a:rPr lang="en-US" dirty="0"/>
              <a:t>Finance can take comfort, because controls at supplier and industry levels can be set to manage spending, including:</a:t>
            </a:r>
            <a:endParaRPr lang="en-US" sz="2000" dirty="0"/>
          </a:p>
          <a:p>
            <a:pPr marL="174708" indent="-174708">
              <a:buFont typeface="Arial" charset="0"/>
              <a:buChar char="•"/>
            </a:pPr>
            <a:r>
              <a:rPr lang="en-US" dirty="0"/>
              <a:t>Industry Restrictions</a:t>
            </a:r>
            <a:endParaRPr lang="en-US" sz="2000" dirty="0"/>
          </a:p>
          <a:p>
            <a:pPr marL="174708" indent="-174708">
              <a:buFont typeface="Arial" charset="0"/>
              <a:buChar char="•"/>
            </a:pPr>
            <a:r>
              <a:rPr lang="en-US" dirty="0"/>
              <a:t>Merchant Commodity Code (MCC) Include/Exclude</a:t>
            </a:r>
            <a:endParaRPr lang="en-US" sz="2000" dirty="0"/>
          </a:p>
          <a:p>
            <a:pPr marL="174708" indent="-174708">
              <a:buFont typeface="Arial" charset="0"/>
              <a:buChar char="•"/>
            </a:pPr>
            <a:r>
              <a:rPr lang="en-US" dirty="0"/>
              <a:t>MCC Group Codes</a:t>
            </a:r>
            <a:endParaRPr lang="en-US" sz="2000" dirty="0"/>
          </a:p>
          <a:p>
            <a:pPr marL="174708" indent="-174708">
              <a:buFont typeface="Arial" charset="0"/>
              <a:buChar char="•"/>
            </a:pPr>
            <a:r>
              <a:rPr lang="en-US" dirty="0"/>
              <a:t>Preferred Supplier Lists Include/Exclude </a:t>
            </a:r>
            <a:endParaRPr lang="en-US" sz="2000" dirty="0"/>
          </a:p>
          <a:p>
            <a:pPr marL="174708" indent="-174708">
              <a:buFont typeface="Arial" charset="0"/>
              <a:buChar char="•"/>
            </a:pPr>
            <a:r>
              <a:rPr lang="en-US" dirty="0"/>
              <a:t>List Thresholds</a:t>
            </a:r>
            <a:endParaRPr lang="en-US" sz="2000" dirty="0"/>
          </a:p>
          <a:p>
            <a:pPr lvl="0"/>
            <a:r>
              <a:rPr lang="en-US" dirty="0"/>
              <a:t>Users get a simple credit-card experience—they don’t need to spend money out of pocket or hassle with POs, they can just swipe their card to buy what they need to get business done.</a:t>
            </a:r>
            <a:endParaRPr lang="en-US" sz="2000" dirty="0"/>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16</a:t>
            </a:fld>
            <a:endParaRPr lang="en-US"/>
          </a:p>
        </p:txBody>
      </p:sp>
    </p:spTree>
    <p:extLst>
      <p:ext uri="{BB962C8B-B14F-4D97-AF65-F5344CB8AC3E}">
        <p14:creationId xmlns:p14="http://schemas.microsoft.com/office/powerpoint/2010/main" val="1493711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with American Express Purchasing Cards:</a:t>
            </a:r>
            <a:endParaRPr lang="en-US" sz="2000" dirty="0"/>
          </a:p>
          <a:p>
            <a:pPr lvl="0"/>
            <a:r>
              <a:rPr lang="en-US" dirty="0"/>
              <a:t>AP gets Itemized transaction details for faster and easier reconciliation.</a:t>
            </a:r>
            <a:endParaRPr lang="en-US" sz="2000" dirty="0"/>
          </a:p>
          <a:p>
            <a:pPr lvl="0"/>
            <a:r>
              <a:rPr lang="en-US" dirty="0"/>
              <a:t>Finance can take comfort, because controls at supplier and industry levels can be set to manage spending, including:</a:t>
            </a:r>
            <a:endParaRPr lang="en-US" sz="2000" dirty="0"/>
          </a:p>
          <a:p>
            <a:pPr marL="174708" indent="-174708">
              <a:buFont typeface="Arial" charset="0"/>
              <a:buChar char="•"/>
            </a:pPr>
            <a:r>
              <a:rPr lang="en-US" dirty="0"/>
              <a:t>Industry Restrictions</a:t>
            </a:r>
            <a:endParaRPr lang="en-US" sz="2000" dirty="0"/>
          </a:p>
          <a:p>
            <a:pPr marL="174708" indent="-174708">
              <a:buFont typeface="Arial" charset="0"/>
              <a:buChar char="•"/>
            </a:pPr>
            <a:r>
              <a:rPr lang="en-US" dirty="0"/>
              <a:t>Merchant Commodity Code (MCC) Include/Exclude</a:t>
            </a:r>
            <a:endParaRPr lang="en-US" sz="2000" dirty="0"/>
          </a:p>
          <a:p>
            <a:pPr marL="174708" indent="-174708">
              <a:buFont typeface="Arial" charset="0"/>
              <a:buChar char="•"/>
            </a:pPr>
            <a:r>
              <a:rPr lang="en-US" dirty="0"/>
              <a:t>MCC Group Codes</a:t>
            </a:r>
            <a:endParaRPr lang="en-US" sz="2000" dirty="0"/>
          </a:p>
          <a:p>
            <a:pPr marL="174708" indent="-174708">
              <a:buFont typeface="Arial" charset="0"/>
              <a:buChar char="•"/>
            </a:pPr>
            <a:r>
              <a:rPr lang="en-US" dirty="0"/>
              <a:t>Preferred Supplier Lists Include/Exclude </a:t>
            </a:r>
            <a:endParaRPr lang="en-US" sz="2000" dirty="0"/>
          </a:p>
          <a:p>
            <a:pPr marL="174708" indent="-174708">
              <a:buFont typeface="Arial" charset="0"/>
              <a:buChar char="•"/>
            </a:pPr>
            <a:r>
              <a:rPr lang="en-US" dirty="0"/>
              <a:t>List Thresholds</a:t>
            </a:r>
            <a:endParaRPr lang="en-US" sz="2000" dirty="0"/>
          </a:p>
          <a:p>
            <a:pPr lvl="0"/>
            <a:r>
              <a:rPr lang="en-US" dirty="0"/>
              <a:t>Users get a simple credit-card experience—they don’t need to spend money out of pocket or hassle with POs, they can just swipe their card to buy what they need to get business done.</a:t>
            </a:r>
            <a:endParaRPr lang="en-US" sz="2000" dirty="0"/>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17</a:t>
            </a:fld>
            <a:endParaRPr lang="en-US"/>
          </a:p>
        </p:txBody>
      </p:sp>
    </p:spTree>
    <p:extLst>
      <p:ext uri="{BB962C8B-B14F-4D97-AF65-F5344CB8AC3E}">
        <p14:creationId xmlns:p14="http://schemas.microsoft.com/office/powerpoint/2010/main" val="1007934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TBD</a:t>
            </a:r>
          </a:p>
        </p:txBody>
      </p:sp>
      <p:sp>
        <p:nvSpPr>
          <p:cNvPr id="4" name="Slide Number Placeholder 3"/>
          <p:cNvSpPr>
            <a:spLocks noGrp="1"/>
          </p:cNvSpPr>
          <p:nvPr>
            <p:ph type="sldNum" sz="quarter" idx="10"/>
          </p:nvPr>
        </p:nvSpPr>
        <p:spPr/>
        <p:txBody>
          <a:bodyPr/>
          <a:lstStyle/>
          <a:p>
            <a:fld id="{DF84F674-DEE3-924F-B268-A2BFD8FB5F32}" type="slidenum">
              <a:rPr lang="en-US" smtClean="0"/>
              <a:pPr/>
              <a:t>18</a:t>
            </a:fld>
            <a:endParaRPr lang="en-US"/>
          </a:p>
        </p:txBody>
      </p:sp>
    </p:spTree>
    <p:extLst>
      <p:ext uri="{BB962C8B-B14F-4D97-AF65-F5344CB8AC3E}">
        <p14:creationId xmlns:p14="http://schemas.microsoft.com/office/powerpoint/2010/main" val="1148028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American Express </a:t>
            </a:r>
            <a:r>
              <a:rPr lang="en-US" sz="1200" kern="1200" dirty="0" err="1" smtClean="0">
                <a:solidFill>
                  <a:schemeClr val="tx1"/>
                </a:solidFill>
                <a:effectLst/>
                <a:latin typeface="+mn-lt"/>
                <a:ea typeface="+mn-ea"/>
                <a:cs typeface="+mn-cs"/>
              </a:rPr>
              <a:t>vPayment</a:t>
            </a:r>
            <a:r>
              <a:rPr lang="en-US" sz="1200" kern="1200" dirty="0" smtClean="0">
                <a:solidFill>
                  <a:schemeClr val="tx1"/>
                </a:solidFill>
                <a:effectLst/>
                <a:latin typeface="+mn-lt"/>
                <a:ea typeface="+mn-ea"/>
                <a:cs typeface="+mn-cs"/>
              </a:rPr>
              <a:t> allows you to create a virtual account number (no plastic!)</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that is ready in seconds to be used for a specific expense. </a:t>
            </a:r>
          </a:p>
          <a:p>
            <a:pPr marL="171450" indent="-171450">
              <a:buFontTx/>
              <a:buChar char="-"/>
            </a:pPr>
            <a:r>
              <a:rPr lang="en-US" sz="1200" kern="1200" baseline="0" dirty="0" smtClean="0">
                <a:solidFill>
                  <a:schemeClr val="tx1"/>
                </a:solidFill>
                <a:effectLst/>
                <a:latin typeface="+mn-lt"/>
                <a:ea typeface="+mn-ea"/>
                <a:cs typeface="+mn-cs"/>
              </a:rPr>
              <a:t>You get one number per transaction and set transaction level controls, reducing the risk of fraud and increasing the accuracy of your data.</a:t>
            </a:r>
          </a:p>
          <a:p>
            <a:pPr marL="171450" indent="-171450">
              <a:buFontTx/>
              <a:buChar char="-"/>
            </a:pPr>
            <a:r>
              <a:rPr lang="en-US" sz="1200" kern="1200" baseline="0" dirty="0" smtClean="0">
                <a:solidFill>
                  <a:schemeClr val="tx1"/>
                </a:solidFill>
                <a:effectLst/>
                <a:latin typeface="+mn-lt"/>
                <a:ea typeface="+mn-ea"/>
                <a:cs typeface="+mn-cs"/>
              </a:rPr>
              <a:t>You can capture data fields for each transaction that you customize, so get all the information you need in a single file to simplify reconciliation. </a:t>
            </a:r>
          </a:p>
          <a:p>
            <a:pPr marL="171450" indent="-171450">
              <a:buFontTx/>
              <a:buChar char="-"/>
            </a:pPr>
            <a:r>
              <a:rPr lang="en-US" sz="1200" kern="1200" baseline="0" dirty="0" smtClean="0">
                <a:solidFill>
                  <a:schemeClr val="tx1"/>
                </a:solidFill>
                <a:effectLst/>
                <a:latin typeface="+mn-lt"/>
                <a:ea typeface="+mn-ea"/>
                <a:cs typeface="+mn-cs"/>
              </a:rPr>
              <a:t>Plus, you can </a:t>
            </a:r>
            <a:r>
              <a:rPr lang="en-US" sz="1200" kern="1200" dirty="0" smtClean="0">
                <a:solidFill>
                  <a:schemeClr val="tx1"/>
                </a:solidFill>
                <a:effectLst/>
                <a:latin typeface="+mn-lt"/>
                <a:ea typeface="+mn-ea"/>
                <a:cs typeface="+mn-cs"/>
              </a:rPr>
              <a:t>Use your American Express billing cycle to extend DPO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and boost </a:t>
            </a:r>
            <a:r>
              <a:rPr lang="en-US" sz="1200" kern="1200" dirty="0" err="1" smtClean="0">
                <a:solidFill>
                  <a:schemeClr val="tx1"/>
                </a:solidFill>
                <a:effectLst/>
                <a:latin typeface="+mn-lt"/>
                <a:ea typeface="+mn-ea"/>
                <a:cs typeface="+mn-cs"/>
              </a:rPr>
              <a:t>cashflow</a:t>
            </a:r>
            <a:r>
              <a:rPr lang="en-US" sz="1200" kern="1200" dirty="0" smtClean="0">
                <a:solidFill>
                  <a:schemeClr val="tx1"/>
                </a:solidFill>
                <a:effectLst/>
                <a:latin typeface="+mn-lt"/>
                <a:ea typeface="+mn-ea"/>
                <a:cs typeface="+mn-cs"/>
              </a:rPr>
              <a:t>.</a:t>
            </a:r>
          </a:p>
          <a:p>
            <a:pPr marL="171450" indent="-171450">
              <a:buFontTx/>
              <a:buChar cha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F84F674-DEE3-924F-B268-A2BFD8FB5F32}" type="slidenum">
              <a:rPr lang="en-US" smtClean="0"/>
              <a:pPr/>
              <a:t>19</a:t>
            </a:fld>
            <a:endParaRPr lang="en-US"/>
          </a:p>
        </p:txBody>
      </p:sp>
    </p:spTree>
    <p:extLst>
      <p:ext uri="{BB962C8B-B14F-4D97-AF65-F5344CB8AC3E}">
        <p14:creationId xmlns:p14="http://schemas.microsoft.com/office/powerpoint/2010/main" val="668973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We’re </a:t>
            </a:r>
            <a:r>
              <a:rPr lang="en-US" dirty="0"/>
              <a:t>all in the business of managing payments, so we all know there are significant challenges when you’re running a finance department and managing the payment process. </a:t>
            </a:r>
          </a:p>
          <a:p>
            <a:r>
              <a:rPr lang="en-US" dirty="0"/>
              <a:t> </a:t>
            </a:r>
          </a:p>
          <a:p>
            <a:r>
              <a:rPr lang="en-US" dirty="0"/>
              <a:t>You’re balancing critical business needs like:</a:t>
            </a:r>
          </a:p>
          <a:p>
            <a:pPr marL="174708" indent="-174708">
              <a:buFont typeface="Arial" charset="0"/>
              <a:buChar char="•"/>
            </a:pPr>
            <a:r>
              <a:rPr lang="en-US" dirty="0"/>
              <a:t>Process efficiency</a:t>
            </a:r>
          </a:p>
          <a:p>
            <a:pPr marL="174708" indent="-174708">
              <a:buFont typeface="Arial" charset="0"/>
              <a:buChar char="•"/>
            </a:pPr>
            <a:r>
              <a:rPr lang="en-US" dirty="0"/>
              <a:t>Budget maximization</a:t>
            </a:r>
          </a:p>
          <a:p>
            <a:pPr marL="174708" indent="-174708">
              <a:buFont typeface="Arial" charset="0"/>
              <a:buChar char="•"/>
            </a:pPr>
            <a:r>
              <a:rPr lang="en-US" dirty="0"/>
              <a:t>Resource management</a:t>
            </a:r>
          </a:p>
          <a:p>
            <a:pPr marL="174708" indent="-174708">
              <a:buFont typeface="Arial" charset="0"/>
              <a:buChar char="•"/>
            </a:pPr>
            <a:r>
              <a:rPr lang="en-US" dirty="0" err="1"/>
              <a:t>Cashflow</a:t>
            </a:r>
            <a:r>
              <a:rPr lang="en-US" dirty="0"/>
              <a:t> and working capital</a:t>
            </a:r>
          </a:p>
          <a:p>
            <a:r>
              <a:rPr lang="en-US" dirty="0"/>
              <a:t> </a:t>
            </a:r>
          </a:p>
          <a:p>
            <a:r>
              <a:rPr lang="en-US" dirty="0"/>
              <a:t>Plus, you’re dealing with multiple types of spending:</a:t>
            </a:r>
          </a:p>
          <a:p>
            <a:pPr marL="174708" indent="-174708">
              <a:buFont typeface="Arial" charset="0"/>
              <a:buChar char="•"/>
            </a:pPr>
            <a:r>
              <a:rPr lang="en-US" dirty="0"/>
              <a:t>Direct materials</a:t>
            </a:r>
          </a:p>
          <a:p>
            <a:pPr marL="174708" indent="-174708">
              <a:buFont typeface="Arial" charset="0"/>
              <a:buChar char="•"/>
            </a:pPr>
            <a:r>
              <a:rPr lang="en-US" dirty="0"/>
              <a:t>Indirect suppliers</a:t>
            </a:r>
          </a:p>
          <a:p>
            <a:pPr marL="174708" indent="-174708">
              <a:buFont typeface="Arial" charset="0"/>
              <a:buChar char="•"/>
            </a:pPr>
            <a:r>
              <a:rPr lang="en-US" dirty="0"/>
              <a:t>T&amp;E</a:t>
            </a:r>
          </a:p>
          <a:p>
            <a:pPr marL="174708" indent="-174708">
              <a:buFont typeface="Arial" charset="0"/>
              <a:buChar char="•"/>
            </a:pPr>
            <a:r>
              <a:rPr lang="en-US" dirty="0"/>
              <a:t>TBD</a:t>
            </a:r>
          </a:p>
          <a:p>
            <a:r>
              <a:rPr lang="en-US" dirty="0"/>
              <a:t> </a:t>
            </a:r>
          </a:p>
          <a:p>
            <a:r>
              <a:rPr lang="en-US" dirty="0"/>
              <a:t>And, you’re managing it all across dozens and dozens of countries around the world and the unique requirements within each one. </a:t>
            </a:r>
          </a:p>
          <a:p>
            <a:pPr marL="174708" indent="-174708">
              <a:buFont typeface="Arial" charset="0"/>
              <a:buChar char="•"/>
            </a:pPr>
            <a:r>
              <a:rPr lang="en-US" dirty="0"/>
              <a:t>Currencies</a:t>
            </a:r>
          </a:p>
          <a:p>
            <a:pPr marL="174708" indent="-174708">
              <a:buFont typeface="Arial" charset="0"/>
              <a:buChar char="•"/>
            </a:pPr>
            <a:r>
              <a:rPr lang="en-US" dirty="0"/>
              <a:t>Exchange rates</a:t>
            </a:r>
          </a:p>
          <a:p>
            <a:pPr marL="174708" indent="-174708">
              <a:buFont typeface="Arial" charset="0"/>
              <a:buChar char="•"/>
            </a:pPr>
            <a:r>
              <a:rPr lang="en-US" dirty="0"/>
              <a:t>Regulatory requirements</a:t>
            </a:r>
          </a:p>
          <a:p>
            <a:pPr marL="174708" indent="-174708">
              <a:buFont typeface="Arial" charset="0"/>
              <a:buChar char="•"/>
            </a:pPr>
            <a:r>
              <a:rPr lang="en-US" dirty="0"/>
              <a:t>Payment methods</a:t>
            </a:r>
          </a:p>
        </p:txBody>
      </p:sp>
      <p:sp>
        <p:nvSpPr>
          <p:cNvPr id="4" name="Slide Number Placeholder 3"/>
          <p:cNvSpPr>
            <a:spLocks noGrp="1"/>
          </p:cNvSpPr>
          <p:nvPr>
            <p:ph type="sldNum" sz="quarter" idx="10"/>
          </p:nvPr>
        </p:nvSpPr>
        <p:spPr/>
        <p:txBody>
          <a:bodyPr/>
          <a:lstStyle/>
          <a:p>
            <a:fld id="{DF84F674-DEE3-924F-B268-A2BFD8FB5F32}" type="slidenum">
              <a:rPr lang="en-US" smtClean="0"/>
              <a:pPr/>
              <a:t>2</a:t>
            </a:fld>
            <a:endParaRPr lang="en-US"/>
          </a:p>
        </p:txBody>
      </p:sp>
    </p:spTree>
    <p:extLst>
      <p:ext uri="{BB962C8B-B14F-4D97-AF65-F5344CB8AC3E}">
        <p14:creationId xmlns:p14="http://schemas.microsoft.com/office/powerpoint/2010/main" val="885791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how it works: </a:t>
            </a:r>
          </a:p>
          <a:p>
            <a:pPr marL="171450" indent="-171450">
              <a:buFontTx/>
              <a:buChar char="-"/>
            </a:pPr>
            <a:r>
              <a:rPr lang="en-US" dirty="0" smtClean="0"/>
              <a:t>You create </a:t>
            </a:r>
            <a:r>
              <a:rPr lang="en-US" dirty="0"/>
              <a:t>a virtual account number to be used for each specific expense. </a:t>
            </a:r>
            <a:endParaRPr lang="en-US" dirty="0" smtClean="0"/>
          </a:p>
          <a:p>
            <a:pPr marL="171450" indent="-171450">
              <a:buFontTx/>
              <a:buChar char="-"/>
            </a:pPr>
            <a:r>
              <a:rPr lang="en-US" dirty="0" smtClean="0"/>
              <a:t>You set the dollar amount, usage dates and specific</a:t>
            </a:r>
            <a:r>
              <a:rPr lang="en-US" baseline="0" dirty="0" smtClean="0"/>
              <a:t> supplier or industry parameters.</a:t>
            </a:r>
          </a:p>
          <a:p>
            <a:pPr marL="171450" indent="-171450">
              <a:buFontTx/>
              <a:buChar char="-"/>
            </a:pPr>
            <a:r>
              <a:rPr lang="en-US" baseline="0" dirty="0" smtClean="0"/>
              <a:t>You define data fields captured for each transaction</a:t>
            </a:r>
          </a:p>
          <a:p>
            <a:pPr marL="171450" indent="-171450">
              <a:buFontTx/>
              <a:buChar char="-"/>
            </a:pPr>
            <a:r>
              <a:rPr lang="en-US" dirty="0" smtClean="0"/>
              <a:t>An email with the VAN is automatically</a:t>
            </a:r>
            <a:r>
              <a:rPr lang="en-US" baseline="0" dirty="0" smtClean="0"/>
              <a:t> sent to your suppliers, and you get a single, clean data file for simple </a:t>
            </a:r>
            <a:r>
              <a:rPr lang="en-US" baseline="0" dirty="0" err="1" smtClean="0"/>
              <a:t>reconcilation</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20</a:t>
            </a:fld>
            <a:endParaRPr lang="en-US"/>
          </a:p>
        </p:txBody>
      </p:sp>
    </p:spTree>
    <p:extLst>
      <p:ext uri="{BB962C8B-B14F-4D97-AF65-F5344CB8AC3E}">
        <p14:creationId xmlns:p14="http://schemas.microsoft.com/office/powerpoint/2010/main" val="11869101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 what is a virtual account number? </a:t>
            </a:r>
            <a:r>
              <a:rPr lang="en-US" sz="1200" kern="1200" baseline="0" dirty="0" smtClean="0">
                <a:solidFill>
                  <a:schemeClr val="tx1"/>
                </a:solidFill>
                <a:effectLst/>
                <a:latin typeface="+mn-lt"/>
                <a:ea typeface="+mn-ea"/>
                <a:cs typeface="+mn-cs"/>
              </a:rPr>
              <a:t>It’s a </a:t>
            </a:r>
            <a:r>
              <a:rPr lang="en-US" sz="1200" kern="1200" dirty="0" smtClean="0">
                <a:solidFill>
                  <a:schemeClr val="tx1"/>
                </a:solidFill>
                <a:effectLst/>
                <a:latin typeface="+mn-lt"/>
                <a:ea typeface="+mn-ea"/>
                <a:cs typeface="+mn-cs"/>
              </a:rPr>
              <a:t>15-digit digital number</a:t>
            </a:r>
            <a:r>
              <a:rPr lang="en-US" sz="1200" kern="1200" baseline="0" dirty="0" smtClean="0">
                <a:solidFill>
                  <a:schemeClr val="tx1"/>
                </a:solidFill>
                <a:effectLst/>
                <a:latin typeface="+mn-lt"/>
                <a:ea typeface="+mn-ea"/>
                <a:cs typeface="+mn-cs"/>
              </a:rPr>
              <a:t> that h</a:t>
            </a:r>
            <a:r>
              <a:rPr lang="en-US" sz="1200" kern="1200" dirty="0" smtClean="0">
                <a:solidFill>
                  <a:schemeClr val="tx1"/>
                </a:solidFill>
                <a:effectLst/>
                <a:latin typeface="+mn-lt"/>
                <a:ea typeface="+mn-ea"/>
                <a:cs typeface="+mn-cs"/>
              </a:rPr>
              <a:t>as an expiration and security code—just like a</a:t>
            </a:r>
            <a:r>
              <a:rPr lang="en-US" sz="1200" kern="1200" baseline="0" dirty="0" smtClean="0">
                <a:solidFill>
                  <a:schemeClr val="tx1"/>
                </a:solidFill>
                <a:effectLst/>
                <a:latin typeface="+mn-lt"/>
                <a:ea typeface="+mn-ea"/>
                <a:cs typeface="+mn-cs"/>
              </a:rPr>
              <a:t> regular card number. But, a virtual account number: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Includes specific usage dates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transaction value</a:t>
            </a:r>
          </a:p>
          <a:p>
            <a:r>
              <a:rPr lang="en-US" sz="1200" kern="1200" dirty="0" smtClean="0">
                <a:solidFill>
                  <a:schemeClr val="tx1"/>
                </a:solidFill>
                <a:effectLst/>
                <a:latin typeface="+mn-lt"/>
                <a:ea typeface="+mn-ea"/>
                <a:cs typeface="+mn-cs"/>
              </a:rPr>
              <a:t>• Allows you to create and capture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data you define, such as employee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numbers, cost centers and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data, for each transaction</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21</a:t>
            </a:fld>
            <a:endParaRPr lang="en-US"/>
          </a:p>
        </p:txBody>
      </p:sp>
    </p:spTree>
    <p:extLst>
      <p:ext uri="{BB962C8B-B14F-4D97-AF65-F5344CB8AC3E}">
        <p14:creationId xmlns:p14="http://schemas.microsoft.com/office/powerpoint/2010/main" val="11696605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Suppliers who accept American Express® Cards can process VANs on the same point-of-sale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equipment as traditional cards, so there’s no technology required.</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For you, there are three easy ways to get going:</a:t>
            </a:r>
          </a:p>
          <a:p>
            <a:r>
              <a:rPr lang="en-US" sz="1200" kern="1200" dirty="0" smtClean="0">
                <a:solidFill>
                  <a:schemeClr val="tx1"/>
                </a:solidFill>
                <a:effectLst/>
                <a:latin typeface="+mn-lt"/>
                <a:ea typeface="+mn-ea"/>
                <a:cs typeface="+mn-cs"/>
              </a:rPr>
              <a:t>1 Online: Use a simple, web-based tool to request and manage VANs.</a:t>
            </a:r>
          </a:p>
          <a:p>
            <a:r>
              <a:rPr lang="en-US" sz="1200" kern="1200" dirty="0" smtClean="0">
                <a:solidFill>
                  <a:schemeClr val="tx1"/>
                </a:solidFill>
                <a:effectLst/>
                <a:latin typeface="+mn-lt"/>
                <a:ea typeface="+mn-ea"/>
                <a:cs typeface="+mn-cs"/>
              </a:rPr>
              <a:t>2 Batch: Request multiple VANs at once through a secure data file exchange process.</a:t>
            </a:r>
          </a:p>
          <a:p>
            <a:r>
              <a:rPr lang="en-US" sz="1200" kern="1200" dirty="0" smtClean="0">
                <a:solidFill>
                  <a:schemeClr val="tx1"/>
                </a:solidFill>
                <a:effectLst/>
                <a:latin typeface="+mn-lt"/>
                <a:ea typeface="+mn-ea"/>
                <a:cs typeface="+mn-cs"/>
              </a:rPr>
              <a:t>3 Integrated: Seamlessly integrate VAN generation with your existing systems via API.</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F84F674-DEE3-924F-B268-A2BFD8FB5F32}" type="slidenum">
              <a:rPr lang="en-US" smtClean="0"/>
              <a:pPr/>
              <a:t>22</a:t>
            </a:fld>
            <a:endParaRPr lang="en-US"/>
          </a:p>
        </p:txBody>
      </p:sp>
    </p:spTree>
    <p:extLst>
      <p:ext uri="{BB962C8B-B14F-4D97-AF65-F5344CB8AC3E}">
        <p14:creationId xmlns:p14="http://schemas.microsoft.com/office/powerpoint/2010/main" val="1330087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AP gets easy—virtually automated—reconciliation, since each individual charge gets its own virtual account number, it’s a one-to-one expense-to-transaction matching process. </a:t>
            </a:r>
            <a:endParaRPr lang="en-US" sz="2000" dirty="0"/>
          </a:p>
          <a:p>
            <a:pPr marL="174708" indent="-174708">
              <a:buFont typeface="Arial" charset="0"/>
              <a:buChar char="•"/>
            </a:pPr>
            <a:r>
              <a:rPr lang="en-US" dirty="0"/>
              <a:t>And each card number carries and captures the critical data required to simplify reconciliation even further.</a:t>
            </a:r>
            <a:endParaRPr lang="en-US" sz="2000" dirty="0"/>
          </a:p>
          <a:p>
            <a:pPr marL="174708" indent="-174708">
              <a:buFont typeface="Arial" charset="0"/>
              <a:buChar char="•"/>
            </a:pPr>
            <a:r>
              <a:rPr lang="en-US" dirty="0"/>
              <a:t>Plus, you can integrate transaction data directly with your accounting system—using an online tool, batch or direct integration—so your data is always up to date.  </a:t>
            </a:r>
            <a:endParaRPr lang="en-US" sz="2000" dirty="0"/>
          </a:p>
          <a:p>
            <a:pPr lvl="0"/>
            <a:r>
              <a:rPr lang="en-US" dirty="0"/>
              <a:t>Finance gets the kind of detailed payment controls that increase security and reduce the risk of fraud, overspending and costly errors, including: </a:t>
            </a:r>
            <a:endParaRPr lang="en-US" sz="2000" dirty="0"/>
          </a:p>
          <a:p>
            <a:pPr marL="174708" indent="-174708">
              <a:buFont typeface="Arial" charset="0"/>
              <a:buChar char="•"/>
            </a:pPr>
            <a:r>
              <a:rPr lang="en-US" dirty="0"/>
              <a:t>Transaction-level controls to set spending limits, usage dates and capture key expense details. </a:t>
            </a:r>
            <a:endParaRPr lang="en-US" sz="2000" dirty="0"/>
          </a:p>
          <a:p>
            <a:pPr marL="174708" indent="-174708">
              <a:buFont typeface="Arial" charset="0"/>
              <a:buChar char="•"/>
            </a:pPr>
            <a:r>
              <a:rPr lang="en-US" dirty="0"/>
              <a:t>3-point payment verification process, matching account number, CSC number and account validation (postcode) for each transaction.</a:t>
            </a:r>
            <a:endParaRPr lang="en-US" sz="2000" dirty="0"/>
          </a:p>
          <a:p>
            <a:pPr marL="174708" indent="-174708">
              <a:buFont typeface="Arial" charset="0"/>
              <a:buChar char="•"/>
            </a:pPr>
            <a:r>
              <a:rPr lang="en-US" dirty="0"/>
              <a:t>Financial incentives that bring cash back to the bottom line. </a:t>
            </a:r>
            <a:endParaRPr lang="en-US" sz="2000" dirty="0"/>
          </a:p>
          <a:p>
            <a:pPr lvl="0"/>
            <a:r>
              <a:rPr lang="en-US" dirty="0"/>
              <a:t>Treasury can improve working capital and </a:t>
            </a:r>
            <a:r>
              <a:rPr lang="en-US" dirty="0" err="1"/>
              <a:t>cashflow</a:t>
            </a:r>
            <a:r>
              <a:rPr lang="en-US" dirty="0"/>
              <a:t> by using American Express payment terms to extend supplier payment terms without increasing supplier DSO.</a:t>
            </a:r>
            <a:endParaRPr lang="en-US" sz="2000" dirty="0"/>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23</a:t>
            </a:fld>
            <a:endParaRPr lang="en-US"/>
          </a:p>
        </p:txBody>
      </p:sp>
    </p:spTree>
    <p:extLst>
      <p:ext uri="{BB962C8B-B14F-4D97-AF65-F5344CB8AC3E}">
        <p14:creationId xmlns:p14="http://schemas.microsoft.com/office/powerpoint/2010/main" val="1064540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TBD</a:t>
            </a:r>
          </a:p>
        </p:txBody>
      </p:sp>
      <p:sp>
        <p:nvSpPr>
          <p:cNvPr id="4" name="Slide Number Placeholder 3"/>
          <p:cNvSpPr>
            <a:spLocks noGrp="1"/>
          </p:cNvSpPr>
          <p:nvPr>
            <p:ph type="sldNum" sz="quarter" idx="10"/>
          </p:nvPr>
        </p:nvSpPr>
        <p:spPr/>
        <p:txBody>
          <a:bodyPr/>
          <a:lstStyle/>
          <a:p>
            <a:fld id="{DF84F674-DEE3-924F-B268-A2BFD8FB5F32}" type="slidenum">
              <a:rPr lang="en-US" smtClean="0"/>
              <a:pPr/>
              <a:t>24</a:t>
            </a:fld>
            <a:endParaRPr lang="en-US"/>
          </a:p>
        </p:txBody>
      </p:sp>
    </p:spTree>
    <p:extLst>
      <p:ext uri="{BB962C8B-B14F-4D97-AF65-F5344CB8AC3E}">
        <p14:creationId xmlns:p14="http://schemas.microsoft.com/office/powerpoint/2010/main" val="4149443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American Express BIP is a push payment solution that delivers payments directly to your suppliers without any POS transaction or card number. You set what needs to be paid to whom and when, and we process the transaction on behalf of the suppliers, depositing—or pushing—funds directly into their account. Then you pay American Express based on your own payment terms.</a:t>
            </a:r>
          </a:p>
        </p:txBody>
      </p:sp>
      <p:sp>
        <p:nvSpPr>
          <p:cNvPr id="4" name="Slide Number Placeholder 3"/>
          <p:cNvSpPr>
            <a:spLocks noGrp="1"/>
          </p:cNvSpPr>
          <p:nvPr>
            <p:ph type="sldNum" sz="quarter" idx="10"/>
          </p:nvPr>
        </p:nvSpPr>
        <p:spPr/>
        <p:txBody>
          <a:bodyPr/>
          <a:lstStyle/>
          <a:p>
            <a:fld id="{DF84F674-DEE3-924F-B268-A2BFD8FB5F32}" type="slidenum">
              <a:rPr lang="en-US" smtClean="0"/>
              <a:pPr/>
              <a:t>25</a:t>
            </a:fld>
            <a:endParaRPr lang="en-US"/>
          </a:p>
        </p:txBody>
      </p:sp>
    </p:spTree>
    <p:extLst>
      <p:ext uri="{BB962C8B-B14F-4D97-AF65-F5344CB8AC3E}">
        <p14:creationId xmlns:p14="http://schemas.microsoft.com/office/powerpoint/2010/main" val="1371990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how </a:t>
            </a:r>
            <a:r>
              <a:rPr lang="en-US" dirty="0" smtClean="0"/>
              <a:t>terms </a:t>
            </a:r>
            <a:r>
              <a:rPr lang="en-US" dirty="0"/>
              <a:t>extension works. Let’s assume a company approves an invoice on the first day of the month, and sends their payment file to us on the 12</a:t>
            </a:r>
            <a:r>
              <a:rPr lang="en-US" baseline="30000" dirty="0"/>
              <a:t>th</a:t>
            </a:r>
            <a:r>
              <a:rPr lang="en-US" dirty="0"/>
              <a:t> day. Upon the company’s instruction, we can pay the supplier on day 15 (instead of day 30), improving the supplier’s Days Sales Outstanding (DSO) by 15 days. </a:t>
            </a:r>
          </a:p>
          <a:p>
            <a:r>
              <a:rPr lang="en-US" dirty="0"/>
              <a:t> </a:t>
            </a:r>
          </a:p>
          <a:p>
            <a:r>
              <a:rPr lang="en-US" dirty="0"/>
              <a:t>And instead of paying the supplier on day 30, the company pays American Express on day 44—extending their own Days Payable Outstanding (DPO) by 14 days. </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26</a:t>
            </a:fld>
            <a:endParaRPr lang="en-US"/>
          </a:p>
        </p:txBody>
      </p:sp>
    </p:spTree>
    <p:extLst>
      <p:ext uri="{BB962C8B-B14F-4D97-AF65-F5344CB8AC3E}">
        <p14:creationId xmlns:p14="http://schemas.microsoft.com/office/powerpoint/2010/main" val="743071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27</a:t>
            </a:fld>
            <a:endParaRPr lang="en-US"/>
          </a:p>
        </p:txBody>
      </p:sp>
    </p:spTree>
    <p:extLst>
      <p:ext uri="{BB962C8B-B14F-4D97-AF65-F5344CB8AC3E}">
        <p14:creationId xmlns:p14="http://schemas.microsoft.com/office/powerpoint/2010/main" val="19050273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BIP: </a:t>
            </a:r>
            <a:endParaRPr lang="en-US" sz="2000" dirty="0"/>
          </a:p>
          <a:p>
            <a:pPr marL="174708" indent="-174708">
              <a:buFont typeface="Arial" charset="0"/>
              <a:buChar char="•"/>
            </a:pPr>
            <a:r>
              <a:rPr lang="en-US" dirty="0"/>
              <a:t>AP maintains their current payment workflow, initiating payments directly from their ERP solution. As a result BIP eliminates the extra steps and manual processes of traditional payment methods, so the process is easier. </a:t>
            </a:r>
            <a:endParaRPr lang="en-US" sz="2000" dirty="0"/>
          </a:p>
          <a:p>
            <a:pPr marL="174708" indent="-174708">
              <a:buFont typeface="Arial" charset="0"/>
              <a:buChar char="•"/>
            </a:pPr>
            <a:r>
              <a:rPr lang="en-US" dirty="0"/>
              <a:t>Finance gets peace of mind, because the exact amount and date of payment is set by the buyer.</a:t>
            </a:r>
            <a:endParaRPr lang="en-US" sz="2000" dirty="0"/>
          </a:p>
          <a:p>
            <a:pPr marL="640594" lvl="1" indent="-174708">
              <a:buFont typeface="Arial" charset="0"/>
              <a:buChar char="•"/>
            </a:pPr>
            <a:r>
              <a:rPr lang="en-US" dirty="0"/>
              <a:t>Plus, BIP can bring savings directly to the business by allowing you to accelerate supplier payments to get early payment discounts, and use financial incentives from American Express to bring cash back to the bottom line.</a:t>
            </a:r>
            <a:endParaRPr lang="en-US" sz="2000" dirty="0"/>
          </a:p>
          <a:p>
            <a:pPr marL="174708" indent="-174708">
              <a:buFont typeface="Arial" charset="0"/>
              <a:buChar char="•"/>
            </a:pPr>
            <a:r>
              <a:rPr lang="en-US" dirty="0"/>
              <a:t>Treasury can improve working capital and </a:t>
            </a:r>
            <a:r>
              <a:rPr lang="en-US" dirty="0" err="1"/>
              <a:t>cashflow</a:t>
            </a:r>
            <a:r>
              <a:rPr lang="en-US" dirty="0"/>
              <a:t> by using American Express payment terms to extend supplier payment terms without increasing supplier DSO.</a:t>
            </a:r>
            <a:endParaRPr lang="en-US" sz="2000" dirty="0"/>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28</a:t>
            </a:fld>
            <a:endParaRPr lang="en-US"/>
          </a:p>
        </p:txBody>
      </p:sp>
    </p:spTree>
    <p:extLst>
      <p:ext uri="{BB962C8B-B14F-4D97-AF65-F5344CB8AC3E}">
        <p14:creationId xmlns:p14="http://schemas.microsoft.com/office/powerpoint/2010/main" val="18091285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TBD</a:t>
            </a:r>
          </a:p>
        </p:txBody>
      </p:sp>
      <p:sp>
        <p:nvSpPr>
          <p:cNvPr id="4" name="Slide Number Placeholder 3"/>
          <p:cNvSpPr>
            <a:spLocks noGrp="1"/>
          </p:cNvSpPr>
          <p:nvPr>
            <p:ph type="sldNum" sz="quarter" idx="10"/>
          </p:nvPr>
        </p:nvSpPr>
        <p:spPr/>
        <p:txBody>
          <a:bodyPr/>
          <a:lstStyle/>
          <a:p>
            <a:fld id="{DF84F674-DEE3-924F-B268-A2BFD8FB5F32}" type="slidenum">
              <a:rPr lang="en-US" smtClean="0"/>
              <a:pPr/>
              <a:t>29</a:t>
            </a:fld>
            <a:endParaRPr lang="en-US"/>
          </a:p>
        </p:txBody>
      </p:sp>
    </p:spTree>
    <p:extLst>
      <p:ext uri="{BB962C8B-B14F-4D97-AF65-F5344CB8AC3E}">
        <p14:creationId xmlns:p14="http://schemas.microsoft.com/office/powerpoint/2010/main" val="1209833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a:t>After more than ____ years in the business working with ____ companies, we’ve seen what it takes to succeed and where businesses can get tripped up. And we’ve boiled that down to five basic principles that are common to successful payment programs—four things for every business to consider as they evaluate how they buy what they need to get business done.</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3</a:t>
            </a:fld>
            <a:endParaRPr lang="en-US"/>
          </a:p>
        </p:txBody>
      </p:sp>
    </p:spTree>
    <p:extLst>
      <p:ext uri="{BB962C8B-B14F-4D97-AF65-F5344CB8AC3E}">
        <p14:creationId xmlns:p14="http://schemas.microsoft.com/office/powerpoint/2010/main" val="10706611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changes we’re seeing in travel—new ways for employees to book, new suppliers as well as a greater preference for flexibility and choice from travelers—make managing T&amp;E spending as difficult as it’s ever been. </a:t>
            </a:r>
          </a:p>
          <a:p>
            <a:r>
              <a:rPr lang="en-US" dirty="0"/>
              <a:t/>
            </a:r>
            <a:br>
              <a:rPr lang="en-US" dirty="0"/>
            </a:br>
            <a:r>
              <a:rPr lang="en-US" dirty="0"/>
              <a:t>The important thing is to understand your options and then balance them to fit </a:t>
            </a:r>
            <a:r>
              <a:rPr lang="en-US" i="0" dirty="0" smtClean="0"/>
              <a:t>the</a:t>
            </a:r>
            <a:r>
              <a:rPr lang="en-US" i="1" dirty="0" smtClean="0"/>
              <a:t> </a:t>
            </a:r>
            <a:r>
              <a:rPr lang="en-US" i="0" dirty="0" smtClean="0"/>
              <a:t>needs of your unique workforce</a:t>
            </a:r>
            <a:r>
              <a:rPr lang="en-US" dirty="0" smtClean="0"/>
              <a:t>.  </a:t>
            </a:r>
          </a:p>
          <a:p>
            <a:pPr marL="171450" indent="-171450">
              <a:buFont typeface="Arial" charset="0"/>
              <a:buChar char="•"/>
            </a:pPr>
            <a:r>
              <a:rPr lang="en-US" dirty="0" smtClean="0"/>
              <a:t>Put the appropriate controls in place when you put purchasing power in the hands of employees. </a:t>
            </a:r>
          </a:p>
          <a:p>
            <a:pPr marL="171450" indent="-171450">
              <a:buFont typeface="Arial" charset="0"/>
              <a:buChar char="•"/>
            </a:pPr>
            <a:r>
              <a:rPr lang="en-US" dirty="0" smtClean="0"/>
              <a:t>Support contractors and recruits with simple solutions that keep them from going out of pocket</a:t>
            </a:r>
            <a:r>
              <a:rPr lang="en-US" baseline="0" dirty="0" smtClean="0"/>
              <a:t> to pay for T&amp;E. </a:t>
            </a:r>
            <a:endParaRPr lang="en-US" dirty="0" smtClean="0"/>
          </a:p>
          <a:p>
            <a:pPr marL="174708" indent="-174708">
              <a:buFont typeface="Arial" charset="0"/>
              <a:buChar char="•"/>
            </a:pPr>
            <a:r>
              <a:rPr lang="en-US" dirty="0" smtClean="0"/>
              <a:t>Manage specific kinds </a:t>
            </a:r>
            <a:r>
              <a:rPr lang="en-US" dirty="0"/>
              <a:t>of payments—like hotel or airline bookings—from a single payment method</a:t>
            </a:r>
            <a:r>
              <a:rPr lang="en-US" dirty="0" smtClean="0"/>
              <a:t>.</a:t>
            </a:r>
          </a:p>
          <a:p>
            <a:pPr marL="0" indent="0">
              <a:buFont typeface="Arial" charset="0"/>
              <a:buNone/>
            </a:pPr>
            <a:endParaRPr lang="en-US" dirty="0" smtClean="0"/>
          </a:p>
          <a:p>
            <a:pPr marL="0" indent="0">
              <a:buFont typeface="Arial" charset="0"/>
              <a:buNone/>
            </a:pPr>
            <a:r>
              <a:rPr lang="en-US" dirty="0" smtClean="0"/>
              <a:t>Too often we see companies boxed-in to singular cards for every kind of traveler or inflexible, centralized payment methods that just don’t match the reality of today’s travel. </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30</a:t>
            </a:fld>
            <a:endParaRPr lang="en-US"/>
          </a:p>
        </p:txBody>
      </p:sp>
    </p:spTree>
    <p:extLst>
      <p:ext uri="{BB962C8B-B14F-4D97-AF65-F5344CB8AC3E}">
        <p14:creationId xmlns:p14="http://schemas.microsoft.com/office/powerpoint/2010/main" val="17035961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way we spend is always changing,</a:t>
            </a:r>
            <a:r>
              <a:rPr lang="en-US" baseline="0" dirty="0" smtClean="0"/>
              <a:t> too. And, with American Express, </a:t>
            </a:r>
            <a:r>
              <a:rPr lang="en-US" dirty="0" smtClean="0"/>
              <a:t>you’re </a:t>
            </a:r>
            <a:r>
              <a:rPr lang="en-US" dirty="0"/>
              <a:t>not limiting your travelers purely to plastic. We were the first corporate provider to launch on the three primary digital wallet platforms—offering your travelers fast and secure transactions right from their phone, real-time transaction notifications, </a:t>
            </a:r>
            <a:r>
              <a:rPr lang="en-US" dirty="0" smtClean="0"/>
              <a:t>mini-statements</a:t>
            </a:r>
            <a:r>
              <a:rPr lang="en-US" dirty="0"/>
              <a:t> and instant card replacement.</a:t>
            </a:r>
          </a:p>
          <a:p>
            <a:r>
              <a:rPr lang="en-US" dirty="0"/>
              <a:t>  </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31</a:t>
            </a:fld>
            <a:endParaRPr lang="en-US"/>
          </a:p>
        </p:txBody>
      </p:sp>
    </p:spTree>
    <p:extLst>
      <p:ext uri="{BB962C8B-B14F-4D97-AF65-F5344CB8AC3E}">
        <p14:creationId xmlns:p14="http://schemas.microsoft.com/office/powerpoint/2010/main" val="346676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Our tiered corporate cards—green, gold and platinum—offer you and your team choices, so you’re not limited to a one-size-fits all program for your entire company. </a:t>
            </a:r>
          </a:p>
          <a:p>
            <a:endParaRPr lang="en-US" dirty="0" smtClean="0"/>
          </a:p>
          <a:p>
            <a:r>
              <a:rPr lang="en-US" dirty="0" smtClean="0"/>
              <a:t>Each </a:t>
            </a:r>
            <a:r>
              <a:rPr lang="en-US" dirty="0"/>
              <a:t>card in the program provides benefits to you and your business—and with these options, you have choices. You can tailor the card to the team and team member, while managing your liability and your expenses.</a:t>
            </a:r>
          </a:p>
          <a:p>
            <a:r>
              <a:rPr lang="en-US" dirty="0"/>
              <a:t> </a:t>
            </a:r>
          </a:p>
          <a:p>
            <a:r>
              <a:rPr lang="en-US" dirty="0"/>
              <a:t>All three cards give:</a:t>
            </a:r>
          </a:p>
          <a:p>
            <a:pPr marL="174708" indent="-174708">
              <a:buFont typeface="Arial" charset="0"/>
              <a:buChar char="•"/>
            </a:pPr>
            <a:r>
              <a:rPr lang="en-US" dirty="0"/>
              <a:t>Travel managers more control over compliance and support for their travelers.</a:t>
            </a:r>
          </a:p>
          <a:p>
            <a:pPr marL="174708" indent="-174708">
              <a:buFont typeface="Arial" charset="0"/>
              <a:buChar char="•"/>
            </a:pPr>
            <a:r>
              <a:rPr lang="en-US" dirty="0"/>
              <a:t>AP the ability to more effectively manage T&amp;E spending and costs. </a:t>
            </a:r>
          </a:p>
          <a:p>
            <a:r>
              <a:rPr lang="en-US" dirty="0"/>
              <a:t> </a:t>
            </a:r>
          </a:p>
          <a:p>
            <a:r>
              <a:rPr lang="en-US" dirty="0"/>
              <a:t>And for travelers:</a:t>
            </a:r>
          </a:p>
          <a:p>
            <a:pPr marL="174708" indent="-174708">
              <a:buFont typeface="Arial" charset="0"/>
              <a:buChar char="•"/>
            </a:pPr>
            <a:r>
              <a:rPr lang="en-US" dirty="0"/>
              <a:t>Green: Gives infrequent travelers world-class customer care and service.</a:t>
            </a:r>
          </a:p>
          <a:p>
            <a:pPr marL="174708" indent="-174708">
              <a:buFont typeface="Arial" charset="0"/>
              <a:buChar char="•"/>
            </a:pPr>
            <a:r>
              <a:rPr lang="en-US" dirty="0"/>
              <a:t>Gold: Helps frequent travelers stay more productive on the road.</a:t>
            </a:r>
          </a:p>
          <a:p>
            <a:pPr marL="174708" indent="-174708">
              <a:buFont typeface="Arial" charset="0"/>
              <a:buChar char="•"/>
            </a:pPr>
            <a:r>
              <a:rPr lang="en-US" dirty="0"/>
              <a:t>Platinum: Gives senior executives and seasoned travelers a premium experience.  </a:t>
            </a:r>
          </a:p>
        </p:txBody>
      </p:sp>
      <p:sp>
        <p:nvSpPr>
          <p:cNvPr id="4" name="Slide Number Placeholder 3"/>
          <p:cNvSpPr>
            <a:spLocks noGrp="1"/>
          </p:cNvSpPr>
          <p:nvPr>
            <p:ph type="sldNum" sz="quarter" idx="10"/>
          </p:nvPr>
        </p:nvSpPr>
        <p:spPr/>
        <p:txBody>
          <a:bodyPr/>
          <a:lstStyle/>
          <a:p>
            <a:fld id="{DF84F674-DEE3-924F-B268-A2BFD8FB5F32}" type="slidenum">
              <a:rPr lang="en-US" smtClean="0"/>
              <a:pPr/>
              <a:t>32</a:t>
            </a:fld>
            <a:endParaRPr lang="en-US"/>
          </a:p>
        </p:txBody>
      </p:sp>
    </p:spTree>
    <p:extLst>
      <p:ext uri="{BB962C8B-B14F-4D97-AF65-F5344CB8AC3E}">
        <p14:creationId xmlns:p14="http://schemas.microsoft.com/office/powerpoint/2010/main" val="12150434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to make managing corporate cards simple for your employees, they can use MYCA. Available in 24 markets in the Americas, EMEA and JAPA, MYCA give your employees a one-stop shop to:</a:t>
            </a:r>
          </a:p>
          <a:p>
            <a:pPr marL="174708" indent="-174708">
              <a:buFont typeface="Arial" charset="0"/>
              <a:buChar char="•"/>
            </a:pPr>
            <a:r>
              <a:rPr lang="en-US" dirty="0"/>
              <a:t>View &amp; track transactions</a:t>
            </a:r>
          </a:p>
          <a:p>
            <a:pPr marL="174708" indent="-174708">
              <a:buFont typeface="Arial" charset="0"/>
              <a:buChar char="•"/>
            </a:pPr>
            <a:r>
              <a:rPr lang="en-US" dirty="0"/>
              <a:t>View statements</a:t>
            </a:r>
          </a:p>
          <a:p>
            <a:pPr marL="174708" indent="-174708">
              <a:buFont typeface="Arial" charset="0"/>
              <a:buChar char="•"/>
            </a:pPr>
            <a:r>
              <a:rPr lang="en-US" dirty="0"/>
              <a:t>Setup alerts and preferences</a:t>
            </a:r>
          </a:p>
          <a:p>
            <a:pPr marL="174708" indent="-174708">
              <a:buFont typeface="Arial" charset="0"/>
              <a:buChar char="•"/>
            </a:pPr>
            <a:r>
              <a:rPr lang="en-US" dirty="0"/>
              <a:t>Activate and replace their Cards</a:t>
            </a:r>
          </a:p>
          <a:p>
            <a:endParaRPr lang="en-US" sz="2000"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33</a:t>
            </a:fld>
            <a:endParaRPr lang="en-US"/>
          </a:p>
        </p:txBody>
      </p:sp>
    </p:spTree>
    <p:extLst>
      <p:ext uri="{BB962C8B-B14F-4D97-AF65-F5344CB8AC3E}">
        <p14:creationId xmlns:p14="http://schemas.microsoft.com/office/powerpoint/2010/main" val="202821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 Business Travel Account solution allows you to centrally bill air, rail and TMC fees—paying for these critical T&amp;E expenses with a single, consistent solution.   </a:t>
            </a:r>
          </a:p>
        </p:txBody>
      </p:sp>
      <p:sp>
        <p:nvSpPr>
          <p:cNvPr id="4" name="Slide Number Placeholder 3"/>
          <p:cNvSpPr>
            <a:spLocks noGrp="1"/>
          </p:cNvSpPr>
          <p:nvPr>
            <p:ph type="sldNum" sz="quarter" idx="10"/>
          </p:nvPr>
        </p:nvSpPr>
        <p:spPr/>
        <p:txBody>
          <a:bodyPr/>
          <a:lstStyle/>
          <a:p>
            <a:fld id="{DF84F674-DEE3-924F-B268-A2BFD8FB5F32}" type="slidenum">
              <a:rPr lang="en-US" smtClean="0"/>
              <a:pPr/>
              <a:t>34</a:t>
            </a:fld>
            <a:endParaRPr lang="en-US"/>
          </a:p>
        </p:txBody>
      </p:sp>
    </p:spTree>
    <p:extLst>
      <p:ext uri="{BB962C8B-B14F-4D97-AF65-F5344CB8AC3E}">
        <p14:creationId xmlns:p14="http://schemas.microsoft.com/office/powerpoint/2010/main" val="18614587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all the spending centralized:</a:t>
            </a:r>
          </a:p>
          <a:p>
            <a:pPr marL="174708" indent="-174708">
              <a:buFont typeface="Arial" charset="0"/>
              <a:buChar char="•"/>
            </a:pPr>
            <a:r>
              <a:rPr lang="en-US" dirty="0"/>
              <a:t>Users: Eliminate hassle with expense reports and reimbursements for these expenses.</a:t>
            </a:r>
          </a:p>
          <a:p>
            <a:pPr marL="174708" indent="-174708">
              <a:buFont typeface="Arial" charset="0"/>
              <a:buChar char="•"/>
            </a:pPr>
            <a:r>
              <a:rPr lang="en-US" dirty="0"/>
              <a:t>AP: Simplify reconciliation because expenses are tied to a single account.</a:t>
            </a:r>
          </a:p>
          <a:p>
            <a:pPr marL="174708" indent="-174708">
              <a:buFont typeface="Arial" charset="0"/>
              <a:buChar char="•"/>
            </a:pPr>
            <a:r>
              <a:rPr lang="en-US" dirty="0"/>
              <a:t>Finance: Better visibility into significant categories of T&amp;E spending. </a:t>
            </a:r>
          </a:p>
        </p:txBody>
      </p:sp>
      <p:sp>
        <p:nvSpPr>
          <p:cNvPr id="4" name="Slide Number Placeholder 3"/>
          <p:cNvSpPr>
            <a:spLocks noGrp="1"/>
          </p:cNvSpPr>
          <p:nvPr>
            <p:ph type="sldNum" sz="quarter" idx="10"/>
          </p:nvPr>
        </p:nvSpPr>
        <p:spPr/>
        <p:txBody>
          <a:bodyPr/>
          <a:lstStyle/>
          <a:p>
            <a:fld id="{DF84F674-DEE3-924F-B268-A2BFD8FB5F32}" type="slidenum">
              <a:rPr lang="en-US" smtClean="0"/>
              <a:pPr/>
              <a:t>35</a:t>
            </a:fld>
            <a:endParaRPr lang="en-US"/>
          </a:p>
        </p:txBody>
      </p:sp>
    </p:spTree>
    <p:extLst>
      <p:ext uri="{BB962C8B-B14F-4D97-AF65-F5344CB8AC3E}">
        <p14:creationId xmlns:p14="http://schemas.microsoft.com/office/powerpoint/2010/main" val="9535923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a:t>TBD</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36</a:t>
            </a:fld>
            <a:endParaRPr lang="en-US"/>
          </a:p>
        </p:txBody>
      </p:sp>
    </p:spTree>
    <p:extLst>
      <p:ext uri="{BB962C8B-B14F-4D97-AF65-F5344CB8AC3E}">
        <p14:creationId xmlns:p14="http://schemas.microsoft.com/office/powerpoint/2010/main" val="13633193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enhanced Business Travel Account from American Express adds virtual account number technology to the central bill philosophy, to capture more types of spending for spending for more types of travelers. Now you have the ability to capture low-cost carriers and hotels in addition to air, rail and TMC fees and stay in a single account, so you can monitor travel spending.</a:t>
            </a:r>
          </a:p>
        </p:txBody>
      </p:sp>
      <p:sp>
        <p:nvSpPr>
          <p:cNvPr id="4" name="Slide Number Placeholder 3"/>
          <p:cNvSpPr>
            <a:spLocks noGrp="1"/>
          </p:cNvSpPr>
          <p:nvPr>
            <p:ph type="sldNum" sz="quarter" idx="10"/>
          </p:nvPr>
        </p:nvSpPr>
        <p:spPr/>
        <p:txBody>
          <a:bodyPr/>
          <a:lstStyle/>
          <a:p>
            <a:fld id="{DF84F674-DEE3-924F-B268-A2BFD8FB5F32}" type="slidenum">
              <a:rPr lang="en-US" smtClean="0"/>
              <a:pPr/>
              <a:t>37</a:t>
            </a:fld>
            <a:endParaRPr lang="en-US"/>
          </a:p>
        </p:txBody>
      </p:sp>
    </p:spTree>
    <p:extLst>
      <p:ext uri="{BB962C8B-B14F-4D97-AF65-F5344CB8AC3E}">
        <p14:creationId xmlns:p14="http://schemas.microsoft.com/office/powerpoint/2010/main" val="20483360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 what is a virtual account number? </a:t>
            </a:r>
            <a:r>
              <a:rPr lang="en-US" sz="1200" kern="1200" baseline="0" dirty="0" smtClean="0">
                <a:solidFill>
                  <a:schemeClr val="tx1"/>
                </a:solidFill>
                <a:effectLst/>
                <a:latin typeface="+mn-lt"/>
                <a:ea typeface="+mn-ea"/>
                <a:cs typeface="+mn-cs"/>
              </a:rPr>
              <a:t>It’s a </a:t>
            </a:r>
            <a:r>
              <a:rPr lang="en-US" sz="1200" kern="1200" dirty="0" smtClean="0">
                <a:solidFill>
                  <a:schemeClr val="tx1"/>
                </a:solidFill>
                <a:effectLst/>
                <a:latin typeface="+mn-lt"/>
                <a:ea typeface="+mn-ea"/>
                <a:cs typeface="+mn-cs"/>
              </a:rPr>
              <a:t>15-digit digital number</a:t>
            </a:r>
            <a:r>
              <a:rPr lang="en-US" sz="1200" kern="1200" baseline="0" dirty="0" smtClean="0">
                <a:solidFill>
                  <a:schemeClr val="tx1"/>
                </a:solidFill>
                <a:effectLst/>
                <a:latin typeface="+mn-lt"/>
                <a:ea typeface="+mn-ea"/>
                <a:cs typeface="+mn-cs"/>
              </a:rPr>
              <a:t> that h</a:t>
            </a:r>
            <a:r>
              <a:rPr lang="en-US" sz="1200" kern="1200" dirty="0" smtClean="0">
                <a:solidFill>
                  <a:schemeClr val="tx1"/>
                </a:solidFill>
                <a:effectLst/>
                <a:latin typeface="+mn-lt"/>
                <a:ea typeface="+mn-ea"/>
                <a:cs typeface="+mn-cs"/>
              </a:rPr>
              <a:t>as an expiration and security code—just like a</a:t>
            </a:r>
            <a:r>
              <a:rPr lang="en-US" sz="1200" kern="1200" baseline="0" dirty="0" smtClean="0">
                <a:solidFill>
                  <a:schemeClr val="tx1"/>
                </a:solidFill>
                <a:effectLst/>
                <a:latin typeface="+mn-lt"/>
                <a:ea typeface="+mn-ea"/>
                <a:cs typeface="+mn-cs"/>
              </a:rPr>
              <a:t> regular card number. But, a virtual account number:</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Includes specific usage dates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transaction value</a:t>
            </a:r>
          </a:p>
          <a:p>
            <a:r>
              <a:rPr lang="en-US" sz="1200" kern="1200" dirty="0" smtClean="0">
                <a:solidFill>
                  <a:schemeClr val="tx1"/>
                </a:solidFill>
                <a:effectLst/>
                <a:latin typeface="+mn-lt"/>
                <a:ea typeface="+mn-ea"/>
                <a:cs typeface="+mn-cs"/>
              </a:rPr>
              <a:t>• Allows you to create and capture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data you define, such as employee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numbers, cost centers and other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data, for each transaction</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38</a:t>
            </a:fld>
            <a:endParaRPr lang="en-US"/>
          </a:p>
        </p:txBody>
      </p:sp>
    </p:spTree>
    <p:extLst>
      <p:ext uri="{BB962C8B-B14F-4D97-AF65-F5344CB8AC3E}">
        <p14:creationId xmlns:p14="http://schemas.microsoft.com/office/powerpoint/2010/main" val="1113508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closer look at how it works.</a:t>
            </a:r>
          </a:p>
          <a:p>
            <a:r>
              <a:rPr lang="en-US" dirty="0"/>
              <a:t> </a:t>
            </a:r>
          </a:p>
          <a:p>
            <a:pPr marL="232943" indent="-232943">
              <a:buFont typeface="+mj-lt"/>
              <a:buAutoNum type="arabicPeriod"/>
            </a:pPr>
            <a:r>
              <a:rPr lang="en-US" dirty="0"/>
              <a:t>Book Travel as Usual for Air and Rail, using a VAN that sits with your Travel Management Company (TMC).</a:t>
            </a:r>
          </a:p>
          <a:p>
            <a:pPr marL="232943" indent="-232943">
              <a:buFont typeface="+mj-lt"/>
              <a:buAutoNum type="arabicPeriod"/>
            </a:pPr>
            <a:r>
              <a:rPr lang="en-US" dirty="0"/>
              <a:t>Now You Can Also Pay for Hotel and Low-Cost Carrier Airlines using a dynamic VAN generated for each transaction.</a:t>
            </a:r>
          </a:p>
          <a:p>
            <a:pPr marL="232943" indent="-232943">
              <a:buFont typeface="+mj-lt"/>
              <a:buAutoNum type="arabicPeriod"/>
            </a:pPr>
            <a:r>
              <a:rPr lang="en-US" dirty="0"/>
              <a:t>Critical data is captured and tied to each charge—including start and end dates for each transaction, for hotel and low-cost air carrier* reservations.</a:t>
            </a:r>
          </a:p>
          <a:p>
            <a:pPr marL="232943" indent="-232943">
              <a:buFont typeface="+mj-lt"/>
              <a:buAutoNum type="arabicPeriod"/>
            </a:pPr>
            <a:r>
              <a:rPr lang="en-US" dirty="0"/>
              <a:t>Get a Centralized Bill—one monthly statement for all Business Travel Account transactions, so you can track and conveniently pay for air, rail, hotel and low-cost carriers.</a:t>
            </a:r>
          </a:p>
          <a:p>
            <a:pPr marL="232943" indent="-232943">
              <a:buFont typeface="+mj-lt"/>
              <a:buAutoNum type="arabicPeriod"/>
            </a:pPr>
            <a:r>
              <a:rPr lang="en-US" dirty="0"/>
              <a:t>Reconcile Transactions using this single statement, data from client-defined fields for each transaction as well as improved data files to quickly allocate charges.</a:t>
            </a:r>
          </a:p>
        </p:txBody>
      </p:sp>
      <p:sp>
        <p:nvSpPr>
          <p:cNvPr id="4" name="Slide Number Placeholder 3"/>
          <p:cNvSpPr>
            <a:spLocks noGrp="1"/>
          </p:cNvSpPr>
          <p:nvPr>
            <p:ph type="sldNum" sz="quarter" idx="10"/>
          </p:nvPr>
        </p:nvSpPr>
        <p:spPr/>
        <p:txBody>
          <a:bodyPr/>
          <a:lstStyle/>
          <a:p>
            <a:fld id="{DF84F674-DEE3-924F-B268-A2BFD8FB5F32}" type="slidenum">
              <a:rPr lang="en-US" smtClean="0"/>
              <a:pPr/>
              <a:t>39</a:t>
            </a:fld>
            <a:endParaRPr lang="en-US"/>
          </a:p>
        </p:txBody>
      </p:sp>
    </p:spTree>
    <p:extLst>
      <p:ext uri="{BB962C8B-B14F-4D97-AF65-F5344CB8AC3E}">
        <p14:creationId xmlns:p14="http://schemas.microsoft.com/office/powerpoint/2010/main" val="5530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biggest mistake we see businesses make is not revisiting the solution they have in place on a regular basis. It’s critical to –re-examine your objectives, needs and priorities to determine if how you’ve always managed spending has kept up with what’s happening today and can keep up with that you’ll need tomorrow.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F84F674-DEE3-924F-B268-A2BFD8FB5F32}" type="slidenum">
              <a:rPr lang="en-US" smtClean="0"/>
              <a:pPr/>
              <a:t>4</a:t>
            </a:fld>
            <a:endParaRPr lang="en-US"/>
          </a:p>
        </p:txBody>
      </p:sp>
    </p:spTree>
    <p:extLst>
      <p:ext uri="{BB962C8B-B14F-4D97-AF65-F5344CB8AC3E}">
        <p14:creationId xmlns:p14="http://schemas.microsoft.com/office/powerpoint/2010/main" val="800619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charset="0"/>
              <a:buChar char="•"/>
            </a:pPr>
            <a:r>
              <a:rPr lang="en-US" dirty="0"/>
              <a:t>Travelers without corporate cards or travelers who aren’t employees—like contractors or candidates—don’t have to go out of pocket to pay their travel expenses. </a:t>
            </a:r>
            <a:endParaRPr lang="en-US" sz="2000" dirty="0"/>
          </a:p>
          <a:p>
            <a:pPr marL="174708" indent="-174708">
              <a:buFont typeface="Arial" charset="0"/>
              <a:buChar char="•"/>
            </a:pPr>
            <a:r>
              <a:rPr lang="en-US" dirty="0"/>
              <a:t>Travel Managers can now capture air, including low cost carriers, plus hotel and rail expenses, and set usage dates at the time of booking to help decrease fraud and increase policy compliance.</a:t>
            </a:r>
            <a:endParaRPr lang="en-US" sz="2000" dirty="0"/>
          </a:p>
          <a:p>
            <a:pPr marL="640594" lvl="1" indent="-174708">
              <a:buFont typeface="Arial" charset="0"/>
              <a:buChar char="•"/>
            </a:pPr>
            <a:r>
              <a:rPr lang="en-US" dirty="0"/>
              <a:t>Plus they get a single, consolidated statement to easily track travel spending in one place</a:t>
            </a:r>
            <a:endParaRPr lang="en-US" sz="2000" dirty="0"/>
          </a:p>
          <a:p>
            <a:pPr marL="174708" indent="-174708">
              <a:buFont typeface="Arial" charset="0"/>
              <a:buChar char="•"/>
            </a:pPr>
            <a:r>
              <a:rPr lang="en-US" dirty="0"/>
              <a:t>AP also gets a single file with all the information from data fields you define, such as employee numbers, cost centers and other information, for each transaction to make reconciliation quick and easy. </a:t>
            </a:r>
            <a:endParaRPr lang="en-US" sz="2000" dirty="0"/>
          </a:p>
          <a:p>
            <a:pPr marL="174708" indent="-174708">
              <a:buFont typeface="Arial" charset="0"/>
              <a:buChar char="•"/>
            </a:pPr>
            <a:r>
              <a:rPr lang="en-US" dirty="0"/>
              <a:t>Finance gets tighter rein over spending, since each virtual account number includes specific parameters and controls. </a:t>
            </a:r>
            <a:endParaRPr lang="en-US" sz="2000" dirty="0"/>
          </a:p>
          <a:p>
            <a:pPr marL="174708" indent="-174708">
              <a:buFont typeface="Arial" charset="0"/>
              <a:buChar char="•"/>
            </a:pP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40</a:t>
            </a:fld>
            <a:endParaRPr lang="en-US"/>
          </a:p>
        </p:txBody>
      </p:sp>
    </p:spTree>
    <p:extLst>
      <p:ext uri="{BB962C8B-B14F-4D97-AF65-F5344CB8AC3E}">
        <p14:creationId xmlns:p14="http://schemas.microsoft.com/office/powerpoint/2010/main" val="20035166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465887">
              <a:buFont typeface="Arial" charset="0"/>
              <a:buChar char="•"/>
              <a:defRPr/>
            </a:pPr>
            <a:r>
              <a:rPr lang="en-US" dirty="0"/>
              <a:t>If you’re using </a:t>
            </a:r>
            <a:r>
              <a:rPr lang="en-US" dirty="0" err="1"/>
              <a:t>vPayment</a:t>
            </a:r>
            <a:r>
              <a:rPr lang="en-US" dirty="0"/>
              <a:t>, you can simplify the experience even further for travelers with the Business Traveler App. With the AmEx Business Traveler app, users are issued Virtual Account Numbers (VANs) to cover travel and other business expenses. They can charge those expenses directly to your corporate Account and pay the bill without paying out of pocket. It’s a perfect solution for anyone with a corporate card—from recruiting flying in for an interview to contractors booking travel to a client meeting. </a:t>
            </a:r>
          </a:p>
          <a:p>
            <a:pPr marL="174708" indent="-174708">
              <a:buFont typeface="Arial" charset="0"/>
              <a:buChar char="•"/>
            </a:pP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41</a:t>
            </a:fld>
            <a:endParaRPr lang="en-US"/>
          </a:p>
        </p:txBody>
      </p:sp>
    </p:spTree>
    <p:extLst>
      <p:ext uri="{BB962C8B-B14F-4D97-AF65-F5344CB8AC3E}">
        <p14:creationId xmlns:p14="http://schemas.microsoft.com/office/powerpoint/2010/main" val="5570619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a:t>TBD</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42</a:t>
            </a:fld>
            <a:endParaRPr lang="en-US"/>
          </a:p>
        </p:txBody>
      </p:sp>
    </p:spTree>
    <p:extLst>
      <p:ext uri="{BB962C8B-B14F-4D97-AF65-F5344CB8AC3E}">
        <p14:creationId xmlns:p14="http://schemas.microsoft.com/office/powerpoint/2010/main" val="16013764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USAGE NOTE: USE THIS SLIDE IF</a:t>
            </a:r>
            <a:r>
              <a:rPr lang="en-US" baseline="0" dirty="0" smtClean="0"/>
              <a:t> YOU NEED TO INTRODUCE MEETING SPENDING OVERALL AND INTEND TO TIE MULTIPLE PRODUCTS (VPAYMENT, PCARD, CORP MEETING CARD), AND THEN ADJUST SLIDES FROM THROUGHOUT THE DECK ACCORDINGLY. </a:t>
            </a: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43</a:t>
            </a:fld>
            <a:endParaRPr lang="en-US"/>
          </a:p>
        </p:txBody>
      </p:sp>
    </p:spTree>
    <p:extLst>
      <p:ext uri="{BB962C8B-B14F-4D97-AF65-F5344CB8AC3E}">
        <p14:creationId xmlns:p14="http://schemas.microsoft.com/office/powerpoint/2010/main" val="19734819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a:t>Centralizing spending for meetings and events is a critical part of managing your T&amp;E budget. Too often, these costs get buried or hidden within other line items and charges, so organizations don’t have the ability to control this spending, efficiently manage the payments and capitalize on negotiated rates to increase savings. </a:t>
            </a:r>
          </a:p>
          <a:p>
            <a:endParaRPr lang="en-US" dirty="0"/>
          </a:p>
          <a:p>
            <a:r>
              <a:rPr lang="en-US" dirty="0"/>
              <a:t>With the American Express Corporate Meeting Card, you can pull all your event and meeting spending together so: </a:t>
            </a:r>
          </a:p>
          <a:p>
            <a:pPr marL="174708" indent="-174708">
              <a:buFont typeface="Arial" charset="0"/>
              <a:buChar char="•"/>
            </a:pPr>
            <a:r>
              <a:rPr lang="en-US" dirty="0"/>
              <a:t>Travel and Event Managers can centralize meetings costs and simplify reporting.</a:t>
            </a:r>
          </a:p>
          <a:p>
            <a:pPr marL="174708" indent="-174708">
              <a:buFont typeface="Arial" charset="0"/>
              <a:buChar char="•"/>
            </a:pPr>
            <a:r>
              <a:rPr lang="en-US" dirty="0"/>
              <a:t>AP can eliminate one-off payments and easily allocate costs.</a:t>
            </a:r>
          </a:p>
          <a:p>
            <a:pPr marL="174708" indent="-174708">
              <a:buFont typeface="Arial" charset="0"/>
              <a:buChar char="•"/>
            </a:pPr>
            <a:r>
              <a:rPr lang="en-US" dirty="0"/>
              <a:t>Finance can stay on top of event spending.</a:t>
            </a:r>
          </a:p>
          <a:p>
            <a:pPr marL="174708" indent="-174708">
              <a:buFont typeface="Arial" charset="0"/>
              <a:buChar char="•"/>
            </a:pPr>
            <a:r>
              <a:rPr lang="en-US" dirty="0"/>
              <a:t>And travelers get American Express service and support as well as travel insurance benefits. </a:t>
            </a:r>
          </a:p>
        </p:txBody>
      </p:sp>
      <p:sp>
        <p:nvSpPr>
          <p:cNvPr id="4" name="Slide Number Placeholder 3"/>
          <p:cNvSpPr>
            <a:spLocks noGrp="1"/>
          </p:cNvSpPr>
          <p:nvPr>
            <p:ph type="sldNum" sz="quarter" idx="10"/>
          </p:nvPr>
        </p:nvSpPr>
        <p:spPr/>
        <p:txBody>
          <a:bodyPr/>
          <a:lstStyle/>
          <a:p>
            <a:fld id="{DF84F674-DEE3-924F-B268-A2BFD8FB5F32}" type="slidenum">
              <a:rPr lang="en-US" smtClean="0"/>
              <a:pPr/>
              <a:t>44</a:t>
            </a:fld>
            <a:endParaRPr lang="en-US"/>
          </a:p>
        </p:txBody>
      </p:sp>
    </p:spTree>
    <p:extLst>
      <p:ext uri="{BB962C8B-B14F-4D97-AF65-F5344CB8AC3E}">
        <p14:creationId xmlns:p14="http://schemas.microsoft.com/office/powerpoint/2010/main" val="3209084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a:t>Centralizing spending for meetings and events is a critical part of managing your T&amp;E budget. Too often, these costs get buried or hidden within other line items and charges, so organizations don’t have the ability to control this spending, efficiently manage the payments and capitalize on negotiated rates to increase savings. </a:t>
            </a:r>
          </a:p>
          <a:p>
            <a:endParaRPr lang="en-US" dirty="0"/>
          </a:p>
          <a:p>
            <a:r>
              <a:rPr lang="en-US" dirty="0"/>
              <a:t>With the American Express Corporate Meeting Card, you can pull all your event and meeting spending together so: </a:t>
            </a:r>
          </a:p>
          <a:p>
            <a:pPr marL="174708" indent="-174708">
              <a:buFont typeface="Arial" charset="0"/>
              <a:buChar char="•"/>
            </a:pPr>
            <a:r>
              <a:rPr lang="en-US" dirty="0"/>
              <a:t>Travel and Event Managers can centralize meetings costs and simplify reporting.</a:t>
            </a:r>
          </a:p>
          <a:p>
            <a:pPr marL="174708" indent="-174708">
              <a:buFont typeface="Arial" charset="0"/>
              <a:buChar char="•"/>
            </a:pPr>
            <a:r>
              <a:rPr lang="en-US" dirty="0"/>
              <a:t>AP can eliminate one-off payments and easily allocate costs.</a:t>
            </a:r>
          </a:p>
          <a:p>
            <a:pPr marL="174708" indent="-174708">
              <a:buFont typeface="Arial" charset="0"/>
              <a:buChar char="•"/>
            </a:pPr>
            <a:r>
              <a:rPr lang="en-US" dirty="0"/>
              <a:t>Finance can stay on top of event spending.</a:t>
            </a:r>
          </a:p>
          <a:p>
            <a:pPr marL="174708" indent="-174708">
              <a:buFont typeface="Arial" charset="0"/>
              <a:buChar char="•"/>
            </a:pPr>
            <a:r>
              <a:rPr lang="en-US" dirty="0"/>
              <a:t>And travelers get American Express service and support as well as travel insurance benefits. </a:t>
            </a:r>
          </a:p>
        </p:txBody>
      </p:sp>
      <p:sp>
        <p:nvSpPr>
          <p:cNvPr id="4" name="Slide Number Placeholder 3"/>
          <p:cNvSpPr>
            <a:spLocks noGrp="1"/>
          </p:cNvSpPr>
          <p:nvPr>
            <p:ph type="sldNum" sz="quarter" idx="10"/>
          </p:nvPr>
        </p:nvSpPr>
        <p:spPr/>
        <p:txBody>
          <a:bodyPr/>
          <a:lstStyle/>
          <a:p>
            <a:fld id="{DF84F674-DEE3-924F-B268-A2BFD8FB5F32}" type="slidenum">
              <a:rPr lang="en-US" smtClean="0"/>
              <a:pPr/>
              <a:t>45</a:t>
            </a:fld>
            <a:endParaRPr lang="en-US"/>
          </a:p>
        </p:txBody>
      </p:sp>
    </p:spTree>
    <p:extLst>
      <p:ext uri="{BB962C8B-B14F-4D97-AF65-F5344CB8AC3E}">
        <p14:creationId xmlns:p14="http://schemas.microsoft.com/office/powerpoint/2010/main" val="1954393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a:t>TBD</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46</a:t>
            </a:fld>
            <a:endParaRPr lang="en-US"/>
          </a:p>
        </p:txBody>
      </p:sp>
    </p:spTree>
    <p:extLst>
      <p:ext uri="{BB962C8B-B14F-4D97-AF65-F5344CB8AC3E}">
        <p14:creationId xmlns:p14="http://schemas.microsoft.com/office/powerpoint/2010/main" val="17400311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since payments touch so many other components of your business, other systems and other vendors, we’ll work with you to extend and connect your American Express payment program to partners and solutions that can drive even more visibility and efficiency into your spending. Our active partnerships include:</a:t>
            </a:r>
          </a:p>
          <a:p>
            <a:r>
              <a:rPr lang="en-US" dirty="0" smtClean="0"/>
              <a:t> </a:t>
            </a:r>
          </a:p>
          <a:p>
            <a:pPr marL="174708" indent="-174708">
              <a:buFont typeface="Arial" charset="0"/>
              <a:buChar char="•"/>
            </a:pPr>
            <a:r>
              <a:rPr lang="en-US" dirty="0" smtClean="0"/>
              <a:t>Concur: Integrating with this leading travel booking and expense reporting solution ensures T&amp;E purchase data flows directly into employees’ expense reports. You get more accurate, on-time spending information to help managers and the entire business stay on top of budgets.</a:t>
            </a:r>
          </a:p>
        </p:txBody>
      </p:sp>
      <p:sp>
        <p:nvSpPr>
          <p:cNvPr id="4" name="Slide Number Placeholder 3"/>
          <p:cNvSpPr>
            <a:spLocks noGrp="1"/>
          </p:cNvSpPr>
          <p:nvPr>
            <p:ph type="sldNum" sz="quarter" idx="10"/>
          </p:nvPr>
        </p:nvSpPr>
        <p:spPr/>
        <p:txBody>
          <a:bodyPr/>
          <a:lstStyle/>
          <a:p>
            <a:fld id="{DF84F674-DEE3-924F-B268-A2BFD8FB5F32}" type="slidenum">
              <a:rPr lang="en-US" smtClean="0"/>
              <a:pPr/>
              <a:t>47</a:t>
            </a:fld>
            <a:endParaRPr lang="en-US"/>
          </a:p>
        </p:txBody>
      </p:sp>
    </p:spTree>
    <p:extLst>
      <p:ext uri="{BB962C8B-B14F-4D97-AF65-F5344CB8AC3E}">
        <p14:creationId xmlns:p14="http://schemas.microsoft.com/office/powerpoint/2010/main" val="10345700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since payments touch so many other components of your business, other systems and other vendors, we’ll work with you to extend and connect your American Express payment program to partners and solutions that can drive even more visibility and efficiency into your spending. Our active partnerships include:</a:t>
            </a:r>
          </a:p>
          <a:p>
            <a:r>
              <a:rPr lang="en-US" dirty="0" smtClean="0"/>
              <a:t> </a:t>
            </a:r>
          </a:p>
          <a:p>
            <a:pPr marL="174708" indent="-174708">
              <a:buFont typeface="Arial" charset="0"/>
              <a:buChar char="•"/>
            </a:pPr>
            <a:r>
              <a:rPr lang="en-US" dirty="0" err="1" smtClean="0"/>
              <a:t>Tradeshift</a:t>
            </a:r>
            <a:r>
              <a:rPr lang="en-US" dirty="0" smtClean="0"/>
              <a:t>: &lt;need some info here on how to portray this one—found some info online, but not sure if it’s correct&gt;</a:t>
            </a:r>
          </a:p>
        </p:txBody>
      </p:sp>
      <p:sp>
        <p:nvSpPr>
          <p:cNvPr id="4" name="Slide Number Placeholder 3"/>
          <p:cNvSpPr>
            <a:spLocks noGrp="1"/>
          </p:cNvSpPr>
          <p:nvPr>
            <p:ph type="sldNum" sz="quarter" idx="10"/>
          </p:nvPr>
        </p:nvSpPr>
        <p:spPr/>
        <p:txBody>
          <a:bodyPr/>
          <a:lstStyle/>
          <a:p>
            <a:fld id="{DF84F674-DEE3-924F-B268-A2BFD8FB5F32}" type="slidenum">
              <a:rPr lang="en-US" smtClean="0"/>
              <a:pPr/>
              <a:t>48</a:t>
            </a:fld>
            <a:endParaRPr lang="en-US"/>
          </a:p>
        </p:txBody>
      </p:sp>
    </p:spTree>
    <p:extLst>
      <p:ext uri="{BB962C8B-B14F-4D97-AF65-F5344CB8AC3E}">
        <p14:creationId xmlns:p14="http://schemas.microsoft.com/office/powerpoint/2010/main" val="15966141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since payments touch so many other components of your business, other systems and other vendors, we’ll work with you to extend and connect your American Express payment program to partners and solutions that can drive even more visibility and efficiency into your spending. Our active partnerships include:</a:t>
            </a:r>
          </a:p>
          <a:p>
            <a:r>
              <a:rPr lang="en-US" dirty="0" smtClean="0"/>
              <a:t> </a:t>
            </a:r>
          </a:p>
          <a:p>
            <a:pPr marL="174708" indent="-174708">
              <a:buFont typeface="Arial" charset="0"/>
              <a:buChar char="•"/>
            </a:pPr>
            <a:r>
              <a:rPr lang="en-US" dirty="0" err="1" smtClean="0"/>
              <a:t>Ariba</a:t>
            </a:r>
            <a:r>
              <a:rPr lang="en-US" dirty="0" smtClean="0"/>
              <a:t> </a:t>
            </a:r>
            <a:r>
              <a:rPr lang="en-US" dirty="0" err="1" smtClean="0"/>
              <a:t>SpotBuy</a:t>
            </a:r>
            <a:r>
              <a:rPr lang="en-US" dirty="0" smtClean="0"/>
              <a:t>: By integrating with SAP </a:t>
            </a:r>
            <a:r>
              <a:rPr lang="en-US" dirty="0" err="1" smtClean="0"/>
              <a:t>Ariba’s</a:t>
            </a:r>
            <a:r>
              <a:rPr lang="en-US" dirty="0" smtClean="0"/>
              <a:t> </a:t>
            </a:r>
            <a:r>
              <a:rPr lang="en-US" dirty="0" err="1" smtClean="0"/>
              <a:t>SpotBuy</a:t>
            </a:r>
            <a:r>
              <a:rPr lang="en-US" dirty="0" smtClean="0"/>
              <a:t> solution, employees can buy what they need, their employers can be sure they’re in policy and the system can automatically match American Express transaction data to PO data in the </a:t>
            </a:r>
            <a:r>
              <a:rPr lang="en-US" dirty="0" err="1" smtClean="0"/>
              <a:t>Ariba</a:t>
            </a:r>
            <a:r>
              <a:rPr lang="en-US" dirty="0" smtClean="0"/>
              <a:t> solution, making reconciliation easier, faster and more accurate</a:t>
            </a: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49</a:t>
            </a:fld>
            <a:endParaRPr lang="en-US"/>
          </a:p>
        </p:txBody>
      </p:sp>
    </p:spTree>
    <p:extLst>
      <p:ext uri="{BB962C8B-B14F-4D97-AF65-F5344CB8AC3E}">
        <p14:creationId xmlns:p14="http://schemas.microsoft.com/office/powerpoint/2010/main" val="2019964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 it’s important to continually ask yourself:</a:t>
            </a:r>
          </a:p>
          <a:p>
            <a:pPr marL="171450" lvl="0" indent="-171450">
              <a:buFont typeface="Arial" charset="0"/>
              <a:buChar char="•"/>
            </a:pPr>
            <a:r>
              <a:rPr lang="en-US" sz="1200" kern="1200" dirty="0" smtClean="0">
                <a:solidFill>
                  <a:schemeClr val="tx1"/>
                </a:solidFill>
                <a:effectLst/>
                <a:latin typeface="+mn-lt"/>
                <a:ea typeface="+mn-ea"/>
                <a:cs typeface="+mn-cs"/>
              </a:rPr>
              <a:t>Have we re-examined our goals and objectives as the business has changed?</a:t>
            </a:r>
          </a:p>
          <a:p>
            <a:pPr marL="171450" lvl="0" indent="-171450">
              <a:buFont typeface="Arial" charset="0"/>
              <a:buChar char="•"/>
            </a:pPr>
            <a:r>
              <a:rPr lang="en-US" sz="1200" kern="1200" dirty="0" smtClean="0">
                <a:solidFill>
                  <a:schemeClr val="tx1"/>
                </a:solidFill>
                <a:effectLst/>
                <a:latin typeface="+mn-lt"/>
                <a:ea typeface="+mn-ea"/>
                <a:cs typeface="+mn-cs"/>
              </a:rPr>
              <a:t>Are our technical requirements up-to-date?</a:t>
            </a:r>
          </a:p>
          <a:p>
            <a:pPr marL="171450" lvl="0" indent="-171450">
              <a:buFont typeface="Arial" charset="0"/>
              <a:buChar char="•"/>
            </a:pPr>
            <a:r>
              <a:rPr lang="en-US" sz="1200" kern="1200" dirty="0" smtClean="0">
                <a:solidFill>
                  <a:schemeClr val="tx1"/>
                </a:solidFill>
                <a:effectLst/>
                <a:latin typeface="+mn-lt"/>
                <a:ea typeface="+mn-ea"/>
                <a:cs typeface="+mn-cs"/>
              </a:rPr>
              <a:t>Are we focused on the right metrics and analytics?</a:t>
            </a:r>
          </a:p>
          <a:p>
            <a:pPr marL="171450" lvl="0" indent="-171450">
              <a:buFont typeface="Arial" charset="0"/>
              <a:buChar char="•"/>
            </a:pPr>
            <a:r>
              <a:rPr lang="en-US" sz="1200" kern="1200" dirty="0" smtClean="0">
                <a:solidFill>
                  <a:schemeClr val="tx1"/>
                </a:solidFill>
                <a:effectLst/>
                <a:latin typeface="+mn-lt"/>
                <a:ea typeface="+mn-ea"/>
                <a:cs typeface="+mn-cs"/>
              </a:rPr>
              <a:t>Are we getting the data we need? And are we using that data?</a:t>
            </a:r>
          </a:p>
          <a:p>
            <a:pPr marL="171450" lvl="0" indent="-171450">
              <a:buFont typeface="Arial" charset="0"/>
              <a:buChar char="•"/>
            </a:pPr>
            <a:r>
              <a:rPr lang="en-US" sz="1200" kern="1200" dirty="0" smtClean="0">
                <a:solidFill>
                  <a:schemeClr val="tx1"/>
                </a:solidFill>
                <a:effectLst/>
                <a:latin typeface="+mn-lt"/>
                <a:ea typeface="+mn-ea"/>
                <a:cs typeface="+mn-cs"/>
              </a:rPr>
              <a:t>Are we delivering the best employee experience?</a:t>
            </a:r>
          </a:p>
          <a:p>
            <a:pPr marL="171450" lvl="0" indent="-171450">
              <a:buFont typeface="Arial" charset="0"/>
              <a:buChar char="•"/>
            </a:pPr>
            <a:r>
              <a:rPr lang="en-US" sz="1200" kern="1200" dirty="0" smtClean="0">
                <a:solidFill>
                  <a:schemeClr val="tx1"/>
                </a:solidFill>
                <a:effectLst/>
                <a:latin typeface="+mn-lt"/>
                <a:ea typeface="+mn-ea"/>
                <a:cs typeface="+mn-cs"/>
              </a:rPr>
              <a:t>Do we have the right resources in place where we need them?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F84F674-DEE3-924F-B268-A2BFD8FB5F32}" type="slidenum">
              <a:rPr lang="en-US" smtClean="0"/>
              <a:pPr/>
              <a:t>5</a:t>
            </a:fld>
            <a:endParaRPr lang="en-US"/>
          </a:p>
        </p:txBody>
      </p:sp>
    </p:spTree>
    <p:extLst>
      <p:ext uri="{BB962C8B-B14F-4D97-AF65-F5344CB8AC3E}">
        <p14:creationId xmlns:p14="http://schemas.microsoft.com/office/powerpoint/2010/main" val="351927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50</a:t>
            </a:fld>
            <a:endParaRPr lang="en-US"/>
          </a:p>
        </p:txBody>
      </p:sp>
    </p:spTree>
    <p:extLst>
      <p:ext uri="{BB962C8B-B14F-4D97-AF65-F5344CB8AC3E}">
        <p14:creationId xmlns:p14="http://schemas.microsoft.com/office/powerpoint/2010/main" val="5203185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&lt;Teams to fill out the top priorities of each GCG client, if they’re known.&gt; </a:t>
            </a: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51</a:t>
            </a:fld>
            <a:endParaRPr lang="en-US"/>
          </a:p>
        </p:txBody>
      </p:sp>
    </p:spTree>
    <p:extLst>
      <p:ext uri="{BB962C8B-B14F-4D97-AF65-F5344CB8AC3E}">
        <p14:creationId xmlns:p14="http://schemas.microsoft.com/office/powerpoint/2010/main" val="19629111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#2: INSIST ON IN-MARKET INSIGHT.</a:t>
            </a:r>
            <a:endParaRPr lang="en-US" dirty="0"/>
          </a:p>
          <a:p>
            <a:r>
              <a:rPr lang="en-US" dirty="0"/>
              <a:t>You can’t understand spending policies and regulations in Peru, if you’ve never been to Lima. Each country’s requirements, policies and cultural nuances are different and they’re always changing. So as your business changes and expands, you need a payment infrastructure that keeps up. That’s why we have more people located in the places where you do business, including:</a:t>
            </a:r>
          </a:p>
        </p:txBody>
      </p:sp>
      <p:sp>
        <p:nvSpPr>
          <p:cNvPr id="4" name="Slide Number Placeholder 3"/>
          <p:cNvSpPr>
            <a:spLocks noGrp="1"/>
          </p:cNvSpPr>
          <p:nvPr>
            <p:ph type="sldNum" sz="quarter" idx="10"/>
          </p:nvPr>
        </p:nvSpPr>
        <p:spPr/>
        <p:txBody>
          <a:bodyPr/>
          <a:lstStyle/>
          <a:p>
            <a:fld id="{DF84F674-DEE3-924F-B268-A2BFD8FB5F32}" type="slidenum">
              <a:rPr lang="en-US" smtClean="0"/>
              <a:pPr/>
              <a:t>52</a:t>
            </a:fld>
            <a:endParaRPr lang="en-US"/>
          </a:p>
        </p:txBody>
      </p:sp>
    </p:spTree>
    <p:extLst>
      <p:ext uri="{BB962C8B-B14F-4D97-AF65-F5344CB8AC3E}">
        <p14:creationId xmlns:p14="http://schemas.microsoft.com/office/powerpoint/2010/main" val="4528371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Expertise in 200+ markets.</a:t>
            </a:r>
          </a:p>
          <a:p>
            <a:pPr lvl="0"/>
            <a:r>
              <a:rPr lang="en-US" dirty="0"/>
              <a:t>20 local service centers around the world speaking 30 languages.</a:t>
            </a:r>
          </a:p>
        </p:txBody>
      </p:sp>
      <p:sp>
        <p:nvSpPr>
          <p:cNvPr id="4" name="Slide Number Placeholder 3"/>
          <p:cNvSpPr>
            <a:spLocks noGrp="1"/>
          </p:cNvSpPr>
          <p:nvPr>
            <p:ph type="sldNum" sz="quarter" idx="10"/>
          </p:nvPr>
        </p:nvSpPr>
        <p:spPr/>
        <p:txBody>
          <a:bodyPr/>
          <a:lstStyle/>
          <a:p>
            <a:fld id="{DF84F674-DEE3-924F-B268-A2BFD8FB5F32}" type="slidenum">
              <a:rPr lang="en-US" smtClean="0"/>
              <a:pPr/>
              <a:t>53</a:t>
            </a:fld>
            <a:endParaRPr lang="en-US"/>
          </a:p>
        </p:txBody>
      </p:sp>
    </p:spTree>
    <p:extLst>
      <p:ext uri="{BB962C8B-B14F-4D97-AF65-F5344CB8AC3E}">
        <p14:creationId xmlns:p14="http://schemas.microsoft.com/office/powerpoint/2010/main" val="15001217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&lt;Teams to fill out the top priorities of each GCG client, if they’re known.&gt; </a:t>
            </a:r>
          </a:p>
          <a:p>
            <a:pPr lvl="0"/>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54</a:t>
            </a:fld>
            <a:endParaRPr lang="en-US"/>
          </a:p>
        </p:txBody>
      </p:sp>
    </p:spTree>
    <p:extLst>
      <p:ext uri="{BB962C8B-B14F-4D97-AF65-F5344CB8AC3E}">
        <p14:creationId xmlns:p14="http://schemas.microsoft.com/office/powerpoint/2010/main" val="4259572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Every transaction—every time your employees or your business makes a purchase—you’re generating valuable data. So as you’re spending on the business, you should be able to get data you can put to work for the business.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question is: is it the right data, what are you doing with it and what should you be doing with it?</a:t>
            </a:r>
          </a:p>
          <a:p>
            <a:pPr lvl="0"/>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55</a:t>
            </a:fld>
            <a:endParaRPr lang="en-US"/>
          </a:p>
        </p:txBody>
      </p:sp>
    </p:spTree>
    <p:extLst>
      <p:ext uri="{BB962C8B-B14F-4D97-AF65-F5344CB8AC3E}">
        <p14:creationId xmlns:p14="http://schemas.microsoft.com/office/powerpoint/2010/main" val="1211316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 ask yourself:</a:t>
            </a:r>
          </a:p>
          <a:p>
            <a:pPr marL="171450" lvl="0" indent="-171450">
              <a:buFont typeface="Arial" charset="0"/>
              <a:buChar char="•"/>
            </a:pPr>
            <a:r>
              <a:rPr lang="en-US" sz="1200" kern="1200" dirty="0" smtClean="0">
                <a:solidFill>
                  <a:schemeClr val="tx1"/>
                </a:solidFill>
                <a:effectLst/>
                <a:latin typeface="+mn-lt"/>
                <a:ea typeface="+mn-ea"/>
                <a:cs typeface="+mn-cs"/>
              </a:rPr>
              <a:t>Do we know how accurate our spending data is?</a:t>
            </a:r>
          </a:p>
          <a:p>
            <a:pPr marL="171450" lvl="0" indent="-171450">
              <a:buFont typeface="Arial" charset="0"/>
              <a:buChar char="•"/>
            </a:pPr>
            <a:r>
              <a:rPr lang="en-US" sz="1200" kern="1200" dirty="0" smtClean="0">
                <a:solidFill>
                  <a:schemeClr val="tx1"/>
                </a:solidFill>
                <a:effectLst/>
                <a:latin typeface="+mn-lt"/>
                <a:ea typeface="+mn-ea"/>
                <a:cs typeface="+mn-cs"/>
              </a:rPr>
              <a:t>Are we getting it as fast as we should be? </a:t>
            </a:r>
          </a:p>
          <a:p>
            <a:pPr marL="171450" lvl="0" indent="-171450">
              <a:buFont typeface="Arial" charset="0"/>
              <a:buChar char="•"/>
            </a:pPr>
            <a:r>
              <a:rPr lang="en-US" sz="1200" kern="1200" dirty="0" smtClean="0">
                <a:solidFill>
                  <a:schemeClr val="tx1"/>
                </a:solidFill>
                <a:effectLst/>
                <a:latin typeface="+mn-lt"/>
                <a:ea typeface="+mn-ea"/>
                <a:cs typeface="+mn-cs"/>
              </a:rPr>
              <a:t>Are we consistently finding new sources of savings?</a:t>
            </a:r>
          </a:p>
          <a:p>
            <a:pPr marL="171450" lvl="0" indent="-171450">
              <a:buFont typeface="Arial" charset="0"/>
              <a:buChar char="•"/>
            </a:pPr>
            <a:r>
              <a:rPr lang="en-US" sz="1200" kern="1200" dirty="0" smtClean="0">
                <a:solidFill>
                  <a:schemeClr val="tx1"/>
                </a:solidFill>
                <a:effectLst/>
                <a:latin typeface="+mn-lt"/>
                <a:ea typeface="+mn-ea"/>
                <a:cs typeface="+mn-cs"/>
              </a:rPr>
              <a:t>Have we improved policy compliance?</a:t>
            </a:r>
          </a:p>
          <a:p>
            <a:pPr marL="171450" lvl="0" indent="-171450">
              <a:buFont typeface="Arial" charset="0"/>
              <a:buChar char="•"/>
            </a:pPr>
            <a:r>
              <a:rPr lang="en-US" sz="1200" kern="1200" dirty="0" smtClean="0">
                <a:solidFill>
                  <a:schemeClr val="tx1"/>
                </a:solidFill>
                <a:effectLst/>
                <a:latin typeface="+mn-lt"/>
                <a:ea typeface="+mn-ea"/>
                <a:cs typeface="+mn-cs"/>
              </a:rPr>
              <a:t>Do we know if our spending is creating unnecessary risks?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you don’t know the answers to these question—or if the answer to any of them is “no”—you’re going to want to take a closer look at your spending data to make sure it’s working as hard as it can for you. </a:t>
            </a:r>
          </a:p>
          <a:p>
            <a:pPr lvl="0"/>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56</a:t>
            </a:fld>
            <a:endParaRPr lang="en-US"/>
          </a:p>
        </p:txBody>
      </p:sp>
    </p:spTree>
    <p:extLst>
      <p:ext uri="{BB962C8B-B14F-4D97-AF65-F5344CB8AC3E}">
        <p14:creationId xmlns:p14="http://schemas.microsoft.com/office/powerpoint/2010/main" val="20070835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Because we work directly with your suppliers, your spending data doesn’t have to travel through a bank card issuer, the issuer’s processor, a network association or any other layer. Each of those handoffs creates the potential for delays or miscues that could cause significant disruption to your critical spending data. </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57</a:t>
            </a:fld>
            <a:endParaRPr lang="en-US"/>
          </a:p>
        </p:txBody>
      </p:sp>
    </p:spTree>
    <p:extLst>
      <p:ext uri="{BB962C8B-B14F-4D97-AF65-F5344CB8AC3E}">
        <p14:creationId xmlns:p14="http://schemas.microsoft.com/office/powerpoint/2010/main" val="12267555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addition to applying strict data standards, we enrich transaction data with our Global Merchant Database and data feeds direct from Merchants. As a result, we’re not solely dependent on the data Merchants pass along, which can often be incomplete or inconsistent, so you can get a better picture of what’s getting spent where.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Plus, all your spending data is centralized in our Global Data Repository—where we can bring data in from all markets, where it goes through a standardization process to improve consistency</a:t>
            </a:r>
            <a:r>
              <a:rPr lang="en-US" sz="1200" kern="1200" baseline="0" dirty="0" smtClean="0">
                <a:solidFill>
                  <a:schemeClr val="tx1"/>
                </a:solidFill>
                <a:effectLst/>
                <a:latin typeface="+mn-lt"/>
                <a:ea typeface="+mn-ea"/>
                <a:cs typeface="+mn-cs"/>
              </a:rPr>
              <a:t> and make analysis more effective.</a:t>
            </a:r>
          </a:p>
          <a:p>
            <a:endParaRPr lang="en-US" sz="1200" kern="1200" baseline="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As a result, you get the accurate, consistent data you need to:</a:t>
            </a:r>
          </a:p>
          <a:p>
            <a:pPr marL="171450" marR="0" lvl="0" indent="-171450" algn="l" defTabSz="457200" rtl="0" eaLnBrk="1" fontAlgn="auto" latinLnBrk="0" hangingPunct="1">
              <a:lnSpc>
                <a:spcPct val="100000"/>
              </a:lnSpc>
              <a:spcBef>
                <a:spcPts val="0"/>
              </a:spcBef>
              <a:spcAft>
                <a:spcPts val="0"/>
              </a:spcAft>
              <a:buClrTx/>
              <a:buSzTx/>
              <a:buFont typeface="Arial" charset="0"/>
              <a:buChar char="•"/>
              <a:tabLst/>
              <a:defRPr/>
            </a:pPr>
            <a:r>
              <a:rPr lang="en-US" sz="1200" dirty="0" smtClean="0">
                <a:solidFill>
                  <a:schemeClr val="accent5"/>
                </a:solidFill>
              </a:rPr>
              <a:t>View</a:t>
            </a:r>
            <a:r>
              <a:rPr lang="en-US" sz="1200" baseline="0" dirty="0" smtClean="0">
                <a:solidFill>
                  <a:schemeClr val="accent5"/>
                </a:solidFill>
              </a:rPr>
              <a:t> d</a:t>
            </a:r>
            <a:r>
              <a:rPr lang="en-US" sz="1200" dirty="0" smtClean="0">
                <a:solidFill>
                  <a:schemeClr val="accent5"/>
                </a:solidFill>
              </a:rPr>
              <a:t>aily and monthly billed/un-billed transactions</a:t>
            </a:r>
          </a:p>
          <a:p>
            <a:pPr marL="171450" marR="0" lvl="0" indent="-171450" algn="l" defTabSz="457200" rtl="0" eaLnBrk="1" fontAlgn="auto" latinLnBrk="0" hangingPunct="1">
              <a:lnSpc>
                <a:spcPct val="100000"/>
              </a:lnSpc>
              <a:spcBef>
                <a:spcPts val="0"/>
              </a:spcBef>
              <a:spcAft>
                <a:spcPts val="0"/>
              </a:spcAft>
              <a:buClrTx/>
              <a:buSzTx/>
              <a:buFont typeface="Arial" charset="0"/>
              <a:buChar char="•"/>
              <a:tabLst/>
              <a:defRPr/>
            </a:pPr>
            <a:r>
              <a:rPr lang="en-US" sz="1200" baseline="0" dirty="0" smtClean="0">
                <a:solidFill>
                  <a:schemeClr val="accent5"/>
                </a:solidFill>
              </a:rPr>
              <a:t>Get insight into </a:t>
            </a:r>
            <a:r>
              <a:rPr lang="en-US" sz="1200" dirty="0" smtClean="0">
                <a:solidFill>
                  <a:schemeClr val="accent5"/>
                </a:solidFill>
              </a:rPr>
              <a:t>Card Member demographic </a:t>
            </a:r>
          </a:p>
          <a:p>
            <a:pPr marL="171450" marR="0" lvl="0" indent="-171450" algn="l" defTabSz="457200" rtl="0" eaLnBrk="1" fontAlgn="auto" latinLnBrk="0" hangingPunct="1">
              <a:lnSpc>
                <a:spcPct val="100000"/>
              </a:lnSpc>
              <a:spcBef>
                <a:spcPts val="0"/>
              </a:spcBef>
              <a:spcAft>
                <a:spcPts val="0"/>
              </a:spcAft>
              <a:buClrTx/>
              <a:buSzTx/>
              <a:buFont typeface="Arial" charset="0"/>
              <a:buChar char="•"/>
              <a:tabLst/>
              <a:defRPr/>
            </a:pPr>
            <a:r>
              <a:rPr lang="en-US" sz="1200" dirty="0" smtClean="0">
                <a:solidFill>
                  <a:schemeClr val="accent5"/>
                </a:solidFill>
              </a:rPr>
              <a:t>Track interim aging analysis</a:t>
            </a:r>
            <a:endParaRPr lang="en-US" sz="1200" kern="1200" dirty="0" smtClean="0">
              <a:solidFill>
                <a:schemeClr val="tx1"/>
              </a:solidFill>
              <a:effectLst/>
              <a:latin typeface="+mn-lt"/>
              <a:ea typeface="+mn-ea"/>
              <a:cs typeface="+mn-cs"/>
            </a:endParaRPr>
          </a:p>
          <a:p>
            <a:pPr marL="171450" lvl="0" indent="-171450">
              <a:buFont typeface="Arial" charset="0"/>
              <a:buChar char="•"/>
            </a:pPr>
            <a:r>
              <a:rPr lang="en-US" sz="1200" kern="1200" dirty="0" smtClean="0">
                <a:solidFill>
                  <a:schemeClr val="tx1"/>
                </a:solidFill>
                <a:effectLst/>
                <a:latin typeface="+mn-lt"/>
                <a:ea typeface="+mn-ea"/>
                <a:cs typeface="+mn-cs"/>
              </a:rPr>
              <a:t>Facilitate efficient reconciliation and allocation by matching transactions to billing statements</a:t>
            </a:r>
          </a:p>
          <a:p>
            <a:pPr marL="171450" lvl="0" indent="-171450">
              <a:buFont typeface="Arial" charset="0"/>
              <a:buChar char="•"/>
            </a:pPr>
            <a:r>
              <a:rPr lang="en-US" sz="1200" kern="1200" dirty="0" smtClean="0">
                <a:solidFill>
                  <a:schemeClr val="tx1"/>
                </a:solidFill>
                <a:effectLst/>
                <a:latin typeface="+mn-lt"/>
                <a:ea typeface="+mn-ea"/>
                <a:cs typeface="+mn-cs"/>
              </a:rPr>
              <a:t>Effectively monitor and enforce policy compliance</a:t>
            </a:r>
          </a:p>
          <a:p>
            <a:endParaRPr lang="en-US" sz="1200" kern="1200" baseline="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chemeClr val="accent5"/>
                </a:solidFill>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accent5"/>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accent5"/>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chemeClr val="accent5"/>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F84F674-DEE3-924F-B268-A2BFD8FB5F32}" type="slidenum">
              <a:rPr lang="en-US" smtClean="0"/>
              <a:pPr/>
              <a:t>58</a:t>
            </a:fld>
            <a:endParaRPr lang="en-US"/>
          </a:p>
        </p:txBody>
      </p:sp>
    </p:spTree>
    <p:extLst>
      <p:ext uri="{BB962C8B-B14F-4D97-AF65-F5344CB8AC3E}">
        <p14:creationId xmlns:p14="http://schemas.microsoft.com/office/powerpoint/2010/main" val="161440698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Through American @Work you get interactive, insightful, simple and easy-to-use dynamic dashboards that improve your visibility into and control over your spending.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@Work reporting:</a:t>
            </a:r>
          </a:p>
          <a:p>
            <a:pPr marL="171450" lvl="0" indent="-171450">
              <a:buFont typeface="Arial" charset="0"/>
              <a:buChar char="•"/>
            </a:pPr>
            <a:r>
              <a:rPr lang="en-US" sz="1200" kern="1200" dirty="0" smtClean="0">
                <a:solidFill>
                  <a:schemeClr val="tx1"/>
                </a:solidFill>
                <a:effectLst/>
                <a:latin typeface="+mn-lt"/>
                <a:ea typeface="+mn-ea"/>
                <a:cs typeface="+mn-cs"/>
              </a:rPr>
              <a:t>Is available in 202 countries and territories</a:t>
            </a:r>
          </a:p>
          <a:p>
            <a:pPr marL="171450" lvl="0" indent="-171450">
              <a:buFont typeface="Arial" charset="0"/>
              <a:buChar char="•"/>
            </a:pPr>
            <a:r>
              <a:rPr lang="en-US" sz="1200" kern="1200" dirty="0" smtClean="0">
                <a:solidFill>
                  <a:schemeClr val="tx1"/>
                </a:solidFill>
                <a:effectLst/>
                <a:latin typeface="+mn-lt"/>
                <a:ea typeface="+mn-ea"/>
                <a:cs typeface="+mn-cs"/>
              </a:rPr>
              <a:t>Includes 30 simple, pre-formatted monthly reports </a:t>
            </a:r>
          </a:p>
          <a:p>
            <a:pPr marL="171450" lvl="0" indent="-171450">
              <a:buFont typeface="Arial" charset="0"/>
              <a:buChar char="•"/>
            </a:pPr>
            <a:r>
              <a:rPr lang="en-US" sz="1200" kern="1200" dirty="0" smtClean="0">
                <a:solidFill>
                  <a:schemeClr val="tx1"/>
                </a:solidFill>
                <a:effectLst/>
                <a:latin typeface="+mn-lt"/>
                <a:ea typeface="+mn-ea"/>
                <a:cs typeface="+mn-cs"/>
              </a:rPr>
              <a:t>Utilizes 1000+ data elements</a:t>
            </a:r>
          </a:p>
          <a:p>
            <a:pPr marL="171450" lvl="0" indent="-171450">
              <a:buFont typeface="Arial" charset="0"/>
              <a:buChar char="•"/>
            </a:pPr>
            <a:r>
              <a:rPr lang="en-US" sz="1200" kern="1200" dirty="0" smtClean="0">
                <a:solidFill>
                  <a:schemeClr val="tx1"/>
                </a:solidFill>
                <a:effectLst/>
                <a:latin typeface="+mn-lt"/>
                <a:ea typeface="+mn-ea"/>
                <a:cs typeface="+mn-cs"/>
              </a:rPr>
              <a:t>Provides 27-month detail and 51-month summary level information</a:t>
            </a:r>
          </a:p>
        </p:txBody>
      </p:sp>
      <p:sp>
        <p:nvSpPr>
          <p:cNvPr id="4" name="Slide Number Placeholder 3"/>
          <p:cNvSpPr>
            <a:spLocks noGrp="1"/>
          </p:cNvSpPr>
          <p:nvPr>
            <p:ph type="sldNum" sz="quarter" idx="10"/>
          </p:nvPr>
        </p:nvSpPr>
        <p:spPr/>
        <p:txBody>
          <a:bodyPr/>
          <a:lstStyle/>
          <a:p>
            <a:fld id="{DF84F674-DEE3-924F-B268-A2BFD8FB5F32}" type="slidenum">
              <a:rPr lang="en-US" smtClean="0"/>
              <a:pPr/>
              <a:t>59</a:t>
            </a:fld>
            <a:endParaRPr lang="en-US"/>
          </a:p>
        </p:txBody>
      </p:sp>
    </p:spTree>
    <p:extLst>
      <p:ext uri="{BB962C8B-B14F-4D97-AF65-F5344CB8AC3E}">
        <p14:creationId xmlns:p14="http://schemas.microsoft.com/office/powerpoint/2010/main" val="578828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Ultimately, what we’re talking about here is a consultative approach. Complex, global businesses like yours can’t simply rely on plugging in a few payment products, and hoping they get done what you need to get done. After 40 years in the business of helping companies manage their payments, we’ve created great payment products, but we’ve also learned how those products need to be adapted and packaged for each of our global customers. That’s why we focus on the strategy—what you need to accomplish and why—then adapt and wrap our solutions around those needs.</a:t>
            </a:r>
          </a:p>
          <a:p>
            <a:pPr marL="171450" lvl="0" indent="-171450">
              <a:buFont typeface="Arial" charset="0"/>
              <a:buChar char="•"/>
            </a:pPr>
            <a:r>
              <a:rPr lang="en-US" sz="1200" kern="1200" dirty="0" smtClean="0">
                <a:solidFill>
                  <a:schemeClr val="tx1"/>
                </a:solidFill>
                <a:effectLst/>
                <a:latin typeface="+mn-lt"/>
                <a:ea typeface="+mn-ea"/>
                <a:cs typeface="+mn-cs"/>
              </a:rPr>
              <a:t>We dive deep to understand what your goals are and why they exist.</a:t>
            </a:r>
          </a:p>
          <a:p>
            <a:pPr marL="171450" lvl="0" indent="-171450">
              <a:buFont typeface="Arial" charset="0"/>
              <a:buChar char="•"/>
            </a:pPr>
            <a:r>
              <a:rPr lang="en-US" sz="1200" kern="1200" dirty="0" smtClean="0">
                <a:solidFill>
                  <a:schemeClr val="tx1"/>
                </a:solidFill>
                <a:effectLst/>
                <a:latin typeface="+mn-lt"/>
                <a:ea typeface="+mn-ea"/>
                <a:cs typeface="+mn-cs"/>
              </a:rPr>
              <a:t>We examine what you’re spending and with whom.</a:t>
            </a:r>
          </a:p>
          <a:p>
            <a:pPr marL="171450" lvl="0" indent="-171450">
              <a:buFont typeface="Arial" charset="0"/>
              <a:buChar char="•"/>
            </a:pPr>
            <a:r>
              <a:rPr lang="en-US" sz="1200" kern="1200" dirty="0" smtClean="0">
                <a:solidFill>
                  <a:schemeClr val="tx1"/>
                </a:solidFill>
                <a:effectLst/>
                <a:latin typeface="+mn-lt"/>
                <a:ea typeface="+mn-ea"/>
                <a:cs typeface="+mn-cs"/>
              </a:rPr>
              <a:t>We evaluate your technical requirements and systems. </a:t>
            </a:r>
          </a:p>
          <a:p>
            <a:pPr marL="171450" lvl="0" indent="-171450">
              <a:buFont typeface="Arial" charset="0"/>
              <a:buChar char="•"/>
            </a:pPr>
            <a:r>
              <a:rPr lang="en-US" sz="1200" kern="1200" dirty="0" smtClean="0">
                <a:solidFill>
                  <a:schemeClr val="tx1"/>
                </a:solidFill>
                <a:effectLst/>
                <a:latin typeface="+mn-lt"/>
                <a:ea typeface="+mn-ea"/>
                <a:cs typeface="+mn-cs"/>
              </a:rPr>
              <a:t>We outline what you need to measure, track and report on—and why. </a:t>
            </a:r>
          </a:p>
          <a:p>
            <a:pPr marL="171450" lvl="0" indent="-171450">
              <a:buFont typeface="Arial" charset="0"/>
              <a:buChar char="•"/>
            </a:pPr>
            <a:r>
              <a:rPr lang="en-US" sz="1200" kern="1200" dirty="0" smtClean="0">
                <a:solidFill>
                  <a:schemeClr val="tx1"/>
                </a:solidFill>
                <a:effectLst/>
                <a:latin typeface="+mn-lt"/>
                <a:ea typeface="+mn-ea"/>
                <a:cs typeface="+mn-cs"/>
              </a:rPr>
              <a:t>We identify your employee experience and employee care priorities.</a:t>
            </a:r>
          </a:p>
          <a:p>
            <a:pPr marL="171450" lvl="0" indent="-171450">
              <a:buFont typeface="Arial" charset="0"/>
              <a:buChar char="•"/>
            </a:pPr>
            <a:r>
              <a:rPr lang="en-US" sz="1200" kern="1200" dirty="0" smtClean="0">
                <a:solidFill>
                  <a:schemeClr val="tx1"/>
                </a:solidFill>
                <a:effectLst/>
                <a:latin typeface="+mn-lt"/>
                <a:ea typeface="+mn-ea"/>
                <a:cs typeface="+mn-cs"/>
              </a:rPr>
              <a:t>And we outline the resources you need globally and locally to manage your program. </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6</a:t>
            </a:fld>
            <a:endParaRPr lang="en-US"/>
          </a:p>
        </p:txBody>
      </p:sp>
    </p:spTree>
    <p:extLst>
      <p:ext uri="{BB962C8B-B14F-4D97-AF65-F5344CB8AC3E}">
        <p14:creationId xmlns:p14="http://schemas.microsoft.com/office/powerpoint/2010/main" val="9148402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For more targeted insight, our team of dedicated data and analytics experts work actively to provide in-depth analytics on four key, strategic priorities.</a:t>
            </a:r>
            <a:endParaRPr lang="en-US" sz="20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2000" kern="1200" dirty="0" smtClean="0">
              <a:solidFill>
                <a:schemeClr val="tx1"/>
              </a:solidFill>
              <a:effectLst/>
              <a:latin typeface="+mn-lt"/>
              <a:ea typeface="+mn-ea"/>
              <a:cs typeface="+mn-cs"/>
            </a:endParaRPr>
          </a:p>
          <a:p>
            <a:pPr marL="171450" lvl="0" indent="-171450">
              <a:buFont typeface="Arial" charset="0"/>
              <a:buChar char="•"/>
            </a:pPr>
            <a:r>
              <a:rPr lang="en-US" sz="1200" kern="1200" dirty="0" smtClean="0">
                <a:solidFill>
                  <a:schemeClr val="tx1"/>
                </a:solidFill>
                <a:effectLst/>
                <a:latin typeface="+mn-lt"/>
                <a:ea typeface="+mn-ea"/>
                <a:cs typeface="+mn-cs"/>
              </a:rPr>
              <a:t>Savings Suite—that utilizes robust benchmarking to identify savings opportunities.</a:t>
            </a:r>
            <a:endParaRPr lang="en-US" sz="2000" kern="1200" dirty="0" smtClean="0">
              <a:solidFill>
                <a:schemeClr val="tx1"/>
              </a:solidFill>
              <a:effectLst/>
              <a:latin typeface="+mn-lt"/>
              <a:ea typeface="+mn-ea"/>
              <a:cs typeface="+mn-cs"/>
            </a:endParaRPr>
          </a:p>
          <a:p>
            <a:pPr marL="171450" lvl="0" indent="-171450">
              <a:buFont typeface="Arial" charset="0"/>
              <a:buChar char="•"/>
            </a:pPr>
            <a:r>
              <a:rPr lang="en-US" sz="1200" kern="1200" dirty="0" smtClean="0">
                <a:solidFill>
                  <a:schemeClr val="tx1"/>
                </a:solidFill>
                <a:effectLst/>
                <a:latin typeface="+mn-lt"/>
                <a:ea typeface="+mn-ea"/>
                <a:cs typeface="+mn-cs"/>
              </a:rPr>
              <a:t>Compliance Suite—that allows clients to track compliance with your own internal travel and management expense policies.  </a:t>
            </a:r>
            <a:endParaRPr lang="en-US" sz="2000" kern="1200" dirty="0" smtClean="0">
              <a:solidFill>
                <a:schemeClr val="tx1"/>
              </a:solidFill>
              <a:effectLst/>
              <a:latin typeface="+mn-lt"/>
              <a:ea typeface="+mn-ea"/>
              <a:cs typeface="+mn-cs"/>
            </a:endParaRPr>
          </a:p>
          <a:p>
            <a:pPr marL="171450" lvl="0" indent="-171450">
              <a:buFont typeface="Arial" charset="0"/>
              <a:buChar char="•"/>
            </a:pPr>
            <a:r>
              <a:rPr lang="en-US" sz="1200" kern="1200" dirty="0" smtClean="0">
                <a:solidFill>
                  <a:schemeClr val="tx1"/>
                </a:solidFill>
                <a:effectLst/>
                <a:latin typeface="+mn-lt"/>
                <a:ea typeface="+mn-ea"/>
                <a:cs typeface="+mn-cs"/>
              </a:rPr>
              <a:t>Incentive Suite—that provided detailed incentive information that/to…  </a:t>
            </a:r>
            <a:endParaRPr lang="en-US" sz="2000" kern="1200" dirty="0" smtClean="0">
              <a:solidFill>
                <a:schemeClr val="tx1"/>
              </a:solidFill>
              <a:effectLst/>
              <a:latin typeface="+mn-lt"/>
              <a:ea typeface="+mn-ea"/>
              <a:cs typeface="+mn-cs"/>
            </a:endParaRPr>
          </a:p>
          <a:p>
            <a:pPr marL="171450" lvl="0" indent="-171450">
              <a:buFont typeface="Arial" charset="0"/>
              <a:buChar char="•"/>
            </a:pPr>
            <a:r>
              <a:rPr lang="en-US" sz="1200" kern="1200" dirty="0" smtClean="0">
                <a:solidFill>
                  <a:schemeClr val="tx1"/>
                </a:solidFill>
                <a:effectLst/>
                <a:latin typeface="+mn-lt"/>
                <a:ea typeface="+mn-ea"/>
                <a:cs typeface="+mn-cs"/>
              </a:rPr>
              <a:t>Visibility Suite—includes multiple analytical tools, such as:</a:t>
            </a:r>
            <a:endParaRPr lang="en-US" sz="2000" kern="1200" dirty="0" smtClean="0">
              <a:solidFill>
                <a:schemeClr val="tx1"/>
              </a:solidFill>
              <a:effectLst/>
              <a:latin typeface="+mn-lt"/>
              <a:ea typeface="+mn-ea"/>
              <a:cs typeface="+mn-cs"/>
            </a:endParaRPr>
          </a:p>
          <a:p>
            <a:pPr marL="628650" lvl="1" indent="-171450">
              <a:buFont typeface="Arial" charset="0"/>
              <a:buChar char="•"/>
            </a:pPr>
            <a:r>
              <a:rPr lang="en-US" sz="1200" kern="1200" dirty="0" smtClean="0">
                <a:solidFill>
                  <a:schemeClr val="tx1"/>
                </a:solidFill>
                <a:effectLst/>
                <a:latin typeface="+mn-lt"/>
                <a:ea typeface="+mn-ea"/>
                <a:cs typeface="+mn-cs"/>
              </a:rPr>
              <a:t>Spend IQ® to help you manage your program effectively. </a:t>
            </a:r>
            <a:endParaRPr lang="en-US" sz="2000" kern="1200" dirty="0" smtClean="0">
              <a:solidFill>
                <a:schemeClr val="tx1"/>
              </a:solidFill>
              <a:effectLst/>
              <a:latin typeface="+mn-lt"/>
              <a:ea typeface="+mn-ea"/>
              <a:cs typeface="+mn-cs"/>
            </a:endParaRPr>
          </a:p>
          <a:p>
            <a:pPr marL="628650" lvl="1" indent="-171450">
              <a:buFont typeface="Arial" charset="0"/>
              <a:buChar char="•"/>
            </a:pPr>
            <a:r>
              <a:rPr lang="en-US" sz="1200" kern="1200" dirty="0" smtClean="0">
                <a:solidFill>
                  <a:schemeClr val="tx1"/>
                </a:solidFill>
                <a:effectLst/>
                <a:latin typeface="+mn-lt"/>
                <a:ea typeface="+mn-ea"/>
                <a:cs typeface="+mn-cs"/>
              </a:rPr>
              <a:t>Share of Wallet analysis tool that analyzes ‘spend leakage’ using expense reports data. </a:t>
            </a:r>
            <a:endParaRPr lang="en-US" sz="2000" kern="1200" dirty="0" smtClean="0">
              <a:solidFill>
                <a:schemeClr val="tx1"/>
              </a:solidFill>
              <a:effectLst/>
              <a:latin typeface="+mn-lt"/>
              <a:ea typeface="+mn-ea"/>
              <a:cs typeface="+mn-cs"/>
            </a:endParaRPr>
          </a:p>
          <a:p>
            <a:pPr marL="628650" lvl="1" indent="-171450">
              <a:buFont typeface="Arial" charset="0"/>
              <a:buChar char="•"/>
            </a:pPr>
            <a:r>
              <a:rPr lang="en-US" sz="1200" kern="1200" dirty="0" smtClean="0">
                <a:solidFill>
                  <a:schemeClr val="tx1"/>
                </a:solidFill>
                <a:effectLst/>
                <a:latin typeface="+mn-lt"/>
                <a:ea typeface="+mn-ea"/>
                <a:cs typeface="+mn-cs"/>
              </a:rPr>
              <a:t>Concur Program Optimization that is available exclusively to joint customers of American Express and Concur and delivers deep spend analysis to drive savings and program compliance. </a:t>
            </a:r>
            <a:endParaRPr lang="en-US" sz="20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F84F674-DEE3-924F-B268-A2BFD8FB5F32}" type="slidenum">
              <a:rPr lang="en-US" smtClean="0"/>
              <a:pPr/>
              <a:t>60</a:t>
            </a:fld>
            <a:endParaRPr lang="en-US"/>
          </a:p>
        </p:txBody>
      </p:sp>
    </p:spTree>
    <p:extLst>
      <p:ext uri="{BB962C8B-B14F-4D97-AF65-F5344CB8AC3E}">
        <p14:creationId xmlns:p14="http://schemas.microsoft.com/office/powerpoint/2010/main" val="20103514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answer the complex questions that your unique business is wrestling with, our 35+ Global Business Consultants will work with you to gather and analyze that right data, identify trends and insights and help you:</a:t>
            </a:r>
          </a:p>
          <a:p>
            <a:pPr marL="171450" lvl="0" indent="-171450">
              <a:buFont typeface="Arial" charset="0"/>
              <a:buChar char="•"/>
            </a:pPr>
            <a:r>
              <a:rPr lang="en-US" sz="1200" kern="1200" dirty="0" smtClean="0">
                <a:solidFill>
                  <a:schemeClr val="tx1"/>
                </a:solidFill>
                <a:effectLst/>
                <a:latin typeface="+mn-lt"/>
                <a:ea typeface="+mn-ea"/>
                <a:cs typeface="+mn-cs"/>
              </a:rPr>
              <a:t>Drive strategy and management</a:t>
            </a:r>
          </a:p>
          <a:p>
            <a:pPr marL="171450" lvl="0" indent="-171450">
              <a:buFont typeface="Arial" charset="0"/>
              <a:buChar char="•"/>
            </a:pPr>
            <a:r>
              <a:rPr lang="en-US" sz="1200" kern="1200" dirty="0" smtClean="0">
                <a:solidFill>
                  <a:schemeClr val="tx1"/>
                </a:solidFill>
                <a:effectLst/>
                <a:latin typeface="+mn-lt"/>
                <a:ea typeface="+mn-ea"/>
                <a:cs typeface="+mn-cs"/>
              </a:rPr>
              <a:t>Support and behavior change</a:t>
            </a:r>
          </a:p>
          <a:p>
            <a:pPr marL="171450" lvl="0" indent="-171450">
              <a:buFont typeface="Arial" charset="0"/>
              <a:buChar char="•"/>
            </a:pPr>
            <a:r>
              <a:rPr lang="en-US" sz="1200" kern="1200" dirty="0" smtClean="0">
                <a:solidFill>
                  <a:schemeClr val="tx1"/>
                </a:solidFill>
                <a:effectLst/>
                <a:latin typeface="+mn-lt"/>
                <a:ea typeface="+mn-ea"/>
                <a:cs typeface="+mn-cs"/>
              </a:rPr>
              <a:t>Lead change management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collaboration with your Account Managers, these consultants work directly with you to deliver and drive value customized to your program needs, bringing seasoned background in procurement, financial systems integration, project management, technology infrastructure and more.  </a:t>
            </a:r>
          </a:p>
          <a:p>
            <a:endParaRPr lang="en-US" sz="20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F84F674-DEE3-924F-B268-A2BFD8FB5F32}" type="slidenum">
              <a:rPr lang="en-US" smtClean="0"/>
              <a:pPr/>
              <a:t>61</a:t>
            </a:fld>
            <a:endParaRPr lang="en-US"/>
          </a:p>
        </p:txBody>
      </p:sp>
    </p:spTree>
    <p:extLst>
      <p:ext uri="{BB962C8B-B14F-4D97-AF65-F5344CB8AC3E}">
        <p14:creationId xmlns:p14="http://schemas.microsoft.com/office/powerpoint/2010/main" val="17100279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&lt;Teams to fill out the top priorities of each GCG client, if they’re known.&gt; </a:t>
            </a:r>
          </a:p>
          <a:p>
            <a:pPr lvl="0"/>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62</a:t>
            </a:fld>
            <a:endParaRPr lang="en-US"/>
          </a:p>
        </p:txBody>
      </p:sp>
    </p:spTree>
    <p:extLst>
      <p:ext uri="{BB962C8B-B14F-4D97-AF65-F5344CB8AC3E}">
        <p14:creationId xmlns:p14="http://schemas.microsoft.com/office/powerpoint/2010/main" val="3226423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63</a:t>
            </a:fld>
            <a:endParaRPr lang="en-US"/>
          </a:p>
        </p:txBody>
      </p:sp>
    </p:spTree>
    <p:extLst>
      <p:ext uri="{BB962C8B-B14F-4D97-AF65-F5344CB8AC3E}">
        <p14:creationId xmlns:p14="http://schemas.microsoft.com/office/powerpoint/2010/main" val="18380808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Of course, managing payments effectively at your size and scale requires the right support. It’s not about just an 800 number you can call—it’s about ensuring:</a:t>
            </a:r>
          </a:p>
          <a:p>
            <a:pPr marL="171450" lvl="0" indent="-171450">
              <a:buFont typeface="Arial" charset="0"/>
              <a:buChar char="•"/>
            </a:pPr>
            <a:r>
              <a:rPr lang="en-US" sz="1200" kern="1200" dirty="0" smtClean="0">
                <a:solidFill>
                  <a:schemeClr val="tx1"/>
                </a:solidFill>
                <a:effectLst/>
                <a:latin typeface="+mn-lt"/>
                <a:ea typeface="+mn-ea"/>
                <a:cs typeface="+mn-cs"/>
              </a:rPr>
              <a:t>You have the right resources (both people and tools) in place.</a:t>
            </a:r>
          </a:p>
          <a:p>
            <a:pPr marL="171450" lvl="0" indent="-171450">
              <a:buFont typeface="Arial" charset="0"/>
              <a:buChar char="•"/>
            </a:pPr>
            <a:r>
              <a:rPr lang="en-US" sz="1200" kern="1200" dirty="0" smtClean="0">
                <a:solidFill>
                  <a:schemeClr val="tx1"/>
                </a:solidFill>
                <a:effectLst/>
                <a:latin typeface="+mn-lt"/>
                <a:ea typeface="+mn-ea"/>
                <a:cs typeface="+mn-cs"/>
              </a:rPr>
              <a:t>You have targeted support for different groups within your team.</a:t>
            </a:r>
          </a:p>
          <a:p>
            <a:pPr marL="171450" lvl="0" indent="-171450">
              <a:buFont typeface="Arial" charset="0"/>
              <a:buChar char="•"/>
            </a:pPr>
            <a:r>
              <a:rPr lang="en-US" sz="1200" kern="1200" dirty="0" smtClean="0">
                <a:solidFill>
                  <a:schemeClr val="tx1"/>
                </a:solidFill>
                <a:effectLst/>
                <a:latin typeface="+mn-lt"/>
                <a:ea typeface="+mn-ea"/>
                <a:cs typeface="+mn-cs"/>
              </a:rPr>
              <a:t>You have access to diverse sets of expertise.</a:t>
            </a:r>
          </a:p>
          <a:p>
            <a:pPr marL="171450" lvl="0" indent="-171450">
              <a:buFont typeface="Arial" charset="0"/>
              <a:buChar char="•"/>
            </a:pPr>
            <a:r>
              <a:rPr lang="en-US" sz="1200" kern="1200" dirty="0" smtClean="0">
                <a:solidFill>
                  <a:schemeClr val="tx1"/>
                </a:solidFill>
                <a:effectLst/>
                <a:latin typeface="+mn-lt"/>
                <a:ea typeface="+mn-ea"/>
                <a:cs typeface="+mn-cs"/>
              </a:rPr>
              <a:t>You actively manage critical issues like risk and fraud.</a:t>
            </a:r>
          </a:p>
          <a:p>
            <a:pPr marL="171450" lvl="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64</a:t>
            </a:fld>
            <a:endParaRPr lang="en-US"/>
          </a:p>
        </p:txBody>
      </p:sp>
    </p:spTree>
    <p:extLst>
      <p:ext uri="{BB962C8B-B14F-4D97-AF65-F5344CB8AC3E}">
        <p14:creationId xmlns:p14="http://schemas.microsoft.com/office/powerpoint/2010/main" val="57534468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&lt;Teams to fill out the top priorities of each GCG client, if they’re known.&gt; </a:t>
            </a:r>
          </a:p>
          <a:p>
            <a:pPr lvl="0"/>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65</a:t>
            </a:fld>
            <a:endParaRPr lang="en-US"/>
          </a:p>
        </p:txBody>
      </p:sp>
    </p:spTree>
    <p:extLst>
      <p:ext uri="{BB962C8B-B14F-4D97-AF65-F5344CB8AC3E}">
        <p14:creationId xmlns:p14="http://schemas.microsoft.com/office/powerpoint/2010/main" val="8869773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66</a:t>
            </a:fld>
            <a:endParaRPr lang="en-US"/>
          </a:p>
        </p:txBody>
      </p:sp>
    </p:spTree>
    <p:extLst>
      <p:ext uri="{BB962C8B-B14F-4D97-AF65-F5344CB8AC3E}">
        <p14:creationId xmlns:p14="http://schemas.microsoft.com/office/powerpoint/2010/main" val="18426247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take a closer look at some of the top, premium benefits of the Platinum card. You can give your travelers:</a:t>
            </a:r>
            <a:endParaRPr lang="en-US" sz="2000" dirty="0"/>
          </a:p>
          <a:p>
            <a:r>
              <a:rPr lang="en-US" b="1" dirty="0"/>
              <a:t> </a:t>
            </a:r>
            <a:endParaRPr lang="en-US" sz="2000" dirty="0"/>
          </a:p>
          <a:p>
            <a:pPr marL="174708" indent="-174708">
              <a:buFont typeface="Arial" charset="0"/>
              <a:buChar char="•"/>
            </a:pPr>
            <a:r>
              <a:rPr lang="en-US" dirty="0"/>
              <a:t>Wi-Fi Benefits on the ground or in the air: </a:t>
            </a:r>
            <a:endParaRPr lang="en-US" sz="2000" dirty="0"/>
          </a:p>
          <a:p>
            <a:pPr marL="640594" lvl="1" indent="-174708">
              <a:buFont typeface="Arial" charset="0"/>
              <a:buChar char="•"/>
            </a:pPr>
            <a:r>
              <a:rPr lang="en-US" dirty="0" err="1"/>
              <a:t>Boingo</a:t>
            </a:r>
            <a:r>
              <a:rPr lang="en-US" dirty="0"/>
              <a:t> AXP Preferred Plan - unlimited Wi-Fi to more than 1,000,000 hotspots around the world, with no roaming fees  </a:t>
            </a:r>
            <a:endParaRPr lang="en-US" sz="2000" dirty="0"/>
          </a:p>
          <a:p>
            <a:pPr marL="640594" lvl="1" indent="-174708">
              <a:buFont typeface="Arial" charset="0"/>
              <a:buChar char="•"/>
            </a:pPr>
            <a:r>
              <a:rPr lang="en-US" dirty="0" err="1"/>
              <a:t>Gogo</a:t>
            </a:r>
            <a:r>
              <a:rPr lang="en-US" dirty="0"/>
              <a:t> Preferred Program: complimentary </a:t>
            </a:r>
            <a:r>
              <a:rPr lang="en-US" dirty="0" err="1"/>
              <a:t>Gogo</a:t>
            </a:r>
            <a:r>
              <a:rPr lang="en-US" dirty="0"/>
              <a:t> inflight internet</a:t>
            </a:r>
            <a:endParaRPr lang="en-US" sz="2000" dirty="0"/>
          </a:p>
          <a:p>
            <a:pPr marL="174708" indent="-174708">
              <a:buFont typeface="Arial" charset="0"/>
              <a:buChar char="•"/>
            </a:pPr>
            <a:r>
              <a:rPr lang="en-US" dirty="0"/>
              <a:t>Airport Lounge Access Program – Access to 900 airport lounges across 120 countries for Platinum cardholders</a:t>
            </a:r>
            <a:endParaRPr lang="en-US" sz="2000" dirty="0"/>
          </a:p>
          <a:p>
            <a:pPr marL="174708" indent="-174708">
              <a:buFont typeface="Arial" charset="0"/>
              <a:buChar char="•"/>
            </a:pPr>
            <a:r>
              <a:rPr lang="en-US" dirty="0"/>
              <a:t>$100 Airline Fee Credit  </a:t>
            </a:r>
            <a:endParaRPr lang="en-US" sz="2000" dirty="0"/>
          </a:p>
          <a:p>
            <a:pPr marL="174708" indent="-174708">
              <a:buFont typeface="Arial" charset="0"/>
              <a:buChar char="•"/>
            </a:pPr>
            <a:r>
              <a:rPr lang="en-US" dirty="0"/>
              <a:t>Hotel Benefits that include:</a:t>
            </a:r>
            <a:endParaRPr lang="en-US" sz="2000" dirty="0"/>
          </a:p>
          <a:p>
            <a:pPr marL="640594" lvl="1" indent="-174708">
              <a:buFont typeface="Arial" charset="0"/>
              <a:buChar char="•"/>
            </a:pPr>
            <a:r>
              <a:rPr lang="en-US" dirty="0"/>
              <a:t>Complimentary benefits and competitive rates at 815 extraordinary properties worldwide</a:t>
            </a:r>
            <a:endParaRPr lang="en-US" sz="2000" dirty="0"/>
          </a:p>
          <a:p>
            <a:pPr marL="640594" lvl="1" indent="-174708">
              <a:buFont typeface="Arial" charset="0"/>
              <a:buChar char="•"/>
            </a:pPr>
            <a:r>
              <a:rPr lang="en-US" dirty="0"/>
              <a:t>Hilton Honors Gold Status – earn rewards and enjoy benefits within Hilton hotels</a:t>
            </a:r>
            <a:endParaRPr lang="en-US" sz="2000" dirty="0"/>
          </a:p>
          <a:p>
            <a:pPr marL="174708" indent="-174708">
              <a:buFont typeface="Arial" charset="0"/>
              <a:buChar char="•"/>
            </a:pPr>
            <a:r>
              <a:rPr lang="en-US" dirty="0" err="1"/>
              <a:t>TripCase</a:t>
            </a:r>
            <a:r>
              <a:rPr lang="en-US" dirty="0"/>
              <a:t>: CM can download the </a:t>
            </a:r>
            <a:r>
              <a:rPr lang="en-US" dirty="0" err="1"/>
              <a:t>TripCase</a:t>
            </a:r>
            <a:r>
              <a:rPr lang="en-US" dirty="0"/>
              <a:t> app and receive alerts about flight delays, on-the-go reminders about Platinum Card benefits, master itinerary that consolidates all travel bookings.</a:t>
            </a:r>
            <a:endParaRPr lang="en-US" sz="2000"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68</a:t>
            </a:fld>
            <a:endParaRPr lang="en-US"/>
          </a:p>
        </p:txBody>
      </p:sp>
    </p:spTree>
    <p:extLst>
      <p:ext uri="{BB962C8B-B14F-4D97-AF65-F5344CB8AC3E}">
        <p14:creationId xmlns:p14="http://schemas.microsoft.com/office/powerpoint/2010/main" val="1046164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next question, of course, is how do we get all these questions answered? Well, to take a closer look at your B2B payments—the payments you make to your suppliers and vendors across spending categories—we’ve created what we call B2B Workshops.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are one- to two-day sessions that bring together AmEx experts with your procurement and sourcing, policy and compliance and AP and finance teams. Based on decades of experience working with global firms, we’ve been able to identify the right questions to ask and topics to address, so these sessions can:</a:t>
            </a:r>
          </a:p>
          <a:p>
            <a:pPr marL="171450" lvl="0" indent="-171450">
              <a:buFont typeface="Arial" charset="0"/>
              <a:buChar char="•"/>
            </a:pPr>
            <a:r>
              <a:rPr lang="en-US" sz="1200" kern="1200" dirty="0" smtClean="0">
                <a:solidFill>
                  <a:schemeClr val="tx1"/>
                </a:solidFill>
                <a:effectLst/>
                <a:latin typeface="+mn-lt"/>
                <a:ea typeface="+mn-ea"/>
                <a:cs typeface="+mn-cs"/>
              </a:rPr>
              <a:t>Identify critical stakeholders and policies</a:t>
            </a:r>
          </a:p>
          <a:p>
            <a:pPr marL="171450" lvl="0" indent="-171450">
              <a:buFont typeface="Arial" charset="0"/>
              <a:buChar char="•"/>
            </a:pPr>
            <a:r>
              <a:rPr lang="en-US" sz="1200" kern="1200" dirty="0" smtClean="0">
                <a:solidFill>
                  <a:schemeClr val="tx1"/>
                </a:solidFill>
                <a:effectLst/>
                <a:latin typeface="+mn-lt"/>
                <a:ea typeface="+mn-ea"/>
                <a:cs typeface="+mn-cs"/>
              </a:rPr>
              <a:t>Map out procurement channels and workflows</a:t>
            </a:r>
          </a:p>
          <a:p>
            <a:pPr marL="171450" lvl="0" indent="-171450">
              <a:buFont typeface="Arial" charset="0"/>
              <a:buChar char="•"/>
            </a:pPr>
            <a:r>
              <a:rPr lang="en-US" sz="1200" kern="1200" dirty="0" smtClean="0">
                <a:solidFill>
                  <a:schemeClr val="tx1"/>
                </a:solidFill>
                <a:effectLst/>
                <a:latin typeface="+mn-lt"/>
                <a:ea typeface="+mn-ea"/>
                <a:cs typeface="+mn-cs"/>
              </a:rPr>
              <a:t>Identify and categorize suppliers</a:t>
            </a:r>
          </a:p>
          <a:p>
            <a:pPr marL="171450" lvl="0" indent="-171450">
              <a:buFont typeface="Arial" charset="0"/>
              <a:buChar char="•"/>
            </a:pPr>
            <a:r>
              <a:rPr lang="en-US" sz="1200" kern="1200" dirty="0" smtClean="0">
                <a:solidFill>
                  <a:schemeClr val="tx1"/>
                </a:solidFill>
                <a:effectLst/>
                <a:latin typeface="+mn-lt"/>
                <a:ea typeface="+mn-ea"/>
                <a:cs typeface="+mn-cs"/>
              </a:rPr>
              <a:t>Uncover process pain points and savings opportunities</a:t>
            </a:r>
          </a:p>
          <a:p>
            <a:pPr marL="171450" lvl="0" indent="-171450">
              <a:buFont typeface="Arial" charset="0"/>
              <a:buChar char="•"/>
            </a:pPr>
            <a:r>
              <a:rPr lang="en-US" sz="1200" kern="1200" dirty="0" smtClean="0">
                <a:solidFill>
                  <a:schemeClr val="tx1"/>
                </a:solidFill>
                <a:effectLst/>
                <a:latin typeface="+mn-lt"/>
                <a:ea typeface="+mn-ea"/>
                <a:cs typeface="+mn-cs"/>
              </a:rPr>
              <a:t>Define plan and solutions </a:t>
            </a:r>
          </a:p>
          <a:p>
            <a:pPr marL="171450" indent="-171450">
              <a:buFont typeface="Arial" charset="0"/>
              <a:buChar char="•"/>
            </a:pPr>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7</a:t>
            </a:fld>
            <a:endParaRPr lang="en-US"/>
          </a:p>
        </p:txBody>
      </p:sp>
    </p:spTree>
    <p:extLst>
      <p:ext uri="{BB962C8B-B14F-4D97-AF65-F5344CB8AC3E}">
        <p14:creationId xmlns:p14="http://schemas.microsoft.com/office/powerpoint/2010/main" val="610317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Your spend file will tell us almost everything we need to know. So we use proprietary technology and predictive intelligence—refined by billions in AP analysis each year—to deliver detailed analysis of your spend, including: </a:t>
            </a:r>
          </a:p>
          <a:p>
            <a:r>
              <a:rPr lang="en-US" sz="1200" kern="1200" dirty="0" smtClean="0">
                <a:solidFill>
                  <a:schemeClr val="tx1"/>
                </a:solidFill>
                <a:effectLst/>
                <a:latin typeface="+mn-lt"/>
                <a:ea typeface="+mn-ea"/>
                <a:cs typeface="+mn-cs"/>
              </a:rPr>
              <a:t> </a:t>
            </a:r>
          </a:p>
          <a:p>
            <a:pPr marL="171450" lvl="0" indent="-171450">
              <a:buFont typeface="Arial" charset="0"/>
              <a:buChar char="•"/>
            </a:pPr>
            <a:r>
              <a:rPr lang="en-US" sz="1200" kern="1200" dirty="0" smtClean="0">
                <a:solidFill>
                  <a:schemeClr val="tx1"/>
                </a:solidFill>
                <a:effectLst/>
                <a:latin typeface="+mn-lt"/>
                <a:ea typeface="+mn-ea"/>
                <a:cs typeface="+mn-cs"/>
              </a:rPr>
              <a:t>Process Method Analysis: Focusing on procurement and payment methods to assess your move to electronic payments.</a:t>
            </a:r>
          </a:p>
          <a:p>
            <a:pPr marL="171450" lvl="0" indent="-171450">
              <a:buFont typeface="Arial" charset="0"/>
              <a:buChar char="•"/>
            </a:pPr>
            <a:r>
              <a:rPr lang="en-US" sz="1200" kern="1200" dirty="0" smtClean="0">
                <a:solidFill>
                  <a:schemeClr val="tx1"/>
                </a:solidFill>
                <a:effectLst/>
                <a:latin typeface="+mn-lt"/>
                <a:ea typeface="+mn-ea"/>
                <a:cs typeface="+mn-cs"/>
              </a:rPr>
              <a:t>Invoice Assessment: Checking invoice frequency and size to strike a balance between efficiency and control.</a:t>
            </a:r>
          </a:p>
          <a:p>
            <a:pPr marL="171450" lvl="0" indent="-171450">
              <a:buFont typeface="Arial" charset="0"/>
              <a:buChar char="•"/>
            </a:pPr>
            <a:r>
              <a:rPr lang="en-US" sz="1200" kern="1200" dirty="0" smtClean="0">
                <a:solidFill>
                  <a:schemeClr val="tx1"/>
                </a:solidFill>
                <a:effectLst/>
                <a:latin typeface="+mn-lt"/>
                <a:ea typeface="+mn-ea"/>
                <a:cs typeface="+mn-cs"/>
              </a:rPr>
              <a:t>Speed-of-Pay Analysis: Managing working capital by leveraging our experience in cash management.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end, you’ll get a holistic look at your spending and a complete strategy based on your priorities and unique needs.</a:t>
            </a: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8</a:t>
            </a:fld>
            <a:endParaRPr lang="en-US"/>
          </a:p>
        </p:txBody>
      </p:sp>
    </p:spTree>
    <p:extLst>
      <p:ext uri="{BB962C8B-B14F-4D97-AF65-F5344CB8AC3E}">
        <p14:creationId xmlns:p14="http://schemas.microsoft.com/office/powerpoint/2010/main" val="825946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We’ll also use our data to see how your DSO and DPO stack up to your peers and competitors. This data-driven analysis benchmarks your key metrics for working capital such as DPO &amp; DSO. We’ll: </a:t>
            </a:r>
            <a:endParaRPr lang="en-US" sz="2000" kern="1200" dirty="0" smtClean="0">
              <a:solidFill>
                <a:schemeClr val="tx1"/>
              </a:solidFill>
              <a:effectLst/>
              <a:latin typeface="+mn-lt"/>
              <a:ea typeface="+mn-ea"/>
              <a:cs typeface="+mn-cs"/>
            </a:endParaRPr>
          </a:p>
          <a:p>
            <a:pPr marL="171450" lvl="0" indent="-171450">
              <a:buFont typeface="Arial" charset="0"/>
              <a:buChar char="•"/>
            </a:pPr>
            <a:r>
              <a:rPr lang="en-US" sz="1200" kern="1200" dirty="0" smtClean="0">
                <a:solidFill>
                  <a:schemeClr val="tx1"/>
                </a:solidFill>
                <a:effectLst/>
                <a:latin typeface="+mn-lt"/>
                <a:ea typeface="+mn-ea"/>
                <a:cs typeface="+mn-cs"/>
              </a:rPr>
              <a:t>Collect Datasets: Data on your company and a unique group of peers, based on industry, geography, and size.</a:t>
            </a:r>
            <a:endParaRPr lang="en-US" sz="2000" kern="1200" dirty="0" smtClean="0">
              <a:solidFill>
                <a:schemeClr val="tx1"/>
              </a:solidFill>
              <a:effectLst/>
              <a:latin typeface="+mn-lt"/>
              <a:ea typeface="+mn-ea"/>
              <a:cs typeface="+mn-cs"/>
            </a:endParaRPr>
          </a:p>
          <a:p>
            <a:pPr marL="628650" lvl="1" indent="-171450">
              <a:buFont typeface="Arial" charset="0"/>
              <a:buChar char="•"/>
            </a:pPr>
            <a:r>
              <a:rPr lang="en-US" sz="1200" kern="1200" dirty="0" smtClean="0">
                <a:solidFill>
                  <a:schemeClr val="tx1"/>
                </a:solidFill>
                <a:effectLst/>
                <a:latin typeface="+mn-lt"/>
                <a:ea typeface="+mn-ea"/>
                <a:cs typeface="+mn-cs"/>
              </a:rPr>
              <a:t>We use publicly available information from financial statements and/or third-party providers of financial information to analyze company financials and compare ratios across industries and peers</a:t>
            </a:r>
            <a:endParaRPr lang="en-US" sz="2000" kern="1200" dirty="0" smtClean="0">
              <a:solidFill>
                <a:schemeClr val="tx1"/>
              </a:solidFill>
              <a:effectLst/>
              <a:latin typeface="+mn-lt"/>
              <a:ea typeface="+mn-ea"/>
              <a:cs typeface="+mn-cs"/>
            </a:endParaRPr>
          </a:p>
          <a:p>
            <a:pPr marL="171450" lvl="0" indent="-171450">
              <a:buFont typeface="Arial" charset="0"/>
              <a:buChar char="•"/>
            </a:pPr>
            <a:r>
              <a:rPr lang="en-US" sz="1200" kern="1200" dirty="0" smtClean="0">
                <a:solidFill>
                  <a:schemeClr val="tx1"/>
                </a:solidFill>
                <a:effectLst/>
                <a:latin typeface="+mn-lt"/>
                <a:ea typeface="+mn-ea"/>
                <a:cs typeface="+mn-cs"/>
              </a:rPr>
              <a:t>Calculate Key Ratios: Assess company profitability, liquidity and efficiency</a:t>
            </a:r>
            <a:endParaRPr lang="en-US" sz="2000" kern="1200" dirty="0" smtClean="0">
              <a:solidFill>
                <a:schemeClr val="tx1"/>
              </a:solidFill>
              <a:effectLst/>
              <a:latin typeface="+mn-lt"/>
              <a:ea typeface="+mn-ea"/>
              <a:cs typeface="+mn-cs"/>
            </a:endParaRPr>
          </a:p>
          <a:p>
            <a:pPr marL="171450" lvl="0" indent="-171450">
              <a:buFont typeface="Arial" charset="0"/>
              <a:buChar char="•"/>
            </a:pPr>
            <a:r>
              <a:rPr lang="en-US" sz="1200" kern="1200" dirty="0" smtClean="0">
                <a:solidFill>
                  <a:schemeClr val="tx1"/>
                </a:solidFill>
                <a:effectLst/>
                <a:latin typeface="+mn-lt"/>
                <a:ea typeface="+mn-ea"/>
                <a:cs typeface="+mn-cs"/>
              </a:rPr>
              <a:t>Benchmarking Analysis: Against your peer set, including those that are considered Best-in-Class</a:t>
            </a:r>
            <a:endParaRPr lang="en-US" sz="20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endParaRPr lang="en-US" sz="20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When we’re done, you’ll get specific recommendations for optimal DSO/DPO ratios based on top 25% performance in peer group,</a:t>
            </a:r>
            <a:endParaRPr lang="en-US" sz="20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F84F674-DEE3-924F-B268-A2BFD8FB5F32}" type="slidenum">
              <a:rPr lang="en-US" smtClean="0"/>
              <a:pPr/>
              <a:t>9</a:t>
            </a:fld>
            <a:endParaRPr lang="en-US"/>
          </a:p>
        </p:txBody>
      </p:sp>
    </p:spTree>
    <p:extLst>
      <p:ext uri="{BB962C8B-B14F-4D97-AF65-F5344CB8AC3E}">
        <p14:creationId xmlns:p14="http://schemas.microsoft.com/office/powerpoint/2010/main" val="20428336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2.emf"/><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th Photo">
    <p:bg>
      <p:bgPr>
        <a:solidFill>
          <a:schemeClr val="accent1"/>
        </a:solidFill>
        <a:effectLst/>
      </p:bgPr>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alphaModFix amt="50000"/>
            <a:extLst>
              <a:ext uri="{BEBA8EAE-BF5A-486C-A8C5-ECC9F3942E4B}">
                <a14:imgProps xmlns:a14="http://schemas.microsoft.com/office/drawing/2010/main">
                  <a14:imgLayer r:embed="rId3">
                    <a14:imgEffect>
                      <a14:brightnessContrast bright="-15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Title 1"/>
          <p:cNvSpPr>
            <a:spLocks noGrp="1"/>
          </p:cNvSpPr>
          <p:nvPr>
            <p:ph type="title" hasCustomPrompt="1"/>
          </p:nvPr>
        </p:nvSpPr>
        <p:spPr>
          <a:xfrm>
            <a:off x="733926" y="4163013"/>
            <a:ext cx="10991003" cy="786808"/>
          </a:xfrm>
        </p:spPr>
        <p:txBody>
          <a:bodyPr anchor="b"/>
          <a:lstStyle>
            <a:lvl1pPr algn="l">
              <a:defRPr sz="3500" b="0" i="0" cap="all" baseline="0">
                <a:solidFill>
                  <a:schemeClr val="accent2"/>
                </a:solidFill>
                <a:latin typeface="BentonSans Light" charset="0"/>
                <a:ea typeface="BentonSans Light" charset="0"/>
                <a:cs typeface="BentonSans Light" charset="0"/>
              </a:defRPr>
            </a:lvl1pPr>
          </a:lstStyle>
          <a:p>
            <a:r>
              <a:rPr lang="en-US" dirty="0" smtClean="0"/>
              <a:t>Presentation Title</a:t>
            </a:r>
            <a:endParaRPr lang="en-US" dirty="0"/>
          </a:p>
        </p:txBody>
      </p:sp>
      <p:pic>
        <p:nvPicPr>
          <p:cNvPr id="4" name="BlueBox logo"/>
          <p:cNvPicPr>
            <a:picLocks noChangeAspect="1"/>
          </p:cNvPicPr>
          <p:nvPr userDrawn="1"/>
        </p:nvPicPr>
        <p:blipFill>
          <a:blip r:embed="rId4"/>
          <a:stretch>
            <a:fillRect/>
          </a:stretch>
        </p:blipFill>
        <p:spPr>
          <a:xfrm>
            <a:off x="585068" y="5493662"/>
            <a:ext cx="940085" cy="800812"/>
          </a:xfrm>
          <a:prstGeom prst="rect">
            <a:avLst/>
          </a:prstGeom>
        </p:spPr>
      </p:pic>
    </p:spTree>
    <p:extLst>
      <p:ext uri="{BB962C8B-B14F-4D97-AF65-F5344CB8AC3E}">
        <p14:creationId xmlns:p14="http://schemas.microsoft.com/office/powerpoint/2010/main" val="2036526547"/>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1">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alphaModFix amt="50000"/>
            <a:extLst>
              <a:ext uri="{BEBA8EAE-BF5A-486C-A8C5-ECC9F3942E4B}">
                <a14:imgProps xmlns:a14="http://schemas.microsoft.com/office/drawing/2010/main">
                  <a14:imgLayer r:embed="rId3">
                    <a14:imgEffect>
                      <a14:brightnessContrast bright="-15000" contrast="25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No Photo">
    <p:bg>
      <p:bgPr>
        <a:solidFill>
          <a:schemeClr val="bg1"/>
        </a:solidFill>
        <a:effectLst/>
      </p:bgPr>
    </p:bg>
    <p:spTree>
      <p:nvGrpSpPr>
        <p:cNvPr id="1" name=""/>
        <p:cNvGrpSpPr/>
        <p:nvPr/>
      </p:nvGrpSpPr>
      <p:grpSpPr>
        <a:xfrm>
          <a:off x="0" y="0"/>
          <a:ext cx="0" cy="0"/>
          <a:chOff x="0" y="0"/>
          <a:chExt cx="0" cy="0"/>
        </a:xfrm>
      </p:grpSpPr>
      <p:sp>
        <p:nvSpPr>
          <p:cNvPr id="12" name="Title 1"/>
          <p:cNvSpPr>
            <a:spLocks noGrp="1"/>
          </p:cNvSpPr>
          <p:nvPr>
            <p:ph type="title" hasCustomPrompt="1"/>
          </p:nvPr>
        </p:nvSpPr>
        <p:spPr>
          <a:xfrm>
            <a:off x="733926" y="2424225"/>
            <a:ext cx="10991003" cy="786808"/>
          </a:xfrm>
        </p:spPr>
        <p:txBody>
          <a:bodyPr anchor="b"/>
          <a:lstStyle>
            <a:lvl1pPr algn="l">
              <a:defRPr sz="3500" b="0" i="0" cap="all" baseline="0">
                <a:solidFill>
                  <a:schemeClr val="tx1"/>
                </a:solidFill>
                <a:latin typeface="BentonSans Light" charset="0"/>
                <a:ea typeface="BentonSans Light" charset="0"/>
                <a:cs typeface="BentonSans Light" charset="0"/>
              </a:defRPr>
            </a:lvl1pPr>
          </a:lstStyle>
          <a:p>
            <a:r>
              <a:rPr lang="en-US" dirty="0" smtClean="0"/>
              <a:t>Presentation Title</a:t>
            </a:r>
            <a:endParaRPr lang="en-US" dirty="0"/>
          </a:p>
        </p:txBody>
      </p:sp>
      <p:pic>
        <p:nvPicPr>
          <p:cNvPr id="4" name="Picture 3"/>
          <p:cNvPicPr>
            <a:picLocks noChangeAspect="1"/>
          </p:cNvPicPr>
          <p:nvPr userDrawn="1"/>
        </p:nvPicPr>
        <p:blipFill>
          <a:blip r:embed="rId2"/>
          <a:stretch>
            <a:fillRect/>
          </a:stretch>
        </p:blipFill>
        <p:spPr>
          <a:xfrm>
            <a:off x="585068" y="5493662"/>
            <a:ext cx="940085" cy="800812"/>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Content Whi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Content Placeholder 3"/>
          <p:cNvSpPr>
            <a:spLocks noGrp="1"/>
          </p:cNvSpPr>
          <p:nvPr>
            <p:ph sz="quarter" idx="10"/>
          </p:nvPr>
        </p:nvSpPr>
        <p:spPr>
          <a:xfrm>
            <a:off x="733926" y="2052084"/>
            <a:ext cx="10736050" cy="402973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883746031"/>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Content Dark Gradient">
    <p:bg>
      <p:bgPr>
        <a:gradFill>
          <a:gsLst>
            <a:gs pos="100000">
              <a:srgbClr val="00122A"/>
            </a:gs>
            <a:gs pos="0">
              <a:schemeClr val="tx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733926" y="2052084"/>
            <a:ext cx="10736050" cy="4029739"/>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accent3"/>
                </a:solidFill>
              </a:defRPr>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2" name="Title 1"/>
          <p:cNvSpPr>
            <a:spLocks noGrp="1"/>
          </p:cNvSpPr>
          <p:nvPr>
            <p:ph type="title"/>
          </p:nvPr>
        </p:nvSpPr>
        <p:spPr>
          <a:xfrm>
            <a:off x="733926" y="0"/>
            <a:ext cx="4529190" cy="6858000"/>
          </a:xfrm>
        </p:spPr>
        <p:txBody>
          <a:bodyPr anchor="ctr" anchorCtr="0"/>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Dark Gradient">
    <p:bg>
      <p:bgPr>
        <a:gradFill>
          <a:gsLst>
            <a:gs pos="100000">
              <a:srgbClr val="00122A"/>
            </a:gs>
            <a:gs pos="0">
              <a:schemeClr val="tx1"/>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33926" y="0"/>
            <a:ext cx="4539823" cy="6858000"/>
          </a:xfrm>
        </p:spPr>
        <p:txBody>
          <a:bodyPr anchor="ctr" anchorCtr="0"/>
          <a:lstStyle>
            <a:lvl1pPr>
              <a:defRPr>
                <a:solidFill>
                  <a:schemeClr val="bg1"/>
                </a:solidFill>
              </a:defRPr>
            </a:lvl1pPr>
          </a:lstStyle>
          <a:p>
            <a:r>
              <a:rPr lang="en-US" dirty="0"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961724"/>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853440" y="476250"/>
            <a:ext cx="10485120" cy="529590"/>
          </a:xfrm>
        </p:spPr>
        <p:txBody>
          <a:bodyPr/>
          <a:lstStyle>
            <a:lvl1pPr algn="ctr">
              <a:defRPr sz="3200">
                <a:solidFill>
                  <a:schemeClr val="tx1"/>
                </a:solidFill>
                <a:latin typeface="+mj-lt"/>
              </a:defRPr>
            </a:lvl1pPr>
          </a:lstStyle>
          <a:p>
            <a:pPr lvl="0"/>
            <a:r>
              <a:rPr lang="en-US" dirty="0" smtClean="0"/>
              <a:t>HEADLINE</a:t>
            </a:r>
          </a:p>
        </p:txBody>
      </p:sp>
    </p:spTree>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Dark Gradient">
    <p:bg>
      <p:bgPr>
        <a:gradFill>
          <a:gsLst>
            <a:gs pos="100000">
              <a:srgbClr val="00122A"/>
            </a:gs>
            <a:gs pos="0">
              <a:schemeClr val="tx1"/>
            </a:gs>
          </a:gsLst>
          <a:lin ang="5400000" scaled="1"/>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3926" y="579296"/>
            <a:ext cx="10736050" cy="950976"/>
          </a:xfrm>
          <a:prstGeom prst="rect">
            <a:avLst/>
          </a:prstGeom>
        </p:spPr>
        <p:txBody>
          <a:bodyPr vert="horz" lIns="0" tIns="0" rIns="0" bIns="0" rtlCol="0" anchor="b">
            <a:noAutofit/>
          </a:bodyPr>
          <a:lstStyle/>
          <a:p>
            <a:r>
              <a:rPr lang="en-US" dirty="0" smtClean="0"/>
              <a:t>CLICK TO EDIT MASTER TITLE</a:t>
            </a:r>
            <a:endParaRPr lang="en-US" dirty="0"/>
          </a:p>
        </p:txBody>
      </p:sp>
      <p:sp>
        <p:nvSpPr>
          <p:cNvPr id="3" name="Text Placeholder 2"/>
          <p:cNvSpPr>
            <a:spLocks noGrp="1"/>
          </p:cNvSpPr>
          <p:nvPr>
            <p:ph type="body" idx="1"/>
          </p:nvPr>
        </p:nvSpPr>
        <p:spPr>
          <a:xfrm>
            <a:off x="733926" y="1856332"/>
            <a:ext cx="10736050" cy="3656423"/>
          </a:xfrm>
          <a:prstGeom prst="rect">
            <a:avLst/>
          </a:prstGeom>
        </p:spPr>
        <p:txBody>
          <a:bodyPr vert="horz" lIns="0" tIns="0" rIns="0" bIns="0" rtlCol="0" anchor="t">
            <a:normAutofit/>
          </a:bodyPr>
          <a:lstStyle/>
          <a:p>
            <a:pPr lvl="0"/>
            <a:r>
              <a:rPr lang="en-US" dirty="0" smtClean="0"/>
              <a:t>First Level</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992608278"/>
      </p:ext>
    </p:extLst>
  </p:cSld>
  <p:clrMap bg1="lt1" tx1="dk1" bg2="lt2" tx2="dk2" accent1="accent1" accent2="accent2" accent3="accent3" accent4="accent4" accent5="accent5" accent6="accent6" hlink="hlink" folHlink="folHlink"/>
  <p:sldLayoutIdLst>
    <p:sldLayoutId id="2147493526" r:id="rId1"/>
    <p:sldLayoutId id="2147493527" r:id="rId2"/>
    <p:sldLayoutId id="2147493528" r:id="rId3"/>
    <p:sldLayoutId id="2147493529" r:id="rId4"/>
    <p:sldLayoutId id="2147493530" r:id="rId5"/>
    <p:sldLayoutId id="2147493531" r:id="rId6"/>
    <p:sldLayoutId id="2147493477" r:id="rId7"/>
    <p:sldLayoutId id="2147493534" r:id="rId8"/>
    <p:sldLayoutId id="2147493532" r:id="rId9"/>
    <p:sldLayoutId id="2147493533" r:id="rId10"/>
  </p:sldLayoutIdLst>
  <p:timing>
    <p:tnLst>
      <p:par>
        <p:cTn id="1" dur="indefinite" restart="never" nodeType="tmRoot"/>
      </p:par>
    </p:tnLst>
  </p:timing>
  <p:hf sldNum="0" hdr="0" dt="0"/>
  <p:txStyles>
    <p:titleStyle>
      <a:lvl1pPr algn="l" defTabSz="457200" rtl="0" eaLnBrk="1" latinLnBrk="0" hangingPunct="1">
        <a:lnSpc>
          <a:spcPct val="90000"/>
        </a:lnSpc>
        <a:spcBef>
          <a:spcPct val="0"/>
        </a:spcBef>
        <a:buNone/>
        <a:defRPr sz="3500" kern="1200" cap="all" baseline="0">
          <a:solidFill>
            <a:srgbClr val="26ABC8"/>
          </a:solidFill>
          <a:latin typeface="BentonSans-Light"/>
          <a:ea typeface="+mj-ea"/>
          <a:cs typeface="BentonSans-Light"/>
        </a:defRPr>
      </a:lvl1pPr>
    </p:titleStyle>
    <p:bodyStyle>
      <a:lvl1pPr marL="0" indent="0" algn="l" defTabSz="457200" rtl="0" eaLnBrk="1" latinLnBrk="0" hangingPunct="1">
        <a:lnSpc>
          <a:spcPct val="90000"/>
        </a:lnSpc>
        <a:spcBef>
          <a:spcPts val="1200"/>
        </a:spcBef>
        <a:buFont typeface="Arial"/>
        <a:buNone/>
        <a:defRPr sz="1800" kern="1200">
          <a:solidFill>
            <a:srgbClr val="58595B"/>
          </a:solidFill>
          <a:latin typeface="BentonSans Regular"/>
          <a:ea typeface="+mn-ea"/>
          <a:cs typeface="BentonSans Regular"/>
        </a:defRPr>
      </a:lvl1pPr>
      <a:lvl2pPr marL="201168" indent="-182880" algn="l" defTabSz="457200" rtl="0" eaLnBrk="1" latinLnBrk="0" hangingPunct="1">
        <a:lnSpc>
          <a:spcPct val="90000"/>
        </a:lnSpc>
        <a:spcBef>
          <a:spcPts val="600"/>
        </a:spcBef>
        <a:spcAft>
          <a:spcPts val="1200"/>
        </a:spcAft>
        <a:buFont typeface="Arial" charset="0"/>
        <a:buChar char="•"/>
        <a:defRPr sz="1600" kern="1200">
          <a:solidFill>
            <a:schemeClr val="accent4"/>
          </a:solidFill>
          <a:latin typeface="BentonSans Regular"/>
          <a:ea typeface="+mn-ea"/>
          <a:cs typeface="BentonSans Regular"/>
        </a:defRPr>
      </a:lvl2pPr>
      <a:lvl3pPr marL="0" indent="0" algn="l" defTabSz="457200" rtl="0" eaLnBrk="1" latinLnBrk="0" hangingPunct="1">
        <a:lnSpc>
          <a:spcPct val="90000"/>
        </a:lnSpc>
        <a:spcBef>
          <a:spcPts val="800"/>
        </a:spcBef>
        <a:buFont typeface="Arial"/>
        <a:buNone/>
        <a:defRPr sz="1400" kern="1200">
          <a:solidFill>
            <a:schemeClr val="accent4"/>
          </a:solidFill>
          <a:latin typeface="BentonSans Regular"/>
          <a:ea typeface="+mn-ea"/>
          <a:cs typeface="BentonSans Regular"/>
        </a:defRPr>
      </a:lvl3pPr>
      <a:lvl4pPr marL="0" indent="0" algn="l" defTabSz="457200" rtl="0" eaLnBrk="1" latinLnBrk="0" hangingPunct="1">
        <a:spcBef>
          <a:spcPts val="1800"/>
        </a:spcBef>
        <a:spcAft>
          <a:spcPts val="600"/>
        </a:spcAft>
        <a:buFont typeface="Arial"/>
        <a:buNone/>
        <a:defRPr sz="2100" b="0" i="0" kern="1200">
          <a:solidFill>
            <a:schemeClr val="tx1"/>
          </a:solidFill>
          <a:latin typeface="+mn-lt"/>
          <a:ea typeface="BentonSans Medium" charset="0"/>
          <a:cs typeface="BentonSans Medium" charset="0"/>
        </a:defRPr>
      </a:lvl4pPr>
      <a:lvl5pPr marL="1828800" indent="0" algn="l" defTabSz="457200" rtl="0" eaLnBrk="1" latinLnBrk="0" hangingPunct="1">
        <a:spcBef>
          <a:spcPct val="20000"/>
        </a:spcBef>
        <a:buFont typeface="Arial"/>
        <a:buNone/>
        <a:defRPr sz="1000" kern="1200">
          <a:solidFill>
            <a:schemeClr val="accent5"/>
          </a:solidFill>
          <a:latin typeface="BentonSans Regular"/>
          <a:ea typeface="+mn-ea"/>
          <a:cs typeface="Benton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comments" Target="../comments/comment3.xml"/><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comments" Target="../comments/comment4.xml"/><Relationship Id="rId1" Type="http://schemas.openxmlformats.org/officeDocument/2006/relationships/slideLayout" Target="../slideLayouts/slideLayout8.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comments" Target="../comments/comment5.xml"/><Relationship Id="rId1" Type="http://schemas.openxmlformats.org/officeDocument/2006/relationships/slideLayout" Target="../slideLayouts/slideLayout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image" Target="../media/image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comments" Target="../comments/comment6.xml"/><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g"/><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1" Type="http://schemas.openxmlformats.org/officeDocument/2006/relationships/slideLayout" Target="../slideLayouts/slideLayout8.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comments" Target="../comments/comment7.xml"/><Relationship Id="rId1" Type="http://schemas.openxmlformats.org/officeDocument/2006/relationships/slideLayout" Target="../slideLayouts/slideLayout8.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jpeg"/><Relationship Id="rId5" Type="http://schemas.openxmlformats.org/officeDocument/2006/relationships/comments" Target="../comments/comment8.xml"/><Relationship Id="rId1" Type="http://schemas.openxmlformats.org/officeDocument/2006/relationships/slideLayout" Target="../slideLayouts/slideLayout8.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comments" Target="../comments/comment9.xml"/><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7.jpg"/><Relationship Id="rId1" Type="http://schemas.openxmlformats.org/officeDocument/2006/relationships/slideLayout" Target="../slideLayouts/slideLayout8.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comments" Target="../comments/comment10.xml"/><Relationship Id="rId1" Type="http://schemas.openxmlformats.org/officeDocument/2006/relationships/slideLayout" Target="../slideLayouts/slideLayout8.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3.xml"/><Relationship Id="rId3" Type="http://schemas.openxmlformats.org/officeDocument/2006/relationships/image" Target="../media/image18.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4.xml"/><Relationship Id="rId3" Type="http://schemas.openxmlformats.org/officeDocument/2006/relationships/comments" Target="../comments/comment11.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comments" Target="../comments/comment12.xml"/><Relationship Id="rId1" Type="http://schemas.openxmlformats.org/officeDocument/2006/relationships/slideLayout" Target="../slideLayouts/slideLayout8.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20.png"/><Relationship Id="rId5" Type="http://schemas.openxmlformats.org/officeDocument/2006/relationships/comments" Target="../comments/comment13.xml"/><Relationship Id="rId1" Type="http://schemas.openxmlformats.org/officeDocument/2006/relationships/slideLayout" Target="../slideLayouts/slideLayout8.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comments" Target="../comments/comment14.xml"/><Relationship Id="rId1" Type="http://schemas.openxmlformats.org/officeDocument/2006/relationships/slideLayout" Target="../slideLayouts/slideLayout8.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comments" Target="../comments/comment15.xml"/><Relationship Id="rId1" Type="http://schemas.openxmlformats.org/officeDocument/2006/relationships/slideLayout" Target="../slideLayouts/slideLayout8.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comments" Target="../comments/comment16.xml"/><Relationship Id="rId1" Type="http://schemas.openxmlformats.org/officeDocument/2006/relationships/slideLayout" Target="../slideLayouts/slideLayout8.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24.jpg"/><Relationship Id="rId4" Type="http://schemas.openxmlformats.org/officeDocument/2006/relationships/comments" Target="../comments/comment17.xml"/><Relationship Id="rId1" Type="http://schemas.openxmlformats.org/officeDocument/2006/relationships/slideLayout" Target="../slideLayouts/slideLayout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 Id="rId3" Type="http://schemas.openxmlformats.org/officeDocument/2006/relationships/image" Target="../media/image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4.xml"/><Relationship Id="rId3" Type="http://schemas.openxmlformats.org/officeDocument/2006/relationships/image" Target="../media/image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comments" Target="../comments/comment18.xml"/><Relationship Id="rId1" Type="http://schemas.openxmlformats.org/officeDocument/2006/relationships/slideLayout" Target="../slideLayouts/slideLayout8.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jpeg"/><Relationship Id="rId1" Type="http://schemas.openxmlformats.org/officeDocument/2006/relationships/slideLayout" Target="../slideLayouts/slideLayout8.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0.xml"/><Relationship Id="rId3" Type="http://schemas.openxmlformats.org/officeDocument/2006/relationships/comments" Target="../comments/comment1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1.xml"/><Relationship Id="rId3" Type="http://schemas.openxmlformats.org/officeDocument/2006/relationships/image" Target="../media/image26.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2.xml"/><Relationship Id="rId3" Type="http://schemas.openxmlformats.org/officeDocument/2006/relationships/image" Target="../media/image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5.xml"/><Relationship Id="rId3" Type="http://schemas.openxmlformats.org/officeDocument/2006/relationships/image" Target="../media/image4.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image" Target="../media/image28.jpg"/><Relationship Id="rId5" Type="http://schemas.openxmlformats.org/officeDocument/2006/relationships/image" Target="../media/image29.png"/><Relationship Id="rId6" Type="http://schemas.openxmlformats.org/officeDocument/2006/relationships/comments" Target="../comments/comment20.xml"/><Relationship Id="rId1" Type="http://schemas.openxmlformats.org/officeDocument/2006/relationships/slideLayout" Target="../slideLayouts/slideLayout8.xml"/><Relationship Id="rId2" Type="http://schemas.openxmlformats.org/officeDocument/2006/relationships/notesSlide" Target="../notesSlides/notesSlide67.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comments" Target="../comments/comment1.xml"/><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comments" Target="../comments/commen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solidFill>
              </a:rPr>
              <a:t>TITLE TBD</a:t>
            </a:r>
            <a:endParaRPr lang="en-US" dirty="0">
              <a:solidFill>
                <a:schemeClr val="accent2"/>
              </a:solidFill>
            </a:endParaRPr>
          </a:p>
        </p:txBody>
      </p:sp>
    </p:spTree>
    <p:extLst>
      <p:ext uri="{BB962C8B-B14F-4D97-AF65-F5344CB8AC3E}">
        <p14:creationId xmlns:p14="http://schemas.microsoft.com/office/powerpoint/2010/main" val="2050172425"/>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453128" y="0"/>
            <a:ext cx="7738872" cy="5609299"/>
          </a:xfrm>
          <a:prstGeom prst="rect">
            <a:avLst/>
          </a:prstGeom>
          <a:gradFill>
            <a:gsLst>
              <a:gs pos="0">
                <a:schemeClr val="accent6">
                  <a:alpha val="55000"/>
                </a:schemeClr>
              </a:gs>
              <a:gs pos="100000">
                <a:schemeClr val="bg1">
                  <a:alpha val="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30" name="Circle 1 Headline"/>
          <p:cNvSpPr txBox="1"/>
          <p:nvPr/>
        </p:nvSpPr>
        <p:spPr>
          <a:xfrm>
            <a:off x="4946905" y="2120949"/>
            <a:ext cx="5893816" cy="2616101"/>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sz="2000" dirty="0" smtClean="0">
                <a:solidFill>
                  <a:schemeClr val="accent2"/>
                </a:solidFill>
                <a:latin typeface="+mj-lt"/>
                <a:cs typeface="+mj-cs"/>
              </a:rPr>
              <a:t>Client specific bullet point</a:t>
            </a:r>
            <a:endParaRPr lang="en-US" sz="2000" dirty="0">
              <a:solidFill>
                <a:schemeClr val="accent2"/>
              </a:solidFill>
              <a:latin typeface="+mj-lt"/>
              <a:cs typeface="+mj-cs"/>
            </a:endParaRP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p:txBody>
      </p:sp>
      <p:cxnSp>
        <p:nvCxnSpPr>
          <p:cNvPr id="5" name="Straight Connector 4"/>
          <p:cNvCxnSpPr/>
          <p:nvPr/>
        </p:nvCxnSpPr>
        <p:spPr>
          <a:xfrm>
            <a:off x="4453128" y="0"/>
            <a:ext cx="0" cy="4737050"/>
          </a:xfrm>
          <a:prstGeom prst="line">
            <a:avLst/>
          </a:prstGeom>
          <a:ln w="9525" cmpd="sng">
            <a:solidFill>
              <a:schemeClr val="accent6"/>
            </a:solidFill>
          </a:ln>
          <a:effectLst/>
        </p:spPr>
        <p:style>
          <a:lnRef idx="2">
            <a:schemeClr val="accent1"/>
          </a:lnRef>
          <a:fillRef idx="0">
            <a:schemeClr val="accent1"/>
          </a:fillRef>
          <a:effectRef idx="1">
            <a:schemeClr val="accent1"/>
          </a:effectRef>
          <a:fontRef idx="minor">
            <a:schemeClr val="tx1"/>
          </a:fontRef>
        </p:style>
      </p:cxnSp>
      <p:grpSp>
        <p:nvGrpSpPr>
          <p:cNvPr id="35" name="Item Five"/>
          <p:cNvGrpSpPr>
            <a:grpSpLocks noChangeAspect="1"/>
          </p:cNvGrpSpPr>
          <p:nvPr/>
        </p:nvGrpSpPr>
        <p:grpSpPr>
          <a:xfrm>
            <a:off x="7251192" y="5824728"/>
            <a:ext cx="493776" cy="493776"/>
            <a:chOff x="8937171" y="2645229"/>
            <a:chExt cx="1567542" cy="1567542"/>
          </a:xfrm>
        </p:grpSpPr>
        <p:sp>
          <p:nvSpPr>
            <p:cNvPr id="36"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7" name="Rollout and Refine Icon"/>
            <p:cNvGrpSpPr/>
            <p:nvPr/>
          </p:nvGrpSpPr>
          <p:grpSpPr>
            <a:xfrm>
              <a:off x="9279036" y="2980806"/>
              <a:ext cx="883812" cy="896388"/>
              <a:chOff x="6280447" y="3970760"/>
              <a:chExt cx="794340" cy="805643"/>
            </a:xfrm>
          </p:grpSpPr>
          <p:sp>
            <p:nvSpPr>
              <p:cNvPr id="38"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Item Four"/>
          <p:cNvGrpSpPr>
            <a:grpSpLocks noChangeAspect="1"/>
          </p:cNvGrpSpPr>
          <p:nvPr/>
        </p:nvGrpSpPr>
        <p:grpSpPr>
          <a:xfrm>
            <a:off x="6551676" y="5824728"/>
            <a:ext cx="493776" cy="493776"/>
            <a:chOff x="7124700" y="2645229"/>
            <a:chExt cx="1567542" cy="1567542"/>
          </a:xfrm>
        </p:grpSpPr>
        <p:sp>
          <p:nvSpPr>
            <p:cNvPr id="4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1"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2" name="Item Three"/>
          <p:cNvGrpSpPr>
            <a:grpSpLocks noChangeAspect="1"/>
          </p:cNvGrpSpPr>
          <p:nvPr/>
        </p:nvGrpSpPr>
        <p:grpSpPr>
          <a:xfrm>
            <a:off x="5152644" y="5824728"/>
            <a:ext cx="493776" cy="493776"/>
            <a:chOff x="5312229" y="2645229"/>
            <a:chExt cx="1567542" cy="1567542"/>
          </a:xfrm>
        </p:grpSpPr>
        <p:sp>
          <p:nvSpPr>
            <p:cNvPr id="63"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4" name="Not One Size icon"/>
            <p:cNvGrpSpPr/>
            <p:nvPr/>
          </p:nvGrpSpPr>
          <p:grpSpPr>
            <a:xfrm>
              <a:off x="5642411" y="2924035"/>
              <a:ext cx="907179" cy="1009931"/>
              <a:chOff x="5509518" y="2969748"/>
              <a:chExt cx="667556" cy="743167"/>
            </a:xfrm>
          </p:grpSpPr>
          <p:sp>
            <p:nvSpPr>
              <p:cNvPr id="65"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65"/>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Item Two"/>
          <p:cNvGrpSpPr>
            <a:grpSpLocks noChangeAspect="1"/>
          </p:cNvGrpSpPr>
          <p:nvPr/>
        </p:nvGrpSpPr>
        <p:grpSpPr>
          <a:xfrm>
            <a:off x="5852160" y="5824728"/>
            <a:ext cx="493776" cy="493776"/>
            <a:chOff x="3499758" y="2645229"/>
            <a:chExt cx="1567542" cy="1567542"/>
          </a:xfrm>
        </p:grpSpPr>
        <p:sp>
          <p:nvSpPr>
            <p:cNvPr id="71"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5" name="Rectangle 44"/>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3" name="Item One"/>
          <p:cNvGrpSpPr>
            <a:grpSpLocks noChangeAspect="1"/>
          </p:cNvGrpSpPr>
          <p:nvPr/>
        </p:nvGrpSpPr>
        <p:grpSpPr>
          <a:xfrm>
            <a:off x="4453128" y="5824728"/>
            <a:ext cx="493776" cy="493776"/>
            <a:chOff x="1687287" y="2645229"/>
            <a:chExt cx="1567542" cy="1567542"/>
          </a:xfrm>
        </p:grpSpPr>
        <p:sp>
          <p:nvSpPr>
            <p:cNvPr id="74"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5"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440" y="2368525"/>
            <a:ext cx="3011431" cy="875728"/>
          </a:xfrm>
          <a:prstGeom prst="rect">
            <a:avLst/>
          </a:prstGeom>
        </p:spPr>
      </p:pic>
    </p:spTree>
    <p:extLst>
      <p:ext uri="{BB962C8B-B14F-4D97-AF65-F5344CB8AC3E}">
        <p14:creationId xmlns:p14="http://schemas.microsoft.com/office/powerpoint/2010/main" val="20421940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30">
                                            <p:txEl>
                                              <p:pRg st="0" end="0"/>
                                            </p:txEl>
                                          </p:spTgt>
                                        </p:tgtEl>
                                        <p:attrNameLst>
                                          <p:attrName>style.visibility</p:attrName>
                                        </p:attrNameLst>
                                      </p:cBhvr>
                                      <p:to>
                                        <p:strVal val="visible"/>
                                      </p:to>
                                    </p:set>
                                    <p:animEffect transition="in" filter="fade">
                                      <p:cBhvr>
                                        <p:cTn id="13" dur="500"/>
                                        <p:tgtEl>
                                          <p:spTgt spid="30">
                                            <p:txEl>
                                              <p:pRg st="0" end="0"/>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30">
                                            <p:txEl>
                                              <p:pRg st="1" end="1"/>
                                            </p:txEl>
                                          </p:spTgt>
                                        </p:tgtEl>
                                        <p:attrNameLst>
                                          <p:attrName>style.visibility</p:attrName>
                                        </p:attrNameLst>
                                      </p:cBhvr>
                                      <p:to>
                                        <p:strVal val="visible"/>
                                      </p:to>
                                    </p:set>
                                    <p:animEffect transition="in" filter="fade">
                                      <p:cBhvr>
                                        <p:cTn id="17" dur="500"/>
                                        <p:tgtEl>
                                          <p:spTgt spid="30">
                                            <p:txEl>
                                              <p:pRg st="1" end="1"/>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0">
                                            <p:txEl>
                                              <p:pRg st="2" end="2"/>
                                            </p:txEl>
                                          </p:spTgt>
                                        </p:tgtEl>
                                        <p:attrNameLst>
                                          <p:attrName>style.visibility</p:attrName>
                                        </p:attrNameLst>
                                      </p:cBhvr>
                                      <p:to>
                                        <p:strVal val="visible"/>
                                      </p:to>
                                    </p:set>
                                    <p:animEffect transition="in" filter="fade">
                                      <p:cBhvr>
                                        <p:cTn id="21" dur="500"/>
                                        <p:tgtEl>
                                          <p:spTgt spid="30">
                                            <p:txEl>
                                              <p:pRg st="2" end="2"/>
                                            </p:txEl>
                                          </p:spTgt>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0">
                                            <p:txEl>
                                              <p:pRg st="3" end="3"/>
                                            </p:txEl>
                                          </p:spTgt>
                                        </p:tgtEl>
                                        <p:attrNameLst>
                                          <p:attrName>style.visibility</p:attrName>
                                        </p:attrNameLst>
                                      </p:cBhvr>
                                      <p:to>
                                        <p:strVal val="visible"/>
                                      </p:to>
                                    </p:set>
                                    <p:animEffect transition="in" filter="fade">
                                      <p:cBhvr>
                                        <p:cTn id="25" dur="500"/>
                                        <p:tgtEl>
                                          <p:spTgt spid="30">
                                            <p:txEl>
                                              <p:pRg st="3" end="3"/>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0">
                                            <p:txEl>
                                              <p:pRg st="4" end="4"/>
                                            </p:txEl>
                                          </p:spTgt>
                                        </p:tgtEl>
                                        <p:attrNameLst>
                                          <p:attrName>style.visibility</p:attrName>
                                        </p:attrNameLst>
                                      </p:cBhvr>
                                      <p:to>
                                        <p:strVal val="visible"/>
                                      </p:to>
                                    </p:set>
                                    <p:animEffect transition="in" filter="fade">
                                      <p:cBhvr>
                                        <p:cTn id="29" dur="5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Item Five"/>
          <p:cNvGrpSpPr>
            <a:grpSpLocks noChangeAspect="1"/>
          </p:cNvGrpSpPr>
          <p:nvPr/>
        </p:nvGrpSpPr>
        <p:grpSpPr>
          <a:xfrm>
            <a:off x="7251192" y="5824728"/>
            <a:ext cx="493776" cy="493776"/>
            <a:chOff x="8937171" y="2645229"/>
            <a:chExt cx="1567542" cy="1567542"/>
          </a:xfrm>
        </p:grpSpPr>
        <p:sp>
          <p:nvSpPr>
            <p:cNvPr id="31"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2" name="Rollout and Refine Icon"/>
            <p:cNvGrpSpPr/>
            <p:nvPr/>
          </p:nvGrpSpPr>
          <p:grpSpPr>
            <a:xfrm>
              <a:off x="9279036" y="2980806"/>
              <a:ext cx="883812" cy="896388"/>
              <a:chOff x="6280447" y="3970760"/>
              <a:chExt cx="794340" cy="805643"/>
            </a:xfrm>
          </p:grpSpPr>
          <p:sp>
            <p:nvSpPr>
              <p:cNvPr id="33"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3"/>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7" name="Item One"/>
          <p:cNvGrpSpPr>
            <a:grpSpLocks noChangeAspect="1"/>
          </p:cNvGrpSpPr>
          <p:nvPr/>
        </p:nvGrpSpPr>
        <p:grpSpPr>
          <a:xfrm>
            <a:off x="4453128" y="5824728"/>
            <a:ext cx="493776" cy="493776"/>
            <a:chOff x="1687287" y="2645229"/>
            <a:chExt cx="1567542" cy="1567542"/>
          </a:xfrm>
        </p:grpSpPr>
        <p:sp>
          <p:nvSpPr>
            <p:cNvPr id="68"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70" name="Item Two"/>
          <p:cNvGrpSpPr>
            <a:grpSpLocks noChangeAspect="1"/>
          </p:cNvGrpSpPr>
          <p:nvPr/>
        </p:nvGrpSpPr>
        <p:grpSpPr>
          <a:xfrm>
            <a:off x="5843016" y="5824728"/>
            <a:ext cx="493776" cy="493776"/>
            <a:chOff x="3499758" y="2645229"/>
            <a:chExt cx="1567542" cy="1567542"/>
          </a:xfrm>
        </p:grpSpPr>
        <p:sp>
          <p:nvSpPr>
            <p:cNvPr id="71"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7" name="Rectangle 46"/>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3" name="Item Three"/>
          <p:cNvGrpSpPr>
            <a:grpSpLocks noChangeAspect="1"/>
          </p:cNvGrpSpPr>
          <p:nvPr/>
        </p:nvGrpSpPr>
        <p:grpSpPr>
          <a:xfrm>
            <a:off x="612648" y="1572768"/>
            <a:ext cx="3657600" cy="3657600"/>
            <a:chOff x="5312229" y="2645229"/>
            <a:chExt cx="1567542" cy="1567542"/>
          </a:xfrm>
        </p:grpSpPr>
        <p:sp>
          <p:nvSpPr>
            <p:cNvPr id="4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1" name="Not One Size icon"/>
            <p:cNvGrpSpPr/>
            <p:nvPr/>
          </p:nvGrpSpPr>
          <p:grpSpPr>
            <a:xfrm>
              <a:off x="5642411" y="2924035"/>
              <a:ext cx="907179" cy="1009931"/>
              <a:chOff x="5509518" y="2969748"/>
              <a:chExt cx="667556" cy="743167"/>
            </a:xfrm>
          </p:grpSpPr>
          <p:sp>
            <p:nvSpPr>
              <p:cNvPr id="62"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 name="TextBox 7"/>
          <p:cNvSpPr txBox="1"/>
          <p:nvPr/>
        </p:nvSpPr>
        <p:spPr>
          <a:xfrm>
            <a:off x="1910053" y="2432072"/>
            <a:ext cx="1062791"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2</a:t>
            </a:r>
            <a:endParaRPr lang="en-US" sz="14000" dirty="0">
              <a:ln w="25400">
                <a:solidFill>
                  <a:schemeClr val="tx1"/>
                </a:solidFill>
              </a:ln>
              <a:solidFill>
                <a:schemeClr val="bg1"/>
              </a:solidFill>
            </a:endParaRPr>
          </a:p>
        </p:txBody>
      </p:sp>
      <p:sp>
        <p:nvSpPr>
          <p:cNvPr id="37" name="Circle 1 Headline"/>
          <p:cNvSpPr txBox="1"/>
          <p:nvPr/>
        </p:nvSpPr>
        <p:spPr>
          <a:xfrm>
            <a:off x="4797228" y="2036131"/>
            <a:ext cx="6922437" cy="1495794"/>
          </a:xfrm>
          <a:prstGeom prst="rect">
            <a:avLst/>
          </a:prstGeom>
          <a:noFill/>
        </p:spPr>
        <p:txBody>
          <a:bodyPr wrap="square" lIns="0" tIns="0" rIns="0" bIns="0" rtlCol="0">
            <a:spAutoFit/>
          </a:bodyPr>
          <a:lstStyle/>
          <a:p>
            <a:pPr>
              <a:lnSpc>
                <a:spcPct val="90000"/>
              </a:lnSpc>
              <a:spcBef>
                <a:spcPts val="1600"/>
              </a:spcBef>
            </a:pPr>
            <a:r>
              <a:rPr lang="en-US" sz="5200" dirty="0">
                <a:solidFill>
                  <a:schemeClr val="accent2"/>
                </a:solidFill>
                <a:latin typeface="+mj-lt"/>
                <a:cs typeface="+mj-cs"/>
              </a:rPr>
              <a:t>Keep </a:t>
            </a:r>
            <a:r>
              <a:rPr lang="en-US" sz="5200" dirty="0" smtClean="0">
                <a:solidFill>
                  <a:schemeClr val="accent2"/>
                </a:solidFill>
                <a:latin typeface="+mj-lt"/>
                <a:cs typeface="+mj-cs"/>
              </a:rPr>
              <a:t>Evaluating All Your Payment Options</a:t>
            </a:r>
            <a:endParaRPr lang="en-US" sz="5200" dirty="0">
              <a:solidFill>
                <a:schemeClr val="accent2"/>
              </a:solidFill>
              <a:latin typeface="+mj-lt"/>
              <a:cs typeface="+mj-cs"/>
            </a:endParaRPr>
          </a:p>
        </p:txBody>
      </p:sp>
      <p:sp>
        <p:nvSpPr>
          <p:cNvPr id="38" name="Circle 1 Headline"/>
          <p:cNvSpPr txBox="1"/>
          <p:nvPr/>
        </p:nvSpPr>
        <p:spPr>
          <a:xfrm>
            <a:off x="4797228" y="3736696"/>
            <a:ext cx="5276517" cy="997196"/>
          </a:xfrm>
          <a:prstGeom prst="rect">
            <a:avLst/>
          </a:prstGeom>
          <a:noFill/>
        </p:spPr>
        <p:txBody>
          <a:bodyPr wrap="square" lIns="0" tIns="0" rIns="0" bIns="0" rtlCol="0">
            <a:spAutoFit/>
          </a:bodyPr>
          <a:lstStyle/>
          <a:p>
            <a:pPr>
              <a:lnSpc>
                <a:spcPct val="90000"/>
              </a:lnSpc>
              <a:spcBef>
                <a:spcPts val="1600"/>
              </a:spcBef>
            </a:pPr>
            <a:r>
              <a:rPr lang="en-US" sz="2400">
                <a:solidFill>
                  <a:schemeClr val="accent4"/>
                </a:solidFill>
                <a:latin typeface="+mj-lt"/>
                <a:cs typeface="+mj-cs"/>
              </a:rPr>
              <a:t>Do you have the right mix of payment methods for your unique payments and priorities</a:t>
            </a:r>
            <a:r>
              <a:rPr lang="en-US" sz="2400" smtClean="0">
                <a:solidFill>
                  <a:schemeClr val="accent4"/>
                </a:solidFill>
                <a:latin typeface="+mj-lt"/>
                <a:cs typeface="+mj-cs"/>
              </a:rPr>
              <a:t>?</a:t>
            </a:r>
            <a:endParaRPr lang="en-US" sz="2400" dirty="0">
              <a:solidFill>
                <a:schemeClr val="accent4"/>
              </a:solidFill>
              <a:latin typeface="+mj-lt"/>
              <a:cs typeface="+mj-cs"/>
            </a:endParaRPr>
          </a:p>
        </p:txBody>
      </p:sp>
    </p:spTree>
    <p:extLst>
      <p:ext uri="{BB962C8B-B14F-4D97-AF65-F5344CB8AC3E}">
        <p14:creationId xmlns:p14="http://schemas.microsoft.com/office/powerpoint/2010/main" val="268107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childTnLst>
                          </p:cTn>
                        </p:par>
                        <p:par>
                          <p:cTn id="8" fill="hold">
                            <p:stCondLst>
                              <p:cond delay="1000"/>
                            </p:stCondLst>
                            <p:childTnLst>
                              <p:par>
                                <p:cTn id="9" presetID="10" presetClass="entr" presetSubtype="0" fill="hold" grpId="0" nodeType="afterEffect">
                                  <p:stCondLst>
                                    <p:cond delay="60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Item Five"/>
          <p:cNvGrpSpPr>
            <a:grpSpLocks noChangeAspect="1"/>
          </p:cNvGrpSpPr>
          <p:nvPr/>
        </p:nvGrpSpPr>
        <p:grpSpPr>
          <a:xfrm>
            <a:off x="7251192" y="5824728"/>
            <a:ext cx="493776" cy="493776"/>
            <a:chOff x="8937171" y="2645229"/>
            <a:chExt cx="1567542" cy="1567542"/>
          </a:xfrm>
        </p:grpSpPr>
        <p:sp>
          <p:nvSpPr>
            <p:cNvPr id="33"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4" name="Rollout and Refine Icon"/>
            <p:cNvGrpSpPr/>
            <p:nvPr/>
          </p:nvGrpSpPr>
          <p:grpSpPr>
            <a:xfrm>
              <a:off x="9279036" y="2980806"/>
              <a:ext cx="883812" cy="896388"/>
              <a:chOff x="6280447" y="3970760"/>
              <a:chExt cx="794340" cy="805643"/>
            </a:xfrm>
          </p:grpSpPr>
          <p:sp>
            <p:nvSpPr>
              <p:cNvPr id="35"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3" name="Item One"/>
          <p:cNvGrpSpPr>
            <a:grpSpLocks noChangeAspect="1"/>
          </p:cNvGrpSpPr>
          <p:nvPr/>
        </p:nvGrpSpPr>
        <p:grpSpPr>
          <a:xfrm>
            <a:off x="4453128" y="5824728"/>
            <a:ext cx="493776" cy="493776"/>
            <a:chOff x="1687287" y="2645229"/>
            <a:chExt cx="1567542" cy="1567542"/>
          </a:xfrm>
        </p:grpSpPr>
        <p:sp>
          <p:nvSpPr>
            <p:cNvPr id="44"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1"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2" name="Item Two"/>
          <p:cNvGrpSpPr>
            <a:grpSpLocks noChangeAspect="1"/>
          </p:cNvGrpSpPr>
          <p:nvPr/>
        </p:nvGrpSpPr>
        <p:grpSpPr>
          <a:xfrm>
            <a:off x="5843016" y="5824728"/>
            <a:ext cx="493776" cy="493776"/>
            <a:chOff x="3499758" y="2645229"/>
            <a:chExt cx="1567542" cy="1567542"/>
          </a:xfrm>
        </p:grpSpPr>
        <p:sp>
          <p:nvSpPr>
            <p:cNvPr id="63"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4"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6" name="Rectangle 45"/>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6" name="Item Three"/>
          <p:cNvGrpSpPr>
            <a:grpSpLocks noChangeAspect="1"/>
          </p:cNvGrpSpPr>
          <p:nvPr/>
        </p:nvGrpSpPr>
        <p:grpSpPr>
          <a:xfrm>
            <a:off x="612648" y="1572768"/>
            <a:ext cx="3657600" cy="3657600"/>
            <a:chOff x="5312229" y="2645229"/>
            <a:chExt cx="1567542" cy="1567542"/>
          </a:xfrm>
        </p:grpSpPr>
        <p:sp>
          <p:nvSpPr>
            <p:cNvPr id="67"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8" name="Not One Size icon"/>
            <p:cNvGrpSpPr/>
            <p:nvPr/>
          </p:nvGrpSpPr>
          <p:grpSpPr>
            <a:xfrm>
              <a:off x="5642411" y="2924035"/>
              <a:ext cx="907179" cy="1009931"/>
              <a:chOff x="5509518" y="2969748"/>
              <a:chExt cx="667556" cy="743167"/>
            </a:xfrm>
          </p:grpSpPr>
          <p:sp>
            <p:nvSpPr>
              <p:cNvPr id="69"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69"/>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 name="TextBox 7"/>
          <p:cNvSpPr txBox="1"/>
          <p:nvPr/>
        </p:nvSpPr>
        <p:spPr>
          <a:xfrm>
            <a:off x="1910053" y="2432072"/>
            <a:ext cx="1062791"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2</a:t>
            </a:r>
            <a:endParaRPr lang="en-US" sz="14000" dirty="0">
              <a:ln w="25400">
                <a:solidFill>
                  <a:schemeClr val="tx1"/>
                </a:solidFill>
              </a:ln>
              <a:solidFill>
                <a:schemeClr val="bg1"/>
              </a:solidFill>
            </a:endParaRPr>
          </a:p>
        </p:txBody>
      </p:sp>
      <p:sp>
        <p:nvSpPr>
          <p:cNvPr id="30" name="Circle 1 Headline"/>
          <p:cNvSpPr txBox="1"/>
          <p:nvPr/>
        </p:nvSpPr>
        <p:spPr>
          <a:xfrm>
            <a:off x="4797228" y="1913468"/>
            <a:ext cx="6888636" cy="2976199"/>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dirty="0">
                <a:solidFill>
                  <a:schemeClr val="accent4"/>
                </a:solidFill>
                <a:latin typeface="+mj-lt"/>
                <a:cs typeface="+mj-cs"/>
              </a:rPr>
              <a:t>Do we have the right kind of controls for each kind of payment?</a:t>
            </a:r>
          </a:p>
          <a:p>
            <a:pPr marL="342900" indent="-342900">
              <a:lnSpc>
                <a:spcPct val="90000"/>
              </a:lnSpc>
              <a:spcBef>
                <a:spcPts val="2400"/>
              </a:spcBef>
              <a:buFont typeface="Arial" charset="0"/>
              <a:buChar char="•"/>
            </a:pPr>
            <a:r>
              <a:rPr lang="en-US" dirty="0">
                <a:solidFill>
                  <a:schemeClr val="accent4"/>
                </a:solidFill>
                <a:latin typeface="+mj-lt"/>
                <a:cs typeface="+mj-cs"/>
              </a:rPr>
              <a:t>Are we taking advantage of new technology and </a:t>
            </a:r>
            <a:r>
              <a:rPr lang="en-US" dirty="0" smtClean="0">
                <a:solidFill>
                  <a:schemeClr val="accent4"/>
                </a:solidFill>
                <a:latin typeface="+mj-lt"/>
                <a:cs typeface="+mj-cs"/>
              </a:rPr>
              <a:t/>
            </a:r>
            <a:br>
              <a:rPr lang="en-US" dirty="0" smtClean="0">
                <a:solidFill>
                  <a:schemeClr val="accent4"/>
                </a:solidFill>
                <a:latin typeface="+mj-lt"/>
                <a:cs typeface="+mj-cs"/>
              </a:rPr>
            </a:br>
            <a:r>
              <a:rPr lang="en-US" dirty="0" smtClean="0">
                <a:solidFill>
                  <a:schemeClr val="accent4"/>
                </a:solidFill>
                <a:latin typeface="+mj-lt"/>
                <a:cs typeface="+mj-cs"/>
              </a:rPr>
              <a:t>payment </a:t>
            </a:r>
            <a:r>
              <a:rPr lang="en-US" dirty="0">
                <a:solidFill>
                  <a:schemeClr val="accent4"/>
                </a:solidFill>
                <a:latin typeface="+mj-lt"/>
                <a:cs typeface="+mj-cs"/>
              </a:rPr>
              <a:t>options?</a:t>
            </a:r>
          </a:p>
          <a:p>
            <a:pPr marL="342900" indent="-342900">
              <a:lnSpc>
                <a:spcPct val="90000"/>
              </a:lnSpc>
              <a:spcBef>
                <a:spcPts val="2400"/>
              </a:spcBef>
              <a:buFont typeface="Arial" charset="0"/>
              <a:buChar char="•"/>
            </a:pPr>
            <a:r>
              <a:rPr lang="en-US" dirty="0">
                <a:solidFill>
                  <a:schemeClr val="accent4"/>
                </a:solidFill>
                <a:latin typeface="+mj-lt"/>
                <a:cs typeface="+mj-cs"/>
              </a:rPr>
              <a:t>Are our payment methods helping us with working capital? </a:t>
            </a:r>
          </a:p>
          <a:p>
            <a:pPr marL="342900" indent="-342900">
              <a:lnSpc>
                <a:spcPct val="90000"/>
              </a:lnSpc>
              <a:spcBef>
                <a:spcPts val="2400"/>
              </a:spcBef>
              <a:buFont typeface="Arial" charset="0"/>
              <a:buChar char="•"/>
            </a:pPr>
            <a:r>
              <a:rPr lang="en-US" dirty="0">
                <a:solidFill>
                  <a:schemeClr val="accent4"/>
                </a:solidFill>
                <a:latin typeface="+mj-lt"/>
                <a:cs typeface="+mj-cs"/>
              </a:rPr>
              <a:t>Are we devoting the right amount of resources to managing </a:t>
            </a:r>
            <a:r>
              <a:rPr lang="en-US" dirty="0" smtClean="0">
                <a:solidFill>
                  <a:schemeClr val="accent4"/>
                </a:solidFill>
                <a:latin typeface="+mj-lt"/>
                <a:cs typeface="+mj-cs"/>
              </a:rPr>
              <a:t/>
            </a:r>
            <a:br>
              <a:rPr lang="en-US" dirty="0" smtClean="0">
                <a:solidFill>
                  <a:schemeClr val="accent4"/>
                </a:solidFill>
                <a:latin typeface="+mj-lt"/>
                <a:cs typeface="+mj-cs"/>
              </a:rPr>
            </a:br>
            <a:r>
              <a:rPr lang="en-US" dirty="0" smtClean="0">
                <a:solidFill>
                  <a:schemeClr val="accent4"/>
                </a:solidFill>
                <a:latin typeface="+mj-lt"/>
                <a:cs typeface="+mj-cs"/>
              </a:rPr>
              <a:t>the </a:t>
            </a:r>
            <a:r>
              <a:rPr lang="en-US" dirty="0">
                <a:solidFill>
                  <a:schemeClr val="accent4"/>
                </a:solidFill>
                <a:latin typeface="+mj-lt"/>
                <a:cs typeface="+mj-cs"/>
              </a:rPr>
              <a:t>process?</a:t>
            </a:r>
          </a:p>
          <a:p>
            <a:pPr marL="342900" indent="-342900">
              <a:lnSpc>
                <a:spcPct val="90000"/>
              </a:lnSpc>
              <a:spcBef>
                <a:spcPts val="2400"/>
              </a:spcBef>
              <a:buFont typeface="Arial" charset="0"/>
              <a:buChar char="•"/>
            </a:pPr>
            <a:r>
              <a:rPr lang="en-US" dirty="0">
                <a:solidFill>
                  <a:schemeClr val="accent4"/>
                </a:solidFill>
                <a:latin typeface="+mj-lt"/>
                <a:cs typeface="+mj-cs"/>
              </a:rPr>
              <a:t>Are we creating the right experience for all our users?</a:t>
            </a:r>
          </a:p>
        </p:txBody>
      </p:sp>
    </p:spTree>
    <p:extLst>
      <p:ext uri="{BB962C8B-B14F-4D97-AF65-F5344CB8AC3E}">
        <p14:creationId xmlns:p14="http://schemas.microsoft.com/office/powerpoint/2010/main" val="524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Item Five"/>
          <p:cNvGrpSpPr>
            <a:grpSpLocks noChangeAspect="1"/>
          </p:cNvGrpSpPr>
          <p:nvPr/>
        </p:nvGrpSpPr>
        <p:grpSpPr>
          <a:xfrm>
            <a:off x="7251192" y="5824728"/>
            <a:ext cx="493776" cy="493776"/>
            <a:chOff x="8937171" y="2645229"/>
            <a:chExt cx="1567542" cy="1567542"/>
          </a:xfrm>
        </p:grpSpPr>
        <p:sp>
          <p:nvSpPr>
            <p:cNvPr id="33"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4" name="Rollout and Refine Icon"/>
            <p:cNvGrpSpPr/>
            <p:nvPr/>
          </p:nvGrpSpPr>
          <p:grpSpPr>
            <a:xfrm>
              <a:off x="9279036" y="2980806"/>
              <a:ext cx="883812" cy="896388"/>
              <a:chOff x="6280447" y="3970760"/>
              <a:chExt cx="794340" cy="805643"/>
            </a:xfrm>
          </p:grpSpPr>
          <p:sp>
            <p:nvSpPr>
              <p:cNvPr id="35"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3" name="Item One"/>
          <p:cNvGrpSpPr>
            <a:grpSpLocks noChangeAspect="1"/>
          </p:cNvGrpSpPr>
          <p:nvPr/>
        </p:nvGrpSpPr>
        <p:grpSpPr>
          <a:xfrm>
            <a:off x="4453128" y="5824728"/>
            <a:ext cx="493776" cy="493776"/>
            <a:chOff x="1687287" y="2645229"/>
            <a:chExt cx="1567542" cy="1567542"/>
          </a:xfrm>
        </p:grpSpPr>
        <p:sp>
          <p:nvSpPr>
            <p:cNvPr id="44"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1"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2" name="Item Two"/>
          <p:cNvGrpSpPr>
            <a:grpSpLocks noChangeAspect="1"/>
          </p:cNvGrpSpPr>
          <p:nvPr/>
        </p:nvGrpSpPr>
        <p:grpSpPr>
          <a:xfrm>
            <a:off x="5844425" y="5824728"/>
            <a:ext cx="493776" cy="493776"/>
            <a:chOff x="3499758" y="2645229"/>
            <a:chExt cx="1567542" cy="1567542"/>
          </a:xfrm>
        </p:grpSpPr>
        <p:sp>
          <p:nvSpPr>
            <p:cNvPr id="63"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4"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53" name="Rectangle 152"/>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 name="Group 9"/>
          <p:cNvGrpSpPr/>
          <p:nvPr/>
        </p:nvGrpSpPr>
        <p:grpSpPr>
          <a:xfrm>
            <a:off x="4777204" y="1858901"/>
            <a:ext cx="2712435" cy="2664600"/>
            <a:chOff x="4804637" y="2180278"/>
            <a:chExt cx="2664600" cy="2664600"/>
          </a:xfrm>
        </p:grpSpPr>
        <p:sp>
          <p:nvSpPr>
            <p:cNvPr id="9" name="Oval 8"/>
            <p:cNvSpPr/>
            <p:nvPr/>
          </p:nvSpPr>
          <p:spPr>
            <a:xfrm>
              <a:off x="4804637" y="2180278"/>
              <a:ext cx="2664600" cy="2664600"/>
            </a:xfrm>
            <a:prstGeom prst="ellipse">
              <a:avLst/>
            </a:prstGeom>
            <a:solidFill>
              <a:schemeClr val="tx1">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59" name="Freeform 158"/>
            <p:cNvSpPr/>
            <p:nvPr/>
          </p:nvSpPr>
          <p:spPr>
            <a:xfrm>
              <a:off x="5027793" y="2448700"/>
              <a:ext cx="2218288" cy="2127756"/>
            </a:xfrm>
            <a:custGeom>
              <a:avLst/>
              <a:gdLst>
                <a:gd name="connsiteX0" fmla="*/ 1180411 w 1536039"/>
                <a:gd name="connsiteY0" fmla="*/ 1158875 h 1473352"/>
                <a:gd name="connsiteX1" fmla="*/ 1406319 w 1536039"/>
                <a:gd name="connsiteY1" fmla="*/ 1158875 h 1473352"/>
                <a:gd name="connsiteX2" fmla="*/ 946477 w 1536039"/>
                <a:gd name="connsiteY2" fmla="*/ 1473352 h 1473352"/>
                <a:gd name="connsiteX3" fmla="*/ 1117571 w 1536039"/>
                <a:gd name="connsiteY3" fmla="*/ 1289317 h 1473352"/>
                <a:gd name="connsiteX4" fmla="*/ 1180411 w 1536039"/>
                <a:gd name="connsiteY4" fmla="*/ 1158875 h 1473352"/>
                <a:gd name="connsiteX5" fmla="*/ 802153 w 1536039"/>
                <a:gd name="connsiteY5" fmla="*/ 1158875 h 1473352"/>
                <a:gd name="connsiteX6" fmla="*/ 1106915 w 1536039"/>
                <a:gd name="connsiteY6" fmla="*/ 1158875 h 1473352"/>
                <a:gd name="connsiteX7" fmla="*/ 1058668 w 1536039"/>
                <a:gd name="connsiteY7" fmla="*/ 1255154 h 1473352"/>
                <a:gd name="connsiteX8" fmla="*/ 802153 w 1536039"/>
                <a:gd name="connsiteY8" fmla="*/ 1457858 h 1473352"/>
                <a:gd name="connsiteX9" fmla="*/ 429091 w 1536039"/>
                <a:gd name="connsiteY9" fmla="*/ 1158875 h 1473352"/>
                <a:gd name="connsiteX10" fmla="*/ 733827 w 1536039"/>
                <a:gd name="connsiteY10" fmla="*/ 1158875 h 1473352"/>
                <a:gd name="connsiteX11" fmla="*/ 733827 w 1536039"/>
                <a:gd name="connsiteY11" fmla="*/ 1457858 h 1473352"/>
                <a:gd name="connsiteX12" fmla="*/ 477313 w 1536039"/>
                <a:gd name="connsiteY12" fmla="*/ 1255154 h 1473352"/>
                <a:gd name="connsiteX13" fmla="*/ 429091 w 1536039"/>
                <a:gd name="connsiteY13" fmla="*/ 1158875 h 1473352"/>
                <a:gd name="connsiteX14" fmla="*/ 129686 w 1536039"/>
                <a:gd name="connsiteY14" fmla="*/ 1158875 h 1473352"/>
                <a:gd name="connsiteX15" fmla="*/ 355581 w 1536039"/>
                <a:gd name="connsiteY15" fmla="*/ 1158875 h 1473352"/>
                <a:gd name="connsiteX16" fmla="*/ 418420 w 1536039"/>
                <a:gd name="connsiteY16" fmla="*/ 1289317 h 1473352"/>
                <a:gd name="connsiteX17" fmla="*/ 589502 w 1536039"/>
                <a:gd name="connsiteY17" fmla="*/ 1473352 h 1473352"/>
                <a:gd name="connsiteX18" fmla="*/ 129686 w 1536039"/>
                <a:gd name="connsiteY18" fmla="*/ 1158875 h 1473352"/>
                <a:gd name="connsiteX19" fmla="*/ 1254318 w 1536039"/>
                <a:gd name="connsiteY19" fmla="*/ 774564 h 1473352"/>
                <a:gd name="connsiteX20" fmla="*/ 1535800 w 1536039"/>
                <a:gd name="connsiteY20" fmla="*/ 774564 h 1473352"/>
                <a:gd name="connsiteX21" fmla="*/ 1447205 w 1536039"/>
                <a:gd name="connsiteY21" fmla="*/ 1091531 h 1473352"/>
                <a:gd name="connsiteX22" fmla="*/ 1203670 w 1536039"/>
                <a:gd name="connsiteY22" fmla="*/ 1091531 h 1473352"/>
                <a:gd name="connsiteX23" fmla="*/ 1254318 w 1536039"/>
                <a:gd name="connsiteY23" fmla="*/ 774564 h 1473352"/>
                <a:gd name="connsiteX24" fmla="*/ 802153 w 1536039"/>
                <a:gd name="connsiteY24" fmla="*/ 774564 h 1473352"/>
                <a:gd name="connsiteX25" fmla="*/ 1185985 w 1536039"/>
                <a:gd name="connsiteY25" fmla="*/ 774564 h 1473352"/>
                <a:gd name="connsiteX26" fmla="*/ 1132099 w 1536039"/>
                <a:gd name="connsiteY26" fmla="*/ 1091543 h 1473352"/>
                <a:gd name="connsiteX27" fmla="*/ 802153 w 1536039"/>
                <a:gd name="connsiteY27" fmla="*/ 1091543 h 1473352"/>
                <a:gd name="connsiteX28" fmla="*/ 349988 w 1536039"/>
                <a:gd name="connsiteY28" fmla="*/ 774564 h 1473352"/>
                <a:gd name="connsiteX29" fmla="*/ 733833 w 1536039"/>
                <a:gd name="connsiteY29" fmla="*/ 774564 h 1473352"/>
                <a:gd name="connsiteX30" fmla="*/ 733833 w 1536039"/>
                <a:gd name="connsiteY30" fmla="*/ 1091531 h 1473352"/>
                <a:gd name="connsiteX31" fmla="*/ 403874 w 1536039"/>
                <a:gd name="connsiteY31" fmla="*/ 1091531 h 1473352"/>
                <a:gd name="connsiteX32" fmla="*/ 349988 w 1536039"/>
                <a:gd name="connsiteY32" fmla="*/ 774564 h 1473352"/>
                <a:gd name="connsiteX33" fmla="*/ 193 w 1536039"/>
                <a:gd name="connsiteY33" fmla="*/ 774564 h 1473352"/>
                <a:gd name="connsiteX34" fmla="*/ 281688 w 1536039"/>
                <a:gd name="connsiteY34" fmla="*/ 774564 h 1473352"/>
                <a:gd name="connsiteX35" fmla="*/ 332311 w 1536039"/>
                <a:gd name="connsiteY35" fmla="*/ 1091543 h 1473352"/>
                <a:gd name="connsiteX36" fmla="*/ 88801 w 1536039"/>
                <a:gd name="connsiteY36" fmla="*/ 1091543 h 1473352"/>
                <a:gd name="connsiteX37" fmla="*/ 193 w 1536039"/>
                <a:gd name="connsiteY37" fmla="*/ 774564 h 1473352"/>
                <a:gd name="connsiteX38" fmla="*/ 1206233 w 1536039"/>
                <a:gd name="connsiteY38" fmla="*/ 390215 h 1473352"/>
                <a:gd name="connsiteX39" fmla="*/ 1451572 w 1536039"/>
                <a:gd name="connsiteY39" fmla="*/ 390215 h 1473352"/>
                <a:gd name="connsiteX40" fmla="*/ 1536039 w 1536039"/>
                <a:gd name="connsiteY40" fmla="*/ 707207 h 1473352"/>
                <a:gd name="connsiteX41" fmla="*/ 1254430 w 1536039"/>
                <a:gd name="connsiteY41" fmla="*/ 707207 h 1473352"/>
                <a:gd name="connsiteX42" fmla="*/ 1206233 w 1536039"/>
                <a:gd name="connsiteY42" fmla="*/ 390215 h 1473352"/>
                <a:gd name="connsiteX43" fmla="*/ 802153 w 1536039"/>
                <a:gd name="connsiteY43" fmla="*/ 390215 h 1473352"/>
                <a:gd name="connsiteX44" fmla="*/ 1134842 w 1536039"/>
                <a:gd name="connsiteY44" fmla="*/ 390215 h 1473352"/>
                <a:gd name="connsiteX45" fmla="*/ 1186099 w 1536039"/>
                <a:gd name="connsiteY45" fmla="*/ 707207 h 1473352"/>
                <a:gd name="connsiteX46" fmla="*/ 802153 w 1536039"/>
                <a:gd name="connsiteY46" fmla="*/ 707207 h 1473352"/>
                <a:gd name="connsiteX47" fmla="*/ 401149 w 1536039"/>
                <a:gd name="connsiteY47" fmla="*/ 390215 h 1473352"/>
                <a:gd name="connsiteX48" fmla="*/ 733825 w 1536039"/>
                <a:gd name="connsiteY48" fmla="*/ 390215 h 1473352"/>
                <a:gd name="connsiteX49" fmla="*/ 733825 w 1536039"/>
                <a:gd name="connsiteY49" fmla="*/ 707207 h 1473352"/>
                <a:gd name="connsiteX50" fmla="*/ 349866 w 1536039"/>
                <a:gd name="connsiteY50" fmla="*/ 707207 h 1473352"/>
                <a:gd name="connsiteX51" fmla="*/ 401149 w 1536039"/>
                <a:gd name="connsiteY51" fmla="*/ 390215 h 1473352"/>
                <a:gd name="connsiteX52" fmla="*/ 84442 w 1536039"/>
                <a:gd name="connsiteY52" fmla="*/ 390215 h 1473352"/>
                <a:gd name="connsiteX53" fmla="*/ 329755 w 1536039"/>
                <a:gd name="connsiteY53" fmla="*/ 390215 h 1473352"/>
                <a:gd name="connsiteX54" fmla="*/ 281559 w 1536039"/>
                <a:gd name="connsiteY54" fmla="*/ 707207 h 1473352"/>
                <a:gd name="connsiteX55" fmla="*/ 0 w 1536039"/>
                <a:gd name="connsiteY55" fmla="*/ 707207 h 1473352"/>
                <a:gd name="connsiteX56" fmla="*/ 84442 w 1536039"/>
                <a:gd name="connsiteY56" fmla="*/ 390215 h 1473352"/>
                <a:gd name="connsiteX57" fmla="*/ 802153 w 1536039"/>
                <a:gd name="connsiteY57" fmla="*/ 15491 h 1473352"/>
                <a:gd name="connsiteX58" fmla="*/ 1058668 w 1536039"/>
                <a:gd name="connsiteY58" fmla="*/ 218170 h 1473352"/>
                <a:gd name="connsiteX59" fmla="*/ 1110484 w 1536039"/>
                <a:gd name="connsiteY59" fmla="*/ 322920 h 1473352"/>
                <a:gd name="connsiteX60" fmla="*/ 802153 w 1536039"/>
                <a:gd name="connsiteY60" fmla="*/ 322920 h 1473352"/>
                <a:gd name="connsiteX61" fmla="*/ 733829 w 1536039"/>
                <a:gd name="connsiteY61" fmla="*/ 15491 h 1473352"/>
                <a:gd name="connsiteX62" fmla="*/ 733829 w 1536039"/>
                <a:gd name="connsiteY62" fmla="*/ 322920 h 1473352"/>
                <a:gd name="connsiteX63" fmla="*/ 425498 w 1536039"/>
                <a:gd name="connsiteY63" fmla="*/ 322920 h 1473352"/>
                <a:gd name="connsiteX64" fmla="*/ 477314 w 1536039"/>
                <a:gd name="connsiteY64" fmla="*/ 218170 h 1473352"/>
                <a:gd name="connsiteX65" fmla="*/ 733829 w 1536039"/>
                <a:gd name="connsiteY65" fmla="*/ 15491 h 1473352"/>
                <a:gd name="connsiteX66" fmla="*/ 589478 w 1536039"/>
                <a:gd name="connsiteY66" fmla="*/ 32 h 1473352"/>
                <a:gd name="connsiteX67" fmla="*/ 418422 w 1536039"/>
                <a:gd name="connsiteY67" fmla="*/ 184030 h 1473352"/>
                <a:gd name="connsiteX68" fmla="*/ 352344 w 1536039"/>
                <a:gd name="connsiteY68" fmla="*/ 322917 h 1473352"/>
                <a:gd name="connsiteX69" fmla="*/ 124201 w 1536039"/>
                <a:gd name="connsiteY69" fmla="*/ 322917 h 1473352"/>
                <a:gd name="connsiteX70" fmla="*/ 589478 w 1536039"/>
                <a:gd name="connsiteY70" fmla="*/ 32 h 1473352"/>
                <a:gd name="connsiteX71" fmla="*/ 946504 w 1536039"/>
                <a:gd name="connsiteY71" fmla="*/ 0 h 1473352"/>
                <a:gd name="connsiteX72" fmla="*/ 1411807 w 1536039"/>
                <a:gd name="connsiteY72" fmla="*/ 322910 h 1473352"/>
                <a:gd name="connsiteX73" fmla="*/ 1183651 w 1536039"/>
                <a:gd name="connsiteY73" fmla="*/ 322910 h 1473352"/>
                <a:gd name="connsiteX74" fmla="*/ 1117573 w 1536039"/>
                <a:gd name="connsiteY74" fmla="*/ 184023 h 1473352"/>
                <a:gd name="connsiteX75" fmla="*/ 946504 w 1536039"/>
                <a:gd name="connsiteY75" fmla="*/ 0 h 147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36039" h="1473352">
                  <a:moveTo>
                    <a:pt x="1180411" y="1158875"/>
                  </a:moveTo>
                  <a:lnTo>
                    <a:pt x="1406319" y="1158875"/>
                  </a:lnTo>
                  <a:cubicBezTo>
                    <a:pt x="1300197" y="1314310"/>
                    <a:pt x="1137079" y="1428699"/>
                    <a:pt x="946477" y="1473352"/>
                  </a:cubicBezTo>
                  <a:cubicBezTo>
                    <a:pt x="1012746" y="1431519"/>
                    <a:pt x="1070810" y="1367727"/>
                    <a:pt x="1117571" y="1289317"/>
                  </a:cubicBezTo>
                  <a:cubicBezTo>
                    <a:pt x="1141282" y="1249578"/>
                    <a:pt x="1162288" y="1205789"/>
                    <a:pt x="1180411" y="1158875"/>
                  </a:cubicBezTo>
                  <a:close/>
                  <a:moveTo>
                    <a:pt x="802153" y="1158875"/>
                  </a:moveTo>
                  <a:lnTo>
                    <a:pt x="1106915" y="1158875"/>
                  </a:lnTo>
                  <a:cubicBezTo>
                    <a:pt x="1092412" y="1193394"/>
                    <a:pt x="1076321" y="1225715"/>
                    <a:pt x="1058668" y="1255154"/>
                  </a:cubicBezTo>
                  <a:cubicBezTo>
                    <a:pt x="988373" y="1372527"/>
                    <a:pt x="897822" y="1444206"/>
                    <a:pt x="802153" y="1457858"/>
                  </a:cubicBezTo>
                  <a:close/>
                  <a:moveTo>
                    <a:pt x="429091" y="1158875"/>
                  </a:moveTo>
                  <a:lnTo>
                    <a:pt x="733827" y="1158875"/>
                  </a:lnTo>
                  <a:lnTo>
                    <a:pt x="733827" y="1457858"/>
                  </a:lnTo>
                  <a:cubicBezTo>
                    <a:pt x="638171" y="1444206"/>
                    <a:pt x="547607" y="1372527"/>
                    <a:pt x="477313" y="1255154"/>
                  </a:cubicBezTo>
                  <a:cubicBezTo>
                    <a:pt x="459673" y="1225715"/>
                    <a:pt x="443594" y="1193394"/>
                    <a:pt x="429091" y="1158875"/>
                  </a:cubicBezTo>
                  <a:close/>
                  <a:moveTo>
                    <a:pt x="129686" y="1158875"/>
                  </a:moveTo>
                  <a:lnTo>
                    <a:pt x="355581" y="1158875"/>
                  </a:lnTo>
                  <a:cubicBezTo>
                    <a:pt x="373704" y="1205789"/>
                    <a:pt x="394697" y="1249578"/>
                    <a:pt x="418420" y="1289317"/>
                  </a:cubicBezTo>
                  <a:cubicBezTo>
                    <a:pt x="465182" y="1367701"/>
                    <a:pt x="523246" y="1431519"/>
                    <a:pt x="589502" y="1473352"/>
                  </a:cubicBezTo>
                  <a:cubicBezTo>
                    <a:pt x="398913" y="1428699"/>
                    <a:pt x="235795" y="1314310"/>
                    <a:pt x="129686" y="1158875"/>
                  </a:cubicBezTo>
                  <a:close/>
                  <a:moveTo>
                    <a:pt x="1254318" y="774564"/>
                  </a:moveTo>
                  <a:lnTo>
                    <a:pt x="1535800" y="774564"/>
                  </a:lnTo>
                  <a:cubicBezTo>
                    <a:pt x="1530098" y="888699"/>
                    <a:pt x="1498640" y="996141"/>
                    <a:pt x="1447205" y="1091531"/>
                  </a:cubicBezTo>
                  <a:lnTo>
                    <a:pt x="1203670" y="1091531"/>
                  </a:lnTo>
                  <a:cubicBezTo>
                    <a:pt x="1233172" y="995265"/>
                    <a:pt x="1251028" y="888077"/>
                    <a:pt x="1254318" y="774564"/>
                  </a:cubicBezTo>
                  <a:close/>
                  <a:moveTo>
                    <a:pt x="802153" y="774564"/>
                  </a:moveTo>
                  <a:lnTo>
                    <a:pt x="1185985" y="774564"/>
                  </a:lnTo>
                  <a:cubicBezTo>
                    <a:pt x="1182531" y="889435"/>
                    <a:pt x="1163227" y="997144"/>
                    <a:pt x="1132099" y="1091543"/>
                  </a:cubicBezTo>
                  <a:lnTo>
                    <a:pt x="802153" y="1091543"/>
                  </a:lnTo>
                  <a:close/>
                  <a:moveTo>
                    <a:pt x="349988" y="774564"/>
                  </a:moveTo>
                  <a:lnTo>
                    <a:pt x="733833" y="774564"/>
                  </a:lnTo>
                  <a:lnTo>
                    <a:pt x="733833" y="1091531"/>
                  </a:lnTo>
                  <a:lnTo>
                    <a:pt x="403874" y="1091531"/>
                  </a:lnTo>
                  <a:cubicBezTo>
                    <a:pt x="372759" y="997131"/>
                    <a:pt x="353455" y="889435"/>
                    <a:pt x="349988" y="774564"/>
                  </a:cubicBezTo>
                  <a:close/>
                  <a:moveTo>
                    <a:pt x="193" y="774564"/>
                  </a:moveTo>
                  <a:lnTo>
                    <a:pt x="281688" y="774564"/>
                  </a:lnTo>
                  <a:cubicBezTo>
                    <a:pt x="284965" y="888077"/>
                    <a:pt x="302796" y="995252"/>
                    <a:pt x="332311" y="1091543"/>
                  </a:cubicBezTo>
                  <a:lnTo>
                    <a:pt x="88801" y="1091543"/>
                  </a:lnTo>
                  <a:cubicBezTo>
                    <a:pt x="37353" y="996141"/>
                    <a:pt x="5921" y="888712"/>
                    <a:pt x="193" y="774564"/>
                  </a:cubicBezTo>
                  <a:close/>
                  <a:moveTo>
                    <a:pt x="1206233" y="390215"/>
                  </a:moveTo>
                  <a:lnTo>
                    <a:pt x="1451572" y="390215"/>
                  </a:lnTo>
                  <a:cubicBezTo>
                    <a:pt x="1501610" y="485846"/>
                    <a:pt x="1531594" y="593275"/>
                    <a:pt x="1536039" y="707207"/>
                  </a:cubicBezTo>
                  <a:lnTo>
                    <a:pt x="1254430" y="707207"/>
                  </a:lnTo>
                  <a:cubicBezTo>
                    <a:pt x="1251877" y="593910"/>
                    <a:pt x="1234960" y="486659"/>
                    <a:pt x="1206233" y="390215"/>
                  </a:cubicBezTo>
                  <a:close/>
                  <a:moveTo>
                    <a:pt x="802153" y="390215"/>
                  </a:moveTo>
                  <a:lnTo>
                    <a:pt x="1134842" y="390215"/>
                  </a:lnTo>
                  <a:cubicBezTo>
                    <a:pt x="1165094" y="484868"/>
                    <a:pt x="1183445" y="592589"/>
                    <a:pt x="1186099" y="707207"/>
                  </a:cubicBezTo>
                  <a:lnTo>
                    <a:pt x="802153" y="707207"/>
                  </a:lnTo>
                  <a:close/>
                  <a:moveTo>
                    <a:pt x="401149" y="390215"/>
                  </a:moveTo>
                  <a:lnTo>
                    <a:pt x="733825" y="390215"/>
                  </a:lnTo>
                  <a:lnTo>
                    <a:pt x="733825" y="707207"/>
                  </a:lnTo>
                  <a:lnTo>
                    <a:pt x="349866" y="707207"/>
                  </a:lnTo>
                  <a:cubicBezTo>
                    <a:pt x="352546" y="592602"/>
                    <a:pt x="370897" y="484868"/>
                    <a:pt x="401149" y="390215"/>
                  </a:cubicBezTo>
                  <a:close/>
                  <a:moveTo>
                    <a:pt x="84442" y="390215"/>
                  </a:moveTo>
                  <a:lnTo>
                    <a:pt x="329755" y="390215"/>
                  </a:lnTo>
                  <a:cubicBezTo>
                    <a:pt x="301053" y="486659"/>
                    <a:pt x="284124" y="593898"/>
                    <a:pt x="281559" y="707207"/>
                  </a:cubicBezTo>
                  <a:lnTo>
                    <a:pt x="0" y="707207"/>
                  </a:lnTo>
                  <a:cubicBezTo>
                    <a:pt x="4432" y="593275"/>
                    <a:pt x="34417" y="485846"/>
                    <a:pt x="84442" y="390215"/>
                  </a:cubicBezTo>
                  <a:close/>
                  <a:moveTo>
                    <a:pt x="802153" y="15491"/>
                  </a:moveTo>
                  <a:cubicBezTo>
                    <a:pt x="897822" y="29156"/>
                    <a:pt x="988373" y="100797"/>
                    <a:pt x="1058668" y="218170"/>
                  </a:cubicBezTo>
                  <a:cubicBezTo>
                    <a:pt x="1077756" y="250047"/>
                    <a:pt x="1095091" y="285150"/>
                    <a:pt x="1110484" y="322920"/>
                  </a:cubicBezTo>
                  <a:lnTo>
                    <a:pt x="802153" y="322920"/>
                  </a:lnTo>
                  <a:close/>
                  <a:moveTo>
                    <a:pt x="733829" y="15491"/>
                  </a:moveTo>
                  <a:lnTo>
                    <a:pt x="733829" y="322920"/>
                  </a:lnTo>
                  <a:lnTo>
                    <a:pt x="425498" y="322920"/>
                  </a:lnTo>
                  <a:cubicBezTo>
                    <a:pt x="440890" y="285150"/>
                    <a:pt x="458239" y="250047"/>
                    <a:pt x="477314" y="218170"/>
                  </a:cubicBezTo>
                  <a:cubicBezTo>
                    <a:pt x="547609" y="100822"/>
                    <a:pt x="638172" y="29156"/>
                    <a:pt x="733829" y="15491"/>
                  </a:cubicBezTo>
                  <a:close/>
                  <a:moveTo>
                    <a:pt x="589478" y="32"/>
                  </a:moveTo>
                  <a:cubicBezTo>
                    <a:pt x="523222" y="41853"/>
                    <a:pt x="465171" y="105632"/>
                    <a:pt x="418422" y="184030"/>
                  </a:cubicBezTo>
                  <a:cubicBezTo>
                    <a:pt x="393301" y="226143"/>
                    <a:pt x="371178" y="272765"/>
                    <a:pt x="352344" y="322917"/>
                  </a:cubicBezTo>
                  <a:lnTo>
                    <a:pt x="124201" y="322917"/>
                  </a:lnTo>
                  <a:cubicBezTo>
                    <a:pt x="230144" y="163252"/>
                    <a:pt x="395537" y="45460"/>
                    <a:pt x="589478" y="32"/>
                  </a:cubicBezTo>
                  <a:close/>
                  <a:moveTo>
                    <a:pt x="946504" y="0"/>
                  </a:moveTo>
                  <a:cubicBezTo>
                    <a:pt x="1140458" y="45466"/>
                    <a:pt x="1305851" y="163220"/>
                    <a:pt x="1411807" y="322910"/>
                  </a:cubicBezTo>
                  <a:lnTo>
                    <a:pt x="1183651" y="322910"/>
                  </a:lnTo>
                  <a:cubicBezTo>
                    <a:pt x="1164817" y="272771"/>
                    <a:pt x="1142694" y="226136"/>
                    <a:pt x="1117573" y="184023"/>
                  </a:cubicBezTo>
                  <a:cubicBezTo>
                    <a:pt x="1070812" y="105626"/>
                    <a:pt x="1012747" y="41834"/>
                    <a:pt x="946504" y="0"/>
                  </a:cubicBezTo>
                  <a:close/>
                </a:path>
              </a:pathLst>
            </a:custGeom>
            <a:solidFill>
              <a:srgbClr val="002562">
                <a:alpha val="26000"/>
              </a:srgbClr>
            </a:solidFill>
            <a:ln w="1069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58" name="Freeform 157"/>
          <p:cNvSpPr/>
          <p:nvPr/>
        </p:nvSpPr>
        <p:spPr>
          <a:xfrm>
            <a:off x="5714341" y="2101917"/>
            <a:ext cx="740295" cy="1786014"/>
          </a:xfrm>
          <a:custGeom>
            <a:avLst/>
            <a:gdLst>
              <a:gd name="connsiteX0" fmla="*/ 121927 w 727240"/>
              <a:gd name="connsiteY0" fmla="*/ 1491061 h 1786014"/>
              <a:gd name="connsiteX1" fmla="*/ 121927 w 727240"/>
              <a:gd name="connsiteY1" fmla="*/ 1606009 h 1786014"/>
              <a:gd name="connsiteX2" fmla="*/ 379140 w 727240"/>
              <a:gd name="connsiteY2" fmla="*/ 1606009 h 1786014"/>
              <a:gd name="connsiteX3" fmla="*/ 379140 w 727240"/>
              <a:gd name="connsiteY3" fmla="*/ 1491061 h 1786014"/>
              <a:gd name="connsiteX4" fmla="*/ 499286 w 727240"/>
              <a:gd name="connsiteY4" fmla="*/ 1481069 h 1786014"/>
              <a:gd name="connsiteX5" fmla="*/ 499286 w 727240"/>
              <a:gd name="connsiteY5" fmla="*/ 1595991 h 1786014"/>
              <a:gd name="connsiteX6" fmla="*/ 615300 w 727240"/>
              <a:gd name="connsiteY6" fmla="*/ 1606012 h 1786014"/>
              <a:gd name="connsiteX7" fmla="*/ 615300 w 727240"/>
              <a:gd name="connsiteY7" fmla="*/ 1519385 h 1786014"/>
              <a:gd name="connsiteX8" fmla="*/ 586472 w 727240"/>
              <a:gd name="connsiteY8" fmla="*/ 1491064 h 1786014"/>
              <a:gd name="connsiteX9" fmla="*/ 499286 w 727240"/>
              <a:gd name="connsiteY9" fmla="*/ 1282805 h 1786014"/>
              <a:gd name="connsiteX10" fmla="*/ 499286 w 727240"/>
              <a:gd name="connsiteY10" fmla="*/ 1396114 h 1786014"/>
              <a:gd name="connsiteX11" fmla="*/ 615300 w 727240"/>
              <a:gd name="connsiteY11" fmla="*/ 1403874 h 1786014"/>
              <a:gd name="connsiteX12" fmla="*/ 615300 w 727240"/>
              <a:gd name="connsiteY12" fmla="*/ 1320575 h 1786014"/>
              <a:gd name="connsiteX13" fmla="*/ 578724 w 727240"/>
              <a:gd name="connsiteY13" fmla="*/ 1282805 h 1786014"/>
              <a:gd name="connsiteX14" fmla="*/ 379156 w 727240"/>
              <a:gd name="connsiteY14" fmla="*/ 1256128 h 1786014"/>
              <a:gd name="connsiteX15" fmla="*/ 121943 w 727240"/>
              <a:gd name="connsiteY15" fmla="*/ 1312783 h 1786014"/>
              <a:gd name="connsiteX16" fmla="*/ 121943 w 727240"/>
              <a:gd name="connsiteY16" fmla="*/ 1403880 h 1786014"/>
              <a:gd name="connsiteX17" fmla="*/ 383576 w 727240"/>
              <a:gd name="connsiteY17" fmla="*/ 1382760 h 1786014"/>
              <a:gd name="connsiteX18" fmla="*/ 499286 w 727240"/>
              <a:gd name="connsiteY18" fmla="*/ 1079531 h 1786014"/>
              <a:gd name="connsiteX19" fmla="*/ 499286 w 727240"/>
              <a:gd name="connsiteY19" fmla="*/ 1195050 h 1786014"/>
              <a:gd name="connsiteX20" fmla="*/ 586472 w 727240"/>
              <a:gd name="connsiteY20" fmla="*/ 1231715 h 1786014"/>
              <a:gd name="connsiteX21" fmla="*/ 586472 w 727240"/>
              <a:gd name="connsiteY21" fmla="*/ 1116183 h 1786014"/>
              <a:gd name="connsiteX22" fmla="*/ 379156 w 727240"/>
              <a:gd name="connsiteY22" fmla="*/ 1057864 h 1786014"/>
              <a:gd name="connsiteX23" fmla="*/ 121943 w 727240"/>
              <a:gd name="connsiteY23" fmla="*/ 1132845 h 1786014"/>
              <a:gd name="connsiteX24" fmla="*/ 121943 w 727240"/>
              <a:gd name="connsiteY24" fmla="*/ 1232794 h 1786014"/>
              <a:gd name="connsiteX25" fmla="*/ 379156 w 727240"/>
              <a:gd name="connsiteY25" fmla="*/ 1157851 h 1786014"/>
              <a:gd name="connsiteX26" fmla="*/ 499273 w 727240"/>
              <a:gd name="connsiteY26" fmla="*/ 874601 h 1786014"/>
              <a:gd name="connsiteX27" fmla="*/ 499273 w 727240"/>
              <a:gd name="connsiteY27" fmla="*/ 991238 h 1786014"/>
              <a:gd name="connsiteX28" fmla="*/ 598638 w 727240"/>
              <a:gd name="connsiteY28" fmla="*/ 1030659 h 1786014"/>
              <a:gd name="connsiteX29" fmla="*/ 598638 w 727240"/>
              <a:gd name="connsiteY29" fmla="*/ 929592 h 1786014"/>
              <a:gd name="connsiteX30" fmla="*/ 379156 w 727240"/>
              <a:gd name="connsiteY30" fmla="*/ 841282 h 1786014"/>
              <a:gd name="connsiteX31" fmla="*/ 121943 w 727240"/>
              <a:gd name="connsiteY31" fmla="*/ 941269 h 1786014"/>
              <a:gd name="connsiteX32" fmla="*/ 121943 w 727240"/>
              <a:gd name="connsiteY32" fmla="*/ 1042894 h 1786014"/>
              <a:gd name="connsiteX33" fmla="*/ 379156 w 727240"/>
              <a:gd name="connsiteY33" fmla="*/ 952928 h 1786014"/>
              <a:gd name="connsiteX34" fmla="*/ 496087 w 727240"/>
              <a:gd name="connsiteY34" fmla="*/ 698010 h 1786014"/>
              <a:gd name="connsiteX35" fmla="*/ 496087 w 727240"/>
              <a:gd name="connsiteY35" fmla="*/ 776293 h 1786014"/>
              <a:gd name="connsiteX36" fmla="*/ 556552 w 727240"/>
              <a:gd name="connsiteY36" fmla="*/ 814634 h 1786014"/>
              <a:gd name="connsiteX37" fmla="*/ 556552 w 727240"/>
              <a:gd name="connsiteY37" fmla="*/ 730509 h 1786014"/>
              <a:gd name="connsiteX38" fmla="*/ 379156 w 727240"/>
              <a:gd name="connsiteY38" fmla="*/ 629698 h 1786014"/>
              <a:gd name="connsiteX39" fmla="*/ 121943 w 727240"/>
              <a:gd name="connsiteY39" fmla="*/ 751339 h 1786014"/>
              <a:gd name="connsiteX40" fmla="*/ 121943 w 727240"/>
              <a:gd name="connsiteY40" fmla="*/ 861283 h 1786014"/>
              <a:gd name="connsiteX41" fmla="*/ 379156 w 727240"/>
              <a:gd name="connsiteY41" fmla="*/ 751339 h 1786014"/>
              <a:gd name="connsiteX42" fmla="*/ 496093 w 727240"/>
              <a:gd name="connsiteY42" fmla="*/ 492528 h 1786014"/>
              <a:gd name="connsiteX43" fmla="*/ 498341 w 727240"/>
              <a:gd name="connsiteY43" fmla="*/ 580831 h 1786014"/>
              <a:gd name="connsiteX44" fmla="*/ 556558 w 727240"/>
              <a:gd name="connsiteY44" fmla="*/ 610803 h 1786014"/>
              <a:gd name="connsiteX45" fmla="*/ 556558 w 727240"/>
              <a:gd name="connsiteY45" fmla="*/ 521408 h 1786014"/>
              <a:gd name="connsiteX46" fmla="*/ 363604 w 727240"/>
              <a:gd name="connsiteY46" fmla="*/ 430895 h 1786014"/>
              <a:gd name="connsiteX47" fmla="*/ 121936 w 727240"/>
              <a:gd name="connsiteY47" fmla="*/ 561959 h 1786014"/>
              <a:gd name="connsiteX48" fmla="*/ 121936 w 727240"/>
              <a:gd name="connsiteY48" fmla="*/ 570836 h 1786014"/>
              <a:gd name="connsiteX49" fmla="*/ 121936 w 727240"/>
              <a:gd name="connsiteY49" fmla="*/ 673021 h 1786014"/>
              <a:gd name="connsiteX50" fmla="*/ 363604 w 727240"/>
              <a:gd name="connsiteY50" fmla="*/ 548611 h 1786014"/>
              <a:gd name="connsiteX51" fmla="*/ 430149 w 727240"/>
              <a:gd name="connsiteY51" fmla="*/ 0 h 1786014"/>
              <a:gd name="connsiteX52" fmla="*/ 542125 w 727240"/>
              <a:gd name="connsiteY52" fmla="*/ 142164 h 1786014"/>
              <a:gd name="connsiteX53" fmla="*/ 572046 w 727240"/>
              <a:gd name="connsiteY53" fmla="*/ 333210 h 1786014"/>
              <a:gd name="connsiteX54" fmla="*/ 611937 w 727240"/>
              <a:gd name="connsiteY54" fmla="*/ 373189 h 1786014"/>
              <a:gd name="connsiteX55" fmla="*/ 611937 w 727240"/>
              <a:gd name="connsiteY55" fmla="*/ 844131 h 1786014"/>
              <a:gd name="connsiteX56" fmla="*/ 674014 w 727240"/>
              <a:gd name="connsiteY56" fmla="*/ 888556 h 1786014"/>
              <a:gd name="connsiteX57" fmla="*/ 674014 w 727240"/>
              <a:gd name="connsiteY57" fmla="*/ 1608315 h 1786014"/>
              <a:gd name="connsiteX58" fmla="*/ 727240 w 727240"/>
              <a:gd name="connsiteY58" fmla="*/ 1608315 h 1786014"/>
              <a:gd name="connsiteX59" fmla="*/ 727240 w 727240"/>
              <a:gd name="connsiteY59" fmla="*/ 1786014 h 1786014"/>
              <a:gd name="connsiteX60" fmla="*/ 0 w 727240"/>
              <a:gd name="connsiteY60" fmla="*/ 1786014 h 1786014"/>
              <a:gd name="connsiteX61" fmla="*/ 0 w 727240"/>
              <a:gd name="connsiteY61" fmla="*/ 1608315 h 1786014"/>
              <a:gd name="connsiteX62" fmla="*/ 66523 w 727240"/>
              <a:gd name="connsiteY62" fmla="*/ 1608315 h 1786014"/>
              <a:gd name="connsiteX63" fmla="*/ 66523 w 727240"/>
              <a:gd name="connsiteY63" fmla="*/ 399860 h 1786014"/>
              <a:gd name="connsiteX64" fmla="*/ 203987 w 727240"/>
              <a:gd name="connsiteY64" fmla="*/ 337642 h 1786014"/>
              <a:gd name="connsiteX65" fmla="*/ 203987 w 727240"/>
              <a:gd name="connsiteY65" fmla="*/ 124371 h 17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727240" h="1786014">
                <a:moveTo>
                  <a:pt x="121927" y="1491061"/>
                </a:moveTo>
                <a:lnTo>
                  <a:pt x="121927" y="1606009"/>
                </a:lnTo>
                <a:lnTo>
                  <a:pt x="379140" y="1606009"/>
                </a:lnTo>
                <a:lnTo>
                  <a:pt x="379140" y="1491061"/>
                </a:lnTo>
                <a:close/>
                <a:moveTo>
                  <a:pt x="499286" y="1481069"/>
                </a:moveTo>
                <a:lnTo>
                  <a:pt x="499286" y="1595991"/>
                </a:lnTo>
                <a:lnTo>
                  <a:pt x="615300" y="1606012"/>
                </a:lnTo>
                <a:lnTo>
                  <a:pt x="615300" y="1519385"/>
                </a:lnTo>
                <a:lnTo>
                  <a:pt x="586472" y="1491064"/>
                </a:lnTo>
                <a:close/>
                <a:moveTo>
                  <a:pt x="499286" y="1282805"/>
                </a:moveTo>
                <a:lnTo>
                  <a:pt x="499286" y="1396114"/>
                </a:lnTo>
                <a:lnTo>
                  <a:pt x="615300" y="1403874"/>
                </a:lnTo>
                <a:lnTo>
                  <a:pt x="615300" y="1320575"/>
                </a:lnTo>
                <a:lnTo>
                  <a:pt x="578724" y="1282805"/>
                </a:lnTo>
                <a:close/>
                <a:moveTo>
                  <a:pt x="379156" y="1256128"/>
                </a:moveTo>
                <a:lnTo>
                  <a:pt x="121943" y="1312783"/>
                </a:lnTo>
                <a:lnTo>
                  <a:pt x="121943" y="1403880"/>
                </a:lnTo>
                <a:lnTo>
                  <a:pt x="383576" y="1382760"/>
                </a:lnTo>
                <a:close/>
                <a:moveTo>
                  <a:pt x="499286" y="1079531"/>
                </a:moveTo>
                <a:lnTo>
                  <a:pt x="499286" y="1195050"/>
                </a:lnTo>
                <a:lnTo>
                  <a:pt x="586472" y="1231715"/>
                </a:lnTo>
                <a:lnTo>
                  <a:pt x="586472" y="1116183"/>
                </a:lnTo>
                <a:close/>
                <a:moveTo>
                  <a:pt x="379156" y="1057864"/>
                </a:moveTo>
                <a:lnTo>
                  <a:pt x="121943" y="1132845"/>
                </a:lnTo>
                <a:lnTo>
                  <a:pt x="121943" y="1232794"/>
                </a:lnTo>
                <a:lnTo>
                  <a:pt x="379156" y="1157851"/>
                </a:lnTo>
                <a:close/>
                <a:moveTo>
                  <a:pt x="499273" y="874601"/>
                </a:moveTo>
                <a:lnTo>
                  <a:pt x="499273" y="991238"/>
                </a:lnTo>
                <a:lnTo>
                  <a:pt x="598638" y="1030659"/>
                </a:lnTo>
                <a:lnTo>
                  <a:pt x="598638" y="929592"/>
                </a:lnTo>
                <a:close/>
                <a:moveTo>
                  <a:pt x="379156" y="841282"/>
                </a:moveTo>
                <a:lnTo>
                  <a:pt x="121943" y="941269"/>
                </a:lnTo>
                <a:lnTo>
                  <a:pt x="121943" y="1042894"/>
                </a:lnTo>
                <a:lnTo>
                  <a:pt x="379156" y="952928"/>
                </a:lnTo>
                <a:close/>
                <a:moveTo>
                  <a:pt x="496087" y="698010"/>
                </a:moveTo>
                <a:lnTo>
                  <a:pt x="496087" y="776293"/>
                </a:lnTo>
                <a:lnTo>
                  <a:pt x="556552" y="814634"/>
                </a:lnTo>
                <a:lnTo>
                  <a:pt x="556552" y="730509"/>
                </a:lnTo>
                <a:close/>
                <a:moveTo>
                  <a:pt x="379156" y="629698"/>
                </a:moveTo>
                <a:lnTo>
                  <a:pt x="121943" y="751339"/>
                </a:lnTo>
                <a:lnTo>
                  <a:pt x="121943" y="861283"/>
                </a:lnTo>
                <a:lnTo>
                  <a:pt x="379156" y="751339"/>
                </a:lnTo>
                <a:close/>
                <a:moveTo>
                  <a:pt x="496093" y="492528"/>
                </a:moveTo>
                <a:lnTo>
                  <a:pt x="498341" y="580831"/>
                </a:lnTo>
                <a:lnTo>
                  <a:pt x="556558" y="610803"/>
                </a:lnTo>
                <a:lnTo>
                  <a:pt x="556558" y="521408"/>
                </a:lnTo>
                <a:close/>
                <a:moveTo>
                  <a:pt x="363604" y="430895"/>
                </a:moveTo>
                <a:lnTo>
                  <a:pt x="121936" y="561959"/>
                </a:lnTo>
                <a:lnTo>
                  <a:pt x="121936" y="570836"/>
                </a:lnTo>
                <a:lnTo>
                  <a:pt x="121936" y="673021"/>
                </a:lnTo>
                <a:lnTo>
                  <a:pt x="363604" y="548611"/>
                </a:lnTo>
                <a:close/>
                <a:moveTo>
                  <a:pt x="430149" y="0"/>
                </a:moveTo>
                <a:lnTo>
                  <a:pt x="542125" y="142164"/>
                </a:lnTo>
                <a:lnTo>
                  <a:pt x="572046" y="333210"/>
                </a:lnTo>
                <a:lnTo>
                  <a:pt x="611937" y="373189"/>
                </a:lnTo>
                <a:lnTo>
                  <a:pt x="611937" y="844131"/>
                </a:lnTo>
                <a:lnTo>
                  <a:pt x="674014" y="888556"/>
                </a:lnTo>
                <a:lnTo>
                  <a:pt x="674014" y="1608315"/>
                </a:lnTo>
                <a:lnTo>
                  <a:pt x="727240" y="1608315"/>
                </a:lnTo>
                <a:lnTo>
                  <a:pt x="727240" y="1786014"/>
                </a:lnTo>
                <a:lnTo>
                  <a:pt x="0" y="1786014"/>
                </a:lnTo>
                <a:lnTo>
                  <a:pt x="0" y="1608315"/>
                </a:lnTo>
                <a:lnTo>
                  <a:pt x="66523" y="1608315"/>
                </a:lnTo>
                <a:lnTo>
                  <a:pt x="66523" y="399860"/>
                </a:lnTo>
                <a:lnTo>
                  <a:pt x="203987" y="337642"/>
                </a:lnTo>
                <a:lnTo>
                  <a:pt x="203987" y="124371"/>
                </a:lnTo>
                <a:close/>
              </a:path>
            </a:pathLst>
          </a:custGeom>
          <a:solidFill>
            <a:schemeClr val="bg1"/>
          </a:solidFill>
          <a:ln w="1069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0" name="Group 159"/>
          <p:cNvGrpSpPr/>
          <p:nvPr/>
        </p:nvGrpSpPr>
        <p:grpSpPr>
          <a:xfrm>
            <a:off x="1797132" y="1931934"/>
            <a:ext cx="3043933" cy="498598"/>
            <a:chOff x="1227979" y="7227456"/>
            <a:chExt cx="3043933" cy="498598"/>
          </a:xfrm>
        </p:grpSpPr>
        <p:sp>
          <p:nvSpPr>
            <p:cNvPr id="161" name="TextBox 160"/>
            <p:cNvSpPr txBox="1"/>
            <p:nvPr/>
          </p:nvSpPr>
          <p:spPr>
            <a:xfrm>
              <a:off x="1227979" y="7227456"/>
              <a:ext cx="2309126" cy="498598"/>
            </a:xfrm>
            <a:prstGeom prst="rect">
              <a:avLst/>
            </a:prstGeom>
            <a:noFill/>
          </p:spPr>
          <p:txBody>
            <a:bodyPr wrap="square" lIns="0" tIns="0" rIns="0" bIns="0" rtlCol="0">
              <a:spAutoFit/>
            </a:bodyPr>
            <a:lstStyle/>
            <a:p>
              <a:pPr>
                <a:lnSpc>
                  <a:spcPct val="90000"/>
                </a:lnSpc>
                <a:spcAft>
                  <a:spcPts val="1800"/>
                </a:spcAft>
              </a:pPr>
              <a:r>
                <a:rPr lang="en-US" dirty="0" smtClean="0">
                  <a:solidFill>
                    <a:schemeClr val="accent2"/>
                  </a:solidFill>
                  <a:latin typeface="BentonSans Medium" charset="0"/>
                  <a:ea typeface="BentonSans Medium" charset="0"/>
                  <a:cs typeface="BentonSans Medium" charset="0"/>
                </a:rPr>
                <a:t>Treasury</a:t>
              </a:r>
              <a:r>
                <a:rPr lang="en-US" dirty="0">
                  <a:solidFill>
                    <a:schemeClr val="accent2"/>
                  </a:solidFill>
                  <a:latin typeface="BentonSans Medium" charset="0"/>
                  <a:ea typeface="BentonSans Medium" charset="0"/>
                  <a:cs typeface="BentonSans Medium" charset="0"/>
                </a:rPr>
                <a:t>: </a:t>
              </a:r>
              <a:r>
                <a:rPr lang="en-US" dirty="0" err="1">
                  <a:solidFill>
                    <a:schemeClr val="accent2"/>
                  </a:solidFill>
                </a:rPr>
                <a:t>Cashflow</a:t>
              </a:r>
              <a:r>
                <a:rPr lang="en-US" dirty="0">
                  <a:solidFill>
                    <a:schemeClr val="accent2"/>
                  </a:solidFill>
                </a:rPr>
                <a:t> and working capital </a:t>
              </a:r>
            </a:p>
          </p:txBody>
        </p:sp>
        <p:cxnSp>
          <p:nvCxnSpPr>
            <p:cNvPr id="162" name="Straight Connector 161"/>
            <p:cNvCxnSpPr/>
            <p:nvPr/>
          </p:nvCxnSpPr>
          <p:spPr>
            <a:xfrm>
              <a:off x="3371850" y="7434886"/>
              <a:ext cx="90006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63" name="Group 162"/>
          <p:cNvGrpSpPr/>
          <p:nvPr/>
        </p:nvGrpSpPr>
        <p:grpSpPr>
          <a:xfrm>
            <a:off x="7433124" y="1934485"/>
            <a:ext cx="2727689" cy="498598"/>
            <a:chOff x="7360848" y="7446667"/>
            <a:chExt cx="2727689" cy="498598"/>
          </a:xfrm>
        </p:grpSpPr>
        <p:sp>
          <p:nvSpPr>
            <p:cNvPr id="164" name="TextBox 163"/>
            <p:cNvSpPr txBox="1"/>
            <p:nvPr/>
          </p:nvSpPr>
          <p:spPr>
            <a:xfrm>
              <a:off x="8107159" y="7446667"/>
              <a:ext cx="1981378" cy="498598"/>
            </a:xfrm>
            <a:prstGeom prst="rect">
              <a:avLst/>
            </a:prstGeom>
            <a:noFill/>
          </p:spPr>
          <p:txBody>
            <a:bodyPr wrap="square" lIns="0" tIns="0" rIns="0" bIns="0" rtlCol="0">
              <a:spAutoFit/>
            </a:bodyPr>
            <a:lstStyle/>
            <a:p>
              <a:pPr>
                <a:lnSpc>
                  <a:spcPct val="90000"/>
                </a:lnSpc>
                <a:spcAft>
                  <a:spcPts val="1800"/>
                </a:spcAft>
              </a:pPr>
              <a:r>
                <a:rPr lang="en-US" dirty="0" smtClean="0">
                  <a:solidFill>
                    <a:schemeClr val="accent2"/>
                  </a:solidFill>
                  <a:latin typeface="BentonSans Medium" charset="0"/>
                  <a:ea typeface="BentonSans Medium" charset="0"/>
                  <a:cs typeface="BentonSans Medium" charset="0"/>
                </a:rPr>
                <a:t>Finance</a:t>
              </a:r>
              <a:r>
                <a:rPr lang="en-US" dirty="0">
                  <a:solidFill>
                    <a:schemeClr val="accent2"/>
                  </a:solidFill>
                  <a:latin typeface="BentonSans Medium" charset="0"/>
                  <a:ea typeface="BentonSans Medium" charset="0"/>
                  <a:cs typeface="BentonSans Medium" charset="0"/>
                </a:rPr>
                <a:t>: </a:t>
              </a:r>
              <a:r>
                <a:rPr lang="en-US" dirty="0">
                  <a:solidFill>
                    <a:schemeClr val="accent2"/>
                  </a:solidFill>
                </a:rPr>
                <a:t>Security and </a:t>
              </a:r>
              <a:r>
                <a:rPr lang="en-US" dirty="0" smtClean="0">
                  <a:solidFill>
                    <a:schemeClr val="accent2"/>
                  </a:solidFill>
                </a:rPr>
                <a:t>visibility</a:t>
              </a:r>
            </a:p>
          </p:txBody>
        </p:sp>
        <p:cxnSp>
          <p:nvCxnSpPr>
            <p:cNvPr id="165" name="Straight Connector 164"/>
            <p:cNvCxnSpPr/>
            <p:nvPr/>
          </p:nvCxnSpPr>
          <p:spPr>
            <a:xfrm>
              <a:off x="7360848" y="7636480"/>
              <a:ext cx="61154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166" name="Group 165"/>
          <p:cNvGrpSpPr/>
          <p:nvPr/>
        </p:nvGrpSpPr>
        <p:grpSpPr>
          <a:xfrm>
            <a:off x="6649754" y="4261112"/>
            <a:ext cx="4532908" cy="498598"/>
            <a:chOff x="5903265" y="8216175"/>
            <a:chExt cx="4012391" cy="498598"/>
          </a:xfrm>
        </p:grpSpPr>
        <p:cxnSp>
          <p:nvCxnSpPr>
            <p:cNvPr id="167" name="Straight Connector 166"/>
            <p:cNvCxnSpPr/>
            <p:nvPr/>
          </p:nvCxnSpPr>
          <p:spPr>
            <a:xfrm>
              <a:off x="5903265" y="8448240"/>
              <a:ext cx="141825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68" name="TextBox 167"/>
            <p:cNvSpPr txBox="1"/>
            <p:nvPr/>
          </p:nvSpPr>
          <p:spPr>
            <a:xfrm>
              <a:off x="7418502" y="8216175"/>
              <a:ext cx="2497154" cy="498598"/>
            </a:xfrm>
            <a:prstGeom prst="rect">
              <a:avLst/>
            </a:prstGeom>
            <a:noFill/>
          </p:spPr>
          <p:txBody>
            <a:bodyPr wrap="square" lIns="0" tIns="0" rIns="0" bIns="0" rtlCol="0">
              <a:spAutoFit/>
            </a:bodyPr>
            <a:lstStyle/>
            <a:p>
              <a:pPr>
                <a:lnSpc>
                  <a:spcPct val="90000"/>
                </a:lnSpc>
                <a:spcAft>
                  <a:spcPts val="1800"/>
                </a:spcAft>
              </a:pPr>
              <a:r>
                <a:rPr lang="en-US" smtClean="0">
                  <a:solidFill>
                    <a:schemeClr val="accent2"/>
                  </a:solidFill>
                  <a:latin typeface="BentonSans Medium" charset="0"/>
                  <a:ea typeface="BentonSans Medium" charset="0"/>
                  <a:cs typeface="BentonSans Medium" charset="0"/>
                </a:rPr>
                <a:t>Employees/Contractors: </a:t>
              </a:r>
              <a:r>
                <a:rPr lang="en-US" dirty="0">
                  <a:solidFill>
                    <a:schemeClr val="accent2"/>
                  </a:solidFill>
                </a:rPr>
                <a:t>Simplicity and ease </a:t>
              </a:r>
              <a:endParaRPr lang="en-US" dirty="0" smtClean="0">
                <a:solidFill>
                  <a:schemeClr val="accent2"/>
                </a:solidFill>
              </a:endParaRPr>
            </a:p>
          </p:txBody>
        </p:sp>
      </p:grpSp>
      <p:grpSp>
        <p:nvGrpSpPr>
          <p:cNvPr id="169" name="Group 168"/>
          <p:cNvGrpSpPr/>
          <p:nvPr/>
        </p:nvGrpSpPr>
        <p:grpSpPr>
          <a:xfrm>
            <a:off x="1195921" y="2994944"/>
            <a:ext cx="2921015" cy="498598"/>
            <a:chOff x="1790673" y="7663713"/>
            <a:chExt cx="2921015" cy="498598"/>
          </a:xfrm>
        </p:grpSpPr>
        <p:cxnSp>
          <p:nvCxnSpPr>
            <p:cNvPr id="170" name="Straight Connector 169"/>
            <p:cNvCxnSpPr/>
            <p:nvPr/>
          </p:nvCxnSpPr>
          <p:spPr>
            <a:xfrm>
              <a:off x="3371850" y="7905571"/>
              <a:ext cx="1339838"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1" name="TextBox 170"/>
            <p:cNvSpPr txBox="1"/>
            <p:nvPr/>
          </p:nvSpPr>
          <p:spPr>
            <a:xfrm>
              <a:off x="1790673" y="7663713"/>
              <a:ext cx="1767432" cy="498598"/>
            </a:xfrm>
            <a:prstGeom prst="rect">
              <a:avLst/>
            </a:prstGeom>
            <a:noFill/>
          </p:spPr>
          <p:txBody>
            <a:bodyPr wrap="square" lIns="0" tIns="0" rIns="0" bIns="0" rtlCol="0">
              <a:spAutoFit/>
            </a:bodyPr>
            <a:lstStyle/>
            <a:p>
              <a:pPr>
                <a:lnSpc>
                  <a:spcPct val="90000"/>
                </a:lnSpc>
                <a:spcAft>
                  <a:spcPts val="1800"/>
                </a:spcAft>
              </a:pPr>
              <a:r>
                <a:rPr lang="en-US" dirty="0" smtClean="0">
                  <a:solidFill>
                    <a:schemeClr val="accent2"/>
                  </a:solidFill>
                  <a:latin typeface="BentonSans Medium" charset="0"/>
                  <a:ea typeface="BentonSans Medium" charset="0"/>
                  <a:cs typeface="BentonSans Medium" charset="0"/>
                </a:rPr>
                <a:t>AP</a:t>
              </a:r>
              <a:r>
                <a:rPr lang="en-US" dirty="0">
                  <a:solidFill>
                    <a:schemeClr val="accent2"/>
                  </a:solidFill>
                  <a:latin typeface="BentonSans Medium" charset="0"/>
                  <a:ea typeface="BentonSans Medium" charset="0"/>
                  <a:cs typeface="BentonSans Medium" charset="0"/>
                </a:rPr>
                <a:t>: </a:t>
              </a:r>
              <a:r>
                <a:rPr lang="en-US" dirty="0">
                  <a:solidFill>
                    <a:schemeClr val="accent2"/>
                  </a:solidFill>
                </a:rPr>
                <a:t>Efficiency and integration</a:t>
              </a:r>
            </a:p>
          </p:txBody>
        </p:sp>
      </p:grpSp>
      <p:grpSp>
        <p:nvGrpSpPr>
          <p:cNvPr id="172" name="Group 171"/>
          <p:cNvGrpSpPr/>
          <p:nvPr/>
        </p:nvGrpSpPr>
        <p:grpSpPr>
          <a:xfrm>
            <a:off x="8066375" y="2990522"/>
            <a:ext cx="3748664" cy="498598"/>
            <a:chOff x="7360848" y="7844732"/>
            <a:chExt cx="3748664" cy="498598"/>
          </a:xfrm>
        </p:grpSpPr>
        <p:cxnSp>
          <p:nvCxnSpPr>
            <p:cNvPr id="173" name="Straight Connector 172"/>
            <p:cNvCxnSpPr/>
            <p:nvPr/>
          </p:nvCxnSpPr>
          <p:spPr>
            <a:xfrm>
              <a:off x="7360848" y="8101179"/>
              <a:ext cx="987176"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74" name="TextBox 173"/>
            <p:cNvSpPr txBox="1"/>
            <p:nvPr/>
          </p:nvSpPr>
          <p:spPr>
            <a:xfrm>
              <a:off x="8475908" y="7844732"/>
              <a:ext cx="2633604" cy="498598"/>
            </a:xfrm>
            <a:prstGeom prst="rect">
              <a:avLst/>
            </a:prstGeom>
            <a:noFill/>
          </p:spPr>
          <p:txBody>
            <a:bodyPr wrap="square" lIns="0" tIns="0" rIns="0" bIns="0" rtlCol="0">
              <a:spAutoFit/>
            </a:bodyPr>
            <a:lstStyle/>
            <a:p>
              <a:pPr>
                <a:lnSpc>
                  <a:spcPct val="90000"/>
                </a:lnSpc>
                <a:spcAft>
                  <a:spcPts val="1800"/>
                </a:spcAft>
              </a:pPr>
              <a:r>
                <a:rPr lang="en-US" dirty="0" smtClean="0">
                  <a:solidFill>
                    <a:schemeClr val="accent2"/>
                  </a:solidFill>
                  <a:latin typeface="BentonSans Medium" charset="0"/>
                  <a:ea typeface="BentonSans Medium" charset="0"/>
                  <a:cs typeface="BentonSans Medium" charset="0"/>
                </a:rPr>
                <a:t>Travel </a:t>
              </a:r>
              <a:r>
                <a:rPr lang="en-US" dirty="0">
                  <a:solidFill>
                    <a:schemeClr val="accent2"/>
                  </a:solidFill>
                  <a:latin typeface="BentonSans Medium" charset="0"/>
                  <a:ea typeface="BentonSans Medium" charset="0"/>
                  <a:cs typeface="BentonSans Medium" charset="0"/>
                </a:rPr>
                <a:t>Managers: </a:t>
              </a:r>
              <a:r>
                <a:rPr lang="en-US" dirty="0">
                  <a:solidFill>
                    <a:schemeClr val="accent2"/>
                  </a:solidFill>
                </a:rPr>
                <a:t>Control and compliance</a:t>
              </a:r>
            </a:p>
          </p:txBody>
        </p:sp>
      </p:grpSp>
      <p:grpSp>
        <p:nvGrpSpPr>
          <p:cNvPr id="13" name="Group 12"/>
          <p:cNvGrpSpPr/>
          <p:nvPr/>
        </p:nvGrpSpPr>
        <p:grpSpPr>
          <a:xfrm>
            <a:off x="4126688" y="2684956"/>
            <a:ext cx="1104756" cy="1085265"/>
            <a:chOff x="4264188" y="3079345"/>
            <a:chExt cx="1104756" cy="1085265"/>
          </a:xfrm>
        </p:grpSpPr>
        <p:sp>
          <p:nvSpPr>
            <p:cNvPr id="94" name="Freeform 3"/>
            <p:cNvSpPr/>
            <p:nvPr/>
          </p:nvSpPr>
          <p:spPr>
            <a:xfrm>
              <a:off x="4264188" y="3079345"/>
              <a:ext cx="1104756" cy="1085265"/>
            </a:xfrm>
            <a:custGeom>
              <a:avLst/>
              <a:gdLst>
                <a:gd name="connsiteX0" fmla="*/ 358333 w 1037043"/>
                <a:gd name="connsiteY0" fmla="*/ 25511 h 1037036"/>
                <a:gd name="connsiteX1" fmla="*/ 1011533 w 1037043"/>
                <a:gd name="connsiteY1" fmla="*/ 358339 h 1037036"/>
                <a:gd name="connsiteX2" fmla="*/ 678716 w 1037043"/>
                <a:gd name="connsiteY2" fmla="*/ 1011526 h 1037036"/>
                <a:gd name="connsiteX3" fmla="*/ 25505 w 1037043"/>
                <a:gd name="connsiteY3" fmla="*/ 678697 h 1037036"/>
                <a:gd name="connsiteX4" fmla="*/ 358333 w 1037043"/>
                <a:gd name="connsiteY4" fmla="*/ 25511 h 1037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43" h="1037036">
                  <a:moveTo>
                    <a:pt x="358333" y="25511"/>
                  </a:moveTo>
                  <a:cubicBezTo>
                    <a:pt x="630609" y="-62958"/>
                    <a:pt x="923052" y="86051"/>
                    <a:pt x="1011533" y="358339"/>
                  </a:cubicBezTo>
                  <a:cubicBezTo>
                    <a:pt x="1100001" y="630615"/>
                    <a:pt x="950992" y="923045"/>
                    <a:pt x="678716" y="1011526"/>
                  </a:cubicBezTo>
                  <a:cubicBezTo>
                    <a:pt x="406428" y="1099994"/>
                    <a:pt x="113985" y="950985"/>
                    <a:pt x="25505" y="678697"/>
                  </a:cubicBezTo>
                  <a:cubicBezTo>
                    <a:pt x="-62951" y="406434"/>
                    <a:pt x="86058" y="113979"/>
                    <a:pt x="358333" y="25511"/>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8" name="Group 177"/>
            <p:cNvGrpSpPr/>
            <p:nvPr/>
          </p:nvGrpSpPr>
          <p:grpSpPr>
            <a:xfrm>
              <a:off x="4545064" y="3292221"/>
              <a:ext cx="543005" cy="659512"/>
              <a:chOff x="9142515" y="2266730"/>
              <a:chExt cx="619849" cy="752844"/>
            </a:xfrm>
            <a:solidFill>
              <a:schemeClr val="accent3"/>
            </a:solidFill>
          </p:grpSpPr>
          <p:sp>
            <p:nvSpPr>
              <p:cNvPr id="179"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180" name="Group 179"/>
              <p:cNvGrpSpPr/>
              <p:nvPr/>
            </p:nvGrpSpPr>
            <p:grpSpPr>
              <a:xfrm>
                <a:off x="9304270" y="2494989"/>
                <a:ext cx="296338" cy="296326"/>
                <a:chOff x="4288079" y="1422392"/>
                <a:chExt cx="1049274" cy="1049236"/>
              </a:xfrm>
              <a:grpFill/>
            </p:grpSpPr>
            <p:sp>
              <p:nvSpPr>
                <p:cNvPr id="181" name="Freeform 180"/>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2"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6" name="Group 15"/>
          <p:cNvGrpSpPr/>
          <p:nvPr/>
        </p:nvGrpSpPr>
        <p:grpSpPr>
          <a:xfrm>
            <a:off x="6324748" y="1581771"/>
            <a:ext cx="1104532" cy="1085056"/>
            <a:chOff x="6324748" y="1581771"/>
            <a:chExt cx="1104532" cy="1085056"/>
          </a:xfrm>
        </p:grpSpPr>
        <p:sp>
          <p:nvSpPr>
            <p:cNvPr id="82" name="Freeform 3"/>
            <p:cNvSpPr/>
            <p:nvPr/>
          </p:nvSpPr>
          <p:spPr>
            <a:xfrm>
              <a:off x="6324748" y="1581771"/>
              <a:ext cx="1104532" cy="1085056"/>
            </a:xfrm>
            <a:custGeom>
              <a:avLst/>
              <a:gdLst>
                <a:gd name="connsiteX0" fmla="*/ 937794 w 1036833"/>
                <a:gd name="connsiteY0" fmla="*/ 823110 h 1036835"/>
                <a:gd name="connsiteX1" fmla="*/ 213716 w 1036833"/>
                <a:gd name="connsiteY1" fmla="*/ 937791 h 1036835"/>
                <a:gd name="connsiteX2" fmla="*/ 99035 w 1036833"/>
                <a:gd name="connsiteY2" fmla="*/ 213726 h 1036835"/>
                <a:gd name="connsiteX3" fmla="*/ 823113 w 1036833"/>
                <a:gd name="connsiteY3" fmla="*/ 99045 h 1036835"/>
                <a:gd name="connsiteX4" fmla="*/ 937794 w 1036833"/>
                <a:gd name="connsiteY4" fmla="*/ 823110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3" h="1036835">
                  <a:moveTo>
                    <a:pt x="937794" y="823110"/>
                  </a:moveTo>
                  <a:cubicBezTo>
                    <a:pt x="769519" y="1054732"/>
                    <a:pt x="445339" y="1106078"/>
                    <a:pt x="213716" y="937791"/>
                  </a:cubicBezTo>
                  <a:cubicBezTo>
                    <a:pt x="-17894" y="769516"/>
                    <a:pt x="-69240" y="445335"/>
                    <a:pt x="99035" y="213726"/>
                  </a:cubicBezTo>
                  <a:cubicBezTo>
                    <a:pt x="267323" y="-17897"/>
                    <a:pt x="591491" y="-69243"/>
                    <a:pt x="823113" y="99045"/>
                  </a:cubicBezTo>
                  <a:cubicBezTo>
                    <a:pt x="1054736" y="267320"/>
                    <a:pt x="1106069" y="591500"/>
                    <a:pt x="937794" y="823110"/>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Group 182"/>
            <p:cNvGrpSpPr/>
            <p:nvPr/>
          </p:nvGrpSpPr>
          <p:grpSpPr>
            <a:xfrm>
              <a:off x="6661325" y="1804326"/>
              <a:ext cx="431378" cy="639946"/>
              <a:chOff x="15685406" y="5583737"/>
              <a:chExt cx="1065809" cy="1581119"/>
            </a:xfrm>
            <a:solidFill>
              <a:schemeClr val="accent1"/>
            </a:solidFill>
          </p:grpSpPr>
          <p:sp>
            <p:nvSpPr>
              <p:cNvPr id="184"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Group 184"/>
              <p:cNvGrpSpPr/>
              <p:nvPr/>
            </p:nvGrpSpPr>
            <p:grpSpPr>
              <a:xfrm>
                <a:off x="15685406" y="6099072"/>
                <a:ext cx="1065809" cy="1065784"/>
                <a:chOff x="15685406" y="6099072"/>
                <a:chExt cx="1065809" cy="1065784"/>
              </a:xfrm>
              <a:grpFill/>
            </p:grpSpPr>
            <p:sp>
              <p:nvSpPr>
                <p:cNvPr id="186"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5" name="Group 14"/>
          <p:cNvGrpSpPr/>
          <p:nvPr/>
        </p:nvGrpSpPr>
        <p:grpSpPr>
          <a:xfrm>
            <a:off x="6957510" y="2694526"/>
            <a:ext cx="1104750" cy="1085273"/>
            <a:chOff x="6806260" y="3088915"/>
            <a:chExt cx="1104750" cy="1085273"/>
          </a:xfrm>
        </p:grpSpPr>
        <p:sp>
          <p:nvSpPr>
            <p:cNvPr id="46" name="Freeform 3"/>
            <p:cNvSpPr/>
            <p:nvPr/>
          </p:nvSpPr>
          <p:spPr>
            <a:xfrm>
              <a:off x="6806260" y="3088915"/>
              <a:ext cx="1104750" cy="1085273"/>
            </a:xfrm>
            <a:custGeom>
              <a:avLst/>
              <a:gdLst>
                <a:gd name="connsiteX0" fmla="*/ 358332 w 1037037"/>
                <a:gd name="connsiteY0" fmla="*/ 1011534 h 1037043"/>
                <a:gd name="connsiteX1" fmla="*/ 25515 w 1037037"/>
                <a:gd name="connsiteY1" fmla="*/ 358322 h 1037043"/>
                <a:gd name="connsiteX2" fmla="*/ 678715 w 1037037"/>
                <a:gd name="connsiteY2" fmla="*/ 25506 h 1037043"/>
                <a:gd name="connsiteX3" fmla="*/ 1011531 w 1037037"/>
                <a:gd name="connsiteY3" fmla="*/ 678705 h 1037043"/>
                <a:gd name="connsiteX4" fmla="*/ 358332 w 1037037"/>
                <a:gd name="connsiteY4" fmla="*/ 1011534 h 10370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37" h="1037043">
                  <a:moveTo>
                    <a:pt x="358332" y="1011534"/>
                  </a:moveTo>
                  <a:cubicBezTo>
                    <a:pt x="86056" y="923053"/>
                    <a:pt x="-62965" y="630610"/>
                    <a:pt x="25515" y="358322"/>
                  </a:cubicBezTo>
                  <a:cubicBezTo>
                    <a:pt x="113984" y="86047"/>
                    <a:pt x="406427" y="-62950"/>
                    <a:pt x="678715" y="25506"/>
                  </a:cubicBezTo>
                  <a:cubicBezTo>
                    <a:pt x="950990" y="113987"/>
                    <a:pt x="1099986" y="406430"/>
                    <a:pt x="1011531" y="678705"/>
                  </a:cubicBezTo>
                  <a:cubicBezTo>
                    <a:pt x="923063" y="950980"/>
                    <a:pt x="630607" y="1100002"/>
                    <a:pt x="358332" y="1011534"/>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Freeform 187"/>
            <p:cNvSpPr/>
            <p:nvPr/>
          </p:nvSpPr>
          <p:spPr>
            <a:xfrm>
              <a:off x="7067337" y="3340253"/>
              <a:ext cx="582596" cy="582596"/>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Group 13"/>
          <p:cNvGrpSpPr/>
          <p:nvPr/>
        </p:nvGrpSpPr>
        <p:grpSpPr>
          <a:xfrm>
            <a:off x="6324821" y="3911057"/>
            <a:ext cx="1104459" cy="1084969"/>
            <a:chOff x="5540264" y="3999402"/>
            <a:chExt cx="1104459" cy="1084969"/>
          </a:xfrm>
        </p:grpSpPr>
        <p:sp>
          <p:nvSpPr>
            <p:cNvPr id="97" name="Freeform 96"/>
            <p:cNvSpPr/>
            <p:nvPr/>
          </p:nvSpPr>
          <p:spPr>
            <a:xfrm>
              <a:off x="5540264" y="3999402"/>
              <a:ext cx="1104459" cy="1084969"/>
            </a:xfrm>
            <a:custGeom>
              <a:avLst/>
              <a:gdLst>
                <a:gd name="connsiteX0" fmla="*/ 0 w 1036764"/>
                <a:gd name="connsiteY0" fmla="*/ 518376 h 1036752"/>
                <a:gd name="connsiteX1" fmla="*/ 518376 w 1036764"/>
                <a:gd name="connsiteY1" fmla="*/ 0 h 1036752"/>
                <a:gd name="connsiteX2" fmla="*/ 1036764 w 1036764"/>
                <a:gd name="connsiteY2" fmla="*/ 518376 h 1036752"/>
                <a:gd name="connsiteX3" fmla="*/ 518376 w 1036764"/>
                <a:gd name="connsiteY3" fmla="*/ 1036752 h 1036752"/>
                <a:gd name="connsiteX4" fmla="*/ 0 w 1036764"/>
                <a:gd name="connsiteY4" fmla="*/ 518376 h 10367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764" h="1036752">
                  <a:moveTo>
                    <a:pt x="0" y="518376"/>
                  </a:moveTo>
                  <a:cubicBezTo>
                    <a:pt x="0" y="232080"/>
                    <a:pt x="232080" y="0"/>
                    <a:pt x="518376" y="0"/>
                  </a:cubicBezTo>
                  <a:cubicBezTo>
                    <a:pt x="804672" y="0"/>
                    <a:pt x="1036764" y="232080"/>
                    <a:pt x="1036764" y="518376"/>
                  </a:cubicBezTo>
                  <a:cubicBezTo>
                    <a:pt x="1036764" y="804672"/>
                    <a:pt x="804672" y="1036752"/>
                    <a:pt x="518376" y="1036752"/>
                  </a:cubicBezTo>
                  <a:cubicBezTo>
                    <a:pt x="232080" y="1036752"/>
                    <a:pt x="0" y="804672"/>
                    <a:pt x="0" y="51837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Group 188"/>
            <p:cNvGrpSpPr/>
            <p:nvPr/>
          </p:nvGrpSpPr>
          <p:grpSpPr>
            <a:xfrm>
              <a:off x="5864382" y="4234964"/>
              <a:ext cx="456222" cy="613845"/>
              <a:chOff x="9923355" y="2805300"/>
              <a:chExt cx="504759" cy="679151"/>
            </a:xfrm>
            <a:solidFill>
              <a:schemeClr val="accent1"/>
            </a:solidFill>
          </p:grpSpPr>
          <p:sp>
            <p:nvSpPr>
              <p:cNvPr id="190" name="Freeform 189"/>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1" name="Group 190"/>
              <p:cNvGrpSpPr/>
              <p:nvPr/>
            </p:nvGrpSpPr>
            <p:grpSpPr>
              <a:xfrm>
                <a:off x="9923355" y="3191995"/>
                <a:ext cx="504759" cy="292456"/>
                <a:chOff x="8957193" y="1306299"/>
                <a:chExt cx="504759" cy="292456"/>
              </a:xfrm>
              <a:grpFill/>
            </p:grpSpPr>
            <p:sp>
              <p:nvSpPr>
                <p:cNvPr id="192"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2" name="Group 11"/>
          <p:cNvGrpSpPr/>
          <p:nvPr/>
        </p:nvGrpSpPr>
        <p:grpSpPr>
          <a:xfrm>
            <a:off x="4751465" y="1592124"/>
            <a:ext cx="1104529" cy="1085056"/>
            <a:chOff x="4751465" y="1592124"/>
            <a:chExt cx="1104529" cy="1085056"/>
          </a:xfrm>
        </p:grpSpPr>
        <p:sp>
          <p:nvSpPr>
            <p:cNvPr id="89" name="Freeform 88"/>
            <p:cNvSpPr/>
            <p:nvPr/>
          </p:nvSpPr>
          <p:spPr>
            <a:xfrm>
              <a:off x="4751465" y="1592124"/>
              <a:ext cx="1104529" cy="1085056"/>
            </a:xfrm>
            <a:custGeom>
              <a:avLst/>
              <a:gdLst>
                <a:gd name="connsiteX0" fmla="*/ 937791 w 1036830"/>
                <a:gd name="connsiteY0" fmla="*/ 213726 h 1036835"/>
                <a:gd name="connsiteX1" fmla="*/ 823110 w 1036830"/>
                <a:gd name="connsiteY1" fmla="*/ 937791 h 1036835"/>
                <a:gd name="connsiteX2" fmla="*/ 99045 w 1036830"/>
                <a:gd name="connsiteY2" fmla="*/ 823110 h 1036835"/>
                <a:gd name="connsiteX3" fmla="*/ 213714 w 1036830"/>
                <a:gd name="connsiteY3" fmla="*/ 99045 h 1036835"/>
                <a:gd name="connsiteX4" fmla="*/ 937791 w 1036830"/>
                <a:gd name="connsiteY4" fmla="*/ 213726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0" h="1036835">
                  <a:moveTo>
                    <a:pt x="937791" y="213726"/>
                  </a:moveTo>
                  <a:cubicBezTo>
                    <a:pt x="1106066" y="445335"/>
                    <a:pt x="1054733" y="769516"/>
                    <a:pt x="823110" y="937791"/>
                  </a:cubicBezTo>
                  <a:cubicBezTo>
                    <a:pt x="591488" y="1106078"/>
                    <a:pt x="267320" y="1054732"/>
                    <a:pt x="99045" y="823110"/>
                  </a:cubicBezTo>
                  <a:cubicBezTo>
                    <a:pt x="-69242" y="591500"/>
                    <a:pt x="-17896" y="267320"/>
                    <a:pt x="213714" y="99045"/>
                  </a:cubicBezTo>
                  <a:cubicBezTo>
                    <a:pt x="445336" y="-69243"/>
                    <a:pt x="769516" y="-17897"/>
                    <a:pt x="937791" y="21372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4" name="Group 193"/>
            <p:cNvGrpSpPr/>
            <p:nvPr/>
          </p:nvGrpSpPr>
          <p:grpSpPr>
            <a:xfrm>
              <a:off x="5084742" y="1790978"/>
              <a:ext cx="437975" cy="687348"/>
              <a:chOff x="9089492" y="6424059"/>
              <a:chExt cx="1001384" cy="1571549"/>
            </a:xfrm>
            <a:solidFill>
              <a:schemeClr val="accent1"/>
            </a:solidFill>
          </p:grpSpPr>
          <p:sp>
            <p:nvSpPr>
              <p:cNvPr id="195" name="Freeform 3"/>
              <p:cNvSpPr/>
              <p:nvPr/>
            </p:nvSpPr>
            <p:spPr>
              <a:xfrm>
                <a:off x="9089492" y="7034510"/>
                <a:ext cx="1001384" cy="961098"/>
              </a:xfrm>
              <a:custGeom>
                <a:avLst/>
                <a:gdLst>
                  <a:gd name="connsiteX0" fmla="*/ 455727 w 1001384"/>
                  <a:gd name="connsiteY0" fmla="*/ 305371 h 961098"/>
                  <a:gd name="connsiteX1" fmla="*/ 642836 w 1001384"/>
                  <a:gd name="connsiteY1" fmla="*/ 305498 h 961098"/>
                  <a:gd name="connsiteX2" fmla="*/ 558457 w 1001384"/>
                  <a:gd name="connsiteY2" fmla="*/ 221056 h 961098"/>
                  <a:gd name="connsiteX3" fmla="*/ 615861 w 1001384"/>
                  <a:gd name="connsiteY3" fmla="*/ 163754 h 961098"/>
                  <a:gd name="connsiteX4" fmla="*/ 817893 w 1001384"/>
                  <a:gd name="connsiteY4" fmla="*/ 365696 h 961098"/>
                  <a:gd name="connsiteX5" fmla="*/ 615861 w 1001384"/>
                  <a:gd name="connsiteY5" fmla="*/ 567766 h 961098"/>
                  <a:gd name="connsiteX6" fmla="*/ 558457 w 1001384"/>
                  <a:gd name="connsiteY6" fmla="*/ 510413 h 961098"/>
                  <a:gd name="connsiteX7" fmla="*/ 642836 w 1001384"/>
                  <a:gd name="connsiteY7" fmla="*/ 425983 h 961098"/>
                  <a:gd name="connsiteX8" fmla="*/ 153314 w 1001384"/>
                  <a:gd name="connsiteY8" fmla="*/ 425983 h 961098"/>
                  <a:gd name="connsiteX9" fmla="*/ 0 w 1001384"/>
                  <a:gd name="connsiteY9" fmla="*/ 717283 h 961098"/>
                  <a:gd name="connsiteX10" fmla="*/ 428942 w 1001384"/>
                  <a:gd name="connsiteY10" fmla="*/ 717283 h 961098"/>
                  <a:gd name="connsiteX11" fmla="*/ 428942 w 1001384"/>
                  <a:gd name="connsiteY11" fmla="*/ 961098 h 961098"/>
                  <a:gd name="connsiteX12" fmla="*/ 625335 w 1001384"/>
                  <a:gd name="connsiteY12" fmla="*/ 961098 h 961098"/>
                  <a:gd name="connsiteX13" fmla="*/ 625335 w 1001384"/>
                  <a:gd name="connsiteY13" fmla="*/ 717105 h 961098"/>
                  <a:gd name="connsiteX14" fmla="*/ 1001332 w 1001384"/>
                  <a:gd name="connsiteY14" fmla="*/ 349618 h 961098"/>
                  <a:gd name="connsiteX15" fmla="*/ 676592 w 1001384"/>
                  <a:gd name="connsiteY15" fmla="*/ 0 h 961098"/>
                  <a:gd name="connsiteX16" fmla="*/ 455727 w 1001384"/>
                  <a:gd name="connsiteY16" fmla="*/ 0 h 9610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001384" h="961098">
                    <a:moveTo>
                      <a:pt x="455727" y="305371"/>
                    </a:moveTo>
                    <a:lnTo>
                      <a:pt x="642836" y="305498"/>
                    </a:lnTo>
                    <a:lnTo>
                      <a:pt x="558457" y="221056"/>
                    </a:lnTo>
                    <a:lnTo>
                      <a:pt x="615861" y="163754"/>
                    </a:lnTo>
                    <a:lnTo>
                      <a:pt x="817893" y="365696"/>
                    </a:lnTo>
                    <a:lnTo>
                      <a:pt x="615861" y="567766"/>
                    </a:lnTo>
                    <a:lnTo>
                      <a:pt x="558457" y="510413"/>
                    </a:lnTo>
                    <a:lnTo>
                      <a:pt x="642836" y="425983"/>
                    </a:lnTo>
                    <a:lnTo>
                      <a:pt x="153314" y="425983"/>
                    </a:lnTo>
                    <a:lnTo>
                      <a:pt x="0" y="717283"/>
                    </a:lnTo>
                    <a:lnTo>
                      <a:pt x="428942" y="717283"/>
                    </a:lnTo>
                    <a:lnTo>
                      <a:pt x="428942" y="961098"/>
                    </a:lnTo>
                    <a:lnTo>
                      <a:pt x="625335" y="961098"/>
                    </a:lnTo>
                    <a:lnTo>
                      <a:pt x="625335" y="717105"/>
                    </a:lnTo>
                    <a:cubicBezTo>
                      <a:pt x="830034" y="717499"/>
                      <a:pt x="997877" y="554926"/>
                      <a:pt x="1001332" y="349618"/>
                    </a:cubicBezTo>
                    <a:cubicBezTo>
                      <a:pt x="1003999" y="193738"/>
                      <a:pt x="906031" y="0"/>
                      <a:pt x="676592" y="0"/>
                    </a:cubicBezTo>
                    <a:lnTo>
                      <a:pt x="455727" y="0"/>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Freeform 195"/>
              <p:cNvSpPr/>
              <p:nvPr/>
            </p:nvSpPr>
            <p:spPr>
              <a:xfrm>
                <a:off x="9094504" y="6424059"/>
                <a:ext cx="952460" cy="915822"/>
              </a:xfrm>
              <a:custGeom>
                <a:avLst/>
                <a:gdLst>
                  <a:gd name="connsiteX0" fmla="*/ 513294 w 952460"/>
                  <a:gd name="connsiteY0" fmla="*/ 610451 h 915822"/>
                  <a:gd name="connsiteX1" fmla="*/ 343216 w 952460"/>
                  <a:gd name="connsiteY1" fmla="*/ 610451 h 915822"/>
                  <a:gd name="connsiteX2" fmla="*/ 427569 w 952460"/>
                  <a:gd name="connsiteY2" fmla="*/ 694792 h 915822"/>
                  <a:gd name="connsiteX3" fmla="*/ 370152 w 952460"/>
                  <a:gd name="connsiteY3" fmla="*/ 752196 h 915822"/>
                  <a:gd name="connsiteX4" fmla="*/ 168083 w 952460"/>
                  <a:gd name="connsiteY4" fmla="*/ 550164 h 915822"/>
                  <a:gd name="connsiteX5" fmla="*/ 370152 w 952460"/>
                  <a:gd name="connsiteY5" fmla="*/ 348183 h 915822"/>
                  <a:gd name="connsiteX6" fmla="*/ 427569 w 952460"/>
                  <a:gd name="connsiteY6" fmla="*/ 405498 h 915822"/>
                  <a:gd name="connsiteX7" fmla="*/ 343216 w 952460"/>
                  <a:gd name="connsiteY7" fmla="*/ 489928 h 915822"/>
                  <a:gd name="connsiteX8" fmla="*/ 820710 w 952460"/>
                  <a:gd name="connsiteY8" fmla="*/ 489928 h 915822"/>
                  <a:gd name="connsiteX9" fmla="*/ 952460 w 952460"/>
                  <a:gd name="connsiteY9" fmla="*/ 203898 h 915822"/>
                  <a:gd name="connsiteX10" fmla="*/ 620330 w 952460"/>
                  <a:gd name="connsiteY10" fmla="*/ 203898 h 915822"/>
                  <a:gd name="connsiteX11" fmla="*/ 620330 w 952460"/>
                  <a:gd name="connsiteY11" fmla="*/ 0 h 915822"/>
                  <a:gd name="connsiteX12" fmla="*/ 423937 w 952460"/>
                  <a:gd name="connsiteY12" fmla="*/ 0 h 915822"/>
                  <a:gd name="connsiteX13" fmla="*/ 423937 w 952460"/>
                  <a:gd name="connsiteY13" fmla="*/ 203898 h 915822"/>
                  <a:gd name="connsiteX14" fmla="*/ 381900 w 952460"/>
                  <a:gd name="connsiteY14" fmla="*/ 203898 h 915822"/>
                  <a:gd name="connsiteX15" fmla="*/ 49 w 952460"/>
                  <a:gd name="connsiteY15" fmla="*/ 571640 h 915822"/>
                  <a:gd name="connsiteX16" fmla="*/ 284173 w 952460"/>
                  <a:gd name="connsiteY16" fmla="*/ 915683 h 915822"/>
                  <a:gd name="connsiteX17" fmla="*/ 513294 w 952460"/>
                  <a:gd name="connsiteY17" fmla="*/ 915822 h 9158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952460" h="915822">
                    <a:moveTo>
                      <a:pt x="513294" y="610451"/>
                    </a:moveTo>
                    <a:lnTo>
                      <a:pt x="343216" y="610451"/>
                    </a:lnTo>
                    <a:lnTo>
                      <a:pt x="427569" y="694792"/>
                    </a:lnTo>
                    <a:lnTo>
                      <a:pt x="370152" y="752196"/>
                    </a:lnTo>
                    <a:lnTo>
                      <a:pt x="168083" y="550164"/>
                    </a:lnTo>
                    <a:lnTo>
                      <a:pt x="370152" y="348183"/>
                    </a:lnTo>
                    <a:lnTo>
                      <a:pt x="427569" y="405498"/>
                    </a:lnTo>
                    <a:lnTo>
                      <a:pt x="343216" y="489928"/>
                    </a:lnTo>
                    <a:lnTo>
                      <a:pt x="820710" y="489928"/>
                    </a:lnTo>
                    <a:lnTo>
                      <a:pt x="952460" y="203898"/>
                    </a:lnTo>
                    <a:lnTo>
                      <a:pt x="620330" y="203898"/>
                    </a:lnTo>
                    <a:lnTo>
                      <a:pt x="620330" y="0"/>
                    </a:lnTo>
                    <a:lnTo>
                      <a:pt x="423937" y="0"/>
                    </a:lnTo>
                    <a:lnTo>
                      <a:pt x="423937" y="203898"/>
                    </a:lnTo>
                    <a:lnTo>
                      <a:pt x="381900" y="203898"/>
                    </a:lnTo>
                    <a:cubicBezTo>
                      <a:pt x="174585" y="200368"/>
                      <a:pt x="3592" y="364249"/>
                      <a:pt x="49" y="571640"/>
                    </a:cubicBezTo>
                    <a:cubicBezTo>
                      <a:pt x="-2517" y="722605"/>
                      <a:pt x="96112" y="915683"/>
                      <a:pt x="284173" y="915683"/>
                    </a:cubicBezTo>
                    <a:lnTo>
                      <a:pt x="513294" y="915822"/>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6" name="Item Three"/>
          <p:cNvGrpSpPr>
            <a:grpSpLocks noChangeAspect="1"/>
          </p:cNvGrpSpPr>
          <p:nvPr/>
        </p:nvGrpSpPr>
        <p:grpSpPr>
          <a:xfrm>
            <a:off x="5148070" y="5824728"/>
            <a:ext cx="493776" cy="493776"/>
            <a:chOff x="5312229" y="2645229"/>
            <a:chExt cx="1567542" cy="1567542"/>
          </a:xfrm>
        </p:grpSpPr>
        <p:sp>
          <p:nvSpPr>
            <p:cNvPr id="67"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8" name="Not One Size icon"/>
            <p:cNvGrpSpPr/>
            <p:nvPr/>
          </p:nvGrpSpPr>
          <p:grpSpPr>
            <a:xfrm>
              <a:off x="5642411" y="2924035"/>
              <a:ext cx="907179" cy="1009931"/>
              <a:chOff x="5509518" y="2969748"/>
              <a:chExt cx="667556" cy="743167"/>
            </a:xfrm>
          </p:grpSpPr>
          <p:sp>
            <p:nvSpPr>
              <p:cNvPr id="69"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69"/>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6" name="Text Placeholder 1"/>
          <p:cNvSpPr>
            <a:spLocks noGrp="1"/>
          </p:cNvSpPr>
          <p:nvPr>
            <p:ph type="body" sz="quarter" idx="10"/>
          </p:nvPr>
        </p:nvSpPr>
        <p:spPr>
          <a:xfrm>
            <a:off x="853440" y="476250"/>
            <a:ext cx="10485120" cy="529590"/>
          </a:xfrm>
        </p:spPr>
        <p:txBody>
          <a:bodyPr/>
          <a:lstStyle/>
          <a:p>
            <a:r>
              <a:rPr lang="en-US" dirty="0" smtClean="0"/>
              <a:t>Meeting specific needs from each part of the business</a:t>
            </a:r>
            <a:endParaRPr lang="en-US" dirty="0"/>
          </a:p>
        </p:txBody>
      </p:sp>
      <p:grpSp>
        <p:nvGrpSpPr>
          <p:cNvPr id="85" name="Group 84"/>
          <p:cNvGrpSpPr/>
          <p:nvPr/>
        </p:nvGrpSpPr>
        <p:grpSpPr>
          <a:xfrm>
            <a:off x="1841902" y="4237831"/>
            <a:ext cx="2921015" cy="498598"/>
            <a:chOff x="1790673" y="7663713"/>
            <a:chExt cx="2921015" cy="498598"/>
          </a:xfrm>
        </p:grpSpPr>
        <p:cxnSp>
          <p:nvCxnSpPr>
            <p:cNvPr id="86" name="Straight Connector 85"/>
            <p:cNvCxnSpPr/>
            <p:nvPr/>
          </p:nvCxnSpPr>
          <p:spPr>
            <a:xfrm>
              <a:off x="3371850" y="7905571"/>
              <a:ext cx="1339838"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87" name="TextBox 86"/>
            <p:cNvSpPr txBox="1"/>
            <p:nvPr/>
          </p:nvSpPr>
          <p:spPr>
            <a:xfrm>
              <a:off x="1790673" y="7663713"/>
              <a:ext cx="1767432" cy="498598"/>
            </a:xfrm>
            <a:prstGeom prst="rect">
              <a:avLst/>
            </a:prstGeom>
            <a:noFill/>
          </p:spPr>
          <p:txBody>
            <a:bodyPr wrap="square" lIns="0" tIns="0" rIns="0" bIns="0" rtlCol="0">
              <a:spAutoFit/>
            </a:bodyPr>
            <a:lstStyle/>
            <a:p>
              <a:pPr>
                <a:lnSpc>
                  <a:spcPct val="90000"/>
                </a:lnSpc>
                <a:spcAft>
                  <a:spcPts val="1800"/>
                </a:spcAft>
              </a:pPr>
              <a:r>
                <a:rPr lang="en-US" dirty="0" smtClean="0">
                  <a:solidFill>
                    <a:schemeClr val="accent2"/>
                  </a:solidFill>
                  <a:latin typeface="BentonSans Medium" charset="0"/>
                  <a:ea typeface="BentonSans Medium" charset="0"/>
                  <a:cs typeface="BentonSans Medium" charset="0"/>
                </a:rPr>
                <a:t>Procurement: </a:t>
              </a:r>
              <a:r>
                <a:rPr lang="en-US" dirty="0" smtClean="0">
                  <a:solidFill>
                    <a:schemeClr val="accent2"/>
                  </a:solidFill>
                </a:rPr>
                <a:t>TBD copy</a:t>
              </a:r>
              <a:endParaRPr lang="en-US" dirty="0">
                <a:solidFill>
                  <a:schemeClr val="accent2"/>
                </a:solidFill>
              </a:endParaRPr>
            </a:p>
          </p:txBody>
        </p:sp>
      </p:grpSp>
      <p:grpSp>
        <p:nvGrpSpPr>
          <p:cNvPr id="4" name="Group 3"/>
          <p:cNvGrpSpPr/>
          <p:nvPr/>
        </p:nvGrpSpPr>
        <p:grpSpPr>
          <a:xfrm>
            <a:off x="4751535" y="3911057"/>
            <a:ext cx="1104459" cy="1084969"/>
            <a:chOff x="4751535" y="3911057"/>
            <a:chExt cx="1104459" cy="1084969"/>
          </a:xfrm>
        </p:grpSpPr>
        <p:sp>
          <p:nvSpPr>
            <p:cNvPr id="78" name="Freeform 77"/>
            <p:cNvSpPr/>
            <p:nvPr/>
          </p:nvSpPr>
          <p:spPr>
            <a:xfrm>
              <a:off x="4751535" y="3911057"/>
              <a:ext cx="1104459" cy="1084969"/>
            </a:xfrm>
            <a:custGeom>
              <a:avLst/>
              <a:gdLst>
                <a:gd name="connsiteX0" fmla="*/ 0 w 1036764"/>
                <a:gd name="connsiteY0" fmla="*/ 518376 h 1036752"/>
                <a:gd name="connsiteX1" fmla="*/ 518376 w 1036764"/>
                <a:gd name="connsiteY1" fmla="*/ 0 h 1036752"/>
                <a:gd name="connsiteX2" fmla="*/ 1036764 w 1036764"/>
                <a:gd name="connsiteY2" fmla="*/ 518376 h 1036752"/>
                <a:gd name="connsiteX3" fmla="*/ 518376 w 1036764"/>
                <a:gd name="connsiteY3" fmla="*/ 1036752 h 1036752"/>
                <a:gd name="connsiteX4" fmla="*/ 0 w 1036764"/>
                <a:gd name="connsiteY4" fmla="*/ 518376 h 10367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764" h="1036752">
                  <a:moveTo>
                    <a:pt x="0" y="518376"/>
                  </a:moveTo>
                  <a:cubicBezTo>
                    <a:pt x="0" y="232080"/>
                    <a:pt x="232080" y="0"/>
                    <a:pt x="518376" y="0"/>
                  </a:cubicBezTo>
                  <a:cubicBezTo>
                    <a:pt x="804672" y="0"/>
                    <a:pt x="1036764" y="232080"/>
                    <a:pt x="1036764" y="518376"/>
                  </a:cubicBezTo>
                  <a:cubicBezTo>
                    <a:pt x="1036764" y="804672"/>
                    <a:pt x="804672" y="1036752"/>
                    <a:pt x="518376" y="1036752"/>
                  </a:cubicBezTo>
                  <a:cubicBezTo>
                    <a:pt x="232080" y="1036752"/>
                    <a:pt x="0" y="804672"/>
                    <a:pt x="0" y="51837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Group 89"/>
            <p:cNvGrpSpPr/>
            <p:nvPr/>
          </p:nvGrpSpPr>
          <p:grpSpPr>
            <a:xfrm>
              <a:off x="5004651" y="4173612"/>
              <a:ext cx="598226" cy="559858"/>
              <a:chOff x="8988082" y="1892651"/>
              <a:chExt cx="1506257" cy="1409650"/>
            </a:xfrm>
            <a:solidFill>
              <a:schemeClr val="bg1"/>
            </a:solidFill>
          </p:grpSpPr>
          <p:sp>
            <p:nvSpPr>
              <p:cNvPr id="91" name="Freeform 3"/>
              <p:cNvSpPr/>
              <p:nvPr/>
            </p:nvSpPr>
            <p:spPr>
              <a:xfrm>
                <a:off x="9078214" y="1892651"/>
                <a:ext cx="1341488" cy="894144"/>
              </a:xfrm>
              <a:custGeom>
                <a:avLst/>
                <a:gdLst>
                  <a:gd name="connsiteX0" fmla="*/ 572478 w 1341488"/>
                  <a:gd name="connsiteY0" fmla="*/ 645719 h 894144"/>
                  <a:gd name="connsiteX1" fmla="*/ 760857 w 1341488"/>
                  <a:gd name="connsiteY1" fmla="*/ 894144 h 894144"/>
                  <a:gd name="connsiteX2" fmla="*/ 1341488 w 1341488"/>
                  <a:gd name="connsiteY2" fmla="*/ 741070 h 894144"/>
                  <a:gd name="connsiteX3" fmla="*/ 1155713 w 1341488"/>
                  <a:gd name="connsiteY3" fmla="*/ 496138 h 894144"/>
                  <a:gd name="connsiteX4" fmla="*/ 677761 w 1341488"/>
                  <a:gd name="connsiteY4" fmla="*/ 622135 h 894144"/>
                  <a:gd name="connsiteX5" fmla="*/ 680822 w 1341488"/>
                  <a:gd name="connsiteY5" fmla="*/ 225082 h 894144"/>
                  <a:gd name="connsiteX6" fmla="*/ 579869 w 1341488"/>
                  <a:gd name="connsiteY6" fmla="*/ 0 h 894144"/>
                  <a:gd name="connsiteX7" fmla="*/ 0 w 1341488"/>
                  <a:gd name="connsiteY7" fmla="*/ 154000 h 894144"/>
                  <a:gd name="connsiteX8" fmla="*/ 120307 w 1341488"/>
                  <a:gd name="connsiteY8" fmla="*/ 373951 h 8941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41488" h="894144">
                    <a:moveTo>
                      <a:pt x="572478" y="645719"/>
                    </a:moveTo>
                    <a:lnTo>
                      <a:pt x="760857" y="894144"/>
                    </a:lnTo>
                    <a:lnTo>
                      <a:pt x="1341488" y="741070"/>
                    </a:lnTo>
                    <a:lnTo>
                      <a:pt x="1155713" y="496138"/>
                    </a:lnTo>
                    <a:lnTo>
                      <a:pt x="677761" y="622135"/>
                    </a:lnTo>
                    <a:lnTo>
                      <a:pt x="680822" y="225082"/>
                    </a:lnTo>
                    <a:lnTo>
                      <a:pt x="579869" y="0"/>
                    </a:lnTo>
                    <a:lnTo>
                      <a:pt x="0" y="154000"/>
                    </a:lnTo>
                    <a:lnTo>
                      <a:pt x="120307" y="373951"/>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91"/>
              <p:cNvSpPr/>
              <p:nvPr/>
            </p:nvSpPr>
            <p:spPr>
              <a:xfrm>
                <a:off x="8988082" y="2470692"/>
                <a:ext cx="1291641" cy="831609"/>
              </a:xfrm>
              <a:custGeom>
                <a:avLst/>
                <a:gdLst>
                  <a:gd name="connsiteX0" fmla="*/ 659435 w 1291641"/>
                  <a:gd name="connsiteY0" fmla="*/ 91275 h 831609"/>
                  <a:gd name="connsiteX1" fmla="*/ 490004 w 1291641"/>
                  <a:gd name="connsiteY1" fmla="*/ 284277 h 831609"/>
                  <a:gd name="connsiteX2" fmla="*/ 2210 w 1291641"/>
                  <a:gd name="connsiteY2" fmla="*/ 0 h 831609"/>
                  <a:gd name="connsiteX3" fmla="*/ 0 w 1291641"/>
                  <a:gd name="connsiteY3" fmla="*/ 17780 h 831609"/>
                  <a:gd name="connsiteX4" fmla="*/ 196266 w 1291641"/>
                  <a:gd name="connsiteY4" fmla="*/ 142469 h 831609"/>
                  <a:gd name="connsiteX5" fmla="*/ 196266 w 1291641"/>
                  <a:gd name="connsiteY5" fmla="*/ 561937 h 831609"/>
                  <a:gd name="connsiteX6" fmla="*/ 662254 w 1291641"/>
                  <a:gd name="connsiteY6" fmla="*/ 830669 h 831609"/>
                  <a:gd name="connsiteX7" fmla="*/ 662254 w 1291641"/>
                  <a:gd name="connsiteY7" fmla="*/ 831609 h 831609"/>
                  <a:gd name="connsiteX8" fmla="*/ 663372 w 1291641"/>
                  <a:gd name="connsiteY8" fmla="*/ 831317 h 831609"/>
                  <a:gd name="connsiteX9" fmla="*/ 1291641 w 1291641"/>
                  <a:gd name="connsiteY9" fmla="*/ 662280 h 831609"/>
                  <a:gd name="connsiteX10" fmla="*/ 1291641 w 1291641"/>
                  <a:gd name="connsiteY10" fmla="*/ 255499 h 831609"/>
                  <a:gd name="connsiteX11" fmla="*/ 757314 w 1291641"/>
                  <a:gd name="connsiteY11" fmla="*/ 402755 h 831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91641" h="831609">
                    <a:moveTo>
                      <a:pt x="659435" y="91275"/>
                    </a:moveTo>
                    <a:lnTo>
                      <a:pt x="490004" y="284277"/>
                    </a:lnTo>
                    <a:lnTo>
                      <a:pt x="2210" y="0"/>
                    </a:lnTo>
                    <a:lnTo>
                      <a:pt x="0" y="17780"/>
                    </a:lnTo>
                    <a:lnTo>
                      <a:pt x="196266" y="142469"/>
                    </a:lnTo>
                    <a:lnTo>
                      <a:pt x="196266" y="561937"/>
                    </a:lnTo>
                    <a:lnTo>
                      <a:pt x="662254" y="830669"/>
                    </a:lnTo>
                    <a:lnTo>
                      <a:pt x="662254" y="831609"/>
                    </a:lnTo>
                    <a:lnTo>
                      <a:pt x="663372" y="831317"/>
                    </a:lnTo>
                    <a:lnTo>
                      <a:pt x="1291641" y="662280"/>
                    </a:lnTo>
                    <a:lnTo>
                      <a:pt x="1291641" y="255499"/>
                    </a:lnTo>
                    <a:lnTo>
                      <a:pt x="757314" y="40275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p:cNvSpPr/>
              <p:nvPr/>
            </p:nvSpPr>
            <p:spPr>
              <a:xfrm>
                <a:off x="9764419" y="1966586"/>
                <a:ext cx="729920" cy="425640"/>
              </a:xfrm>
              <a:custGeom>
                <a:avLst/>
                <a:gdLst>
                  <a:gd name="connsiteX0" fmla="*/ 464477 w 729920"/>
                  <a:gd name="connsiteY0" fmla="*/ 425640 h 425640"/>
                  <a:gd name="connsiteX1" fmla="*/ 729920 w 729920"/>
                  <a:gd name="connsiteY1" fmla="*/ 269532 h 425640"/>
                  <a:gd name="connsiteX2" fmla="*/ 265443 w 729920"/>
                  <a:gd name="connsiteY2" fmla="*/ 0 h 425640"/>
                  <a:gd name="connsiteX3" fmla="*/ 0 w 729920"/>
                  <a:gd name="connsiteY3" fmla="*/ 156108 h 425640"/>
                </a:gdLst>
                <a:ahLst/>
                <a:cxnLst>
                  <a:cxn ang="0">
                    <a:pos x="connsiteX0" y="connsiteY0"/>
                  </a:cxn>
                  <a:cxn ang="1">
                    <a:pos x="connsiteX1" y="connsiteY1"/>
                  </a:cxn>
                  <a:cxn ang="2">
                    <a:pos x="connsiteX2" y="connsiteY2"/>
                  </a:cxn>
                  <a:cxn ang="3">
                    <a:pos x="connsiteX3" y="connsiteY3"/>
                  </a:cxn>
                </a:cxnLst>
                <a:rect l="l" t="t" r="r" b="b"/>
                <a:pathLst>
                  <a:path w="729920" h="425640">
                    <a:moveTo>
                      <a:pt x="464477" y="425640"/>
                    </a:moveTo>
                    <a:lnTo>
                      <a:pt x="729920" y="269532"/>
                    </a:lnTo>
                    <a:lnTo>
                      <a:pt x="265443" y="0"/>
                    </a:lnTo>
                    <a:lnTo>
                      <a:pt x="0" y="15610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1408480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60"/>
                                        </p:tgtEl>
                                        <p:attrNameLst>
                                          <p:attrName>style.visibility</p:attrName>
                                        </p:attrNameLst>
                                      </p:cBhvr>
                                      <p:to>
                                        <p:strVal val="visible"/>
                                      </p:to>
                                    </p:set>
                                    <p:animEffect transition="in" filter="wipe(right)">
                                      <p:cBhvr>
                                        <p:cTn id="13" dur="500"/>
                                        <p:tgtEl>
                                          <p:spTgt spid="160"/>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169"/>
                                        </p:tgtEl>
                                        <p:attrNameLst>
                                          <p:attrName>style.visibility</p:attrName>
                                        </p:attrNameLst>
                                      </p:cBhvr>
                                      <p:to>
                                        <p:strVal val="visible"/>
                                      </p:to>
                                    </p:set>
                                    <p:animEffect transition="in" filter="wipe(right)">
                                      <p:cBhvr>
                                        <p:cTn id="23" dur="500"/>
                                        <p:tgtEl>
                                          <p:spTgt spid="169"/>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right)">
                                      <p:cBhvr>
                                        <p:cTn id="33" dur="500"/>
                                        <p:tgtEl>
                                          <p:spTgt spid="85"/>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163"/>
                                        </p:tgtEl>
                                        <p:attrNameLst>
                                          <p:attrName>style.visibility</p:attrName>
                                        </p:attrNameLst>
                                      </p:cBhvr>
                                      <p:to>
                                        <p:strVal val="visible"/>
                                      </p:to>
                                    </p:set>
                                    <p:animEffect transition="in" filter="wipe(left)">
                                      <p:cBhvr>
                                        <p:cTn id="43" dur="500"/>
                                        <p:tgtEl>
                                          <p:spTgt spid="163"/>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172"/>
                                        </p:tgtEl>
                                        <p:attrNameLst>
                                          <p:attrName>style.visibility</p:attrName>
                                        </p:attrNameLst>
                                      </p:cBhvr>
                                      <p:to>
                                        <p:strVal val="visible"/>
                                      </p:to>
                                    </p:set>
                                    <p:animEffect transition="in" filter="wipe(left)">
                                      <p:cBhvr>
                                        <p:cTn id="53" dur="500"/>
                                        <p:tgtEl>
                                          <p:spTgt spid="172"/>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166"/>
                                        </p:tgtEl>
                                        <p:attrNameLst>
                                          <p:attrName>style.visibility</p:attrName>
                                        </p:attrNameLst>
                                      </p:cBhvr>
                                      <p:to>
                                        <p:strVal val="visible"/>
                                      </p:to>
                                    </p:set>
                                    <p:animEffect transition="in" filter="wipe(left)">
                                      <p:cBhvr>
                                        <p:cTn id="63"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Item Five"/>
          <p:cNvGrpSpPr>
            <a:grpSpLocks noChangeAspect="1"/>
          </p:cNvGrpSpPr>
          <p:nvPr/>
        </p:nvGrpSpPr>
        <p:grpSpPr>
          <a:xfrm>
            <a:off x="7251192" y="5824728"/>
            <a:ext cx="493776" cy="493776"/>
            <a:chOff x="8937171" y="2645229"/>
            <a:chExt cx="1567542" cy="1567542"/>
          </a:xfrm>
        </p:grpSpPr>
        <p:sp>
          <p:nvSpPr>
            <p:cNvPr id="8"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 name="Rollout and Refine Icon"/>
            <p:cNvGrpSpPr/>
            <p:nvPr/>
          </p:nvGrpSpPr>
          <p:grpSpPr>
            <a:xfrm>
              <a:off x="9279036" y="2980806"/>
              <a:ext cx="883812" cy="896388"/>
              <a:chOff x="6280447" y="3970760"/>
              <a:chExt cx="794340" cy="805643"/>
            </a:xfrm>
          </p:grpSpPr>
          <p:sp>
            <p:nvSpPr>
              <p:cNvPr id="10"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Item Four"/>
          <p:cNvGrpSpPr>
            <a:grpSpLocks noChangeAspect="1"/>
          </p:cNvGrpSpPr>
          <p:nvPr/>
        </p:nvGrpSpPr>
        <p:grpSpPr>
          <a:xfrm>
            <a:off x="6547104" y="5824728"/>
            <a:ext cx="493776" cy="493776"/>
            <a:chOff x="7124700" y="2645229"/>
            <a:chExt cx="1567542" cy="1567542"/>
          </a:xfrm>
        </p:grpSpPr>
        <p:sp>
          <p:nvSpPr>
            <p:cNvPr id="16"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8" name="Item One"/>
          <p:cNvGrpSpPr>
            <a:grpSpLocks noChangeAspect="1"/>
          </p:cNvGrpSpPr>
          <p:nvPr/>
        </p:nvGrpSpPr>
        <p:grpSpPr>
          <a:xfrm>
            <a:off x="4453128" y="5824728"/>
            <a:ext cx="493776" cy="493776"/>
            <a:chOff x="1687287" y="2645229"/>
            <a:chExt cx="1567542" cy="1567542"/>
          </a:xfrm>
        </p:grpSpPr>
        <p:sp>
          <p:nvSpPr>
            <p:cNvPr id="19"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0"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21" name="Item Two"/>
          <p:cNvGrpSpPr>
            <a:grpSpLocks noChangeAspect="1"/>
          </p:cNvGrpSpPr>
          <p:nvPr/>
        </p:nvGrpSpPr>
        <p:grpSpPr>
          <a:xfrm>
            <a:off x="5844425" y="5824728"/>
            <a:ext cx="493776" cy="493776"/>
            <a:chOff x="3499758" y="2645229"/>
            <a:chExt cx="1567542" cy="1567542"/>
          </a:xfrm>
        </p:grpSpPr>
        <p:sp>
          <p:nvSpPr>
            <p:cNvPr id="22"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3"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Rectangle 23"/>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5" name="Item Three"/>
          <p:cNvGrpSpPr>
            <a:grpSpLocks noChangeAspect="1"/>
          </p:cNvGrpSpPr>
          <p:nvPr/>
        </p:nvGrpSpPr>
        <p:grpSpPr>
          <a:xfrm>
            <a:off x="5148070" y="5824728"/>
            <a:ext cx="493776" cy="493776"/>
            <a:chOff x="5312229" y="2645229"/>
            <a:chExt cx="1567542" cy="1567542"/>
          </a:xfrm>
        </p:grpSpPr>
        <p:sp>
          <p:nvSpPr>
            <p:cNvPr id="26"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7" name="Not One Size icon"/>
            <p:cNvGrpSpPr/>
            <p:nvPr/>
          </p:nvGrpSpPr>
          <p:grpSpPr>
            <a:xfrm>
              <a:off x="5642411" y="2924035"/>
              <a:ext cx="907179" cy="1009931"/>
              <a:chOff x="5509518" y="2969748"/>
              <a:chExt cx="667556" cy="743167"/>
            </a:xfrm>
          </p:grpSpPr>
          <p:sp>
            <p:nvSpPr>
              <p:cNvPr id="28"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8"/>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Picture 33"/>
          <p:cNvPicPr>
            <a:picLocks noChangeAspect="1"/>
          </p:cNvPicPr>
          <p:nvPr/>
        </p:nvPicPr>
        <p:blipFill rotWithShape="1">
          <a:blip r:embed="rId3">
            <a:alphaModFix amt="23000"/>
            <a:extLst>
              <a:ext uri="{28A0092B-C50C-407E-A947-70E740481C1C}">
                <a14:useLocalDpi xmlns:a14="http://schemas.microsoft.com/office/drawing/2010/main" val="0"/>
              </a:ext>
            </a:extLst>
          </a:blip>
          <a:srcRect l="-1294" t="-6221" r="657" b="2909"/>
          <a:stretch/>
        </p:blipFill>
        <p:spPr>
          <a:xfrm>
            <a:off x="0" y="-1"/>
            <a:ext cx="12192000" cy="6858001"/>
          </a:xfrm>
          <a:prstGeom prst="rect">
            <a:avLst/>
          </a:prstGeom>
        </p:spPr>
      </p:pic>
      <p:sp>
        <p:nvSpPr>
          <p:cNvPr id="6" name="Rectangle 5"/>
          <p:cNvSpPr/>
          <p:nvPr/>
        </p:nvSpPr>
        <p:spPr>
          <a:xfrm>
            <a:off x="0" y="0"/>
            <a:ext cx="12192000" cy="1778222"/>
          </a:xfrm>
          <a:prstGeom prst="rect">
            <a:avLst/>
          </a:prstGeom>
          <a:gradFill>
            <a:gsLst>
              <a:gs pos="0">
                <a:schemeClr val="bg1"/>
              </a:gs>
              <a:gs pos="100000">
                <a:schemeClr val="bg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1203276"/>
          </a:xfrm>
        </p:spPr>
        <p:txBody>
          <a:bodyPr>
            <a:normAutofit/>
          </a:bodyPr>
          <a:lstStyle/>
          <a:p>
            <a:r>
              <a:rPr lang="en-US" dirty="0" smtClean="0"/>
              <a:t>Supporting payments wherever you do business</a:t>
            </a:r>
            <a:endParaRPr lang="en-US" dirty="0"/>
          </a:p>
        </p:txBody>
      </p:sp>
      <p:grpSp>
        <p:nvGrpSpPr>
          <p:cNvPr id="38" name="Group 37"/>
          <p:cNvGrpSpPr/>
          <p:nvPr/>
        </p:nvGrpSpPr>
        <p:grpSpPr>
          <a:xfrm>
            <a:off x="2996576" y="1482170"/>
            <a:ext cx="2847849" cy="4086204"/>
            <a:chOff x="2996576" y="1482170"/>
            <a:chExt cx="2847849" cy="4086204"/>
          </a:xfrm>
        </p:grpSpPr>
        <p:sp>
          <p:nvSpPr>
            <p:cNvPr id="36" name="Rectangle 35"/>
            <p:cNvSpPr/>
            <p:nvPr/>
          </p:nvSpPr>
          <p:spPr>
            <a:xfrm>
              <a:off x="2996576" y="1482170"/>
              <a:ext cx="2847849" cy="4086204"/>
            </a:xfrm>
            <a:prstGeom prst="rect">
              <a:avLst/>
            </a:prstGeom>
            <a:solidFill>
              <a:schemeClr val="bg1">
                <a:alpha val="7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37" name="TextBox 36"/>
            <p:cNvSpPr txBox="1"/>
            <p:nvPr/>
          </p:nvSpPr>
          <p:spPr>
            <a:xfrm>
              <a:off x="3260865" y="3586606"/>
              <a:ext cx="2319271" cy="1534779"/>
            </a:xfrm>
            <a:prstGeom prst="rect">
              <a:avLst/>
            </a:prstGeom>
            <a:noFill/>
          </p:spPr>
          <p:txBody>
            <a:bodyPr wrap="square" lIns="0" tIns="0" rIns="0" bIns="0" rtlCol="0">
              <a:spAutoFit/>
            </a:bodyPr>
            <a:lstStyle/>
            <a:p>
              <a:pPr marL="18288" lvl="0" algn="ctr">
                <a:lnSpc>
                  <a:spcPct val="90000"/>
                </a:lnSpc>
                <a:spcBef>
                  <a:spcPts val="800"/>
                </a:spcBef>
              </a:pPr>
              <a:r>
                <a:rPr lang="en-US" dirty="0" smtClean="0">
                  <a:solidFill>
                    <a:srgbClr val="898A8C"/>
                  </a:solidFill>
                  <a:latin typeface="BentonSans Medium" charset="0"/>
                  <a:ea typeface="BentonSans Medium" charset="0"/>
                  <a:cs typeface="BentonSans Medium" charset="0"/>
                </a:rPr>
                <a:t>Commercial Cards </a:t>
              </a:r>
              <a:br>
                <a:rPr lang="en-US" dirty="0" smtClean="0">
                  <a:solidFill>
                    <a:srgbClr val="898A8C"/>
                  </a:solidFill>
                  <a:latin typeface="BentonSans Medium" charset="0"/>
                  <a:ea typeface="BentonSans Medium" charset="0"/>
                  <a:cs typeface="BentonSans Medium" charset="0"/>
                </a:rPr>
              </a:br>
              <a:r>
                <a:rPr lang="en-US" dirty="0" smtClean="0">
                  <a:solidFill>
                    <a:srgbClr val="898A8C"/>
                  </a:solidFill>
                  <a:latin typeface="BentonSans Medium" charset="0"/>
                  <a:ea typeface="BentonSans Medium" charset="0"/>
                  <a:cs typeface="BentonSans Medium" charset="0"/>
                </a:rPr>
                <a:t>in 200+ countries and territories</a:t>
              </a:r>
              <a:endParaRPr lang="en-US" sz="1400" dirty="0" smtClean="0">
                <a:solidFill>
                  <a:srgbClr val="898A8C"/>
                </a:solidFill>
              </a:endParaRPr>
            </a:p>
            <a:p>
              <a:pPr marL="182880" lvl="0" indent="-164592">
                <a:lnSpc>
                  <a:spcPct val="90000"/>
                </a:lnSpc>
                <a:spcBef>
                  <a:spcPts val="800"/>
                </a:spcBef>
                <a:buFont typeface="Arial" charset="0"/>
                <a:buChar char="•"/>
              </a:pPr>
              <a:r>
                <a:rPr lang="en-US" sz="1400" dirty="0" smtClean="0">
                  <a:solidFill>
                    <a:srgbClr val="898A8C"/>
                  </a:solidFill>
                </a:rPr>
                <a:t>95 in local currency</a:t>
              </a:r>
              <a:endParaRPr lang="en-US" sz="1400" dirty="0">
                <a:solidFill>
                  <a:srgbClr val="898A8C"/>
                </a:solidFill>
              </a:endParaRPr>
            </a:p>
            <a:p>
              <a:pPr marL="182880" lvl="0" indent="-164592">
                <a:lnSpc>
                  <a:spcPct val="90000"/>
                </a:lnSpc>
                <a:spcBef>
                  <a:spcPts val="800"/>
                </a:spcBef>
                <a:buFont typeface="Arial" charset="0"/>
                <a:buChar char="•"/>
              </a:pPr>
              <a:r>
                <a:rPr lang="en-US" sz="1400" dirty="0" smtClean="0">
                  <a:solidFill>
                    <a:srgbClr val="898A8C"/>
                  </a:solidFill>
                </a:rPr>
                <a:t>113 in international currency (USD/EUR)</a:t>
              </a:r>
              <a:endParaRPr lang="en-US" sz="1400" dirty="0">
                <a:solidFill>
                  <a:srgbClr val="898A8C"/>
                </a:solidFill>
              </a:endParaRPr>
            </a:p>
          </p:txBody>
        </p:sp>
        <p:grpSp>
          <p:nvGrpSpPr>
            <p:cNvPr id="5" name="Group 4"/>
            <p:cNvGrpSpPr/>
            <p:nvPr/>
          </p:nvGrpSpPr>
          <p:grpSpPr>
            <a:xfrm>
              <a:off x="3622240" y="1811182"/>
              <a:ext cx="1596521" cy="1596520"/>
              <a:chOff x="3622240" y="1811182"/>
              <a:chExt cx="1596521" cy="1596520"/>
            </a:xfrm>
          </p:grpSpPr>
          <p:sp>
            <p:nvSpPr>
              <p:cNvPr id="39" name="Oval 38"/>
              <p:cNvSpPr/>
              <p:nvPr/>
            </p:nvSpPr>
            <p:spPr>
              <a:xfrm>
                <a:off x="3622240" y="1811182"/>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4" name="TextBox 3"/>
              <p:cNvSpPr txBox="1"/>
              <p:nvPr/>
            </p:nvSpPr>
            <p:spPr>
              <a:xfrm>
                <a:off x="3754581" y="2325544"/>
                <a:ext cx="1331839" cy="720197"/>
              </a:xfrm>
              <a:prstGeom prst="rect">
                <a:avLst/>
              </a:prstGeom>
              <a:noFill/>
            </p:spPr>
            <p:txBody>
              <a:bodyPr wrap="none" lIns="0" tIns="0" rIns="0" bIns="0" rtlCol="0">
                <a:spAutoFit/>
              </a:bodyPr>
              <a:lstStyle/>
              <a:p>
                <a:pPr algn="ctr">
                  <a:lnSpc>
                    <a:spcPct val="90000"/>
                  </a:lnSpc>
                  <a:spcBef>
                    <a:spcPts val="1600"/>
                  </a:spcBef>
                </a:pPr>
                <a:r>
                  <a:rPr lang="en-US" sz="5200" b="1" dirty="0" smtClean="0">
                    <a:solidFill>
                      <a:schemeClr val="bg2"/>
                    </a:solidFill>
                    <a:latin typeface="BentonSans" charset="0"/>
                    <a:ea typeface="BentonSans" charset="0"/>
                    <a:cs typeface="BentonSans" charset="0"/>
                  </a:rPr>
                  <a:t>200</a:t>
                </a:r>
                <a:endParaRPr lang="en-US" sz="5200" b="1" dirty="0">
                  <a:solidFill>
                    <a:schemeClr val="bg2"/>
                  </a:solidFill>
                  <a:latin typeface="BentonSans" charset="0"/>
                  <a:ea typeface="BentonSans" charset="0"/>
                  <a:cs typeface="BentonSans" charset="0"/>
                </a:endParaRPr>
              </a:p>
            </p:txBody>
          </p:sp>
        </p:grpSp>
      </p:grpSp>
      <p:grpSp>
        <p:nvGrpSpPr>
          <p:cNvPr id="40" name="Group 39"/>
          <p:cNvGrpSpPr/>
          <p:nvPr/>
        </p:nvGrpSpPr>
        <p:grpSpPr>
          <a:xfrm>
            <a:off x="6347174" y="1482170"/>
            <a:ext cx="2847849" cy="4086204"/>
            <a:chOff x="6347174" y="1482170"/>
            <a:chExt cx="2847849" cy="4086204"/>
          </a:xfrm>
        </p:grpSpPr>
        <p:sp>
          <p:nvSpPr>
            <p:cNvPr id="46" name="Rectangle 45"/>
            <p:cNvSpPr/>
            <p:nvPr/>
          </p:nvSpPr>
          <p:spPr>
            <a:xfrm>
              <a:off x="6347174" y="1482170"/>
              <a:ext cx="2847849" cy="4086204"/>
            </a:xfrm>
            <a:prstGeom prst="rect">
              <a:avLst/>
            </a:prstGeom>
            <a:solidFill>
              <a:schemeClr val="bg1">
                <a:alpha val="76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47" name="TextBox 46"/>
            <p:cNvSpPr txBox="1"/>
            <p:nvPr/>
          </p:nvSpPr>
          <p:spPr>
            <a:xfrm>
              <a:off x="6611463" y="3586606"/>
              <a:ext cx="2319271" cy="747897"/>
            </a:xfrm>
            <a:prstGeom prst="rect">
              <a:avLst/>
            </a:prstGeom>
            <a:noFill/>
          </p:spPr>
          <p:txBody>
            <a:bodyPr wrap="square" lIns="0" tIns="0" rIns="0" bIns="0" rtlCol="0">
              <a:spAutoFit/>
            </a:bodyPr>
            <a:lstStyle/>
            <a:p>
              <a:pPr marL="18288" lvl="0" algn="ctr">
                <a:lnSpc>
                  <a:spcPct val="90000"/>
                </a:lnSpc>
                <a:spcBef>
                  <a:spcPts val="800"/>
                </a:spcBef>
              </a:pPr>
              <a:r>
                <a:rPr lang="en-US" dirty="0" smtClean="0">
                  <a:solidFill>
                    <a:srgbClr val="898A8C"/>
                  </a:solidFill>
                  <a:latin typeface="BentonSans Medium" charset="0"/>
                  <a:ea typeface="BentonSans Medium" charset="0"/>
                  <a:cs typeface="BentonSans Medium" charset="0"/>
                </a:rPr>
                <a:t>B2B payments </a:t>
              </a:r>
              <a:br>
                <a:rPr lang="en-US" dirty="0" smtClean="0">
                  <a:solidFill>
                    <a:srgbClr val="898A8C"/>
                  </a:solidFill>
                  <a:latin typeface="BentonSans Medium" charset="0"/>
                  <a:ea typeface="BentonSans Medium" charset="0"/>
                  <a:cs typeface="BentonSans Medium" charset="0"/>
                </a:rPr>
              </a:br>
              <a:r>
                <a:rPr lang="en-US" dirty="0" smtClean="0">
                  <a:solidFill>
                    <a:srgbClr val="898A8C"/>
                  </a:solidFill>
                  <a:latin typeface="BentonSans Medium" charset="0"/>
                  <a:ea typeface="BentonSans Medium" charset="0"/>
                  <a:cs typeface="BentonSans Medium" charset="0"/>
                </a:rPr>
                <a:t>in 66 countries </a:t>
              </a:r>
              <a:br>
                <a:rPr lang="en-US" dirty="0" smtClean="0">
                  <a:solidFill>
                    <a:srgbClr val="898A8C"/>
                  </a:solidFill>
                  <a:latin typeface="BentonSans Medium" charset="0"/>
                  <a:ea typeface="BentonSans Medium" charset="0"/>
                  <a:cs typeface="BentonSans Medium" charset="0"/>
                </a:rPr>
              </a:br>
              <a:r>
                <a:rPr lang="en-US" dirty="0" smtClean="0">
                  <a:solidFill>
                    <a:srgbClr val="898A8C"/>
                  </a:solidFill>
                  <a:latin typeface="BentonSans Medium" charset="0"/>
                  <a:ea typeface="BentonSans Medium" charset="0"/>
                  <a:cs typeface="BentonSans Medium" charset="0"/>
                </a:rPr>
                <a:t>and territories</a:t>
              </a:r>
              <a:endParaRPr lang="en-US" sz="1400" dirty="0" smtClean="0">
                <a:solidFill>
                  <a:srgbClr val="898A8C"/>
                </a:solidFill>
              </a:endParaRPr>
            </a:p>
          </p:txBody>
        </p:sp>
        <p:grpSp>
          <p:nvGrpSpPr>
            <p:cNvPr id="35" name="Group 34"/>
            <p:cNvGrpSpPr/>
            <p:nvPr/>
          </p:nvGrpSpPr>
          <p:grpSpPr>
            <a:xfrm>
              <a:off x="6972838" y="1811182"/>
              <a:ext cx="1596521" cy="1596520"/>
              <a:chOff x="6972838" y="1811182"/>
              <a:chExt cx="1596521" cy="1596520"/>
            </a:xfrm>
          </p:grpSpPr>
          <p:sp>
            <p:nvSpPr>
              <p:cNvPr id="49" name="Oval 48"/>
              <p:cNvSpPr/>
              <p:nvPr/>
            </p:nvSpPr>
            <p:spPr>
              <a:xfrm>
                <a:off x="6972838" y="1811182"/>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66" name="TextBox 65"/>
              <p:cNvSpPr txBox="1"/>
              <p:nvPr/>
            </p:nvSpPr>
            <p:spPr>
              <a:xfrm>
                <a:off x="7335081" y="2325544"/>
                <a:ext cx="872035" cy="720197"/>
              </a:xfrm>
              <a:prstGeom prst="rect">
                <a:avLst/>
              </a:prstGeom>
              <a:noFill/>
            </p:spPr>
            <p:txBody>
              <a:bodyPr wrap="none" lIns="0" tIns="0" rIns="0" bIns="0" rtlCol="0">
                <a:spAutoFit/>
              </a:bodyPr>
              <a:lstStyle/>
              <a:p>
                <a:pPr algn="ctr">
                  <a:lnSpc>
                    <a:spcPct val="90000"/>
                  </a:lnSpc>
                  <a:spcBef>
                    <a:spcPts val="1600"/>
                  </a:spcBef>
                </a:pPr>
                <a:r>
                  <a:rPr lang="en-US" sz="5200" b="1" dirty="0" smtClean="0">
                    <a:solidFill>
                      <a:schemeClr val="bg2"/>
                    </a:solidFill>
                    <a:latin typeface="BentonSans" charset="0"/>
                    <a:ea typeface="BentonSans" charset="0"/>
                    <a:cs typeface="BentonSans" charset="0"/>
                  </a:rPr>
                  <a:t>66</a:t>
                </a:r>
                <a:endParaRPr lang="en-US" sz="5200" b="1" dirty="0">
                  <a:solidFill>
                    <a:schemeClr val="bg2"/>
                  </a:solidFill>
                  <a:latin typeface="BentonSans" charset="0"/>
                  <a:ea typeface="BentonSans" charset="0"/>
                  <a:cs typeface="BentonSans" charset="0"/>
                </a:endParaRPr>
              </a:p>
            </p:txBody>
          </p:sp>
        </p:grpSp>
      </p:grpSp>
    </p:spTree>
    <p:extLst>
      <p:ext uri="{BB962C8B-B14F-4D97-AF65-F5344CB8AC3E}">
        <p14:creationId xmlns:p14="http://schemas.microsoft.com/office/powerpoint/2010/main" val="386035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par>
                          <p:cTn id="8" fill="hold">
                            <p:stCondLst>
                              <p:cond delay="1000"/>
                            </p:stCondLst>
                            <p:childTnLst>
                              <p:par>
                                <p:cTn id="9" presetID="22" presetClass="entr" presetSubtype="1" fill="hold" nodeType="afterEffect">
                                  <p:stCondLst>
                                    <p:cond delay="500"/>
                                  </p:stCondLst>
                                  <p:childTnLst>
                                    <p:set>
                                      <p:cBhvr>
                                        <p:cTn id="10" dur="1" fill="hold">
                                          <p:stCondLst>
                                            <p:cond delay="0"/>
                                          </p:stCondLst>
                                        </p:cTn>
                                        <p:tgtEl>
                                          <p:spTgt spid="40"/>
                                        </p:tgtEl>
                                        <p:attrNameLst>
                                          <p:attrName>style.visibility</p:attrName>
                                        </p:attrNameLst>
                                      </p:cBhvr>
                                      <p:to>
                                        <p:strVal val="visible"/>
                                      </p:to>
                                    </p:set>
                                    <p:animEffect transition="in" filter="wipe(up)">
                                      <p:cBhvr>
                                        <p:cTn id="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283" y="2132857"/>
            <a:ext cx="4827550" cy="3057448"/>
          </a:xfrm>
          <a:prstGeom prst="rect">
            <a:avLst/>
          </a:prstGeom>
        </p:spPr>
      </p:pic>
      <p:grpSp>
        <p:nvGrpSpPr>
          <p:cNvPr id="9" name="Item Five"/>
          <p:cNvGrpSpPr>
            <a:grpSpLocks noChangeAspect="1"/>
          </p:cNvGrpSpPr>
          <p:nvPr/>
        </p:nvGrpSpPr>
        <p:grpSpPr>
          <a:xfrm>
            <a:off x="7251192" y="5824728"/>
            <a:ext cx="493776" cy="493776"/>
            <a:chOff x="8937171" y="2645229"/>
            <a:chExt cx="1567542" cy="1567542"/>
          </a:xfrm>
        </p:grpSpPr>
        <p:sp>
          <p:nvSpPr>
            <p:cNvPr id="11"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2" name="Rollout and Refine Icon"/>
            <p:cNvGrpSpPr/>
            <p:nvPr/>
          </p:nvGrpSpPr>
          <p:grpSpPr>
            <a:xfrm>
              <a:off x="9279036" y="2980806"/>
              <a:ext cx="883812" cy="896388"/>
              <a:chOff x="6280447" y="3970760"/>
              <a:chExt cx="794340" cy="805643"/>
            </a:xfrm>
          </p:grpSpPr>
          <p:sp>
            <p:nvSpPr>
              <p:cNvPr id="14"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4"/>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 name="Item Four"/>
          <p:cNvGrpSpPr>
            <a:grpSpLocks noChangeAspect="1"/>
          </p:cNvGrpSpPr>
          <p:nvPr/>
        </p:nvGrpSpPr>
        <p:grpSpPr>
          <a:xfrm>
            <a:off x="6547104" y="5824728"/>
            <a:ext cx="493776" cy="493776"/>
            <a:chOff x="7124700" y="2645229"/>
            <a:chExt cx="1567542" cy="1567542"/>
          </a:xfrm>
        </p:grpSpPr>
        <p:sp>
          <p:nvSpPr>
            <p:cNvPr id="20"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1"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22" name="Item One"/>
          <p:cNvGrpSpPr>
            <a:grpSpLocks noChangeAspect="1"/>
          </p:cNvGrpSpPr>
          <p:nvPr/>
        </p:nvGrpSpPr>
        <p:grpSpPr>
          <a:xfrm>
            <a:off x="4453128" y="5824728"/>
            <a:ext cx="493776" cy="493776"/>
            <a:chOff x="1687287" y="2645229"/>
            <a:chExt cx="1567542" cy="1567542"/>
          </a:xfrm>
        </p:grpSpPr>
        <p:sp>
          <p:nvSpPr>
            <p:cNvPr id="23"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4"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25" name="Item Two"/>
          <p:cNvGrpSpPr>
            <a:grpSpLocks noChangeAspect="1"/>
          </p:cNvGrpSpPr>
          <p:nvPr/>
        </p:nvGrpSpPr>
        <p:grpSpPr>
          <a:xfrm>
            <a:off x="5844425" y="5824728"/>
            <a:ext cx="493776" cy="493776"/>
            <a:chOff x="3499758" y="2645229"/>
            <a:chExt cx="1567542" cy="1567542"/>
          </a:xfrm>
        </p:grpSpPr>
        <p:sp>
          <p:nvSpPr>
            <p:cNvPr id="26"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7"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8" name="Rectangle 27"/>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9" name="Item Three"/>
          <p:cNvGrpSpPr>
            <a:grpSpLocks noChangeAspect="1"/>
          </p:cNvGrpSpPr>
          <p:nvPr/>
        </p:nvGrpSpPr>
        <p:grpSpPr>
          <a:xfrm>
            <a:off x="5148070" y="5824728"/>
            <a:ext cx="493776" cy="493776"/>
            <a:chOff x="5312229" y="2645229"/>
            <a:chExt cx="1567542" cy="1567542"/>
          </a:xfrm>
        </p:grpSpPr>
        <p:sp>
          <p:nvSpPr>
            <p:cNvPr id="30"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1" name="Not One Size icon"/>
            <p:cNvGrpSpPr/>
            <p:nvPr/>
          </p:nvGrpSpPr>
          <p:grpSpPr>
            <a:xfrm>
              <a:off x="5642411" y="2924035"/>
              <a:ext cx="907179" cy="1009931"/>
              <a:chOff x="5509518" y="2969748"/>
              <a:chExt cx="667556" cy="743167"/>
            </a:xfrm>
          </p:grpSpPr>
          <p:sp>
            <p:nvSpPr>
              <p:cNvPr id="32"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2"/>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Corporate Purchasing Card</a:t>
            </a:r>
            <a:endParaRPr lang="en-US" dirty="0"/>
          </a:p>
        </p:txBody>
      </p:sp>
      <p:sp>
        <p:nvSpPr>
          <p:cNvPr id="5" name="TextBox 4"/>
          <p:cNvSpPr txBox="1"/>
          <p:nvPr/>
        </p:nvSpPr>
        <p:spPr>
          <a:xfrm>
            <a:off x="7217229" y="2337335"/>
            <a:ext cx="4121331" cy="2560701"/>
          </a:xfrm>
          <a:prstGeom prst="rect">
            <a:avLst/>
          </a:prstGeom>
          <a:noFill/>
        </p:spPr>
        <p:txBody>
          <a:bodyPr wrap="square" lIns="0" tIns="0" rIns="0" bIns="0" rtlCol="0">
            <a:spAutoFit/>
          </a:bodyPr>
          <a:lstStyle/>
          <a:p>
            <a:pPr lvl="0">
              <a:lnSpc>
                <a:spcPct val="90000"/>
              </a:lnSpc>
              <a:spcBef>
                <a:spcPts val="3200"/>
              </a:spcBef>
            </a:pPr>
            <a:r>
              <a:rPr lang="en-US" sz="1600" dirty="0">
                <a:solidFill>
                  <a:schemeClr val="accent5"/>
                </a:solidFill>
              </a:rPr>
              <a:t>Individuals who make frequent </a:t>
            </a:r>
            <a:r>
              <a:rPr lang="en-US" sz="1600" dirty="0" smtClean="0">
                <a:solidFill>
                  <a:schemeClr val="accent5"/>
                </a:solidFill>
              </a:rPr>
              <a:t>purchases</a:t>
            </a:r>
            <a:endParaRPr lang="en-US" sz="1600" dirty="0">
              <a:solidFill>
                <a:schemeClr val="accent5"/>
              </a:solidFill>
            </a:endParaRPr>
          </a:p>
          <a:p>
            <a:pPr lvl="0">
              <a:lnSpc>
                <a:spcPct val="90000"/>
              </a:lnSpc>
              <a:spcBef>
                <a:spcPts val="3200"/>
              </a:spcBef>
            </a:pPr>
            <a:r>
              <a:rPr lang="en-US" sz="1600" dirty="0">
                <a:solidFill>
                  <a:schemeClr val="accent5"/>
                </a:solidFill>
              </a:rPr>
              <a:t>Departments to use for targeted kinds </a:t>
            </a:r>
            <a:r>
              <a:rPr lang="en-US" sz="1600" dirty="0" smtClean="0">
                <a:solidFill>
                  <a:schemeClr val="accent5"/>
                </a:solidFill>
              </a:rPr>
              <a:t/>
            </a:r>
            <a:br>
              <a:rPr lang="en-US" sz="1600" dirty="0" smtClean="0">
                <a:solidFill>
                  <a:schemeClr val="accent5"/>
                </a:solidFill>
              </a:rPr>
            </a:br>
            <a:r>
              <a:rPr lang="en-US" sz="1600" dirty="0" smtClean="0">
                <a:solidFill>
                  <a:schemeClr val="accent5"/>
                </a:solidFill>
              </a:rPr>
              <a:t>of spending</a:t>
            </a:r>
            <a:endParaRPr lang="en-US" sz="1600" dirty="0">
              <a:solidFill>
                <a:schemeClr val="accent5"/>
              </a:solidFill>
            </a:endParaRPr>
          </a:p>
          <a:p>
            <a:pPr lvl="0">
              <a:lnSpc>
                <a:spcPct val="90000"/>
              </a:lnSpc>
              <a:spcBef>
                <a:spcPts val="3200"/>
              </a:spcBef>
            </a:pPr>
            <a:r>
              <a:rPr lang="en-US" sz="1600" dirty="0">
                <a:solidFill>
                  <a:schemeClr val="accent5"/>
                </a:solidFill>
              </a:rPr>
              <a:t>AP to make payments without vendor </a:t>
            </a:r>
            <a:r>
              <a:rPr lang="en-US" sz="1600" dirty="0" smtClean="0">
                <a:solidFill>
                  <a:schemeClr val="accent5"/>
                </a:solidFill>
              </a:rPr>
              <a:t>setup</a:t>
            </a:r>
            <a:endParaRPr lang="en-US" sz="1600" dirty="0">
              <a:solidFill>
                <a:schemeClr val="accent5"/>
              </a:solidFill>
            </a:endParaRPr>
          </a:p>
          <a:p>
            <a:pPr lvl="0">
              <a:lnSpc>
                <a:spcPct val="90000"/>
              </a:lnSpc>
              <a:spcBef>
                <a:spcPts val="3200"/>
              </a:spcBef>
            </a:pPr>
            <a:r>
              <a:rPr lang="en-US" sz="1600" dirty="0">
                <a:solidFill>
                  <a:schemeClr val="accent5"/>
                </a:solidFill>
              </a:rPr>
              <a:t>Suppliers to keep on hand to simplify</a:t>
            </a:r>
            <a:r>
              <a:rPr lang="en-US" sz="1600" dirty="0" smtClean="0">
                <a:solidFill>
                  <a:schemeClr val="accent5"/>
                </a:solidFill>
              </a:rPr>
              <a:t>—</a:t>
            </a:r>
            <a:br>
              <a:rPr lang="en-US" sz="1600" dirty="0" smtClean="0">
                <a:solidFill>
                  <a:schemeClr val="accent5"/>
                </a:solidFill>
              </a:rPr>
            </a:br>
            <a:r>
              <a:rPr lang="en-US" sz="1600" dirty="0" smtClean="0">
                <a:solidFill>
                  <a:schemeClr val="accent5"/>
                </a:solidFill>
              </a:rPr>
              <a:t>and control—purchases</a:t>
            </a:r>
            <a:endParaRPr lang="en-US" sz="1600" dirty="0">
              <a:solidFill>
                <a:schemeClr val="accent5"/>
              </a:solidFill>
            </a:endParaRPr>
          </a:p>
        </p:txBody>
      </p:sp>
      <p:sp>
        <p:nvSpPr>
          <p:cNvPr id="37" name="Freeform 36"/>
          <p:cNvSpPr/>
          <p:nvPr/>
        </p:nvSpPr>
        <p:spPr>
          <a:xfrm>
            <a:off x="5783615" y="4069067"/>
            <a:ext cx="1257265" cy="592983"/>
          </a:xfrm>
          <a:custGeom>
            <a:avLst/>
            <a:gdLst>
              <a:gd name="connsiteX0" fmla="*/ 0 w 996950"/>
              <a:gd name="connsiteY0" fmla="*/ 0 h 666255"/>
              <a:gd name="connsiteX1" fmla="*/ 193675 w 996950"/>
              <a:gd name="connsiteY1" fmla="*/ 0 h 666255"/>
              <a:gd name="connsiteX2" fmla="*/ 803275 w 996950"/>
              <a:gd name="connsiteY2" fmla="*/ 666255 h 666255"/>
              <a:gd name="connsiteX3" fmla="*/ 996950 w 996950"/>
              <a:gd name="connsiteY3" fmla="*/ 666255 h 666255"/>
            </a:gdLst>
            <a:ahLst/>
            <a:cxnLst>
              <a:cxn ang="0">
                <a:pos x="connsiteX0" y="connsiteY0"/>
              </a:cxn>
              <a:cxn ang="1">
                <a:pos x="connsiteX1" y="connsiteY1"/>
              </a:cxn>
              <a:cxn ang="2">
                <a:pos x="connsiteX2" y="connsiteY2"/>
              </a:cxn>
              <a:cxn ang="3">
                <a:pos x="connsiteX3" y="connsiteY3"/>
              </a:cxn>
            </a:cxnLst>
            <a:rect l="l" t="t" r="r" b="b"/>
            <a:pathLst>
              <a:path w="996950" h="666255">
                <a:moveTo>
                  <a:pt x="0" y="0"/>
                </a:moveTo>
                <a:lnTo>
                  <a:pt x="193675" y="0"/>
                </a:lnTo>
                <a:lnTo>
                  <a:pt x="803275" y="666255"/>
                </a:lnTo>
                <a:lnTo>
                  <a:pt x="996950" y="666255"/>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7"/>
          <p:cNvSpPr/>
          <p:nvPr/>
        </p:nvSpPr>
        <p:spPr>
          <a:xfrm>
            <a:off x="5783615" y="3199965"/>
            <a:ext cx="1257265" cy="253262"/>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p:cNvSpPr/>
          <p:nvPr/>
        </p:nvSpPr>
        <p:spPr>
          <a:xfrm>
            <a:off x="5783615" y="2435382"/>
            <a:ext cx="1257265" cy="665497"/>
          </a:xfrm>
          <a:custGeom>
            <a:avLst/>
            <a:gdLst>
              <a:gd name="connsiteX0" fmla="*/ 0 w 996950"/>
              <a:gd name="connsiteY0" fmla="*/ 666242 h 666242"/>
              <a:gd name="connsiteX1" fmla="*/ 193675 w 996950"/>
              <a:gd name="connsiteY1" fmla="*/ 666242 h 666242"/>
              <a:gd name="connsiteX2" fmla="*/ 803275 w 996950"/>
              <a:gd name="connsiteY2" fmla="*/ 0 h 666242"/>
              <a:gd name="connsiteX3" fmla="*/ 996950 w 996950"/>
              <a:gd name="connsiteY3" fmla="*/ 0 h 666242"/>
            </a:gdLst>
            <a:ahLst/>
            <a:cxnLst>
              <a:cxn ang="0">
                <a:pos x="connsiteX0" y="connsiteY0"/>
              </a:cxn>
              <a:cxn ang="1">
                <a:pos x="connsiteX1" y="connsiteY1"/>
              </a:cxn>
              <a:cxn ang="2">
                <a:pos x="connsiteX2" y="connsiteY2"/>
              </a:cxn>
              <a:cxn ang="3">
                <a:pos x="connsiteX3" y="connsiteY3"/>
              </a:cxn>
            </a:cxnLst>
            <a:rect l="l" t="t" r="r" b="b"/>
            <a:pathLst>
              <a:path w="996950" h="666242">
                <a:moveTo>
                  <a:pt x="0" y="666242"/>
                </a:moveTo>
                <a:lnTo>
                  <a:pt x="193675" y="666242"/>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5783615" y="3748504"/>
            <a:ext cx="1257265" cy="172564"/>
          </a:xfrm>
          <a:custGeom>
            <a:avLst/>
            <a:gdLst>
              <a:gd name="connsiteX0" fmla="*/ 0 w 996950"/>
              <a:gd name="connsiteY0" fmla="*/ 0 h 333121"/>
              <a:gd name="connsiteX1" fmla="*/ 193675 w 996950"/>
              <a:gd name="connsiteY1" fmla="*/ 0 h 333121"/>
              <a:gd name="connsiteX2" fmla="*/ 803275 w 996950"/>
              <a:gd name="connsiteY2" fmla="*/ 333121 h 333121"/>
              <a:gd name="connsiteX3" fmla="*/ 996950 w 996950"/>
              <a:gd name="connsiteY3" fmla="*/ 333121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0"/>
                </a:moveTo>
                <a:lnTo>
                  <a:pt x="193675" y="0"/>
                </a:lnTo>
                <a:lnTo>
                  <a:pt x="803275" y="333121"/>
                </a:lnTo>
                <a:lnTo>
                  <a:pt x="996950" y="333121"/>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Simplify everyday purchases, while increasing control. </a:t>
            </a:r>
          </a:p>
        </p:txBody>
      </p:sp>
    </p:spTree>
    <p:extLst>
      <p:ext uri="{BB962C8B-B14F-4D97-AF65-F5344CB8AC3E}">
        <p14:creationId xmlns:p14="http://schemas.microsoft.com/office/powerpoint/2010/main" val="518458829"/>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500"/>
                                        <p:tgtEl>
                                          <p:spTgt spid="5">
                                            <p:txEl>
                                              <p:pRg st="1" end="1"/>
                                            </p:tx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7018" y="2121330"/>
            <a:ext cx="4827550" cy="3057448"/>
          </a:xfrm>
          <a:prstGeom prst="rect">
            <a:avLst/>
          </a:prstGeom>
        </p:spPr>
      </p:pic>
      <p:grpSp>
        <p:nvGrpSpPr>
          <p:cNvPr id="35" name="Item Five"/>
          <p:cNvGrpSpPr>
            <a:grpSpLocks noChangeAspect="1"/>
          </p:cNvGrpSpPr>
          <p:nvPr/>
        </p:nvGrpSpPr>
        <p:grpSpPr>
          <a:xfrm>
            <a:off x="7251192" y="5824728"/>
            <a:ext cx="493776" cy="493776"/>
            <a:chOff x="8937171" y="2645229"/>
            <a:chExt cx="1567542" cy="1567542"/>
          </a:xfrm>
        </p:grpSpPr>
        <p:sp>
          <p:nvSpPr>
            <p:cNvPr id="36"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7" name="Rollout and Refine Icon"/>
            <p:cNvGrpSpPr/>
            <p:nvPr/>
          </p:nvGrpSpPr>
          <p:grpSpPr>
            <a:xfrm>
              <a:off x="9279036" y="2980806"/>
              <a:ext cx="883812" cy="896388"/>
              <a:chOff x="6280447" y="3970760"/>
              <a:chExt cx="794340" cy="805643"/>
            </a:xfrm>
          </p:grpSpPr>
          <p:sp>
            <p:nvSpPr>
              <p:cNvPr id="38"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Item Four"/>
          <p:cNvGrpSpPr>
            <a:grpSpLocks noChangeAspect="1"/>
          </p:cNvGrpSpPr>
          <p:nvPr/>
        </p:nvGrpSpPr>
        <p:grpSpPr>
          <a:xfrm>
            <a:off x="6547104" y="5824728"/>
            <a:ext cx="493776" cy="493776"/>
            <a:chOff x="7124700" y="2645229"/>
            <a:chExt cx="1567542" cy="1567542"/>
          </a:xfrm>
        </p:grpSpPr>
        <p:sp>
          <p:nvSpPr>
            <p:cNvPr id="4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6" name="Item One"/>
          <p:cNvGrpSpPr>
            <a:grpSpLocks noChangeAspect="1"/>
          </p:cNvGrpSpPr>
          <p:nvPr/>
        </p:nvGrpSpPr>
        <p:grpSpPr>
          <a:xfrm>
            <a:off x="4453128" y="5824728"/>
            <a:ext cx="493776" cy="493776"/>
            <a:chOff x="1687287" y="2645229"/>
            <a:chExt cx="1567542" cy="1567542"/>
          </a:xfrm>
        </p:grpSpPr>
        <p:sp>
          <p:nvSpPr>
            <p:cNvPr id="4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9" name="Item Two"/>
          <p:cNvGrpSpPr>
            <a:grpSpLocks noChangeAspect="1"/>
          </p:cNvGrpSpPr>
          <p:nvPr/>
        </p:nvGrpSpPr>
        <p:grpSpPr>
          <a:xfrm>
            <a:off x="5844425" y="5824728"/>
            <a:ext cx="493776" cy="493776"/>
            <a:chOff x="3499758" y="2645229"/>
            <a:chExt cx="1567542" cy="1567542"/>
          </a:xfrm>
        </p:grpSpPr>
        <p:sp>
          <p:nvSpPr>
            <p:cNvPr id="50"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1"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2" name="Rectangle 51"/>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3" name="Item Three"/>
          <p:cNvGrpSpPr>
            <a:grpSpLocks noChangeAspect="1"/>
          </p:cNvGrpSpPr>
          <p:nvPr/>
        </p:nvGrpSpPr>
        <p:grpSpPr>
          <a:xfrm>
            <a:off x="5148070" y="5824728"/>
            <a:ext cx="493776" cy="493776"/>
            <a:chOff x="5312229" y="2645229"/>
            <a:chExt cx="1567542" cy="1567542"/>
          </a:xfrm>
        </p:grpSpPr>
        <p:sp>
          <p:nvSpPr>
            <p:cNvPr id="5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5" name="Not One Size icon"/>
            <p:cNvGrpSpPr/>
            <p:nvPr/>
          </p:nvGrpSpPr>
          <p:grpSpPr>
            <a:xfrm>
              <a:off x="5642411" y="2924035"/>
              <a:ext cx="907179" cy="1009931"/>
              <a:chOff x="5509518" y="2969748"/>
              <a:chExt cx="667556" cy="743167"/>
            </a:xfrm>
          </p:grpSpPr>
          <p:sp>
            <p:nvSpPr>
              <p:cNvPr id="56"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56"/>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Corporate Purchasing Card</a:t>
            </a:r>
            <a:endParaRPr lang="en-US" dirty="0"/>
          </a:p>
        </p:txBody>
      </p:sp>
      <p:sp>
        <p:nvSpPr>
          <p:cNvPr id="5" name="TextBox 4"/>
          <p:cNvSpPr txBox="1"/>
          <p:nvPr/>
        </p:nvSpPr>
        <p:spPr>
          <a:xfrm>
            <a:off x="2775859" y="2268026"/>
            <a:ext cx="2275114" cy="443198"/>
          </a:xfrm>
          <a:prstGeom prst="rect">
            <a:avLst/>
          </a:prstGeom>
          <a:noFill/>
        </p:spPr>
        <p:txBody>
          <a:bodyPr wrap="square" lIns="0" tIns="0" rIns="0" bIns="0" rtlCol="0">
            <a:spAutoFit/>
          </a:bodyPr>
          <a:lstStyle/>
          <a:p>
            <a:pPr lvl="0">
              <a:lnSpc>
                <a:spcPct val="90000"/>
              </a:lnSpc>
              <a:spcBef>
                <a:spcPts val="3200"/>
              </a:spcBef>
            </a:pPr>
            <a:r>
              <a:rPr lang="en-US" sz="1600" dirty="0" smtClean="0">
                <a:solidFill>
                  <a:schemeClr val="accent5"/>
                </a:solidFill>
                <a:latin typeface="BentonSans Medium" charset="0"/>
                <a:ea typeface="BentonSans Medium" charset="0"/>
                <a:cs typeface="BentonSans Medium" charset="0"/>
              </a:rPr>
              <a:t>AP</a:t>
            </a:r>
            <a:r>
              <a:rPr lang="en-US" sz="1600" dirty="0">
                <a:solidFill>
                  <a:schemeClr val="accent5"/>
                </a:solidFill>
                <a:latin typeface="BentonSans Medium" charset="0"/>
                <a:ea typeface="BentonSans Medium" charset="0"/>
                <a:cs typeface="BentonSans Medium" charset="0"/>
              </a:rPr>
              <a:t>: </a:t>
            </a:r>
            <a:r>
              <a:rPr lang="en-US" sz="1600" dirty="0" smtClean="0">
                <a:solidFill>
                  <a:schemeClr val="accent5"/>
                </a:solidFill>
              </a:rPr>
              <a:t/>
            </a:r>
            <a:br>
              <a:rPr lang="en-US" sz="1600" dirty="0" smtClean="0">
                <a:solidFill>
                  <a:schemeClr val="accent5"/>
                </a:solidFill>
              </a:rPr>
            </a:br>
            <a:r>
              <a:rPr lang="en-US" sz="1600" dirty="0" smtClean="0">
                <a:solidFill>
                  <a:schemeClr val="accent5"/>
                </a:solidFill>
              </a:rPr>
              <a:t>Faster reconciliation</a:t>
            </a:r>
            <a:endParaRPr lang="en-US" sz="1600" dirty="0">
              <a:solidFill>
                <a:schemeClr val="accent5"/>
              </a:solidFill>
            </a:endParaRPr>
          </a:p>
        </p:txBody>
      </p:sp>
      <p:sp>
        <p:nvSpPr>
          <p:cNvPr id="9" name="TextBox 8"/>
          <p:cNvSpPr txBox="1"/>
          <p:nvPr/>
        </p:nvSpPr>
        <p:spPr>
          <a:xfrm>
            <a:off x="2775859" y="3285286"/>
            <a:ext cx="2275114" cy="664797"/>
          </a:xfrm>
          <a:prstGeom prst="rect">
            <a:avLst/>
          </a:prstGeom>
          <a:noFill/>
        </p:spPr>
        <p:txBody>
          <a:bodyPr wrap="square" lIns="0" tIns="0" rIns="0" bIns="0" rtlCol="0">
            <a:spAutoFit/>
          </a:bodyPr>
          <a:lstStyle/>
          <a:p>
            <a:pPr lvl="0">
              <a:lnSpc>
                <a:spcPct val="90000"/>
              </a:lnSpc>
              <a:spcBef>
                <a:spcPts val="3200"/>
              </a:spcBef>
            </a:pPr>
            <a:r>
              <a:rPr lang="en-US" sz="1600" dirty="0" smtClean="0">
                <a:solidFill>
                  <a:schemeClr val="accent5"/>
                </a:solidFill>
                <a:latin typeface="BentonSans Medium" charset="0"/>
                <a:ea typeface="BentonSans Medium" charset="0"/>
                <a:cs typeface="BentonSans Medium" charset="0"/>
              </a:rPr>
              <a:t>Finance: </a:t>
            </a:r>
            <a:r>
              <a:rPr lang="en-US" sz="1600" dirty="0" smtClean="0">
                <a:solidFill>
                  <a:schemeClr val="accent5"/>
                </a:solidFill>
              </a:rPr>
              <a:t/>
            </a:r>
            <a:br>
              <a:rPr lang="en-US" sz="1600" dirty="0" smtClean="0">
                <a:solidFill>
                  <a:schemeClr val="accent5"/>
                </a:solidFill>
              </a:rPr>
            </a:br>
            <a:r>
              <a:rPr lang="en-US" sz="1600" dirty="0" smtClean="0">
                <a:solidFill>
                  <a:schemeClr val="accent5"/>
                </a:solidFill>
              </a:rPr>
              <a:t>Controls at supplier and industry levels</a:t>
            </a:r>
          </a:p>
        </p:txBody>
      </p:sp>
      <p:sp>
        <p:nvSpPr>
          <p:cNvPr id="11" name="TextBox 10"/>
          <p:cNvSpPr txBox="1"/>
          <p:nvPr/>
        </p:nvSpPr>
        <p:spPr>
          <a:xfrm>
            <a:off x="2775859" y="4514865"/>
            <a:ext cx="2275114" cy="443198"/>
          </a:xfrm>
          <a:prstGeom prst="rect">
            <a:avLst/>
          </a:prstGeom>
          <a:noFill/>
        </p:spPr>
        <p:txBody>
          <a:bodyPr wrap="square" lIns="0" tIns="0" rIns="0" bIns="0" rtlCol="0">
            <a:spAutoFit/>
          </a:bodyPr>
          <a:lstStyle/>
          <a:p>
            <a:pPr lvl="0">
              <a:lnSpc>
                <a:spcPct val="90000"/>
              </a:lnSpc>
              <a:spcBef>
                <a:spcPts val="3200"/>
              </a:spcBef>
            </a:pPr>
            <a:r>
              <a:rPr lang="en-US" sz="1600" dirty="0" smtClean="0">
                <a:solidFill>
                  <a:schemeClr val="accent5"/>
                </a:solidFill>
                <a:latin typeface="BentonSans Medium" charset="0"/>
                <a:ea typeface="BentonSans Medium" charset="0"/>
                <a:cs typeface="BentonSans Medium" charset="0"/>
              </a:rPr>
              <a:t>Purchasers: </a:t>
            </a:r>
            <a:r>
              <a:rPr lang="en-US" sz="1600" dirty="0" smtClean="0">
                <a:solidFill>
                  <a:schemeClr val="accent5"/>
                </a:solidFill>
              </a:rPr>
              <a:t/>
            </a:r>
            <a:br>
              <a:rPr lang="en-US" sz="1600" dirty="0" smtClean="0">
                <a:solidFill>
                  <a:schemeClr val="accent5"/>
                </a:solidFill>
              </a:rPr>
            </a:br>
            <a:r>
              <a:rPr lang="en-US" sz="1600" dirty="0" smtClean="0">
                <a:solidFill>
                  <a:schemeClr val="accent5"/>
                </a:solidFill>
              </a:rPr>
              <a:t>Simple </a:t>
            </a:r>
            <a:r>
              <a:rPr lang="en-US" sz="1600" dirty="0">
                <a:solidFill>
                  <a:schemeClr val="accent5"/>
                </a:solidFill>
              </a:rPr>
              <a:t>experience</a:t>
            </a:r>
          </a:p>
        </p:txBody>
      </p:sp>
      <p:grpSp>
        <p:nvGrpSpPr>
          <p:cNvPr id="12" name="Group 11"/>
          <p:cNvGrpSpPr/>
          <p:nvPr/>
        </p:nvGrpSpPr>
        <p:grpSpPr>
          <a:xfrm>
            <a:off x="1764666" y="2122052"/>
            <a:ext cx="746103" cy="732940"/>
            <a:chOff x="4264188" y="3079345"/>
            <a:chExt cx="1104756" cy="1085265"/>
          </a:xfrm>
        </p:grpSpPr>
        <p:sp>
          <p:nvSpPr>
            <p:cNvPr id="14" name="Freeform 3"/>
            <p:cNvSpPr/>
            <p:nvPr/>
          </p:nvSpPr>
          <p:spPr>
            <a:xfrm>
              <a:off x="4264188" y="3079345"/>
              <a:ext cx="1104756" cy="1085265"/>
            </a:xfrm>
            <a:custGeom>
              <a:avLst/>
              <a:gdLst>
                <a:gd name="connsiteX0" fmla="*/ 358333 w 1037043"/>
                <a:gd name="connsiteY0" fmla="*/ 25511 h 1037036"/>
                <a:gd name="connsiteX1" fmla="*/ 1011533 w 1037043"/>
                <a:gd name="connsiteY1" fmla="*/ 358339 h 1037036"/>
                <a:gd name="connsiteX2" fmla="*/ 678716 w 1037043"/>
                <a:gd name="connsiteY2" fmla="*/ 1011526 h 1037036"/>
                <a:gd name="connsiteX3" fmla="*/ 25505 w 1037043"/>
                <a:gd name="connsiteY3" fmla="*/ 678697 h 1037036"/>
                <a:gd name="connsiteX4" fmla="*/ 358333 w 1037043"/>
                <a:gd name="connsiteY4" fmla="*/ 25511 h 1037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43" h="1037036">
                  <a:moveTo>
                    <a:pt x="358333" y="25511"/>
                  </a:moveTo>
                  <a:cubicBezTo>
                    <a:pt x="630609" y="-62958"/>
                    <a:pt x="923052" y="86051"/>
                    <a:pt x="1011533" y="358339"/>
                  </a:cubicBezTo>
                  <a:cubicBezTo>
                    <a:pt x="1100001" y="630615"/>
                    <a:pt x="950992" y="923045"/>
                    <a:pt x="678716" y="1011526"/>
                  </a:cubicBezTo>
                  <a:cubicBezTo>
                    <a:pt x="406428" y="1099994"/>
                    <a:pt x="113985" y="950985"/>
                    <a:pt x="25505" y="678697"/>
                  </a:cubicBezTo>
                  <a:cubicBezTo>
                    <a:pt x="-62951" y="406434"/>
                    <a:pt x="86058" y="113979"/>
                    <a:pt x="358333" y="25511"/>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Group 14"/>
            <p:cNvGrpSpPr/>
            <p:nvPr/>
          </p:nvGrpSpPr>
          <p:grpSpPr>
            <a:xfrm>
              <a:off x="4545064" y="3292221"/>
              <a:ext cx="543005" cy="659512"/>
              <a:chOff x="9142515" y="2266730"/>
              <a:chExt cx="619849" cy="752844"/>
            </a:xfrm>
            <a:solidFill>
              <a:schemeClr val="accent3"/>
            </a:solidFill>
          </p:grpSpPr>
          <p:sp>
            <p:nvSpPr>
              <p:cNvPr id="16"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17" name="Group 16"/>
              <p:cNvGrpSpPr/>
              <p:nvPr/>
            </p:nvGrpSpPr>
            <p:grpSpPr>
              <a:xfrm>
                <a:off x="9304270" y="2494989"/>
                <a:ext cx="296338" cy="296326"/>
                <a:chOff x="4288079" y="1422392"/>
                <a:chExt cx="1049274" cy="1049236"/>
              </a:xfrm>
              <a:grpFill/>
            </p:grpSpPr>
            <p:sp>
              <p:nvSpPr>
                <p:cNvPr id="18" name="Freeform 17"/>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0" name="Group 19"/>
          <p:cNvGrpSpPr/>
          <p:nvPr/>
        </p:nvGrpSpPr>
        <p:grpSpPr>
          <a:xfrm>
            <a:off x="1764741" y="3251288"/>
            <a:ext cx="745952" cy="732799"/>
            <a:chOff x="6324748" y="1581771"/>
            <a:chExt cx="1104532" cy="1085056"/>
          </a:xfrm>
        </p:grpSpPr>
        <p:sp>
          <p:nvSpPr>
            <p:cNvPr id="21" name="Freeform 3"/>
            <p:cNvSpPr/>
            <p:nvPr/>
          </p:nvSpPr>
          <p:spPr>
            <a:xfrm>
              <a:off x="6324748" y="1581771"/>
              <a:ext cx="1104532" cy="1085056"/>
            </a:xfrm>
            <a:custGeom>
              <a:avLst/>
              <a:gdLst>
                <a:gd name="connsiteX0" fmla="*/ 937794 w 1036833"/>
                <a:gd name="connsiteY0" fmla="*/ 823110 h 1036835"/>
                <a:gd name="connsiteX1" fmla="*/ 213716 w 1036833"/>
                <a:gd name="connsiteY1" fmla="*/ 937791 h 1036835"/>
                <a:gd name="connsiteX2" fmla="*/ 99035 w 1036833"/>
                <a:gd name="connsiteY2" fmla="*/ 213726 h 1036835"/>
                <a:gd name="connsiteX3" fmla="*/ 823113 w 1036833"/>
                <a:gd name="connsiteY3" fmla="*/ 99045 h 1036835"/>
                <a:gd name="connsiteX4" fmla="*/ 937794 w 1036833"/>
                <a:gd name="connsiteY4" fmla="*/ 823110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3" h="1036835">
                  <a:moveTo>
                    <a:pt x="937794" y="823110"/>
                  </a:moveTo>
                  <a:cubicBezTo>
                    <a:pt x="769519" y="1054732"/>
                    <a:pt x="445339" y="1106078"/>
                    <a:pt x="213716" y="937791"/>
                  </a:cubicBezTo>
                  <a:cubicBezTo>
                    <a:pt x="-17894" y="769516"/>
                    <a:pt x="-69240" y="445335"/>
                    <a:pt x="99035" y="213726"/>
                  </a:cubicBezTo>
                  <a:cubicBezTo>
                    <a:pt x="267323" y="-17897"/>
                    <a:pt x="591491" y="-69243"/>
                    <a:pt x="823113" y="99045"/>
                  </a:cubicBezTo>
                  <a:cubicBezTo>
                    <a:pt x="1054736" y="267320"/>
                    <a:pt x="1106069" y="591500"/>
                    <a:pt x="937794" y="823110"/>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1"/>
            <p:cNvGrpSpPr/>
            <p:nvPr/>
          </p:nvGrpSpPr>
          <p:grpSpPr>
            <a:xfrm>
              <a:off x="6661325" y="1804326"/>
              <a:ext cx="431378" cy="639946"/>
              <a:chOff x="15685406" y="5583737"/>
              <a:chExt cx="1065809" cy="1581119"/>
            </a:xfrm>
            <a:solidFill>
              <a:schemeClr val="accent1"/>
            </a:solidFill>
          </p:grpSpPr>
          <p:sp>
            <p:nvSpPr>
              <p:cNvPr id="23"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23"/>
              <p:cNvGrpSpPr/>
              <p:nvPr/>
            </p:nvGrpSpPr>
            <p:grpSpPr>
              <a:xfrm>
                <a:off x="15685406" y="6099072"/>
                <a:ext cx="1065809" cy="1065784"/>
                <a:chOff x="15685406" y="6099072"/>
                <a:chExt cx="1065809" cy="1065784"/>
              </a:xfrm>
              <a:grpFill/>
            </p:grpSpPr>
            <p:sp>
              <p:nvSpPr>
                <p:cNvPr id="25"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7" name="Group 26"/>
          <p:cNvGrpSpPr/>
          <p:nvPr/>
        </p:nvGrpSpPr>
        <p:grpSpPr>
          <a:xfrm>
            <a:off x="1764766" y="4371994"/>
            <a:ext cx="745903" cy="732740"/>
            <a:chOff x="5540264" y="3999402"/>
            <a:chExt cx="1104459" cy="1084969"/>
          </a:xfrm>
        </p:grpSpPr>
        <p:sp>
          <p:nvSpPr>
            <p:cNvPr id="28" name="Freeform 27"/>
            <p:cNvSpPr/>
            <p:nvPr/>
          </p:nvSpPr>
          <p:spPr>
            <a:xfrm>
              <a:off x="5540264" y="3999402"/>
              <a:ext cx="1104459" cy="1084969"/>
            </a:xfrm>
            <a:custGeom>
              <a:avLst/>
              <a:gdLst>
                <a:gd name="connsiteX0" fmla="*/ 0 w 1036764"/>
                <a:gd name="connsiteY0" fmla="*/ 518376 h 1036752"/>
                <a:gd name="connsiteX1" fmla="*/ 518376 w 1036764"/>
                <a:gd name="connsiteY1" fmla="*/ 0 h 1036752"/>
                <a:gd name="connsiteX2" fmla="*/ 1036764 w 1036764"/>
                <a:gd name="connsiteY2" fmla="*/ 518376 h 1036752"/>
                <a:gd name="connsiteX3" fmla="*/ 518376 w 1036764"/>
                <a:gd name="connsiteY3" fmla="*/ 1036752 h 1036752"/>
                <a:gd name="connsiteX4" fmla="*/ 0 w 1036764"/>
                <a:gd name="connsiteY4" fmla="*/ 518376 h 10367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764" h="1036752">
                  <a:moveTo>
                    <a:pt x="0" y="518376"/>
                  </a:moveTo>
                  <a:cubicBezTo>
                    <a:pt x="0" y="232080"/>
                    <a:pt x="232080" y="0"/>
                    <a:pt x="518376" y="0"/>
                  </a:cubicBezTo>
                  <a:cubicBezTo>
                    <a:pt x="804672" y="0"/>
                    <a:pt x="1036764" y="232080"/>
                    <a:pt x="1036764" y="518376"/>
                  </a:cubicBezTo>
                  <a:cubicBezTo>
                    <a:pt x="1036764" y="804672"/>
                    <a:pt x="804672" y="1036752"/>
                    <a:pt x="518376" y="1036752"/>
                  </a:cubicBezTo>
                  <a:cubicBezTo>
                    <a:pt x="232080" y="1036752"/>
                    <a:pt x="0" y="804672"/>
                    <a:pt x="0" y="51837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Group 28"/>
            <p:cNvGrpSpPr/>
            <p:nvPr/>
          </p:nvGrpSpPr>
          <p:grpSpPr>
            <a:xfrm>
              <a:off x="5864382" y="4234964"/>
              <a:ext cx="456222" cy="613845"/>
              <a:chOff x="9923355" y="2805300"/>
              <a:chExt cx="504759" cy="679151"/>
            </a:xfrm>
            <a:solidFill>
              <a:schemeClr val="accent1"/>
            </a:solidFill>
          </p:grpSpPr>
          <p:sp>
            <p:nvSpPr>
              <p:cNvPr id="30" name="Freeform 29"/>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1" name="Group 30"/>
              <p:cNvGrpSpPr/>
              <p:nvPr/>
            </p:nvGrpSpPr>
            <p:grpSpPr>
              <a:xfrm>
                <a:off x="9923355" y="3191995"/>
                <a:ext cx="504759" cy="292456"/>
                <a:chOff x="8957193" y="1306299"/>
                <a:chExt cx="504759" cy="292456"/>
              </a:xfrm>
              <a:grpFill/>
            </p:grpSpPr>
            <p:sp>
              <p:nvSpPr>
                <p:cNvPr id="32"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670534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800"/>
                                        <p:tgtEl>
                                          <p:spTgt spid="5"/>
                                        </p:tgtEl>
                                      </p:cBhvr>
                                    </p:animEffect>
                                  </p:childTnLst>
                                </p:cTn>
                              </p:par>
                            </p:childTnLst>
                          </p:cTn>
                        </p:par>
                        <p:par>
                          <p:cTn id="13" fill="hold">
                            <p:stCondLst>
                              <p:cond delay="800"/>
                            </p:stCondLst>
                            <p:childTnLst>
                              <p:par>
                                <p:cTn id="14" presetID="53" presetClass="entr" presetSubtype="16" fill="hold" nodeType="afterEffect">
                                  <p:stCondLst>
                                    <p:cond delay="5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800"/>
                                        <p:tgtEl>
                                          <p:spTgt spid="9"/>
                                        </p:tgtEl>
                                      </p:cBhvr>
                                    </p:animEffect>
                                  </p:childTnLst>
                                </p:cTn>
                              </p:par>
                            </p:childTnLst>
                          </p:cTn>
                        </p:par>
                        <p:par>
                          <p:cTn id="22" fill="hold">
                            <p:stCondLst>
                              <p:cond delay="2100"/>
                            </p:stCondLst>
                            <p:childTnLst>
                              <p:par>
                                <p:cTn id="23" presetID="53" presetClass="entr" presetSubtype="16" fill="hold" nodeType="after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Item Five"/>
          <p:cNvGrpSpPr>
            <a:grpSpLocks noChangeAspect="1"/>
          </p:cNvGrpSpPr>
          <p:nvPr/>
        </p:nvGrpSpPr>
        <p:grpSpPr>
          <a:xfrm>
            <a:off x="7251192" y="5824728"/>
            <a:ext cx="493776" cy="493776"/>
            <a:chOff x="8937171" y="2645229"/>
            <a:chExt cx="1567542" cy="1567542"/>
          </a:xfrm>
        </p:grpSpPr>
        <p:sp>
          <p:nvSpPr>
            <p:cNvPr id="36"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7" name="Rollout and Refine Icon"/>
            <p:cNvGrpSpPr/>
            <p:nvPr/>
          </p:nvGrpSpPr>
          <p:grpSpPr>
            <a:xfrm>
              <a:off x="9279036" y="2980806"/>
              <a:ext cx="883812" cy="896388"/>
              <a:chOff x="6280447" y="3970760"/>
              <a:chExt cx="794340" cy="805643"/>
            </a:xfrm>
          </p:grpSpPr>
          <p:sp>
            <p:nvSpPr>
              <p:cNvPr id="38"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3" name="Item Four"/>
          <p:cNvGrpSpPr>
            <a:grpSpLocks noChangeAspect="1"/>
          </p:cNvGrpSpPr>
          <p:nvPr/>
        </p:nvGrpSpPr>
        <p:grpSpPr>
          <a:xfrm>
            <a:off x="6547104" y="5824728"/>
            <a:ext cx="493776" cy="493776"/>
            <a:chOff x="7124700" y="2645229"/>
            <a:chExt cx="1567542" cy="1567542"/>
          </a:xfrm>
        </p:grpSpPr>
        <p:sp>
          <p:nvSpPr>
            <p:cNvPr id="4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6" name="Item One"/>
          <p:cNvGrpSpPr>
            <a:grpSpLocks noChangeAspect="1"/>
          </p:cNvGrpSpPr>
          <p:nvPr/>
        </p:nvGrpSpPr>
        <p:grpSpPr>
          <a:xfrm>
            <a:off x="4453128" y="5824728"/>
            <a:ext cx="493776" cy="493776"/>
            <a:chOff x="1687287" y="2645229"/>
            <a:chExt cx="1567542" cy="1567542"/>
          </a:xfrm>
        </p:grpSpPr>
        <p:sp>
          <p:nvSpPr>
            <p:cNvPr id="4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9" name="Item Two"/>
          <p:cNvGrpSpPr>
            <a:grpSpLocks noChangeAspect="1"/>
          </p:cNvGrpSpPr>
          <p:nvPr/>
        </p:nvGrpSpPr>
        <p:grpSpPr>
          <a:xfrm>
            <a:off x="5844425" y="5824728"/>
            <a:ext cx="493776" cy="493776"/>
            <a:chOff x="3499758" y="2645229"/>
            <a:chExt cx="1567542" cy="1567542"/>
          </a:xfrm>
        </p:grpSpPr>
        <p:sp>
          <p:nvSpPr>
            <p:cNvPr id="50"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1"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2" name="Rectangle 51"/>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3" name="Item Three"/>
          <p:cNvGrpSpPr>
            <a:grpSpLocks noChangeAspect="1"/>
          </p:cNvGrpSpPr>
          <p:nvPr/>
        </p:nvGrpSpPr>
        <p:grpSpPr>
          <a:xfrm>
            <a:off x="5148070" y="5824728"/>
            <a:ext cx="493776" cy="493776"/>
            <a:chOff x="5312229" y="2645229"/>
            <a:chExt cx="1567542" cy="1567542"/>
          </a:xfrm>
        </p:grpSpPr>
        <p:sp>
          <p:nvSpPr>
            <p:cNvPr id="5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5" name="Not One Size icon"/>
            <p:cNvGrpSpPr/>
            <p:nvPr/>
          </p:nvGrpSpPr>
          <p:grpSpPr>
            <a:xfrm>
              <a:off x="5642411" y="2924035"/>
              <a:ext cx="907179" cy="1009931"/>
              <a:chOff x="5509518" y="2969748"/>
              <a:chExt cx="667556" cy="743167"/>
            </a:xfrm>
          </p:grpSpPr>
          <p:sp>
            <p:nvSpPr>
              <p:cNvPr id="56"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56"/>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Corporate Purchasing Card</a:t>
            </a:r>
            <a:endParaRPr lang="en-US" dirty="0"/>
          </a:p>
        </p:txBody>
      </p:sp>
      <p:grpSp>
        <p:nvGrpSpPr>
          <p:cNvPr id="7" name="Group 6"/>
          <p:cNvGrpSpPr/>
          <p:nvPr/>
        </p:nvGrpSpPr>
        <p:grpSpPr>
          <a:xfrm>
            <a:off x="1281869" y="1956987"/>
            <a:ext cx="4176217" cy="1008404"/>
            <a:chOff x="1281869" y="1956987"/>
            <a:chExt cx="4176217" cy="1008404"/>
          </a:xfrm>
        </p:grpSpPr>
        <p:sp>
          <p:nvSpPr>
            <p:cNvPr id="5" name="TextBox 4"/>
            <p:cNvSpPr txBox="1"/>
            <p:nvPr/>
          </p:nvSpPr>
          <p:spPr>
            <a:xfrm>
              <a:off x="2775859" y="2268026"/>
              <a:ext cx="2275114" cy="443198"/>
            </a:xfrm>
            <a:prstGeom prst="rect">
              <a:avLst/>
            </a:prstGeom>
            <a:noFill/>
          </p:spPr>
          <p:txBody>
            <a:bodyPr wrap="square" lIns="0" tIns="0" rIns="0" bIns="0" rtlCol="0">
              <a:spAutoFit/>
            </a:bodyPr>
            <a:lstStyle/>
            <a:p>
              <a:pPr lvl="0">
                <a:lnSpc>
                  <a:spcPct val="90000"/>
                </a:lnSpc>
                <a:spcBef>
                  <a:spcPts val="3200"/>
                </a:spcBef>
              </a:pPr>
              <a:r>
                <a:rPr lang="en-US" sz="1600" dirty="0" smtClean="0">
                  <a:solidFill>
                    <a:schemeClr val="accent5"/>
                  </a:solidFill>
                  <a:latin typeface="BentonSans Medium" charset="0"/>
                  <a:ea typeface="BentonSans Medium" charset="0"/>
                  <a:cs typeface="BentonSans Medium" charset="0"/>
                </a:rPr>
                <a:t>AP</a:t>
              </a:r>
              <a:r>
                <a:rPr lang="en-US" sz="1600" dirty="0">
                  <a:solidFill>
                    <a:schemeClr val="accent5"/>
                  </a:solidFill>
                  <a:latin typeface="BentonSans Medium" charset="0"/>
                  <a:ea typeface="BentonSans Medium" charset="0"/>
                  <a:cs typeface="BentonSans Medium" charset="0"/>
                </a:rPr>
                <a:t>: </a:t>
              </a:r>
              <a:r>
                <a:rPr lang="en-US" sz="1600" dirty="0" smtClean="0">
                  <a:solidFill>
                    <a:schemeClr val="accent5"/>
                  </a:solidFill>
                </a:rPr>
                <a:t/>
              </a:r>
              <a:br>
                <a:rPr lang="en-US" sz="1600" dirty="0" smtClean="0">
                  <a:solidFill>
                    <a:schemeClr val="accent5"/>
                  </a:solidFill>
                </a:rPr>
              </a:br>
              <a:r>
                <a:rPr lang="en-US" sz="1600" dirty="0" smtClean="0">
                  <a:solidFill>
                    <a:schemeClr val="accent5"/>
                  </a:solidFill>
                </a:rPr>
                <a:t>Faster reconciliation</a:t>
              </a:r>
              <a:endParaRPr lang="en-US" sz="1600" dirty="0">
                <a:solidFill>
                  <a:schemeClr val="accent5"/>
                </a:solidFill>
              </a:endParaRPr>
            </a:p>
          </p:txBody>
        </p:sp>
        <p:grpSp>
          <p:nvGrpSpPr>
            <p:cNvPr id="12" name="Group 11"/>
            <p:cNvGrpSpPr/>
            <p:nvPr/>
          </p:nvGrpSpPr>
          <p:grpSpPr>
            <a:xfrm>
              <a:off x="1764666" y="2122052"/>
              <a:ext cx="746103" cy="732940"/>
              <a:chOff x="4264188" y="3079345"/>
              <a:chExt cx="1104756" cy="1085265"/>
            </a:xfrm>
          </p:grpSpPr>
          <p:sp>
            <p:nvSpPr>
              <p:cNvPr id="14" name="Freeform 3"/>
              <p:cNvSpPr/>
              <p:nvPr/>
            </p:nvSpPr>
            <p:spPr>
              <a:xfrm>
                <a:off x="4264188" y="3079345"/>
                <a:ext cx="1104756" cy="1085265"/>
              </a:xfrm>
              <a:custGeom>
                <a:avLst/>
                <a:gdLst>
                  <a:gd name="connsiteX0" fmla="*/ 358333 w 1037043"/>
                  <a:gd name="connsiteY0" fmla="*/ 25511 h 1037036"/>
                  <a:gd name="connsiteX1" fmla="*/ 1011533 w 1037043"/>
                  <a:gd name="connsiteY1" fmla="*/ 358339 h 1037036"/>
                  <a:gd name="connsiteX2" fmla="*/ 678716 w 1037043"/>
                  <a:gd name="connsiteY2" fmla="*/ 1011526 h 1037036"/>
                  <a:gd name="connsiteX3" fmla="*/ 25505 w 1037043"/>
                  <a:gd name="connsiteY3" fmla="*/ 678697 h 1037036"/>
                  <a:gd name="connsiteX4" fmla="*/ 358333 w 1037043"/>
                  <a:gd name="connsiteY4" fmla="*/ 25511 h 1037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43" h="1037036">
                    <a:moveTo>
                      <a:pt x="358333" y="25511"/>
                    </a:moveTo>
                    <a:cubicBezTo>
                      <a:pt x="630609" y="-62958"/>
                      <a:pt x="923052" y="86051"/>
                      <a:pt x="1011533" y="358339"/>
                    </a:cubicBezTo>
                    <a:cubicBezTo>
                      <a:pt x="1100001" y="630615"/>
                      <a:pt x="950992" y="923045"/>
                      <a:pt x="678716" y="1011526"/>
                    </a:cubicBezTo>
                    <a:cubicBezTo>
                      <a:pt x="406428" y="1099994"/>
                      <a:pt x="113985" y="950985"/>
                      <a:pt x="25505" y="678697"/>
                    </a:cubicBezTo>
                    <a:cubicBezTo>
                      <a:pt x="-62951" y="406434"/>
                      <a:pt x="86058" y="113979"/>
                      <a:pt x="358333" y="25511"/>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Group 14"/>
              <p:cNvGrpSpPr/>
              <p:nvPr/>
            </p:nvGrpSpPr>
            <p:grpSpPr>
              <a:xfrm>
                <a:off x="4545064" y="3292221"/>
                <a:ext cx="543005" cy="659512"/>
                <a:chOff x="9142515" y="2266730"/>
                <a:chExt cx="619849" cy="752844"/>
              </a:xfrm>
              <a:solidFill>
                <a:schemeClr val="accent3"/>
              </a:solidFill>
            </p:grpSpPr>
            <p:sp>
              <p:nvSpPr>
                <p:cNvPr id="16"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17" name="Group 16"/>
                <p:cNvGrpSpPr/>
                <p:nvPr/>
              </p:nvGrpSpPr>
              <p:grpSpPr>
                <a:xfrm>
                  <a:off x="9304270" y="2494989"/>
                  <a:ext cx="296338" cy="296326"/>
                  <a:chOff x="4288079" y="1422392"/>
                  <a:chExt cx="1049274" cy="1049236"/>
                </a:xfrm>
                <a:grpFill/>
              </p:grpSpPr>
              <p:sp>
                <p:nvSpPr>
                  <p:cNvPr id="18" name="Freeform 17"/>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3" name="Rectangle 2"/>
            <p:cNvSpPr/>
            <p:nvPr/>
          </p:nvSpPr>
          <p:spPr>
            <a:xfrm>
              <a:off x="1281869" y="1956987"/>
              <a:ext cx="4176217" cy="1008404"/>
            </a:xfrm>
            <a:prstGeom prst="rect">
              <a:avLst/>
            </a:prstGeom>
            <a:solidFill>
              <a:schemeClr val="bg1">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sp>
        <p:nvSpPr>
          <p:cNvPr id="9" name="TextBox 8"/>
          <p:cNvSpPr txBox="1"/>
          <p:nvPr/>
        </p:nvSpPr>
        <p:spPr>
          <a:xfrm>
            <a:off x="2775859" y="3285286"/>
            <a:ext cx="2275114" cy="664797"/>
          </a:xfrm>
          <a:prstGeom prst="rect">
            <a:avLst/>
          </a:prstGeom>
          <a:noFill/>
        </p:spPr>
        <p:txBody>
          <a:bodyPr wrap="square" lIns="0" tIns="0" rIns="0" bIns="0" rtlCol="0">
            <a:spAutoFit/>
          </a:bodyPr>
          <a:lstStyle/>
          <a:p>
            <a:pPr lvl="0">
              <a:lnSpc>
                <a:spcPct val="90000"/>
              </a:lnSpc>
              <a:spcBef>
                <a:spcPts val="3200"/>
              </a:spcBef>
            </a:pPr>
            <a:r>
              <a:rPr lang="en-US" sz="1600" dirty="0" smtClean="0">
                <a:solidFill>
                  <a:schemeClr val="accent5"/>
                </a:solidFill>
                <a:latin typeface="BentonSans Medium" charset="0"/>
                <a:ea typeface="BentonSans Medium" charset="0"/>
                <a:cs typeface="BentonSans Medium" charset="0"/>
              </a:rPr>
              <a:t>Finance: </a:t>
            </a:r>
            <a:r>
              <a:rPr lang="en-US" sz="1600" dirty="0" smtClean="0">
                <a:solidFill>
                  <a:schemeClr val="accent5"/>
                </a:solidFill>
              </a:rPr>
              <a:t/>
            </a:r>
            <a:br>
              <a:rPr lang="en-US" sz="1600" dirty="0" smtClean="0">
                <a:solidFill>
                  <a:schemeClr val="accent5"/>
                </a:solidFill>
              </a:rPr>
            </a:br>
            <a:r>
              <a:rPr lang="en-US" sz="1600" dirty="0" smtClean="0">
                <a:solidFill>
                  <a:schemeClr val="accent5"/>
                </a:solidFill>
              </a:rPr>
              <a:t>Controls at supplier and industry levels</a:t>
            </a:r>
          </a:p>
        </p:txBody>
      </p:sp>
      <p:grpSp>
        <p:nvGrpSpPr>
          <p:cNvPr id="20" name="Group 19"/>
          <p:cNvGrpSpPr/>
          <p:nvPr/>
        </p:nvGrpSpPr>
        <p:grpSpPr>
          <a:xfrm>
            <a:off x="1764741" y="3251288"/>
            <a:ext cx="745952" cy="732799"/>
            <a:chOff x="6324748" y="1581771"/>
            <a:chExt cx="1104532" cy="1085056"/>
          </a:xfrm>
        </p:grpSpPr>
        <p:sp>
          <p:nvSpPr>
            <p:cNvPr id="21" name="Freeform 3"/>
            <p:cNvSpPr/>
            <p:nvPr/>
          </p:nvSpPr>
          <p:spPr>
            <a:xfrm>
              <a:off x="6324748" y="1581771"/>
              <a:ext cx="1104532" cy="1085056"/>
            </a:xfrm>
            <a:custGeom>
              <a:avLst/>
              <a:gdLst>
                <a:gd name="connsiteX0" fmla="*/ 937794 w 1036833"/>
                <a:gd name="connsiteY0" fmla="*/ 823110 h 1036835"/>
                <a:gd name="connsiteX1" fmla="*/ 213716 w 1036833"/>
                <a:gd name="connsiteY1" fmla="*/ 937791 h 1036835"/>
                <a:gd name="connsiteX2" fmla="*/ 99035 w 1036833"/>
                <a:gd name="connsiteY2" fmla="*/ 213726 h 1036835"/>
                <a:gd name="connsiteX3" fmla="*/ 823113 w 1036833"/>
                <a:gd name="connsiteY3" fmla="*/ 99045 h 1036835"/>
                <a:gd name="connsiteX4" fmla="*/ 937794 w 1036833"/>
                <a:gd name="connsiteY4" fmla="*/ 823110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3" h="1036835">
                  <a:moveTo>
                    <a:pt x="937794" y="823110"/>
                  </a:moveTo>
                  <a:cubicBezTo>
                    <a:pt x="769519" y="1054732"/>
                    <a:pt x="445339" y="1106078"/>
                    <a:pt x="213716" y="937791"/>
                  </a:cubicBezTo>
                  <a:cubicBezTo>
                    <a:pt x="-17894" y="769516"/>
                    <a:pt x="-69240" y="445335"/>
                    <a:pt x="99035" y="213726"/>
                  </a:cubicBezTo>
                  <a:cubicBezTo>
                    <a:pt x="267323" y="-17897"/>
                    <a:pt x="591491" y="-69243"/>
                    <a:pt x="823113" y="99045"/>
                  </a:cubicBezTo>
                  <a:cubicBezTo>
                    <a:pt x="1054736" y="267320"/>
                    <a:pt x="1106069" y="591500"/>
                    <a:pt x="937794" y="823110"/>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1"/>
            <p:cNvGrpSpPr/>
            <p:nvPr/>
          </p:nvGrpSpPr>
          <p:grpSpPr>
            <a:xfrm>
              <a:off x="6661325" y="1804326"/>
              <a:ext cx="431378" cy="639946"/>
              <a:chOff x="15685406" y="5583737"/>
              <a:chExt cx="1065809" cy="1581119"/>
            </a:xfrm>
            <a:solidFill>
              <a:schemeClr val="accent1"/>
            </a:solidFill>
          </p:grpSpPr>
          <p:sp>
            <p:nvSpPr>
              <p:cNvPr id="23"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23"/>
              <p:cNvGrpSpPr/>
              <p:nvPr/>
            </p:nvGrpSpPr>
            <p:grpSpPr>
              <a:xfrm>
                <a:off x="15685406" y="6099072"/>
                <a:ext cx="1065809" cy="1065784"/>
                <a:chOff x="15685406" y="6099072"/>
                <a:chExt cx="1065809" cy="1065784"/>
              </a:xfrm>
              <a:grpFill/>
            </p:grpSpPr>
            <p:sp>
              <p:nvSpPr>
                <p:cNvPr id="25"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6" name="Group 5"/>
          <p:cNvGrpSpPr/>
          <p:nvPr/>
        </p:nvGrpSpPr>
        <p:grpSpPr>
          <a:xfrm>
            <a:off x="1281869" y="4281759"/>
            <a:ext cx="4176217" cy="1008404"/>
            <a:chOff x="1281869" y="4281759"/>
            <a:chExt cx="4176217" cy="1008404"/>
          </a:xfrm>
        </p:grpSpPr>
        <p:sp>
          <p:nvSpPr>
            <p:cNvPr id="11" name="TextBox 10"/>
            <p:cNvSpPr txBox="1"/>
            <p:nvPr/>
          </p:nvSpPr>
          <p:spPr>
            <a:xfrm>
              <a:off x="2775859" y="4514865"/>
              <a:ext cx="2275114" cy="443198"/>
            </a:xfrm>
            <a:prstGeom prst="rect">
              <a:avLst/>
            </a:prstGeom>
            <a:noFill/>
          </p:spPr>
          <p:txBody>
            <a:bodyPr wrap="square" lIns="0" tIns="0" rIns="0" bIns="0" rtlCol="0">
              <a:spAutoFit/>
            </a:bodyPr>
            <a:lstStyle/>
            <a:p>
              <a:pPr lvl="0">
                <a:lnSpc>
                  <a:spcPct val="90000"/>
                </a:lnSpc>
                <a:spcBef>
                  <a:spcPts val="3200"/>
                </a:spcBef>
              </a:pPr>
              <a:r>
                <a:rPr lang="en-US" sz="1600" dirty="0" smtClean="0">
                  <a:solidFill>
                    <a:schemeClr val="accent5"/>
                  </a:solidFill>
                  <a:latin typeface="BentonSans Medium" charset="0"/>
                  <a:ea typeface="BentonSans Medium" charset="0"/>
                  <a:cs typeface="BentonSans Medium" charset="0"/>
                </a:rPr>
                <a:t>Purchasers: </a:t>
              </a:r>
              <a:r>
                <a:rPr lang="en-US" sz="1600" dirty="0" smtClean="0">
                  <a:solidFill>
                    <a:schemeClr val="accent5"/>
                  </a:solidFill>
                </a:rPr>
                <a:t/>
              </a:r>
              <a:br>
                <a:rPr lang="en-US" sz="1600" dirty="0" smtClean="0">
                  <a:solidFill>
                    <a:schemeClr val="accent5"/>
                  </a:solidFill>
                </a:rPr>
              </a:br>
              <a:r>
                <a:rPr lang="en-US" sz="1600" dirty="0" smtClean="0">
                  <a:solidFill>
                    <a:schemeClr val="accent5"/>
                  </a:solidFill>
                </a:rPr>
                <a:t>Simple </a:t>
              </a:r>
              <a:r>
                <a:rPr lang="en-US" sz="1600" dirty="0">
                  <a:solidFill>
                    <a:schemeClr val="accent5"/>
                  </a:solidFill>
                </a:rPr>
                <a:t>experience</a:t>
              </a:r>
            </a:p>
          </p:txBody>
        </p:sp>
        <p:grpSp>
          <p:nvGrpSpPr>
            <p:cNvPr id="27" name="Group 26"/>
            <p:cNvGrpSpPr/>
            <p:nvPr/>
          </p:nvGrpSpPr>
          <p:grpSpPr>
            <a:xfrm>
              <a:off x="1764766" y="4371994"/>
              <a:ext cx="745903" cy="732740"/>
              <a:chOff x="5540264" y="3999402"/>
              <a:chExt cx="1104459" cy="1084969"/>
            </a:xfrm>
          </p:grpSpPr>
          <p:sp>
            <p:nvSpPr>
              <p:cNvPr id="28" name="Freeform 27"/>
              <p:cNvSpPr/>
              <p:nvPr/>
            </p:nvSpPr>
            <p:spPr>
              <a:xfrm>
                <a:off x="5540264" y="3999402"/>
                <a:ext cx="1104459" cy="1084969"/>
              </a:xfrm>
              <a:custGeom>
                <a:avLst/>
                <a:gdLst>
                  <a:gd name="connsiteX0" fmla="*/ 0 w 1036764"/>
                  <a:gd name="connsiteY0" fmla="*/ 518376 h 1036752"/>
                  <a:gd name="connsiteX1" fmla="*/ 518376 w 1036764"/>
                  <a:gd name="connsiteY1" fmla="*/ 0 h 1036752"/>
                  <a:gd name="connsiteX2" fmla="*/ 1036764 w 1036764"/>
                  <a:gd name="connsiteY2" fmla="*/ 518376 h 1036752"/>
                  <a:gd name="connsiteX3" fmla="*/ 518376 w 1036764"/>
                  <a:gd name="connsiteY3" fmla="*/ 1036752 h 1036752"/>
                  <a:gd name="connsiteX4" fmla="*/ 0 w 1036764"/>
                  <a:gd name="connsiteY4" fmla="*/ 518376 h 10367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764" h="1036752">
                    <a:moveTo>
                      <a:pt x="0" y="518376"/>
                    </a:moveTo>
                    <a:cubicBezTo>
                      <a:pt x="0" y="232080"/>
                      <a:pt x="232080" y="0"/>
                      <a:pt x="518376" y="0"/>
                    </a:cubicBezTo>
                    <a:cubicBezTo>
                      <a:pt x="804672" y="0"/>
                      <a:pt x="1036764" y="232080"/>
                      <a:pt x="1036764" y="518376"/>
                    </a:cubicBezTo>
                    <a:cubicBezTo>
                      <a:pt x="1036764" y="804672"/>
                      <a:pt x="804672" y="1036752"/>
                      <a:pt x="518376" y="1036752"/>
                    </a:cubicBezTo>
                    <a:cubicBezTo>
                      <a:pt x="232080" y="1036752"/>
                      <a:pt x="0" y="804672"/>
                      <a:pt x="0" y="51837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Group 28"/>
              <p:cNvGrpSpPr/>
              <p:nvPr/>
            </p:nvGrpSpPr>
            <p:grpSpPr>
              <a:xfrm>
                <a:off x="5864382" y="4234964"/>
                <a:ext cx="456222" cy="613845"/>
                <a:chOff x="9923355" y="2805300"/>
                <a:chExt cx="504759" cy="679151"/>
              </a:xfrm>
              <a:solidFill>
                <a:schemeClr val="accent1"/>
              </a:solidFill>
            </p:grpSpPr>
            <p:sp>
              <p:nvSpPr>
                <p:cNvPr id="30" name="Freeform 29"/>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1" name="Group 30"/>
                <p:cNvGrpSpPr/>
                <p:nvPr/>
              </p:nvGrpSpPr>
              <p:grpSpPr>
                <a:xfrm>
                  <a:off x="9923355" y="3191995"/>
                  <a:ext cx="504759" cy="292456"/>
                  <a:chOff x="8957193" y="1306299"/>
                  <a:chExt cx="504759" cy="292456"/>
                </a:xfrm>
                <a:grpFill/>
              </p:grpSpPr>
              <p:sp>
                <p:nvSpPr>
                  <p:cNvPr id="32"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2" name="Rectangle 61"/>
            <p:cNvSpPr/>
            <p:nvPr/>
          </p:nvSpPr>
          <p:spPr>
            <a:xfrm>
              <a:off x="1281869" y="4281759"/>
              <a:ext cx="4176217" cy="1008404"/>
            </a:xfrm>
            <a:prstGeom prst="rect">
              <a:avLst/>
            </a:prstGeom>
            <a:solidFill>
              <a:schemeClr val="bg1">
                <a:alpha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sp>
        <p:nvSpPr>
          <p:cNvPr id="72" name="TextBox 71"/>
          <p:cNvSpPr txBox="1"/>
          <p:nvPr/>
        </p:nvSpPr>
        <p:spPr>
          <a:xfrm>
            <a:off x="7038892" y="3054767"/>
            <a:ext cx="3970382" cy="200055"/>
          </a:xfrm>
          <a:prstGeom prst="rect">
            <a:avLst/>
          </a:prstGeom>
          <a:noFill/>
        </p:spPr>
        <p:txBody>
          <a:bodyPr wrap="none" lIns="0" tIns="0" rIns="0" bIns="0" rtlCol="0">
            <a:spAutoFit/>
          </a:bodyPr>
          <a:lstStyle/>
          <a:p>
            <a:r>
              <a:rPr lang="en-US" sz="1300" dirty="0" smtClean="0">
                <a:solidFill>
                  <a:schemeClr val="accent4"/>
                </a:solidFill>
              </a:rPr>
              <a:t>Merchant </a:t>
            </a:r>
            <a:r>
              <a:rPr lang="en-US" sz="1300" dirty="0">
                <a:solidFill>
                  <a:schemeClr val="accent4"/>
                </a:solidFill>
              </a:rPr>
              <a:t>Commodity Code (MCC) </a:t>
            </a:r>
            <a:r>
              <a:rPr lang="en-US" sz="1300" dirty="0" smtClean="0">
                <a:solidFill>
                  <a:schemeClr val="accent4"/>
                </a:solidFill>
              </a:rPr>
              <a:t>Include/Exclude</a:t>
            </a:r>
            <a:endParaRPr lang="en-US" sz="1300" dirty="0">
              <a:solidFill>
                <a:schemeClr val="accent4"/>
              </a:solidFill>
            </a:endParaRPr>
          </a:p>
        </p:txBody>
      </p:sp>
      <p:sp>
        <p:nvSpPr>
          <p:cNvPr id="64" name="Freeform 63"/>
          <p:cNvSpPr/>
          <p:nvPr/>
        </p:nvSpPr>
        <p:spPr>
          <a:xfrm flipH="1">
            <a:off x="5148070" y="2704878"/>
            <a:ext cx="1791742" cy="660091"/>
          </a:xfrm>
          <a:custGeom>
            <a:avLst/>
            <a:gdLst>
              <a:gd name="connsiteX0" fmla="*/ 0 w 1663700"/>
              <a:gd name="connsiteY0" fmla="*/ 0 h 1308100"/>
              <a:gd name="connsiteX1" fmla="*/ 279400 w 1663700"/>
              <a:gd name="connsiteY1" fmla="*/ 0 h 1308100"/>
              <a:gd name="connsiteX2" fmla="*/ 635000 w 1663700"/>
              <a:gd name="connsiteY2" fmla="*/ 1308100 h 1308100"/>
              <a:gd name="connsiteX3" fmla="*/ 1663700 w 1663700"/>
              <a:gd name="connsiteY3" fmla="*/ 1308100 h 1308100"/>
            </a:gdLst>
            <a:ahLst/>
            <a:cxnLst>
              <a:cxn ang="0">
                <a:pos x="connsiteX0" y="connsiteY0"/>
              </a:cxn>
              <a:cxn ang="1">
                <a:pos x="connsiteX1" y="connsiteY1"/>
              </a:cxn>
              <a:cxn ang="2">
                <a:pos x="connsiteX2" y="connsiteY2"/>
              </a:cxn>
              <a:cxn ang="3">
                <a:pos x="connsiteX3" y="connsiteY3"/>
              </a:cxn>
            </a:cxnLst>
            <a:rect l="l" t="t" r="r" b="b"/>
            <a:pathLst>
              <a:path w="1663700" h="1308100">
                <a:moveTo>
                  <a:pt x="0" y="0"/>
                </a:moveTo>
                <a:lnTo>
                  <a:pt x="279400" y="0"/>
                </a:lnTo>
                <a:lnTo>
                  <a:pt x="635000" y="1308100"/>
                </a:lnTo>
                <a:lnTo>
                  <a:pt x="1663700" y="1308100"/>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64"/>
          <p:cNvSpPr/>
          <p:nvPr/>
        </p:nvSpPr>
        <p:spPr>
          <a:xfrm flipH="1">
            <a:off x="5148070" y="3901208"/>
            <a:ext cx="1791742" cy="655581"/>
          </a:xfrm>
          <a:custGeom>
            <a:avLst/>
            <a:gdLst>
              <a:gd name="connsiteX0" fmla="*/ 0 w 1663700"/>
              <a:gd name="connsiteY0" fmla="*/ 1308100 h 1308100"/>
              <a:gd name="connsiteX1" fmla="*/ 279400 w 1663700"/>
              <a:gd name="connsiteY1" fmla="*/ 1308100 h 1308100"/>
              <a:gd name="connsiteX2" fmla="*/ 635000 w 1663700"/>
              <a:gd name="connsiteY2" fmla="*/ 0 h 1308100"/>
              <a:gd name="connsiteX3" fmla="*/ 1663700 w 1663700"/>
              <a:gd name="connsiteY3" fmla="*/ 0 h 1308100"/>
            </a:gdLst>
            <a:ahLst/>
            <a:cxnLst>
              <a:cxn ang="0">
                <a:pos x="connsiteX0" y="connsiteY0"/>
              </a:cxn>
              <a:cxn ang="1">
                <a:pos x="connsiteX1" y="connsiteY1"/>
              </a:cxn>
              <a:cxn ang="2">
                <a:pos x="connsiteX2" y="connsiteY2"/>
              </a:cxn>
              <a:cxn ang="3">
                <a:pos x="connsiteX3" y="connsiteY3"/>
              </a:cxn>
            </a:cxnLst>
            <a:rect l="l" t="t" r="r" b="b"/>
            <a:pathLst>
              <a:path w="1663700" h="1308100">
                <a:moveTo>
                  <a:pt x="0" y="1308100"/>
                </a:moveTo>
                <a:lnTo>
                  <a:pt x="279400" y="1308100"/>
                </a:lnTo>
                <a:lnTo>
                  <a:pt x="635000" y="0"/>
                </a:lnTo>
                <a:lnTo>
                  <a:pt x="1663700" y="0"/>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65"/>
          <p:cNvSpPr/>
          <p:nvPr/>
        </p:nvSpPr>
        <p:spPr>
          <a:xfrm flipH="1">
            <a:off x="5152624" y="3639998"/>
            <a:ext cx="1787188" cy="0"/>
          </a:xfrm>
          <a:custGeom>
            <a:avLst/>
            <a:gdLst>
              <a:gd name="connsiteX0" fmla="*/ 0 w 1659471"/>
              <a:gd name="connsiteY0" fmla="*/ 0 h 0"/>
              <a:gd name="connsiteX1" fmla="*/ 1659471 w 1659471"/>
              <a:gd name="connsiteY1" fmla="*/ 0 h 0"/>
            </a:gdLst>
            <a:ahLst/>
            <a:cxnLst>
              <a:cxn ang="0">
                <a:pos x="connsiteX0" y="connsiteY0"/>
              </a:cxn>
              <a:cxn ang="1">
                <a:pos x="connsiteX1" y="connsiteY1"/>
              </a:cxn>
            </a:cxnLst>
            <a:rect l="l" t="t" r="r" b="b"/>
            <a:pathLst>
              <a:path w="1659471">
                <a:moveTo>
                  <a:pt x="0" y="0"/>
                </a:moveTo>
                <a:lnTo>
                  <a:pt x="1659471" y="0"/>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038892" y="2579556"/>
            <a:ext cx="1733763" cy="200055"/>
          </a:xfrm>
          <a:prstGeom prst="rect">
            <a:avLst/>
          </a:prstGeom>
          <a:noFill/>
        </p:spPr>
        <p:txBody>
          <a:bodyPr wrap="none" lIns="0" tIns="0" rIns="0" bIns="0" rtlCol="0">
            <a:spAutoFit/>
          </a:bodyPr>
          <a:lstStyle/>
          <a:p>
            <a:r>
              <a:rPr lang="en-US" sz="1300" dirty="0">
                <a:solidFill>
                  <a:schemeClr val="accent4"/>
                </a:solidFill>
              </a:rPr>
              <a:t>Industry </a:t>
            </a:r>
            <a:r>
              <a:rPr lang="en-US" sz="1300" dirty="0" smtClean="0">
                <a:solidFill>
                  <a:schemeClr val="accent4"/>
                </a:solidFill>
              </a:rPr>
              <a:t>Restrictions</a:t>
            </a:r>
            <a:endParaRPr lang="en-US" sz="1300" dirty="0">
              <a:solidFill>
                <a:schemeClr val="accent4"/>
              </a:solidFill>
            </a:endParaRPr>
          </a:p>
        </p:txBody>
      </p:sp>
      <p:sp>
        <p:nvSpPr>
          <p:cNvPr id="70" name="Freeform 69"/>
          <p:cNvSpPr/>
          <p:nvPr/>
        </p:nvSpPr>
        <p:spPr>
          <a:xfrm flipH="1">
            <a:off x="5148070" y="3148447"/>
            <a:ext cx="1791742" cy="353850"/>
          </a:xfrm>
          <a:custGeom>
            <a:avLst/>
            <a:gdLst>
              <a:gd name="connsiteX0" fmla="*/ 0 w 1663700"/>
              <a:gd name="connsiteY0" fmla="*/ 0 h 1308100"/>
              <a:gd name="connsiteX1" fmla="*/ 279400 w 1663700"/>
              <a:gd name="connsiteY1" fmla="*/ 0 h 1308100"/>
              <a:gd name="connsiteX2" fmla="*/ 635000 w 1663700"/>
              <a:gd name="connsiteY2" fmla="*/ 1308100 h 1308100"/>
              <a:gd name="connsiteX3" fmla="*/ 1663700 w 1663700"/>
              <a:gd name="connsiteY3" fmla="*/ 1308100 h 1308100"/>
            </a:gdLst>
            <a:ahLst/>
            <a:cxnLst>
              <a:cxn ang="0">
                <a:pos x="connsiteX0" y="connsiteY0"/>
              </a:cxn>
              <a:cxn ang="1">
                <a:pos x="connsiteX1" y="connsiteY1"/>
              </a:cxn>
              <a:cxn ang="2">
                <a:pos x="connsiteX2" y="connsiteY2"/>
              </a:cxn>
              <a:cxn ang="3">
                <a:pos x="connsiteX3" y="connsiteY3"/>
              </a:cxn>
            </a:cxnLst>
            <a:rect l="l" t="t" r="r" b="b"/>
            <a:pathLst>
              <a:path w="1663700" h="1308100">
                <a:moveTo>
                  <a:pt x="0" y="0"/>
                </a:moveTo>
                <a:lnTo>
                  <a:pt x="279400" y="0"/>
                </a:lnTo>
                <a:lnTo>
                  <a:pt x="635000" y="1308100"/>
                </a:lnTo>
                <a:lnTo>
                  <a:pt x="1663700" y="1308100"/>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70"/>
          <p:cNvSpPr/>
          <p:nvPr/>
        </p:nvSpPr>
        <p:spPr>
          <a:xfrm flipH="1">
            <a:off x="5148070" y="3775987"/>
            <a:ext cx="1791742" cy="357772"/>
          </a:xfrm>
          <a:custGeom>
            <a:avLst/>
            <a:gdLst>
              <a:gd name="connsiteX0" fmla="*/ 0 w 1663700"/>
              <a:gd name="connsiteY0" fmla="*/ 1308100 h 1308100"/>
              <a:gd name="connsiteX1" fmla="*/ 279400 w 1663700"/>
              <a:gd name="connsiteY1" fmla="*/ 1308100 h 1308100"/>
              <a:gd name="connsiteX2" fmla="*/ 635000 w 1663700"/>
              <a:gd name="connsiteY2" fmla="*/ 0 h 1308100"/>
              <a:gd name="connsiteX3" fmla="*/ 1663700 w 1663700"/>
              <a:gd name="connsiteY3" fmla="*/ 0 h 1308100"/>
            </a:gdLst>
            <a:ahLst/>
            <a:cxnLst>
              <a:cxn ang="0">
                <a:pos x="connsiteX0" y="connsiteY0"/>
              </a:cxn>
              <a:cxn ang="1">
                <a:pos x="connsiteX1" y="connsiteY1"/>
              </a:cxn>
              <a:cxn ang="2">
                <a:pos x="connsiteX2" y="connsiteY2"/>
              </a:cxn>
              <a:cxn ang="3">
                <a:pos x="connsiteX3" y="connsiteY3"/>
              </a:cxn>
            </a:cxnLst>
            <a:rect l="l" t="t" r="r" b="b"/>
            <a:pathLst>
              <a:path w="1663700" h="1308100">
                <a:moveTo>
                  <a:pt x="0" y="1308100"/>
                </a:moveTo>
                <a:lnTo>
                  <a:pt x="279400" y="1308100"/>
                </a:lnTo>
                <a:lnTo>
                  <a:pt x="635000" y="0"/>
                </a:lnTo>
                <a:lnTo>
                  <a:pt x="1663700" y="0"/>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72"/>
          <p:cNvSpPr txBox="1"/>
          <p:nvPr/>
        </p:nvSpPr>
        <p:spPr>
          <a:xfrm>
            <a:off x="7038892" y="4480401"/>
            <a:ext cx="1266952" cy="200055"/>
          </a:xfrm>
          <a:prstGeom prst="rect">
            <a:avLst/>
          </a:prstGeom>
          <a:noFill/>
        </p:spPr>
        <p:txBody>
          <a:bodyPr wrap="none" lIns="0" tIns="0" rIns="0" bIns="0" rtlCol="0">
            <a:spAutoFit/>
          </a:bodyPr>
          <a:lstStyle/>
          <a:p>
            <a:r>
              <a:rPr lang="en-US" sz="1300" dirty="0" smtClean="0">
                <a:solidFill>
                  <a:schemeClr val="accent4"/>
                </a:solidFill>
              </a:rPr>
              <a:t>List Thresholds</a:t>
            </a:r>
            <a:endParaRPr lang="en-US" sz="1300" dirty="0">
              <a:solidFill>
                <a:schemeClr val="accent4"/>
              </a:solidFill>
            </a:endParaRPr>
          </a:p>
        </p:txBody>
      </p:sp>
      <p:sp>
        <p:nvSpPr>
          <p:cNvPr id="74" name="TextBox 73"/>
          <p:cNvSpPr txBox="1"/>
          <p:nvPr/>
        </p:nvSpPr>
        <p:spPr>
          <a:xfrm>
            <a:off x="7038892" y="3529978"/>
            <a:ext cx="1531777" cy="200055"/>
          </a:xfrm>
          <a:prstGeom prst="rect">
            <a:avLst/>
          </a:prstGeom>
          <a:noFill/>
        </p:spPr>
        <p:txBody>
          <a:bodyPr wrap="none" lIns="0" tIns="0" rIns="0" bIns="0" rtlCol="0">
            <a:spAutoFit/>
          </a:bodyPr>
          <a:lstStyle/>
          <a:p>
            <a:r>
              <a:rPr lang="en-US" sz="1300" dirty="0" smtClean="0">
                <a:solidFill>
                  <a:schemeClr val="accent4"/>
                </a:solidFill>
              </a:rPr>
              <a:t>MCC </a:t>
            </a:r>
            <a:r>
              <a:rPr lang="en-US" sz="1300" dirty="0">
                <a:solidFill>
                  <a:schemeClr val="accent4"/>
                </a:solidFill>
              </a:rPr>
              <a:t>Group </a:t>
            </a:r>
            <a:r>
              <a:rPr lang="en-US" sz="1300" dirty="0" smtClean="0">
                <a:solidFill>
                  <a:schemeClr val="accent4"/>
                </a:solidFill>
              </a:rPr>
              <a:t>Codes</a:t>
            </a:r>
            <a:endParaRPr lang="en-US" sz="1300" dirty="0">
              <a:solidFill>
                <a:schemeClr val="accent4"/>
              </a:solidFill>
            </a:endParaRPr>
          </a:p>
        </p:txBody>
      </p:sp>
      <p:sp>
        <p:nvSpPr>
          <p:cNvPr id="75" name="TextBox 74"/>
          <p:cNvSpPr txBox="1"/>
          <p:nvPr/>
        </p:nvSpPr>
        <p:spPr>
          <a:xfrm>
            <a:off x="7038892" y="4005189"/>
            <a:ext cx="3148875" cy="200055"/>
          </a:xfrm>
          <a:prstGeom prst="rect">
            <a:avLst/>
          </a:prstGeom>
          <a:noFill/>
        </p:spPr>
        <p:txBody>
          <a:bodyPr wrap="none" lIns="0" tIns="0" rIns="0" bIns="0" rtlCol="0">
            <a:spAutoFit/>
          </a:bodyPr>
          <a:lstStyle/>
          <a:p>
            <a:r>
              <a:rPr lang="en-US" sz="1300" dirty="0" smtClean="0">
                <a:solidFill>
                  <a:schemeClr val="accent4"/>
                </a:solidFill>
              </a:rPr>
              <a:t>Preferred </a:t>
            </a:r>
            <a:r>
              <a:rPr lang="en-US" sz="1300" dirty="0">
                <a:solidFill>
                  <a:schemeClr val="accent4"/>
                </a:solidFill>
              </a:rPr>
              <a:t>Supplier Lists Include/Exclude </a:t>
            </a:r>
          </a:p>
        </p:txBody>
      </p:sp>
    </p:spTree>
    <p:extLst>
      <p:ext uri="{BB962C8B-B14F-4D97-AF65-F5344CB8AC3E}">
        <p14:creationId xmlns:p14="http://schemas.microsoft.com/office/powerpoint/2010/main" val="1144907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350"/>
                                        <p:tgtEl>
                                          <p:spTgt spid="64"/>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50"/>
                                        <p:tgtEl>
                                          <p:spTgt spid="8"/>
                                        </p:tgtEl>
                                      </p:cBhvr>
                                    </p:animEffect>
                                  </p:childTnLst>
                                </p:cTn>
                              </p:par>
                            </p:childTnLst>
                          </p:cTn>
                        </p:par>
                        <p:par>
                          <p:cTn id="12" fill="hold">
                            <p:stCondLst>
                              <p:cond delay="700"/>
                            </p:stCondLst>
                            <p:childTnLst>
                              <p:par>
                                <p:cTn id="13" presetID="22" presetClass="entr" presetSubtype="8" fill="hold" grpId="0" nodeType="afterEffect">
                                  <p:stCondLst>
                                    <p:cond delay="0"/>
                                  </p:stCondLst>
                                  <p:childTnLst>
                                    <p:set>
                                      <p:cBhvr>
                                        <p:cTn id="14" dur="1" fill="hold">
                                          <p:stCondLst>
                                            <p:cond delay="0"/>
                                          </p:stCondLst>
                                        </p:cTn>
                                        <p:tgtEl>
                                          <p:spTgt spid="70"/>
                                        </p:tgtEl>
                                        <p:attrNameLst>
                                          <p:attrName>style.visibility</p:attrName>
                                        </p:attrNameLst>
                                      </p:cBhvr>
                                      <p:to>
                                        <p:strVal val="visible"/>
                                      </p:to>
                                    </p:set>
                                    <p:animEffect transition="in" filter="wipe(left)">
                                      <p:cBhvr>
                                        <p:cTn id="15" dur="350"/>
                                        <p:tgtEl>
                                          <p:spTgt spid="70"/>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350"/>
                                        <p:tgtEl>
                                          <p:spTgt spid="72"/>
                                        </p:tgtEl>
                                      </p:cBhvr>
                                    </p:animEffect>
                                  </p:childTnLst>
                                </p:cTn>
                              </p:par>
                            </p:childTnLst>
                          </p:cTn>
                        </p:par>
                        <p:par>
                          <p:cTn id="20" fill="hold">
                            <p:stCondLst>
                              <p:cond delay="1400"/>
                            </p:stCondLst>
                            <p:childTnLst>
                              <p:par>
                                <p:cTn id="21" presetID="22" presetClass="entr" presetSubtype="8"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wipe(left)">
                                      <p:cBhvr>
                                        <p:cTn id="23" dur="350"/>
                                        <p:tgtEl>
                                          <p:spTgt spid="66"/>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350"/>
                                        <p:tgtEl>
                                          <p:spTgt spid="74"/>
                                        </p:tgtEl>
                                      </p:cBhvr>
                                    </p:animEffect>
                                  </p:childTnLst>
                                </p:cTn>
                              </p:par>
                            </p:childTnLst>
                          </p:cTn>
                        </p:par>
                        <p:par>
                          <p:cTn id="28" fill="hold">
                            <p:stCondLst>
                              <p:cond delay="2100"/>
                            </p:stCondLst>
                            <p:childTnLst>
                              <p:par>
                                <p:cTn id="29" presetID="22" presetClass="entr" presetSubtype="8"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left)">
                                      <p:cBhvr>
                                        <p:cTn id="31" dur="350"/>
                                        <p:tgtEl>
                                          <p:spTgt spid="71"/>
                                        </p:tgtEl>
                                      </p:cBhvr>
                                    </p:animEffect>
                                  </p:childTnLst>
                                </p:cTn>
                              </p:par>
                            </p:childTnLst>
                          </p:cTn>
                        </p:par>
                        <p:par>
                          <p:cTn id="32" fill="hold">
                            <p:stCondLst>
                              <p:cond delay="2450"/>
                            </p:stCondLst>
                            <p:childTnLst>
                              <p:par>
                                <p:cTn id="33" presetID="10" presetClass="entr" presetSubtype="0"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350"/>
                                        <p:tgtEl>
                                          <p:spTgt spid="75"/>
                                        </p:tgtEl>
                                      </p:cBhvr>
                                    </p:animEffect>
                                  </p:childTnLst>
                                </p:cTn>
                              </p:par>
                            </p:childTnLst>
                          </p:cTn>
                        </p:par>
                        <p:par>
                          <p:cTn id="36" fill="hold">
                            <p:stCondLst>
                              <p:cond delay="2800"/>
                            </p:stCondLst>
                            <p:childTnLst>
                              <p:par>
                                <p:cTn id="37" presetID="22" presetClass="entr" presetSubtype="8" fill="hold" grpId="0"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left)">
                                      <p:cBhvr>
                                        <p:cTn id="39" dur="350"/>
                                        <p:tgtEl>
                                          <p:spTgt spid="65"/>
                                        </p:tgtEl>
                                      </p:cBhvr>
                                    </p:animEffect>
                                  </p:childTnLst>
                                </p:cTn>
                              </p:par>
                            </p:childTnLst>
                          </p:cTn>
                        </p:par>
                        <p:par>
                          <p:cTn id="40" fill="hold">
                            <p:stCondLst>
                              <p:cond delay="3150"/>
                            </p:stCondLst>
                            <p:childTnLst>
                              <p:par>
                                <p:cTn id="41" presetID="10" presetClass="entr" presetSubtype="0" fill="hold" grpId="0" nodeType="afterEffect">
                                  <p:stCondLst>
                                    <p:cond delay="0"/>
                                  </p:stCondLst>
                                  <p:childTnLst>
                                    <p:set>
                                      <p:cBhvr>
                                        <p:cTn id="42" dur="1" fill="hold">
                                          <p:stCondLst>
                                            <p:cond delay="0"/>
                                          </p:stCondLst>
                                        </p:cTn>
                                        <p:tgtEl>
                                          <p:spTgt spid="73"/>
                                        </p:tgtEl>
                                        <p:attrNameLst>
                                          <p:attrName>style.visibility</p:attrName>
                                        </p:attrNameLst>
                                      </p:cBhvr>
                                      <p:to>
                                        <p:strVal val="visible"/>
                                      </p:to>
                                    </p:set>
                                    <p:animEffect transition="in" filter="fade">
                                      <p:cBhvr>
                                        <p:cTn id="43" dur="3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64" grpId="0" animBg="1"/>
      <p:bldP spid="65" grpId="0" animBg="1"/>
      <p:bldP spid="66" grpId="0" animBg="1"/>
      <p:bldP spid="8" grpId="0"/>
      <p:bldP spid="70" grpId="0" animBg="1"/>
      <p:bldP spid="71" grpId="0" animBg="1"/>
      <p:bldP spid="73" grpId="0"/>
      <p:bldP spid="74" grpId="0"/>
      <p:bldP spid="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Item Five"/>
          <p:cNvGrpSpPr>
            <a:grpSpLocks noChangeAspect="1"/>
          </p:cNvGrpSpPr>
          <p:nvPr/>
        </p:nvGrpSpPr>
        <p:grpSpPr>
          <a:xfrm>
            <a:off x="7251192" y="5824728"/>
            <a:ext cx="493776" cy="493776"/>
            <a:chOff x="8937171" y="2645229"/>
            <a:chExt cx="1567542" cy="1567542"/>
          </a:xfrm>
        </p:grpSpPr>
        <p:sp>
          <p:nvSpPr>
            <p:cNvPr id="8"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 name="Rollout and Refine Icon"/>
            <p:cNvGrpSpPr/>
            <p:nvPr/>
          </p:nvGrpSpPr>
          <p:grpSpPr>
            <a:xfrm>
              <a:off x="9279036" y="2980806"/>
              <a:ext cx="883812" cy="896388"/>
              <a:chOff x="6280447" y="3970760"/>
              <a:chExt cx="794340" cy="805643"/>
            </a:xfrm>
          </p:grpSpPr>
          <p:sp>
            <p:nvSpPr>
              <p:cNvPr id="10"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Item Four"/>
          <p:cNvGrpSpPr>
            <a:grpSpLocks noChangeAspect="1"/>
          </p:cNvGrpSpPr>
          <p:nvPr/>
        </p:nvGrpSpPr>
        <p:grpSpPr>
          <a:xfrm>
            <a:off x="6547104" y="5824728"/>
            <a:ext cx="493776" cy="493776"/>
            <a:chOff x="7124700" y="2645229"/>
            <a:chExt cx="1567542" cy="1567542"/>
          </a:xfrm>
        </p:grpSpPr>
        <p:sp>
          <p:nvSpPr>
            <p:cNvPr id="16"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8" name="Item One"/>
          <p:cNvGrpSpPr>
            <a:grpSpLocks noChangeAspect="1"/>
          </p:cNvGrpSpPr>
          <p:nvPr/>
        </p:nvGrpSpPr>
        <p:grpSpPr>
          <a:xfrm>
            <a:off x="4453128" y="5824728"/>
            <a:ext cx="493776" cy="493776"/>
            <a:chOff x="1687287" y="2645229"/>
            <a:chExt cx="1567542" cy="1567542"/>
          </a:xfrm>
        </p:grpSpPr>
        <p:sp>
          <p:nvSpPr>
            <p:cNvPr id="19"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0"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21" name="Item Two"/>
          <p:cNvGrpSpPr>
            <a:grpSpLocks noChangeAspect="1"/>
          </p:cNvGrpSpPr>
          <p:nvPr/>
        </p:nvGrpSpPr>
        <p:grpSpPr>
          <a:xfrm>
            <a:off x="5844425" y="5824728"/>
            <a:ext cx="493776" cy="493776"/>
            <a:chOff x="3499758" y="2645229"/>
            <a:chExt cx="1567542" cy="1567542"/>
          </a:xfrm>
        </p:grpSpPr>
        <p:sp>
          <p:nvSpPr>
            <p:cNvPr id="22"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3"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Rectangle 23"/>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5" name="Item Three"/>
          <p:cNvGrpSpPr>
            <a:grpSpLocks noChangeAspect="1"/>
          </p:cNvGrpSpPr>
          <p:nvPr/>
        </p:nvGrpSpPr>
        <p:grpSpPr>
          <a:xfrm>
            <a:off x="5148070" y="5824728"/>
            <a:ext cx="493776" cy="493776"/>
            <a:chOff x="5312229" y="2645229"/>
            <a:chExt cx="1567542" cy="1567542"/>
          </a:xfrm>
        </p:grpSpPr>
        <p:sp>
          <p:nvSpPr>
            <p:cNvPr id="26"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7" name="Not One Size icon"/>
            <p:cNvGrpSpPr/>
            <p:nvPr/>
          </p:nvGrpSpPr>
          <p:grpSpPr>
            <a:xfrm>
              <a:off x="5642411" y="2924035"/>
              <a:ext cx="907179" cy="1009931"/>
              <a:chOff x="5509518" y="2969748"/>
              <a:chExt cx="667556" cy="743167"/>
            </a:xfrm>
          </p:grpSpPr>
          <p:sp>
            <p:nvSpPr>
              <p:cNvPr id="28"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8"/>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Picture 33"/>
          <p:cNvPicPr>
            <a:picLocks noChangeAspect="1"/>
          </p:cNvPicPr>
          <p:nvPr/>
        </p:nvPicPr>
        <p:blipFill rotWithShape="1">
          <a:blip r:embed="rId3">
            <a:alphaModFix amt="23000"/>
            <a:extLst>
              <a:ext uri="{28A0092B-C50C-407E-A947-70E740481C1C}">
                <a14:useLocalDpi xmlns:a14="http://schemas.microsoft.com/office/drawing/2010/main" val="0"/>
              </a:ext>
            </a:extLst>
          </a:blip>
          <a:srcRect l="-1294" t="-6221" r="657" b="2909"/>
          <a:stretch/>
        </p:blipFill>
        <p:spPr>
          <a:xfrm>
            <a:off x="0" y="-1"/>
            <a:ext cx="12192000" cy="6858001"/>
          </a:xfrm>
          <a:prstGeom prst="rect">
            <a:avLst/>
          </a:prstGeom>
        </p:spPr>
      </p:pic>
      <p:sp>
        <p:nvSpPr>
          <p:cNvPr id="6" name="Rectangle 5"/>
          <p:cNvSpPr/>
          <p:nvPr/>
        </p:nvSpPr>
        <p:spPr>
          <a:xfrm>
            <a:off x="0" y="0"/>
            <a:ext cx="12192000" cy="1534886"/>
          </a:xfrm>
          <a:prstGeom prst="rect">
            <a:avLst/>
          </a:prstGeom>
          <a:gradFill>
            <a:gsLst>
              <a:gs pos="0">
                <a:schemeClr val="bg1"/>
              </a:gs>
              <a:gs pos="100000">
                <a:schemeClr val="bg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Purchasing Card</a:t>
            </a:r>
            <a:endParaRPr lang="en-US" dirty="0"/>
          </a:p>
        </p:txBody>
      </p:sp>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30045" y="361086"/>
            <a:ext cx="2164450" cy="1370818"/>
          </a:xfrm>
          <a:prstGeom prst="rect">
            <a:avLst/>
          </a:prstGeom>
        </p:spPr>
      </p:pic>
    </p:spTree>
    <p:extLst>
      <p:ext uri="{BB962C8B-B14F-4D97-AF65-F5344CB8AC3E}">
        <p14:creationId xmlns:p14="http://schemas.microsoft.com/office/powerpoint/2010/main" val="1168809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a:t>
            </a:r>
            <a:r>
              <a:rPr lang="en-US" dirty="0" err="1" smtClean="0"/>
              <a:t>vPayment</a:t>
            </a:r>
            <a:endParaRPr lang="en-US" dirty="0"/>
          </a:p>
        </p:txBody>
      </p:sp>
      <p:sp>
        <p:nvSpPr>
          <p:cNvPr id="29" name="TextBox 28"/>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 Improve control, efficiency and </a:t>
            </a:r>
            <a:r>
              <a:rPr lang="en-US" sz="2000" dirty="0" err="1">
                <a:solidFill>
                  <a:schemeClr val="accent4"/>
                </a:solidFill>
                <a:latin typeface="+mj-lt"/>
              </a:rPr>
              <a:t>cashflow</a:t>
            </a:r>
            <a:r>
              <a:rPr lang="en-US" sz="2000" dirty="0">
                <a:solidFill>
                  <a:schemeClr val="accent4"/>
                </a:solidFill>
                <a:latin typeface="+mj-lt"/>
              </a:rPr>
              <a:t>, plus simplify reconciliation along the </a:t>
            </a:r>
            <a:r>
              <a:rPr lang="en-US" sz="2000" dirty="0" smtClean="0">
                <a:solidFill>
                  <a:schemeClr val="accent4"/>
                </a:solidFill>
                <a:latin typeface="+mj-lt"/>
              </a:rPr>
              <a:t>way.</a:t>
            </a:r>
            <a:endParaRPr lang="en-US" sz="2000" dirty="0">
              <a:solidFill>
                <a:schemeClr val="accent4"/>
              </a:solidFill>
              <a:latin typeface="+mj-lt"/>
            </a:endParaRPr>
          </a:p>
        </p:txBody>
      </p:sp>
      <p:grpSp>
        <p:nvGrpSpPr>
          <p:cNvPr id="30" name="Group 29"/>
          <p:cNvGrpSpPr/>
          <p:nvPr/>
        </p:nvGrpSpPr>
        <p:grpSpPr>
          <a:xfrm>
            <a:off x="4965466" y="2939977"/>
            <a:ext cx="2273684" cy="1900488"/>
            <a:chOff x="9929773" y="11832303"/>
            <a:chExt cx="1542212" cy="1289078"/>
          </a:xfrm>
          <a:solidFill>
            <a:schemeClr val="tx2"/>
          </a:solidFill>
        </p:grpSpPr>
        <p:sp>
          <p:nvSpPr>
            <p:cNvPr id="31" name="Freeform 3"/>
            <p:cNvSpPr/>
            <p:nvPr/>
          </p:nvSpPr>
          <p:spPr>
            <a:xfrm>
              <a:off x="10248398" y="12943937"/>
              <a:ext cx="904964" cy="177444"/>
            </a:xfrm>
            <a:custGeom>
              <a:avLst/>
              <a:gdLst>
                <a:gd name="connsiteX0" fmla="*/ 660349 w 904964"/>
                <a:gd name="connsiteY0" fmla="*/ 0 h 177444"/>
                <a:gd name="connsiteX1" fmla="*/ 244627 w 904964"/>
                <a:gd name="connsiteY1" fmla="*/ 0 h 177444"/>
                <a:gd name="connsiteX2" fmla="*/ 244627 w 904964"/>
                <a:gd name="connsiteY2" fmla="*/ 103937 h 177444"/>
                <a:gd name="connsiteX3" fmla="*/ 0 w 904964"/>
                <a:gd name="connsiteY3" fmla="*/ 103937 h 177444"/>
                <a:gd name="connsiteX4" fmla="*/ 0 w 904964"/>
                <a:gd name="connsiteY4" fmla="*/ 177444 h 177444"/>
                <a:gd name="connsiteX5" fmla="*/ 904964 w 904964"/>
                <a:gd name="connsiteY5" fmla="*/ 177444 h 177444"/>
                <a:gd name="connsiteX6" fmla="*/ 904964 w 904964"/>
                <a:gd name="connsiteY6" fmla="*/ 103937 h 177444"/>
                <a:gd name="connsiteX7" fmla="*/ 660349 w 904964"/>
                <a:gd name="connsiteY7" fmla="*/ 103937 h 1774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04964" h="177444">
                  <a:moveTo>
                    <a:pt x="660349" y="0"/>
                  </a:moveTo>
                  <a:lnTo>
                    <a:pt x="244627" y="0"/>
                  </a:lnTo>
                  <a:lnTo>
                    <a:pt x="244627" y="103937"/>
                  </a:lnTo>
                  <a:lnTo>
                    <a:pt x="0" y="103937"/>
                  </a:lnTo>
                  <a:lnTo>
                    <a:pt x="0" y="177444"/>
                  </a:lnTo>
                  <a:lnTo>
                    <a:pt x="904964" y="177444"/>
                  </a:lnTo>
                  <a:lnTo>
                    <a:pt x="904964" y="103937"/>
                  </a:lnTo>
                  <a:lnTo>
                    <a:pt x="660349" y="10393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1"/>
            <p:cNvSpPr/>
            <p:nvPr/>
          </p:nvSpPr>
          <p:spPr>
            <a:xfrm>
              <a:off x="9929773" y="11832303"/>
              <a:ext cx="1542212" cy="1060996"/>
            </a:xfrm>
            <a:custGeom>
              <a:avLst/>
              <a:gdLst>
                <a:gd name="connsiteX0" fmla="*/ 1469593 w 1542212"/>
                <a:gd name="connsiteY0" fmla="*/ 920864 h 1060996"/>
                <a:gd name="connsiteX1" fmla="*/ 1423441 w 1542212"/>
                <a:gd name="connsiteY1" fmla="*/ 965657 h 1060996"/>
                <a:gd name="connsiteX2" fmla="*/ 118783 w 1542212"/>
                <a:gd name="connsiteY2" fmla="*/ 965657 h 1060996"/>
                <a:gd name="connsiteX3" fmla="*/ 72631 w 1542212"/>
                <a:gd name="connsiteY3" fmla="*/ 920864 h 1060996"/>
                <a:gd name="connsiteX4" fmla="*/ 72631 w 1542212"/>
                <a:gd name="connsiteY4" fmla="*/ 140132 h 1060996"/>
                <a:gd name="connsiteX5" fmla="*/ 118783 w 1542212"/>
                <a:gd name="connsiteY5" fmla="*/ 95352 h 1060996"/>
                <a:gd name="connsiteX6" fmla="*/ 1423441 w 1542212"/>
                <a:gd name="connsiteY6" fmla="*/ 95352 h 1060996"/>
                <a:gd name="connsiteX7" fmla="*/ 1469593 w 1542212"/>
                <a:gd name="connsiteY7" fmla="*/ 140132 h 1060996"/>
                <a:gd name="connsiteX9" fmla="*/ 1431963 w 1542212"/>
                <a:gd name="connsiteY9" fmla="*/ 0 h 1060996"/>
                <a:gd name="connsiteX10" fmla="*/ 110261 w 1542212"/>
                <a:gd name="connsiteY10" fmla="*/ 0 h 1060996"/>
                <a:gd name="connsiteX11" fmla="*/ 0 w 1542212"/>
                <a:gd name="connsiteY11" fmla="*/ 110261 h 1060996"/>
                <a:gd name="connsiteX12" fmla="*/ 0 w 1542212"/>
                <a:gd name="connsiteY12" fmla="*/ 950747 h 1060996"/>
                <a:gd name="connsiteX13" fmla="*/ 110261 w 1542212"/>
                <a:gd name="connsiteY13" fmla="*/ 1060996 h 1060996"/>
                <a:gd name="connsiteX14" fmla="*/ 1431963 w 1542212"/>
                <a:gd name="connsiteY14" fmla="*/ 1060996 h 1060996"/>
                <a:gd name="connsiteX15" fmla="*/ 1542212 w 1542212"/>
                <a:gd name="connsiteY15" fmla="*/ 950747 h 1060996"/>
                <a:gd name="connsiteX16" fmla="*/ 1542212 w 1542212"/>
                <a:gd name="connsiteY16" fmla="*/ 110261 h 1060996"/>
                <a:gd name="connsiteX17" fmla="*/ 1431963 w 1542212"/>
                <a:gd name="connsiteY17" fmla="*/ 0 h 10609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542212" h="1060996">
                  <a:moveTo>
                    <a:pt x="1469593" y="920864"/>
                  </a:moveTo>
                  <a:cubicBezTo>
                    <a:pt x="1469593" y="945566"/>
                    <a:pt x="1448892" y="965657"/>
                    <a:pt x="1423441" y="965657"/>
                  </a:cubicBezTo>
                  <a:lnTo>
                    <a:pt x="118783" y="965657"/>
                  </a:lnTo>
                  <a:cubicBezTo>
                    <a:pt x="93332" y="965657"/>
                    <a:pt x="72631" y="945566"/>
                    <a:pt x="72631" y="920864"/>
                  </a:cubicBezTo>
                  <a:lnTo>
                    <a:pt x="72631" y="140132"/>
                  </a:lnTo>
                  <a:cubicBezTo>
                    <a:pt x="72631" y="115443"/>
                    <a:pt x="93332" y="95352"/>
                    <a:pt x="118783" y="95352"/>
                  </a:cubicBezTo>
                  <a:lnTo>
                    <a:pt x="1423441" y="95352"/>
                  </a:lnTo>
                  <a:cubicBezTo>
                    <a:pt x="1448892" y="95352"/>
                    <a:pt x="1469593" y="115443"/>
                    <a:pt x="1469593" y="140132"/>
                  </a:cubicBezTo>
                  <a:moveTo>
                    <a:pt x="1431963" y="0"/>
                  </a:moveTo>
                  <a:lnTo>
                    <a:pt x="110261" y="0"/>
                  </a:lnTo>
                  <a:cubicBezTo>
                    <a:pt x="49466" y="0"/>
                    <a:pt x="0" y="49466"/>
                    <a:pt x="0" y="110261"/>
                  </a:cubicBezTo>
                  <a:lnTo>
                    <a:pt x="0" y="950747"/>
                  </a:lnTo>
                  <a:cubicBezTo>
                    <a:pt x="0" y="1011542"/>
                    <a:pt x="49466" y="1060996"/>
                    <a:pt x="110261" y="1060996"/>
                  </a:cubicBezTo>
                  <a:lnTo>
                    <a:pt x="1431963" y="1060996"/>
                  </a:lnTo>
                  <a:cubicBezTo>
                    <a:pt x="1492758" y="1060996"/>
                    <a:pt x="1542212" y="1011542"/>
                    <a:pt x="1542212" y="950747"/>
                  </a:cubicBezTo>
                  <a:lnTo>
                    <a:pt x="1542212" y="110261"/>
                  </a:lnTo>
                  <a:cubicBezTo>
                    <a:pt x="1542212" y="49466"/>
                    <a:pt x="1492758" y="0"/>
                    <a:pt x="1431963"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p:cNvSpPr/>
            <p:nvPr/>
          </p:nvSpPr>
          <p:spPr>
            <a:xfrm>
              <a:off x="10295296" y="12116283"/>
              <a:ext cx="432206" cy="604584"/>
            </a:xfrm>
            <a:custGeom>
              <a:avLst/>
              <a:gdLst>
                <a:gd name="connsiteX0" fmla="*/ 329540 w 432206"/>
                <a:gd name="connsiteY0" fmla="*/ 0 h 604584"/>
                <a:gd name="connsiteX1" fmla="*/ 102667 w 432206"/>
                <a:gd name="connsiteY1" fmla="*/ 0 h 604584"/>
                <a:gd name="connsiteX2" fmla="*/ 102667 w 432206"/>
                <a:gd name="connsiteY2" fmla="*/ 299720 h 604584"/>
                <a:gd name="connsiteX3" fmla="*/ 0 w 432206"/>
                <a:gd name="connsiteY3" fmla="*/ 299123 h 604584"/>
                <a:gd name="connsiteX4" fmla="*/ 217373 w 432206"/>
                <a:gd name="connsiteY4" fmla="*/ 604584 h 604584"/>
                <a:gd name="connsiteX5" fmla="*/ 432206 w 432206"/>
                <a:gd name="connsiteY5" fmla="*/ 301650 h 604584"/>
                <a:gd name="connsiteX6" fmla="*/ 329540 w 432206"/>
                <a:gd name="connsiteY6" fmla="*/ 301054 h 6045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32206" h="604584">
                  <a:moveTo>
                    <a:pt x="329540" y="0"/>
                  </a:moveTo>
                  <a:lnTo>
                    <a:pt x="102667" y="0"/>
                  </a:lnTo>
                  <a:lnTo>
                    <a:pt x="102667" y="299720"/>
                  </a:lnTo>
                  <a:lnTo>
                    <a:pt x="0" y="299123"/>
                  </a:lnTo>
                  <a:lnTo>
                    <a:pt x="217373" y="604584"/>
                  </a:lnTo>
                  <a:lnTo>
                    <a:pt x="432206" y="301650"/>
                  </a:lnTo>
                  <a:lnTo>
                    <a:pt x="329540" y="301054"/>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p:cNvSpPr/>
            <p:nvPr/>
          </p:nvSpPr>
          <p:spPr>
            <a:xfrm>
              <a:off x="10674267" y="11999680"/>
              <a:ext cx="432206" cy="604571"/>
            </a:xfrm>
            <a:custGeom>
              <a:avLst/>
              <a:gdLst>
                <a:gd name="connsiteX0" fmla="*/ 0 w 432206"/>
                <a:gd name="connsiteY0" fmla="*/ 302920 h 604571"/>
                <a:gd name="connsiteX1" fmla="*/ 102667 w 432206"/>
                <a:gd name="connsiteY1" fmla="*/ 303517 h 604571"/>
                <a:gd name="connsiteX2" fmla="*/ 102667 w 432206"/>
                <a:gd name="connsiteY2" fmla="*/ 604571 h 604571"/>
                <a:gd name="connsiteX3" fmla="*/ 329540 w 432206"/>
                <a:gd name="connsiteY3" fmla="*/ 604571 h 604571"/>
                <a:gd name="connsiteX4" fmla="*/ 329540 w 432206"/>
                <a:gd name="connsiteY4" fmla="*/ 304851 h 604571"/>
                <a:gd name="connsiteX5" fmla="*/ 432206 w 432206"/>
                <a:gd name="connsiteY5" fmla="*/ 305460 h 604571"/>
                <a:gd name="connsiteX6" fmla="*/ 214833 w 432206"/>
                <a:gd name="connsiteY6" fmla="*/ 0 h 6045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32206" h="604571">
                  <a:moveTo>
                    <a:pt x="0" y="302920"/>
                  </a:moveTo>
                  <a:lnTo>
                    <a:pt x="102667" y="303517"/>
                  </a:lnTo>
                  <a:lnTo>
                    <a:pt x="102667" y="604571"/>
                  </a:lnTo>
                  <a:lnTo>
                    <a:pt x="329540" y="604571"/>
                  </a:lnTo>
                  <a:lnTo>
                    <a:pt x="329540" y="304851"/>
                  </a:lnTo>
                  <a:lnTo>
                    <a:pt x="432206" y="305460"/>
                  </a:lnTo>
                  <a:lnTo>
                    <a:pt x="214833"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25" name="Group 24"/>
          <p:cNvGrpSpPr/>
          <p:nvPr/>
        </p:nvGrpSpPr>
        <p:grpSpPr>
          <a:xfrm>
            <a:off x="1630017" y="2229181"/>
            <a:ext cx="3284011" cy="1047028"/>
            <a:chOff x="1630017" y="2229181"/>
            <a:chExt cx="3284011" cy="1047028"/>
          </a:xfrm>
        </p:grpSpPr>
        <p:sp>
          <p:nvSpPr>
            <p:cNvPr id="67" name="Freeform 66"/>
            <p:cNvSpPr/>
            <p:nvPr/>
          </p:nvSpPr>
          <p:spPr>
            <a:xfrm flipH="1">
              <a:off x="4067673" y="2600325"/>
              <a:ext cx="846355" cy="675884"/>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20"/>
            <p:cNvGrpSpPr/>
            <p:nvPr/>
          </p:nvGrpSpPr>
          <p:grpSpPr>
            <a:xfrm>
              <a:off x="1630017" y="2229181"/>
              <a:ext cx="2459616" cy="824541"/>
              <a:chOff x="1630017" y="2229181"/>
              <a:chExt cx="2459616" cy="824541"/>
            </a:xfrm>
          </p:grpSpPr>
          <p:sp>
            <p:nvSpPr>
              <p:cNvPr id="69" name="TextBox 68"/>
              <p:cNvSpPr txBox="1"/>
              <p:nvPr/>
            </p:nvSpPr>
            <p:spPr>
              <a:xfrm>
                <a:off x="1630017" y="2473268"/>
                <a:ext cx="1496772" cy="387798"/>
              </a:xfrm>
              <a:prstGeom prst="rect">
                <a:avLst/>
              </a:prstGeom>
              <a:noFill/>
            </p:spPr>
            <p:txBody>
              <a:bodyPr wrap="square" lIns="0" tIns="0" rIns="0" bIns="0" rtlCol="0">
                <a:spAutoFit/>
              </a:bodyPr>
              <a:lstStyle/>
              <a:p>
                <a:pPr lvl="0" algn="r">
                  <a:lnSpc>
                    <a:spcPct val="90000"/>
                  </a:lnSpc>
                  <a:spcBef>
                    <a:spcPts val="3200"/>
                  </a:spcBef>
                </a:pPr>
                <a:r>
                  <a:rPr lang="en-US" sz="1400" dirty="0">
                    <a:solidFill>
                      <a:schemeClr val="accent5"/>
                    </a:solidFill>
                  </a:rPr>
                  <a:t>One number per </a:t>
                </a:r>
                <a:r>
                  <a:rPr lang="en-US" sz="1400" dirty="0" smtClean="0">
                    <a:solidFill>
                      <a:schemeClr val="accent5"/>
                    </a:solidFill>
                  </a:rPr>
                  <a:t>transaction</a:t>
                </a:r>
              </a:p>
            </p:txBody>
          </p:sp>
          <p:grpSp>
            <p:nvGrpSpPr>
              <p:cNvPr id="70" name="Group 69"/>
              <p:cNvGrpSpPr/>
              <p:nvPr/>
            </p:nvGrpSpPr>
            <p:grpSpPr>
              <a:xfrm>
                <a:off x="3265092" y="2229181"/>
                <a:ext cx="824541" cy="824541"/>
                <a:chOff x="6253448" y="2229181"/>
                <a:chExt cx="824541" cy="824541"/>
              </a:xfrm>
            </p:grpSpPr>
            <p:sp>
              <p:nvSpPr>
                <p:cNvPr id="71" name="Oval 70"/>
                <p:cNvSpPr/>
                <p:nvPr/>
              </p:nvSpPr>
              <p:spPr>
                <a:xfrm>
                  <a:off x="6253448" y="2229181"/>
                  <a:ext cx="824541" cy="824541"/>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2" name="Group 71"/>
                <p:cNvGrpSpPr/>
                <p:nvPr/>
              </p:nvGrpSpPr>
              <p:grpSpPr>
                <a:xfrm>
                  <a:off x="6414391" y="2451068"/>
                  <a:ext cx="502655" cy="380766"/>
                  <a:chOff x="11426993" y="6281699"/>
                  <a:chExt cx="1528507" cy="1157859"/>
                </a:xfrm>
                <a:solidFill>
                  <a:schemeClr val="tx2"/>
                </a:solidFill>
              </p:grpSpPr>
              <p:sp>
                <p:nvSpPr>
                  <p:cNvPr id="99" name="Freeform 98"/>
                  <p:cNvSpPr/>
                  <p:nvPr/>
                </p:nvSpPr>
                <p:spPr>
                  <a:xfrm>
                    <a:off x="12704715" y="6985470"/>
                    <a:ext cx="250355" cy="454088"/>
                  </a:xfrm>
                  <a:custGeom>
                    <a:avLst/>
                    <a:gdLst>
                      <a:gd name="connsiteX0" fmla="*/ 0 w 250355"/>
                      <a:gd name="connsiteY0" fmla="*/ 454088 h 454088"/>
                      <a:gd name="connsiteX1" fmla="*/ 0 w 250355"/>
                      <a:gd name="connsiteY1" fmla="*/ 376149 h 454088"/>
                      <a:gd name="connsiteX2" fmla="*/ 82232 w 250355"/>
                      <a:gd name="connsiteY2" fmla="*/ 376149 h 454088"/>
                      <a:gd name="connsiteX3" fmla="*/ 82232 w 250355"/>
                      <a:gd name="connsiteY3" fmla="*/ 90208 h 454088"/>
                      <a:gd name="connsiteX4" fmla="*/ 1245 w 250355"/>
                      <a:gd name="connsiteY4" fmla="*/ 111074 h 454088"/>
                      <a:gd name="connsiteX5" fmla="*/ 1245 w 250355"/>
                      <a:gd name="connsiteY5" fmla="*/ 29451 h 454088"/>
                      <a:gd name="connsiteX6" fmla="*/ 84684 w 250355"/>
                      <a:gd name="connsiteY6" fmla="*/ 0 h 454088"/>
                      <a:gd name="connsiteX7" fmla="*/ 178575 w 250355"/>
                      <a:gd name="connsiteY7" fmla="*/ 0 h 454088"/>
                      <a:gd name="connsiteX8" fmla="*/ 178575 w 250355"/>
                      <a:gd name="connsiteY8" fmla="*/ 376149 h 454088"/>
                      <a:gd name="connsiteX9" fmla="*/ 250355 w 250355"/>
                      <a:gd name="connsiteY9" fmla="*/ 376149 h 454088"/>
                      <a:gd name="connsiteX10" fmla="*/ 250355 w 250355"/>
                      <a:gd name="connsiteY10" fmla="*/ 454088 h 4540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50355" h="454088">
                        <a:moveTo>
                          <a:pt x="0" y="454088"/>
                        </a:moveTo>
                        <a:lnTo>
                          <a:pt x="0" y="376149"/>
                        </a:lnTo>
                        <a:lnTo>
                          <a:pt x="82232" y="376149"/>
                        </a:lnTo>
                        <a:lnTo>
                          <a:pt x="82232" y="90208"/>
                        </a:lnTo>
                        <a:cubicBezTo>
                          <a:pt x="60134" y="101867"/>
                          <a:pt x="27622" y="111074"/>
                          <a:pt x="1245" y="111074"/>
                        </a:cubicBezTo>
                        <a:lnTo>
                          <a:pt x="1245" y="29451"/>
                        </a:lnTo>
                        <a:cubicBezTo>
                          <a:pt x="36208" y="28232"/>
                          <a:pt x="64427" y="19025"/>
                          <a:pt x="84684" y="0"/>
                        </a:cubicBezTo>
                        <a:lnTo>
                          <a:pt x="178575" y="0"/>
                        </a:lnTo>
                        <a:lnTo>
                          <a:pt x="178575" y="376149"/>
                        </a:lnTo>
                        <a:lnTo>
                          <a:pt x="250355" y="376149"/>
                        </a:lnTo>
                        <a:lnTo>
                          <a:pt x="250355" y="45408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0" name="Freeform 99"/>
                  <p:cNvSpPr/>
                  <p:nvPr/>
                </p:nvSpPr>
                <p:spPr>
                  <a:xfrm>
                    <a:off x="11428249" y="6281699"/>
                    <a:ext cx="1527251" cy="200230"/>
                  </a:xfrm>
                  <a:custGeom>
                    <a:avLst/>
                    <a:gdLst>
                      <a:gd name="connsiteX0" fmla="*/ 1402397 w 1527251"/>
                      <a:gd name="connsiteY0" fmla="*/ 255 h 200230"/>
                      <a:gd name="connsiteX1" fmla="*/ 125349 w 1527251"/>
                      <a:gd name="connsiteY1" fmla="*/ 1 h 200230"/>
                      <a:gd name="connsiteX2" fmla="*/ 127 w 1527251"/>
                      <a:gd name="connsiteY2" fmla="*/ 124665 h 200230"/>
                      <a:gd name="connsiteX3" fmla="*/ 0 w 1527251"/>
                      <a:gd name="connsiteY3" fmla="*/ 200115 h 200230"/>
                      <a:gd name="connsiteX4" fmla="*/ 1527099 w 1527251"/>
                      <a:gd name="connsiteY4" fmla="*/ 200230 h 200230"/>
                      <a:gd name="connsiteX5" fmla="*/ 1527251 w 1527251"/>
                      <a:gd name="connsiteY5" fmla="*/ 125604 h 200230"/>
                      <a:gd name="connsiteX6" fmla="*/ 1402397 w 1527251"/>
                      <a:gd name="connsiteY6" fmla="*/ 255 h 2002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527251" h="200230">
                        <a:moveTo>
                          <a:pt x="1402397" y="255"/>
                        </a:moveTo>
                        <a:lnTo>
                          <a:pt x="125349" y="1"/>
                        </a:lnTo>
                        <a:cubicBezTo>
                          <a:pt x="56324" y="-316"/>
                          <a:pt x="254" y="55704"/>
                          <a:pt x="127" y="124665"/>
                        </a:cubicBezTo>
                        <a:lnTo>
                          <a:pt x="0" y="200115"/>
                        </a:lnTo>
                        <a:lnTo>
                          <a:pt x="1527099" y="200230"/>
                        </a:lnTo>
                        <a:lnTo>
                          <a:pt x="1527251" y="125604"/>
                        </a:lnTo>
                        <a:cubicBezTo>
                          <a:pt x="1527251" y="56516"/>
                          <a:pt x="1471549" y="446"/>
                          <a:pt x="1402397" y="255"/>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1" name="Freeform 3"/>
                  <p:cNvSpPr/>
                  <p:nvPr/>
                </p:nvSpPr>
                <p:spPr>
                  <a:xfrm>
                    <a:off x="11426993" y="6629424"/>
                    <a:ext cx="1528077" cy="678840"/>
                  </a:xfrm>
                  <a:custGeom>
                    <a:avLst/>
                    <a:gdLst>
                      <a:gd name="connsiteX0" fmla="*/ 0 w 1528077"/>
                      <a:gd name="connsiteY0" fmla="*/ 553009 h 678840"/>
                      <a:gd name="connsiteX1" fmla="*/ 124727 w 1528077"/>
                      <a:gd name="connsiteY1" fmla="*/ 678497 h 678840"/>
                      <a:gd name="connsiteX2" fmla="*/ 1033640 w 1528077"/>
                      <a:gd name="connsiteY2" fmla="*/ 678840 h 678840"/>
                      <a:gd name="connsiteX3" fmla="*/ 1022820 w 1528077"/>
                      <a:gd name="connsiteY3" fmla="*/ 586384 h 678840"/>
                      <a:gd name="connsiteX4" fmla="*/ 1434059 w 1528077"/>
                      <a:gd name="connsiteY4" fmla="*/ 175158 h 678840"/>
                      <a:gd name="connsiteX5" fmla="*/ 1527708 w 1528077"/>
                      <a:gd name="connsiteY5" fmla="*/ 186284 h 678840"/>
                      <a:gd name="connsiteX6" fmla="*/ 1528077 w 1528077"/>
                      <a:gd name="connsiteY6" fmla="*/ 38 h 678840"/>
                      <a:gd name="connsiteX7" fmla="*/ 991 w 1528077"/>
                      <a:gd name="connsiteY7" fmla="*/ 0 h 6788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528077" h="678840">
                        <a:moveTo>
                          <a:pt x="0" y="553009"/>
                        </a:moveTo>
                        <a:cubicBezTo>
                          <a:pt x="0" y="622160"/>
                          <a:pt x="55689" y="678231"/>
                          <a:pt x="124727" y="678497"/>
                        </a:cubicBezTo>
                        <a:lnTo>
                          <a:pt x="1033640" y="678840"/>
                        </a:lnTo>
                        <a:cubicBezTo>
                          <a:pt x="1026782" y="649084"/>
                          <a:pt x="1022820" y="618236"/>
                          <a:pt x="1022820" y="586384"/>
                        </a:cubicBezTo>
                        <a:cubicBezTo>
                          <a:pt x="1022820" y="359270"/>
                          <a:pt x="1206944" y="175158"/>
                          <a:pt x="1434059" y="175158"/>
                        </a:cubicBezTo>
                        <a:cubicBezTo>
                          <a:pt x="1466317" y="175158"/>
                          <a:pt x="1497571" y="179248"/>
                          <a:pt x="1527708" y="186284"/>
                        </a:cubicBezTo>
                        <a:lnTo>
                          <a:pt x="1528077" y="38"/>
                        </a:lnTo>
                        <a:lnTo>
                          <a:pt x="9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grpSp>
      </p:grpSp>
      <p:grpSp>
        <p:nvGrpSpPr>
          <p:cNvPr id="27" name="Group 26"/>
          <p:cNvGrpSpPr/>
          <p:nvPr/>
        </p:nvGrpSpPr>
        <p:grpSpPr>
          <a:xfrm>
            <a:off x="1140458" y="4037370"/>
            <a:ext cx="3773570" cy="1084475"/>
            <a:chOff x="1140458" y="4037370"/>
            <a:chExt cx="3773570" cy="1084475"/>
          </a:xfrm>
        </p:grpSpPr>
        <p:sp>
          <p:nvSpPr>
            <p:cNvPr id="68" name="Freeform 67"/>
            <p:cNvSpPr/>
            <p:nvPr/>
          </p:nvSpPr>
          <p:spPr>
            <a:xfrm flipH="1">
              <a:off x="4067673" y="4037370"/>
              <a:ext cx="846355" cy="675884"/>
            </a:xfrm>
            <a:custGeom>
              <a:avLst/>
              <a:gdLst>
                <a:gd name="connsiteX0" fmla="*/ 0 w 996950"/>
                <a:gd name="connsiteY0" fmla="*/ 0 h 333121"/>
                <a:gd name="connsiteX1" fmla="*/ 193675 w 996950"/>
                <a:gd name="connsiteY1" fmla="*/ 0 h 333121"/>
                <a:gd name="connsiteX2" fmla="*/ 803275 w 996950"/>
                <a:gd name="connsiteY2" fmla="*/ 333121 h 333121"/>
                <a:gd name="connsiteX3" fmla="*/ 996950 w 996950"/>
                <a:gd name="connsiteY3" fmla="*/ 333121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0"/>
                  </a:moveTo>
                  <a:lnTo>
                    <a:pt x="193675" y="0"/>
                  </a:lnTo>
                  <a:lnTo>
                    <a:pt x="803275" y="333121"/>
                  </a:lnTo>
                  <a:lnTo>
                    <a:pt x="996950" y="333121"/>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22"/>
            <p:cNvGrpSpPr/>
            <p:nvPr/>
          </p:nvGrpSpPr>
          <p:grpSpPr>
            <a:xfrm>
              <a:off x="1140458" y="4297304"/>
              <a:ext cx="2949175" cy="824541"/>
              <a:chOff x="1140458" y="4297304"/>
              <a:chExt cx="2949175" cy="824541"/>
            </a:xfrm>
          </p:grpSpPr>
          <p:sp>
            <p:nvSpPr>
              <p:cNvPr id="102" name="TextBox 101"/>
              <p:cNvSpPr txBox="1"/>
              <p:nvPr/>
            </p:nvSpPr>
            <p:spPr>
              <a:xfrm>
                <a:off x="1140458" y="4599816"/>
                <a:ext cx="1986331" cy="193899"/>
              </a:xfrm>
              <a:prstGeom prst="rect">
                <a:avLst/>
              </a:prstGeom>
              <a:noFill/>
            </p:spPr>
            <p:txBody>
              <a:bodyPr wrap="square" lIns="0" tIns="0" rIns="0" bIns="0" rtlCol="0">
                <a:spAutoFit/>
              </a:bodyPr>
              <a:lstStyle/>
              <a:p>
                <a:pPr lvl="0" algn="r">
                  <a:lnSpc>
                    <a:spcPct val="90000"/>
                  </a:lnSpc>
                  <a:spcBef>
                    <a:spcPts val="3200"/>
                  </a:spcBef>
                </a:pPr>
                <a:r>
                  <a:rPr lang="en-US" sz="1400" dirty="0" smtClean="0">
                    <a:solidFill>
                      <a:schemeClr val="accent5"/>
                    </a:solidFill>
                  </a:rPr>
                  <a:t>Customized </a:t>
                </a:r>
                <a:r>
                  <a:rPr lang="en-US" sz="1400" dirty="0">
                    <a:solidFill>
                      <a:schemeClr val="accent5"/>
                    </a:solidFill>
                  </a:rPr>
                  <a:t>data fields</a:t>
                </a:r>
                <a:endParaRPr lang="en-US" sz="1400" dirty="0" smtClean="0">
                  <a:solidFill>
                    <a:schemeClr val="accent5"/>
                  </a:solidFill>
                </a:endParaRPr>
              </a:p>
            </p:txBody>
          </p:sp>
          <p:grpSp>
            <p:nvGrpSpPr>
              <p:cNvPr id="103" name="Group 102"/>
              <p:cNvGrpSpPr/>
              <p:nvPr/>
            </p:nvGrpSpPr>
            <p:grpSpPr>
              <a:xfrm>
                <a:off x="3265092" y="4297304"/>
                <a:ext cx="824541" cy="824541"/>
                <a:chOff x="6253448" y="4297304"/>
                <a:chExt cx="824541" cy="824541"/>
              </a:xfrm>
            </p:grpSpPr>
            <p:sp>
              <p:nvSpPr>
                <p:cNvPr id="104" name="Oval 103"/>
                <p:cNvSpPr/>
                <p:nvPr/>
              </p:nvSpPr>
              <p:spPr>
                <a:xfrm>
                  <a:off x="6253448" y="4297304"/>
                  <a:ext cx="824541" cy="824541"/>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5" name="Group 104"/>
                <p:cNvGrpSpPr/>
                <p:nvPr/>
              </p:nvGrpSpPr>
              <p:grpSpPr>
                <a:xfrm>
                  <a:off x="6409471" y="4473147"/>
                  <a:ext cx="512494" cy="472855"/>
                  <a:chOff x="1066394" y="1752600"/>
                  <a:chExt cx="839012" cy="774119"/>
                </a:xfrm>
              </p:grpSpPr>
              <p:grpSp>
                <p:nvGrpSpPr>
                  <p:cNvPr id="106" name="Group 105"/>
                  <p:cNvGrpSpPr/>
                  <p:nvPr/>
                </p:nvGrpSpPr>
                <p:grpSpPr>
                  <a:xfrm>
                    <a:off x="1066394" y="1752600"/>
                    <a:ext cx="538251" cy="519519"/>
                    <a:chOff x="5743117" y="824636"/>
                    <a:chExt cx="538251" cy="519519"/>
                  </a:xfrm>
                  <a:solidFill>
                    <a:schemeClr val="tx2"/>
                  </a:solidFill>
                </p:grpSpPr>
                <p:sp>
                  <p:nvSpPr>
                    <p:cNvPr id="111" name="Freeform 3"/>
                    <p:cNvSpPr/>
                    <p:nvPr/>
                  </p:nvSpPr>
                  <p:spPr>
                    <a:xfrm>
                      <a:off x="5743117" y="824636"/>
                      <a:ext cx="538251" cy="164414"/>
                    </a:xfrm>
                    <a:custGeom>
                      <a:avLst/>
                      <a:gdLst>
                        <a:gd name="connsiteX0" fmla="*/ 439014 w 538251"/>
                        <a:gd name="connsiteY0" fmla="*/ 151321 h 164414"/>
                        <a:gd name="connsiteX1" fmla="*/ 448818 w 538251"/>
                        <a:gd name="connsiteY1" fmla="*/ 139103 h 164414"/>
                        <a:gd name="connsiteX2" fmla="*/ 457327 w 538251"/>
                        <a:gd name="connsiteY2" fmla="*/ 130150 h 164414"/>
                        <a:gd name="connsiteX3" fmla="*/ 56883 w 538251"/>
                        <a:gd name="connsiteY3" fmla="*/ 130150 h 164414"/>
                        <a:gd name="connsiteX4" fmla="*/ 34252 w 538251"/>
                        <a:gd name="connsiteY4" fmla="*/ 107531 h 164414"/>
                        <a:gd name="connsiteX5" fmla="*/ 34252 w 538251"/>
                        <a:gd name="connsiteY5" fmla="*/ 56883 h 164414"/>
                        <a:gd name="connsiteX6" fmla="*/ 56883 w 538251"/>
                        <a:gd name="connsiteY6" fmla="*/ 34265 h 164414"/>
                        <a:gd name="connsiteX7" fmla="*/ 481368 w 538251"/>
                        <a:gd name="connsiteY7" fmla="*/ 34265 h 164414"/>
                        <a:gd name="connsiteX8" fmla="*/ 504000 w 538251"/>
                        <a:gd name="connsiteY8" fmla="*/ 56883 h 164414"/>
                        <a:gd name="connsiteX9" fmla="*/ 504000 w 538251"/>
                        <a:gd name="connsiteY9" fmla="*/ 98247 h 164414"/>
                        <a:gd name="connsiteX10" fmla="*/ 538251 w 538251"/>
                        <a:gd name="connsiteY10" fmla="*/ 87059 h 164414"/>
                        <a:gd name="connsiteX11" fmla="*/ 538251 w 538251"/>
                        <a:gd name="connsiteY11" fmla="*/ 56883 h 164414"/>
                        <a:gd name="connsiteX12" fmla="*/ 481368 w 538251"/>
                        <a:gd name="connsiteY12" fmla="*/ 0 h 164414"/>
                        <a:gd name="connsiteX13" fmla="*/ 56883 w 538251"/>
                        <a:gd name="connsiteY13" fmla="*/ 0 h 164414"/>
                        <a:gd name="connsiteX14" fmla="*/ 0 w 538251"/>
                        <a:gd name="connsiteY14" fmla="*/ 56883 h 164414"/>
                        <a:gd name="connsiteX15" fmla="*/ 0 w 538251"/>
                        <a:gd name="connsiteY15" fmla="*/ 107531 h 164414"/>
                        <a:gd name="connsiteX16" fmla="*/ 56883 w 538251"/>
                        <a:gd name="connsiteY16" fmla="*/ 164414 h 164414"/>
                        <a:gd name="connsiteX17" fmla="*/ 430632 w 538251"/>
                        <a:gd name="connsiteY17" fmla="*/ 164414 h 164414"/>
                        <a:gd name="connsiteX18" fmla="*/ 439014 w 538251"/>
                        <a:gd name="connsiteY18" fmla="*/ 151321 h 1644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Lst>
                      <a:rect l="l" t="t" r="r" b="b"/>
                      <a:pathLst>
                        <a:path w="538251" h="164414">
                          <a:moveTo>
                            <a:pt x="439014" y="151321"/>
                          </a:moveTo>
                          <a:cubicBezTo>
                            <a:pt x="441947" y="147066"/>
                            <a:pt x="445160" y="143066"/>
                            <a:pt x="448818" y="139103"/>
                          </a:cubicBezTo>
                          <a:cubicBezTo>
                            <a:pt x="451536" y="135992"/>
                            <a:pt x="454393" y="133033"/>
                            <a:pt x="457327" y="130150"/>
                          </a:cubicBezTo>
                          <a:lnTo>
                            <a:pt x="56883" y="130150"/>
                          </a:lnTo>
                          <a:cubicBezTo>
                            <a:pt x="44412" y="130150"/>
                            <a:pt x="34252" y="120002"/>
                            <a:pt x="34252" y="107531"/>
                          </a:cubicBezTo>
                          <a:lnTo>
                            <a:pt x="34252" y="56883"/>
                          </a:lnTo>
                          <a:cubicBezTo>
                            <a:pt x="34252" y="44412"/>
                            <a:pt x="44412" y="34265"/>
                            <a:pt x="56883" y="34265"/>
                          </a:cubicBezTo>
                          <a:lnTo>
                            <a:pt x="481368" y="34265"/>
                          </a:lnTo>
                          <a:cubicBezTo>
                            <a:pt x="493852" y="34265"/>
                            <a:pt x="504000" y="44412"/>
                            <a:pt x="504000" y="56883"/>
                          </a:cubicBezTo>
                          <a:lnTo>
                            <a:pt x="504000" y="98247"/>
                          </a:lnTo>
                          <a:cubicBezTo>
                            <a:pt x="514896" y="93320"/>
                            <a:pt x="526390" y="89560"/>
                            <a:pt x="538251" y="87059"/>
                          </a:cubicBezTo>
                          <a:lnTo>
                            <a:pt x="538251" y="56883"/>
                          </a:lnTo>
                          <a:cubicBezTo>
                            <a:pt x="538251" y="25527"/>
                            <a:pt x="512737" y="0"/>
                            <a:pt x="481368" y="0"/>
                          </a:cubicBezTo>
                          <a:lnTo>
                            <a:pt x="56883" y="0"/>
                          </a:lnTo>
                          <a:cubicBezTo>
                            <a:pt x="25514" y="0"/>
                            <a:pt x="0" y="25527"/>
                            <a:pt x="0" y="56883"/>
                          </a:cubicBezTo>
                          <a:lnTo>
                            <a:pt x="0" y="107531"/>
                          </a:lnTo>
                          <a:cubicBezTo>
                            <a:pt x="0" y="138900"/>
                            <a:pt x="25514" y="164414"/>
                            <a:pt x="56883" y="164414"/>
                          </a:cubicBezTo>
                          <a:lnTo>
                            <a:pt x="430632" y="164414"/>
                          </a:lnTo>
                          <a:cubicBezTo>
                            <a:pt x="433248" y="160045"/>
                            <a:pt x="436004" y="155677"/>
                            <a:pt x="439014" y="151321"/>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2" name="Freeform 3"/>
                    <p:cNvSpPr/>
                    <p:nvPr/>
                  </p:nvSpPr>
                  <p:spPr>
                    <a:xfrm>
                      <a:off x="5743120" y="1002194"/>
                      <a:ext cx="423304" cy="164414"/>
                    </a:xfrm>
                    <a:custGeom>
                      <a:avLst/>
                      <a:gdLst>
                        <a:gd name="connsiteX0" fmla="*/ 403784 w 423304"/>
                        <a:gd name="connsiteY0" fmla="*/ 130150 h 164414"/>
                        <a:gd name="connsiteX1" fmla="*/ 56883 w 423304"/>
                        <a:gd name="connsiteY1" fmla="*/ 130150 h 164414"/>
                        <a:gd name="connsiteX2" fmla="*/ 34252 w 423304"/>
                        <a:gd name="connsiteY2" fmla="*/ 107518 h 164414"/>
                        <a:gd name="connsiteX3" fmla="*/ 34252 w 423304"/>
                        <a:gd name="connsiteY3" fmla="*/ 56883 h 164414"/>
                        <a:gd name="connsiteX4" fmla="*/ 56883 w 423304"/>
                        <a:gd name="connsiteY4" fmla="*/ 34252 h 164414"/>
                        <a:gd name="connsiteX5" fmla="*/ 409804 w 423304"/>
                        <a:gd name="connsiteY5" fmla="*/ 34252 h 164414"/>
                        <a:gd name="connsiteX6" fmla="*/ 423304 w 423304"/>
                        <a:gd name="connsiteY6" fmla="*/ 0 h 164414"/>
                        <a:gd name="connsiteX7" fmla="*/ 56883 w 423304"/>
                        <a:gd name="connsiteY7" fmla="*/ 0 h 164414"/>
                        <a:gd name="connsiteX8" fmla="*/ 0 w 423304"/>
                        <a:gd name="connsiteY8" fmla="*/ 56883 h 164414"/>
                        <a:gd name="connsiteX9" fmla="*/ 0 w 423304"/>
                        <a:gd name="connsiteY9" fmla="*/ 107518 h 164414"/>
                        <a:gd name="connsiteX10" fmla="*/ 56883 w 423304"/>
                        <a:gd name="connsiteY10" fmla="*/ 164414 h 164414"/>
                        <a:gd name="connsiteX11" fmla="*/ 395249 w 423304"/>
                        <a:gd name="connsiteY11" fmla="*/ 164414 h 164414"/>
                        <a:gd name="connsiteX12" fmla="*/ 403784 w 423304"/>
                        <a:gd name="connsiteY12" fmla="*/ 130150 h 1644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23304" h="164414">
                          <a:moveTo>
                            <a:pt x="403784" y="130150"/>
                          </a:moveTo>
                          <a:lnTo>
                            <a:pt x="56883" y="130150"/>
                          </a:lnTo>
                          <a:cubicBezTo>
                            <a:pt x="44399" y="130150"/>
                            <a:pt x="34252" y="120002"/>
                            <a:pt x="34252" y="107518"/>
                          </a:cubicBezTo>
                          <a:lnTo>
                            <a:pt x="34252" y="56883"/>
                          </a:lnTo>
                          <a:cubicBezTo>
                            <a:pt x="34252" y="44399"/>
                            <a:pt x="44399" y="34252"/>
                            <a:pt x="56883" y="34252"/>
                          </a:cubicBezTo>
                          <a:lnTo>
                            <a:pt x="409804" y="34252"/>
                          </a:lnTo>
                          <a:cubicBezTo>
                            <a:pt x="413131" y="22504"/>
                            <a:pt x="417627" y="11163"/>
                            <a:pt x="423304" y="0"/>
                          </a:cubicBezTo>
                          <a:lnTo>
                            <a:pt x="56883" y="0"/>
                          </a:lnTo>
                          <a:cubicBezTo>
                            <a:pt x="25514" y="0"/>
                            <a:pt x="0" y="25514"/>
                            <a:pt x="0" y="56883"/>
                          </a:cubicBezTo>
                          <a:lnTo>
                            <a:pt x="0" y="107518"/>
                          </a:lnTo>
                          <a:cubicBezTo>
                            <a:pt x="0" y="138887"/>
                            <a:pt x="25514" y="164414"/>
                            <a:pt x="56883" y="164414"/>
                          </a:cubicBezTo>
                          <a:lnTo>
                            <a:pt x="395249" y="164414"/>
                          </a:lnTo>
                          <a:cubicBezTo>
                            <a:pt x="399161" y="150851"/>
                            <a:pt x="402577" y="138227"/>
                            <a:pt x="403784" y="13015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3" name="Freeform 3"/>
                    <p:cNvSpPr/>
                    <p:nvPr/>
                  </p:nvSpPr>
                  <p:spPr>
                    <a:xfrm>
                      <a:off x="5743118" y="1179741"/>
                      <a:ext cx="390881" cy="164414"/>
                    </a:xfrm>
                    <a:custGeom>
                      <a:avLst/>
                      <a:gdLst>
                        <a:gd name="connsiteX0" fmla="*/ 381622 w 390881"/>
                        <a:gd name="connsiteY0" fmla="*/ 150254 h 164414"/>
                        <a:gd name="connsiteX1" fmla="*/ 316776 w 390881"/>
                        <a:gd name="connsiteY1" fmla="*/ 143599 h 164414"/>
                        <a:gd name="connsiteX2" fmla="*/ 261341 w 390881"/>
                        <a:gd name="connsiteY2" fmla="*/ 130962 h 164414"/>
                        <a:gd name="connsiteX3" fmla="*/ 263474 w 390881"/>
                        <a:gd name="connsiteY3" fmla="*/ 130150 h 164414"/>
                        <a:gd name="connsiteX4" fmla="*/ 56883 w 390881"/>
                        <a:gd name="connsiteY4" fmla="*/ 130150 h 164414"/>
                        <a:gd name="connsiteX5" fmla="*/ 34252 w 390881"/>
                        <a:gd name="connsiteY5" fmla="*/ 107531 h 164414"/>
                        <a:gd name="connsiteX6" fmla="*/ 34252 w 390881"/>
                        <a:gd name="connsiteY6" fmla="*/ 56896 h 164414"/>
                        <a:gd name="connsiteX7" fmla="*/ 56883 w 390881"/>
                        <a:gd name="connsiteY7" fmla="*/ 34265 h 164414"/>
                        <a:gd name="connsiteX8" fmla="*/ 364871 w 390881"/>
                        <a:gd name="connsiteY8" fmla="*/ 34265 h 164414"/>
                        <a:gd name="connsiteX9" fmla="*/ 390881 w 390881"/>
                        <a:gd name="connsiteY9" fmla="*/ 0 h 164414"/>
                        <a:gd name="connsiteX10" fmla="*/ 56883 w 390881"/>
                        <a:gd name="connsiteY10" fmla="*/ 0 h 164414"/>
                        <a:gd name="connsiteX11" fmla="*/ 0 w 390881"/>
                        <a:gd name="connsiteY11" fmla="*/ 56896 h 164414"/>
                        <a:gd name="connsiteX12" fmla="*/ 0 w 390881"/>
                        <a:gd name="connsiteY12" fmla="*/ 107531 h 164414"/>
                        <a:gd name="connsiteX13" fmla="*/ 56883 w 390881"/>
                        <a:gd name="connsiteY13" fmla="*/ 164414 h 164414"/>
                        <a:gd name="connsiteX14" fmla="*/ 366382 w 390881"/>
                        <a:gd name="connsiteY14" fmla="*/ 164414 h 164414"/>
                        <a:gd name="connsiteX15" fmla="*/ 381622 w 390881"/>
                        <a:gd name="connsiteY15" fmla="*/ 150254 h 16441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390881" h="164414">
                          <a:moveTo>
                            <a:pt x="381622" y="150254"/>
                          </a:moveTo>
                          <a:cubicBezTo>
                            <a:pt x="360197" y="150774"/>
                            <a:pt x="338290" y="148514"/>
                            <a:pt x="316776" y="143599"/>
                          </a:cubicBezTo>
                          <a:lnTo>
                            <a:pt x="261341" y="130962"/>
                          </a:lnTo>
                          <a:lnTo>
                            <a:pt x="263474" y="130150"/>
                          </a:lnTo>
                          <a:lnTo>
                            <a:pt x="56883" y="130150"/>
                          </a:lnTo>
                          <a:cubicBezTo>
                            <a:pt x="44412" y="130150"/>
                            <a:pt x="34252" y="120002"/>
                            <a:pt x="34252" y="107531"/>
                          </a:cubicBezTo>
                          <a:lnTo>
                            <a:pt x="34252" y="56896"/>
                          </a:lnTo>
                          <a:cubicBezTo>
                            <a:pt x="34252" y="44412"/>
                            <a:pt x="44412" y="34265"/>
                            <a:pt x="56883" y="34265"/>
                          </a:cubicBezTo>
                          <a:lnTo>
                            <a:pt x="364871" y="34265"/>
                          </a:lnTo>
                          <a:cubicBezTo>
                            <a:pt x="375412" y="24536"/>
                            <a:pt x="384175" y="12967"/>
                            <a:pt x="390881" y="0"/>
                          </a:cubicBezTo>
                          <a:lnTo>
                            <a:pt x="56883" y="0"/>
                          </a:lnTo>
                          <a:cubicBezTo>
                            <a:pt x="25514" y="0"/>
                            <a:pt x="0" y="25527"/>
                            <a:pt x="0" y="56896"/>
                          </a:cubicBezTo>
                          <a:lnTo>
                            <a:pt x="0" y="107531"/>
                          </a:lnTo>
                          <a:cubicBezTo>
                            <a:pt x="0" y="138887"/>
                            <a:pt x="25514" y="164414"/>
                            <a:pt x="56883" y="164414"/>
                          </a:cubicBezTo>
                          <a:lnTo>
                            <a:pt x="366382" y="164414"/>
                          </a:lnTo>
                          <a:cubicBezTo>
                            <a:pt x="371284" y="159449"/>
                            <a:pt x="376339" y="154673"/>
                            <a:pt x="381622" y="150254"/>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07" name="Freeform 106"/>
                  <p:cNvSpPr/>
                  <p:nvPr/>
                </p:nvSpPr>
                <p:spPr>
                  <a:xfrm>
                    <a:off x="1409737" y="1847568"/>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solidFill>
                    <a:schemeClr val="tx2"/>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ln>
                        <a:solidFill>
                          <a:schemeClr val="tx2"/>
                        </a:solidFill>
                      </a:ln>
                    </a:endParaRPr>
                  </a:p>
                </p:txBody>
              </p:sp>
              <p:grpSp>
                <p:nvGrpSpPr>
                  <p:cNvPr id="108" name="Group 107"/>
                  <p:cNvGrpSpPr/>
                  <p:nvPr/>
                </p:nvGrpSpPr>
                <p:grpSpPr>
                  <a:xfrm>
                    <a:off x="1400647" y="2234263"/>
                    <a:ext cx="504759" cy="292456"/>
                    <a:chOff x="8957193" y="1306299"/>
                    <a:chExt cx="504759" cy="292456"/>
                  </a:xfrm>
                  <a:solidFill>
                    <a:schemeClr val="tx2"/>
                  </a:solidFill>
                </p:grpSpPr>
                <p:sp>
                  <p:nvSpPr>
                    <p:cNvPr id="109"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0"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grpSp>
        </p:grpSp>
      </p:grpSp>
      <p:grpSp>
        <p:nvGrpSpPr>
          <p:cNvPr id="26" name="Group 25"/>
          <p:cNvGrpSpPr/>
          <p:nvPr/>
        </p:nvGrpSpPr>
        <p:grpSpPr>
          <a:xfrm>
            <a:off x="812467" y="3260271"/>
            <a:ext cx="4101561" cy="824541"/>
            <a:chOff x="812467" y="3260271"/>
            <a:chExt cx="4101561" cy="824541"/>
          </a:xfrm>
        </p:grpSpPr>
        <p:sp>
          <p:nvSpPr>
            <p:cNvPr id="66" name="Freeform 3"/>
            <p:cNvSpPr/>
            <p:nvPr/>
          </p:nvSpPr>
          <p:spPr>
            <a:xfrm flipH="1">
              <a:off x="4067673" y="3656795"/>
              <a:ext cx="846355" cy="0"/>
            </a:xfrm>
            <a:custGeom>
              <a:avLst/>
              <a:gdLst>
                <a:gd name="connsiteX0" fmla="*/ 0 w 996950"/>
                <a:gd name="connsiteY0" fmla="*/ 0 h 0"/>
                <a:gd name="connsiteX1" fmla="*/ 193675 w 996950"/>
                <a:gd name="connsiteY1" fmla="*/ 0 h 0"/>
                <a:gd name="connsiteX2" fmla="*/ 803275 w 996950"/>
                <a:gd name="connsiteY2" fmla="*/ 0 h 0"/>
                <a:gd name="connsiteX3" fmla="*/ 996950 w 996950"/>
                <a:gd name="connsiteY3" fmla="*/ 0 h 0"/>
              </a:gdLst>
              <a:ahLst/>
              <a:cxnLst>
                <a:cxn ang="0">
                  <a:pos x="connsiteX0" y="connsiteY0"/>
                </a:cxn>
                <a:cxn ang="1">
                  <a:pos x="connsiteX1" y="connsiteY1"/>
                </a:cxn>
                <a:cxn ang="2">
                  <a:pos x="connsiteX2" y="connsiteY2"/>
                </a:cxn>
                <a:cxn ang="3">
                  <a:pos x="connsiteX3" y="connsiteY3"/>
                </a:cxn>
              </a:cxnLst>
              <a:rect l="l" t="t" r="r" b="b"/>
              <a:pathLst>
                <a:path w="996950">
                  <a:moveTo>
                    <a:pt x="0" y="0"/>
                  </a:moveTo>
                  <a:lnTo>
                    <a:pt x="193675" y="0"/>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1"/>
            <p:cNvGrpSpPr/>
            <p:nvPr/>
          </p:nvGrpSpPr>
          <p:grpSpPr>
            <a:xfrm>
              <a:off x="812467" y="3260271"/>
              <a:ext cx="3277166" cy="824541"/>
              <a:chOff x="812467" y="3260271"/>
              <a:chExt cx="3277166" cy="824541"/>
            </a:xfrm>
          </p:grpSpPr>
          <p:sp>
            <p:nvSpPr>
              <p:cNvPr id="114" name="TextBox 113"/>
              <p:cNvSpPr txBox="1"/>
              <p:nvPr/>
            </p:nvSpPr>
            <p:spPr>
              <a:xfrm>
                <a:off x="812467" y="3561744"/>
                <a:ext cx="2314322" cy="193899"/>
              </a:xfrm>
              <a:prstGeom prst="rect">
                <a:avLst/>
              </a:prstGeom>
              <a:noFill/>
            </p:spPr>
            <p:txBody>
              <a:bodyPr wrap="square" lIns="0" tIns="0" rIns="0" bIns="0" rtlCol="0">
                <a:spAutoFit/>
              </a:bodyPr>
              <a:lstStyle/>
              <a:p>
                <a:pPr lvl="0" algn="r">
                  <a:lnSpc>
                    <a:spcPct val="90000"/>
                  </a:lnSpc>
                  <a:spcBef>
                    <a:spcPts val="3200"/>
                  </a:spcBef>
                </a:pPr>
                <a:r>
                  <a:rPr lang="en-US" sz="1400" dirty="0" smtClean="0">
                    <a:solidFill>
                      <a:schemeClr val="accent5"/>
                    </a:solidFill>
                  </a:rPr>
                  <a:t>Transaction-level controls</a:t>
                </a:r>
              </a:p>
            </p:txBody>
          </p:sp>
          <p:grpSp>
            <p:nvGrpSpPr>
              <p:cNvPr id="115" name="Group 114"/>
              <p:cNvGrpSpPr/>
              <p:nvPr/>
            </p:nvGrpSpPr>
            <p:grpSpPr>
              <a:xfrm>
                <a:off x="3265092" y="3260271"/>
                <a:ext cx="824541" cy="824541"/>
                <a:chOff x="6253448" y="3260271"/>
                <a:chExt cx="824541" cy="824541"/>
              </a:xfrm>
            </p:grpSpPr>
            <p:sp>
              <p:nvSpPr>
                <p:cNvPr id="116" name="Oval 115"/>
                <p:cNvSpPr/>
                <p:nvPr/>
              </p:nvSpPr>
              <p:spPr>
                <a:xfrm>
                  <a:off x="6253448" y="3260271"/>
                  <a:ext cx="824541" cy="824541"/>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17" name="Freeform 13"/>
                <p:cNvSpPr>
                  <a:spLocks noChangeAspect="1" noEditPoints="1"/>
                </p:cNvSpPr>
                <p:nvPr/>
              </p:nvSpPr>
              <p:spPr bwMode="auto">
                <a:xfrm rot="16200000">
                  <a:off x="6455199" y="3461707"/>
                  <a:ext cx="421038" cy="421669"/>
                </a:xfrm>
                <a:custGeom>
                  <a:avLst/>
                  <a:gdLst>
                    <a:gd name="T0" fmla="*/ 611 w 648"/>
                    <a:gd name="T1" fmla="*/ 0 h 649"/>
                    <a:gd name="T2" fmla="*/ 37 w 648"/>
                    <a:gd name="T3" fmla="*/ 0 h 649"/>
                    <a:gd name="T4" fmla="*/ 0 w 648"/>
                    <a:gd name="T5" fmla="*/ 37 h 649"/>
                    <a:gd name="T6" fmla="*/ 0 w 648"/>
                    <a:gd name="T7" fmla="*/ 611 h 649"/>
                    <a:gd name="T8" fmla="*/ 37 w 648"/>
                    <a:gd name="T9" fmla="*/ 649 h 649"/>
                    <a:gd name="T10" fmla="*/ 611 w 648"/>
                    <a:gd name="T11" fmla="*/ 649 h 649"/>
                    <a:gd name="T12" fmla="*/ 648 w 648"/>
                    <a:gd name="T13" fmla="*/ 611 h 649"/>
                    <a:gd name="T14" fmla="*/ 648 w 648"/>
                    <a:gd name="T15" fmla="*/ 37 h 649"/>
                    <a:gd name="T16" fmla="*/ 611 w 648"/>
                    <a:gd name="T17" fmla="*/ 0 h 649"/>
                    <a:gd name="T18" fmla="*/ 178 w 648"/>
                    <a:gd name="T19" fmla="*/ 282 h 649"/>
                    <a:gd name="T20" fmla="*/ 178 w 648"/>
                    <a:gd name="T21" fmla="*/ 522 h 649"/>
                    <a:gd name="T22" fmla="*/ 149 w 648"/>
                    <a:gd name="T23" fmla="*/ 522 h 649"/>
                    <a:gd name="T24" fmla="*/ 149 w 648"/>
                    <a:gd name="T25" fmla="*/ 283 h 649"/>
                    <a:gd name="T26" fmla="*/ 111 w 648"/>
                    <a:gd name="T27" fmla="*/ 234 h 649"/>
                    <a:gd name="T28" fmla="*/ 149 w 648"/>
                    <a:gd name="T29" fmla="*/ 185 h 649"/>
                    <a:gd name="T30" fmla="*/ 149 w 648"/>
                    <a:gd name="T31" fmla="*/ 107 h 649"/>
                    <a:gd name="T32" fmla="*/ 178 w 648"/>
                    <a:gd name="T33" fmla="*/ 107 h 649"/>
                    <a:gd name="T34" fmla="*/ 178 w 648"/>
                    <a:gd name="T35" fmla="*/ 187 h 649"/>
                    <a:gd name="T36" fmla="*/ 212 w 648"/>
                    <a:gd name="T37" fmla="*/ 234 h 649"/>
                    <a:gd name="T38" fmla="*/ 178 w 648"/>
                    <a:gd name="T39" fmla="*/ 282 h 649"/>
                    <a:gd name="T40" fmla="*/ 339 w 648"/>
                    <a:gd name="T41" fmla="*/ 458 h 649"/>
                    <a:gd name="T42" fmla="*/ 339 w 648"/>
                    <a:gd name="T43" fmla="*/ 522 h 649"/>
                    <a:gd name="T44" fmla="*/ 309 w 648"/>
                    <a:gd name="T45" fmla="*/ 522 h 649"/>
                    <a:gd name="T46" fmla="*/ 309 w 648"/>
                    <a:gd name="T47" fmla="*/ 460 h 649"/>
                    <a:gd name="T48" fmla="*/ 270 w 648"/>
                    <a:gd name="T49" fmla="*/ 411 h 649"/>
                    <a:gd name="T50" fmla="*/ 309 w 648"/>
                    <a:gd name="T51" fmla="*/ 362 h 649"/>
                    <a:gd name="T52" fmla="*/ 309 w 648"/>
                    <a:gd name="T53" fmla="*/ 107 h 649"/>
                    <a:gd name="T54" fmla="*/ 339 w 648"/>
                    <a:gd name="T55" fmla="*/ 107 h 649"/>
                    <a:gd name="T56" fmla="*/ 339 w 648"/>
                    <a:gd name="T57" fmla="*/ 363 h 649"/>
                    <a:gd name="T58" fmla="*/ 372 w 648"/>
                    <a:gd name="T59" fmla="*/ 411 h 649"/>
                    <a:gd name="T60" fmla="*/ 339 w 648"/>
                    <a:gd name="T61" fmla="*/ 458 h 649"/>
                    <a:gd name="T62" fmla="*/ 490 w 648"/>
                    <a:gd name="T63" fmla="*/ 408 h 649"/>
                    <a:gd name="T64" fmla="*/ 490 w 648"/>
                    <a:gd name="T65" fmla="*/ 522 h 649"/>
                    <a:gd name="T66" fmla="*/ 460 w 648"/>
                    <a:gd name="T67" fmla="*/ 522 h 649"/>
                    <a:gd name="T68" fmla="*/ 460 w 648"/>
                    <a:gd name="T69" fmla="*/ 409 h 649"/>
                    <a:gd name="T70" fmla="*/ 421 w 648"/>
                    <a:gd name="T71" fmla="*/ 360 h 649"/>
                    <a:gd name="T72" fmla="*/ 460 w 648"/>
                    <a:gd name="T73" fmla="*/ 311 h 649"/>
                    <a:gd name="T74" fmla="*/ 460 w 648"/>
                    <a:gd name="T75" fmla="*/ 107 h 649"/>
                    <a:gd name="T76" fmla="*/ 490 w 648"/>
                    <a:gd name="T77" fmla="*/ 107 h 649"/>
                    <a:gd name="T78" fmla="*/ 490 w 648"/>
                    <a:gd name="T79" fmla="*/ 313 h 649"/>
                    <a:gd name="T80" fmla="*/ 523 w 648"/>
                    <a:gd name="T81" fmla="*/ 360 h 649"/>
                    <a:gd name="T82" fmla="*/ 490 w 648"/>
                    <a:gd name="T83" fmla="*/ 408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8" h="649">
                      <a:moveTo>
                        <a:pt x="611" y="0"/>
                      </a:moveTo>
                      <a:cubicBezTo>
                        <a:pt x="37" y="0"/>
                        <a:pt x="37" y="0"/>
                        <a:pt x="37" y="0"/>
                      </a:cubicBezTo>
                      <a:cubicBezTo>
                        <a:pt x="16" y="0"/>
                        <a:pt x="0" y="17"/>
                        <a:pt x="0" y="37"/>
                      </a:cubicBezTo>
                      <a:cubicBezTo>
                        <a:pt x="0" y="611"/>
                        <a:pt x="0" y="611"/>
                        <a:pt x="0" y="611"/>
                      </a:cubicBezTo>
                      <a:cubicBezTo>
                        <a:pt x="0" y="632"/>
                        <a:pt x="16" y="649"/>
                        <a:pt x="37" y="649"/>
                      </a:cubicBezTo>
                      <a:cubicBezTo>
                        <a:pt x="611" y="649"/>
                        <a:pt x="611" y="649"/>
                        <a:pt x="611" y="649"/>
                      </a:cubicBezTo>
                      <a:cubicBezTo>
                        <a:pt x="632" y="649"/>
                        <a:pt x="648" y="632"/>
                        <a:pt x="648" y="611"/>
                      </a:cubicBezTo>
                      <a:cubicBezTo>
                        <a:pt x="648" y="37"/>
                        <a:pt x="648" y="37"/>
                        <a:pt x="648" y="37"/>
                      </a:cubicBezTo>
                      <a:cubicBezTo>
                        <a:pt x="648" y="17"/>
                        <a:pt x="632" y="0"/>
                        <a:pt x="611" y="0"/>
                      </a:cubicBezTo>
                      <a:close/>
                      <a:moveTo>
                        <a:pt x="178" y="282"/>
                      </a:moveTo>
                      <a:cubicBezTo>
                        <a:pt x="178" y="522"/>
                        <a:pt x="178" y="522"/>
                        <a:pt x="178" y="522"/>
                      </a:cubicBezTo>
                      <a:cubicBezTo>
                        <a:pt x="149" y="522"/>
                        <a:pt x="149" y="522"/>
                        <a:pt x="149" y="522"/>
                      </a:cubicBezTo>
                      <a:cubicBezTo>
                        <a:pt x="149" y="283"/>
                        <a:pt x="149" y="283"/>
                        <a:pt x="149" y="283"/>
                      </a:cubicBezTo>
                      <a:cubicBezTo>
                        <a:pt x="127" y="278"/>
                        <a:pt x="111" y="258"/>
                        <a:pt x="111" y="234"/>
                      </a:cubicBezTo>
                      <a:cubicBezTo>
                        <a:pt x="111" y="211"/>
                        <a:pt x="127" y="191"/>
                        <a:pt x="149" y="185"/>
                      </a:cubicBezTo>
                      <a:cubicBezTo>
                        <a:pt x="149" y="107"/>
                        <a:pt x="149" y="107"/>
                        <a:pt x="149" y="107"/>
                      </a:cubicBezTo>
                      <a:cubicBezTo>
                        <a:pt x="178" y="107"/>
                        <a:pt x="178" y="107"/>
                        <a:pt x="178" y="107"/>
                      </a:cubicBezTo>
                      <a:cubicBezTo>
                        <a:pt x="178" y="187"/>
                        <a:pt x="178" y="187"/>
                        <a:pt x="178" y="187"/>
                      </a:cubicBezTo>
                      <a:cubicBezTo>
                        <a:pt x="198" y="194"/>
                        <a:pt x="212" y="213"/>
                        <a:pt x="212" y="234"/>
                      </a:cubicBezTo>
                      <a:cubicBezTo>
                        <a:pt x="212" y="256"/>
                        <a:pt x="198" y="275"/>
                        <a:pt x="178" y="282"/>
                      </a:cubicBezTo>
                      <a:close/>
                      <a:moveTo>
                        <a:pt x="339" y="458"/>
                      </a:moveTo>
                      <a:cubicBezTo>
                        <a:pt x="339" y="522"/>
                        <a:pt x="339" y="522"/>
                        <a:pt x="339" y="522"/>
                      </a:cubicBezTo>
                      <a:cubicBezTo>
                        <a:pt x="309" y="522"/>
                        <a:pt x="309" y="522"/>
                        <a:pt x="309" y="522"/>
                      </a:cubicBezTo>
                      <a:cubicBezTo>
                        <a:pt x="309" y="460"/>
                        <a:pt x="309" y="460"/>
                        <a:pt x="309" y="460"/>
                      </a:cubicBezTo>
                      <a:cubicBezTo>
                        <a:pt x="287" y="455"/>
                        <a:pt x="270" y="435"/>
                        <a:pt x="270" y="411"/>
                      </a:cubicBezTo>
                      <a:cubicBezTo>
                        <a:pt x="270" y="387"/>
                        <a:pt x="287" y="367"/>
                        <a:pt x="309" y="362"/>
                      </a:cubicBezTo>
                      <a:cubicBezTo>
                        <a:pt x="309" y="107"/>
                        <a:pt x="309" y="107"/>
                        <a:pt x="309" y="107"/>
                      </a:cubicBezTo>
                      <a:cubicBezTo>
                        <a:pt x="339" y="107"/>
                        <a:pt x="339" y="107"/>
                        <a:pt x="339" y="107"/>
                      </a:cubicBezTo>
                      <a:cubicBezTo>
                        <a:pt x="339" y="363"/>
                        <a:pt x="339" y="363"/>
                        <a:pt x="339" y="363"/>
                      </a:cubicBezTo>
                      <a:cubicBezTo>
                        <a:pt x="358" y="370"/>
                        <a:pt x="372" y="389"/>
                        <a:pt x="372" y="411"/>
                      </a:cubicBezTo>
                      <a:cubicBezTo>
                        <a:pt x="372" y="432"/>
                        <a:pt x="358" y="451"/>
                        <a:pt x="339" y="458"/>
                      </a:cubicBezTo>
                      <a:close/>
                      <a:moveTo>
                        <a:pt x="490" y="408"/>
                      </a:moveTo>
                      <a:cubicBezTo>
                        <a:pt x="490" y="522"/>
                        <a:pt x="490" y="522"/>
                        <a:pt x="490" y="522"/>
                      </a:cubicBezTo>
                      <a:cubicBezTo>
                        <a:pt x="460" y="522"/>
                        <a:pt x="460" y="522"/>
                        <a:pt x="460" y="522"/>
                      </a:cubicBezTo>
                      <a:cubicBezTo>
                        <a:pt x="460" y="409"/>
                        <a:pt x="460" y="409"/>
                        <a:pt x="460" y="409"/>
                      </a:cubicBezTo>
                      <a:cubicBezTo>
                        <a:pt x="438" y="404"/>
                        <a:pt x="421" y="384"/>
                        <a:pt x="421" y="360"/>
                      </a:cubicBezTo>
                      <a:cubicBezTo>
                        <a:pt x="421" y="336"/>
                        <a:pt x="438" y="316"/>
                        <a:pt x="460" y="311"/>
                      </a:cubicBezTo>
                      <a:cubicBezTo>
                        <a:pt x="460" y="107"/>
                        <a:pt x="460" y="107"/>
                        <a:pt x="460" y="107"/>
                      </a:cubicBezTo>
                      <a:cubicBezTo>
                        <a:pt x="490" y="107"/>
                        <a:pt x="490" y="107"/>
                        <a:pt x="490" y="107"/>
                      </a:cubicBezTo>
                      <a:cubicBezTo>
                        <a:pt x="490" y="313"/>
                        <a:pt x="490" y="313"/>
                        <a:pt x="490" y="313"/>
                      </a:cubicBezTo>
                      <a:cubicBezTo>
                        <a:pt x="509" y="320"/>
                        <a:pt x="523" y="338"/>
                        <a:pt x="523" y="360"/>
                      </a:cubicBezTo>
                      <a:cubicBezTo>
                        <a:pt x="523" y="382"/>
                        <a:pt x="509" y="400"/>
                        <a:pt x="490" y="408"/>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sz="1400"/>
                </a:p>
              </p:txBody>
            </p:sp>
          </p:grpSp>
        </p:grpSp>
      </p:grpSp>
      <p:grpSp>
        <p:nvGrpSpPr>
          <p:cNvPr id="19" name="Group 18"/>
          <p:cNvGrpSpPr/>
          <p:nvPr/>
        </p:nvGrpSpPr>
        <p:grpSpPr>
          <a:xfrm>
            <a:off x="7251192" y="3260271"/>
            <a:ext cx="3532766" cy="824541"/>
            <a:chOff x="7251192" y="3260271"/>
            <a:chExt cx="3532766" cy="824541"/>
          </a:xfrm>
        </p:grpSpPr>
        <p:sp>
          <p:nvSpPr>
            <p:cNvPr id="39" name="Freeform 3"/>
            <p:cNvSpPr/>
            <p:nvPr/>
          </p:nvSpPr>
          <p:spPr>
            <a:xfrm>
              <a:off x="7251192" y="3656795"/>
              <a:ext cx="846355" cy="0"/>
            </a:xfrm>
            <a:custGeom>
              <a:avLst/>
              <a:gdLst>
                <a:gd name="connsiteX0" fmla="*/ 0 w 996950"/>
                <a:gd name="connsiteY0" fmla="*/ 0 h 0"/>
                <a:gd name="connsiteX1" fmla="*/ 193675 w 996950"/>
                <a:gd name="connsiteY1" fmla="*/ 0 h 0"/>
                <a:gd name="connsiteX2" fmla="*/ 803275 w 996950"/>
                <a:gd name="connsiteY2" fmla="*/ 0 h 0"/>
                <a:gd name="connsiteX3" fmla="*/ 996950 w 996950"/>
                <a:gd name="connsiteY3" fmla="*/ 0 h 0"/>
              </a:gdLst>
              <a:ahLst/>
              <a:cxnLst>
                <a:cxn ang="0">
                  <a:pos x="connsiteX0" y="connsiteY0"/>
                </a:cxn>
                <a:cxn ang="1">
                  <a:pos x="connsiteX1" y="connsiteY1"/>
                </a:cxn>
                <a:cxn ang="2">
                  <a:pos x="connsiteX2" y="connsiteY2"/>
                </a:cxn>
                <a:cxn ang="3">
                  <a:pos x="connsiteX3" y="connsiteY3"/>
                </a:cxn>
              </a:cxnLst>
              <a:rect l="l" t="t" r="r" b="b"/>
              <a:pathLst>
                <a:path w="996950">
                  <a:moveTo>
                    <a:pt x="0" y="0"/>
                  </a:moveTo>
                  <a:lnTo>
                    <a:pt x="193675" y="0"/>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15"/>
            <p:cNvGrpSpPr/>
            <p:nvPr/>
          </p:nvGrpSpPr>
          <p:grpSpPr>
            <a:xfrm>
              <a:off x="8097548" y="3260271"/>
              <a:ext cx="2686410" cy="824541"/>
              <a:chOff x="8097548" y="3260271"/>
              <a:chExt cx="2686410" cy="824541"/>
            </a:xfrm>
          </p:grpSpPr>
          <p:sp>
            <p:nvSpPr>
              <p:cNvPr id="36" name="TextBox 35"/>
              <p:cNvSpPr txBox="1"/>
              <p:nvPr/>
            </p:nvSpPr>
            <p:spPr>
              <a:xfrm>
                <a:off x="9081282" y="3459283"/>
                <a:ext cx="1702676" cy="387798"/>
              </a:xfrm>
              <a:prstGeom prst="rect">
                <a:avLst/>
              </a:prstGeom>
              <a:noFill/>
            </p:spPr>
            <p:txBody>
              <a:bodyPr wrap="square" lIns="0" tIns="0" rIns="0" bIns="0" rtlCol="0">
                <a:spAutoFit/>
              </a:bodyPr>
              <a:lstStyle/>
              <a:p>
                <a:pPr lvl="0">
                  <a:lnSpc>
                    <a:spcPct val="90000"/>
                  </a:lnSpc>
                  <a:spcBef>
                    <a:spcPts val="3200"/>
                  </a:spcBef>
                </a:pPr>
                <a:r>
                  <a:rPr lang="en-US" sz="1400" dirty="0">
                    <a:solidFill>
                      <a:schemeClr val="accent5"/>
                    </a:solidFill>
                  </a:rPr>
                  <a:t>Non-Employee Travel Expenses</a:t>
                </a:r>
                <a:endParaRPr lang="en-US" sz="1400" dirty="0" smtClean="0">
                  <a:solidFill>
                    <a:schemeClr val="accent5"/>
                  </a:solidFill>
                </a:endParaRPr>
              </a:p>
            </p:txBody>
          </p:sp>
          <p:grpSp>
            <p:nvGrpSpPr>
              <p:cNvPr id="11" name="Group 10"/>
              <p:cNvGrpSpPr/>
              <p:nvPr/>
            </p:nvGrpSpPr>
            <p:grpSpPr>
              <a:xfrm>
                <a:off x="8097548" y="3260271"/>
                <a:ext cx="824541" cy="824541"/>
                <a:chOff x="8097548" y="3260271"/>
                <a:chExt cx="824541" cy="824541"/>
              </a:xfrm>
            </p:grpSpPr>
            <p:sp>
              <p:nvSpPr>
                <p:cNvPr id="43" name="Oval 42"/>
                <p:cNvSpPr/>
                <p:nvPr/>
              </p:nvSpPr>
              <p:spPr>
                <a:xfrm>
                  <a:off x="8097548" y="3260271"/>
                  <a:ext cx="824541" cy="824541"/>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18" name="Freeform 3"/>
                <p:cNvSpPr/>
                <p:nvPr/>
              </p:nvSpPr>
              <p:spPr>
                <a:xfrm>
                  <a:off x="8264277" y="3503085"/>
                  <a:ext cx="491082" cy="338913"/>
                </a:xfrm>
                <a:custGeom>
                  <a:avLst/>
                  <a:gdLst>
                    <a:gd name="connsiteX0" fmla="*/ 0 w 1487747"/>
                    <a:gd name="connsiteY0" fmla="*/ 803632 h 1026747"/>
                    <a:gd name="connsiteX1" fmla="*/ 255219 w 1487747"/>
                    <a:gd name="connsiteY1" fmla="*/ 1011226 h 1026747"/>
                    <a:gd name="connsiteX2" fmla="*/ 336740 w 1487747"/>
                    <a:gd name="connsiteY2" fmla="*/ 1007937 h 1026747"/>
                    <a:gd name="connsiteX3" fmla="*/ 1431798 w 1487747"/>
                    <a:gd name="connsiteY3" fmla="*/ 113514 h 1026747"/>
                    <a:gd name="connsiteX4" fmla="*/ 1361135 w 1487747"/>
                    <a:gd name="connsiteY4" fmla="*/ 4802 h 1026747"/>
                    <a:gd name="connsiteX5" fmla="*/ 851294 w 1487747"/>
                    <a:gd name="connsiteY5" fmla="*/ 247728 h 1026747"/>
                    <a:gd name="connsiteX6" fmla="*/ 97980 w 1487747"/>
                    <a:gd name="connsiteY6" fmla="*/ 293880 h 1026747"/>
                    <a:gd name="connsiteX7" fmla="*/ 4547 w 1487747"/>
                    <a:gd name="connsiteY7" fmla="*/ 382424 h 1026747"/>
                    <a:gd name="connsiteX8" fmla="*/ 605295 w 1487747"/>
                    <a:gd name="connsiteY8" fmla="*/ 495200 h 1026747"/>
                    <a:gd name="connsiteX9" fmla="*/ 295872 w 1487747"/>
                    <a:gd name="connsiteY9" fmla="*/ 791377 h 1026747"/>
                    <a:gd name="connsiteX10" fmla="*/ 73470 w 1487747"/>
                    <a:gd name="connsiteY10" fmla="*/ 736614 h 10267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487747" h="1026747">
                      <a:moveTo>
                        <a:pt x="0" y="803632"/>
                      </a:moveTo>
                      <a:lnTo>
                        <a:pt x="255219" y="1011226"/>
                      </a:lnTo>
                      <a:cubicBezTo>
                        <a:pt x="255219" y="1011226"/>
                        <a:pt x="289992" y="1048247"/>
                        <a:pt x="336740" y="1007937"/>
                      </a:cubicBezTo>
                      <a:cubicBezTo>
                        <a:pt x="387223" y="964122"/>
                        <a:pt x="1386294" y="165000"/>
                        <a:pt x="1431798" y="113514"/>
                      </a:cubicBezTo>
                      <a:cubicBezTo>
                        <a:pt x="1477645" y="61698"/>
                        <a:pt x="1558595" y="-20776"/>
                        <a:pt x="1361135" y="4802"/>
                      </a:cubicBezTo>
                      <a:cubicBezTo>
                        <a:pt x="1286662" y="14162"/>
                        <a:pt x="1147953" y="64721"/>
                        <a:pt x="851294" y="247728"/>
                      </a:cubicBezTo>
                      <a:lnTo>
                        <a:pt x="97980" y="293880"/>
                      </a:lnTo>
                      <a:lnTo>
                        <a:pt x="4547" y="382424"/>
                      </a:lnTo>
                      <a:lnTo>
                        <a:pt x="605295" y="495200"/>
                      </a:lnTo>
                      <a:lnTo>
                        <a:pt x="295872" y="791377"/>
                      </a:lnTo>
                      <a:lnTo>
                        <a:pt x="73470" y="736614"/>
                      </a:lnTo>
                      <a:close/>
                    </a:path>
                  </a:pathLst>
                </a:custGeom>
                <a:solidFill>
                  <a:schemeClr val="tx2"/>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grpSp>
        <p:nvGrpSpPr>
          <p:cNvPr id="18" name="Group 17"/>
          <p:cNvGrpSpPr/>
          <p:nvPr/>
        </p:nvGrpSpPr>
        <p:grpSpPr>
          <a:xfrm>
            <a:off x="7251192" y="2229181"/>
            <a:ext cx="4263682" cy="1047028"/>
            <a:chOff x="7251192" y="2229181"/>
            <a:chExt cx="4263682" cy="1047028"/>
          </a:xfrm>
        </p:grpSpPr>
        <p:sp>
          <p:nvSpPr>
            <p:cNvPr id="40" name="Freeform 39"/>
            <p:cNvSpPr/>
            <p:nvPr/>
          </p:nvSpPr>
          <p:spPr>
            <a:xfrm>
              <a:off x="7251192" y="2600325"/>
              <a:ext cx="846355" cy="675884"/>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6"/>
            <p:cNvGrpSpPr/>
            <p:nvPr/>
          </p:nvGrpSpPr>
          <p:grpSpPr>
            <a:xfrm>
              <a:off x="8097548" y="2229181"/>
              <a:ext cx="3417326" cy="824541"/>
              <a:chOff x="8097548" y="2229181"/>
              <a:chExt cx="3417326" cy="824541"/>
            </a:xfrm>
          </p:grpSpPr>
          <p:sp>
            <p:nvSpPr>
              <p:cNvPr id="35" name="TextBox 34"/>
              <p:cNvSpPr txBox="1"/>
              <p:nvPr/>
            </p:nvSpPr>
            <p:spPr>
              <a:xfrm>
                <a:off x="9081282" y="2523669"/>
                <a:ext cx="2433592" cy="193900"/>
              </a:xfrm>
              <a:prstGeom prst="rect">
                <a:avLst/>
              </a:prstGeom>
              <a:noFill/>
            </p:spPr>
            <p:txBody>
              <a:bodyPr wrap="square" lIns="0" tIns="0" rIns="0" bIns="0" rtlCol="0">
                <a:spAutoFit/>
              </a:bodyPr>
              <a:lstStyle/>
              <a:p>
                <a:pPr lvl="0">
                  <a:lnSpc>
                    <a:spcPct val="90000"/>
                  </a:lnSpc>
                  <a:spcBef>
                    <a:spcPts val="3200"/>
                  </a:spcBef>
                </a:pPr>
                <a:r>
                  <a:rPr lang="en-US" sz="1400" dirty="0">
                    <a:solidFill>
                      <a:schemeClr val="accent5"/>
                    </a:solidFill>
                  </a:rPr>
                  <a:t>Meetings Expenses</a:t>
                </a:r>
                <a:endParaRPr lang="en-US" sz="1400" dirty="0" smtClean="0">
                  <a:solidFill>
                    <a:schemeClr val="accent5"/>
                  </a:solidFill>
                </a:endParaRPr>
              </a:p>
            </p:txBody>
          </p:sp>
          <p:grpSp>
            <p:nvGrpSpPr>
              <p:cNvPr id="13" name="Group 12"/>
              <p:cNvGrpSpPr/>
              <p:nvPr/>
            </p:nvGrpSpPr>
            <p:grpSpPr>
              <a:xfrm>
                <a:off x="8097548" y="2229181"/>
                <a:ext cx="824541" cy="824541"/>
                <a:chOff x="8097548" y="2229181"/>
                <a:chExt cx="824541" cy="824541"/>
              </a:xfrm>
            </p:grpSpPr>
            <p:sp>
              <p:nvSpPr>
                <p:cNvPr id="3" name="Oval 2"/>
                <p:cNvSpPr/>
                <p:nvPr/>
              </p:nvSpPr>
              <p:spPr>
                <a:xfrm>
                  <a:off x="8097548" y="2229181"/>
                  <a:ext cx="824541" cy="824541"/>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19" name="Freeform 118"/>
                <p:cNvSpPr/>
                <p:nvPr/>
              </p:nvSpPr>
              <p:spPr>
                <a:xfrm>
                  <a:off x="8211838" y="2451422"/>
                  <a:ext cx="595960" cy="380059"/>
                </a:xfrm>
                <a:custGeom>
                  <a:avLst/>
                  <a:gdLst>
                    <a:gd name="connsiteX0" fmla="*/ 445580 w 1527480"/>
                    <a:gd name="connsiteY0" fmla="*/ 745117 h 974115"/>
                    <a:gd name="connsiteX1" fmla="*/ 445580 w 1527480"/>
                    <a:gd name="connsiteY1" fmla="*/ 802457 h 974115"/>
                    <a:gd name="connsiteX2" fmla="*/ 553593 w 1527480"/>
                    <a:gd name="connsiteY2" fmla="*/ 803245 h 974115"/>
                    <a:gd name="connsiteX3" fmla="*/ 553593 w 1527480"/>
                    <a:gd name="connsiteY3" fmla="*/ 745307 h 974115"/>
                    <a:gd name="connsiteX4" fmla="*/ 445580 w 1527480"/>
                    <a:gd name="connsiteY4" fmla="*/ 745117 h 974115"/>
                    <a:gd name="connsiteX5" fmla="*/ 683551 w 1527480"/>
                    <a:gd name="connsiteY5" fmla="*/ 741668 h 974115"/>
                    <a:gd name="connsiteX6" fmla="*/ 598703 w 1527480"/>
                    <a:gd name="connsiteY6" fmla="*/ 744843 h 974115"/>
                    <a:gd name="connsiteX7" fmla="*/ 586193 w 1527480"/>
                    <a:gd name="connsiteY7" fmla="*/ 744894 h 974115"/>
                    <a:gd name="connsiteX8" fmla="*/ 586193 w 1527480"/>
                    <a:gd name="connsiteY8" fmla="*/ 803377 h 974115"/>
                    <a:gd name="connsiteX9" fmla="*/ 603313 w 1527480"/>
                    <a:gd name="connsiteY9" fmla="*/ 803428 h 974115"/>
                    <a:gd name="connsiteX10" fmla="*/ 683551 w 1527480"/>
                    <a:gd name="connsiteY10" fmla="*/ 803060 h 974115"/>
                    <a:gd name="connsiteX11" fmla="*/ 305327 w 1527480"/>
                    <a:gd name="connsiteY11" fmla="*/ 740704 h 974115"/>
                    <a:gd name="connsiteX12" fmla="*/ 305327 w 1527480"/>
                    <a:gd name="connsiteY12" fmla="*/ 800204 h 974115"/>
                    <a:gd name="connsiteX13" fmla="*/ 414953 w 1527480"/>
                    <a:gd name="connsiteY13" fmla="*/ 802185 h 974115"/>
                    <a:gd name="connsiteX14" fmla="*/ 414953 w 1527480"/>
                    <a:gd name="connsiteY14" fmla="*/ 744476 h 974115"/>
                    <a:gd name="connsiteX15" fmla="*/ 305327 w 1527480"/>
                    <a:gd name="connsiteY15" fmla="*/ 740704 h 974115"/>
                    <a:gd name="connsiteX16" fmla="*/ 137335 w 1527480"/>
                    <a:gd name="connsiteY16" fmla="*/ 734176 h 974115"/>
                    <a:gd name="connsiteX17" fmla="*/ 137335 w 1527480"/>
                    <a:gd name="connsiteY17" fmla="*/ 794971 h 974115"/>
                    <a:gd name="connsiteX18" fmla="*/ 266329 w 1527480"/>
                    <a:gd name="connsiteY18" fmla="*/ 799289 h 974115"/>
                    <a:gd name="connsiteX19" fmla="*/ 266329 w 1527480"/>
                    <a:gd name="connsiteY19" fmla="*/ 738824 h 974115"/>
                    <a:gd name="connsiteX20" fmla="*/ 137335 w 1527480"/>
                    <a:gd name="connsiteY20" fmla="*/ 734176 h 974115"/>
                    <a:gd name="connsiteX21" fmla="*/ 825415 w 1527480"/>
                    <a:gd name="connsiteY21" fmla="*/ 730637 h 974115"/>
                    <a:gd name="connsiteX22" fmla="*/ 722494 w 1527480"/>
                    <a:gd name="connsiteY22" fmla="*/ 739375 h 974115"/>
                    <a:gd name="connsiteX23" fmla="*/ 722494 w 1527480"/>
                    <a:gd name="connsiteY23" fmla="*/ 802646 h 974115"/>
                    <a:gd name="connsiteX24" fmla="*/ 825415 w 1527480"/>
                    <a:gd name="connsiteY24" fmla="*/ 800487 h 974115"/>
                    <a:gd name="connsiteX25" fmla="*/ 1001670 w 1527480"/>
                    <a:gd name="connsiteY25" fmla="*/ 704932 h 974115"/>
                    <a:gd name="connsiteX26" fmla="*/ 864320 w 1527480"/>
                    <a:gd name="connsiteY26" fmla="*/ 726408 h 974115"/>
                    <a:gd name="connsiteX27" fmla="*/ 864320 w 1527480"/>
                    <a:gd name="connsiteY27" fmla="*/ 799014 h 974115"/>
                    <a:gd name="connsiteX28" fmla="*/ 1001670 w 1527480"/>
                    <a:gd name="connsiteY28" fmla="*/ 788574 h 974115"/>
                    <a:gd name="connsiteX29" fmla="*/ 1212330 w 1527480"/>
                    <a:gd name="connsiteY29" fmla="*/ 642479 h 974115"/>
                    <a:gd name="connsiteX30" fmla="*/ 1040715 w 1527480"/>
                    <a:gd name="connsiteY30" fmla="*/ 697343 h 974115"/>
                    <a:gd name="connsiteX31" fmla="*/ 1040715 w 1527480"/>
                    <a:gd name="connsiteY31" fmla="*/ 783703 h 974115"/>
                    <a:gd name="connsiteX32" fmla="*/ 1212330 w 1527480"/>
                    <a:gd name="connsiteY32" fmla="*/ 742822 h 974115"/>
                    <a:gd name="connsiteX33" fmla="*/ 445580 w 1527480"/>
                    <a:gd name="connsiteY33" fmla="*/ 590933 h 974115"/>
                    <a:gd name="connsiteX34" fmla="*/ 445580 w 1527480"/>
                    <a:gd name="connsiteY34" fmla="*/ 650344 h 974115"/>
                    <a:gd name="connsiteX35" fmla="*/ 553593 w 1527480"/>
                    <a:gd name="connsiteY35" fmla="*/ 650344 h 974115"/>
                    <a:gd name="connsiteX36" fmla="*/ 553593 w 1527480"/>
                    <a:gd name="connsiteY36" fmla="*/ 591708 h 974115"/>
                    <a:gd name="connsiteX37" fmla="*/ 445580 w 1527480"/>
                    <a:gd name="connsiteY37" fmla="*/ 590933 h 974115"/>
                    <a:gd name="connsiteX38" fmla="*/ 683551 w 1527480"/>
                    <a:gd name="connsiteY38" fmla="*/ 585235 h 974115"/>
                    <a:gd name="connsiteX39" fmla="*/ 602843 w 1527480"/>
                    <a:gd name="connsiteY39" fmla="*/ 591344 h 974115"/>
                    <a:gd name="connsiteX40" fmla="*/ 586193 w 1527480"/>
                    <a:gd name="connsiteY40" fmla="*/ 591433 h 974115"/>
                    <a:gd name="connsiteX41" fmla="*/ 586193 w 1527480"/>
                    <a:gd name="connsiteY41" fmla="*/ 649980 h 974115"/>
                    <a:gd name="connsiteX42" fmla="*/ 602843 w 1527480"/>
                    <a:gd name="connsiteY42" fmla="*/ 649789 h 974115"/>
                    <a:gd name="connsiteX43" fmla="*/ 683551 w 1527480"/>
                    <a:gd name="connsiteY43" fmla="*/ 645928 h 974115"/>
                    <a:gd name="connsiteX44" fmla="*/ 305327 w 1527480"/>
                    <a:gd name="connsiteY44" fmla="*/ 584125 h 974115"/>
                    <a:gd name="connsiteX45" fmla="*/ 305327 w 1527480"/>
                    <a:gd name="connsiteY45" fmla="*/ 646253 h 974115"/>
                    <a:gd name="connsiteX46" fmla="*/ 414953 w 1527480"/>
                    <a:gd name="connsiteY46" fmla="*/ 649886 h 974115"/>
                    <a:gd name="connsiteX47" fmla="*/ 414953 w 1527480"/>
                    <a:gd name="connsiteY47" fmla="*/ 589916 h 974115"/>
                    <a:gd name="connsiteX48" fmla="*/ 305327 w 1527480"/>
                    <a:gd name="connsiteY48" fmla="*/ 584125 h 974115"/>
                    <a:gd name="connsiteX49" fmla="*/ 141475 w 1527480"/>
                    <a:gd name="connsiteY49" fmla="*/ 565731 h 974115"/>
                    <a:gd name="connsiteX50" fmla="*/ 141475 w 1527480"/>
                    <a:gd name="connsiteY50" fmla="*/ 631581 h 974115"/>
                    <a:gd name="connsiteX51" fmla="*/ 266329 w 1527480"/>
                    <a:gd name="connsiteY51" fmla="*/ 643950 h 974115"/>
                    <a:gd name="connsiteX52" fmla="*/ 266329 w 1527480"/>
                    <a:gd name="connsiteY52" fmla="*/ 580857 h 974115"/>
                    <a:gd name="connsiteX53" fmla="*/ 141475 w 1527480"/>
                    <a:gd name="connsiteY53" fmla="*/ 565731 h 974115"/>
                    <a:gd name="connsiteX54" fmla="*/ 825415 w 1527480"/>
                    <a:gd name="connsiteY54" fmla="*/ 556903 h 974115"/>
                    <a:gd name="connsiteX55" fmla="*/ 722494 w 1527480"/>
                    <a:gd name="connsiteY55" fmla="*/ 579712 h 974115"/>
                    <a:gd name="connsiteX56" fmla="*/ 722494 w 1527480"/>
                    <a:gd name="connsiteY56" fmla="*/ 642526 h 974115"/>
                    <a:gd name="connsiteX57" fmla="*/ 825415 w 1527480"/>
                    <a:gd name="connsiteY57" fmla="*/ 629191 h 974115"/>
                    <a:gd name="connsiteX58" fmla="*/ 1001670 w 1527480"/>
                    <a:gd name="connsiteY58" fmla="*/ 492845 h 974115"/>
                    <a:gd name="connsiteX59" fmla="*/ 864320 w 1527480"/>
                    <a:gd name="connsiteY59" fmla="*/ 545359 h 974115"/>
                    <a:gd name="connsiteX60" fmla="*/ 864320 w 1527480"/>
                    <a:gd name="connsiteY60" fmla="*/ 622474 h 974115"/>
                    <a:gd name="connsiteX61" fmla="*/ 1001670 w 1527480"/>
                    <a:gd name="connsiteY61" fmla="*/ 590521 h 974115"/>
                    <a:gd name="connsiteX62" fmla="*/ 1216559 w 1527480"/>
                    <a:gd name="connsiteY62" fmla="*/ 370851 h 974115"/>
                    <a:gd name="connsiteX63" fmla="*/ 1040715 w 1527480"/>
                    <a:gd name="connsiteY63" fmla="*/ 474496 h 974115"/>
                    <a:gd name="connsiteX64" fmla="*/ 1040715 w 1527480"/>
                    <a:gd name="connsiteY64" fmla="*/ 578890 h 974115"/>
                    <a:gd name="connsiteX65" fmla="*/ 1216559 w 1527480"/>
                    <a:gd name="connsiteY65" fmla="*/ 500201 h 974115"/>
                    <a:gd name="connsiteX66" fmla="*/ 1215428 w 1527480"/>
                    <a:gd name="connsiteY66" fmla="*/ 0 h 974115"/>
                    <a:gd name="connsiteX67" fmla="*/ 1527480 w 1527480"/>
                    <a:gd name="connsiteY67" fmla="*/ 108064 h 974115"/>
                    <a:gd name="connsiteX68" fmla="*/ 1527480 w 1527480"/>
                    <a:gd name="connsiteY68" fmla="*/ 974115 h 974115"/>
                    <a:gd name="connsiteX69" fmla="*/ 0 w 1527480"/>
                    <a:gd name="connsiteY69" fmla="*/ 974115 h 974115"/>
                    <a:gd name="connsiteX70" fmla="*/ 0 w 1527480"/>
                    <a:gd name="connsiteY70" fmla="*/ 425640 h 974115"/>
                    <a:gd name="connsiteX71" fmla="*/ 107747 w 1527480"/>
                    <a:gd name="connsiteY71" fmla="*/ 363233 h 974115"/>
                    <a:gd name="connsiteX72" fmla="*/ 107747 w 1527480"/>
                    <a:gd name="connsiteY72" fmla="*/ 362966 h 974115"/>
                    <a:gd name="connsiteX73" fmla="*/ 109449 w 1527480"/>
                    <a:gd name="connsiteY73" fmla="*/ 364300 h 974115"/>
                    <a:gd name="connsiteX74" fmla="*/ 590537 w 1527480"/>
                    <a:gd name="connsiteY74" fmla="*/ 395656 h 974115"/>
                    <a:gd name="connsiteX75" fmla="*/ 1215428 w 1527480"/>
                    <a:gd name="connsiteY75" fmla="*/ 0 h 97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527480" h="974115">
                      <a:moveTo>
                        <a:pt x="445580" y="745117"/>
                      </a:moveTo>
                      <a:lnTo>
                        <a:pt x="445580" y="802457"/>
                      </a:lnTo>
                      <a:cubicBezTo>
                        <a:pt x="478918" y="802877"/>
                        <a:pt x="515201" y="803156"/>
                        <a:pt x="553593" y="803245"/>
                      </a:cubicBezTo>
                      <a:lnTo>
                        <a:pt x="553593" y="745307"/>
                      </a:lnTo>
                      <a:cubicBezTo>
                        <a:pt x="514922" y="745676"/>
                        <a:pt x="478600" y="745676"/>
                        <a:pt x="445580" y="745117"/>
                      </a:cubicBezTo>
                      <a:close/>
                      <a:moveTo>
                        <a:pt x="683551" y="741668"/>
                      </a:moveTo>
                      <a:cubicBezTo>
                        <a:pt x="655726" y="743052"/>
                        <a:pt x="627582" y="744246"/>
                        <a:pt x="598703" y="744843"/>
                      </a:cubicBezTo>
                      <a:cubicBezTo>
                        <a:pt x="594296" y="744894"/>
                        <a:pt x="590574" y="744894"/>
                        <a:pt x="586193" y="744894"/>
                      </a:cubicBezTo>
                      <a:lnTo>
                        <a:pt x="586193" y="803377"/>
                      </a:lnTo>
                      <a:cubicBezTo>
                        <a:pt x="592137" y="803377"/>
                        <a:pt x="597280" y="803428"/>
                        <a:pt x="603313" y="803428"/>
                      </a:cubicBezTo>
                      <a:cubicBezTo>
                        <a:pt x="631088" y="803428"/>
                        <a:pt x="657427" y="803250"/>
                        <a:pt x="683551" y="803060"/>
                      </a:cubicBezTo>
                      <a:close/>
                      <a:moveTo>
                        <a:pt x="305327" y="740704"/>
                      </a:moveTo>
                      <a:lnTo>
                        <a:pt x="305327" y="800204"/>
                      </a:lnTo>
                      <a:cubicBezTo>
                        <a:pt x="337649" y="800902"/>
                        <a:pt x="374250" y="801728"/>
                        <a:pt x="414953" y="802185"/>
                      </a:cubicBezTo>
                      <a:lnTo>
                        <a:pt x="414953" y="744476"/>
                      </a:lnTo>
                      <a:cubicBezTo>
                        <a:pt x="374352" y="743549"/>
                        <a:pt x="337509" y="742266"/>
                        <a:pt x="305327" y="740704"/>
                      </a:cubicBezTo>
                      <a:close/>
                      <a:moveTo>
                        <a:pt x="137335" y="734176"/>
                      </a:moveTo>
                      <a:lnTo>
                        <a:pt x="137335" y="794971"/>
                      </a:lnTo>
                      <a:cubicBezTo>
                        <a:pt x="159458" y="795936"/>
                        <a:pt x="203375" y="797638"/>
                        <a:pt x="266329" y="799289"/>
                      </a:cubicBezTo>
                      <a:lnTo>
                        <a:pt x="266329" y="738824"/>
                      </a:lnTo>
                      <a:cubicBezTo>
                        <a:pt x="210728" y="735967"/>
                        <a:pt x="168425" y="733440"/>
                        <a:pt x="137335" y="734176"/>
                      </a:cubicBezTo>
                      <a:close/>
                      <a:moveTo>
                        <a:pt x="825415" y="730637"/>
                      </a:moveTo>
                      <a:cubicBezTo>
                        <a:pt x="792115" y="734129"/>
                        <a:pt x="757952" y="737025"/>
                        <a:pt x="722494" y="739375"/>
                      </a:cubicBezTo>
                      <a:lnTo>
                        <a:pt x="722494" y="802646"/>
                      </a:lnTo>
                      <a:cubicBezTo>
                        <a:pt x="758371" y="802278"/>
                        <a:pt x="792484" y="801503"/>
                        <a:pt x="825415" y="800487"/>
                      </a:cubicBezTo>
                      <a:close/>
                      <a:moveTo>
                        <a:pt x="1001670" y="704932"/>
                      </a:moveTo>
                      <a:cubicBezTo>
                        <a:pt x="959278" y="713200"/>
                        <a:pt x="913520" y="720515"/>
                        <a:pt x="864320" y="726408"/>
                      </a:cubicBezTo>
                      <a:lnTo>
                        <a:pt x="864320" y="799014"/>
                      </a:lnTo>
                      <a:cubicBezTo>
                        <a:pt x="913520" y="796855"/>
                        <a:pt x="958910" y="793349"/>
                        <a:pt x="1001670" y="788574"/>
                      </a:cubicBezTo>
                      <a:close/>
                      <a:moveTo>
                        <a:pt x="1212330" y="642479"/>
                      </a:moveTo>
                      <a:cubicBezTo>
                        <a:pt x="1170484" y="662761"/>
                        <a:pt x="1111797" y="681570"/>
                        <a:pt x="1040715" y="697343"/>
                      </a:cubicBezTo>
                      <a:lnTo>
                        <a:pt x="1040715" y="783703"/>
                      </a:lnTo>
                      <a:cubicBezTo>
                        <a:pt x="1104405" y="774635"/>
                        <a:pt x="1161555" y="761808"/>
                        <a:pt x="1212330" y="742822"/>
                      </a:cubicBezTo>
                      <a:close/>
                      <a:moveTo>
                        <a:pt x="445580" y="590933"/>
                      </a:moveTo>
                      <a:lnTo>
                        <a:pt x="445580" y="650344"/>
                      </a:lnTo>
                      <a:cubicBezTo>
                        <a:pt x="478968" y="650801"/>
                        <a:pt x="515290" y="650763"/>
                        <a:pt x="553593" y="650344"/>
                      </a:cubicBezTo>
                      <a:lnTo>
                        <a:pt x="553593" y="591708"/>
                      </a:lnTo>
                      <a:cubicBezTo>
                        <a:pt x="515290" y="591987"/>
                        <a:pt x="478968" y="591708"/>
                        <a:pt x="445580" y="590933"/>
                      </a:cubicBezTo>
                      <a:close/>
                      <a:moveTo>
                        <a:pt x="683551" y="585235"/>
                      </a:moveTo>
                      <a:cubicBezTo>
                        <a:pt x="656830" y="588448"/>
                        <a:pt x="630021" y="590798"/>
                        <a:pt x="602843" y="591344"/>
                      </a:cubicBezTo>
                      <a:cubicBezTo>
                        <a:pt x="597052" y="591433"/>
                        <a:pt x="591908" y="591433"/>
                        <a:pt x="586193" y="591433"/>
                      </a:cubicBezTo>
                      <a:lnTo>
                        <a:pt x="586193" y="649980"/>
                      </a:lnTo>
                      <a:cubicBezTo>
                        <a:pt x="591908" y="649891"/>
                        <a:pt x="597052" y="649891"/>
                        <a:pt x="602843" y="649789"/>
                      </a:cubicBezTo>
                      <a:cubicBezTo>
                        <a:pt x="630021" y="649294"/>
                        <a:pt x="656830" y="647808"/>
                        <a:pt x="683551" y="645928"/>
                      </a:cubicBezTo>
                      <a:close/>
                      <a:moveTo>
                        <a:pt x="305327" y="584125"/>
                      </a:moveTo>
                      <a:lnTo>
                        <a:pt x="305327" y="646253"/>
                      </a:lnTo>
                      <a:cubicBezTo>
                        <a:pt x="337649" y="647904"/>
                        <a:pt x="374529" y="649060"/>
                        <a:pt x="414953" y="649886"/>
                      </a:cubicBezTo>
                      <a:lnTo>
                        <a:pt x="414953" y="589916"/>
                      </a:lnTo>
                      <a:cubicBezTo>
                        <a:pt x="374529" y="588545"/>
                        <a:pt x="337649" y="586563"/>
                        <a:pt x="305327" y="584125"/>
                      </a:cubicBezTo>
                      <a:close/>
                      <a:moveTo>
                        <a:pt x="141475" y="565731"/>
                      </a:moveTo>
                      <a:lnTo>
                        <a:pt x="141475" y="631581"/>
                      </a:lnTo>
                      <a:cubicBezTo>
                        <a:pt x="164614" y="635492"/>
                        <a:pt x="207236" y="640140"/>
                        <a:pt x="266329" y="643950"/>
                      </a:cubicBezTo>
                      <a:lnTo>
                        <a:pt x="266329" y="580857"/>
                      </a:lnTo>
                      <a:cubicBezTo>
                        <a:pt x="207236" y="575485"/>
                        <a:pt x="164614" y="569605"/>
                        <a:pt x="141475" y="565731"/>
                      </a:cubicBezTo>
                      <a:close/>
                      <a:moveTo>
                        <a:pt x="825415" y="556903"/>
                      </a:moveTo>
                      <a:cubicBezTo>
                        <a:pt x="792026" y="566060"/>
                        <a:pt x="757635" y="573870"/>
                        <a:pt x="722494" y="579712"/>
                      </a:cubicBezTo>
                      <a:lnTo>
                        <a:pt x="722494" y="642526"/>
                      </a:lnTo>
                      <a:cubicBezTo>
                        <a:pt x="757635" y="639174"/>
                        <a:pt x="792026" y="634614"/>
                        <a:pt x="825415" y="629191"/>
                      </a:cubicBezTo>
                      <a:close/>
                      <a:moveTo>
                        <a:pt x="1001670" y="492845"/>
                      </a:moveTo>
                      <a:cubicBezTo>
                        <a:pt x="959367" y="511844"/>
                        <a:pt x="913291" y="529916"/>
                        <a:pt x="864320" y="545359"/>
                      </a:cubicBezTo>
                      <a:lnTo>
                        <a:pt x="864320" y="622474"/>
                      </a:lnTo>
                      <a:cubicBezTo>
                        <a:pt x="913291" y="613470"/>
                        <a:pt x="959367" y="602522"/>
                        <a:pt x="1001670" y="590521"/>
                      </a:cubicBezTo>
                      <a:close/>
                      <a:moveTo>
                        <a:pt x="1216559" y="370851"/>
                      </a:moveTo>
                      <a:cubicBezTo>
                        <a:pt x="1181749" y="396365"/>
                        <a:pt x="1119671" y="435964"/>
                        <a:pt x="1040715" y="474496"/>
                      </a:cubicBezTo>
                      <a:lnTo>
                        <a:pt x="1040715" y="578890"/>
                      </a:lnTo>
                      <a:cubicBezTo>
                        <a:pt x="1119671" y="553871"/>
                        <a:pt x="1181749" y="525677"/>
                        <a:pt x="1216559" y="500201"/>
                      </a:cubicBezTo>
                      <a:close/>
                      <a:moveTo>
                        <a:pt x="1215428" y="0"/>
                      </a:moveTo>
                      <a:lnTo>
                        <a:pt x="1527480" y="108064"/>
                      </a:lnTo>
                      <a:lnTo>
                        <a:pt x="1527480" y="974115"/>
                      </a:lnTo>
                      <a:lnTo>
                        <a:pt x="0" y="974115"/>
                      </a:lnTo>
                      <a:lnTo>
                        <a:pt x="0" y="425640"/>
                      </a:lnTo>
                      <a:lnTo>
                        <a:pt x="107747" y="363233"/>
                      </a:lnTo>
                      <a:lnTo>
                        <a:pt x="107747" y="362966"/>
                      </a:lnTo>
                      <a:cubicBezTo>
                        <a:pt x="108394" y="363512"/>
                        <a:pt x="108903" y="363830"/>
                        <a:pt x="109449" y="364300"/>
                      </a:cubicBezTo>
                      <a:cubicBezTo>
                        <a:pt x="109449" y="364300"/>
                        <a:pt x="327508" y="395656"/>
                        <a:pt x="590537" y="395656"/>
                      </a:cubicBezTo>
                      <a:cubicBezTo>
                        <a:pt x="1042022" y="395656"/>
                        <a:pt x="1215428" y="0"/>
                        <a:pt x="1215428" y="0"/>
                      </a:cubicBezTo>
                      <a:close/>
                    </a:path>
                  </a:pathLst>
                </a:custGeom>
                <a:solidFill>
                  <a:schemeClr val="tx2"/>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grpSp>
        <p:nvGrpSpPr>
          <p:cNvPr id="20" name="Group 19"/>
          <p:cNvGrpSpPr/>
          <p:nvPr/>
        </p:nvGrpSpPr>
        <p:grpSpPr>
          <a:xfrm>
            <a:off x="7251192" y="4037370"/>
            <a:ext cx="3816421" cy="1084475"/>
            <a:chOff x="7251192" y="4037370"/>
            <a:chExt cx="3816421" cy="1084475"/>
          </a:xfrm>
        </p:grpSpPr>
        <p:sp>
          <p:nvSpPr>
            <p:cNvPr id="41" name="Freeform 40"/>
            <p:cNvSpPr/>
            <p:nvPr/>
          </p:nvSpPr>
          <p:spPr>
            <a:xfrm>
              <a:off x="7251192" y="4037370"/>
              <a:ext cx="846355" cy="675884"/>
            </a:xfrm>
            <a:custGeom>
              <a:avLst/>
              <a:gdLst>
                <a:gd name="connsiteX0" fmla="*/ 0 w 996950"/>
                <a:gd name="connsiteY0" fmla="*/ 0 h 333121"/>
                <a:gd name="connsiteX1" fmla="*/ 193675 w 996950"/>
                <a:gd name="connsiteY1" fmla="*/ 0 h 333121"/>
                <a:gd name="connsiteX2" fmla="*/ 803275 w 996950"/>
                <a:gd name="connsiteY2" fmla="*/ 333121 h 333121"/>
                <a:gd name="connsiteX3" fmla="*/ 996950 w 996950"/>
                <a:gd name="connsiteY3" fmla="*/ 333121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0"/>
                  </a:moveTo>
                  <a:lnTo>
                    <a:pt x="193675" y="0"/>
                  </a:lnTo>
                  <a:lnTo>
                    <a:pt x="803275" y="333121"/>
                  </a:lnTo>
                  <a:lnTo>
                    <a:pt x="996950" y="333121"/>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Group 14"/>
            <p:cNvGrpSpPr/>
            <p:nvPr/>
          </p:nvGrpSpPr>
          <p:grpSpPr>
            <a:xfrm>
              <a:off x="8097548" y="4297304"/>
              <a:ext cx="2970065" cy="824541"/>
              <a:chOff x="8097548" y="4297304"/>
              <a:chExt cx="2970065" cy="824541"/>
            </a:xfrm>
          </p:grpSpPr>
          <p:sp>
            <p:nvSpPr>
              <p:cNvPr id="37" name="TextBox 36"/>
              <p:cNvSpPr txBox="1"/>
              <p:nvPr/>
            </p:nvSpPr>
            <p:spPr>
              <a:xfrm>
                <a:off x="9081282" y="4599816"/>
                <a:ext cx="1986331" cy="193899"/>
              </a:xfrm>
              <a:prstGeom prst="rect">
                <a:avLst/>
              </a:prstGeom>
              <a:noFill/>
            </p:spPr>
            <p:txBody>
              <a:bodyPr wrap="square" lIns="0" tIns="0" rIns="0" bIns="0" rtlCol="0">
                <a:spAutoFit/>
              </a:bodyPr>
              <a:lstStyle/>
              <a:p>
                <a:pPr lvl="0">
                  <a:lnSpc>
                    <a:spcPct val="90000"/>
                  </a:lnSpc>
                  <a:spcBef>
                    <a:spcPts val="3200"/>
                  </a:spcBef>
                </a:pPr>
                <a:r>
                  <a:rPr lang="en-US" sz="1400" dirty="0">
                    <a:solidFill>
                      <a:schemeClr val="accent5"/>
                    </a:solidFill>
                  </a:rPr>
                  <a:t>B2B Payments</a:t>
                </a:r>
                <a:endParaRPr lang="en-US" sz="1400" dirty="0" smtClean="0">
                  <a:solidFill>
                    <a:schemeClr val="accent5"/>
                  </a:solidFill>
                </a:endParaRPr>
              </a:p>
            </p:txBody>
          </p:sp>
          <p:grpSp>
            <p:nvGrpSpPr>
              <p:cNvPr id="14" name="Group 13"/>
              <p:cNvGrpSpPr/>
              <p:nvPr/>
            </p:nvGrpSpPr>
            <p:grpSpPr>
              <a:xfrm>
                <a:off x="8097548" y="4297304"/>
                <a:ext cx="824541" cy="824541"/>
                <a:chOff x="8097548" y="4297304"/>
                <a:chExt cx="824541" cy="824541"/>
              </a:xfrm>
            </p:grpSpPr>
            <p:sp>
              <p:nvSpPr>
                <p:cNvPr id="44" name="Oval 43"/>
                <p:cNvSpPr/>
                <p:nvPr/>
              </p:nvSpPr>
              <p:spPr>
                <a:xfrm>
                  <a:off x="8097548" y="4297304"/>
                  <a:ext cx="824541" cy="824541"/>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20" name="Group 119"/>
                <p:cNvGrpSpPr/>
                <p:nvPr/>
              </p:nvGrpSpPr>
              <p:grpSpPr>
                <a:xfrm>
                  <a:off x="8347070" y="4454161"/>
                  <a:ext cx="325497" cy="510827"/>
                  <a:chOff x="9089492" y="6424059"/>
                  <a:chExt cx="1001384" cy="1571549"/>
                </a:xfrm>
                <a:solidFill>
                  <a:schemeClr val="tx2"/>
                </a:solidFill>
              </p:grpSpPr>
              <p:sp>
                <p:nvSpPr>
                  <p:cNvPr id="121" name="Freeform 3"/>
                  <p:cNvSpPr/>
                  <p:nvPr/>
                </p:nvSpPr>
                <p:spPr>
                  <a:xfrm>
                    <a:off x="9089492" y="7034510"/>
                    <a:ext cx="1001384" cy="961098"/>
                  </a:xfrm>
                  <a:custGeom>
                    <a:avLst/>
                    <a:gdLst>
                      <a:gd name="connsiteX0" fmla="*/ 455727 w 1001384"/>
                      <a:gd name="connsiteY0" fmla="*/ 305371 h 961098"/>
                      <a:gd name="connsiteX1" fmla="*/ 642836 w 1001384"/>
                      <a:gd name="connsiteY1" fmla="*/ 305498 h 961098"/>
                      <a:gd name="connsiteX2" fmla="*/ 558457 w 1001384"/>
                      <a:gd name="connsiteY2" fmla="*/ 221056 h 961098"/>
                      <a:gd name="connsiteX3" fmla="*/ 615861 w 1001384"/>
                      <a:gd name="connsiteY3" fmla="*/ 163754 h 961098"/>
                      <a:gd name="connsiteX4" fmla="*/ 817893 w 1001384"/>
                      <a:gd name="connsiteY4" fmla="*/ 365696 h 961098"/>
                      <a:gd name="connsiteX5" fmla="*/ 615861 w 1001384"/>
                      <a:gd name="connsiteY5" fmla="*/ 567766 h 961098"/>
                      <a:gd name="connsiteX6" fmla="*/ 558457 w 1001384"/>
                      <a:gd name="connsiteY6" fmla="*/ 510413 h 961098"/>
                      <a:gd name="connsiteX7" fmla="*/ 642836 w 1001384"/>
                      <a:gd name="connsiteY7" fmla="*/ 425983 h 961098"/>
                      <a:gd name="connsiteX8" fmla="*/ 153314 w 1001384"/>
                      <a:gd name="connsiteY8" fmla="*/ 425983 h 961098"/>
                      <a:gd name="connsiteX9" fmla="*/ 0 w 1001384"/>
                      <a:gd name="connsiteY9" fmla="*/ 717283 h 961098"/>
                      <a:gd name="connsiteX10" fmla="*/ 428942 w 1001384"/>
                      <a:gd name="connsiteY10" fmla="*/ 717283 h 961098"/>
                      <a:gd name="connsiteX11" fmla="*/ 428942 w 1001384"/>
                      <a:gd name="connsiteY11" fmla="*/ 961098 h 961098"/>
                      <a:gd name="connsiteX12" fmla="*/ 625335 w 1001384"/>
                      <a:gd name="connsiteY12" fmla="*/ 961098 h 961098"/>
                      <a:gd name="connsiteX13" fmla="*/ 625335 w 1001384"/>
                      <a:gd name="connsiteY13" fmla="*/ 717105 h 961098"/>
                      <a:gd name="connsiteX14" fmla="*/ 1001332 w 1001384"/>
                      <a:gd name="connsiteY14" fmla="*/ 349618 h 961098"/>
                      <a:gd name="connsiteX15" fmla="*/ 676592 w 1001384"/>
                      <a:gd name="connsiteY15" fmla="*/ 0 h 961098"/>
                      <a:gd name="connsiteX16" fmla="*/ 455727 w 1001384"/>
                      <a:gd name="connsiteY16" fmla="*/ 0 h 9610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001384" h="961098">
                        <a:moveTo>
                          <a:pt x="455727" y="305371"/>
                        </a:moveTo>
                        <a:lnTo>
                          <a:pt x="642836" y="305498"/>
                        </a:lnTo>
                        <a:lnTo>
                          <a:pt x="558457" y="221056"/>
                        </a:lnTo>
                        <a:lnTo>
                          <a:pt x="615861" y="163754"/>
                        </a:lnTo>
                        <a:lnTo>
                          <a:pt x="817893" y="365696"/>
                        </a:lnTo>
                        <a:lnTo>
                          <a:pt x="615861" y="567766"/>
                        </a:lnTo>
                        <a:lnTo>
                          <a:pt x="558457" y="510413"/>
                        </a:lnTo>
                        <a:lnTo>
                          <a:pt x="642836" y="425983"/>
                        </a:lnTo>
                        <a:lnTo>
                          <a:pt x="153314" y="425983"/>
                        </a:lnTo>
                        <a:lnTo>
                          <a:pt x="0" y="717283"/>
                        </a:lnTo>
                        <a:lnTo>
                          <a:pt x="428942" y="717283"/>
                        </a:lnTo>
                        <a:lnTo>
                          <a:pt x="428942" y="961098"/>
                        </a:lnTo>
                        <a:lnTo>
                          <a:pt x="625335" y="961098"/>
                        </a:lnTo>
                        <a:lnTo>
                          <a:pt x="625335" y="717105"/>
                        </a:lnTo>
                        <a:cubicBezTo>
                          <a:pt x="830034" y="717499"/>
                          <a:pt x="997877" y="554926"/>
                          <a:pt x="1001332" y="349618"/>
                        </a:cubicBezTo>
                        <a:cubicBezTo>
                          <a:pt x="1003999" y="193738"/>
                          <a:pt x="906031" y="0"/>
                          <a:pt x="676592" y="0"/>
                        </a:cubicBezTo>
                        <a:lnTo>
                          <a:pt x="455727"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Freeform 121"/>
                  <p:cNvSpPr/>
                  <p:nvPr/>
                </p:nvSpPr>
                <p:spPr>
                  <a:xfrm>
                    <a:off x="9094504" y="6424059"/>
                    <a:ext cx="952460" cy="915822"/>
                  </a:xfrm>
                  <a:custGeom>
                    <a:avLst/>
                    <a:gdLst>
                      <a:gd name="connsiteX0" fmla="*/ 513294 w 952460"/>
                      <a:gd name="connsiteY0" fmla="*/ 610451 h 915822"/>
                      <a:gd name="connsiteX1" fmla="*/ 343216 w 952460"/>
                      <a:gd name="connsiteY1" fmla="*/ 610451 h 915822"/>
                      <a:gd name="connsiteX2" fmla="*/ 427569 w 952460"/>
                      <a:gd name="connsiteY2" fmla="*/ 694792 h 915822"/>
                      <a:gd name="connsiteX3" fmla="*/ 370152 w 952460"/>
                      <a:gd name="connsiteY3" fmla="*/ 752196 h 915822"/>
                      <a:gd name="connsiteX4" fmla="*/ 168083 w 952460"/>
                      <a:gd name="connsiteY4" fmla="*/ 550164 h 915822"/>
                      <a:gd name="connsiteX5" fmla="*/ 370152 w 952460"/>
                      <a:gd name="connsiteY5" fmla="*/ 348183 h 915822"/>
                      <a:gd name="connsiteX6" fmla="*/ 427569 w 952460"/>
                      <a:gd name="connsiteY6" fmla="*/ 405498 h 915822"/>
                      <a:gd name="connsiteX7" fmla="*/ 343216 w 952460"/>
                      <a:gd name="connsiteY7" fmla="*/ 489928 h 915822"/>
                      <a:gd name="connsiteX8" fmla="*/ 820710 w 952460"/>
                      <a:gd name="connsiteY8" fmla="*/ 489928 h 915822"/>
                      <a:gd name="connsiteX9" fmla="*/ 952460 w 952460"/>
                      <a:gd name="connsiteY9" fmla="*/ 203898 h 915822"/>
                      <a:gd name="connsiteX10" fmla="*/ 620330 w 952460"/>
                      <a:gd name="connsiteY10" fmla="*/ 203898 h 915822"/>
                      <a:gd name="connsiteX11" fmla="*/ 620330 w 952460"/>
                      <a:gd name="connsiteY11" fmla="*/ 0 h 915822"/>
                      <a:gd name="connsiteX12" fmla="*/ 423937 w 952460"/>
                      <a:gd name="connsiteY12" fmla="*/ 0 h 915822"/>
                      <a:gd name="connsiteX13" fmla="*/ 423937 w 952460"/>
                      <a:gd name="connsiteY13" fmla="*/ 203898 h 915822"/>
                      <a:gd name="connsiteX14" fmla="*/ 381900 w 952460"/>
                      <a:gd name="connsiteY14" fmla="*/ 203898 h 915822"/>
                      <a:gd name="connsiteX15" fmla="*/ 49 w 952460"/>
                      <a:gd name="connsiteY15" fmla="*/ 571640 h 915822"/>
                      <a:gd name="connsiteX16" fmla="*/ 284173 w 952460"/>
                      <a:gd name="connsiteY16" fmla="*/ 915683 h 915822"/>
                      <a:gd name="connsiteX17" fmla="*/ 513294 w 952460"/>
                      <a:gd name="connsiteY17" fmla="*/ 915822 h 9158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952460" h="915822">
                        <a:moveTo>
                          <a:pt x="513294" y="610451"/>
                        </a:moveTo>
                        <a:lnTo>
                          <a:pt x="343216" y="610451"/>
                        </a:lnTo>
                        <a:lnTo>
                          <a:pt x="427569" y="694792"/>
                        </a:lnTo>
                        <a:lnTo>
                          <a:pt x="370152" y="752196"/>
                        </a:lnTo>
                        <a:lnTo>
                          <a:pt x="168083" y="550164"/>
                        </a:lnTo>
                        <a:lnTo>
                          <a:pt x="370152" y="348183"/>
                        </a:lnTo>
                        <a:lnTo>
                          <a:pt x="427569" y="405498"/>
                        </a:lnTo>
                        <a:lnTo>
                          <a:pt x="343216" y="489928"/>
                        </a:lnTo>
                        <a:lnTo>
                          <a:pt x="820710" y="489928"/>
                        </a:lnTo>
                        <a:lnTo>
                          <a:pt x="952460" y="203898"/>
                        </a:lnTo>
                        <a:lnTo>
                          <a:pt x="620330" y="203898"/>
                        </a:lnTo>
                        <a:lnTo>
                          <a:pt x="620330" y="0"/>
                        </a:lnTo>
                        <a:lnTo>
                          <a:pt x="423937" y="0"/>
                        </a:lnTo>
                        <a:lnTo>
                          <a:pt x="423937" y="203898"/>
                        </a:lnTo>
                        <a:lnTo>
                          <a:pt x="381900" y="203898"/>
                        </a:lnTo>
                        <a:cubicBezTo>
                          <a:pt x="174585" y="200368"/>
                          <a:pt x="3592" y="364249"/>
                          <a:pt x="49" y="571640"/>
                        </a:cubicBezTo>
                        <a:cubicBezTo>
                          <a:pt x="-2517" y="722605"/>
                          <a:pt x="96112" y="915683"/>
                          <a:pt x="284173" y="915683"/>
                        </a:cubicBezTo>
                        <a:lnTo>
                          <a:pt x="513294" y="91582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spTree>
    <p:extLst>
      <p:ext uri="{BB962C8B-B14F-4D97-AF65-F5344CB8AC3E}">
        <p14:creationId xmlns:p14="http://schemas.microsoft.com/office/powerpoint/2010/main" val="395114441"/>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right)">
                                      <p:cBhvr>
                                        <p:cTn id="11" dur="500"/>
                                        <p:tgtEl>
                                          <p:spTgt spid="2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right)">
                                      <p:cBhvr>
                                        <p:cTn id="15" dur="500"/>
                                        <p:tgtEl>
                                          <p:spTgt spid="2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1 Support"/>
          <p:cNvSpPr txBox="1"/>
          <p:nvPr/>
        </p:nvSpPr>
        <p:spPr>
          <a:xfrm>
            <a:off x="1267951" y="4432300"/>
            <a:ext cx="2770567" cy="1501950"/>
          </a:xfrm>
          <a:prstGeom prst="rect">
            <a:avLst/>
          </a:prstGeom>
          <a:noFill/>
        </p:spPr>
        <p:txBody>
          <a:bodyPr wrap="none" lIns="0" tIns="0" rIns="0" bIns="0" rtlCol="0">
            <a:spAutoFit/>
          </a:bodyPr>
          <a:lstStyle/>
          <a:p>
            <a:pPr algn="ctr">
              <a:lnSpc>
                <a:spcPct val="90000"/>
              </a:lnSpc>
              <a:spcBef>
                <a:spcPts val="1600"/>
              </a:spcBef>
            </a:pPr>
            <a:r>
              <a:rPr lang="en-US" sz="1600" dirty="0">
                <a:solidFill>
                  <a:schemeClr val="accent4"/>
                </a:solidFill>
              </a:rPr>
              <a:t>Process efficiency</a:t>
            </a:r>
          </a:p>
          <a:p>
            <a:pPr algn="ctr">
              <a:lnSpc>
                <a:spcPct val="90000"/>
              </a:lnSpc>
              <a:spcBef>
                <a:spcPts val="1600"/>
              </a:spcBef>
            </a:pPr>
            <a:r>
              <a:rPr lang="en-US" sz="1600" dirty="0">
                <a:solidFill>
                  <a:schemeClr val="accent4"/>
                </a:solidFill>
              </a:rPr>
              <a:t>Budget maximization</a:t>
            </a:r>
          </a:p>
          <a:p>
            <a:pPr algn="ctr">
              <a:lnSpc>
                <a:spcPct val="90000"/>
              </a:lnSpc>
              <a:spcBef>
                <a:spcPts val="1600"/>
              </a:spcBef>
            </a:pPr>
            <a:r>
              <a:rPr lang="en-US" sz="1600" dirty="0">
                <a:solidFill>
                  <a:schemeClr val="accent4"/>
                </a:solidFill>
              </a:rPr>
              <a:t>Resource management</a:t>
            </a:r>
          </a:p>
          <a:p>
            <a:pPr algn="ctr">
              <a:lnSpc>
                <a:spcPct val="90000"/>
              </a:lnSpc>
              <a:spcBef>
                <a:spcPts val="1600"/>
              </a:spcBef>
            </a:pPr>
            <a:r>
              <a:rPr lang="en-US" sz="1600" dirty="0" err="1">
                <a:solidFill>
                  <a:schemeClr val="accent4"/>
                </a:solidFill>
              </a:rPr>
              <a:t>Cashflow</a:t>
            </a:r>
            <a:r>
              <a:rPr lang="en-US" sz="1600" dirty="0">
                <a:solidFill>
                  <a:schemeClr val="accent4"/>
                </a:solidFill>
              </a:rPr>
              <a:t> and working capital</a:t>
            </a:r>
          </a:p>
        </p:txBody>
      </p:sp>
      <p:sp>
        <p:nvSpPr>
          <p:cNvPr id="4" name="2 Support"/>
          <p:cNvSpPr txBox="1"/>
          <p:nvPr/>
        </p:nvSpPr>
        <p:spPr>
          <a:xfrm>
            <a:off x="5227686" y="4432300"/>
            <a:ext cx="1653466" cy="1501950"/>
          </a:xfrm>
          <a:prstGeom prst="rect">
            <a:avLst/>
          </a:prstGeom>
          <a:noFill/>
        </p:spPr>
        <p:txBody>
          <a:bodyPr wrap="none" lIns="0" tIns="0" rIns="0" bIns="0" rtlCol="0">
            <a:spAutoFit/>
          </a:bodyPr>
          <a:lstStyle/>
          <a:p>
            <a:pPr algn="ctr">
              <a:lnSpc>
                <a:spcPct val="90000"/>
              </a:lnSpc>
              <a:spcBef>
                <a:spcPts val="1600"/>
              </a:spcBef>
            </a:pPr>
            <a:r>
              <a:rPr lang="en-US" sz="1600" dirty="0">
                <a:solidFill>
                  <a:schemeClr val="accent4"/>
                </a:solidFill>
              </a:rPr>
              <a:t>Direct materials</a:t>
            </a:r>
          </a:p>
          <a:p>
            <a:pPr algn="ctr">
              <a:lnSpc>
                <a:spcPct val="90000"/>
              </a:lnSpc>
              <a:spcBef>
                <a:spcPts val="1600"/>
              </a:spcBef>
            </a:pPr>
            <a:r>
              <a:rPr lang="en-US" sz="1600" dirty="0">
                <a:solidFill>
                  <a:schemeClr val="accent4"/>
                </a:solidFill>
              </a:rPr>
              <a:t>Indirect suppliers</a:t>
            </a:r>
          </a:p>
          <a:p>
            <a:pPr algn="ctr">
              <a:lnSpc>
                <a:spcPct val="90000"/>
              </a:lnSpc>
              <a:spcBef>
                <a:spcPts val="1600"/>
              </a:spcBef>
            </a:pPr>
            <a:r>
              <a:rPr lang="en-US" sz="1600" dirty="0">
                <a:solidFill>
                  <a:schemeClr val="accent4"/>
                </a:solidFill>
              </a:rPr>
              <a:t>T&amp;E</a:t>
            </a:r>
          </a:p>
          <a:p>
            <a:pPr algn="ctr">
              <a:lnSpc>
                <a:spcPct val="90000"/>
              </a:lnSpc>
              <a:spcBef>
                <a:spcPts val="1600"/>
              </a:spcBef>
            </a:pPr>
            <a:r>
              <a:rPr lang="en-US" sz="1600" dirty="0">
                <a:solidFill>
                  <a:schemeClr val="accent4"/>
                </a:solidFill>
              </a:rPr>
              <a:t>TBD</a:t>
            </a:r>
          </a:p>
        </p:txBody>
      </p:sp>
      <p:sp>
        <p:nvSpPr>
          <p:cNvPr id="5" name="3 Support"/>
          <p:cNvSpPr txBox="1"/>
          <p:nvPr/>
        </p:nvSpPr>
        <p:spPr>
          <a:xfrm>
            <a:off x="8301247" y="4432300"/>
            <a:ext cx="2363660" cy="1501950"/>
          </a:xfrm>
          <a:prstGeom prst="rect">
            <a:avLst/>
          </a:prstGeom>
          <a:noFill/>
        </p:spPr>
        <p:txBody>
          <a:bodyPr wrap="none" lIns="0" tIns="0" rIns="0" bIns="0" rtlCol="0">
            <a:spAutoFit/>
          </a:bodyPr>
          <a:lstStyle/>
          <a:p>
            <a:pPr algn="ctr">
              <a:lnSpc>
                <a:spcPct val="90000"/>
              </a:lnSpc>
              <a:spcBef>
                <a:spcPts val="1600"/>
              </a:spcBef>
            </a:pPr>
            <a:r>
              <a:rPr lang="en-US" sz="1600" dirty="0">
                <a:solidFill>
                  <a:schemeClr val="accent4"/>
                </a:solidFill>
              </a:rPr>
              <a:t>Currencies</a:t>
            </a:r>
          </a:p>
          <a:p>
            <a:pPr algn="ctr">
              <a:lnSpc>
                <a:spcPct val="90000"/>
              </a:lnSpc>
              <a:spcBef>
                <a:spcPts val="1600"/>
              </a:spcBef>
            </a:pPr>
            <a:r>
              <a:rPr lang="en-US" sz="1600" dirty="0">
                <a:solidFill>
                  <a:schemeClr val="accent4"/>
                </a:solidFill>
              </a:rPr>
              <a:t>Exchange rates</a:t>
            </a:r>
          </a:p>
          <a:p>
            <a:pPr algn="ctr">
              <a:lnSpc>
                <a:spcPct val="90000"/>
              </a:lnSpc>
              <a:spcBef>
                <a:spcPts val="1600"/>
              </a:spcBef>
            </a:pPr>
            <a:r>
              <a:rPr lang="en-US" sz="1600" dirty="0">
                <a:solidFill>
                  <a:schemeClr val="accent4"/>
                </a:solidFill>
              </a:rPr>
              <a:t>Regulatory requirements</a:t>
            </a:r>
          </a:p>
          <a:p>
            <a:pPr algn="ctr">
              <a:lnSpc>
                <a:spcPct val="90000"/>
              </a:lnSpc>
              <a:spcBef>
                <a:spcPts val="1600"/>
              </a:spcBef>
            </a:pPr>
            <a:r>
              <a:rPr lang="en-US" sz="1600" dirty="0">
                <a:solidFill>
                  <a:schemeClr val="accent4"/>
                </a:solidFill>
              </a:rPr>
              <a:t>Payment methods</a:t>
            </a:r>
          </a:p>
        </p:txBody>
      </p:sp>
      <p:grpSp>
        <p:nvGrpSpPr>
          <p:cNvPr id="2" name="Group 1"/>
          <p:cNvGrpSpPr/>
          <p:nvPr/>
        </p:nvGrpSpPr>
        <p:grpSpPr>
          <a:xfrm>
            <a:off x="1369057" y="1409701"/>
            <a:ext cx="2568356" cy="2568354"/>
            <a:chOff x="4623391" y="903768"/>
            <a:chExt cx="2945219" cy="2945219"/>
          </a:xfrm>
        </p:grpSpPr>
        <p:sp>
          <p:nvSpPr>
            <p:cNvPr id="9" name="1"/>
            <p:cNvSpPr/>
            <p:nvPr/>
          </p:nvSpPr>
          <p:spPr>
            <a:xfrm>
              <a:off x="4623391" y="903768"/>
              <a:ext cx="2945219" cy="2945219"/>
            </a:xfrm>
            <a:prstGeom prst="ellipse">
              <a:avLst/>
            </a:prstGeom>
            <a:solidFill>
              <a:schemeClr val="tx1"/>
            </a:solidFill>
            <a:ln>
              <a:gradFill>
                <a:gsLst>
                  <a:gs pos="0">
                    <a:schemeClr val="bg1"/>
                  </a:gs>
                  <a:gs pos="100000">
                    <a:schemeClr val="bg1">
                      <a:alpha val="0"/>
                    </a:schemeClr>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 name="1 Headline"/>
            <p:cNvSpPr txBox="1"/>
            <p:nvPr/>
          </p:nvSpPr>
          <p:spPr>
            <a:xfrm>
              <a:off x="5100824" y="2826380"/>
              <a:ext cx="1990353" cy="290849"/>
            </a:xfrm>
            <a:prstGeom prst="rect">
              <a:avLst/>
            </a:prstGeom>
            <a:noFill/>
          </p:spPr>
          <p:txBody>
            <a:bodyPr wrap="none" lIns="0" tIns="0" rIns="0" bIns="0" rtlCol="0">
              <a:spAutoFit/>
            </a:bodyPr>
            <a:lstStyle/>
            <a:p>
              <a:pPr algn="ctr">
                <a:lnSpc>
                  <a:spcPct val="90000"/>
                </a:lnSpc>
                <a:spcBef>
                  <a:spcPts val="1600"/>
                </a:spcBef>
              </a:pPr>
              <a:r>
                <a:rPr lang="en-US" sz="2100" dirty="0">
                  <a:solidFill>
                    <a:schemeClr val="bg1"/>
                  </a:solidFill>
                </a:rPr>
                <a:t>Business </a:t>
              </a:r>
              <a:r>
                <a:rPr lang="en-US" sz="2100" dirty="0" smtClean="0">
                  <a:solidFill>
                    <a:schemeClr val="bg1"/>
                  </a:solidFill>
                </a:rPr>
                <a:t>Needs</a:t>
              </a:r>
              <a:endParaRPr lang="en-US" sz="2100" dirty="0">
                <a:solidFill>
                  <a:schemeClr val="bg1"/>
                </a:solidFill>
              </a:endParaRPr>
            </a:p>
          </p:txBody>
        </p:sp>
        <p:sp>
          <p:nvSpPr>
            <p:cNvPr id="32" name="Business Needs Icon"/>
            <p:cNvSpPr/>
            <p:nvPr/>
          </p:nvSpPr>
          <p:spPr>
            <a:xfrm>
              <a:off x="5556789" y="1457757"/>
              <a:ext cx="1069775" cy="976012"/>
            </a:xfrm>
            <a:custGeom>
              <a:avLst/>
              <a:gdLst>
                <a:gd name="connsiteX0" fmla="*/ 268705 w 1069775"/>
                <a:gd name="connsiteY0" fmla="*/ 807450 h 976012"/>
                <a:gd name="connsiteX1" fmla="*/ 323173 w 1069775"/>
                <a:gd name="connsiteY1" fmla="*/ 807450 h 976012"/>
                <a:gd name="connsiteX2" fmla="*/ 332411 w 1069775"/>
                <a:gd name="connsiteY2" fmla="*/ 872398 h 976012"/>
                <a:gd name="connsiteX3" fmla="*/ 324723 w 1069775"/>
                <a:gd name="connsiteY3" fmla="*/ 976012 h 976012"/>
                <a:gd name="connsiteX4" fmla="*/ 267155 w 1069775"/>
                <a:gd name="connsiteY4" fmla="*/ 976012 h 976012"/>
                <a:gd name="connsiteX5" fmla="*/ 258914 w 1069775"/>
                <a:gd name="connsiteY5" fmla="*/ 868373 h 976012"/>
                <a:gd name="connsiteX6" fmla="*/ 263256 w 1069775"/>
                <a:gd name="connsiteY6" fmla="*/ 749885 h 976012"/>
                <a:gd name="connsiteX7" fmla="*/ 328068 w 1069775"/>
                <a:gd name="connsiteY7" fmla="*/ 749885 h 976012"/>
                <a:gd name="connsiteX8" fmla="*/ 320081 w 1069775"/>
                <a:gd name="connsiteY8" fmla="*/ 795232 h 976012"/>
                <a:gd name="connsiteX9" fmla="*/ 271243 w 1069775"/>
                <a:gd name="connsiteY9" fmla="*/ 795232 h 976012"/>
                <a:gd name="connsiteX10" fmla="*/ 383316 w 1069775"/>
                <a:gd name="connsiteY10" fmla="*/ 727622 h 976012"/>
                <a:gd name="connsiteX11" fmla="*/ 579983 w 1069775"/>
                <a:gd name="connsiteY11" fmla="*/ 909194 h 976012"/>
                <a:gd name="connsiteX12" fmla="*/ 579983 w 1069775"/>
                <a:gd name="connsiteY12" fmla="*/ 976010 h 976012"/>
                <a:gd name="connsiteX13" fmla="*/ 332167 w 1069775"/>
                <a:gd name="connsiteY13" fmla="*/ 976010 h 976012"/>
                <a:gd name="connsiteX14" fmla="*/ 208008 w 1069775"/>
                <a:gd name="connsiteY14" fmla="*/ 727622 h 976012"/>
                <a:gd name="connsiteX15" fmla="*/ 259158 w 1069775"/>
                <a:gd name="connsiteY15" fmla="*/ 976010 h 976012"/>
                <a:gd name="connsiteX16" fmla="*/ 11342 w 1069775"/>
                <a:gd name="connsiteY16" fmla="*/ 976010 h 976012"/>
                <a:gd name="connsiteX17" fmla="*/ 11342 w 1069775"/>
                <a:gd name="connsiteY17" fmla="*/ 909194 h 976012"/>
                <a:gd name="connsiteX18" fmla="*/ 208008 w 1069775"/>
                <a:gd name="connsiteY18" fmla="*/ 727622 h 976012"/>
                <a:gd name="connsiteX19" fmla="*/ 295657 w 1069775"/>
                <a:gd name="connsiteY19" fmla="*/ 385298 h 976012"/>
                <a:gd name="connsiteX20" fmla="*/ 431373 w 1069775"/>
                <a:gd name="connsiteY20" fmla="*/ 539908 h 976012"/>
                <a:gd name="connsiteX21" fmla="*/ 295657 w 1069775"/>
                <a:gd name="connsiteY21" fmla="*/ 723710 h 976012"/>
                <a:gd name="connsiteX22" fmla="*/ 159950 w 1069775"/>
                <a:gd name="connsiteY22" fmla="*/ 539908 h 976012"/>
                <a:gd name="connsiteX23" fmla="*/ 295657 w 1069775"/>
                <a:gd name="connsiteY23" fmla="*/ 385298 h 976012"/>
                <a:gd name="connsiteX24" fmla="*/ 530358 w 1069775"/>
                <a:gd name="connsiteY24" fmla="*/ 380764 h 976012"/>
                <a:gd name="connsiteX25" fmla="*/ 600619 w 1069775"/>
                <a:gd name="connsiteY25" fmla="*/ 380764 h 976012"/>
                <a:gd name="connsiteX26" fmla="*/ 600619 w 1069775"/>
                <a:gd name="connsiteY26" fmla="*/ 528085 h 976012"/>
                <a:gd name="connsiteX27" fmla="*/ 530358 w 1069775"/>
                <a:gd name="connsiteY27" fmla="*/ 528085 h 976012"/>
                <a:gd name="connsiteX28" fmla="*/ 627816 w 1069775"/>
                <a:gd name="connsiteY28" fmla="*/ 299171 h 976012"/>
                <a:gd name="connsiteX29" fmla="*/ 698077 w 1069775"/>
                <a:gd name="connsiteY29" fmla="*/ 299171 h 976012"/>
                <a:gd name="connsiteX30" fmla="*/ 698077 w 1069775"/>
                <a:gd name="connsiteY30" fmla="*/ 528085 h 976012"/>
                <a:gd name="connsiteX31" fmla="*/ 627816 w 1069775"/>
                <a:gd name="connsiteY31" fmla="*/ 528085 h 976012"/>
                <a:gd name="connsiteX32" fmla="*/ 725275 w 1069775"/>
                <a:gd name="connsiteY32" fmla="*/ 242509 h 976012"/>
                <a:gd name="connsiteX33" fmla="*/ 795536 w 1069775"/>
                <a:gd name="connsiteY33" fmla="*/ 242509 h 976012"/>
                <a:gd name="connsiteX34" fmla="*/ 795536 w 1069775"/>
                <a:gd name="connsiteY34" fmla="*/ 528085 h 976012"/>
                <a:gd name="connsiteX35" fmla="*/ 725275 w 1069775"/>
                <a:gd name="connsiteY35" fmla="*/ 528085 h 976012"/>
                <a:gd name="connsiteX36" fmla="*/ 822733 w 1069775"/>
                <a:gd name="connsiteY36" fmla="*/ 163183 h 976012"/>
                <a:gd name="connsiteX37" fmla="*/ 892994 w 1069775"/>
                <a:gd name="connsiteY37" fmla="*/ 163183 h 976012"/>
                <a:gd name="connsiteX38" fmla="*/ 892994 w 1069775"/>
                <a:gd name="connsiteY38" fmla="*/ 528085 h 976012"/>
                <a:gd name="connsiteX39" fmla="*/ 822733 w 1069775"/>
                <a:gd name="connsiteY39" fmla="*/ 528085 h 976012"/>
                <a:gd name="connsiteX40" fmla="*/ 0 w 1069775"/>
                <a:gd name="connsiteY40" fmla="*/ 0 h 976012"/>
                <a:gd name="connsiteX41" fmla="*/ 1069775 w 1069775"/>
                <a:gd name="connsiteY41" fmla="*/ 0 h 976012"/>
                <a:gd name="connsiteX42" fmla="*/ 1069775 w 1069775"/>
                <a:gd name="connsiteY42" fmla="*/ 689008 h 976012"/>
                <a:gd name="connsiteX43" fmla="*/ 403868 w 1069775"/>
                <a:gd name="connsiteY43" fmla="*/ 689008 h 976012"/>
                <a:gd name="connsiteX44" fmla="*/ 446821 w 1069775"/>
                <a:gd name="connsiteY44" fmla="*/ 598349 h 976012"/>
                <a:gd name="connsiteX45" fmla="*/ 1044844 w 1069775"/>
                <a:gd name="connsiteY45" fmla="*/ 598349 h 976012"/>
                <a:gd name="connsiteX46" fmla="*/ 1044844 w 1069775"/>
                <a:gd name="connsiteY46" fmla="*/ 90659 h 976012"/>
                <a:gd name="connsiteX47" fmla="*/ 24931 w 1069775"/>
                <a:gd name="connsiteY47" fmla="*/ 90659 h 976012"/>
                <a:gd name="connsiteX48" fmla="*/ 24931 w 1069775"/>
                <a:gd name="connsiteY48" fmla="*/ 598349 h 976012"/>
                <a:gd name="connsiteX49" fmla="*/ 144501 w 1069775"/>
                <a:gd name="connsiteY49" fmla="*/ 598349 h 976012"/>
                <a:gd name="connsiteX50" fmla="*/ 187455 w 1069775"/>
                <a:gd name="connsiteY50" fmla="*/ 689008 h 976012"/>
                <a:gd name="connsiteX51" fmla="*/ 0 w 1069775"/>
                <a:gd name="connsiteY51" fmla="*/ 689008 h 97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69775" h="976012">
                  <a:moveTo>
                    <a:pt x="268705" y="807450"/>
                  </a:moveTo>
                  <a:lnTo>
                    <a:pt x="323173" y="807450"/>
                  </a:lnTo>
                  <a:lnTo>
                    <a:pt x="332411" y="872398"/>
                  </a:lnTo>
                  <a:lnTo>
                    <a:pt x="324723" y="976012"/>
                  </a:lnTo>
                  <a:lnTo>
                    <a:pt x="267155" y="976012"/>
                  </a:lnTo>
                  <a:lnTo>
                    <a:pt x="258914" y="868373"/>
                  </a:lnTo>
                  <a:close/>
                  <a:moveTo>
                    <a:pt x="263256" y="749885"/>
                  </a:moveTo>
                  <a:lnTo>
                    <a:pt x="328068" y="749885"/>
                  </a:lnTo>
                  <a:lnTo>
                    <a:pt x="320081" y="795232"/>
                  </a:lnTo>
                  <a:lnTo>
                    <a:pt x="271243" y="795232"/>
                  </a:lnTo>
                  <a:close/>
                  <a:moveTo>
                    <a:pt x="383316" y="727622"/>
                  </a:moveTo>
                  <a:cubicBezTo>
                    <a:pt x="493150" y="734186"/>
                    <a:pt x="579983" y="809088"/>
                    <a:pt x="579983" y="909194"/>
                  </a:cubicBezTo>
                  <a:lnTo>
                    <a:pt x="579983" y="976010"/>
                  </a:lnTo>
                  <a:lnTo>
                    <a:pt x="332167" y="976010"/>
                  </a:lnTo>
                  <a:close/>
                  <a:moveTo>
                    <a:pt x="208008" y="727622"/>
                  </a:moveTo>
                  <a:lnTo>
                    <a:pt x="259158" y="976010"/>
                  </a:lnTo>
                  <a:lnTo>
                    <a:pt x="11342" y="976010"/>
                  </a:lnTo>
                  <a:lnTo>
                    <a:pt x="11342" y="909194"/>
                  </a:lnTo>
                  <a:cubicBezTo>
                    <a:pt x="11342" y="809088"/>
                    <a:pt x="98175" y="734186"/>
                    <a:pt x="208008" y="727622"/>
                  </a:cubicBezTo>
                  <a:close/>
                  <a:moveTo>
                    <a:pt x="295657" y="385298"/>
                  </a:moveTo>
                  <a:cubicBezTo>
                    <a:pt x="370614" y="385298"/>
                    <a:pt x="431373" y="454516"/>
                    <a:pt x="431373" y="539908"/>
                  </a:cubicBezTo>
                  <a:cubicBezTo>
                    <a:pt x="431373" y="625290"/>
                    <a:pt x="370614" y="723710"/>
                    <a:pt x="295657" y="723710"/>
                  </a:cubicBezTo>
                  <a:cubicBezTo>
                    <a:pt x="220709" y="723710"/>
                    <a:pt x="159950" y="625290"/>
                    <a:pt x="159950" y="539908"/>
                  </a:cubicBezTo>
                  <a:cubicBezTo>
                    <a:pt x="159950" y="454516"/>
                    <a:pt x="220709" y="385298"/>
                    <a:pt x="295657" y="385298"/>
                  </a:cubicBezTo>
                  <a:close/>
                  <a:moveTo>
                    <a:pt x="530358" y="380764"/>
                  </a:moveTo>
                  <a:lnTo>
                    <a:pt x="600619" y="380764"/>
                  </a:lnTo>
                  <a:lnTo>
                    <a:pt x="600619" y="528085"/>
                  </a:lnTo>
                  <a:lnTo>
                    <a:pt x="530358" y="528085"/>
                  </a:lnTo>
                  <a:close/>
                  <a:moveTo>
                    <a:pt x="627816" y="299171"/>
                  </a:moveTo>
                  <a:lnTo>
                    <a:pt x="698077" y="299171"/>
                  </a:lnTo>
                  <a:lnTo>
                    <a:pt x="698077" y="528085"/>
                  </a:lnTo>
                  <a:lnTo>
                    <a:pt x="627816" y="528085"/>
                  </a:lnTo>
                  <a:close/>
                  <a:moveTo>
                    <a:pt x="725275" y="242509"/>
                  </a:moveTo>
                  <a:lnTo>
                    <a:pt x="795536" y="242509"/>
                  </a:lnTo>
                  <a:lnTo>
                    <a:pt x="795536" y="528085"/>
                  </a:lnTo>
                  <a:lnTo>
                    <a:pt x="725275" y="528085"/>
                  </a:lnTo>
                  <a:close/>
                  <a:moveTo>
                    <a:pt x="822733" y="163183"/>
                  </a:moveTo>
                  <a:lnTo>
                    <a:pt x="892994" y="163183"/>
                  </a:lnTo>
                  <a:lnTo>
                    <a:pt x="892994" y="528085"/>
                  </a:lnTo>
                  <a:lnTo>
                    <a:pt x="822733" y="528085"/>
                  </a:lnTo>
                  <a:close/>
                  <a:moveTo>
                    <a:pt x="0" y="0"/>
                  </a:moveTo>
                  <a:lnTo>
                    <a:pt x="1069775" y="0"/>
                  </a:lnTo>
                  <a:lnTo>
                    <a:pt x="1069775" y="689008"/>
                  </a:lnTo>
                  <a:lnTo>
                    <a:pt x="403868" y="689008"/>
                  </a:lnTo>
                  <a:cubicBezTo>
                    <a:pt x="423323" y="662925"/>
                    <a:pt x="438255" y="631222"/>
                    <a:pt x="446821" y="598349"/>
                  </a:cubicBezTo>
                  <a:lnTo>
                    <a:pt x="1044844" y="598349"/>
                  </a:lnTo>
                  <a:lnTo>
                    <a:pt x="1044844" y="90659"/>
                  </a:lnTo>
                  <a:lnTo>
                    <a:pt x="24931" y="90659"/>
                  </a:lnTo>
                  <a:lnTo>
                    <a:pt x="24931" y="598349"/>
                  </a:lnTo>
                  <a:lnTo>
                    <a:pt x="144501" y="598349"/>
                  </a:lnTo>
                  <a:cubicBezTo>
                    <a:pt x="153068" y="631222"/>
                    <a:pt x="168000" y="662925"/>
                    <a:pt x="187455" y="689008"/>
                  </a:cubicBezTo>
                  <a:lnTo>
                    <a:pt x="0" y="689008"/>
                  </a:lnTo>
                  <a:close/>
                </a:path>
              </a:pathLst>
            </a:custGeom>
            <a:noFill/>
            <a:ln w="12700"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8" name="Group 37"/>
          <p:cNvGrpSpPr/>
          <p:nvPr/>
        </p:nvGrpSpPr>
        <p:grpSpPr>
          <a:xfrm>
            <a:off x="4770242" y="1409702"/>
            <a:ext cx="2568354" cy="2568352"/>
            <a:chOff x="4623391" y="903768"/>
            <a:chExt cx="2945219" cy="2945219"/>
          </a:xfrm>
        </p:grpSpPr>
        <p:sp>
          <p:nvSpPr>
            <p:cNvPr id="10" name="2"/>
            <p:cNvSpPr/>
            <p:nvPr/>
          </p:nvSpPr>
          <p:spPr>
            <a:xfrm>
              <a:off x="4623391" y="903768"/>
              <a:ext cx="2945219" cy="2945219"/>
            </a:xfrm>
            <a:prstGeom prst="ellipse">
              <a:avLst/>
            </a:prstGeom>
            <a:solidFill>
              <a:schemeClr val="tx1"/>
            </a:solidFill>
            <a:ln>
              <a:gradFill>
                <a:gsLst>
                  <a:gs pos="0">
                    <a:schemeClr val="bg1"/>
                  </a:gs>
                  <a:gs pos="100000">
                    <a:schemeClr val="bg1">
                      <a:alpha val="0"/>
                    </a:schemeClr>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 name="2 Headline"/>
            <p:cNvSpPr txBox="1"/>
            <p:nvPr/>
          </p:nvSpPr>
          <p:spPr>
            <a:xfrm>
              <a:off x="5178762" y="2826380"/>
              <a:ext cx="1834477" cy="290849"/>
            </a:xfrm>
            <a:prstGeom prst="rect">
              <a:avLst/>
            </a:prstGeom>
            <a:noFill/>
          </p:spPr>
          <p:txBody>
            <a:bodyPr wrap="none" lIns="0" tIns="0" rIns="0" bIns="0" rtlCol="0">
              <a:spAutoFit/>
            </a:bodyPr>
            <a:lstStyle/>
            <a:p>
              <a:pPr algn="ctr">
                <a:lnSpc>
                  <a:spcPct val="90000"/>
                </a:lnSpc>
                <a:spcBef>
                  <a:spcPts val="1600"/>
                </a:spcBef>
              </a:pPr>
              <a:r>
                <a:rPr lang="en-US" sz="2100" dirty="0" smtClean="0">
                  <a:solidFill>
                    <a:schemeClr val="bg1"/>
                  </a:solidFill>
                </a:rPr>
                <a:t>Expense Types</a:t>
              </a:r>
              <a:endParaRPr lang="en-US" sz="2100" dirty="0">
                <a:solidFill>
                  <a:schemeClr val="bg1"/>
                </a:solidFill>
              </a:endParaRPr>
            </a:p>
          </p:txBody>
        </p:sp>
        <p:sp>
          <p:nvSpPr>
            <p:cNvPr id="34" name="Expense Types Icon"/>
            <p:cNvSpPr/>
            <p:nvPr/>
          </p:nvSpPr>
          <p:spPr>
            <a:xfrm>
              <a:off x="5714401" y="1319073"/>
              <a:ext cx="755166" cy="1185140"/>
            </a:xfrm>
            <a:custGeom>
              <a:avLst/>
              <a:gdLst>
                <a:gd name="connsiteX0" fmla="*/ 323480 w 755166"/>
                <a:gd name="connsiteY0" fmla="*/ 0 h 1185140"/>
                <a:gd name="connsiteX1" fmla="*/ 471585 w 755166"/>
                <a:gd name="connsiteY1" fmla="*/ 0 h 1185140"/>
                <a:gd name="connsiteX2" fmla="*/ 471585 w 755166"/>
                <a:gd name="connsiteY2" fmla="*/ 153764 h 1185140"/>
                <a:gd name="connsiteX3" fmla="*/ 722051 w 755166"/>
                <a:gd name="connsiteY3" fmla="*/ 153764 h 1185140"/>
                <a:gd name="connsiteX4" fmla="*/ 622696 w 755166"/>
                <a:gd name="connsiteY4" fmla="*/ 369466 h 1185140"/>
                <a:gd name="connsiteX5" fmla="*/ 262607 w 755166"/>
                <a:gd name="connsiteY5" fmla="*/ 369466 h 1185140"/>
                <a:gd name="connsiteX6" fmla="*/ 326219 w 755166"/>
                <a:gd name="connsiteY6" fmla="*/ 305795 h 1185140"/>
                <a:gd name="connsiteX7" fmla="*/ 282920 w 755166"/>
                <a:gd name="connsiteY7" fmla="*/ 262573 h 1185140"/>
                <a:gd name="connsiteX8" fmla="*/ 130535 w 755166"/>
                <a:gd name="connsiteY8" fmla="*/ 414891 h 1185140"/>
                <a:gd name="connsiteX9" fmla="*/ 282920 w 755166"/>
                <a:gd name="connsiteY9" fmla="*/ 567248 h 1185140"/>
                <a:gd name="connsiteX10" fmla="*/ 326219 w 755166"/>
                <a:gd name="connsiteY10" fmla="*/ 523958 h 1185140"/>
                <a:gd name="connsiteX11" fmla="*/ 262607 w 755166"/>
                <a:gd name="connsiteY11" fmla="*/ 460355 h 1185140"/>
                <a:gd name="connsiteX12" fmla="*/ 390867 w 755166"/>
                <a:gd name="connsiteY12" fmla="*/ 460355 h 1185140"/>
                <a:gd name="connsiteX13" fmla="*/ 390867 w 755166"/>
                <a:gd name="connsiteY13" fmla="*/ 460355 h 1185140"/>
                <a:gd name="connsiteX14" fmla="*/ 510233 w 755166"/>
                <a:gd name="connsiteY14" fmla="*/ 460355 h 1185140"/>
                <a:gd name="connsiteX15" fmla="*/ 755127 w 755166"/>
                <a:gd name="connsiteY15" fmla="*/ 724010 h 1185140"/>
                <a:gd name="connsiteX16" fmla="*/ 471579 w 755166"/>
                <a:gd name="connsiteY16" fmla="*/ 1001140 h 1185140"/>
                <a:gd name="connsiteX17" fmla="*/ 471579 w 755166"/>
                <a:gd name="connsiteY17" fmla="*/ 1185140 h 1185140"/>
                <a:gd name="connsiteX18" fmla="*/ 323475 w 755166"/>
                <a:gd name="connsiteY18" fmla="*/ 1185140 h 1185140"/>
                <a:gd name="connsiteX19" fmla="*/ 323475 w 755166"/>
                <a:gd name="connsiteY19" fmla="*/ 1001274 h 1185140"/>
                <a:gd name="connsiteX20" fmla="*/ 0 w 755166"/>
                <a:gd name="connsiteY20" fmla="*/ 1001274 h 1185140"/>
                <a:gd name="connsiteX21" fmla="*/ 115618 w 755166"/>
                <a:gd name="connsiteY21" fmla="*/ 781598 h 1185140"/>
                <a:gd name="connsiteX22" fmla="*/ 484777 w 755166"/>
                <a:gd name="connsiteY22" fmla="*/ 781598 h 1185140"/>
                <a:gd name="connsiteX23" fmla="*/ 421145 w 755166"/>
                <a:gd name="connsiteY23" fmla="*/ 845269 h 1185140"/>
                <a:gd name="connsiteX24" fmla="*/ 464435 w 755166"/>
                <a:gd name="connsiteY24" fmla="*/ 888520 h 1185140"/>
                <a:gd name="connsiteX25" fmla="*/ 616792 w 755166"/>
                <a:gd name="connsiteY25" fmla="*/ 736134 h 1185140"/>
                <a:gd name="connsiteX26" fmla="*/ 464435 w 755166"/>
                <a:gd name="connsiteY26" fmla="*/ 583846 h 1185140"/>
                <a:gd name="connsiteX27" fmla="*/ 421145 w 755166"/>
                <a:gd name="connsiteY27" fmla="*/ 627058 h 1185140"/>
                <a:gd name="connsiteX28" fmla="*/ 484777 w 755166"/>
                <a:gd name="connsiteY28" fmla="*/ 690738 h 1185140"/>
                <a:gd name="connsiteX29" fmla="*/ 343674 w 755166"/>
                <a:gd name="connsiteY29" fmla="*/ 690642 h 1185140"/>
                <a:gd name="connsiteX30" fmla="*/ 343674 w 755166"/>
                <a:gd name="connsiteY30" fmla="*/ 690613 h 1185140"/>
                <a:gd name="connsiteX31" fmla="*/ 218081 w 755166"/>
                <a:gd name="connsiteY31" fmla="*/ 690537 h 1185140"/>
                <a:gd name="connsiteX32" fmla="*/ 3817 w 755166"/>
                <a:gd name="connsiteY32" fmla="*/ 431087 h 1185140"/>
                <a:gd name="connsiteX33" fmla="*/ 291779 w 755166"/>
                <a:gd name="connsiteY33" fmla="*/ 153764 h 1185140"/>
                <a:gd name="connsiteX34" fmla="*/ 323480 w 755166"/>
                <a:gd name="connsiteY34" fmla="*/ 153764 h 1185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55166" h="1185140">
                  <a:moveTo>
                    <a:pt x="323480" y="0"/>
                  </a:moveTo>
                  <a:lnTo>
                    <a:pt x="471585" y="0"/>
                  </a:lnTo>
                  <a:lnTo>
                    <a:pt x="471585" y="153764"/>
                  </a:lnTo>
                  <a:lnTo>
                    <a:pt x="722051" y="153764"/>
                  </a:lnTo>
                  <a:lnTo>
                    <a:pt x="622696" y="369466"/>
                  </a:lnTo>
                  <a:lnTo>
                    <a:pt x="262607" y="369466"/>
                  </a:lnTo>
                  <a:lnTo>
                    <a:pt x="326219" y="305795"/>
                  </a:lnTo>
                  <a:lnTo>
                    <a:pt x="282920" y="262573"/>
                  </a:lnTo>
                  <a:lnTo>
                    <a:pt x="130535" y="414891"/>
                  </a:lnTo>
                  <a:lnTo>
                    <a:pt x="282920" y="567248"/>
                  </a:lnTo>
                  <a:lnTo>
                    <a:pt x="326219" y="523958"/>
                  </a:lnTo>
                  <a:lnTo>
                    <a:pt x="262607" y="460355"/>
                  </a:lnTo>
                  <a:lnTo>
                    <a:pt x="390867" y="460355"/>
                  </a:lnTo>
                  <a:lnTo>
                    <a:pt x="390867" y="460355"/>
                  </a:lnTo>
                  <a:lnTo>
                    <a:pt x="510233" y="460355"/>
                  </a:lnTo>
                  <a:cubicBezTo>
                    <a:pt x="683258" y="460355"/>
                    <a:pt x="757138" y="606457"/>
                    <a:pt x="755127" y="724010"/>
                  </a:cubicBezTo>
                  <a:cubicBezTo>
                    <a:pt x="752522" y="878837"/>
                    <a:pt x="625947" y="1001437"/>
                    <a:pt x="471579" y="1001140"/>
                  </a:cubicBezTo>
                  <a:lnTo>
                    <a:pt x="471579" y="1185140"/>
                  </a:lnTo>
                  <a:lnTo>
                    <a:pt x="323475" y="1185140"/>
                  </a:lnTo>
                  <a:lnTo>
                    <a:pt x="323475" y="1001274"/>
                  </a:lnTo>
                  <a:lnTo>
                    <a:pt x="0" y="1001274"/>
                  </a:lnTo>
                  <a:lnTo>
                    <a:pt x="115618" y="781598"/>
                  </a:lnTo>
                  <a:lnTo>
                    <a:pt x="484777" y="781598"/>
                  </a:lnTo>
                  <a:lnTo>
                    <a:pt x="421145" y="845269"/>
                  </a:lnTo>
                  <a:lnTo>
                    <a:pt x="464435" y="888520"/>
                  </a:lnTo>
                  <a:lnTo>
                    <a:pt x="616792" y="736134"/>
                  </a:lnTo>
                  <a:lnTo>
                    <a:pt x="464435" y="583846"/>
                  </a:lnTo>
                  <a:lnTo>
                    <a:pt x="421145" y="627058"/>
                  </a:lnTo>
                  <a:lnTo>
                    <a:pt x="484777" y="690738"/>
                  </a:lnTo>
                  <a:lnTo>
                    <a:pt x="343674" y="690642"/>
                  </a:lnTo>
                  <a:lnTo>
                    <a:pt x="343674" y="690613"/>
                  </a:lnTo>
                  <a:lnTo>
                    <a:pt x="218081" y="690537"/>
                  </a:lnTo>
                  <a:cubicBezTo>
                    <a:pt x="76260" y="690537"/>
                    <a:pt x="1882" y="544933"/>
                    <a:pt x="3817" y="431087"/>
                  </a:cubicBezTo>
                  <a:cubicBezTo>
                    <a:pt x="6489" y="274688"/>
                    <a:pt x="135439" y="151102"/>
                    <a:pt x="291779" y="153764"/>
                  </a:cubicBezTo>
                  <a:lnTo>
                    <a:pt x="323480" y="153764"/>
                  </a:lnTo>
                  <a:close/>
                </a:path>
              </a:pathLst>
            </a:custGeom>
            <a:noFill/>
            <a:ln w="12700"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9" name="Group 38"/>
          <p:cNvGrpSpPr/>
          <p:nvPr/>
        </p:nvGrpSpPr>
        <p:grpSpPr>
          <a:xfrm>
            <a:off x="8198900" y="1409702"/>
            <a:ext cx="2568354" cy="2568352"/>
            <a:chOff x="8010467" y="903768"/>
            <a:chExt cx="2945219" cy="2945219"/>
          </a:xfrm>
        </p:grpSpPr>
        <p:sp>
          <p:nvSpPr>
            <p:cNvPr id="11" name="1"/>
            <p:cNvSpPr/>
            <p:nvPr/>
          </p:nvSpPr>
          <p:spPr>
            <a:xfrm>
              <a:off x="8010467" y="903768"/>
              <a:ext cx="2945219" cy="2945219"/>
            </a:xfrm>
            <a:prstGeom prst="ellipse">
              <a:avLst/>
            </a:prstGeom>
            <a:solidFill>
              <a:schemeClr val="tx1"/>
            </a:solidFill>
            <a:ln>
              <a:gradFill>
                <a:gsLst>
                  <a:gs pos="0">
                    <a:schemeClr val="bg1"/>
                  </a:gs>
                  <a:gs pos="100000">
                    <a:schemeClr val="bg1">
                      <a:alpha val="0"/>
                    </a:schemeClr>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 name="3 Headline"/>
            <p:cNvSpPr txBox="1"/>
            <p:nvPr/>
          </p:nvSpPr>
          <p:spPr>
            <a:xfrm>
              <a:off x="8666538" y="2826380"/>
              <a:ext cx="1633076" cy="290849"/>
            </a:xfrm>
            <a:prstGeom prst="rect">
              <a:avLst/>
            </a:prstGeom>
            <a:noFill/>
          </p:spPr>
          <p:txBody>
            <a:bodyPr wrap="none" lIns="0" tIns="0" rIns="0" bIns="0" rtlCol="0">
              <a:spAutoFit/>
            </a:bodyPr>
            <a:lstStyle/>
            <a:p>
              <a:pPr algn="ctr">
                <a:lnSpc>
                  <a:spcPct val="90000"/>
                </a:lnSpc>
                <a:spcBef>
                  <a:spcPts val="1600"/>
                </a:spcBef>
              </a:pPr>
              <a:r>
                <a:rPr lang="en-US" sz="2100" dirty="0" smtClean="0">
                  <a:solidFill>
                    <a:schemeClr val="bg1"/>
                  </a:solidFill>
                </a:rPr>
                <a:t>Global </a:t>
              </a:r>
              <a:r>
                <a:rPr lang="en-US" sz="2100" dirty="0">
                  <a:solidFill>
                    <a:schemeClr val="bg1"/>
                  </a:solidFill>
                </a:rPr>
                <a:t>Reach</a:t>
              </a:r>
            </a:p>
          </p:txBody>
        </p:sp>
        <p:sp>
          <p:nvSpPr>
            <p:cNvPr id="37" name="Global Reach Icon"/>
            <p:cNvSpPr/>
            <p:nvPr/>
          </p:nvSpPr>
          <p:spPr>
            <a:xfrm>
              <a:off x="8878424" y="1302875"/>
              <a:ext cx="1204252" cy="1204252"/>
            </a:xfrm>
            <a:custGeom>
              <a:avLst/>
              <a:gdLst>
                <a:gd name="connsiteX0" fmla="*/ 875008 w 1204252"/>
                <a:gd name="connsiteY0" fmla="*/ 885735 h 1204252"/>
                <a:gd name="connsiteX1" fmla="*/ 833198 w 1204252"/>
                <a:gd name="connsiteY1" fmla="*/ 973813 h 1204252"/>
                <a:gd name="connsiteX2" fmla="*/ 719386 w 1204252"/>
                <a:gd name="connsiteY2" fmla="*/ 1098066 h 1204252"/>
                <a:gd name="connsiteX3" fmla="*/ 1025284 w 1204252"/>
                <a:gd name="connsiteY3" fmla="*/ 885735 h 1204252"/>
                <a:gd name="connsiteX4" fmla="*/ 623381 w 1204252"/>
                <a:gd name="connsiteY4" fmla="*/ 885735 h 1204252"/>
                <a:gd name="connsiteX5" fmla="*/ 623381 w 1204252"/>
                <a:gd name="connsiteY5" fmla="*/ 1087606 h 1204252"/>
                <a:gd name="connsiteX6" fmla="*/ 794019 w 1204252"/>
                <a:gd name="connsiteY6" fmla="*/ 950741 h 1204252"/>
                <a:gd name="connsiteX7" fmla="*/ 826118 w 1204252"/>
                <a:gd name="connsiteY7" fmla="*/ 885735 h 1204252"/>
                <a:gd name="connsiteX8" fmla="*/ 375210 w 1204252"/>
                <a:gd name="connsiteY8" fmla="*/ 885735 h 1204252"/>
                <a:gd name="connsiteX9" fmla="*/ 407290 w 1204252"/>
                <a:gd name="connsiteY9" fmla="*/ 950741 h 1204252"/>
                <a:gd name="connsiteX10" fmla="*/ 577928 w 1204252"/>
                <a:gd name="connsiteY10" fmla="*/ 1087606 h 1204252"/>
                <a:gd name="connsiteX11" fmla="*/ 577928 w 1204252"/>
                <a:gd name="connsiteY11" fmla="*/ 885735 h 1204252"/>
                <a:gd name="connsiteX12" fmla="*/ 176043 w 1204252"/>
                <a:gd name="connsiteY12" fmla="*/ 885735 h 1204252"/>
                <a:gd name="connsiteX13" fmla="*/ 481922 w 1204252"/>
                <a:gd name="connsiteY13" fmla="*/ 1098066 h 1204252"/>
                <a:gd name="connsiteX14" fmla="*/ 368118 w 1204252"/>
                <a:gd name="connsiteY14" fmla="*/ 973813 h 1204252"/>
                <a:gd name="connsiteX15" fmla="*/ 326310 w 1204252"/>
                <a:gd name="connsiteY15" fmla="*/ 885735 h 1204252"/>
                <a:gd name="connsiteX16" fmla="*/ 623381 w 1204252"/>
                <a:gd name="connsiteY16" fmla="*/ 626247 h 1204252"/>
                <a:gd name="connsiteX17" fmla="*/ 623381 w 1204252"/>
                <a:gd name="connsiteY17" fmla="*/ 840270 h 1204252"/>
                <a:gd name="connsiteX18" fmla="*/ 842874 w 1204252"/>
                <a:gd name="connsiteY18" fmla="*/ 840270 h 1204252"/>
                <a:gd name="connsiteX19" fmla="*/ 878713 w 1204252"/>
                <a:gd name="connsiteY19" fmla="*/ 626247 h 1204252"/>
                <a:gd name="connsiteX20" fmla="*/ 89903 w 1204252"/>
                <a:gd name="connsiteY20" fmla="*/ 626247 h 1204252"/>
                <a:gd name="connsiteX21" fmla="*/ 148843 w 1204252"/>
                <a:gd name="connsiteY21" fmla="*/ 840270 h 1204252"/>
                <a:gd name="connsiteX22" fmla="*/ 310838 w 1204252"/>
                <a:gd name="connsiteY22" fmla="*/ 840270 h 1204252"/>
                <a:gd name="connsiteX23" fmla="*/ 277153 w 1204252"/>
                <a:gd name="connsiteY23" fmla="*/ 626247 h 1204252"/>
                <a:gd name="connsiteX24" fmla="*/ 924166 w 1204252"/>
                <a:gd name="connsiteY24" fmla="*/ 626243 h 1204252"/>
                <a:gd name="connsiteX25" fmla="*/ 890472 w 1204252"/>
                <a:gd name="connsiteY25" fmla="*/ 840266 h 1204252"/>
                <a:gd name="connsiteX26" fmla="*/ 1052486 w 1204252"/>
                <a:gd name="connsiteY26" fmla="*/ 840266 h 1204252"/>
                <a:gd name="connsiteX27" fmla="*/ 1111416 w 1204252"/>
                <a:gd name="connsiteY27" fmla="*/ 626243 h 1204252"/>
                <a:gd name="connsiteX28" fmla="*/ 322591 w 1204252"/>
                <a:gd name="connsiteY28" fmla="*/ 626243 h 1204252"/>
                <a:gd name="connsiteX29" fmla="*/ 358439 w 1204252"/>
                <a:gd name="connsiteY29" fmla="*/ 840266 h 1204252"/>
                <a:gd name="connsiteX30" fmla="*/ 577932 w 1204252"/>
                <a:gd name="connsiteY30" fmla="*/ 840266 h 1204252"/>
                <a:gd name="connsiteX31" fmla="*/ 577932 w 1204252"/>
                <a:gd name="connsiteY31" fmla="*/ 626243 h 1204252"/>
                <a:gd name="connsiteX32" fmla="*/ 892184 w 1204252"/>
                <a:gd name="connsiteY32" fmla="*/ 366734 h 1204252"/>
                <a:gd name="connsiteX33" fmla="*/ 924246 w 1204252"/>
                <a:gd name="connsiteY33" fmla="*/ 580767 h 1204252"/>
                <a:gd name="connsiteX34" fmla="*/ 1111572 w 1204252"/>
                <a:gd name="connsiteY34" fmla="*/ 580767 h 1204252"/>
                <a:gd name="connsiteX35" fmla="*/ 1055391 w 1204252"/>
                <a:gd name="connsiteY35" fmla="*/ 366734 h 1204252"/>
                <a:gd name="connsiteX36" fmla="*/ 356620 w 1204252"/>
                <a:gd name="connsiteY36" fmla="*/ 366734 h 1204252"/>
                <a:gd name="connsiteX37" fmla="*/ 322511 w 1204252"/>
                <a:gd name="connsiteY37" fmla="*/ 580767 h 1204252"/>
                <a:gd name="connsiteX38" fmla="*/ 577929 w 1204252"/>
                <a:gd name="connsiteY38" fmla="*/ 580767 h 1204252"/>
                <a:gd name="connsiteX39" fmla="*/ 577929 w 1204252"/>
                <a:gd name="connsiteY39" fmla="*/ 366734 h 1204252"/>
                <a:gd name="connsiteX40" fmla="*/ 623381 w 1204252"/>
                <a:gd name="connsiteY40" fmla="*/ 366732 h 1204252"/>
                <a:gd name="connsiteX41" fmla="*/ 623381 w 1204252"/>
                <a:gd name="connsiteY41" fmla="*/ 580764 h 1204252"/>
                <a:gd name="connsiteX42" fmla="*/ 878790 w 1204252"/>
                <a:gd name="connsiteY42" fmla="*/ 580764 h 1204252"/>
                <a:gd name="connsiteX43" fmla="*/ 844691 w 1204252"/>
                <a:gd name="connsiteY43" fmla="*/ 366732 h 1204252"/>
                <a:gd name="connsiteX44" fmla="*/ 145946 w 1204252"/>
                <a:gd name="connsiteY44" fmla="*/ 366732 h 1204252"/>
                <a:gd name="connsiteX45" fmla="*/ 89765 w 1204252"/>
                <a:gd name="connsiteY45" fmla="*/ 580764 h 1204252"/>
                <a:gd name="connsiteX46" fmla="*/ 277073 w 1204252"/>
                <a:gd name="connsiteY46" fmla="*/ 580764 h 1204252"/>
                <a:gd name="connsiteX47" fmla="*/ 309133 w 1204252"/>
                <a:gd name="connsiteY47" fmla="*/ 366732 h 1204252"/>
                <a:gd name="connsiteX48" fmla="*/ 623381 w 1204252"/>
                <a:gd name="connsiteY48" fmla="*/ 113717 h 1204252"/>
                <a:gd name="connsiteX49" fmla="*/ 623381 w 1204252"/>
                <a:gd name="connsiteY49" fmla="*/ 321289 h 1204252"/>
                <a:gd name="connsiteX50" fmla="*/ 828492 w 1204252"/>
                <a:gd name="connsiteY50" fmla="*/ 321289 h 1204252"/>
                <a:gd name="connsiteX51" fmla="*/ 794019 w 1204252"/>
                <a:gd name="connsiteY51" fmla="*/ 250573 h 1204252"/>
                <a:gd name="connsiteX52" fmla="*/ 623381 w 1204252"/>
                <a:gd name="connsiteY52" fmla="*/ 113717 h 1204252"/>
                <a:gd name="connsiteX53" fmla="*/ 577927 w 1204252"/>
                <a:gd name="connsiteY53" fmla="*/ 113717 h 1204252"/>
                <a:gd name="connsiteX54" fmla="*/ 407289 w 1204252"/>
                <a:gd name="connsiteY54" fmla="*/ 250573 h 1204252"/>
                <a:gd name="connsiteX55" fmla="*/ 372816 w 1204252"/>
                <a:gd name="connsiteY55" fmla="*/ 321289 h 1204252"/>
                <a:gd name="connsiteX56" fmla="*/ 577927 w 1204252"/>
                <a:gd name="connsiteY56" fmla="*/ 321289 h 1204252"/>
                <a:gd name="connsiteX57" fmla="*/ 481902 w 1204252"/>
                <a:gd name="connsiteY57" fmla="*/ 103278 h 1204252"/>
                <a:gd name="connsiteX58" fmla="*/ 172389 w 1204252"/>
                <a:gd name="connsiteY58" fmla="*/ 321291 h 1204252"/>
                <a:gd name="connsiteX59" fmla="*/ 324156 w 1204252"/>
                <a:gd name="connsiteY59" fmla="*/ 321291 h 1204252"/>
                <a:gd name="connsiteX60" fmla="*/ 368118 w 1204252"/>
                <a:gd name="connsiteY60" fmla="*/ 227512 h 1204252"/>
                <a:gd name="connsiteX61" fmla="*/ 481902 w 1204252"/>
                <a:gd name="connsiteY61" fmla="*/ 103278 h 1204252"/>
                <a:gd name="connsiteX62" fmla="*/ 719405 w 1204252"/>
                <a:gd name="connsiteY62" fmla="*/ 103259 h 1204252"/>
                <a:gd name="connsiteX63" fmla="*/ 833199 w 1204252"/>
                <a:gd name="connsiteY63" fmla="*/ 227512 h 1204252"/>
                <a:gd name="connsiteX64" fmla="*/ 877161 w 1204252"/>
                <a:gd name="connsiteY64" fmla="*/ 321291 h 1204252"/>
                <a:gd name="connsiteX65" fmla="*/ 1028928 w 1204252"/>
                <a:gd name="connsiteY65" fmla="*/ 321291 h 1204252"/>
                <a:gd name="connsiteX66" fmla="*/ 719405 w 1204252"/>
                <a:gd name="connsiteY66" fmla="*/ 103259 h 1204252"/>
                <a:gd name="connsiteX67" fmla="*/ 602126 w 1204252"/>
                <a:gd name="connsiteY67" fmla="*/ 0 h 1204252"/>
                <a:gd name="connsiteX68" fmla="*/ 1204252 w 1204252"/>
                <a:gd name="connsiteY68" fmla="*/ 602126 h 1204252"/>
                <a:gd name="connsiteX69" fmla="*/ 602126 w 1204252"/>
                <a:gd name="connsiteY69" fmla="*/ 1204252 h 1204252"/>
                <a:gd name="connsiteX70" fmla="*/ 0 w 1204252"/>
                <a:gd name="connsiteY70" fmla="*/ 602126 h 1204252"/>
                <a:gd name="connsiteX71" fmla="*/ 602126 w 1204252"/>
                <a:gd name="connsiteY71" fmla="*/ 0 h 120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04252" h="1204252">
                  <a:moveTo>
                    <a:pt x="875008" y="885735"/>
                  </a:moveTo>
                  <a:cubicBezTo>
                    <a:pt x="862952" y="917412"/>
                    <a:pt x="848974" y="946972"/>
                    <a:pt x="833198" y="973813"/>
                  </a:cubicBezTo>
                  <a:cubicBezTo>
                    <a:pt x="802099" y="1026754"/>
                    <a:pt x="763472" y="1069822"/>
                    <a:pt x="719386" y="1098066"/>
                  </a:cubicBezTo>
                  <a:cubicBezTo>
                    <a:pt x="846176" y="1067919"/>
                    <a:pt x="954683" y="990685"/>
                    <a:pt x="1025284" y="885735"/>
                  </a:cubicBezTo>
                  <a:close/>
                  <a:moveTo>
                    <a:pt x="623381" y="885735"/>
                  </a:moveTo>
                  <a:lnTo>
                    <a:pt x="623381" y="1087606"/>
                  </a:lnTo>
                  <a:cubicBezTo>
                    <a:pt x="687022" y="1078387"/>
                    <a:pt x="747259" y="1029994"/>
                    <a:pt x="794019" y="950741"/>
                  </a:cubicBezTo>
                  <a:cubicBezTo>
                    <a:pt x="805757" y="930861"/>
                    <a:pt x="816466" y="909038"/>
                    <a:pt x="826118" y="885735"/>
                  </a:cubicBezTo>
                  <a:close/>
                  <a:moveTo>
                    <a:pt x="375210" y="885735"/>
                  </a:moveTo>
                  <a:cubicBezTo>
                    <a:pt x="384852" y="909038"/>
                    <a:pt x="395552" y="930861"/>
                    <a:pt x="407290" y="950741"/>
                  </a:cubicBezTo>
                  <a:cubicBezTo>
                    <a:pt x="454050" y="1029994"/>
                    <a:pt x="514297" y="1078387"/>
                    <a:pt x="577928" y="1087606"/>
                  </a:cubicBezTo>
                  <a:lnTo>
                    <a:pt x="577928" y="885735"/>
                  </a:lnTo>
                  <a:close/>
                  <a:moveTo>
                    <a:pt x="176043" y="885735"/>
                  </a:moveTo>
                  <a:cubicBezTo>
                    <a:pt x="246634" y="990685"/>
                    <a:pt x="355140" y="1067919"/>
                    <a:pt x="481922" y="1098066"/>
                  </a:cubicBezTo>
                  <a:cubicBezTo>
                    <a:pt x="437844" y="1069822"/>
                    <a:pt x="399218" y="1026735"/>
                    <a:pt x="368118" y="973813"/>
                  </a:cubicBezTo>
                  <a:cubicBezTo>
                    <a:pt x="352333" y="946972"/>
                    <a:pt x="338364" y="917412"/>
                    <a:pt x="326310" y="885735"/>
                  </a:cubicBezTo>
                  <a:close/>
                  <a:moveTo>
                    <a:pt x="623381" y="626247"/>
                  </a:moveTo>
                  <a:lnTo>
                    <a:pt x="623381" y="840270"/>
                  </a:lnTo>
                  <a:lnTo>
                    <a:pt x="842874" y="840270"/>
                  </a:lnTo>
                  <a:cubicBezTo>
                    <a:pt x="863571" y="776533"/>
                    <a:pt x="876416" y="703808"/>
                    <a:pt x="878713" y="626247"/>
                  </a:cubicBezTo>
                  <a:close/>
                  <a:moveTo>
                    <a:pt x="89903" y="626247"/>
                  </a:moveTo>
                  <a:cubicBezTo>
                    <a:pt x="93710" y="703318"/>
                    <a:pt x="114619" y="775860"/>
                    <a:pt x="148843" y="840270"/>
                  </a:cubicBezTo>
                  <a:lnTo>
                    <a:pt x="310838" y="840270"/>
                  </a:lnTo>
                  <a:cubicBezTo>
                    <a:pt x="291197" y="775255"/>
                    <a:pt x="279334" y="702895"/>
                    <a:pt x="277153" y="626247"/>
                  </a:cubicBezTo>
                  <a:close/>
                  <a:moveTo>
                    <a:pt x="924166" y="626243"/>
                  </a:moveTo>
                  <a:cubicBezTo>
                    <a:pt x="921984" y="702891"/>
                    <a:pt x="910102" y="775261"/>
                    <a:pt x="890472" y="840266"/>
                  </a:cubicBezTo>
                  <a:lnTo>
                    <a:pt x="1052486" y="840266"/>
                  </a:lnTo>
                  <a:cubicBezTo>
                    <a:pt x="1086700" y="775856"/>
                    <a:pt x="1107619" y="703314"/>
                    <a:pt x="1111416" y="626243"/>
                  </a:cubicBezTo>
                  <a:close/>
                  <a:moveTo>
                    <a:pt x="322591" y="626243"/>
                  </a:moveTo>
                  <a:cubicBezTo>
                    <a:pt x="324898" y="703804"/>
                    <a:pt x="337741" y="776529"/>
                    <a:pt x="358439" y="840266"/>
                  </a:cubicBezTo>
                  <a:lnTo>
                    <a:pt x="577932" y="840266"/>
                  </a:lnTo>
                  <a:lnTo>
                    <a:pt x="577932" y="626243"/>
                  </a:lnTo>
                  <a:close/>
                  <a:moveTo>
                    <a:pt x="892184" y="366734"/>
                  </a:moveTo>
                  <a:cubicBezTo>
                    <a:pt x="911286" y="431855"/>
                    <a:pt x="922544" y="504263"/>
                    <a:pt x="924246" y="580767"/>
                  </a:cubicBezTo>
                  <a:lnTo>
                    <a:pt x="1111572" y="580767"/>
                  </a:lnTo>
                  <a:cubicBezTo>
                    <a:pt x="1108621" y="503840"/>
                    <a:pt x="1088672" y="431307"/>
                    <a:pt x="1055391" y="366734"/>
                  </a:cubicBezTo>
                  <a:close/>
                  <a:moveTo>
                    <a:pt x="356620" y="366734"/>
                  </a:moveTo>
                  <a:cubicBezTo>
                    <a:pt x="336499" y="430644"/>
                    <a:pt x="324289" y="503379"/>
                    <a:pt x="322511" y="580767"/>
                  </a:cubicBezTo>
                  <a:lnTo>
                    <a:pt x="577929" y="580767"/>
                  </a:lnTo>
                  <a:lnTo>
                    <a:pt x="577929" y="366734"/>
                  </a:lnTo>
                  <a:close/>
                  <a:moveTo>
                    <a:pt x="623381" y="366732"/>
                  </a:moveTo>
                  <a:lnTo>
                    <a:pt x="623381" y="580764"/>
                  </a:lnTo>
                  <a:lnTo>
                    <a:pt x="878790" y="580764"/>
                  </a:lnTo>
                  <a:cubicBezTo>
                    <a:pt x="877030" y="503377"/>
                    <a:pt x="864812" y="430642"/>
                    <a:pt x="844691" y="366732"/>
                  </a:cubicBezTo>
                  <a:close/>
                  <a:moveTo>
                    <a:pt x="145946" y="366732"/>
                  </a:moveTo>
                  <a:cubicBezTo>
                    <a:pt x="112664" y="431305"/>
                    <a:pt x="92716" y="503838"/>
                    <a:pt x="89765" y="580764"/>
                  </a:cubicBezTo>
                  <a:lnTo>
                    <a:pt x="277073" y="580764"/>
                  </a:lnTo>
                  <a:cubicBezTo>
                    <a:pt x="278774" y="504261"/>
                    <a:pt x="290031" y="431853"/>
                    <a:pt x="309133" y="366732"/>
                  </a:cubicBezTo>
                  <a:close/>
                  <a:moveTo>
                    <a:pt x="623381" y="113717"/>
                  </a:moveTo>
                  <a:lnTo>
                    <a:pt x="623381" y="321289"/>
                  </a:lnTo>
                  <a:lnTo>
                    <a:pt x="828492" y="321289"/>
                  </a:lnTo>
                  <a:cubicBezTo>
                    <a:pt x="818254" y="295795"/>
                    <a:pt x="806718" y="272088"/>
                    <a:pt x="794019" y="250573"/>
                  </a:cubicBezTo>
                  <a:cubicBezTo>
                    <a:pt x="747259" y="171320"/>
                    <a:pt x="687022" y="122946"/>
                    <a:pt x="623381" y="113717"/>
                  </a:cubicBezTo>
                  <a:close/>
                  <a:moveTo>
                    <a:pt x="577927" y="113717"/>
                  </a:moveTo>
                  <a:cubicBezTo>
                    <a:pt x="514296" y="122946"/>
                    <a:pt x="454049" y="171330"/>
                    <a:pt x="407289" y="250573"/>
                  </a:cubicBezTo>
                  <a:cubicBezTo>
                    <a:pt x="394600" y="272088"/>
                    <a:pt x="383055" y="295795"/>
                    <a:pt x="372816" y="321289"/>
                  </a:cubicBezTo>
                  <a:lnTo>
                    <a:pt x="577927" y="321289"/>
                  </a:lnTo>
                  <a:close/>
                  <a:moveTo>
                    <a:pt x="481902" y="103278"/>
                  </a:moveTo>
                  <a:cubicBezTo>
                    <a:pt x="352890" y="133955"/>
                    <a:pt x="242866" y="213486"/>
                    <a:pt x="172389" y="321291"/>
                  </a:cubicBezTo>
                  <a:lnTo>
                    <a:pt x="324156" y="321291"/>
                  </a:lnTo>
                  <a:cubicBezTo>
                    <a:pt x="336682" y="287432"/>
                    <a:pt x="351401" y="255948"/>
                    <a:pt x="368118" y="227512"/>
                  </a:cubicBezTo>
                  <a:cubicBezTo>
                    <a:pt x="399208" y="174581"/>
                    <a:pt x="437834" y="131522"/>
                    <a:pt x="481902" y="103278"/>
                  </a:cubicBezTo>
                  <a:close/>
                  <a:moveTo>
                    <a:pt x="719405" y="103259"/>
                  </a:moveTo>
                  <a:cubicBezTo>
                    <a:pt x="763473" y="131503"/>
                    <a:pt x="802099" y="174581"/>
                    <a:pt x="833199" y="227512"/>
                  </a:cubicBezTo>
                  <a:cubicBezTo>
                    <a:pt x="849917" y="255948"/>
                    <a:pt x="864635" y="287433"/>
                    <a:pt x="877161" y="321291"/>
                  </a:cubicBezTo>
                  <a:lnTo>
                    <a:pt x="1028928" y="321291"/>
                  </a:lnTo>
                  <a:cubicBezTo>
                    <a:pt x="958452" y="213467"/>
                    <a:pt x="848427" y="133955"/>
                    <a:pt x="719405" y="103259"/>
                  </a:cubicBezTo>
                  <a:close/>
                  <a:moveTo>
                    <a:pt x="602126" y="0"/>
                  </a:moveTo>
                  <a:cubicBezTo>
                    <a:pt x="934671" y="0"/>
                    <a:pt x="1204252" y="269581"/>
                    <a:pt x="1204252" y="602126"/>
                  </a:cubicBezTo>
                  <a:cubicBezTo>
                    <a:pt x="1204252" y="934671"/>
                    <a:pt x="934671" y="1204252"/>
                    <a:pt x="602126" y="1204252"/>
                  </a:cubicBezTo>
                  <a:cubicBezTo>
                    <a:pt x="269581" y="1204252"/>
                    <a:pt x="0" y="934671"/>
                    <a:pt x="0" y="602126"/>
                  </a:cubicBezTo>
                  <a:cubicBezTo>
                    <a:pt x="0" y="269581"/>
                    <a:pt x="269581" y="0"/>
                    <a:pt x="602126" y="0"/>
                  </a:cubicBezTo>
                  <a:close/>
                </a:path>
              </a:pathLst>
            </a:custGeom>
            <a:noFill/>
            <a:ln w="12700">
              <a:solidFill>
                <a:srgbClr val="FFFF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sp>
        <p:nvSpPr>
          <p:cNvPr id="12" name="TextBox 11"/>
          <p:cNvSpPr txBox="1"/>
          <p:nvPr/>
        </p:nvSpPr>
        <p:spPr>
          <a:xfrm>
            <a:off x="0" y="687533"/>
            <a:ext cx="12192000" cy="415498"/>
          </a:xfrm>
          <a:prstGeom prst="rect">
            <a:avLst/>
          </a:prstGeom>
          <a:noFill/>
        </p:spPr>
        <p:txBody>
          <a:bodyPr wrap="square" lIns="0" tIns="0" rIns="0" bIns="0" rtlCol="0">
            <a:spAutoFit/>
          </a:bodyPr>
          <a:lstStyle/>
          <a:p>
            <a:pPr algn="ctr">
              <a:lnSpc>
                <a:spcPct val="90000"/>
              </a:lnSpc>
              <a:spcBef>
                <a:spcPts val="1600"/>
              </a:spcBef>
            </a:pPr>
            <a:r>
              <a:rPr lang="en-US" sz="3000" dirty="0" smtClean="0">
                <a:latin typeface="+mj-lt"/>
              </a:rPr>
              <a:t>Let’s talk about the challenges.</a:t>
            </a:r>
            <a:endParaRPr lang="en-US" sz="3000" dirty="0">
              <a:latin typeface="+mj-lt"/>
            </a:endParaRPr>
          </a:p>
        </p:txBody>
      </p:sp>
    </p:spTree>
    <p:extLst>
      <p:ext uri="{BB962C8B-B14F-4D97-AF65-F5344CB8AC3E}">
        <p14:creationId xmlns:p14="http://schemas.microsoft.com/office/powerpoint/2010/main" val="914704288"/>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0" presetClass="entr" presetSubtype="0" fill="hold" grpId="0" nodeType="withEffect">
                                  <p:stCondLst>
                                    <p:cond delay="3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800"/>
                            </p:stCondLst>
                            <p:childTnLst>
                              <p:par>
                                <p:cTn id="14" presetID="53" presetClass="entr" presetSubtype="16"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fltVal val="0"/>
                                          </p:val>
                                        </p:tav>
                                        <p:tav tm="100000">
                                          <p:val>
                                            <p:strVal val="#ppt_w"/>
                                          </p:val>
                                        </p:tav>
                                      </p:tavLst>
                                    </p:anim>
                                    <p:anim calcmode="lin" valueType="num">
                                      <p:cBhvr>
                                        <p:cTn id="17" dur="500" fill="hold"/>
                                        <p:tgtEl>
                                          <p:spTgt spid="38"/>
                                        </p:tgtEl>
                                        <p:attrNameLst>
                                          <p:attrName>ppt_h</p:attrName>
                                        </p:attrNameLst>
                                      </p:cBhvr>
                                      <p:tavLst>
                                        <p:tav tm="0">
                                          <p:val>
                                            <p:fltVal val="0"/>
                                          </p:val>
                                        </p:tav>
                                        <p:tav tm="100000">
                                          <p:val>
                                            <p:strVal val="#ppt_h"/>
                                          </p:val>
                                        </p:tav>
                                      </p:tavLst>
                                    </p:anim>
                                    <p:animEffect transition="in" filter="fade">
                                      <p:cBhvr>
                                        <p:cTn id="18" dur="500"/>
                                        <p:tgtEl>
                                          <p:spTgt spid="38"/>
                                        </p:tgtEl>
                                      </p:cBhvr>
                                    </p:animEffect>
                                  </p:childTnLst>
                                </p:cTn>
                              </p:par>
                              <p:par>
                                <p:cTn id="19" presetID="10" presetClass="entr" presetSubtype="0" fill="hold" grpId="0" nodeType="withEffect">
                                  <p:stCondLst>
                                    <p:cond delay="3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par>
                          <p:cTn id="22" fill="hold">
                            <p:stCondLst>
                              <p:cond delay="1600"/>
                            </p:stCondLst>
                            <p:childTnLst>
                              <p:par>
                                <p:cTn id="23" presetID="53" presetClass="entr" presetSubtype="16"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10" presetClass="entr" presetSubtype="0" fill="hold" grpId="0" nodeType="withEffect">
                                  <p:stCondLst>
                                    <p:cond delay="30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a:t>
            </a:r>
            <a:r>
              <a:rPr lang="en-US" dirty="0" err="1" smtClean="0"/>
              <a:t>vPayment</a:t>
            </a:r>
            <a:endParaRPr lang="en-US" dirty="0"/>
          </a:p>
        </p:txBody>
      </p:sp>
      <p:sp>
        <p:nvSpPr>
          <p:cNvPr id="5" name="TextBox 4"/>
          <p:cNvSpPr txBox="1"/>
          <p:nvPr/>
        </p:nvSpPr>
        <p:spPr>
          <a:xfrm>
            <a:off x="853440" y="4170223"/>
            <a:ext cx="2220250" cy="581698"/>
          </a:xfrm>
          <a:prstGeom prst="rect">
            <a:avLst/>
          </a:prstGeom>
          <a:noFill/>
        </p:spPr>
        <p:txBody>
          <a:bodyPr wrap="square" lIns="0" tIns="0" rIns="0" bIns="0" rtlCol="0">
            <a:spAutoFit/>
          </a:bodyPr>
          <a:lstStyle/>
          <a:p>
            <a:pPr lvl="0" algn="ctr">
              <a:lnSpc>
                <a:spcPct val="90000"/>
              </a:lnSpc>
              <a:spcBef>
                <a:spcPts val="3200"/>
              </a:spcBef>
            </a:pPr>
            <a:r>
              <a:rPr lang="en-US" sz="1400" dirty="0">
                <a:solidFill>
                  <a:schemeClr val="accent5"/>
                </a:solidFill>
              </a:rPr>
              <a:t>Create a virtual account number (VAN) for a specific expense</a:t>
            </a:r>
          </a:p>
        </p:txBody>
      </p:sp>
      <p:sp>
        <p:nvSpPr>
          <p:cNvPr id="9" name="TextBox 8"/>
          <p:cNvSpPr txBox="1"/>
          <p:nvPr/>
        </p:nvSpPr>
        <p:spPr>
          <a:xfrm>
            <a:off x="3695773" y="4170223"/>
            <a:ext cx="2220250" cy="581698"/>
          </a:xfrm>
          <a:prstGeom prst="rect">
            <a:avLst/>
          </a:prstGeom>
          <a:noFill/>
        </p:spPr>
        <p:txBody>
          <a:bodyPr wrap="square" lIns="0" tIns="0" rIns="0" bIns="0" rtlCol="0">
            <a:spAutoFit/>
          </a:bodyPr>
          <a:lstStyle/>
          <a:p>
            <a:pPr lvl="0" algn="ctr">
              <a:lnSpc>
                <a:spcPct val="90000"/>
              </a:lnSpc>
              <a:spcBef>
                <a:spcPts val="3200"/>
              </a:spcBef>
            </a:pPr>
            <a:r>
              <a:rPr lang="en-US" sz="1400" dirty="0">
                <a:solidFill>
                  <a:schemeClr val="accent5"/>
                </a:solidFill>
              </a:rPr>
              <a:t>Set the dollar amount, usage dates and supplier or industry parameters</a:t>
            </a:r>
          </a:p>
        </p:txBody>
      </p:sp>
      <p:sp>
        <p:nvSpPr>
          <p:cNvPr id="11" name="TextBox 10"/>
          <p:cNvSpPr txBox="1"/>
          <p:nvPr/>
        </p:nvSpPr>
        <p:spPr>
          <a:xfrm>
            <a:off x="6538106" y="4170223"/>
            <a:ext cx="2220250" cy="581698"/>
          </a:xfrm>
          <a:prstGeom prst="rect">
            <a:avLst/>
          </a:prstGeom>
          <a:noFill/>
        </p:spPr>
        <p:txBody>
          <a:bodyPr wrap="square" lIns="0" tIns="0" rIns="0" bIns="0" rtlCol="0">
            <a:spAutoFit/>
          </a:bodyPr>
          <a:lstStyle/>
          <a:p>
            <a:pPr lvl="0" algn="ctr">
              <a:lnSpc>
                <a:spcPct val="90000"/>
              </a:lnSpc>
              <a:spcBef>
                <a:spcPts val="3200"/>
              </a:spcBef>
            </a:pPr>
            <a:r>
              <a:rPr lang="en-US" sz="1400" dirty="0">
                <a:solidFill>
                  <a:schemeClr val="accent5"/>
                </a:solidFill>
              </a:rPr>
              <a:t>Capture PO numbers, accounting codes and other key data</a:t>
            </a:r>
          </a:p>
        </p:txBody>
      </p:sp>
      <p:sp>
        <p:nvSpPr>
          <p:cNvPr id="12" name="TextBox 11"/>
          <p:cNvSpPr txBox="1"/>
          <p:nvPr/>
        </p:nvSpPr>
        <p:spPr>
          <a:xfrm>
            <a:off x="9380438" y="4170223"/>
            <a:ext cx="2220250" cy="581698"/>
          </a:xfrm>
          <a:prstGeom prst="rect">
            <a:avLst/>
          </a:prstGeom>
          <a:noFill/>
        </p:spPr>
        <p:txBody>
          <a:bodyPr wrap="square" lIns="0" tIns="0" rIns="0" bIns="0" rtlCol="0">
            <a:spAutoFit/>
          </a:bodyPr>
          <a:lstStyle/>
          <a:p>
            <a:pPr lvl="0" algn="ctr">
              <a:lnSpc>
                <a:spcPct val="90000"/>
              </a:lnSpc>
              <a:spcBef>
                <a:spcPts val="3200"/>
              </a:spcBef>
            </a:pPr>
            <a:r>
              <a:rPr lang="en-US" sz="1400" dirty="0">
                <a:solidFill>
                  <a:schemeClr val="accent5"/>
                </a:solidFill>
              </a:rPr>
              <a:t>Auto-generate an email to your supplier, providing the VAN to be used</a:t>
            </a:r>
          </a:p>
        </p:txBody>
      </p:sp>
      <p:cxnSp>
        <p:nvCxnSpPr>
          <p:cNvPr id="17" name="Straight Arrow Connector 16"/>
          <p:cNvCxnSpPr>
            <a:stCxn id="3" idx="6"/>
            <a:endCxn id="14" idx="2"/>
          </p:cNvCxnSpPr>
          <p:nvPr/>
        </p:nvCxnSpPr>
        <p:spPr>
          <a:xfrm>
            <a:off x="2868821" y="3026664"/>
            <a:ext cx="1031821" cy="0"/>
          </a:xfrm>
          <a:prstGeom prst="straightConnector1">
            <a:avLst/>
          </a:prstGeom>
          <a:ln w="12700"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5711154" y="3026664"/>
            <a:ext cx="1031821" cy="0"/>
          </a:xfrm>
          <a:prstGeom prst="straightConnector1">
            <a:avLst/>
          </a:prstGeom>
          <a:ln w="12700"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8553487" y="3026664"/>
            <a:ext cx="1031821" cy="0"/>
          </a:xfrm>
          <a:prstGeom prst="straightConnector1">
            <a:avLst/>
          </a:prstGeom>
          <a:ln w="12700"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71" name="Group 70"/>
          <p:cNvGrpSpPr/>
          <p:nvPr/>
        </p:nvGrpSpPr>
        <p:grpSpPr>
          <a:xfrm>
            <a:off x="6742975" y="2121408"/>
            <a:ext cx="1810512" cy="1810512"/>
            <a:chOff x="6742975" y="2121408"/>
            <a:chExt cx="1810512" cy="1810512"/>
          </a:xfrm>
        </p:grpSpPr>
        <p:sp>
          <p:nvSpPr>
            <p:cNvPr id="37" name="Oval 36"/>
            <p:cNvSpPr/>
            <p:nvPr/>
          </p:nvSpPr>
          <p:spPr>
            <a:xfrm>
              <a:off x="6999560" y="2377993"/>
              <a:ext cx="1297342" cy="1297342"/>
            </a:xfrm>
            <a:prstGeom prst="ellipse">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5" name="Oval 14"/>
            <p:cNvSpPr/>
            <p:nvPr/>
          </p:nvSpPr>
          <p:spPr>
            <a:xfrm>
              <a:off x="6742975" y="2121408"/>
              <a:ext cx="1810512" cy="1810512"/>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0" name="Group 19"/>
            <p:cNvGrpSpPr/>
            <p:nvPr/>
          </p:nvGrpSpPr>
          <p:grpSpPr>
            <a:xfrm>
              <a:off x="7268535" y="2743580"/>
              <a:ext cx="771106" cy="644540"/>
              <a:chOff x="11214547" y="8469008"/>
              <a:chExt cx="1542212" cy="1289079"/>
            </a:xfrm>
            <a:solidFill>
              <a:schemeClr val="accent5"/>
            </a:solidFill>
          </p:grpSpPr>
          <p:sp>
            <p:nvSpPr>
              <p:cNvPr id="21" name="Freeform 3"/>
              <p:cNvSpPr/>
              <p:nvPr/>
            </p:nvSpPr>
            <p:spPr>
              <a:xfrm>
                <a:off x="11533172" y="9580643"/>
                <a:ext cx="904964" cy="177444"/>
              </a:xfrm>
              <a:custGeom>
                <a:avLst/>
                <a:gdLst>
                  <a:gd name="connsiteX0" fmla="*/ 660349 w 904964"/>
                  <a:gd name="connsiteY0" fmla="*/ 0 h 177444"/>
                  <a:gd name="connsiteX1" fmla="*/ 244627 w 904964"/>
                  <a:gd name="connsiteY1" fmla="*/ 0 h 177444"/>
                  <a:gd name="connsiteX2" fmla="*/ 244627 w 904964"/>
                  <a:gd name="connsiteY2" fmla="*/ 103937 h 177444"/>
                  <a:gd name="connsiteX3" fmla="*/ 0 w 904964"/>
                  <a:gd name="connsiteY3" fmla="*/ 103937 h 177444"/>
                  <a:gd name="connsiteX4" fmla="*/ 0 w 904964"/>
                  <a:gd name="connsiteY4" fmla="*/ 177444 h 177444"/>
                  <a:gd name="connsiteX5" fmla="*/ 904964 w 904964"/>
                  <a:gd name="connsiteY5" fmla="*/ 177444 h 177444"/>
                  <a:gd name="connsiteX6" fmla="*/ 904964 w 904964"/>
                  <a:gd name="connsiteY6" fmla="*/ 103937 h 177444"/>
                  <a:gd name="connsiteX7" fmla="*/ 660349 w 904964"/>
                  <a:gd name="connsiteY7" fmla="*/ 103937 h 1774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04964" h="177444">
                    <a:moveTo>
                      <a:pt x="660349" y="0"/>
                    </a:moveTo>
                    <a:lnTo>
                      <a:pt x="244627" y="0"/>
                    </a:lnTo>
                    <a:lnTo>
                      <a:pt x="244627" y="103937"/>
                    </a:lnTo>
                    <a:lnTo>
                      <a:pt x="0" y="103937"/>
                    </a:lnTo>
                    <a:lnTo>
                      <a:pt x="0" y="177444"/>
                    </a:lnTo>
                    <a:lnTo>
                      <a:pt x="904964" y="177444"/>
                    </a:lnTo>
                    <a:lnTo>
                      <a:pt x="904964" y="103937"/>
                    </a:lnTo>
                    <a:lnTo>
                      <a:pt x="660349" y="103937"/>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22" name="Freeform 21"/>
              <p:cNvSpPr/>
              <p:nvPr/>
            </p:nvSpPr>
            <p:spPr>
              <a:xfrm>
                <a:off x="11214547" y="8469008"/>
                <a:ext cx="1542212" cy="1060996"/>
              </a:xfrm>
              <a:custGeom>
                <a:avLst/>
                <a:gdLst>
                  <a:gd name="connsiteX0" fmla="*/ 1469593 w 1542212"/>
                  <a:gd name="connsiteY0" fmla="*/ 920864 h 1060996"/>
                  <a:gd name="connsiteX1" fmla="*/ 1423441 w 1542212"/>
                  <a:gd name="connsiteY1" fmla="*/ 965657 h 1060996"/>
                  <a:gd name="connsiteX2" fmla="*/ 118783 w 1542212"/>
                  <a:gd name="connsiteY2" fmla="*/ 965657 h 1060996"/>
                  <a:gd name="connsiteX3" fmla="*/ 72631 w 1542212"/>
                  <a:gd name="connsiteY3" fmla="*/ 920864 h 1060996"/>
                  <a:gd name="connsiteX4" fmla="*/ 72631 w 1542212"/>
                  <a:gd name="connsiteY4" fmla="*/ 140132 h 1060996"/>
                  <a:gd name="connsiteX5" fmla="*/ 118783 w 1542212"/>
                  <a:gd name="connsiteY5" fmla="*/ 95352 h 1060996"/>
                  <a:gd name="connsiteX6" fmla="*/ 1423441 w 1542212"/>
                  <a:gd name="connsiteY6" fmla="*/ 95352 h 1060996"/>
                  <a:gd name="connsiteX7" fmla="*/ 1469593 w 1542212"/>
                  <a:gd name="connsiteY7" fmla="*/ 140132 h 1060996"/>
                  <a:gd name="connsiteX9" fmla="*/ 1431963 w 1542212"/>
                  <a:gd name="connsiteY9" fmla="*/ 0 h 1060996"/>
                  <a:gd name="connsiteX10" fmla="*/ 110261 w 1542212"/>
                  <a:gd name="connsiteY10" fmla="*/ 0 h 1060996"/>
                  <a:gd name="connsiteX11" fmla="*/ 0 w 1542212"/>
                  <a:gd name="connsiteY11" fmla="*/ 110261 h 1060996"/>
                  <a:gd name="connsiteX12" fmla="*/ 0 w 1542212"/>
                  <a:gd name="connsiteY12" fmla="*/ 950747 h 1060996"/>
                  <a:gd name="connsiteX13" fmla="*/ 110261 w 1542212"/>
                  <a:gd name="connsiteY13" fmla="*/ 1060996 h 1060996"/>
                  <a:gd name="connsiteX14" fmla="*/ 1431963 w 1542212"/>
                  <a:gd name="connsiteY14" fmla="*/ 1060996 h 1060996"/>
                  <a:gd name="connsiteX15" fmla="*/ 1542212 w 1542212"/>
                  <a:gd name="connsiteY15" fmla="*/ 950747 h 1060996"/>
                  <a:gd name="connsiteX16" fmla="*/ 1542212 w 1542212"/>
                  <a:gd name="connsiteY16" fmla="*/ 110261 h 1060996"/>
                  <a:gd name="connsiteX17" fmla="*/ 1431963 w 1542212"/>
                  <a:gd name="connsiteY17" fmla="*/ 0 h 10609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542212" h="1060996">
                    <a:moveTo>
                      <a:pt x="1469593" y="920864"/>
                    </a:moveTo>
                    <a:cubicBezTo>
                      <a:pt x="1469593" y="945566"/>
                      <a:pt x="1448892" y="965657"/>
                      <a:pt x="1423441" y="965657"/>
                    </a:cubicBezTo>
                    <a:lnTo>
                      <a:pt x="118783" y="965657"/>
                    </a:lnTo>
                    <a:cubicBezTo>
                      <a:pt x="93332" y="965657"/>
                      <a:pt x="72631" y="945566"/>
                      <a:pt x="72631" y="920864"/>
                    </a:cubicBezTo>
                    <a:lnTo>
                      <a:pt x="72631" y="140132"/>
                    </a:lnTo>
                    <a:cubicBezTo>
                      <a:pt x="72631" y="115443"/>
                      <a:pt x="93332" y="95352"/>
                      <a:pt x="118783" y="95352"/>
                    </a:cubicBezTo>
                    <a:lnTo>
                      <a:pt x="1423441" y="95352"/>
                    </a:lnTo>
                    <a:cubicBezTo>
                      <a:pt x="1448892" y="95352"/>
                      <a:pt x="1469593" y="115443"/>
                      <a:pt x="1469593" y="140132"/>
                    </a:cubicBezTo>
                    <a:moveTo>
                      <a:pt x="1431963" y="0"/>
                    </a:moveTo>
                    <a:lnTo>
                      <a:pt x="110261" y="0"/>
                    </a:lnTo>
                    <a:cubicBezTo>
                      <a:pt x="49466" y="0"/>
                      <a:pt x="0" y="49466"/>
                      <a:pt x="0" y="110261"/>
                    </a:cubicBezTo>
                    <a:lnTo>
                      <a:pt x="0" y="950747"/>
                    </a:lnTo>
                    <a:cubicBezTo>
                      <a:pt x="0" y="1011542"/>
                      <a:pt x="49466" y="1060996"/>
                      <a:pt x="110261" y="1060996"/>
                    </a:cubicBezTo>
                    <a:lnTo>
                      <a:pt x="1431963" y="1060996"/>
                    </a:lnTo>
                    <a:cubicBezTo>
                      <a:pt x="1492758" y="1060996"/>
                      <a:pt x="1542212" y="1011542"/>
                      <a:pt x="1542212" y="950747"/>
                    </a:cubicBezTo>
                    <a:lnTo>
                      <a:pt x="1542212" y="110261"/>
                    </a:lnTo>
                    <a:cubicBezTo>
                      <a:pt x="1542212" y="49466"/>
                      <a:pt x="1492758" y="0"/>
                      <a:pt x="1431963" y="0"/>
                    </a:cubicBezTo>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23" name="Freeform 3"/>
              <p:cNvSpPr/>
              <p:nvPr/>
            </p:nvSpPr>
            <p:spPr>
              <a:xfrm>
                <a:off x="11411039" y="8700757"/>
                <a:ext cx="541820" cy="60808"/>
              </a:xfrm>
              <a:custGeom>
                <a:avLst/>
                <a:gdLst>
                  <a:gd name="connsiteX0" fmla="*/ 0 w 541820"/>
                  <a:gd name="connsiteY0" fmla="*/ 60808 h 60808"/>
                  <a:gd name="connsiteX1" fmla="*/ 541820 w 541820"/>
                  <a:gd name="connsiteY1" fmla="*/ 60808 h 60808"/>
                  <a:gd name="connsiteX2" fmla="*/ 541820 w 541820"/>
                  <a:gd name="connsiteY2" fmla="*/ 0 h 60808"/>
                  <a:gd name="connsiteX3" fmla="*/ 0 w 541820"/>
                  <a:gd name="connsiteY3" fmla="*/ 0 h 60808"/>
                </a:gdLst>
                <a:ahLst/>
                <a:cxnLst>
                  <a:cxn ang="0">
                    <a:pos x="connsiteX0" y="connsiteY0"/>
                  </a:cxn>
                  <a:cxn ang="1">
                    <a:pos x="connsiteX1" y="connsiteY1"/>
                  </a:cxn>
                  <a:cxn ang="2">
                    <a:pos x="connsiteX2" y="connsiteY2"/>
                  </a:cxn>
                  <a:cxn ang="3">
                    <a:pos x="connsiteX3" y="connsiteY3"/>
                  </a:cxn>
                </a:cxnLst>
                <a:rect l="l" t="t" r="r" b="b"/>
                <a:pathLst>
                  <a:path w="541820" h="60808">
                    <a:moveTo>
                      <a:pt x="0" y="60808"/>
                    </a:moveTo>
                    <a:lnTo>
                      <a:pt x="541820" y="60808"/>
                    </a:lnTo>
                    <a:lnTo>
                      <a:pt x="541820"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24" name="Freeform 3"/>
              <p:cNvSpPr/>
              <p:nvPr/>
            </p:nvSpPr>
            <p:spPr>
              <a:xfrm>
                <a:off x="11411039" y="8834895"/>
                <a:ext cx="541820" cy="60858"/>
              </a:xfrm>
              <a:custGeom>
                <a:avLst/>
                <a:gdLst>
                  <a:gd name="connsiteX0" fmla="*/ 0 w 541820"/>
                  <a:gd name="connsiteY0" fmla="*/ 60858 h 60858"/>
                  <a:gd name="connsiteX1" fmla="*/ 541820 w 541820"/>
                  <a:gd name="connsiteY1" fmla="*/ 60858 h 60858"/>
                  <a:gd name="connsiteX2" fmla="*/ 541820 w 541820"/>
                  <a:gd name="connsiteY2" fmla="*/ 0 h 60858"/>
                  <a:gd name="connsiteX3" fmla="*/ 0 w 541820"/>
                  <a:gd name="connsiteY3" fmla="*/ 0 h 60858"/>
                </a:gdLst>
                <a:ahLst/>
                <a:cxnLst>
                  <a:cxn ang="0">
                    <a:pos x="connsiteX0" y="connsiteY0"/>
                  </a:cxn>
                  <a:cxn ang="1">
                    <a:pos x="connsiteX1" y="connsiteY1"/>
                  </a:cxn>
                  <a:cxn ang="2">
                    <a:pos x="connsiteX2" y="connsiteY2"/>
                  </a:cxn>
                  <a:cxn ang="3">
                    <a:pos x="connsiteX3" y="connsiteY3"/>
                  </a:cxn>
                </a:cxnLst>
                <a:rect l="l" t="t" r="r" b="b"/>
                <a:pathLst>
                  <a:path w="541820" h="60858">
                    <a:moveTo>
                      <a:pt x="0" y="60858"/>
                    </a:moveTo>
                    <a:lnTo>
                      <a:pt x="541820" y="60858"/>
                    </a:lnTo>
                    <a:lnTo>
                      <a:pt x="541820"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25" name="Freeform 3"/>
              <p:cNvSpPr/>
              <p:nvPr/>
            </p:nvSpPr>
            <p:spPr>
              <a:xfrm>
                <a:off x="11411039" y="8969070"/>
                <a:ext cx="541820" cy="60858"/>
              </a:xfrm>
              <a:custGeom>
                <a:avLst/>
                <a:gdLst>
                  <a:gd name="connsiteX0" fmla="*/ 0 w 541820"/>
                  <a:gd name="connsiteY0" fmla="*/ 60858 h 60858"/>
                  <a:gd name="connsiteX1" fmla="*/ 541820 w 541820"/>
                  <a:gd name="connsiteY1" fmla="*/ 60858 h 60858"/>
                  <a:gd name="connsiteX2" fmla="*/ 541820 w 541820"/>
                  <a:gd name="connsiteY2" fmla="*/ 0 h 60858"/>
                  <a:gd name="connsiteX3" fmla="*/ 0 w 541820"/>
                  <a:gd name="connsiteY3" fmla="*/ 0 h 60858"/>
                </a:gdLst>
                <a:ahLst/>
                <a:cxnLst>
                  <a:cxn ang="0">
                    <a:pos x="connsiteX0" y="connsiteY0"/>
                  </a:cxn>
                  <a:cxn ang="1">
                    <a:pos x="connsiteX1" y="connsiteY1"/>
                  </a:cxn>
                  <a:cxn ang="2">
                    <a:pos x="connsiteX2" y="connsiteY2"/>
                  </a:cxn>
                  <a:cxn ang="3">
                    <a:pos x="connsiteX3" y="connsiteY3"/>
                  </a:cxn>
                </a:cxnLst>
                <a:rect l="l" t="t" r="r" b="b"/>
                <a:pathLst>
                  <a:path w="541820" h="60858">
                    <a:moveTo>
                      <a:pt x="0" y="60858"/>
                    </a:moveTo>
                    <a:lnTo>
                      <a:pt x="541820" y="60858"/>
                    </a:lnTo>
                    <a:lnTo>
                      <a:pt x="541820"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26" name="Freeform 3"/>
              <p:cNvSpPr/>
              <p:nvPr/>
            </p:nvSpPr>
            <p:spPr>
              <a:xfrm>
                <a:off x="11411039" y="9103233"/>
                <a:ext cx="541820" cy="60858"/>
              </a:xfrm>
              <a:custGeom>
                <a:avLst/>
                <a:gdLst>
                  <a:gd name="connsiteX0" fmla="*/ 0 w 541820"/>
                  <a:gd name="connsiteY0" fmla="*/ 60858 h 60858"/>
                  <a:gd name="connsiteX1" fmla="*/ 541820 w 541820"/>
                  <a:gd name="connsiteY1" fmla="*/ 60858 h 60858"/>
                  <a:gd name="connsiteX2" fmla="*/ 541820 w 541820"/>
                  <a:gd name="connsiteY2" fmla="*/ 0 h 60858"/>
                  <a:gd name="connsiteX3" fmla="*/ 0 w 541820"/>
                  <a:gd name="connsiteY3" fmla="*/ 0 h 60858"/>
                </a:gdLst>
                <a:ahLst/>
                <a:cxnLst>
                  <a:cxn ang="0">
                    <a:pos x="connsiteX0" y="connsiteY0"/>
                  </a:cxn>
                  <a:cxn ang="1">
                    <a:pos x="connsiteX1" y="connsiteY1"/>
                  </a:cxn>
                  <a:cxn ang="2">
                    <a:pos x="connsiteX2" y="connsiteY2"/>
                  </a:cxn>
                  <a:cxn ang="3">
                    <a:pos x="connsiteX3" y="connsiteY3"/>
                  </a:cxn>
                </a:cxnLst>
                <a:rect l="l" t="t" r="r" b="b"/>
                <a:pathLst>
                  <a:path w="541820" h="60858">
                    <a:moveTo>
                      <a:pt x="0" y="60858"/>
                    </a:moveTo>
                    <a:lnTo>
                      <a:pt x="541820" y="60858"/>
                    </a:lnTo>
                    <a:lnTo>
                      <a:pt x="541820"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27" name="Freeform 3"/>
              <p:cNvSpPr/>
              <p:nvPr/>
            </p:nvSpPr>
            <p:spPr>
              <a:xfrm>
                <a:off x="11411039" y="9237396"/>
                <a:ext cx="541820" cy="60858"/>
              </a:xfrm>
              <a:custGeom>
                <a:avLst/>
                <a:gdLst>
                  <a:gd name="connsiteX0" fmla="*/ 0 w 541820"/>
                  <a:gd name="connsiteY0" fmla="*/ 60858 h 60858"/>
                  <a:gd name="connsiteX1" fmla="*/ 541820 w 541820"/>
                  <a:gd name="connsiteY1" fmla="*/ 60858 h 60858"/>
                  <a:gd name="connsiteX2" fmla="*/ 541820 w 541820"/>
                  <a:gd name="connsiteY2" fmla="*/ 0 h 60858"/>
                  <a:gd name="connsiteX3" fmla="*/ 0 w 541820"/>
                  <a:gd name="connsiteY3" fmla="*/ 0 h 60858"/>
                </a:gdLst>
                <a:ahLst/>
                <a:cxnLst>
                  <a:cxn ang="0">
                    <a:pos x="connsiteX0" y="connsiteY0"/>
                  </a:cxn>
                  <a:cxn ang="1">
                    <a:pos x="connsiteX1" y="connsiteY1"/>
                  </a:cxn>
                  <a:cxn ang="2">
                    <a:pos x="connsiteX2" y="connsiteY2"/>
                  </a:cxn>
                  <a:cxn ang="3">
                    <a:pos x="connsiteX3" y="connsiteY3"/>
                  </a:cxn>
                </a:cxnLst>
                <a:rect l="l" t="t" r="r" b="b"/>
                <a:pathLst>
                  <a:path w="541820" h="60858">
                    <a:moveTo>
                      <a:pt x="0" y="60858"/>
                    </a:moveTo>
                    <a:lnTo>
                      <a:pt x="541820" y="60858"/>
                    </a:lnTo>
                    <a:lnTo>
                      <a:pt x="541820"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28" name="Freeform 3"/>
              <p:cNvSpPr/>
              <p:nvPr/>
            </p:nvSpPr>
            <p:spPr>
              <a:xfrm>
                <a:off x="12388774" y="9130182"/>
                <a:ext cx="64059" cy="243129"/>
              </a:xfrm>
              <a:custGeom>
                <a:avLst/>
                <a:gdLst>
                  <a:gd name="connsiteX0" fmla="*/ 0 w 64059"/>
                  <a:gd name="connsiteY0" fmla="*/ 243129 h 243129"/>
                  <a:gd name="connsiteX1" fmla="*/ 64059 w 64059"/>
                  <a:gd name="connsiteY1" fmla="*/ 243129 h 243129"/>
                  <a:gd name="connsiteX2" fmla="*/ 64059 w 64059"/>
                  <a:gd name="connsiteY2" fmla="*/ 0 h 243129"/>
                  <a:gd name="connsiteX3" fmla="*/ 0 w 64059"/>
                  <a:gd name="connsiteY3" fmla="*/ 0 h 243129"/>
                </a:gdLst>
                <a:ahLst/>
                <a:cxnLst>
                  <a:cxn ang="0">
                    <a:pos x="connsiteX0" y="connsiteY0"/>
                  </a:cxn>
                  <a:cxn ang="1">
                    <a:pos x="connsiteX1" y="connsiteY1"/>
                  </a:cxn>
                  <a:cxn ang="2">
                    <a:pos x="connsiteX2" y="connsiteY2"/>
                  </a:cxn>
                  <a:cxn ang="3">
                    <a:pos x="connsiteX3" y="connsiteY3"/>
                  </a:cxn>
                </a:cxnLst>
                <a:rect l="l" t="t" r="r" b="b"/>
                <a:pathLst>
                  <a:path w="64059" h="243129">
                    <a:moveTo>
                      <a:pt x="0" y="243129"/>
                    </a:moveTo>
                    <a:lnTo>
                      <a:pt x="64059" y="243129"/>
                    </a:lnTo>
                    <a:lnTo>
                      <a:pt x="6405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29" name="Freeform 3"/>
              <p:cNvSpPr/>
              <p:nvPr/>
            </p:nvSpPr>
            <p:spPr>
              <a:xfrm>
                <a:off x="12292902" y="9238539"/>
                <a:ext cx="63856" cy="134772"/>
              </a:xfrm>
              <a:custGeom>
                <a:avLst/>
                <a:gdLst>
                  <a:gd name="connsiteX0" fmla="*/ 0 w 63856"/>
                  <a:gd name="connsiteY0" fmla="*/ 134772 h 134772"/>
                  <a:gd name="connsiteX1" fmla="*/ 63856 w 63856"/>
                  <a:gd name="connsiteY1" fmla="*/ 134772 h 134772"/>
                  <a:gd name="connsiteX2" fmla="*/ 63856 w 63856"/>
                  <a:gd name="connsiteY2" fmla="*/ 0 h 134772"/>
                  <a:gd name="connsiteX3" fmla="*/ 0 w 63856"/>
                  <a:gd name="connsiteY3" fmla="*/ 0 h 134772"/>
                </a:gdLst>
                <a:ahLst/>
                <a:cxnLst>
                  <a:cxn ang="0">
                    <a:pos x="connsiteX0" y="connsiteY0"/>
                  </a:cxn>
                  <a:cxn ang="1">
                    <a:pos x="connsiteX1" y="connsiteY1"/>
                  </a:cxn>
                  <a:cxn ang="2">
                    <a:pos x="connsiteX2" y="connsiteY2"/>
                  </a:cxn>
                  <a:cxn ang="3">
                    <a:pos x="connsiteX3" y="connsiteY3"/>
                  </a:cxn>
                </a:cxnLst>
                <a:rect l="l" t="t" r="r" b="b"/>
                <a:pathLst>
                  <a:path w="63856" h="134772">
                    <a:moveTo>
                      <a:pt x="0" y="134772"/>
                    </a:moveTo>
                    <a:lnTo>
                      <a:pt x="63856" y="134772"/>
                    </a:lnTo>
                    <a:lnTo>
                      <a:pt x="63856"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0" name="Freeform 3"/>
              <p:cNvSpPr/>
              <p:nvPr/>
            </p:nvSpPr>
            <p:spPr>
              <a:xfrm>
                <a:off x="12087212" y="9177642"/>
                <a:ext cx="64008" cy="195669"/>
              </a:xfrm>
              <a:custGeom>
                <a:avLst/>
                <a:gdLst>
                  <a:gd name="connsiteX0" fmla="*/ 0 w 64008"/>
                  <a:gd name="connsiteY0" fmla="*/ 195669 h 195669"/>
                  <a:gd name="connsiteX1" fmla="*/ 64008 w 64008"/>
                  <a:gd name="connsiteY1" fmla="*/ 195669 h 195669"/>
                  <a:gd name="connsiteX2" fmla="*/ 64008 w 64008"/>
                  <a:gd name="connsiteY2" fmla="*/ 0 h 195669"/>
                  <a:gd name="connsiteX3" fmla="*/ 0 w 64008"/>
                  <a:gd name="connsiteY3" fmla="*/ 0 h 195669"/>
                </a:gdLst>
                <a:ahLst/>
                <a:cxnLst>
                  <a:cxn ang="0">
                    <a:pos x="connsiteX0" y="connsiteY0"/>
                  </a:cxn>
                  <a:cxn ang="1">
                    <a:pos x="connsiteX1" y="connsiteY1"/>
                  </a:cxn>
                  <a:cxn ang="2">
                    <a:pos x="connsiteX2" y="connsiteY2"/>
                  </a:cxn>
                  <a:cxn ang="3">
                    <a:pos x="connsiteX3" y="connsiteY3"/>
                  </a:cxn>
                </a:cxnLst>
                <a:rect l="l" t="t" r="r" b="b"/>
                <a:pathLst>
                  <a:path w="64008" h="195669">
                    <a:moveTo>
                      <a:pt x="0" y="195669"/>
                    </a:moveTo>
                    <a:lnTo>
                      <a:pt x="64008" y="195669"/>
                    </a:lnTo>
                    <a:lnTo>
                      <a:pt x="64008"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1" name="Freeform 3"/>
              <p:cNvSpPr/>
              <p:nvPr/>
            </p:nvSpPr>
            <p:spPr>
              <a:xfrm>
                <a:off x="12192292" y="9126766"/>
                <a:ext cx="64008" cy="246545"/>
              </a:xfrm>
              <a:custGeom>
                <a:avLst/>
                <a:gdLst>
                  <a:gd name="connsiteX0" fmla="*/ 0 w 64008"/>
                  <a:gd name="connsiteY0" fmla="*/ 246545 h 246545"/>
                  <a:gd name="connsiteX1" fmla="*/ 64008 w 64008"/>
                  <a:gd name="connsiteY1" fmla="*/ 246545 h 246545"/>
                  <a:gd name="connsiteX2" fmla="*/ 64008 w 64008"/>
                  <a:gd name="connsiteY2" fmla="*/ 0 h 246545"/>
                  <a:gd name="connsiteX3" fmla="*/ 0 w 64008"/>
                  <a:gd name="connsiteY3" fmla="*/ 0 h 246545"/>
                </a:gdLst>
                <a:ahLst/>
                <a:cxnLst>
                  <a:cxn ang="0">
                    <a:pos x="connsiteX0" y="connsiteY0"/>
                  </a:cxn>
                  <a:cxn ang="1">
                    <a:pos x="connsiteX1" y="connsiteY1"/>
                  </a:cxn>
                  <a:cxn ang="2">
                    <a:pos x="connsiteX2" y="connsiteY2"/>
                  </a:cxn>
                  <a:cxn ang="3">
                    <a:pos x="connsiteX3" y="connsiteY3"/>
                  </a:cxn>
                </a:cxnLst>
                <a:rect l="l" t="t" r="r" b="b"/>
                <a:pathLst>
                  <a:path w="64008" h="246545">
                    <a:moveTo>
                      <a:pt x="0" y="246545"/>
                    </a:moveTo>
                    <a:lnTo>
                      <a:pt x="64008" y="246545"/>
                    </a:lnTo>
                    <a:lnTo>
                      <a:pt x="64008"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2" name="Freeform 3"/>
              <p:cNvSpPr/>
              <p:nvPr/>
            </p:nvSpPr>
            <p:spPr>
              <a:xfrm>
                <a:off x="12498426" y="9048839"/>
                <a:ext cx="64059" cy="324472"/>
              </a:xfrm>
              <a:custGeom>
                <a:avLst/>
                <a:gdLst>
                  <a:gd name="connsiteX0" fmla="*/ 0 w 64059"/>
                  <a:gd name="connsiteY0" fmla="*/ 324472 h 324472"/>
                  <a:gd name="connsiteX1" fmla="*/ 64059 w 64059"/>
                  <a:gd name="connsiteY1" fmla="*/ 324472 h 324472"/>
                  <a:gd name="connsiteX2" fmla="*/ 64059 w 64059"/>
                  <a:gd name="connsiteY2" fmla="*/ 0 h 324472"/>
                  <a:gd name="connsiteX3" fmla="*/ 0 w 64059"/>
                  <a:gd name="connsiteY3" fmla="*/ 0 h 324472"/>
                </a:gdLst>
                <a:ahLst/>
                <a:cxnLst>
                  <a:cxn ang="0">
                    <a:pos x="connsiteX0" y="connsiteY0"/>
                  </a:cxn>
                  <a:cxn ang="1">
                    <a:pos x="connsiteX1" y="connsiteY1"/>
                  </a:cxn>
                  <a:cxn ang="2">
                    <a:pos x="connsiteX2" y="connsiteY2"/>
                  </a:cxn>
                  <a:cxn ang="3">
                    <a:pos x="connsiteX3" y="connsiteY3"/>
                  </a:cxn>
                </a:cxnLst>
                <a:rect l="l" t="t" r="r" b="b"/>
                <a:pathLst>
                  <a:path w="64059" h="324472">
                    <a:moveTo>
                      <a:pt x="0" y="324472"/>
                    </a:moveTo>
                    <a:lnTo>
                      <a:pt x="64059" y="324472"/>
                    </a:lnTo>
                    <a:lnTo>
                      <a:pt x="6405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3" name="Freeform 3"/>
              <p:cNvSpPr/>
              <p:nvPr/>
            </p:nvSpPr>
            <p:spPr>
              <a:xfrm>
                <a:off x="12087217" y="8604108"/>
                <a:ext cx="425386" cy="475209"/>
              </a:xfrm>
              <a:custGeom>
                <a:avLst/>
                <a:gdLst>
                  <a:gd name="connsiteX0" fmla="*/ 236322 w 425386"/>
                  <a:gd name="connsiteY0" fmla="*/ 0 h 475209"/>
                  <a:gd name="connsiteX1" fmla="*/ 0 w 425386"/>
                  <a:gd name="connsiteY1" fmla="*/ 237566 h 475209"/>
                  <a:gd name="connsiteX2" fmla="*/ 237630 w 425386"/>
                  <a:gd name="connsiteY2" fmla="*/ 475209 h 475209"/>
                  <a:gd name="connsiteX3" fmla="*/ 425386 w 425386"/>
                  <a:gd name="connsiteY3" fmla="*/ 382867 h 475209"/>
                  <a:gd name="connsiteX4" fmla="*/ 230581 w 425386"/>
                  <a:gd name="connsiteY4" fmla="*/ 237566 h 4752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5386" h="475209">
                    <a:moveTo>
                      <a:pt x="236322" y="0"/>
                    </a:moveTo>
                    <a:cubicBezTo>
                      <a:pt x="105689" y="711"/>
                      <a:pt x="0" y="106769"/>
                      <a:pt x="0" y="237566"/>
                    </a:cubicBezTo>
                    <a:cubicBezTo>
                      <a:pt x="0" y="368808"/>
                      <a:pt x="106388" y="475209"/>
                      <a:pt x="237630" y="475209"/>
                    </a:cubicBezTo>
                    <a:cubicBezTo>
                      <a:pt x="314084" y="475209"/>
                      <a:pt x="381914" y="438950"/>
                      <a:pt x="425386" y="382867"/>
                    </a:cubicBezTo>
                    <a:lnTo>
                      <a:pt x="230581" y="237566"/>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34" name="Freeform 3"/>
              <p:cNvSpPr/>
              <p:nvPr/>
            </p:nvSpPr>
            <p:spPr>
              <a:xfrm>
                <a:off x="12350098" y="8606222"/>
                <a:ext cx="212382" cy="353733"/>
              </a:xfrm>
              <a:custGeom>
                <a:avLst/>
                <a:gdLst>
                  <a:gd name="connsiteX0" fmla="*/ 5296 w 212382"/>
                  <a:gd name="connsiteY0" fmla="*/ 0 h 353733"/>
                  <a:gd name="connsiteX1" fmla="*/ 0 w 212382"/>
                  <a:gd name="connsiteY1" fmla="*/ 218986 h 353733"/>
                  <a:gd name="connsiteX2" fmla="*/ 180658 w 212382"/>
                  <a:gd name="connsiteY2" fmla="*/ 353733 h 353733"/>
                  <a:gd name="connsiteX3" fmla="*/ 212382 w 212382"/>
                  <a:gd name="connsiteY3" fmla="*/ 235458 h 353733"/>
                  <a:gd name="connsiteX4" fmla="*/ 5296 w 212382"/>
                  <a:gd name="connsiteY4" fmla="*/ 0 h 35373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2382" h="353733">
                    <a:moveTo>
                      <a:pt x="5296" y="0"/>
                    </a:moveTo>
                    <a:lnTo>
                      <a:pt x="0" y="218986"/>
                    </a:lnTo>
                    <a:lnTo>
                      <a:pt x="180658" y="353733"/>
                    </a:lnTo>
                    <a:cubicBezTo>
                      <a:pt x="200736" y="318872"/>
                      <a:pt x="212382" y="278562"/>
                      <a:pt x="212382" y="235458"/>
                    </a:cubicBezTo>
                    <a:cubicBezTo>
                      <a:pt x="212382" y="114592"/>
                      <a:pt x="122072" y="15024"/>
                      <a:pt x="5296" y="0"/>
                    </a:cubicBezTo>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nvGrpSpPr>
          <p:cNvPr id="72" name="Group 71"/>
          <p:cNvGrpSpPr/>
          <p:nvPr/>
        </p:nvGrpSpPr>
        <p:grpSpPr>
          <a:xfrm>
            <a:off x="9585307" y="2121408"/>
            <a:ext cx="1810512" cy="1810512"/>
            <a:chOff x="9585307" y="2121408"/>
            <a:chExt cx="1810512" cy="1810512"/>
          </a:xfrm>
        </p:grpSpPr>
        <p:sp>
          <p:nvSpPr>
            <p:cNvPr id="38" name="Oval 37"/>
            <p:cNvSpPr/>
            <p:nvPr/>
          </p:nvSpPr>
          <p:spPr>
            <a:xfrm>
              <a:off x="9841892" y="2377993"/>
              <a:ext cx="1297342" cy="1297342"/>
            </a:xfrm>
            <a:prstGeom prst="ellipse">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6" name="Oval 15"/>
            <p:cNvSpPr/>
            <p:nvPr/>
          </p:nvSpPr>
          <p:spPr>
            <a:xfrm>
              <a:off x="9585307" y="2121408"/>
              <a:ext cx="1810512" cy="1810512"/>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9" name="Group 38"/>
            <p:cNvGrpSpPr/>
            <p:nvPr/>
          </p:nvGrpSpPr>
          <p:grpSpPr>
            <a:xfrm>
              <a:off x="10214741" y="2853435"/>
              <a:ext cx="551645" cy="346458"/>
              <a:chOff x="13798550" y="1126921"/>
              <a:chExt cx="1289054" cy="809584"/>
            </a:xfrm>
            <a:solidFill>
              <a:schemeClr val="accent5"/>
            </a:solidFill>
          </p:grpSpPr>
          <p:sp>
            <p:nvSpPr>
              <p:cNvPr id="40" name="Freeform 3"/>
              <p:cNvSpPr/>
              <p:nvPr/>
            </p:nvSpPr>
            <p:spPr>
              <a:xfrm>
                <a:off x="13798550" y="1156264"/>
                <a:ext cx="401803" cy="749681"/>
              </a:xfrm>
              <a:custGeom>
                <a:avLst/>
                <a:gdLst>
                  <a:gd name="connsiteX0" fmla="*/ 0 w 401803"/>
                  <a:gd name="connsiteY0" fmla="*/ 0 h 749681"/>
                  <a:gd name="connsiteX1" fmla="*/ 0 w 401803"/>
                  <a:gd name="connsiteY1" fmla="*/ 749681 h 749681"/>
                  <a:gd name="connsiteX2" fmla="*/ 401803 w 401803"/>
                  <a:gd name="connsiteY2" fmla="*/ 359181 h 749681"/>
                </a:gdLst>
                <a:ahLst/>
                <a:cxnLst>
                  <a:cxn ang="0">
                    <a:pos x="connsiteX0" y="connsiteY0"/>
                  </a:cxn>
                  <a:cxn ang="1">
                    <a:pos x="connsiteX1" y="connsiteY1"/>
                  </a:cxn>
                  <a:cxn ang="2">
                    <a:pos x="connsiteX2" y="connsiteY2"/>
                  </a:cxn>
                </a:cxnLst>
                <a:rect l="l" t="t" r="r" b="b"/>
                <a:pathLst>
                  <a:path w="401803" h="749681">
                    <a:moveTo>
                      <a:pt x="0" y="0"/>
                    </a:moveTo>
                    <a:lnTo>
                      <a:pt x="0" y="749681"/>
                    </a:lnTo>
                    <a:lnTo>
                      <a:pt x="401803" y="359181"/>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40"/>
              <p:cNvSpPr/>
              <p:nvPr/>
            </p:nvSpPr>
            <p:spPr>
              <a:xfrm>
                <a:off x="13830412" y="1126921"/>
                <a:ext cx="1229525" cy="547688"/>
              </a:xfrm>
              <a:custGeom>
                <a:avLst/>
                <a:gdLst>
                  <a:gd name="connsiteX0" fmla="*/ 0 w 1229525"/>
                  <a:gd name="connsiteY0" fmla="*/ 0 h 547688"/>
                  <a:gd name="connsiteX1" fmla="*/ 612673 w 1229525"/>
                  <a:gd name="connsiteY1" fmla="*/ 547688 h 547688"/>
                  <a:gd name="connsiteX2" fmla="*/ 1229525 w 1229525"/>
                  <a:gd name="connsiteY2" fmla="*/ 0 h 547688"/>
                </a:gdLst>
                <a:ahLst/>
                <a:cxnLst>
                  <a:cxn ang="0">
                    <a:pos x="connsiteX0" y="connsiteY0"/>
                  </a:cxn>
                  <a:cxn ang="1">
                    <a:pos x="connsiteX1" y="connsiteY1"/>
                  </a:cxn>
                  <a:cxn ang="2">
                    <a:pos x="connsiteX2" y="connsiteY2"/>
                  </a:cxn>
                </a:cxnLst>
                <a:rect l="l" t="t" r="r" b="b"/>
                <a:pathLst>
                  <a:path w="1229525" h="547688">
                    <a:moveTo>
                      <a:pt x="0" y="0"/>
                    </a:moveTo>
                    <a:lnTo>
                      <a:pt x="612673" y="547688"/>
                    </a:lnTo>
                    <a:lnTo>
                      <a:pt x="1229525"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p:cNvSpPr/>
              <p:nvPr/>
            </p:nvSpPr>
            <p:spPr>
              <a:xfrm>
                <a:off x="14690056" y="1160060"/>
                <a:ext cx="397548" cy="745465"/>
              </a:xfrm>
              <a:custGeom>
                <a:avLst/>
                <a:gdLst>
                  <a:gd name="connsiteX0" fmla="*/ 0 w 397548"/>
                  <a:gd name="connsiteY0" fmla="*/ 352958 h 745465"/>
                  <a:gd name="connsiteX1" fmla="*/ 397548 w 397548"/>
                  <a:gd name="connsiteY1" fmla="*/ 745465 h 745465"/>
                  <a:gd name="connsiteX2" fmla="*/ 397548 w 397548"/>
                  <a:gd name="connsiteY2" fmla="*/ 0 h 745465"/>
                </a:gdLst>
                <a:ahLst/>
                <a:cxnLst>
                  <a:cxn ang="0">
                    <a:pos x="connsiteX0" y="connsiteY0"/>
                  </a:cxn>
                  <a:cxn ang="1">
                    <a:pos x="connsiteX1" y="connsiteY1"/>
                  </a:cxn>
                  <a:cxn ang="2">
                    <a:pos x="connsiteX2" y="connsiteY2"/>
                  </a:cxn>
                </a:cxnLst>
                <a:rect l="l" t="t" r="r" b="b"/>
                <a:pathLst>
                  <a:path w="397548" h="745465">
                    <a:moveTo>
                      <a:pt x="0" y="352958"/>
                    </a:moveTo>
                    <a:lnTo>
                      <a:pt x="397548" y="745465"/>
                    </a:lnTo>
                    <a:lnTo>
                      <a:pt x="397548"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p:cNvSpPr/>
              <p:nvPr/>
            </p:nvSpPr>
            <p:spPr>
              <a:xfrm>
                <a:off x="13829006" y="1541713"/>
                <a:ext cx="1228573" cy="394792"/>
              </a:xfrm>
              <a:custGeom>
                <a:avLst/>
                <a:gdLst>
                  <a:gd name="connsiteX0" fmla="*/ 614007 w 1228573"/>
                  <a:gd name="connsiteY0" fmla="*/ 190652 h 394792"/>
                  <a:gd name="connsiteX1" fmla="*/ 403581 w 1228573"/>
                  <a:gd name="connsiteY1" fmla="*/ 2540 h 394792"/>
                  <a:gd name="connsiteX2" fmla="*/ 0 w 1228573"/>
                  <a:gd name="connsiteY2" fmla="*/ 394792 h 394792"/>
                  <a:gd name="connsiteX3" fmla="*/ 1228573 w 1228573"/>
                  <a:gd name="connsiteY3" fmla="*/ 394792 h 394792"/>
                  <a:gd name="connsiteX4" fmla="*/ 828726 w 1228573"/>
                  <a:gd name="connsiteY4" fmla="*/ 0 h 3947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228573" h="394792">
                    <a:moveTo>
                      <a:pt x="614007" y="190652"/>
                    </a:moveTo>
                    <a:lnTo>
                      <a:pt x="403581" y="2540"/>
                    </a:lnTo>
                    <a:lnTo>
                      <a:pt x="0" y="394792"/>
                    </a:lnTo>
                    <a:lnTo>
                      <a:pt x="1228573" y="394792"/>
                    </a:lnTo>
                    <a:lnTo>
                      <a:pt x="828726"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Group 69"/>
          <p:cNvGrpSpPr/>
          <p:nvPr/>
        </p:nvGrpSpPr>
        <p:grpSpPr>
          <a:xfrm>
            <a:off x="3900642" y="2121408"/>
            <a:ext cx="1810512" cy="1810512"/>
            <a:chOff x="3900642" y="2121408"/>
            <a:chExt cx="1810512" cy="1810512"/>
          </a:xfrm>
        </p:grpSpPr>
        <p:sp>
          <p:nvSpPr>
            <p:cNvPr id="36" name="Oval 35"/>
            <p:cNvSpPr/>
            <p:nvPr/>
          </p:nvSpPr>
          <p:spPr>
            <a:xfrm>
              <a:off x="4157227" y="2377993"/>
              <a:ext cx="1297342" cy="1297342"/>
            </a:xfrm>
            <a:prstGeom prst="ellipse">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4" name="Oval 13"/>
            <p:cNvSpPr/>
            <p:nvPr/>
          </p:nvSpPr>
          <p:spPr>
            <a:xfrm>
              <a:off x="3900642" y="2121408"/>
              <a:ext cx="1810512" cy="1810512"/>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4" name="Group 43"/>
            <p:cNvGrpSpPr/>
            <p:nvPr/>
          </p:nvGrpSpPr>
          <p:grpSpPr>
            <a:xfrm>
              <a:off x="4485947" y="2717113"/>
              <a:ext cx="658190" cy="637390"/>
              <a:chOff x="2361912" y="5496682"/>
              <a:chExt cx="939264" cy="909581"/>
            </a:xfrm>
            <a:solidFill>
              <a:schemeClr val="accent5"/>
            </a:solidFill>
          </p:grpSpPr>
          <p:grpSp>
            <p:nvGrpSpPr>
              <p:cNvPr id="45" name="Group 44"/>
              <p:cNvGrpSpPr/>
              <p:nvPr/>
            </p:nvGrpSpPr>
            <p:grpSpPr>
              <a:xfrm>
                <a:off x="2361912" y="5496682"/>
                <a:ext cx="939264" cy="909581"/>
                <a:chOff x="2891165" y="7756714"/>
                <a:chExt cx="1469829" cy="1423380"/>
              </a:xfrm>
              <a:grpFill/>
            </p:grpSpPr>
            <p:sp>
              <p:nvSpPr>
                <p:cNvPr id="47" name="Freeform 3"/>
                <p:cNvSpPr/>
                <p:nvPr/>
              </p:nvSpPr>
              <p:spPr>
                <a:xfrm>
                  <a:off x="3670305" y="8489392"/>
                  <a:ext cx="690689" cy="690702"/>
                </a:xfrm>
                <a:custGeom>
                  <a:avLst/>
                  <a:gdLst>
                    <a:gd name="connsiteX0" fmla="*/ 345338 w 690689"/>
                    <a:gd name="connsiteY0" fmla="*/ 623849 h 690702"/>
                    <a:gd name="connsiteX1" fmla="*/ 66840 w 690689"/>
                    <a:gd name="connsiteY1" fmla="*/ 345338 h 690702"/>
                    <a:gd name="connsiteX2" fmla="*/ 345338 w 690689"/>
                    <a:gd name="connsiteY2" fmla="*/ 66840 h 690702"/>
                    <a:gd name="connsiteX3" fmla="*/ 623849 w 690689"/>
                    <a:gd name="connsiteY3" fmla="*/ 345338 h 690702"/>
                    <a:gd name="connsiteX4" fmla="*/ 345338 w 690689"/>
                    <a:gd name="connsiteY4" fmla="*/ 623849 h 690702"/>
                    <a:gd name="connsiteX5" fmla="*/ 345338 w 690689"/>
                    <a:gd name="connsiteY5" fmla="*/ 0 h 690702"/>
                    <a:gd name="connsiteX6" fmla="*/ 0 w 690689"/>
                    <a:gd name="connsiteY6" fmla="*/ 345338 h 690702"/>
                    <a:gd name="connsiteX7" fmla="*/ 345338 w 690689"/>
                    <a:gd name="connsiteY7" fmla="*/ 690702 h 690702"/>
                    <a:gd name="connsiteX8" fmla="*/ 690689 w 690689"/>
                    <a:gd name="connsiteY8" fmla="*/ 345338 h 690702"/>
                    <a:gd name="connsiteX9" fmla="*/ 345338 w 690689"/>
                    <a:gd name="connsiteY9" fmla="*/ 0 h 69070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690689" h="690702">
                      <a:moveTo>
                        <a:pt x="345338" y="623849"/>
                      </a:moveTo>
                      <a:cubicBezTo>
                        <a:pt x="191529" y="623849"/>
                        <a:pt x="66840" y="499161"/>
                        <a:pt x="66840" y="345338"/>
                      </a:cubicBezTo>
                      <a:cubicBezTo>
                        <a:pt x="66840" y="191529"/>
                        <a:pt x="191529" y="66840"/>
                        <a:pt x="345338" y="66840"/>
                      </a:cubicBezTo>
                      <a:cubicBezTo>
                        <a:pt x="499161" y="66840"/>
                        <a:pt x="623849" y="191529"/>
                        <a:pt x="623849" y="345338"/>
                      </a:cubicBezTo>
                      <a:cubicBezTo>
                        <a:pt x="623849" y="499161"/>
                        <a:pt x="499161" y="623849"/>
                        <a:pt x="345338" y="623849"/>
                      </a:cubicBezTo>
                      <a:moveTo>
                        <a:pt x="345338" y="0"/>
                      </a:moveTo>
                      <a:cubicBezTo>
                        <a:pt x="154610" y="0"/>
                        <a:pt x="0" y="154622"/>
                        <a:pt x="0" y="345338"/>
                      </a:cubicBezTo>
                      <a:cubicBezTo>
                        <a:pt x="0" y="536080"/>
                        <a:pt x="154610" y="690702"/>
                        <a:pt x="345338" y="690702"/>
                      </a:cubicBezTo>
                      <a:cubicBezTo>
                        <a:pt x="536080" y="690702"/>
                        <a:pt x="690689" y="536080"/>
                        <a:pt x="690689" y="345338"/>
                      </a:cubicBezTo>
                      <a:cubicBezTo>
                        <a:pt x="690689" y="154622"/>
                        <a:pt x="536080" y="0"/>
                        <a:pt x="345338" y="0"/>
                      </a:cubicBezTo>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8" name="Freeform 3"/>
                <p:cNvSpPr/>
                <p:nvPr/>
              </p:nvSpPr>
              <p:spPr>
                <a:xfrm>
                  <a:off x="3032430" y="867031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49" name="Freeform 3"/>
                <p:cNvSpPr/>
                <p:nvPr/>
              </p:nvSpPr>
              <p:spPr>
                <a:xfrm>
                  <a:off x="3298495" y="867031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0" name="Freeform 3"/>
                <p:cNvSpPr/>
                <p:nvPr/>
              </p:nvSpPr>
              <p:spPr>
                <a:xfrm>
                  <a:off x="3564557" y="8670318"/>
                  <a:ext cx="102641" cy="188366"/>
                </a:xfrm>
                <a:custGeom>
                  <a:avLst/>
                  <a:gdLst>
                    <a:gd name="connsiteX0" fmla="*/ 0 w 102641"/>
                    <a:gd name="connsiteY0" fmla="*/ 188366 h 188366"/>
                    <a:gd name="connsiteX1" fmla="*/ 63055 w 102641"/>
                    <a:gd name="connsiteY1" fmla="*/ 188366 h 188366"/>
                    <a:gd name="connsiteX2" fmla="*/ 62624 w 102641"/>
                    <a:gd name="connsiteY2" fmla="*/ 171196 h 188366"/>
                    <a:gd name="connsiteX3" fmla="*/ 102641 w 102641"/>
                    <a:gd name="connsiteY3" fmla="*/ 0 h 188366"/>
                    <a:gd name="connsiteX4" fmla="*/ 0 w 102641"/>
                    <a:gd name="connsiteY4" fmla="*/ 0 h 1883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641" h="188366">
                      <a:moveTo>
                        <a:pt x="0" y="188366"/>
                      </a:moveTo>
                      <a:lnTo>
                        <a:pt x="63055" y="188366"/>
                      </a:lnTo>
                      <a:cubicBezTo>
                        <a:pt x="62801" y="182677"/>
                        <a:pt x="62624" y="176962"/>
                        <a:pt x="62624" y="171196"/>
                      </a:cubicBezTo>
                      <a:cubicBezTo>
                        <a:pt x="62624" y="109715"/>
                        <a:pt x="77064" y="51600"/>
                        <a:pt x="102641" y="0"/>
                      </a:cubicBez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1" name="Freeform 3"/>
                <p:cNvSpPr/>
                <p:nvPr/>
              </p:nvSpPr>
              <p:spPr>
                <a:xfrm>
                  <a:off x="3032442" y="842073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2" name="Freeform 3"/>
                <p:cNvSpPr/>
                <p:nvPr/>
              </p:nvSpPr>
              <p:spPr>
                <a:xfrm>
                  <a:off x="3298507" y="842073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3" name="Freeform 3"/>
                <p:cNvSpPr/>
                <p:nvPr/>
              </p:nvSpPr>
              <p:spPr>
                <a:xfrm>
                  <a:off x="3564560" y="842073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4" name="Freeform 3"/>
                <p:cNvSpPr/>
                <p:nvPr/>
              </p:nvSpPr>
              <p:spPr>
                <a:xfrm>
                  <a:off x="3830601" y="8420730"/>
                  <a:ext cx="188379" cy="80543"/>
                </a:xfrm>
                <a:custGeom>
                  <a:avLst/>
                  <a:gdLst>
                    <a:gd name="connsiteX0" fmla="*/ 0 w 188379"/>
                    <a:gd name="connsiteY0" fmla="*/ 80543 h 80543"/>
                    <a:gd name="connsiteX1" fmla="*/ 182778 w 188379"/>
                    <a:gd name="connsiteY1" fmla="*/ 34608 h 80543"/>
                    <a:gd name="connsiteX2" fmla="*/ 188379 w 188379"/>
                    <a:gd name="connsiteY2" fmla="*/ 34747 h 80543"/>
                    <a:gd name="connsiteX3" fmla="*/ 188379 w 188379"/>
                    <a:gd name="connsiteY3" fmla="*/ 0 h 80543"/>
                    <a:gd name="connsiteX4" fmla="*/ 0 w 188379"/>
                    <a:gd name="connsiteY4" fmla="*/ 0 h 805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79" h="80543">
                      <a:moveTo>
                        <a:pt x="0" y="80543"/>
                      </a:moveTo>
                      <a:cubicBezTo>
                        <a:pt x="54420" y="51244"/>
                        <a:pt x="116650" y="34608"/>
                        <a:pt x="182778" y="34608"/>
                      </a:cubicBezTo>
                      <a:cubicBezTo>
                        <a:pt x="184658" y="34608"/>
                        <a:pt x="186512" y="34722"/>
                        <a:pt x="188379" y="34747"/>
                      </a:cubicBez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5" name="Freeform 3"/>
                <p:cNvSpPr/>
                <p:nvPr/>
              </p:nvSpPr>
              <p:spPr>
                <a:xfrm>
                  <a:off x="3298507" y="8171142"/>
                  <a:ext cx="188379" cy="188379"/>
                </a:xfrm>
                <a:custGeom>
                  <a:avLst/>
                  <a:gdLst>
                    <a:gd name="connsiteX0" fmla="*/ 0 w 188379"/>
                    <a:gd name="connsiteY0" fmla="*/ 188379 h 188379"/>
                    <a:gd name="connsiteX1" fmla="*/ 188379 w 188379"/>
                    <a:gd name="connsiteY1" fmla="*/ 188379 h 188379"/>
                    <a:gd name="connsiteX2" fmla="*/ 188379 w 188379"/>
                    <a:gd name="connsiteY2" fmla="*/ 0 h 188379"/>
                    <a:gd name="connsiteX3" fmla="*/ 0 w 188379"/>
                    <a:gd name="connsiteY3" fmla="*/ 0 h 188379"/>
                  </a:gdLst>
                  <a:ahLst/>
                  <a:cxnLst>
                    <a:cxn ang="0">
                      <a:pos x="connsiteX0" y="connsiteY0"/>
                    </a:cxn>
                    <a:cxn ang="1">
                      <a:pos x="connsiteX1" y="connsiteY1"/>
                    </a:cxn>
                    <a:cxn ang="2">
                      <a:pos x="connsiteX2" y="connsiteY2"/>
                    </a:cxn>
                    <a:cxn ang="3">
                      <a:pos x="connsiteX3" y="connsiteY3"/>
                    </a:cxn>
                  </a:cxnLst>
                  <a:rect l="l" t="t" r="r" b="b"/>
                  <a:pathLst>
                    <a:path w="188379" h="188379">
                      <a:moveTo>
                        <a:pt x="0" y="188379"/>
                      </a:moveTo>
                      <a:lnTo>
                        <a:pt x="188379" y="188379"/>
                      </a:ln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6" name="Freeform 3"/>
                <p:cNvSpPr/>
                <p:nvPr/>
              </p:nvSpPr>
              <p:spPr>
                <a:xfrm>
                  <a:off x="3564560" y="8171142"/>
                  <a:ext cx="188379" cy="188379"/>
                </a:xfrm>
                <a:custGeom>
                  <a:avLst/>
                  <a:gdLst>
                    <a:gd name="connsiteX0" fmla="*/ 0 w 188379"/>
                    <a:gd name="connsiteY0" fmla="*/ 188379 h 188379"/>
                    <a:gd name="connsiteX1" fmla="*/ 188379 w 188379"/>
                    <a:gd name="connsiteY1" fmla="*/ 188379 h 188379"/>
                    <a:gd name="connsiteX2" fmla="*/ 188379 w 188379"/>
                    <a:gd name="connsiteY2" fmla="*/ 0 h 188379"/>
                    <a:gd name="connsiteX3" fmla="*/ 0 w 188379"/>
                    <a:gd name="connsiteY3" fmla="*/ 0 h 188379"/>
                  </a:gdLst>
                  <a:ahLst/>
                  <a:cxnLst>
                    <a:cxn ang="0">
                      <a:pos x="connsiteX0" y="connsiteY0"/>
                    </a:cxn>
                    <a:cxn ang="1">
                      <a:pos x="connsiteX1" y="connsiteY1"/>
                    </a:cxn>
                    <a:cxn ang="2">
                      <a:pos x="connsiteX2" y="connsiteY2"/>
                    </a:cxn>
                    <a:cxn ang="3">
                      <a:pos x="connsiteX3" y="connsiteY3"/>
                    </a:cxn>
                  </a:cxnLst>
                  <a:rect l="l" t="t" r="r" b="b"/>
                  <a:pathLst>
                    <a:path w="188379" h="188379">
                      <a:moveTo>
                        <a:pt x="0" y="188379"/>
                      </a:moveTo>
                      <a:lnTo>
                        <a:pt x="188379" y="188379"/>
                      </a:ln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7" name="Freeform 3"/>
                <p:cNvSpPr/>
                <p:nvPr/>
              </p:nvSpPr>
              <p:spPr>
                <a:xfrm>
                  <a:off x="3830612" y="8171142"/>
                  <a:ext cx="188379" cy="188379"/>
                </a:xfrm>
                <a:custGeom>
                  <a:avLst/>
                  <a:gdLst>
                    <a:gd name="connsiteX0" fmla="*/ 0 w 188379"/>
                    <a:gd name="connsiteY0" fmla="*/ 188379 h 188379"/>
                    <a:gd name="connsiteX1" fmla="*/ 188379 w 188379"/>
                    <a:gd name="connsiteY1" fmla="*/ 188379 h 188379"/>
                    <a:gd name="connsiteX2" fmla="*/ 188379 w 188379"/>
                    <a:gd name="connsiteY2" fmla="*/ 0 h 188379"/>
                    <a:gd name="connsiteX3" fmla="*/ 0 w 188379"/>
                    <a:gd name="connsiteY3" fmla="*/ 0 h 188379"/>
                  </a:gdLst>
                  <a:ahLst/>
                  <a:cxnLst>
                    <a:cxn ang="0">
                      <a:pos x="connsiteX0" y="connsiteY0"/>
                    </a:cxn>
                    <a:cxn ang="1">
                      <a:pos x="connsiteX1" y="connsiteY1"/>
                    </a:cxn>
                    <a:cxn ang="2">
                      <a:pos x="connsiteX2" y="connsiteY2"/>
                    </a:cxn>
                    <a:cxn ang="3">
                      <a:pos x="connsiteX3" y="connsiteY3"/>
                    </a:cxn>
                  </a:cxnLst>
                  <a:rect l="l" t="t" r="r" b="b"/>
                  <a:pathLst>
                    <a:path w="188379" h="188379">
                      <a:moveTo>
                        <a:pt x="0" y="188379"/>
                      </a:moveTo>
                      <a:lnTo>
                        <a:pt x="188379" y="188379"/>
                      </a:lnTo>
                      <a:lnTo>
                        <a:pt x="188379" y="0"/>
                      </a:lnTo>
                      <a:lnTo>
                        <a:pt x="0" y="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8" name="Freeform 3"/>
                <p:cNvSpPr/>
                <p:nvPr/>
              </p:nvSpPr>
              <p:spPr>
                <a:xfrm>
                  <a:off x="3198470" y="7756714"/>
                  <a:ext cx="101244" cy="244881"/>
                </a:xfrm>
                <a:custGeom>
                  <a:avLst/>
                  <a:gdLst>
                    <a:gd name="connsiteX0" fmla="*/ 50610 w 101244"/>
                    <a:gd name="connsiteY0" fmla="*/ 244881 h 244881"/>
                    <a:gd name="connsiteX1" fmla="*/ 101244 w 101244"/>
                    <a:gd name="connsiteY1" fmla="*/ 194259 h 244881"/>
                    <a:gd name="connsiteX2" fmla="*/ 101244 w 101244"/>
                    <a:gd name="connsiteY2" fmla="*/ 50622 h 244881"/>
                    <a:gd name="connsiteX3" fmla="*/ 50610 w 101244"/>
                    <a:gd name="connsiteY3" fmla="*/ 0 h 244881"/>
                    <a:gd name="connsiteX4" fmla="*/ 0 w 101244"/>
                    <a:gd name="connsiteY4" fmla="*/ 50622 h 244881"/>
                    <a:gd name="connsiteX5" fmla="*/ 0 w 101244"/>
                    <a:gd name="connsiteY5" fmla="*/ 194259 h 244881"/>
                    <a:gd name="connsiteX6" fmla="*/ 50610 w 101244"/>
                    <a:gd name="connsiteY6" fmla="*/ 244881 h 2448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244" h="244881">
                      <a:moveTo>
                        <a:pt x="50610" y="244881"/>
                      </a:moveTo>
                      <a:cubicBezTo>
                        <a:pt x="78562" y="244881"/>
                        <a:pt x="101244" y="222225"/>
                        <a:pt x="101244" y="194259"/>
                      </a:cubicBezTo>
                      <a:lnTo>
                        <a:pt x="101244" y="50622"/>
                      </a:lnTo>
                      <a:cubicBezTo>
                        <a:pt x="101244" y="22670"/>
                        <a:pt x="78562" y="0"/>
                        <a:pt x="50610" y="0"/>
                      </a:cubicBezTo>
                      <a:cubicBezTo>
                        <a:pt x="22657" y="0"/>
                        <a:pt x="0" y="22670"/>
                        <a:pt x="0" y="50622"/>
                      </a:cubicBezTo>
                      <a:lnTo>
                        <a:pt x="0" y="194259"/>
                      </a:lnTo>
                      <a:cubicBezTo>
                        <a:pt x="0" y="222225"/>
                        <a:pt x="22657" y="244881"/>
                        <a:pt x="50610" y="244881"/>
                      </a:cubicBezTo>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59" name="Freeform 3"/>
                <p:cNvSpPr/>
                <p:nvPr/>
              </p:nvSpPr>
              <p:spPr>
                <a:xfrm>
                  <a:off x="2891165" y="7888572"/>
                  <a:ext cx="1271499" cy="1101992"/>
                </a:xfrm>
                <a:custGeom>
                  <a:avLst/>
                  <a:gdLst>
                    <a:gd name="connsiteX0" fmla="*/ 89459 w 1271499"/>
                    <a:gd name="connsiteY0" fmla="*/ 1026630 h 1101992"/>
                    <a:gd name="connsiteX1" fmla="*/ 89459 w 1271499"/>
                    <a:gd name="connsiteY1" fmla="*/ 213093 h 1101992"/>
                    <a:gd name="connsiteX2" fmla="*/ 1182014 w 1271499"/>
                    <a:gd name="connsiteY2" fmla="*/ 213093 h 1101992"/>
                    <a:gd name="connsiteX3" fmla="*/ 1182014 w 1271499"/>
                    <a:gd name="connsiteY3" fmla="*/ 571386 h 1101992"/>
                    <a:gd name="connsiteX4" fmla="*/ 1271499 w 1271499"/>
                    <a:gd name="connsiteY4" fmla="*/ 596697 h 1101992"/>
                    <a:gd name="connsiteX5" fmla="*/ 1271499 w 1271499"/>
                    <a:gd name="connsiteY5" fmla="*/ 56502 h 1101992"/>
                    <a:gd name="connsiteX6" fmla="*/ 1214984 w 1271499"/>
                    <a:gd name="connsiteY6" fmla="*/ 0 h 1101992"/>
                    <a:gd name="connsiteX7" fmla="*/ 992454 w 1271499"/>
                    <a:gd name="connsiteY7" fmla="*/ 0 h 1101992"/>
                    <a:gd name="connsiteX8" fmla="*/ 992454 w 1271499"/>
                    <a:gd name="connsiteY8" fmla="*/ 62395 h 1101992"/>
                    <a:gd name="connsiteX9" fmla="*/ 913587 w 1271499"/>
                    <a:gd name="connsiteY9" fmla="*/ 141275 h 1101992"/>
                    <a:gd name="connsiteX10" fmla="*/ 834695 w 1271499"/>
                    <a:gd name="connsiteY10" fmla="*/ 62395 h 1101992"/>
                    <a:gd name="connsiteX11" fmla="*/ 834695 w 1271499"/>
                    <a:gd name="connsiteY11" fmla="*/ 0 h 1101992"/>
                    <a:gd name="connsiteX12" fmla="*/ 436804 w 1271499"/>
                    <a:gd name="connsiteY12" fmla="*/ 0 h 1101992"/>
                    <a:gd name="connsiteX13" fmla="*/ 436804 w 1271499"/>
                    <a:gd name="connsiteY13" fmla="*/ 62395 h 1101992"/>
                    <a:gd name="connsiteX14" fmla="*/ 357911 w 1271499"/>
                    <a:gd name="connsiteY14" fmla="*/ 141275 h 1101992"/>
                    <a:gd name="connsiteX15" fmla="*/ 279044 w 1271499"/>
                    <a:gd name="connsiteY15" fmla="*/ 62395 h 1101992"/>
                    <a:gd name="connsiteX16" fmla="*/ 279044 w 1271499"/>
                    <a:gd name="connsiteY16" fmla="*/ 0 h 1101992"/>
                    <a:gd name="connsiteX17" fmla="*/ 56515 w 1271499"/>
                    <a:gd name="connsiteY17" fmla="*/ 0 h 1101992"/>
                    <a:gd name="connsiteX18" fmla="*/ 0 w 1271499"/>
                    <a:gd name="connsiteY18" fmla="*/ 56502 h 1101992"/>
                    <a:gd name="connsiteX19" fmla="*/ 0 w 1271499"/>
                    <a:gd name="connsiteY19" fmla="*/ 1045464 h 1101992"/>
                    <a:gd name="connsiteX20" fmla="*/ 56515 w 1271499"/>
                    <a:gd name="connsiteY20" fmla="*/ 1101992 h 1101992"/>
                    <a:gd name="connsiteX21" fmla="*/ 765848 w 1271499"/>
                    <a:gd name="connsiteY21" fmla="*/ 1101992 h 1101992"/>
                    <a:gd name="connsiteX22" fmla="*/ 743115 w 1271499"/>
                    <a:gd name="connsiteY22" fmla="*/ 1026630 h 11019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71499" h="1101992">
                      <a:moveTo>
                        <a:pt x="89459" y="1026630"/>
                      </a:moveTo>
                      <a:lnTo>
                        <a:pt x="89459" y="213093"/>
                      </a:lnTo>
                      <a:lnTo>
                        <a:pt x="1182014" y="213093"/>
                      </a:lnTo>
                      <a:lnTo>
                        <a:pt x="1182014" y="571386"/>
                      </a:lnTo>
                      <a:cubicBezTo>
                        <a:pt x="1213231" y="576237"/>
                        <a:pt x="1243216" y="584835"/>
                        <a:pt x="1271499" y="596697"/>
                      </a:cubicBezTo>
                      <a:lnTo>
                        <a:pt x="1271499" y="56502"/>
                      </a:lnTo>
                      <a:cubicBezTo>
                        <a:pt x="1271499" y="25298"/>
                        <a:pt x="1246200" y="0"/>
                        <a:pt x="1214984" y="0"/>
                      </a:cubicBezTo>
                      <a:lnTo>
                        <a:pt x="992454" y="0"/>
                      </a:lnTo>
                      <a:lnTo>
                        <a:pt x="992454" y="62395"/>
                      </a:lnTo>
                      <a:cubicBezTo>
                        <a:pt x="992454" y="105905"/>
                        <a:pt x="957072" y="141275"/>
                        <a:pt x="913587" y="141275"/>
                      </a:cubicBezTo>
                      <a:cubicBezTo>
                        <a:pt x="870102" y="141275"/>
                        <a:pt x="834695" y="105905"/>
                        <a:pt x="834695" y="62395"/>
                      </a:cubicBezTo>
                      <a:lnTo>
                        <a:pt x="834695" y="0"/>
                      </a:lnTo>
                      <a:lnTo>
                        <a:pt x="436804" y="0"/>
                      </a:lnTo>
                      <a:lnTo>
                        <a:pt x="436804" y="62395"/>
                      </a:lnTo>
                      <a:cubicBezTo>
                        <a:pt x="436804" y="105905"/>
                        <a:pt x="401396" y="141275"/>
                        <a:pt x="357911" y="141275"/>
                      </a:cubicBezTo>
                      <a:cubicBezTo>
                        <a:pt x="314427" y="141275"/>
                        <a:pt x="279044" y="105905"/>
                        <a:pt x="279044" y="62395"/>
                      </a:cubicBezTo>
                      <a:lnTo>
                        <a:pt x="279044" y="0"/>
                      </a:lnTo>
                      <a:lnTo>
                        <a:pt x="56515" y="0"/>
                      </a:lnTo>
                      <a:cubicBezTo>
                        <a:pt x="25298" y="0"/>
                        <a:pt x="0" y="25298"/>
                        <a:pt x="0" y="56502"/>
                      </a:cubicBezTo>
                      <a:lnTo>
                        <a:pt x="0" y="1045464"/>
                      </a:lnTo>
                      <a:cubicBezTo>
                        <a:pt x="0" y="1076681"/>
                        <a:pt x="25298" y="1101992"/>
                        <a:pt x="56515" y="1101992"/>
                      </a:cubicBezTo>
                      <a:lnTo>
                        <a:pt x="765848" y="1101992"/>
                      </a:lnTo>
                      <a:cubicBezTo>
                        <a:pt x="755802" y="1078001"/>
                        <a:pt x="748170" y="1052779"/>
                        <a:pt x="743115" y="1026630"/>
                      </a:cubicBez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60" name="Freeform 3"/>
                <p:cNvSpPr/>
                <p:nvPr/>
              </p:nvSpPr>
              <p:spPr>
                <a:xfrm>
                  <a:off x="3754119" y="7756714"/>
                  <a:ext cx="101244" cy="244881"/>
                </a:xfrm>
                <a:custGeom>
                  <a:avLst/>
                  <a:gdLst>
                    <a:gd name="connsiteX0" fmla="*/ 50635 w 101244"/>
                    <a:gd name="connsiteY0" fmla="*/ 244881 h 244881"/>
                    <a:gd name="connsiteX1" fmla="*/ 101244 w 101244"/>
                    <a:gd name="connsiteY1" fmla="*/ 194259 h 244881"/>
                    <a:gd name="connsiteX2" fmla="*/ 101244 w 101244"/>
                    <a:gd name="connsiteY2" fmla="*/ 50622 h 244881"/>
                    <a:gd name="connsiteX3" fmla="*/ 50635 w 101244"/>
                    <a:gd name="connsiteY3" fmla="*/ 0 h 244881"/>
                    <a:gd name="connsiteX4" fmla="*/ 0 w 101244"/>
                    <a:gd name="connsiteY4" fmla="*/ 50622 h 244881"/>
                    <a:gd name="connsiteX5" fmla="*/ 0 w 101244"/>
                    <a:gd name="connsiteY5" fmla="*/ 194259 h 244881"/>
                    <a:gd name="connsiteX6" fmla="*/ 50635 w 101244"/>
                    <a:gd name="connsiteY6" fmla="*/ 244881 h 2448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244" h="244881">
                      <a:moveTo>
                        <a:pt x="50635" y="244881"/>
                      </a:moveTo>
                      <a:cubicBezTo>
                        <a:pt x="78588" y="244881"/>
                        <a:pt x="101244" y="222225"/>
                        <a:pt x="101244" y="194259"/>
                      </a:cubicBezTo>
                      <a:lnTo>
                        <a:pt x="101244" y="50622"/>
                      </a:lnTo>
                      <a:cubicBezTo>
                        <a:pt x="101244" y="22670"/>
                        <a:pt x="78588" y="0"/>
                        <a:pt x="50635" y="0"/>
                      </a:cubicBezTo>
                      <a:cubicBezTo>
                        <a:pt x="22682" y="0"/>
                        <a:pt x="0" y="22670"/>
                        <a:pt x="0" y="50622"/>
                      </a:cubicBezTo>
                      <a:lnTo>
                        <a:pt x="0" y="194259"/>
                      </a:lnTo>
                      <a:cubicBezTo>
                        <a:pt x="0" y="222225"/>
                        <a:pt x="22682" y="244881"/>
                        <a:pt x="50635" y="244881"/>
                      </a:cubicBezTo>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46" name="Freeform 45"/>
              <p:cNvSpPr/>
              <p:nvPr/>
            </p:nvSpPr>
            <p:spPr>
              <a:xfrm>
                <a:off x="2961720" y="6111082"/>
                <a:ext cx="240778" cy="162867"/>
              </a:xfrm>
              <a:custGeom>
                <a:avLst/>
                <a:gdLst>
                  <a:gd name="connsiteX0" fmla="*/ 1265834 w 1265834"/>
                  <a:gd name="connsiteY0" fmla="*/ 129337 h 856234"/>
                  <a:gd name="connsiteX1" fmla="*/ 1143826 w 1265834"/>
                  <a:gd name="connsiteY1" fmla="*/ 0 h 856234"/>
                  <a:gd name="connsiteX2" fmla="*/ 502437 w 1265834"/>
                  <a:gd name="connsiteY2" fmla="*/ 605053 h 856234"/>
                  <a:gd name="connsiteX3" fmla="*/ 129337 w 1265834"/>
                  <a:gd name="connsiteY3" fmla="*/ 209537 h 856234"/>
                  <a:gd name="connsiteX4" fmla="*/ 0 w 1265834"/>
                  <a:gd name="connsiteY4" fmla="*/ 331546 h 856234"/>
                  <a:gd name="connsiteX5" fmla="*/ 494170 w 1265834"/>
                  <a:gd name="connsiteY5" fmla="*/ 855396 h 856234"/>
                  <a:gd name="connsiteX6" fmla="*/ 494335 w 1265834"/>
                  <a:gd name="connsiteY6" fmla="*/ 855243 h 856234"/>
                  <a:gd name="connsiteX7" fmla="*/ 495275 w 1265834"/>
                  <a:gd name="connsiteY7" fmla="*/ 856234 h 85623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265834" h="856234">
                    <a:moveTo>
                      <a:pt x="1265834" y="129337"/>
                    </a:moveTo>
                    <a:lnTo>
                      <a:pt x="1143826" y="0"/>
                    </a:lnTo>
                    <a:lnTo>
                      <a:pt x="502437" y="605053"/>
                    </a:lnTo>
                    <a:lnTo>
                      <a:pt x="129337" y="209537"/>
                    </a:lnTo>
                    <a:lnTo>
                      <a:pt x="0" y="331546"/>
                    </a:lnTo>
                    <a:lnTo>
                      <a:pt x="494170" y="855396"/>
                    </a:lnTo>
                    <a:lnTo>
                      <a:pt x="494335" y="855243"/>
                    </a:lnTo>
                    <a:lnTo>
                      <a:pt x="495275" y="856234"/>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9" name="Group 68"/>
          <p:cNvGrpSpPr/>
          <p:nvPr/>
        </p:nvGrpSpPr>
        <p:grpSpPr>
          <a:xfrm>
            <a:off x="1058309" y="2121408"/>
            <a:ext cx="1810512" cy="1810512"/>
            <a:chOff x="1058309" y="2121408"/>
            <a:chExt cx="1810512" cy="1810512"/>
          </a:xfrm>
        </p:grpSpPr>
        <p:sp>
          <p:nvSpPr>
            <p:cNvPr id="3" name="Oval 2"/>
            <p:cNvSpPr/>
            <p:nvPr/>
          </p:nvSpPr>
          <p:spPr>
            <a:xfrm>
              <a:off x="1058309" y="2121408"/>
              <a:ext cx="1810512" cy="1810512"/>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8" name="Group 67"/>
            <p:cNvGrpSpPr/>
            <p:nvPr/>
          </p:nvGrpSpPr>
          <p:grpSpPr>
            <a:xfrm>
              <a:off x="1314894" y="2377993"/>
              <a:ext cx="1297342" cy="1297342"/>
              <a:chOff x="1314894" y="2377993"/>
              <a:chExt cx="1297342" cy="1297342"/>
            </a:xfrm>
          </p:grpSpPr>
          <p:sp>
            <p:nvSpPr>
              <p:cNvPr id="35" name="Oval 34"/>
              <p:cNvSpPr/>
              <p:nvPr/>
            </p:nvSpPr>
            <p:spPr>
              <a:xfrm>
                <a:off x="1314894" y="2377993"/>
                <a:ext cx="1297342" cy="1297342"/>
              </a:xfrm>
              <a:prstGeom prst="ellipse">
                <a:avLst/>
              </a:prstGeom>
              <a:solidFill>
                <a:schemeClr val="accent6">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7" name="Group 66"/>
              <p:cNvGrpSpPr/>
              <p:nvPr/>
            </p:nvGrpSpPr>
            <p:grpSpPr>
              <a:xfrm>
                <a:off x="1562180" y="2691161"/>
                <a:ext cx="802770" cy="671007"/>
                <a:chOff x="1562180" y="2691161"/>
                <a:chExt cx="802770" cy="671007"/>
              </a:xfrm>
              <a:solidFill>
                <a:schemeClr val="accent5"/>
              </a:solidFill>
            </p:grpSpPr>
            <p:grpSp>
              <p:nvGrpSpPr>
                <p:cNvPr id="61" name="Group 60"/>
                <p:cNvGrpSpPr/>
                <p:nvPr/>
              </p:nvGrpSpPr>
              <p:grpSpPr>
                <a:xfrm>
                  <a:off x="1562180" y="2691161"/>
                  <a:ext cx="802770" cy="671007"/>
                  <a:chOff x="941969" y="1130587"/>
                  <a:chExt cx="1542212" cy="1289079"/>
                </a:xfrm>
                <a:grpFill/>
              </p:grpSpPr>
              <p:sp>
                <p:nvSpPr>
                  <p:cNvPr id="62" name="Freeform 3"/>
                  <p:cNvSpPr/>
                  <p:nvPr/>
                </p:nvSpPr>
                <p:spPr>
                  <a:xfrm>
                    <a:off x="1260594" y="2242222"/>
                    <a:ext cx="904964" cy="177444"/>
                  </a:xfrm>
                  <a:custGeom>
                    <a:avLst/>
                    <a:gdLst>
                      <a:gd name="connsiteX0" fmla="*/ 660349 w 904964"/>
                      <a:gd name="connsiteY0" fmla="*/ 0 h 177444"/>
                      <a:gd name="connsiteX1" fmla="*/ 244627 w 904964"/>
                      <a:gd name="connsiteY1" fmla="*/ 0 h 177444"/>
                      <a:gd name="connsiteX2" fmla="*/ 244627 w 904964"/>
                      <a:gd name="connsiteY2" fmla="*/ 103937 h 177444"/>
                      <a:gd name="connsiteX3" fmla="*/ 0 w 904964"/>
                      <a:gd name="connsiteY3" fmla="*/ 103937 h 177444"/>
                      <a:gd name="connsiteX4" fmla="*/ 0 w 904964"/>
                      <a:gd name="connsiteY4" fmla="*/ 177444 h 177444"/>
                      <a:gd name="connsiteX5" fmla="*/ 904964 w 904964"/>
                      <a:gd name="connsiteY5" fmla="*/ 177444 h 177444"/>
                      <a:gd name="connsiteX6" fmla="*/ 904964 w 904964"/>
                      <a:gd name="connsiteY6" fmla="*/ 103937 h 177444"/>
                      <a:gd name="connsiteX7" fmla="*/ 660349 w 904964"/>
                      <a:gd name="connsiteY7" fmla="*/ 103937 h 1774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04964" h="177444">
                        <a:moveTo>
                          <a:pt x="660349" y="0"/>
                        </a:moveTo>
                        <a:lnTo>
                          <a:pt x="244627" y="0"/>
                        </a:lnTo>
                        <a:lnTo>
                          <a:pt x="244627" y="103937"/>
                        </a:lnTo>
                        <a:lnTo>
                          <a:pt x="0" y="103937"/>
                        </a:lnTo>
                        <a:lnTo>
                          <a:pt x="0" y="177444"/>
                        </a:lnTo>
                        <a:lnTo>
                          <a:pt x="904964" y="177444"/>
                        </a:lnTo>
                        <a:lnTo>
                          <a:pt x="904964" y="103937"/>
                        </a:lnTo>
                        <a:lnTo>
                          <a:pt x="660349" y="103937"/>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3" name="Freeform 62"/>
                  <p:cNvSpPr/>
                  <p:nvPr/>
                </p:nvSpPr>
                <p:spPr>
                  <a:xfrm>
                    <a:off x="941969" y="1130587"/>
                    <a:ext cx="1542212" cy="1060996"/>
                  </a:xfrm>
                  <a:custGeom>
                    <a:avLst/>
                    <a:gdLst>
                      <a:gd name="connsiteX0" fmla="*/ 1469593 w 1542212"/>
                      <a:gd name="connsiteY0" fmla="*/ 920864 h 1060996"/>
                      <a:gd name="connsiteX1" fmla="*/ 1423441 w 1542212"/>
                      <a:gd name="connsiteY1" fmla="*/ 965657 h 1060996"/>
                      <a:gd name="connsiteX2" fmla="*/ 118783 w 1542212"/>
                      <a:gd name="connsiteY2" fmla="*/ 965657 h 1060996"/>
                      <a:gd name="connsiteX3" fmla="*/ 72631 w 1542212"/>
                      <a:gd name="connsiteY3" fmla="*/ 920864 h 1060996"/>
                      <a:gd name="connsiteX4" fmla="*/ 72631 w 1542212"/>
                      <a:gd name="connsiteY4" fmla="*/ 140144 h 1060996"/>
                      <a:gd name="connsiteX5" fmla="*/ 118783 w 1542212"/>
                      <a:gd name="connsiteY5" fmla="*/ 95352 h 1060996"/>
                      <a:gd name="connsiteX6" fmla="*/ 1423441 w 1542212"/>
                      <a:gd name="connsiteY6" fmla="*/ 95352 h 1060996"/>
                      <a:gd name="connsiteX7" fmla="*/ 1469593 w 1542212"/>
                      <a:gd name="connsiteY7" fmla="*/ 140144 h 1060996"/>
                      <a:gd name="connsiteX9" fmla="*/ 1431963 w 1542212"/>
                      <a:gd name="connsiteY9" fmla="*/ 0 h 1060996"/>
                      <a:gd name="connsiteX10" fmla="*/ 110261 w 1542212"/>
                      <a:gd name="connsiteY10" fmla="*/ 0 h 1060996"/>
                      <a:gd name="connsiteX11" fmla="*/ 0 w 1542212"/>
                      <a:gd name="connsiteY11" fmla="*/ 110261 h 1060996"/>
                      <a:gd name="connsiteX12" fmla="*/ 0 w 1542212"/>
                      <a:gd name="connsiteY12" fmla="*/ 950747 h 1060996"/>
                      <a:gd name="connsiteX13" fmla="*/ 110261 w 1542212"/>
                      <a:gd name="connsiteY13" fmla="*/ 1060996 h 1060996"/>
                      <a:gd name="connsiteX14" fmla="*/ 1431963 w 1542212"/>
                      <a:gd name="connsiteY14" fmla="*/ 1060996 h 1060996"/>
                      <a:gd name="connsiteX15" fmla="*/ 1542212 w 1542212"/>
                      <a:gd name="connsiteY15" fmla="*/ 950747 h 1060996"/>
                      <a:gd name="connsiteX16" fmla="*/ 1542212 w 1542212"/>
                      <a:gd name="connsiteY16" fmla="*/ 110261 h 1060996"/>
                      <a:gd name="connsiteX17" fmla="*/ 1431963 w 1542212"/>
                      <a:gd name="connsiteY17" fmla="*/ 0 h 10609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542212" h="1060996">
                        <a:moveTo>
                          <a:pt x="1469593" y="920864"/>
                        </a:moveTo>
                        <a:cubicBezTo>
                          <a:pt x="1469593" y="945566"/>
                          <a:pt x="1448892" y="965657"/>
                          <a:pt x="1423441" y="965657"/>
                        </a:cubicBezTo>
                        <a:lnTo>
                          <a:pt x="118783" y="965657"/>
                        </a:lnTo>
                        <a:cubicBezTo>
                          <a:pt x="93332" y="965657"/>
                          <a:pt x="72631" y="945566"/>
                          <a:pt x="72631" y="920864"/>
                        </a:cubicBezTo>
                        <a:lnTo>
                          <a:pt x="72631" y="140144"/>
                        </a:lnTo>
                        <a:cubicBezTo>
                          <a:pt x="72631" y="115443"/>
                          <a:pt x="93332" y="95352"/>
                          <a:pt x="118783" y="95352"/>
                        </a:cubicBezTo>
                        <a:lnTo>
                          <a:pt x="1423441" y="95352"/>
                        </a:lnTo>
                        <a:cubicBezTo>
                          <a:pt x="1448892" y="95352"/>
                          <a:pt x="1469593" y="115443"/>
                          <a:pt x="1469593" y="140144"/>
                        </a:cubicBezTo>
                        <a:moveTo>
                          <a:pt x="1431963" y="0"/>
                        </a:moveTo>
                        <a:lnTo>
                          <a:pt x="110261" y="0"/>
                        </a:lnTo>
                        <a:cubicBezTo>
                          <a:pt x="49467" y="0"/>
                          <a:pt x="0" y="49466"/>
                          <a:pt x="0" y="110261"/>
                        </a:cubicBezTo>
                        <a:lnTo>
                          <a:pt x="0" y="950747"/>
                        </a:lnTo>
                        <a:cubicBezTo>
                          <a:pt x="0" y="1011542"/>
                          <a:pt x="49467" y="1060996"/>
                          <a:pt x="110261" y="1060996"/>
                        </a:cubicBezTo>
                        <a:lnTo>
                          <a:pt x="1431963" y="1060996"/>
                        </a:lnTo>
                        <a:cubicBezTo>
                          <a:pt x="1492758" y="1060996"/>
                          <a:pt x="1542212" y="1011542"/>
                          <a:pt x="1542212" y="950747"/>
                        </a:cubicBezTo>
                        <a:lnTo>
                          <a:pt x="1542212" y="110261"/>
                        </a:lnTo>
                        <a:cubicBezTo>
                          <a:pt x="1542212" y="49466"/>
                          <a:pt x="1492758" y="0"/>
                          <a:pt x="1431963" y="0"/>
                        </a:cubicBezTo>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66" name="Group 65"/>
                <p:cNvGrpSpPr/>
                <p:nvPr/>
              </p:nvGrpSpPr>
              <p:grpSpPr>
                <a:xfrm>
                  <a:off x="1675591" y="2804973"/>
                  <a:ext cx="575949" cy="321251"/>
                  <a:chOff x="1700705" y="2804973"/>
                  <a:chExt cx="575949" cy="321251"/>
                </a:xfrm>
                <a:grpFill/>
              </p:grpSpPr>
              <p:sp>
                <p:nvSpPr>
                  <p:cNvPr id="64" name="Freeform 3"/>
                  <p:cNvSpPr/>
                  <p:nvPr/>
                </p:nvSpPr>
                <p:spPr>
                  <a:xfrm>
                    <a:off x="1700705" y="2804973"/>
                    <a:ext cx="191677" cy="321251"/>
                  </a:xfrm>
                  <a:custGeom>
                    <a:avLst/>
                    <a:gdLst>
                      <a:gd name="connsiteX0" fmla="*/ 189890 w 444856"/>
                      <a:gd name="connsiteY0" fmla="*/ 0 h 745579"/>
                      <a:gd name="connsiteX1" fmla="*/ 189890 w 444856"/>
                      <a:gd name="connsiteY1" fmla="*/ 68796 h 745579"/>
                      <a:gd name="connsiteX2" fmla="*/ 15151 w 444856"/>
                      <a:gd name="connsiteY2" fmla="*/ 233794 h 745579"/>
                      <a:gd name="connsiteX3" fmla="*/ 193662 w 444856"/>
                      <a:gd name="connsiteY3" fmla="*/ 397053 h 745579"/>
                      <a:gd name="connsiteX4" fmla="*/ 193662 w 444856"/>
                      <a:gd name="connsiteY4" fmla="*/ 557682 h 745579"/>
                      <a:gd name="connsiteX5" fmla="*/ 82474 w 444856"/>
                      <a:gd name="connsiteY5" fmla="*/ 469786 h 745579"/>
                      <a:gd name="connsiteX6" fmla="*/ 0 w 444856"/>
                      <a:gd name="connsiteY6" fmla="*/ 522732 h 745579"/>
                      <a:gd name="connsiteX7" fmla="*/ 189890 w 444856"/>
                      <a:gd name="connsiteY7" fmla="*/ 643014 h 745579"/>
                      <a:gd name="connsiteX8" fmla="*/ 189890 w 444856"/>
                      <a:gd name="connsiteY8" fmla="*/ 745579 h 745579"/>
                      <a:gd name="connsiteX9" fmla="*/ 262496 w 444856"/>
                      <a:gd name="connsiteY9" fmla="*/ 745579 h 745579"/>
                      <a:gd name="connsiteX10" fmla="*/ 262496 w 444856"/>
                      <a:gd name="connsiteY10" fmla="*/ 643014 h 745579"/>
                      <a:gd name="connsiteX11" fmla="*/ 444856 w 444856"/>
                      <a:gd name="connsiteY11" fmla="*/ 476631 h 745579"/>
                      <a:gd name="connsiteX12" fmla="*/ 260248 w 444856"/>
                      <a:gd name="connsiteY12" fmla="*/ 308610 h 745579"/>
                      <a:gd name="connsiteX13" fmla="*/ 260248 w 444856"/>
                      <a:gd name="connsiteY13" fmla="*/ 161061 h 745579"/>
                      <a:gd name="connsiteX14" fmla="*/ 343497 w 444856"/>
                      <a:gd name="connsiteY14" fmla="*/ 230022 h 745579"/>
                      <a:gd name="connsiteX15" fmla="*/ 425107 w 444856"/>
                      <a:gd name="connsiteY15" fmla="*/ 170929 h 745579"/>
                      <a:gd name="connsiteX16" fmla="*/ 262496 w 444856"/>
                      <a:gd name="connsiteY16" fmla="*/ 70955 h 745579"/>
                      <a:gd name="connsiteX17" fmla="*/ 262496 w 444856"/>
                      <a:gd name="connsiteY17" fmla="*/ 0 h 745579"/>
                      <a:gd name="connsiteX19" fmla="*/ 127025 w 444856"/>
                      <a:gd name="connsiteY19" fmla="*/ 223190 h 745579"/>
                      <a:gd name="connsiteX20" fmla="*/ 193662 w 444856"/>
                      <a:gd name="connsiteY20" fmla="*/ 156591 h 745579"/>
                      <a:gd name="connsiteX21" fmla="*/ 193662 w 444856"/>
                      <a:gd name="connsiteY21" fmla="*/ 291160 h 745579"/>
                      <a:gd name="connsiteX22" fmla="*/ 127025 w 444856"/>
                      <a:gd name="connsiteY22" fmla="*/ 223190 h 745579"/>
                      <a:gd name="connsiteX23" fmla="*/ 260248 w 444856"/>
                      <a:gd name="connsiteY23" fmla="*/ 414503 h 745579"/>
                      <a:gd name="connsiteX24" fmla="*/ 332854 w 444856"/>
                      <a:gd name="connsiteY24" fmla="*/ 487972 h 745579"/>
                      <a:gd name="connsiteX25" fmla="*/ 260248 w 444856"/>
                      <a:gd name="connsiteY25" fmla="*/ 558279 h 7455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444856" h="745579">
                        <a:moveTo>
                          <a:pt x="189890" y="0"/>
                        </a:moveTo>
                        <a:lnTo>
                          <a:pt x="189890" y="68796"/>
                        </a:lnTo>
                        <a:cubicBezTo>
                          <a:pt x="83172" y="77064"/>
                          <a:pt x="15151" y="138455"/>
                          <a:pt x="15151" y="233794"/>
                        </a:cubicBezTo>
                        <a:cubicBezTo>
                          <a:pt x="15151" y="341211"/>
                          <a:pt x="102172" y="374498"/>
                          <a:pt x="193662" y="397053"/>
                        </a:cubicBezTo>
                        <a:lnTo>
                          <a:pt x="193662" y="557682"/>
                        </a:lnTo>
                        <a:cubicBezTo>
                          <a:pt x="142964" y="547675"/>
                          <a:pt x="113436" y="512991"/>
                          <a:pt x="82474" y="469786"/>
                        </a:cubicBezTo>
                        <a:lnTo>
                          <a:pt x="0" y="522732"/>
                        </a:lnTo>
                        <a:cubicBezTo>
                          <a:pt x="37109" y="583311"/>
                          <a:pt x="92265" y="633057"/>
                          <a:pt x="189890" y="643014"/>
                        </a:cubicBezTo>
                        <a:lnTo>
                          <a:pt x="189890" y="745579"/>
                        </a:lnTo>
                        <a:lnTo>
                          <a:pt x="262496" y="745579"/>
                        </a:lnTo>
                        <a:lnTo>
                          <a:pt x="262496" y="643014"/>
                        </a:lnTo>
                        <a:cubicBezTo>
                          <a:pt x="391122" y="631673"/>
                          <a:pt x="444856" y="559841"/>
                          <a:pt x="444856" y="476631"/>
                        </a:cubicBezTo>
                        <a:cubicBezTo>
                          <a:pt x="444856" y="369951"/>
                          <a:pt x="365277" y="333629"/>
                          <a:pt x="260248" y="308610"/>
                        </a:cubicBezTo>
                        <a:lnTo>
                          <a:pt x="260248" y="161061"/>
                        </a:lnTo>
                        <a:cubicBezTo>
                          <a:pt x="298780" y="171666"/>
                          <a:pt x="321551" y="198158"/>
                          <a:pt x="343497" y="230022"/>
                        </a:cubicBezTo>
                        <a:lnTo>
                          <a:pt x="425107" y="170929"/>
                        </a:lnTo>
                        <a:cubicBezTo>
                          <a:pt x="391985" y="123177"/>
                          <a:pt x="346532" y="82436"/>
                          <a:pt x="262496" y="70955"/>
                        </a:cubicBezTo>
                        <a:lnTo>
                          <a:pt x="262496" y="0"/>
                        </a:lnTo>
                        <a:moveTo>
                          <a:pt x="127025" y="223190"/>
                        </a:moveTo>
                        <a:cubicBezTo>
                          <a:pt x="127025" y="189027"/>
                          <a:pt x="148234" y="162662"/>
                          <a:pt x="193662" y="156591"/>
                        </a:cubicBezTo>
                        <a:lnTo>
                          <a:pt x="193662" y="291160"/>
                        </a:lnTo>
                        <a:cubicBezTo>
                          <a:pt x="149847" y="277558"/>
                          <a:pt x="127025" y="260248"/>
                          <a:pt x="127025" y="223190"/>
                        </a:cubicBezTo>
                        <a:moveTo>
                          <a:pt x="260248" y="414503"/>
                        </a:moveTo>
                        <a:cubicBezTo>
                          <a:pt x="309474" y="429654"/>
                          <a:pt x="332854" y="450050"/>
                          <a:pt x="332854" y="487972"/>
                        </a:cubicBezTo>
                        <a:cubicBezTo>
                          <a:pt x="332854" y="529488"/>
                          <a:pt x="308686" y="551447"/>
                          <a:pt x="260248" y="558279"/>
                        </a:cubicBez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5" name="Freeform 3"/>
                  <p:cNvSpPr/>
                  <p:nvPr/>
                </p:nvSpPr>
                <p:spPr>
                  <a:xfrm>
                    <a:off x="1937333" y="2844161"/>
                    <a:ext cx="339321" cy="242875"/>
                  </a:xfrm>
                  <a:custGeom>
                    <a:avLst/>
                    <a:gdLst>
                      <a:gd name="connsiteX0" fmla="*/ 556882 w 913562"/>
                      <a:gd name="connsiteY0" fmla="*/ 653898 h 653898"/>
                      <a:gd name="connsiteX1" fmla="*/ 913562 w 913562"/>
                      <a:gd name="connsiteY1" fmla="*/ 326949 h 653898"/>
                      <a:gd name="connsiteX2" fmla="*/ 556882 w 913562"/>
                      <a:gd name="connsiteY2" fmla="*/ 0 h 653898"/>
                      <a:gd name="connsiteX3" fmla="*/ 556882 w 913562"/>
                      <a:gd name="connsiteY3" fmla="*/ 178333 h 653898"/>
                      <a:gd name="connsiteX4" fmla="*/ 0 w 913562"/>
                      <a:gd name="connsiteY4" fmla="*/ 178333 h 653898"/>
                      <a:gd name="connsiteX5" fmla="*/ 0 w 913562"/>
                      <a:gd name="connsiteY5" fmla="*/ 475564 h 653898"/>
                      <a:gd name="connsiteX6" fmla="*/ 556882 w 913562"/>
                      <a:gd name="connsiteY6" fmla="*/ 475564 h 6538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913562" h="653898">
                        <a:moveTo>
                          <a:pt x="556882" y="653898"/>
                        </a:moveTo>
                        <a:lnTo>
                          <a:pt x="913562" y="326949"/>
                        </a:lnTo>
                        <a:lnTo>
                          <a:pt x="556882" y="0"/>
                        </a:lnTo>
                        <a:lnTo>
                          <a:pt x="556882" y="178333"/>
                        </a:lnTo>
                        <a:lnTo>
                          <a:pt x="0" y="178333"/>
                        </a:lnTo>
                        <a:lnTo>
                          <a:pt x="0" y="475564"/>
                        </a:lnTo>
                        <a:lnTo>
                          <a:pt x="556882" y="475564"/>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grpSp>
      <p:sp>
        <p:nvSpPr>
          <p:cNvPr id="99" name="TextBox 98"/>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Here's how it works.</a:t>
            </a:r>
          </a:p>
        </p:txBody>
      </p:sp>
    </p:spTree>
    <p:extLst>
      <p:ext uri="{BB962C8B-B14F-4D97-AF65-F5344CB8AC3E}">
        <p14:creationId xmlns:p14="http://schemas.microsoft.com/office/powerpoint/2010/main" val="1552386847"/>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10"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700"/>
                            </p:stCondLst>
                            <p:childTnLst>
                              <p:par>
                                <p:cTn id="14" presetID="2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1200"/>
                            </p:stCondLst>
                            <p:childTnLst>
                              <p:par>
                                <p:cTn id="18" presetID="53" presetClass="entr" presetSubtype="16"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 calcmode="lin" valueType="num">
                                      <p:cBhvr>
                                        <p:cTn id="20" dur="500" fill="hold"/>
                                        <p:tgtEl>
                                          <p:spTgt spid="70"/>
                                        </p:tgtEl>
                                        <p:attrNameLst>
                                          <p:attrName>ppt_w</p:attrName>
                                        </p:attrNameLst>
                                      </p:cBhvr>
                                      <p:tavLst>
                                        <p:tav tm="0">
                                          <p:val>
                                            <p:fltVal val="0"/>
                                          </p:val>
                                        </p:tav>
                                        <p:tav tm="100000">
                                          <p:val>
                                            <p:strVal val="#ppt_w"/>
                                          </p:val>
                                        </p:tav>
                                      </p:tavLst>
                                    </p:anim>
                                    <p:anim calcmode="lin" valueType="num">
                                      <p:cBhvr>
                                        <p:cTn id="21" dur="500" fill="hold"/>
                                        <p:tgtEl>
                                          <p:spTgt spid="70"/>
                                        </p:tgtEl>
                                        <p:attrNameLst>
                                          <p:attrName>ppt_h</p:attrName>
                                        </p:attrNameLst>
                                      </p:cBhvr>
                                      <p:tavLst>
                                        <p:tav tm="0">
                                          <p:val>
                                            <p:fltVal val="0"/>
                                          </p:val>
                                        </p:tav>
                                        <p:tav tm="100000">
                                          <p:val>
                                            <p:strVal val="#ppt_h"/>
                                          </p:val>
                                        </p:tav>
                                      </p:tavLst>
                                    </p:anim>
                                    <p:animEffect transition="in" filter="fade">
                                      <p:cBhvr>
                                        <p:cTn id="22" dur="500"/>
                                        <p:tgtEl>
                                          <p:spTgt spid="70"/>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par>
                          <p:cTn id="26" fill="hold">
                            <p:stCondLst>
                              <p:cond delay="1900"/>
                            </p:stCondLst>
                            <p:childTnLst>
                              <p:par>
                                <p:cTn id="27" presetID="2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2400"/>
                            </p:stCondLst>
                            <p:childTnLst>
                              <p:par>
                                <p:cTn id="31" presetID="53" presetClass="entr" presetSubtype="16" fill="hold" nodeType="afterEffect">
                                  <p:stCondLst>
                                    <p:cond delay="0"/>
                                  </p:stCondLst>
                                  <p:childTnLst>
                                    <p:set>
                                      <p:cBhvr>
                                        <p:cTn id="32" dur="1" fill="hold">
                                          <p:stCondLst>
                                            <p:cond delay="0"/>
                                          </p:stCondLst>
                                        </p:cTn>
                                        <p:tgtEl>
                                          <p:spTgt spid="71"/>
                                        </p:tgtEl>
                                        <p:attrNameLst>
                                          <p:attrName>style.visibility</p:attrName>
                                        </p:attrNameLst>
                                      </p:cBhvr>
                                      <p:to>
                                        <p:strVal val="visible"/>
                                      </p:to>
                                    </p:set>
                                    <p:anim calcmode="lin" valueType="num">
                                      <p:cBhvr>
                                        <p:cTn id="33" dur="500" fill="hold"/>
                                        <p:tgtEl>
                                          <p:spTgt spid="71"/>
                                        </p:tgtEl>
                                        <p:attrNameLst>
                                          <p:attrName>ppt_w</p:attrName>
                                        </p:attrNameLst>
                                      </p:cBhvr>
                                      <p:tavLst>
                                        <p:tav tm="0">
                                          <p:val>
                                            <p:fltVal val="0"/>
                                          </p:val>
                                        </p:tav>
                                        <p:tav tm="100000">
                                          <p:val>
                                            <p:strVal val="#ppt_w"/>
                                          </p:val>
                                        </p:tav>
                                      </p:tavLst>
                                    </p:anim>
                                    <p:anim calcmode="lin" valueType="num">
                                      <p:cBhvr>
                                        <p:cTn id="34" dur="500" fill="hold"/>
                                        <p:tgtEl>
                                          <p:spTgt spid="71"/>
                                        </p:tgtEl>
                                        <p:attrNameLst>
                                          <p:attrName>ppt_h</p:attrName>
                                        </p:attrNameLst>
                                      </p:cBhvr>
                                      <p:tavLst>
                                        <p:tav tm="0">
                                          <p:val>
                                            <p:fltVal val="0"/>
                                          </p:val>
                                        </p:tav>
                                        <p:tav tm="100000">
                                          <p:val>
                                            <p:strVal val="#ppt_h"/>
                                          </p:val>
                                        </p:tav>
                                      </p:tavLst>
                                    </p:anim>
                                    <p:animEffect transition="in" filter="fade">
                                      <p:cBhvr>
                                        <p:cTn id="35" dur="500"/>
                                        <p:tgtEl>
                                          <p:spTgt spid="71"/>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p:stCondLst>
                              <p:cond delay="3100"/>
                            </p:stCondLst>
                            <p:childTnLst>
                              <p:par>
                                <p:cTn id="40" presetID="22" presetClass="entr" presetSubtype="8"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3600"/>
                            </p:stCondLst>
                            <p:childTnLst>
                              <p:par>
                                <p:cTn id="44" presetID="53" presetClass="entr" presetSubtype="16" fill="hold" nodeType="afterEffect">
                                  <p:stCondLst>
                                    <p:cond delay="0"/>
                                  </p:stCondLst>
                                  <p:childTnLst>
                                    <p:set>
                                      <p:cBhvr>
                                        <p:cTn id="45" dur="1" fill="hold">
                                          <p:stCondLst>
                                            <p:cond delay="0"/>
                                          </p:stCondLst>
                                        </p:cTn>
                                        <p:tgtEl>
                                          <p:spTgt spid="72"/>
                                        </p:tgtEl>
                                        <p:attrNameLst>
                                          <p:attrName>style.visibility</p:attrName>
                                        </p:attrNameLst>
                                      </p:cBhvr>
                                      <p:to>
                                        <p:strVal val="visible"/>
                                      </p:to>
                                    </p:set>
                                    <p:anim calcmode="lin" valueType="num">
                                      <p:cBhvr>
                                        <p:cTn id="46" dur="500" fill="hold"/>
                                        <p:tgtEl>
                                          <p:spTgt spid="72"/>
                                        </p:tgtEl>
                                        <p:attrNameLst>
                                          <p:attrName>ppt_w</p:attrName>
                                        </p:attrNameLst>
                                      </p:cBhvr>
                                      <p:tavLst>
                                        <p:tav tm="0">
                                          <p:val>
                                            <p:fltVal val="0"/>
                                          </p:val>
                                        </p:tav>
                                        <p:tav tm="100000">
                                          <p:val>
                                            <p:strVal val="#ppt_w"/>
                                          </p:val>
                                        </p:tav>
                                      </p:tavLst>
                                    </p:anim>
                                    <p:anim calcmode="lin" valueType="num">
                                      <p:cBhvr>
                                        <p:cTn id="47" dur="500" fill="hold"/>
                                        <p:tgtEl>
                                          <p:spTgt spid="72"/>
                                        </p:tgtEl>
                                        <p:attrNameLst>
                                          <p:attrName>ppt_h</p:attrName>
                                        </p:attrNameLst>
                                      </p:cBhvr>
                                      <p:tavLst>
                                        <p:tav tm="0">
                                          <p:val>
                                            <p:fltVal val="0"/>
                                          </p:val>
                                        </p:tav>
                                        <p:tav tm="100000">
                                          <p:val>
                                            <p:strVal val="#ppt_h"/>
                                          </p:val>
                                        </p:tav>
                                      </p:tavLst>
                                    </p:anim>
                                    <p:animEffect transition="in" filter="fade">
                                      <p:cBhvr>
                                        <p:cTn id="48" dur="500"/>
                                        <p:tgtEl>
                                          <p:spTgt spid="72"/>
                                        </p:tgtEl>
                                      </p:cBhvr>
                                    </p:animEffect>
                                  </p:childTnLst>
                                </p:cTn>
                              </p:par>
                              <p:par>
                                <p:cTn id="49" presetID="10" presetClass="entr" presetSubtype="0" fill="hold" grpId="0" nodeType="withEffect">
                                  <p:stCondLst>
                                    <p:cond delay="2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Item Five"/>
          <p:cNvGrpSpPr>
            <a:grpSpLocks noChangeAspect="1"/>
          </p:cNvGrpSpPr>
          <p:nvPr/>
        </p:nvGrpSpPr>
        <p:grpSpPr>
          <a:xfrm>
            <a:off x="7251192" y="5824728"/>
            <a:ext cx="493776" cy="493776"/>
            <a:chOff x="8937171" y="2645229"/>
            <a:chExt cx="1567542" cy="1567542"/>
          </a:xfrm>
        </p:grpSpPr>
        <p:sp>
          <p:nvSpPr>
            <p:cNvPr id="46"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7" name="Rollout and Refine Icon"/>
            <p:cNvGrpSpPr/>
            <p:nvPr/>
          </p:nvGrpSpPr>
          <p:grpSpPr>
            <a:xfrm>
              <a:off x="9279036" y="2980806"/>
              <a:ext cx="883812" cy="896388"/>
              <a:chOff x="6280447" y="3970760"/>
              <a:chExt cx="794340" cy="805643"/>
            </a:xfrm>
          </p:grpSpPr>
          <p:sp>
            <p:nvSpPr>
              <p:cNvPr id="48"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48"/>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3" name="Item Four"/>
          <p:cNvGrpSpPr>
            <a:grpSpLocks noChangeAspect="1"/>
          </p:cNvGrpSpPr>
          <p:nvPr/>
        </p:nvGrpSpPr>
        <p:grpSpPr>
          <a:xfrm>
            <a:off x="6547104" y="5824728"/>
            <a:ext cx="493776" cy="493776"/>
            <a:chOff x="7124700" y="2645229"/>
            <a:chExt cx="1567542" cy="1567542"/>
          </a:xfrm>
        </p:grpSpPr>
        <p:sp>
          <p:nvSpPr>
            <p:cNvPr id="5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56" name="Item One"/>
          <p:cNvGrpSpPr>
            <a:grpSpLocks noChangeAspect="1"/>
          </p:cNvGrpSpPr>
          <p:nvPr/>
        </p:nvGrpSpPr>
        <p:grpSpPr>
          <a:xfrm>
            <a:off x="4453128" y="5824728"/>
            <a:ext cx="493776" cy="493776"/>
            <a:chOff x="1687287" y="2645229"/>
            <a:chExt cx="1567542" cy="1567542"/>
          </a:xfrm>
        </p:grpSpPr>
        <p:sp>
          <p:nvSpPr>
            <p:cNvPr id="5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59" name="Item Two"/>
          <p:cNvGrpSpPr>
            <a:grpSpLocks noChangeAspect="1"/>
          </p:cNvGrpSpPr>
          <p:nvPr/>
        </p:nvGrpSpPr>
        <p:grpSpPr>
          <a:xfrm>
            <a:off x="5844425" y="5824728"/>
            <a:ext cx="493776" cy="493776"/>
            <a:chOff x="3499758" y="2645229"/>
            <a:chExt cx="1567542" cy="1567542"/>
          </a:xfrm>
        </p:grpSpPr>
        <p:sp>
          <p:nvSpPr>
            <p:cNvPr id="60"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1"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2" name="Rectangle 61"/>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3" name="Item Three"/>
          <p:cNvGrpSpPr>
            <a:grpSpLocks noChangeAspect="1"/>
          </p:cNvGrpSpPr>
          <p:nvPr/>
        </p:nvGrpSpPr>
        <p:grpSpPr>
          <a:xfrm>
            <a:off x="5148070" y="5824728"/>
            <a:ext cx="493776" cy="493776"/>
            <a:chOff x="5312229" y="2645229"/>
            <a:chExt cx="1567542" cy="1567542"/>
          </a:xfrm>
        </p:grpSpPr>
        <p:sp>
          <p:nvSpPr>
            <p:cNvPr id="6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5" name="Not One Size icon"/>
            <p:cNvGrpSpPr/>
            <p:nvPr/>
          </p:nvGrpSpPr>
          <p:grpSpPr>
            <a:xfrm>
              <a:off x="5642411" y="2924035"/>
              <a:ext cx="907179" cy="1009931"/>
              <a:chOff x="5509518" y="2969748"/>
              <a:chExt cx="667556" cy="743167"/>
            </a:xfrm>
          </p:grpSpPr>
          <p:sp>
            <p:nvSpPr>
              <p:cNvPr id="66"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66"/>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 name="Group 18"/>
          <p:cNvGrpSpPr/>
          <p:nvPr/>
        </p:nvGrpSpPr>
        <p:grpSpPr>
          <a:xfrm>
            <a:off x="1511834" y="1960166"/>
            <a:ext cx="9168332" cy="643480"/>
            <a:chOff x="3222494" y="4454017"/>
            <a:chExt cx="11982416" cy="840987"/>
          </a:xfrm>
          <a:solidFill>
            <a:schemeClr val="accent6">
              <a:lumMod val="60000"/>
              <a:lumOff val="40000"/>
            </a:schemeClr>
          </a:solidFill>
        </p:grpSpPr>
        <p:sp>
          <p:nvSpPr>
            <p:cNvPr id="4" name="Freeform 3"/>
            <p:cNvSpPr/>
            <p:nvPr/>
          </p:nvSpPr>
          <p:spPr>
            <a:xfrm>
              <a:off x="3222494" y="4454017"/>
              <a:ext cx="500215" cy="824598"/>
            </a:xfrm>
            <a:custGeom>
              <a:avLst/>
              <a:gdLst>
                <a:gd name="connsiteX0" fmla="*/ 1092 w 500215"/>
                <a:gd name="connsiteY0" fmla="*/ 801662 h 824598"/>
                <a:gd name="connsiteX1" fmla="*/ 282880 w 500215"/>
                <a:gd name="connsiteY1" fmla="*/ 451079 h 824598"/>
                <a:gd name="connsiteX2" fmla="*/ 458724 w 500215"/>
                <a:gd name="connsiteY2" fmla="*/ 220624 h 824598"/>
                <a:gd name="connsiteX3" fmla="*/ 266497 w 500215"/>
                <a:gd name="connsiteY3" fmla="*/ 37135 h 824598"/>
                <a:gd name="connsiteX4" fmla="*/ 50241 w 500215"/>
                <a:gd name="connsiteY4" fmla="*/ 185674 h 824598"/>
                <a:gd name="connsiteX5" fmla="*/ 15291 w 500215"/>
                <a:gd name="connsiteY5" fmla="*/ 169291 h 824598"/>
                <a:gd name="connsiteX6" fmla="*/ 267589 w 500215"/>
                <a:gd name="connsiteY6" fmla="*/ 0 h 824598"/>
                <a:gd name="connsiteX7" fmla="*/ 499123 w 500215"/>
                <a:gd name="connsiteY7" fmla="*/ 219532 h 824598"/>
                <a:gd name="connsiteX8" fmla="*/ 291617 w 500215"/>
                <a:gd name="connsiteY8" fmla="*/ 488201 h 824598"/>
                <a:gd name="connsiteX9" fmla="*/ 42596 w 500215"/>
                <a:gd name="connsiteY9" fmla="*/ 786371 h 824598"/>
                <a:gd name="connsiteX10" fmla="*/ 500215 w 500215"/>
                <a:gd name="connsiteY10" fmla="*/ 786371 h 824598"/>
                <a:gd name="connsiteX11" fmla="*/ 500215 w 500215"/>
                <a:gd name="connsiteY11" fmla="*/ 824598 h 824598"/>
                <a:gd name="connsiteX12" fmla="*/ 0 w 500215"/>
                <a:gd name="connsiteY12" fmla="*/ 824598 h 824598"/>
                <a:gd name="connsiteX13" fmla="*/ 1092 w 500215"/>
                <a:gd name="connsiteY13" fmla="*/ 801662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00215" h="824598">
                  <a:moveTo>
                    <a:pt x="1092" y="801662"/>
                  </a:moveTo>
                  <a:cubicBezTo>
                    <a:pt x="3277" y="672795"/>
                    <a:pt x="54610" y="593052"/>
                    <a:pt x="282880" y="451079"/>
                  </a:cubicBezTo>
                  <a:cubicBezTo>
                    <a:pt x="407391" y="373532"/>
                    <a:pt x="458724" y="311277"/>
                    <a:pt x="458724" y="220624"/>
                  </a:cubicBezTo>
                  <a:cubicBezTo>
                    <a:pt x="458724" y="109220"/>
                    <a:pt x="389915" y="37135"/>
                    <a:pt x="266497" y="37135"/>
                  </a:cubicBezTo>
                  <a:cubicBezTo>
                    <a:pt x="160553" y="37135"/>
                    <a:pt x="91745" y="97206"/>
                    <a:pt x="50241" y="185674"/>
                  </a:cubicBezTo>
                  <a:lnTo>
                    <a:pt x="15291" y="169291"/>
                  </a:lnTo>
                  <a:cubicBezTo>
                    <a:pt x="61163" y="69901"/>
                    <a:pt x="149631" y="0"/>
                    <a:pt x="267589" y="0"/>
                  </a:cubicBezTo>
                  <a:cubicBezTo>
                    <a:pt x="410667" y="0"/>
                    <a:pt x="499123" y="87376"/>
                    <a:pt x="499123" y="219532"/>
                  </a:cubicBezTo>
                  <a:cubicBezTo>
                    <a:pt x="499123" y="328752"/>
                    <a:pt x="437959" y="398653"/>
                    <a:pt x="291617" y="488201"/>
                  </a:cubicBezTo>
                  <a:cubicBezTo>
                    <a:pt x="98298" y="608343"/>
                    <a:pt x="45872" y="681533"/>
                    <a:pt x="42596" y="786371"/>
                  </a:cubicBezTo>
                  <a:lnTo>
                    <a:pt x="500215" y="786371"/>
                  </a:lnTo>
                  <a:lnTo>
                    <a:pt x="500215" y="824598"/>
                  </a:lnTo>
                  <a:lnTo>
                    <a:pt x="0" y="824598"/>
                  </a:lnTo>
                  <a:cubicBezTo>
                    <a:pt x="0" y="821322"/>
                    <a:pt x="1092" y="801662"/>
                    <a:pt x="1092" y="80166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4"/>
            <p:cNvSpPr/>
            <p:nvPr/>
          </p:nvSpPr>
          <p:spPr>
            <a:xfrm>
              <a:off x="4018708" y="4470404"/>
              <a:ext cx="571208" cy="808215"/>
            </a:xfrm>
            <a:custGeom>
              <a:avLst/>
              <a:gdLst>
                <a:gd name="connsiteX0" fmla="*/ 390995 w 571208"/>
                <a:gd name="connsiteY0" fmla="*/ 50242 h 808215"/>
                <a:gd name="connsiteX1" fmla="*/ 46965 w 571208"/>
                <a:gd name="connsiteY1" fmla="*/ 555918 h 808215"/>
                <a:gd name="connsiteX2" fmla="*/ 390995 w 571208"/>
                <a:gd name="connsiteY2" fmla="*/ 555918 h 808215"/>
                <a:gd name="connsiteX3" fmla="*/ 381165 w 571208"/>
                <a:gd name="connsiteY3" fmla="*/ 0 h 808215"/>
                <a:gd name="connsiteX4" fmla="*/ 430314 w 571208"/>
                <a:gd name="connsiteY4" fmla="*/ 0 h 808215"/>
                <a:gd name="connsiteX5" fmla="*/ 430314 w 571208"/>
                <a:gd name="connsiteY5" fmla="*/ 555917 h 808215"/>
                <a:gd name="connsiteX6" fmla="*/ 571208 w 571208"/>
                <a:gd name="connsiteY6" fmla="*/ 555917 h 808215"/>
                <a:gd name="connsiteX7" fmla="*/ 571208 w 571208"/>
                <a:gd name="connsiteY7" fmla="*/ 593052 h 808215"/>
                <a:gd name="connsiteX8" fmla="*/ 430314 w 571208"/>
                <a:gd name="connsiteY8" fmla="*/ 593052 h 808215"/>
                <a:gd name="connsiteX9" fmla="*/ 430314 w 571208"/>
                <a:gd name="connsiteY9" fmla="*/ 808215 h 808215"/>
                <a:gd name="connsiteX10" fmla="*/ 390995 w 571208"/>
                <a:gd name="connsiteY10" fmla="*/ 808215 h 808215"/>
                <a:gd name="connsiteX11" fmla="*/ 390995 w 571208"/>
                <a:gd name="connsiteY11" fmla="*/ 593052 h 808215"/>
                <a:gd name="connsiteX12" fmla="*/ 0 w 571208"/>
                <a:gd name="connsiteY12" fmla="*/ 593052 h 808215"/>
                <a:gd name="connsiteX13" fmla="*/ 0 w 571208"/>
                <a:gd name="connsiteY13" fmla="*/ 561378 h 8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1208" h="808215">
                  <a:moveTo>
                    <a:pt x="390995" y="50242"/>
                  </a:moveTo>
                  <a:lnTo>
                    <a:pt x="46965" y="555918"/>
                  </a:lnTo>
                  <a:lnTo>
                    <a:pt x="390995" y="555918"/>
                  </a:lnTo>
                  <a:close/>
                  <a:moveTo>
                    <a:pt x="381165" y="0"/>
                  </a:moveTo>
                  <a:lnTo>
                    <a:pt x="430314" y="0"/>
                  </a:lnTo>
                  <a:lnTo>
                    <a:pt x="430314" y="555917"/>
                  </a:lnTo>
                  <a:lnTo>
                    <a:pt x="571208" y="555917"/>
                  </a:lnTo>
                  <a:lnTo>
                    <a:pt x="571208" y="593052"/>
                  </a:lnTo>
                  <a:lnTo>
                    <a:pt x="430314" y="593052"/>
                  </a:lnTo>
                  <a:lnTo>
                    <a:pt x="430314" y="808215"/>
                  </a:lnTo>
                  <a:lnTo>
                    <a:pt x="390995" y="808215"/>
                  </a:lnTo>
                  <a:lnTo>
                    <a:pt x="390995" y="593052"/>
                  </a:lnTo>
                  <a:lnTo>
                    <a:pt x="0" y="593052"/>
                  </a:lnTo>
                  <a:lnTo>
                    <a:pt x="0" y="56137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Freeform 5"/>
            <p:cNvSpPr/>
            <p:nvPr/>
          </p:nvSpPr>
          <p:spPr>
            <a:xfrm>
              <a:off x="4842215" y="4454018"/>
              <a:ext cx="538455" cy="840981"/>
            </a:xfrm>
            <a:custGeom>
              <a:avLst/>
              <a:gdLst>
                <a:gd name="connsiteX0" fmla="*/ 259937 w 538455"/>
                <a:gd name="connsiteY0" fmla="*/ 37131 h 840981"/>
                <a:gd name="connsiteX1" fmla="*/ 40417 w 538455"/>
                <a:gd name="connsiteY1" fmla="*/ 266493 h 840981"/>
                <a:gd name="connsiteX2" fmla="*/ 255568 w 538455"/>
                <a:gd name="connsiteY2" fmla="*/ 480564 h 840981"/>
                <a:gd name="connsiteX3" fmla="*/ 496944 w 538455"/>
                <a:gd name="connsiteY3" fmla="*/ 344039 h 840981"/>
                <a:gd name="connsiteX4" fmla="*/ 259937 w 538455"/>
                <a:gd name="connsiteY4" fmla="*/ 37131 h 840981"/>
                <a:gd name="connsiteX5" fmla="*/ 261036 w 538455"/>
                <a:gd name="connsiteY5" fmla="*/ 0 h 840981"/>
                <a:gd name="connsiteX6" fmla="*/ 538455 w 538455"/>
                <a:gd name="connsiteY6" fmla="*/ 406298 h 840981"/>
                <a:gd name="connsiteX7" fmla="*/ 237007 w 538455"/>
                <a:gd name="connsiteY7" fmla="*/ 840981 h 840981"/>
                <a:gd name="connsiteX8" fmla="*/ 34950 w 538455"/>
                <a:gd name="connsiteY8" fmla="*/ 765620 h 840981"/>
                <a:gd name="connsiteX9" fmla="*/ 57887 w 538455"/>
                <a:gd name="connsiteY9" fmla="*/ 733946 h 840981"/>
                <a:gd name="connsiteX10" fmla="*/ 238100 w 538455"/>
                <a:gd name="connsiteY10" fmla="*/ 803847 h 840981"/>
                <a:gd name="connsiteX11" fmla="*/ 499123 w 538455"/>
                <a:gd name="connsiteY11" fmla="*/ 407378 h 840981"/>
                <a:gd name="connsiteX12" fmla="*/ 499123 w 538455"/>
                <a:gd name="connsiteY12" fmla="*/ 394284 h 840981"/>
                <a:gd name="connsiteX13" fmla="*/ 254483 w 538455"/>
                <a:gd name="connsiteY13" fmla="*/ 516611 h 840981"/>
                <a:gd name="connsiteX14" fmla="*/ 0 w 538455"/>
                <a:gd name="connsiteY14" fmla="*/ 266497 h 840981"/>
                <a:gd name="connsiteX15" fmla="*/ 261036 w 538455"/>
                <a:gd name="connsiteY15" fmla="*/ 0 h 84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8455" h="840981">
                  <a:moveTo>
                    <a:pt x="259937" y="37131"/>
                  </a:moveTo>
                  <a:cubicBezTo>
                    <a:pt x="125609" y="37131"/>
                    <a:pt x="40417" y="132152"/>
                    <a:pt x="40417" y="266493"/>
                  </a:cubicBezTo>
                  <a:cubicBezTo>
                    <a:pt x="40417" y="382266"/>
                    <a:pt x="102672" y="480564"/>
                    <a:pt x="255568" y="480564"/>
                  </a:cubicBezTo>
                  <a:cubicBezTo>
                    <a:pt x="361511" y="480564"/>
                    <a:pt x="449979" y="410663"/>
                    <a:pt x="496944" y="344039"/>
                  </a:cubicBezTo>
                  <a:cubicBezTo>
                    <a:pt x="479469" y="125599"/>
                    <a:pt x="369156" y="37131"/>
                    <a:pt x="259937" y="37131"/>
                  </a:cubicBezTo>
                  <a:close/>
                  <a:moveTo>
                    <a:pt x="261036" y="0"/>
                  </a:moveTo>
                  <a:cubicBezTo>
                    <a:pt x="403009" y="0"/>
                    <a:pt x="538455" y="114681"/>
                    <a:pt x="538455" y="406298"/>
                  </a:cubicBezTo>
                  <a:cubicBezTo>
                    <a:pt x="538455" y="650939"/>
                    <a:pt x="425958" y="840981"/>
                    <a:pt x="237007" y="840981"/>
                  </a:cubicBezTo>
                  <a:cubicBezTo>
                    <a:pt x="151816" y="840981"/>
                    <a:pt x="91745" y="814769"/>
                    <a:pt x="34950" y="765620"/>
                  </a:cubicBezTo>
                  <a:lnTo>
                    <a:pt x="57887" y="733946"/>
                  </a:lnTo>
                  <a:cubicBezTo>
                    <a:pt x="114681" y="782003"/>
                    <a:pt x="160553" y="803847"/>
                    <a:pt x="238100" y="803847"/>
                  </a:cubicBezTo>
                  <a:cubicBezTo>
                    <a:pt x="403009" y="803847"/>
                    <a:pt x="499123" y="636753"/>
                    <a:pt x="499123" y="407378"/>
                  </a:cubicBezTo>
                  <a:lnTo>
                    <a:pt x="499123" y="394284"/>
                  </a:lnTo>
                  <a:cubicBezTo>
                    <a:pt x="452171" y="449974"/>
                    <a:pt x="362610" y="516611"/>
                    <a:pt x="254483" y="516611"/>
                  </a:cubicBezTo>
                  <a:cubicBezTo>
                    <a:pt x="73177" y="516611"/>
                    <a:pt x="0" y="398640"/>
                    <a:pt x="0" y="266497"/>
                  </a:cubicBezTo>
                  <a:cubicBezTo>
                    <a:pt x="0" y="120142"/>
                    <a:pt x="98298" y="0"/>
                    <a:pt x="261036"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3"/>
            <p:cNvSpPr/>
            <p:nvPr/>
          </p:nvSpPr>
          <p:spPr>
            <a:xfrm>
              <a:off x="5670092" y="4470403"/>
              <a:ext cx="524243" cy="824598"/>
            </a:xfrm>
            <a:custGeom>
              <a:avLst/>
              <a:gdLst>
                <a:gd name="connsiteX0" fmla="*/ 0 w 524243"/>
                <a:gd name="connsiteY0" fmla="*/ 670598 h 824598"/>
                <a:gd name="connsiteX1" fmla="*/ 34950 w 524243"/>
                <a:gd name="connsiteY1" fmla="*/ 650938 h 824598"/>
                <a:gd name="connsiteX2" fmla="*/ 255575 w 524243"/>
                <a:gd name="connsiteY2" fmla="*/ 786371 h 824598"/>
                <a:gd name="connsiteX3" fmla="*/ 483845 w 524243"/>
                <a:gd name="connsiteY3" fmla="*/ 543903 h 824598"/>
                <a:gd name="connsiteX4" fmla="*/ 277419 w 524243"/>
                <a:gd name="connsiteY4" fmla="*/ 318922 h 824598"/>
                <a:gd name="connsiteX5" fmla="*/ 77546 w 524243"/>
                <a:gd name="connsiteY5" fmla="*/ 431419 h 824598"/>
                <a:gd name="connsiteX6" fmla="*/ 42596 w 524243"/>
                <a:gd name="connsiteY6" fmla="*/ 418300 h 824598"/>
                <a:gd name="connsiteX7" fmla="*/ 74270 w 524243"/>
                <a:gd name="connsiteY7" fmla="*/ 0 h 824598"/>
                <a:gd name="connsiteX8" fmla="*/ 478371 w 524243"/>
                <a:gd name="connsiteY8" fmla="*/ 0 h 824598"/>
                <a:gd name="connsiteX9" fmla="*/ 476199 w 524243"/>
                <a:gd name="connsiteY9" fmla="*/ 39319 h 824598"/>
                <a:gd name="connsiteX10" fmla="*/ 111404 w 524243"/>
                <a:gd name="connsiteY10" fmla="*/ 39319 h 824598"/>
                <a:gd name="connsiteX11" fmla="*/ 84099 w 524243"/>
                <a:gd name="connsiteY11" fmla="*/ 372427 h 824598"/>
                <a:gd name="connsiteX12" fmla="*/ 278511 w 524243"/>
                <a:gd name="connsiteY12" fmla="*/ 281788 h 824598"/>
                <a:gd name="connsiteX13" fmla="*/ 524243 w 524243"/>
                <a:gd name="connsiteY13" fmla="*/ 541718 h 824598"/>
                <a:gd name="connsiteX14" fmla="*/ 255575 w 524243"/>
                <a:gd name="connsiteY14" fmla="*/ 824598 h 824598"/>
                <a:gd name="connsiteX15" fmla="*/ 0 w 524243"/>
                <a:gd name="connsiteY15" fmla="*/ 670598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24243" h="824598">
                  <a:moveTo>
                    <a:pt x="0" y="670598"/>
                  </a:moveTo>
                  <a:lnTo>
                    <a:pt x="34950" y="650938"/>
                  </a:lnTo>
                  <a:cubicBezTo>
                    <a:pt x="67716" y="712102"/>
                    <a:pt x="138709" y="786371"/>
                    <a:pt x="255575" y="786371"/>
                  </a:cubicBezTo>
                  <a:cubicBezTo>
                    <a:pt x="410654" y="786371"/>
                    <a:pt x="483845" y="669506"/>
                    <a:pt x="483845" y="543903"/>
                  </a:cubicBezTo>
                  <a:cubicBezTo>
                    <a:pt x="483845" y="398640"/>
                    <a:pt x="393179" y="318922"/>
                    <a:pt x="277419" y="318922"/>
                  </a:cubicBezTo>
                  <a:cubicBezTo>
                    <a:pt x="183490" y="318922"/>
                    <a:pt x="117958" y="368071"/>
                    <a:pt x="77546" y="431419"/>
                  </a:cubicBezTo>
                  <a:lnTo>
                    <a:pt x="42596" y="418300"/>
                  </a:lnTo>
                  <a:lnTo>
                    <a:pt x="74270" y="0"/>
                  </a:lnTo>
                  <a:lnTo>
                    <a:pt x="478371" y="0"/>
                  </a:lnTo>
                  <a:lnTo>
                    <a:pt x="476199" y="39319"/>
                  </a:lnTo>
                  <a:lnTo>
                    <a:pt x="111404" y="39319"/>
                  </a:lnTo>
                  <a:lnTo>
                    <a:pt x="84099" y="372427"/>
                  </a:lnTo>
                  <a:cubicBezTo>
                    <a:pt x="119050" y="325476"/>
                    <a:pt x="183490" y="281788"/>
                    <a:pt x="278511" y="281788"/>
                  </a:cubicBezTo>
                  <a:cubicBezTo>
                    <a:pt x="416128" y="281788"/>
                    <a:pt x="524243" y="377901"/>
                    <a:pt x="524243" y="541718"/>
                  </a:cubicBezTo>
                  <a:cubicBezTo>
                    <a:pt x="524243" y="697903"/>
                    <a:pt x="429222" y="824598"/>
                    <a:pt x="255575" y="824598"/>
                  </a:cubicBezTo>
                  <a:cubicBezTo>
                    <a:pt x="123419" y="824598"/>
                    <a:pt x="34950" y="740499"/>
                    <a:pt x="0" y="67059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7"/>
            <p:cNvSpPr/>
            <p:nvPr/>
          </p:nvSpPr>
          <p:spPr>
            <a:xfrm>
              <a:off x="6492515" y="4454023"/>
              <a:ext cx="538442" cy="840981"/>
            </a:xfrm>
            <a:custGeom>
              <a:avLst/>
              <a:gdLst>
                <a:gd name="connsiteX0" fmla="*/ 282877 w 538442"/>
                <a:gd name="connsiteY0" fmla="*/ 360412 h 840981"/>
                <a:gd name="connsiteX1" fmla="*/ 41501 w 538442"/>
                <a:gd name="connsiteY1" fmla="*/ 496937 h 840981"/>
                <a:gd name="connsiteX2" fmla="*/ 278496 w 538442"/>
                <a:gd name="connsiteY2" fmla="*/ 803845 h 840981"/>
                <a:gd name="connsiteX3" fmla="*/ 498028 w 538442"/>
                <a:gd name="connsiteY3" fmla="*/ 573391 h 840981"/>
                <a:gd name="connsiteX4" fmla="*/ 282877 w 538442"/>
                <a:gd name="connsiteY4" fmla="*/ 360412 h 840981"/>
                <a:gd name="connsiteX5" fmla="*/ 301434 w 538442"/>
                <a:gd name="connsiteY5" fmla="*/ 0 h 840981"/>
                <a:gd name="connsiteX6" fmla="*/ 494754 w 538442"/>
                <a:gd name="connsiteY6" fmla="*/ 67704 h 840981"/>
                <a:gd name="connsiteX7" fmla="*/ 470726 w 538442"/>
                <a:gd name="connsiteY7" fmla="*/ 99390 h 840981"/>
                <a:gd name="connsiteX8" fmla="*/ 300342 w 538442"/>
                <a:gd name="connsiteY8" fmla="*/ 37135 h 840981"/>
                <a:gd name="connsiteX9" fmla="*/ 39319 w 538442"/>
                <a:gd name="connsiteY9" fmla="*/ 434683 h 840981"/>
                <a:gd name="connsiteX10" fmla="*/ 39319 w 538442"/>
                <a:gd name="connsiteY10" fmla="*/ 446697 h 840981"/>
                <a:gd name="connsiteX11" fmla="*/ 283959 w 538442"/>
                <a:gd name="connsiteY11" fmla="*/ 323291 h 840981"/>
                <a:gd name="connsiteX12" fmla="*/ 538442 w 538442"/>
                <a:gd name="connsiteY12" fmla="*/ 573392 h 840981"/>
                <a:gd name="connsiteX13" fmla="*/ 277406 w 538442"/>
                <a:gd name="connsiteY13" fmla="*/ 840981 h 840981"/>
                <a:gd name="connsiteX14" fmla="*/ 0 w 538442"/>
                <a:gd name="connsiteY14" fmla="*/ 434683 h 840981"/>
                <a:gd name="connsiteX15" fmla="*/ 301434 w 538442"/>
                <a:gd name="connsiteY15" fmla="*/ 0 h 84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8442" h="840981">
                  <a:moveTo>
                    <a:pt x="282877" y="360412"/>
                  </a:moveTo>
                  <a:cubicBezTo>
                    <a:pt x="176934" y="360412"/>
                    <a:pt x="88466" y="429221"/>
                    <a:pt x="41501" y="496937"/>
                  </a:cubicBezTo>
                  <a:cubicBezTo>
                    <a:pt x="58976" y="715377"/>
                    <a:pt x="169288" y="803845"/>
                    <a:pt x="278496" y="803845"/>
                  </a:cubicBezTo>
                  <a:cubicBezTo>
                    <a:pt x="412836" y="803845"/>
                    <a:pt x="498028" y="707732"/>
                    <a:pt x="498028" y="573391"/>
                  </a:cubicBezTo>
                  <a:cubicBezTo>
                    <a:pt x="498028" y="457618"/>
                    <a:pt x="435772" y="360412"/>
                    <a:pt x="282877" y="360412"/>
                  </a:cubicBezTo>
                  <a:close/>
                  <a:moveTo>
                    <a:pt x="301434" y="0"/>
                  </a:moveTo>
                  <a:cubicBezTo>
                    <a:pt x="383350" y="0"/>
                    <a:pt x="439052" y="22936"/>
                    <a:pt x="494754" y="67704"/>
                  </a:cubicBezTo>
                  <a:lnTo>
                    <a:pt x="470726" y="99390"/>
                  </a:lnTo>
                  <a:cubicBezTo>
                    <a:pt x="417208" y="55702"/>
                    <a:pt x="372427" y="37135"/>
                    <a:pt x="300342" y="37135"/>
                  </a:cubicBezTo>
                  <a:cubicBezTo>
                    <a:pt x="135433" y="37135"/>
                    <a:pt x="39319" y="205321"/>
                    <a:pt x="39319" y="434683"/>
                  </a:cubicBezTo>
                  <a:lnTo>
                    <a:pt x="39319" y="446697"/>
                  </a:lnTo>
                  <a:cubicBezTo>
                    <a:pt x="86271" y="390995"/>
                    <a:pt x="175844" y="323291"/>
                    <a:pt x="283959" y="323291"/>
                  </a:cubicBezTo>
                  <a:cubicBezTo>
                    <a:pt x="465265" y="323291"/>
                    <a:pt x="538442" y="441236"/>
                    <a:pt x="538442" y="573392"/>
                  </a:cubicBezTo>
                  <a:cubicBezTo>
                    <a:pt x="538442" y="719747"/>
                    <a:pt x="440144" y="840981"/>
                    <a:pt x="277406" y="840981"/>
                  </a:cubicBezTo>
                  <a:cubicBezTo>
                    <a:pt x="135433" y="840981"/>
                    <a:pt x="0" y="725208"/>
                    <a:pt x="0" y="434683"/>
                  </a:cubicBezTo>
                  <a:cubicBezTo>
                    <a:pt x="0" y="188938"/>
                    <a:pt x="112484" y="0"/>
                    <a:pt x="301434"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Freeform 3"/>
            <p:cNvSpPr/>
            <p:nvPr/>
          </p:nvSpPr>
          <p:spPr>
            <a:xfrm>
              <a:off x="7399028" y="4470405"/>
              <a:ext cx="380086" cy="808215"/>
            </a:xfrm>
            <a:custGeom>
              <a:avLst/>
              <a:gdLst>
                <a:gd name="connsiteX0" fmla="*/ 0 w 380086"/>
                <a:gd name="connsiteY0" fmla="*/ 769988 h 808215"/>
                <a:gd name="connsiteX1" fmla="*/ 176936 w 380086"/>
                <a:gd name="connsiteY1" fmla="*/ 769988 h 808215"/>
                <a:gd name="connsiteX2" fmla="*/ 176936 w 380086"/>
                <a:gd name="connsiteY2" fmla="*/ 48057 h 808215"/>
                <a:gd name="connsiteX3" fmla="*/ 2184 w 380086"/>
                <a:gd name="connsiteY3" fmla="*/ 88468 h 808215"/>
                <a:gd name="connsiteX4" fmla="*/ 2184 w 380086"/>
                <a:gd name="connsiteY4" fmla="*/ 52426 h 808215"/>
                <a:gd name="connsiteX5" fmla="*/ 180213 w 380086"/>
                <a:gd name="connsiteY5" fmla="*/ 0 h 808215"/>
                <a:gd name="connsiteX6" fmla="*/ 217348 w 380086"/>
                <a:gd name="connsiteY6" fmla="*/ 0 h 808215"/>
                <a:gd name="connsiteX7" fmla="*/ 217348 w 380086"/>
                <a:gd name="connsiteY7" fmla="*/ 769988 h 808215"/>
                <a:gd name="connsiteX8" fmla="*/ 380086 w 380086"/>
                <a:gd name="connsiteY8" fmla="*/ 769988 h 808215"/>
                <a:gd name="connsiteX9" fmla="*/ 380086 w 380086"/>
                <a:gd name="connsiteY9" fmla="*/ 808215 h 808215"/>
                <a:gd name="connsiteX10" fmla="*/ 0 w 380086"/>
                <a:gd name="connsiteY10" fmla="*/ 808215 h 808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80086" h="808215">
                  <a:moveTo>
                    <a:pt x="0" y="769988"/>
                  </a:moveTo>
                  <a:lnTo>
                    <a:pt x="176936" y="769988"/>
                  </a:lnTo>
                  <a:lnTo>
                    <a:pt x="176936" y="48057"/>
                  </a:lnTo>
                  <a:cubicBezTo>
                    <a:pt x="136525" y="74270"/>
                    <a:pt x="54610" y="88468"/>
                    <a:pt x="2184" y="88468"/>
                  </a:cubicBezTo>
                  <a:lnTo>
                    <a:pt x="2184" y="52426"/>
                  </a:lnTo>
                  <a:cubicBezTo>
                    <a:pt x="72085" y="51333"/>
                    <a:pt x="144170" y="33858"/>
                    <a:pt x="180213" y="0"/>
                  </a:cubicBezTo>
                  <a:lnTo>
                    <a:pt x="217348" y="0"/>
                  </a:lnTo>
                  <a:lnTo>
                    <a:pt x="217348" y="769988"/>
                  </a:lnTo>
                  <a:lnTo>
                    <a:pt x="380086" y="769988"/>
                  </a:lnTo>
                  <a:lnTo>
                    <a:pt x="380086" y="808215"/>
                  </a:lnTo>
                  <a:lnTo>
                    <a:pt x="0" y="80821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8112230" y="4454021"/>
              <a:ext cx="526440" cy="840981"/>
            </a:xfrm>
            <a:custGeom>
              <a:avLst/>
              <a:gdLst>
                <a:gd name="connsiteX0" fmla="*/ 0 w 526440"/>
                <a:gd name="connsiteY0" fmla="*/ 685889 h 840981"/>
                <a:gd name="connsiteX1" fmla="*/ 33858 w 526440"/>
                <a:gd name="connsiteY1" fmla="*/ 665137 h 840981"/>
                <a:gd name="connsiteX2" fmla="*/ 269773 w 526440"/>
                <a:gd name="connsiteY2" fmla="*/ 803847 h 840981"/>
                <a:gd name="connsiteX3" fmla="*/ 486029 w 526440"/>
                <a:gd name="connsiteY3" fmla="*/ 611619 h 840981"/>
                <a:gd name="connsiteX4" fmla="*/ 220624 w 526440"/>
                <a:gd name="connsiteY4" fmla="*/ 410667 h 840981"/>
                <a:gd name="connsiteX5" fmla="*/ 180213 w 526440"/>
                <a:gd name="connsiteY5" fmla="*/ 410667 h 840981"/>
                <a:gd name="connsiteX6" fmla="*/ 180213 w 526440"/>
                <a:gd name="connsiteY6" fmla="*/ 374625 h 840981"/>
                <a:gd name="connsiteX7" fmla="*/ 222809 w 526440"/>
                <a:gd name="connsiteY7" fmla="*/ 374625 h 840981"/>
                <a:gd name="connsiteX8" fmla="*/ 469633 w 526440"/>
                <a:gd name="connsiteY8" fmla="*/ 205334 h 840981"/>
                <a:gd name="connsiteX9" fmla="*/ 275234 w 526440"/>
                <a:gd name="connsiteY9" fmla="*/ 37135 h 840981"/>
                <a:gd name="connsiteX10" fmla="*/ 73177 w 526440"/>
                <a:gd name="connsiteY10" fmla="*/ 147447 h 840981"/>
                <a:gd name="connsiteX11" fmla="*/ 40411 w 526440"/>
                <a:gd name="connsiteY11" fmla="*/ 126695 h 840981"/>
                <a:gd name="connsiteX12" fmla="*/ 275234 w 526440"/>
                <a:gd name="connsiteY12" fmla="*/ 0 h 840981"/>
                <a:gd name="connsiteX13" fmla="*/ 510057 w 526440"/>
                <a:gd name="connsiteY13" fmla="*/ 204241 h 840981"/>
                <a:gd name="connsiteX14" fmla="*/ 329844 w 526440"/>
                <a:gd name="connsiteY14" fmla="*/ 392100 h 840981"/>
                <a:gd name="connsiteX15" fmla="*/ 526440 w 526440"/>
                <a:gd name="connsiteY15" fmla="*/ 610527 h 840981"/>
                <a:gd name="connsiteX16" fmla="*/ 269773 w 526440"/>
                <a:gd name="connsiteY16" fmla="*/ 840981 h 840981"/>
                <a:gd name="connsiteX17" fmla="*/ 0 w 526440"/>
                <a:gd name="connsiteY17" fmla="*/ 685889 h 8409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26440" h="840981">
                  <a:moveTo>
                    <a:pt x="0" y="685889"/>
                  </a:moveTo>
                  <a:lnTo>
                    <a:pt x="33858" y="665137"/>
                  </a:lnTo>
                  <a:cubicBezTo>
                    <a:pt x="80823" y="745960"/>
                    <a:pt x="155092" y="803847"/>
                    <a:pt x="269773" y="803847"/>
                  </a:cubicBezTo>
                  <a:cubicBezTo>
                    <a:pt x="399745" y="803847"/>
                    <a:pt x="486029" y="724116"/>
                    <a:pt x="486029" y="611619"/>
                  </a:cubicBezTo>
                  <a:cubicBezTo>
                    <a:pt x="486029" y="487109"/>
                    <a:pt x="411747" y="410667"/>
                    <a:pt x="220624" y="410667"/>
                  </a:cubicBezTo>
                  <a:lnTo>
                    <a:pt x="180213" y="410667"/>
                  </a:lnTo>
                  <a:lnTo>
                    <a:pt x="180213" y="374625"/>
                  </a:lnTo>
                  <a:lnTo>
                    <a:pt x="222809" y="374625"/>
                  </a:lnTo>
                  <a:cubicBezTo>
                    <a:pt x="376796" y="374625"/>
                    <a:pt x="469633" y="323291"/>
                    <a:pt x="469633" y="205334"/>
                  </a:cubicBezTo>
                  <a:cubicBezTo>
                    <a:pt x="469633" y="107036"/>
                    <a:pt x="408483" y="37135"/>
                    <a:pt x="275234" y="37135"/>
                  </a:cubicBezTo>
                  <a:cubicBezTo>
                    <a:pt x="178029" y="37135"/>
                    <a:pt x="114681" y="88468"/>
                    <a:pt x="73177" y="147447"/>
                  </a:cubicBezTo>
                  <a:lnTo>
                    <a:pt x="40411" y="126695"/>
                  </a:lnTo>
                  <a:cubicBezTo>
                    <a:pt x="86284" y="61163"/>
                    <a:pt x="164922" y="0"/>
                    <a:pt x="275234" y="0"/>
                  </a:cubicBezTo>
                  <a:cubicBezTo>
                    <a:pt x="439064" y="0"/>
                    <a:pt x="510057" y="91745"/>
                    <a:pt x="510057" y="204241"/>
                  </a:cubicBezTo>
                  <a:cubicBezTo>
                    <a:pt x="510057" y="308000"/>
                    <a:pt x="437972" y="378981"/>
                    <a:pt x="329844" y="392100"/>
                  </a:cubicBezTo>
                  <a:cubicBezTo>
                    <a:pt x="459816" y="411759"/>
                    <a:pt x="526440" y="486016"/>
                    <a:pt x="526440" y="610527"/>
                  </a:cubicBezTo>
                  <a:cubicBezTo>
                    <a:pt x="526440" y="741591"/>
                    <a:pt x="424866" y="840981"/>
                    <a:pt x="269773" y="840981"/>
                  </a:cubicBezTo>
                  <a:cubicBezTo>
                    <a:pt x="138709" y="840981"/>
                    <a:pt x="49149" y="773265"/>
                    <a:pt x="0" y="685889"/>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8975057" y="4470404"/>
              <a:ext cx="483845" cy="808215"/>
            </a:xfrm>
            <a:custGeom>
              <a:avLst/>
              <a:gdLst>
                <a:gd name="connsiteX0" fmla="*/ 441249 w 483845"/>
                <a:gd name="connsiteY0" fmla="*/ 38227 h 808215"/>
                <a:gd name="connsiteX1" fmla="*/ 0 w 483845"/>
                <a:gd name="connsiteY1" fmla="*/ 38227 h 808215"/>
                <a:gd name="connsiteX2" fmla="*/ 0 w 483845"/>
                <a:gd name="connsiteY2" fmla="*/ 0 h 808215"/>
                <a:gd name="connsiteX3" fmla="*/ 483845 w 483845"/>
                <a:gd name="connsiteY3" fmla="*/ 0 h 808215"/>
                <a:gd name="connsiteX4" fmla="*/ 483845 w 483845"/>
                <a:gd name="connsiteY4" fmla="*/ 37135 h 808215"/>
                <a:gd name="connsiteX5" fmla="*/ 123431 w 483845"/>
                <a:gd name="connsiteY5" fmla="*/ 808215 h 808215"/>
                <a:gd name="connsiteX6" fmla="*/ 80836 w 483845"/>
                <a:gd name="connsiteY6" fmla="*/ 808215 h 808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83845" h="808215">
                  <a:moveTo>
                    <a:pt x="441249" y="38227"/>
                  </a:moveTo>
                  <a:lnTo>
                    <a:pt x="0" y="38227"/>
                  </a:lnTo>
                  <a:lnTo>
                    <a:pt x="0" y="0"/>
                  </a:lnTo>
                  <a:lnTo>
                    <a:pt x="483845" y="0"/>
                  </a:lnTo>
                  <a:lnTo>
                    <a:pt x="483845" y="37135"/>
                  </a:lnTo>
                  <a:lnTo>
                    <a:pt x="123431" y="808215"/>
                  </a:lnTo>
                  <a:lnTo>
                    <a:pt x="80836" y="80821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9765803" y="4470403"/>
              <a:ext cx="524243" cy="824598"/>
            </a:xfrm>
            <a:custGeom>
              <a:avLst/>
              <a:gdLst>
                <a:gd name="connsiteX0" fmla="*/ 0 w 524243"/>
                <a:gd name="connsiteY0" fmla="*/ 670598 h 824598"/>
                <a:gd name="connsiteX1" fmla="*/ 34950 w 524243"/>
                <a:gd name="connsiteY1" fmla="*/ 650938 h 824598"/>
                <a:gd name="connsiteX2" fmla="*/ 255575 w 524243"/>
                <a:gd name="connsiteY2" fmla="*/ 786371 h 824598"/>
                <a:gd name="connsiteX3" fmla="*/ 483845 w 524243"/>
                <a:gd name="connsiteY3" fmla="*/ 543903 h 824598"/>
                <a:gd name="connsiteX4" fmla="*/ 277419 w 524243"/>
                <a:gd name="connsiteY4" fmla="*/ 318922 h 824598"/>
                <a:gd name="connsiteX5" fmla="*/ 77546 w 524243"/>
                <a:gd name="connsiteY5" fmla="*/ 431419 h 824598"/>
                <a:gd name="connsiteX6" fmla="*/ 42596 w 524243"/>
                <a:gd name="connsiteY6" fmla="*/ 418300 h 824598"/>
                <a:gd name="connsiteX7" fmla="*/ 74270 w 524243"/>
                <a:gd name="connsiteY7" fmla="*/ 0 h 824598"/>
                <a:gd name="connsiteX8" fmla="*/ 478371 w 524243"/>
                <a:gd name="connsiteY8" fmla="*/ 0 h 824598"/>
                <a:gd name="connsiteX9" fmla="*/ 476199 w 524243"/>
                <a:gd name="connsiteY9" fmla="*/ 39319 h 824598"/>
                <a:gd name="connsiteX10" fmla="*/ 111404 w 524243"/>
                <a:gd name="connsiteY10" fmla="*/ 39319 h 824598"/>
                <a:gd name="connsiteX11" fmla="*/ 84099 w 524243"/>
                <a:gd name="connsiteY11" fmla="*/ 372427 h 824598"/>
                <a:gd name="connsiteX12" fmla="*/ 278511 w 524243"/>
                <a:gd name="connsiteY12" fmla="*/ 281788 h 824598"/>
                <a:gd name="connsiteX13" fmla="*/ 524243 w 524243"/>
                <a:gd name="connsiteY13" fmla="*/ 541718 h 824598"/>
                <a:gd name="connsiteX14" fmla="*/ 255575 w 524243"/>
                <a:gd name="connsiteY14" fmla="*/ 824598 h 824598"/>
                <a:gd name="connsiteX15" fmla="*/ 0 w 524243"/>
                <a:gd name="connsiteY15" fmla="*/ 670598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24243" h="824598">
                  <a:moveTo>
                    <a:pt x="0" y="670598"/>
                  </a:moveTo>
                  <a:lnTo>
                    <a:pt x="34950" y="650938"/>
                  </a:lnTo>
                  <a:cubicBezTo>
                    <a:pt x="67716" y="712102"/>
                    <a:pt x="138709" y="786371"/>
                    <a:pt x="255575" y="786371"/>
                  </a:cubicBezTo>
                  <a:cubicBezTo>
                    <a:pt x="410655" y="786371"/>
                    <a:pt x="483845" y="669506"/>
                    <a:pt x="483845" y="543903"/>
                  </a:cubicBezTo>
                  <a:cubicBezTo>
                    <a:pt x="483845" y="398640"/>
                    <a:pt x="393179" y="318922"/>
                    <a:pt x="277419" y="318922"/>
                  </a:cubicBezTo>
                  <a:cubicBezTo>
                    <a:pt x="183490" y="318922"/>
                    <a:pt x="117958" y="368071"/>
                    <a:pt x="77546" y="431419"/>
                  </a:cubicBezTo>
                  <a:lnTo>
                    <a:pt x="42596" y="418300"/>
                  </a:lnTo>
                  <a:lnTo>
                    <a:pt x="74270" y="0"/>
                  </a:lnTo>
                  <a:lnTo>
                    <a:pt x="478371" y="0"/>
                  </a:lnTo>
                  <a:lnTo>
                    <a:pt x="476199" y="39319"/>
                  </a:lnTo>
                  <a:lnTo>
                    <a:pt x="111404" y="39319"/>
                  </a:lnTo>
                  <a:lnTo>
                    <a:pt x="84099" y="372427"/>
                  </a:lnTo>
                  <a:cubicBezTo>
                    <a:pt x="119050" y="325476"/>
                    <a:pt x="183490" y="281788"/>
                    <a:pt x="278511" y="281788"/>
                  </a:cubicBezTo>
                  <a:cubicBezTo>
                    <a:pt x="416128" y="281788"/>
                    <a:pt x="524243" y="377901"/>
                    <a:pt x="524243" y="541718"/>
                  </a:cubicBezTo>
                  <a:cubicBezTo>
                    <a:pt x="524243" y="697903"/>
                    <a:pt x="429222" y="824598"/>
                    <a:pt x="255575" y="824598"/>
                  </a:cubicBezTo>
                  <a:cubicBezTo>
                    <a:pt x="123419" y="824598"/>
                    <a:pt x="34950" y="740499"/>
                    <a:pt x="0" y="67059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2"/>
            <p:cNvSpPr/>
            <p:nvPr/>
          </p:nvSpPr>
          <p:spPr>
            <a:xfrm>
              <a:off x="10571846" y="4470404"/>
              <a:ext cx="571208" cy="808215"/>
            </a:xfrm>
            <a:custGeom>
              <a:avLst/>
              <a:gdLst>
                <a:gd name="connsiteX0" fmla="*/ 390994 w 571208"/>
                <a:gd name="connsiteY0" fmla="*/ 50242 h 808215"/>
                <a:gd name="connsiteX1" fmla="*/ 46964 w 571208"/>
                <a:gd name="connsiteY1" fmla="*/ 555918 h 808215"/>
                <a:gd name="connsiteX2" fmla="*/ 390994 w 571208"/>
                <a:gd name="connsiteY2" fmla="*/ 555918 h 808215"/>
                <a:gd name="connsiteX3" fmla="*/ 381165 w 571208"/>
                <a:gd name="connsiteY3" fmla="*/ 0 h 808215"/>
                <a:gd name="connsiteX4" fmla="*/ 430314 w 571208"/>
                <a:gd name="connsiteY4" fmla="*/ 0 h 808215"/>
                <a:gd name="connsiteX5" fmla="*/ 430314 w 571208"/>
                <a:gd name="connsiteY5" fmla="*/ 555917 h 808215"/>
                <a:gd name="connsiteX6" fmla="*/ 571208 w 571208"/>
                <a:gd name="connsiteY6" fmla="*/ 555917 h 808215"/>
                <a:gd name="connsiteX7" fmla="*/ 571208 w 571208"/>
                <a:gd name="connsiteY7" fmla="*/ 593052 h 808215"/>
                <a:gd name="connsiteX8" fmla="*/ 430314 w 571208"/>
                <a:gd name="connsiteY8" fmla="*/ 593052 h 808215"/>
                <a:gd name="connsiteX9" fmla="*/ 430314 w 571208"/>
                <a:gd name="connsiteY9" fmla="*/ 808215 h 808215"/>
                <a:gd name="connsiteX10" fmla="*/ 390995 w 571208"/>
                <a:gd name="connsiteY10" fmla="*/ 808215 h 808215"/>
                <a:gd name="connsiteX11" fmla="*/ 390995 w 571208"/>
                <a:gd name="connsiteY11" fmla="*/ 593052 h 808215"/>
                <a:gd name="connsiteX12" fmla="*/ 0 w 571208"/>
                <a:gd name="connsiteY12" fmla="*/ 593052 h 808215"/>
                <a:gd name="connsiteX13" fmla="*/ 0 w 571208"/>
                <a:gd name="connsiteY13" fmla="*/ 561378 h 8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1208" h="808215">
                  <a:moveTo>
                    <a:pt x="390994" y="50242"/>
                  </a:moveTo>
                  <a:lnTo>
                    <a:pt x="46964" y="555918"/>
                  </a:lnTo>
                  <a:lnTo>
                    <a:pt x="390994" y="555918"/>
                  </a:lnTo>
                  <a:close/>
                  <a:moveTo>
                    <a:pt x="381165" y="0"/>
                  </a:moveTo>
                  <a:lnTo>
                    <a:pt x="430314" y="0"/>
                  </a:lnTo>
                  <a:lnTo>
                    <a:pt x="430314" y="555917"/>
                  </a:lnTo>
                  <a:lnTo>
                    <a:pt x="571208" y="555917"/>
                  </a:lnTo>
                  <a:lnTo>
                    <a:pt x="571208" y="593052"/>
                  </a:lnTo>
                  <a:lnTo>
                    <a:pt x="430314" y="593052"/>
                  </a:lnTo>
                  <a:lnTo>
                    <a:pt x="430314" y="808215"/>
                  </a:lnTo>
                  <a:lnTo>
                    <a:pt x="390995" y="808215"/>
                  </a:lnTo>
                  <a:lnTo>
                    <a:pt x="390995" y="593052"/>
                  </a:lnTo>
                  <a:lnTo>
                    <a:pt x="0" y="593052"/>
                  </a:lnTo>
                  <a:lnTo>
                    <a:pt x="0" y="56137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Freeform 3"/>
            <p:cNvSpPr/>
            <p:nvPr/>
          </p:nvSpPr>
          <p:spPr>
            <a:xfrm>
              <a:off x="11494741" y="4470405"/>
              <a:ext cx="380086" cy="808215"/>
            </a:xfrm>
            <a:custGeom>
              <a:avLst/>
              <a:gdLst>
                <a:gd name="connsiteX0" fmla="*/ 0 w 380086"/>
                <a:gd name="connsiteY0" fmla="*/ 769988 h 808215"/>
                <a:gd name="connsiteX1" fmla="*/ 176936 w 380086"/>
                <a:gd name="connsiteY1" fmla="*/ 769988 h 808215"/>
                <a:gd name="connsiteX2" fmla="*/ 176936 w 380086"/>
                <a:gd name="connsiteY2" fmla="*/ 48057 h 808215"/>
                <a:gd name="connsiteX3" fmla="*/ 2184 w 380086"/>
                <a:gd name="connsiteY3" fmla="*/ 88468 h 808215"/>
                <a:gd name="connsiteX4" fmla="*/ 2184 w 380086"/>
                <a:gd name="connsiteY4" fmla="*/ 52426 h 808215"/>
                <a:gd name="connsiteX5" fmla="*/ 180213 w 380086"/>
                <a:gd name="connsiteY5" fmla="*/ 0 h 808215"/>
                <a:gd name="connsiteX6" fmla="*/ 217348 w 380086"/>
                <a:gd name="connsiteY6" fmla="*/ 0 h 808215"/>
                <a:gd name="connsiteX7" fmla="*/ 217348 w 380086"/>
                <a:gd name="connsiteY7" fmla="*/ 769988 h 808215"/>
                <a:gd name="connsiteX8" fmla="*/ 380086 w 380086"/>
                <a:gd name="connsiteY8" fmla="*/ 769988 h 808215"/>
                <a:gd name="connsiteX9" fmla="*/ 380086 w 380086"/>
                <a:gd name="connsiteY9" fmla="*/ 808215 h 808215"/>
                <a:gd name="connsiteX10" fmla="*/ 0 w 380086"/>
                <a:gd name="connsiteY10" fmla="*/ 808215 h 808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80086" h="808215">
                  <a:moveTo>
                    <a:pt x="0" y="769988"/>
                  </a:moveTo>
                  <a:lnTo>
                    <a:pt x="176936" y="769988"/>
                  </a:lnTo>
                  <a:lnTo>
                    <a:pt x="176936" y="48057"/>
                  </a:lnTo>
                  <a:cubicBezTo>
                    <a:pt x="136525" y="74270"/>
                    <a:pt x="54610" y="88468"/>
                    <a:pt x="2184" y="88468"/>
                  </a:cubicBezTo>
                  <a:lnTo>
                    <a:pt x="2184" y="52426"/>
                  </a:lnTo>
                  <a:cubicBezTo>
                    <a:pt x="72085" y="51333"/>
                    <a:pt x="144170" y="33858"/>
                    <a:pt x="180213" y="0"/>
                  </a:cubicBezTo>
                  <a:lnTo>
                    <a:pt x="217348" y="0"/>
                  </a:lnTo>
                  <a:lnTo>
                    <a:pt x="217348" y="769988"/>
                  </a:lnTo>
                  <a:lnTo>
                    <a:pt x="380086" y="769988"/>
                  </a:lnTo>
                  <a:lnTo>
                    <a:pt x="380086" y="808215"/>
                  </a:lnTo>
                  <a:lnTo>
                    <a:pt x="0" y="80821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2233063" y="4454017"/>
              <a:ext cx="500228" cy="824598"/>
            </a:xfrm>
            <a:custGeom>
              <a:avLst/>
              <a:gdLst>
                <a:gd name="connsiteX0" fmla="*/ 1092 w 500228"/>
                <a:gd name="connsiteY0" fmla="*/ 801662 h 824598"/>
                <a:gd name="connsiteX1" fmla="*/ 282867 w 500228"/>
                <a:gd name="connsiteY1" fmla="*/ 451079 h 824598"/>
                <a:gd name="connsiteX2" fmla="*/ 458711 w 500228"/>
                <a:gd name="connsiteY2" fmla="*/ 220624 h 824598"/>
                <a:gd name="connsiteX3" fmla="*/ 266484 w 500228"/>
                <a:gd name="connsiteY3" fmla="*/ 37135 h 824598"/>
                <a:gd name="connsiteX4" fmla="*/ 50241 w 500228"/>
                <a:gd name="connsiteY4" fmla="*/ 185674 h 824598"/>
                <a:gd name="connsiteX5" fmla="*/ 15291 w 500228"/>
                <a:gd name="connsiteY5" fmla="*/ 169291 h 824598"/>
                <a:gd name="connsiteX6" fmla="*/ 267576 w 500228"/>
                <a:gd name="connsiteY6" fmla="*/ 0 h 824598"/>
                <a:gd name="connsiteX7" fmla="*/ 499135 w 500228"/>
                <a:gd name="connsiteY7" fmla="*/ 219532 h 824598"/>
                <a:gd name="connsiteX8" fmla="*/ 291617 w 500228"/>
                <a:gd name="connsiteY8" fmla="*/ 488201 h 824598"/>
                <a:gd name="connsiteX9" fmla="*/ 42609 w 500228"/>
                <a:gd name="connsiteY9" fmla="*/ 786371 h 824598"/>
                <a:gd name="connsiteX10" fmla="*/ 500228 w 500228"/>
                <a:gd name="connsiteY10" fmla="*/ 786371 h 824598"/>
                <a:gd name="connsiteX11" fmla="*/ 500228 w 500228"/>
                <a:gd name="connsiteY11" fmla="*/ 824598 h 824598"/>
                <a:gd name="connsiteX12" fmla="*/ 0 w 500228"/>
                <a:gd name="connsiteY12" fmla="*/ 824598 h 824598"/>
                <a:gd name="connsiteX13" fmla="*/ 1092 w 500228"/>
                <a:gd name="connsiteY13" fmla="*/ 801662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00228" h="824598">
                  <a:moveTo>
                    <a:pt x="1092" y="801662"/>
                  </a:moveTo>
                  <a:cubicBezTo>
                    <a:pt x="3277" y="672795"/>
                    <a:pt x="54610" y="593052"/>
                    <a:pt x="282867" y="451079"/>
                  </a:cubicBezTo>
                  <a:cubicBezTo>
                    <a:pt x="407378" y="373532"/>
                    <a:pt x="458711" y="311277"/>
                    <a:pt x="458711" y="220624"/>
                  </a:cubicBezTo>
                  <a:cubicBezTo>
                    <a:pt x="458711" y="109220"/>
                    <a:pt x="389903" y="37135"/>
                    <a:pt x="266484" y="37135"/>
                  </a:cubicBezTo>
                  <a:cubicBezTo>
                    <a:pt x="160553" y="37135"/>
                    <a:pt x="91745" y="97206"/>
                    <a:pt x="50241" y="185674"/>
                  </a:cubicBezTo>
                  <a:lnTo>
                    <a:pt x="15291" y="169291"/>
                  </a:lnTo>
                  <a:cubicBezTo>
                    <a:pt x="61163" y="69901"/>
                    <a:pt x="149631" y="0"/>
                    <a:pt x="267576" y="0"/>
                  </a:cubicBezTo>
                  <a:cubicBezTo>
                    <a:pt x="410667" y="0"/>
                    <a:pt x="499135" y="87376"/>
                    <a:pt x="499135" y="219532"/>
                  </a:cubicBezTo>
                  <a:cubicBezTo>
                    <a:pt x="499135" y="328752"/>
                    <a:pt x="437960" y="398653"/>
                    <a:pt x="291617" y="488201"/>
                  </a:cubicBezTo>
                  <a:cubicBezTo>
                    <a:pt x="98298" y="608343"/>
                    <a:pt x="45872" y="681533"/>
                    <a:pt x="42609" y="786371"/>
                  </a:cubicBezTo>
                  <a:lnTo>
                    <a:pt x="500228" y="786371"/>
                  </a:lnTo>
                  <a:lnTo>
                    <a:pt x="500228" y="824598"/>
                  </a:lnTo>
                  <a:lnTo>
                    <a:pt x="0" y="824598"/>
                  </a:lnTo>
                  <a:cubicBezTo>
                    <a:pt x="0" y="821322"/>
                    <a:pt x="1092" y="801662"/>
                    <a:pt x="1092" y="80166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5"/>
            <p:cNvSpPr/>
            <p:nvPr/>
          </p:nvSpPr>
          <p:spPr>
            <a:xfrm>
              <a:off x="13023812" y="4454027"/>
              <a:ext cx="569036" cy="840969"/>
            </a:xfrm>
            <a:custGeom>
              <a:avLst/>
              <a:gdLst>
                <a:gd name="connsiteX0" fmla="*/ 285052 w 569036"/>
                <a:gd name="connsiteY0" fmla="*/ 37122 h 840969"/>
                <a:gd name="connsiteX1" fmla="*/ 40412 w 569036"/>
                <a:gd name="connsiteY1" fmla="*/ 420484 h 840969"/>
                <a:gd name="connsiteX2" fmla="*/ 285052 w 569036"/>
                <a:gd name="connsiteY2" fmla="*/ 802741 h 840969"/>
                <a:gd name="connsiteX3" fmla="*/ 528613 w 569036"/>
                <a:gd name="connsiteY3" fmla="*/ 420484 h 840969"/>
                <a:gd name="connsiteX4" fmla="*/ 285052 w 569036"/>
                <a:gd name="connsiteY4" fmla="*/ 37122 h 840969"/>
                <a:gd name="connsiteX5" fmla="*/ 285051 w 569036"/>
                <a:gd name="connsiteY5" fmla="*/ 0 h 840969"/>
                <a:gd name="connsiteX6" fmla="*/ 569036 w 569036"/>
                <a:gd name="connsiteY6" fmla="*/ 420484 h 840969"/>
                <a:gd name="connsiteX7" fmla="*/ 285051 w 569036"/>
                <a:gd name="connsiteY7" fmla="*/ 840969 h 840969"/>
                <a:gd name="connsiteX8" fmla="*/ 0 w 569036"/>
                <a:gd name="connsiteY8" fmla="*/ 420484 h 840969"/>
                <a:gd name="connsiteX9" fmla="*/ 285051 w 569036"/>
                <a:gd name="connsiteY9" fmla="*/ 0 h 8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9036" h="840969">
                  <a:moveTo>
                    <a:pt x="285052" y="37122"/>
                  </a:moveTo>
                  <a:cubicBezTo>
                    <a:pt x="126696" y="37122"/>
                    <a:pt x="40412" y="187846"/>
                    <a:pt x="40412" y="420484"/>
                  </a:cubicBezTo>
                  <a:cubicBezTo>
                    <a:pt x="40412" y="652018"/>
                    <a:pt x="128867" y="802741"/>
                    <a:pt x="285052" y="802741"/>
                  </a:cubicBezTo>
                  <a:cubicBezTo>
                    <a:pt x="443421" y="802741"/>
                    <a:pt x="528613" y="652018"/>
                    <a:pt x="528613" y="420484"/>
                  </a:cubicBezTo>
                  <a:cubicBezTo>
                    <a:pt x="528613" y="187846"/>
                    <a:pt x="441237" y="37122"/>
                    <a:pt x="285052" y="37122"/>
                  </a:cubicBezTo>
                  <a:close/>
                  <a:moveTo>
                    <a:pt x="285051" y="0"/>
                  </a:moveTo>
                  <a:cubicBezTo>
                    <a:pt x="469633" y="0"/>
                    <a:pt x="569036" y="172555"/>
                    <a:pt x="569036" y="420484"/>
                  </a:cubicBezTo>
                  <a:cubicBezTo>
                    <a:pt x="569036" y="668401"/>
                    <a:pt x="469633" y="840969"/>
                    <a:pt x="285051" y="840969"/>
                  </a:cubicBezTo>
                  <a:cubicBezTo>
                    <a:pt x="100482" y="840969"/>
                    <a:pt x="0" y="668401"/>
                    <a:pt x="0" y="420484"/>
                  </a:cubicBezTo>
                  <a:cubicBezTo>
                    <a:pt x="0" y="172555"/>
                    <a:pt x="100482" y="0"/>
                    <a:pt x="285051"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Freeform 3"/>
            <p:cNvSpPr/>
            <p:nvPr/>
          </p:nvSpPr>
          <p:spPr>
            <a:xfrm>
              <a:off x="13861517" y="4470403"/>
              <a:ext cx="524243" cy="824598"/>
            </a:xfrm>
            <a:custGeom>
              <a:avLst/>
              <a:gdLst>
                <a:gd name="connsiteX0" fmla="*/ 0 w 524243"/>
                <a:gd name="connsiteY0" fmla="*/ 670598 h 824598"/>
                <a:gd name="connsiteX1" fmla="*/ 34950 w 524243"/>
                <a:gd name="connsiteY1" fmla="*/ 650938 h 824598"/>
                <a:gd name="connsiteX2" fmla="*/ 255575 w 524243"/>
                <a:gd name="connsiteY2" fmla="*/ 786371 h 824598"/>
                <a:gd name="connsiteX3" fmla="*/ 483845 w 524243"/>
                <a:gd name="connsiteY3" fmla="*/ 543903 h 824598"/>
                <a:gd name="connsiteX4" fmla="*/ 277419 w 524243"/>
                <a:gd name="connsiteY4" fmla="*/ 318922 h 824598"/>
                <a:gd name="connsiteX5" fmla="*/ 77546 w 524243"/>
                <a:gd name="connsiteY5" fmla="*/ 431419 h 824598"/>
                <a:gd name="connsiteX6" fmla="*/ 42596 w 524243"/>
                <a:gd name="connsiteY6" fmla="*/ 418300 h 824598"/>
                <a:gd name="connsiteX7" fmla="*/ 74270 w 524243"/>
                <a:gd name="connsiteY7" fmla="*/ 0 h 824598"/>
                <a:gd name="connsiteX8" fmla="*/ 478371 w 524243"/>
                <a:gd name="connsiteY8" fmla="*/ 0 h 824598"/>
                <a:gd name="connsiteX9" fmla="*/ 476186 w 524243"/>
                <a:gd name="connsiteY9" fmla="*/ 39319 h 824598"/>
                <a:gd name="connsiteX10" fmla="*/ 111392 w 524243"/>
                <a:gd name="connsiteY10" fmla="*/ 39319 h 824598"/>
                <a:gd name="connsiteX11" fmla="*/ 84099 w 524243"/>
                <a:gd name="connsiteY11" fmla="*/ 372427 h 824598"/>
                <a:gd name="connsiteX12" fmla="*/ 278511 w 524243"/>
                <a:gd name="connsiteY12" fmla="*/ 281788 h 824598"/>
                <a:gd name="connsiteX13" fmla="*/ 524243 w 524243"/>
                <a:gd name="connsiteY13" fmla="*/ 541718 h 824598"/>
                <a:gd name="connsiteX14" fmla="*/ 255575 w 524243"/>
                <a:gd name="connsiteY14" fmla="*/ 824598 h 824598"/>
                <a:gd name="connsiteX15" fmla="*/ 0 w 524243"/>
                <a:gd name="connsiteY15" fmla="*/ 670598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24243" h="824598">
                  <a:moveTo>
                    <a:pt x="0" y="670598"/>
                  </a:moveTo>
                  <a:lnTo>
                    <a:pt x="34950" y="650938"/>
                  </a:lnTo>
                  <a:cubicBezTo>
                    <a:pt x="67716" y="712102"/>
                    <a:pt x="138709" y="786371"/>
                    <a:pt x="255575" y="786371"/>
                  </a:cubicBezTo>
                  <a:cubicBezTo>
                    <a:pt x="410667" y="786371"/>
                    <a:pt x="483845" y="669506"/>
                    <a:pt x="483845" y="543903"/>
                  </a:cubicBezTo>
                  <a:cubicBezTo>
                    <a:pt x="483845" y="398640"/>
                    <a:pt x="393192" y="318922"/>
                    <a:pt x="277419" y="318922"/>
                  </a:cubicBezTo>
                  <a:cubicBezTo>
                    <a:pt x="183490" y="318922"/>
                    <a:pt x="117958" y="368071"/>
                    <a:pt x="77546" y="431419"/>
                  </a:cubicBezTo>
                  <a:lnTo>
                    <a:pt x="42596" y="418300"/>
                  </a:lnTo>
                  <a:lnTo>
                    <a:pt x="74270" y="0"/>
                  </a:lnTo>
                  <a:lnTo>
                    <a:pt x="478371" y="0"/>
                  </a:lnTo>
                  <a:lnTo>
                    <a:pt x="476186" y="39319"/>
                  </a:lnTo>
                  <a:lnTo>
                    <a:pt x="111392" y="39319"/>
                  </a:lnTo>
                  <a:lnTo>
                    <a:pt x="84099" y="372427"/>
                  </a:lnTo>
                  <a:cubicBezTo>
                    <a:pt x="119050" y="325476"/>
                    <a:pt x="183490" y="281788"/>
                    <a:pt x="278511" y="281788"/>
                  </a:cubicBezTo>
                  <a:cubicBezTo>
                    <a:pt x="416128" y="281788"/>
                    <a:pt x="524243" y="377901"/>
                    <a:pt x="524243" y="541718"/>
                  </a:cubicBezTo>
                  <a:cubicBezTo>
                    <a:pt x="524243" y="697903"/>
                    <a:pt x="429235" y="824598"/>
                    <a:pt x="255575" y="824598"/>
                  </a:cubicBezTo>
                  <a:cubicBezTo>
                    <a:pt x="123419" y="824598"/>
                    <a:pt x="34950" y="740499"/>
                    <a:pt x="0" y="67059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4680667" y="4470403"/>
              <a:ext cx="524243" cy="824598"/>
            </a:xfrm>
            <a:custGeom>
              <a:avLst/>
              <a:gdLst>
                <a:gd name="connsiteX0" fmla="*/ 0 w 524243"/>
                <a:gd name="connsiteY0" fmla="*/ 670598 h 824598"/>
                <a:gd name="connsiteX1" fmla="*/ 34950 w 524243"/>
                <a:gd name="connsiteY1" fmla="*/ 650938 h 824598"/>
                <a:gd name="connsiteX2" fmla="*/ 255575 w 524243"/>
                <a:gd name="connsiteY2" fmla="*/ 786371 h 824598"/>
                <a:gd name="connsiteX3" fmla="*/ 483845 w 524243"/>
                <a:gd name="connsiteY3" fmla="*/ 543903 h 824598"/>
                <a:gd name="connsiteX4" fmla="*/ 277419 w 524243"/>
                <a:gd name="connsiteY4" fmla="*/ 318922 h 824598"/>
                <a:gd name="connsiteX5" fmla="*/ 77546 w 524243"/>
                <a:gd name="connsiteY5" fmla="*/ 431419 h 824598"/>
                <a:gd name="connsiteX6" fmla="*/ 42596 w 524243"/>
                <a:gd name="connsiteY6" fmla="*/ 418300 h 824598"/>
                <a:gd name="connsiteX7" fmla="*/ 74270 w 524243"/>
                <a:gd name="connsiteY7" fmla="*/ 0 h 824598"/>
                <a:gd name="connsiteX8" fmla="*/ 478371 w 524243"/>
                <a:gd name="connsiteY8" fmla="*/ 0 h 824598"/>
                <a:gd name="connsiteX9" fmla="*/ 476186 w 524243"/>
                <a:gd name="connsiteY9" fmla="*/ 39319 h 824598"/>
                <a:gd name="connsiteX10" fmla="*/ 111392 w 524243"/>
                <a:gd name="connsiteY10" fmla="*/ 39319 h 824598"/>
                <a:gd name="connsiteX11" fmla="*/ 84099 w 524243"/>
                <a:gd name="connsiteY11" fmla="*/ 372427 h 824598"/>
                <a:gd name="connsiteX12" fmla="*/ 278511 w 524243"/>
                <a:gd name="connsiteY12" fmla="*/ 281788 h 824598"/>
                <a:gd name="connsiteX13" fmla="*/ 524243 w 524243"/>
                <a:gd name="connsiteY13" fmla="*/ 541718 h 824598"/>
                <a:gd name="connsiteX14" fmla="*/ 255575 w 524243"/>
                <a:gd name="connsiteY14" fmla="*/ 824598 h 824598"/>
                <a:gd name="connsiteX15" fmla="*/ 0 w 524243"/>
                <a:gd name="connsiteY15" fmla="*/ 670598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24243" h="824598">
                  <a:moveTo>
                    <a:pt x="0" y="670598"/>
                  </a:moveTo>
                  <a:lnTo>
                    <a:pt x="34950" y="650938"/>
                  </a:lnTo>
                  <a:cubicBezTo>
                    <a:pt x="67716" y="712102"/>
                    <a:pt x="138709" y="786371"/>
                    <a:pt x="255575" y="786371"/>
                  </a:cubicBezTo>
                  <a:cubicBezTo>
                    <a:pt x="410667" y="786371"/>
                    <a:pt x="483845" y="669506"/>
                    <a:pt x="483845" y="543903"/>
                  </a:cubicBezTo>
                  <a:cubicBezTo>
                    <a:pt x="483845" y="398640"/>
                    <a:pt x="393192" y="318922"/>
                    <a:pt x="277419" y="318922"/>
                  </a:cubicBezTo>
                  <a:cubicBezTo>
                    <a:pt x="183490" y="318922"/>
                    <a:pt x="117958" y="368071"/>
                    <a:pt x="77546" y="431419"/>
                  </a:cubicBezTo>
                  <a:lnTo>
                    <a:pt x="42596" y="418300"/>
                  </a:lnTo>
                  <a:lnTo>
                    <a:pt x="74270" y="0"/>
                  </a:lnTo>
                  <a:lnTo>
                    <a:pt x="478371" y="0"/>
                  </a:lnTo>
                  <a:lnTo>
                    <a:pt x="476186" y="39319"/>
                  </a:lnTo>
                  <a:lnTo>
                    <a:pt x="111392" y="39319"/>
                  </a:lnTo>
                  <a:lnTo>
                    <a:pt x="84099" y="372427"/>
                  </a:lnTo>
                  <a:cubicBezTo>
                    <a:pt x="119050" y="325476"/>
                    <a:pt x="183490" y="281788"/>
                    <a:pt x="278511" y="281788"/>
                  </a:cubicBezTo>
                  <a:cubicBezTo>
                    <a:pt x="416128" y="281788"/>
                    <a:pt x="524243" y="377901"/>
                    <a:pt x="524243" y="541718"/>
                  </a:cubicBezTo>
                  <a:cubicBezTo>
                    <a:pt x="524243" y="697903"/>
                    <a:pt x="429235" y="824598"/>
                    <a:pt x="255575" y="824598"/>
                  </a:cubicBezTo>
                  <a:cubicBezTo>
                    <a:pt x="123419" y="824598"/>
                    <a:pt x="34950" y="740499"/>
                    <a:pt x="0" y="67059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Straight Connector 20"/>
          <p:cNvCxnSpPr/>
          <p:nvPr/>
        </p:nvCxnSpPr>
        <p:spPr>
          <a:xfrm>
            <a:off x="1469302" y="2816306"/>
            <a:ext cx="9290845"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5656015" y="3361620"/>
            <a:ext cx="5135202" cy="246221"/>
          </a:xfrm>
          <a:prstGeom prst="rect">
            <a:avLst/>
          </a:prstGeom>
          <a:noFill/>
        </p:spPr>
        <p:txBody>
          <a:bodyPr wrap="square" lIns="0" tIns="0" rIns="0" bIns="0" rtlCol="0">
            <a:spAutoFit/>
          </a:bodyPr>
          <a:lstStyle/>
          <a:p>
            <a:r>
              <a:rPr lang="en-US" sz="1600" dirty="0" smtClean="0">
                <a:solidFill>
                  <a:schemeClr val="accent5"/>
                </a:solidFill>
              </a:rPr>
              <a:t>15-digit </a:t>
            </a:r>
            <a:r>
              <a:rPr lang="en-US" sz="1600" dirty="0">
                <a:solidFill>
                  <a:schemeClr val="accent5"/>
                </a:solidFill>
              </a:rPr>
              <a:t>digital </a:t>
            </a:r>
            <a:r>
              <a:rPr lang="en-US" sz="1600" dirty="0" smtClean="0">
                <a:solidFill>
                  <a:schemeClr val="accent5"/>
                </a:solidFill>
              </a:rPr>
              <a:t>number</a:t>
            </a:r>
            <a:endParaRPr lang="en-US" sz="1600" dirty="0">
              <a:solidFill>
                <a:schemeClr val="accent5"/>
              </a:solidFill>
            </a:endParaRPr>
          </a:p>
        </p:txBody>
      </p:sp>
      <p:sp>
        <p:nvSpPr>
          <p:cNvPr id="22" name="TextBox 21"/>
          <p:cNvSpPr txBox="1"/>
          <p:nvPr/>
        </p:nvSpPr>
        <p:spPr>
          <a:xfrm>
            <a:off x="5656015" y="3952381"/>
            <a:ext cx="5135202" cy="246221"/>
          </a:xfrm>
          <a:prstGeom prst="rect">
            <a:avLst/>
          </a:prstGeom>
          <a:noFill/>
        </p:spPr>
        <p:txBody>
          <a:bodyPr wrap="square" lIns="0" tIns="0" rIns="0" bIns="0" rtlCol="0">
            <a:spAutoFit/>
          </a:bodyPr>
          <a:lstStyle/>
          <a:p>
            <a:r>
              <a:rPr lang="en-US" sz="1600" dirty="0" smtClean="0">
                <a:solidFill>
                  <a:schemeClr val="accent5"/>
                </a:solidFill>
              </a:rPr>
              <a:t>Has expiration </a:t>
            </a:r>
            <a:r>
              <a:rPr lang="en-US" sz="1600" dirty="0">
                <a:solidFill>
                  <a:schemeClr val="accent5"/>
                </a:solidFill>
              </a:rPr>
              <a:t>and security </a:t>
            </a:r>
            <a:r>
              <a:rPr lang="en-US" sz="1600" dirty="0" smtClean="0">
                <a:solidFill>
                  <a:schemeClr val="accent5"/>
                </a:solidFill>
              </a:rPr>
              <a:t>code</a:t>
            </a:r>
            <a:endParaRPr lang="en-US" sz="1600" dirty="0">
              <a:solidFill>
                <a:schemeClr val="accent5"/>
              </a:solidFill>
            </a:endParaRPr>
          </a:p>
        </p:txBody>
      </p:sp>
      <p:sp>
        <p:nvSpPr>
          <p:cNvPr id="23" name="TextBox 22"/>
          <p:cNvSpPr txBox="1"/>
          <p:nvPr/>
        </p:nvSpPr>
        <p:spPr>
          <a:xfrm>
            <a:off x="5656015" y="5133902"/>
            <a:ext cx="5135202" cy="246221"/>
          </a:xfrm>
          <a:prstGeom prst="rect">
            <a:avLst/>
          </a:prstGeom>
          <a:noFill/>
        </p:spPr>
        <p:txBody>
          <a:bodyPr wrap="square" lIns="0" tIns="0" rIns="0" bIns="0" rtlCol="0">
            <a:spAutoFit/>
          </a:bodyPr>
          <a:lstStyle/>
          <a:p>
            <a:r>
              <a:rPr lang="en-US" sz="1600" dirty="0" smtClean="0">
                <a:solidFill>
                  <a:schemeClr val="accent5"/>
                </a:solidFill>
              </a:rPr>
              <a:t>Captures data fields you define for each transaction</a:t>
            </a:r>
          </a:p>
        </p:txBody>
      </p:sp>
      <p:sp>
        <p:nvSpPr>
          <p:cNvPr id="24" name="TextBox 23"/>
          <p:cNvSpPr txBox="1"/>
          <p:nvPr/>
        </p:nvSpPr>
        <p:spPr>
          <a:xfrm>
            <a:off x="5656015" y="4543142"/>
            <a:ext cx="5135202" cy="246221"/>
          </a:xfrm>
          <a:prstGeom prst="rect">
            <a:avLst/>
          </a:prstGeom>
          <a:noFill/>
        </p:spPr>
        <p:txBody>
          <a:bodyPr wrap="square" lIns="0" tIns="0" rIns="0" bIns="0" rtlCol="0">
            <a:spAutoFit/>
          </a:bodyPr>
          <a:lstStyle/>
          <a:p>
            <a:r>
              <a:rPr lang="en-US" sz="1600" dirty="0" smtClean="0">
                <a:solidFill>
                  <a:schemeClr val="accent5"/>
                </a:solidFill>
              </a:rPr>
              <a:t>Includes </a:t>
            </a:r>
            <a:r>
              <a:rPr lang="en-US" sz="1600" dirty="0">
                <a:solidFill>
                  <a:schemeClr val="accent5"/>
                </a:solidFill>
              </a:rPr>
              <a:t>specific usage dates </a:t>
            </a:r>
            <a:r>
              <a:rPr lang="en-US" sz="1600" dirty="0" smtClean="0">
                <a:solidFill>
                  <a:schemeClr val="accent5"/>
                </a:solidFill>
              </a:rPr>
              <a:t>and transaction value</a:t>
            </a:r>
            <a:endParaRPr lang="en-US" sz="1600" dirty="0">
              <a:solidFill>
                <a:schemeClr val="accent5"/>
              </a:solidFill>
            </a:endParaRPr>
          </a:p>
        </p:txBody>
      </p:sp>
      <p:grpSp>
        <p:nvGrpSpPr>
          <p:cNvPr id="33" name="Group 32"/>
          <p:cNvGrpSpPr/>
          <p:nvPr/>
        </p:nvGrpSpPr>
        <p:grpSpPr>
          <a:xfrm>
            <a:off x="2368296" y="2828840"/>
            <a:ext cx="3083487" cy="677484"/>
            <a:chOff x="3163159" y="3359888"/>
            <a:chExt cx="744279" cy="744280"/>
          </a:xfrm>
        </p:grpSpPr>
        <p:cxnSp>
          <p:nvCxnSpPr>
            <p:cNvPr id="31" name="Straight Connector 30"/>
            <p:cNvCxnSpPr/>
            <p:nvPr/>
          </p:nvCxnSpPr>
          <p:spPr>
            <a:xfrm>
              <a:off x="3163160" y="335988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rot="5400000">
              <a:off x="3535299" y="373202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4" name="Group 33"/>
          <p:cNvGrpSpPr/>
          <p:nvPr/>
        </p:nvGrpSpPr>
        <p:grpSpPr>
          <a:xfrm>
            <a:off x="3026664" y="2828839"/>
            <a:ext cx="2425119" cy="1281183"/>
            <a:chOff x="3163159" y="3359888"/>
            <a:chExt cx="744279" cy="744280"/>
          </a:xfrm>
        </p:grpSpPr>
        <p:cxnSp>
          <p:nvCxnSpPr>
            <p:cNvPr id="35" name="Straight Connector 34"/>
            <p:cNvCxnSpPr/>
            <p:nvPr/>
          </p:nvCxnSpPr>
          <p:spPr>
            <a:xfrm>
              <a:off x="3163160" y="335988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5400000">
              <a:off x="3535299" y="373202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7" name="Group 36"/>
          <p:cNvGrpSpPr/>
          <p:nvPr/>
        </p:nvGrpSpPr>
        <p:grpSpPr>
          <a:xfrm>
            <a:off x="3685034" y="2828839"/>
            <a:ext cx="1766749" cy="1875735"/>
            <a:chOff x="3163159" y="3359888"/>
            <a:chExt cx="744279" cy="744280"/>
          </a:xfrm>
        </p:grpSpPr>
        <p:cxnSp>
          <p:nvCxnSpPr>
            <p:cNvPr id="38" name="Straight Connector 37"/>
            <p:cNvCxnSpPr/>
            <p:nvPr/>
          </p:nvCxnSpPr>
          <p:spPr>
            <a:xfrm>
              <a:off x="3163160" y="335988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rot="5400000">
              <a:off x="3535299" y="373202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40" name="Group 39"/>
          <p:cNvGrpSpPr/>
          <p:nvPr/>
        </p:nvGrpSpPr>
        <p:grpSpPr>
          <a:xfrm>
            <a:off x="4339280" y="2816307"/>
            <a:ext cx="1112504" cy="2446244"/>
            <a:chOff x="3163159" y="3359888"/>
            <a:chExt cx="744279" cy="744280"/>
          </a:xfrm>
        </p:grpSpPr>
        <p:cxnSp>
          <p:nvCxnSpPr>
            <p:cNvPr id="41" name="Straight Connector 40"/>
            <p:cNvCxnSpPr/>
            <p:nvPr/>
          </p:nvCxnSpPr>
          <p:spPr>
            <a:xfrm>
              <a:off x="3163160" y="335988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rot="5400000">
              <a:off x="3535299" y="373202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43" name="Text Placeholder 1"/>
          <p:cNvSpPr>
            <a:spLocks noGrp="1"/>
          </p:cNvSpPr>
          <p:nvPr>
            <p:ph type="body" sz="quarter" idx="10"/>
          </p:nvPr>
        </p:nvSpPr>
        <p:spPr>
          <a:xfrm>
            <a:off x="853440" y="476250"/>
            <a:ext cx="10485120" cy="529590"/>
          </a:xfrm>
        </p:spPr>
        <p:txBody>
          <a:bodyPr/>
          <a:lstStyle/>
          <a:p>
            <a:r>
              <a:rPr lang="en-US" dirty="0" smtClean="0"/>
              <a:t>American Express </a:t>
            </a:r>
            <a:r>
              <a:rPr lang="en-US" dirty="0" err="1" smtClean="0"/>
              <a:t>vPayment</a:t>
            </a:r>
            <a:endParaRPr lang="en-US" dirty="0"/>
          </a:p>
        </p:txBody>
      </p:sp>
      <p:sp>
        <p:nvSpPr>
          <p:cNvPr id="44" name="TextBox 43"/>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smtClean="0">
                <a:solidFill>
                  <a:schemeClr val="accent4"/>
                </a:solidFill>
                <a:latin typeface="+mj-lt"/>
              </a:rPr>
              <a:t>What is a virtual account number (VAN)?</a:t>
            </a:r>
            <a:endParaRPr lang="en-US" sz="2000" dirty="0">
              <a:solidFill>
                <a:schemeClr val="accent4"/>
              </a:solidFill>
              <a:latin typeface="+mj-lt"/>
            </a:endParaRPr>
          </a:p>
        </p:txBody>
      </p:sp>
    </p:spTree>
    <p:extLst>
      <p:ext uri="{BB962C8B-B14F-4D97-AF65-F5344CB8AC3E}">
        <p14:creationId xmlns:p14="http://schemas.microsoft.com/office/powerpoint/2010/main" val="21535486"/>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a:t>
            </a:r>
            <a:r>
              <a:rPr lang="en-US" dirty="0" err="1" smtClean="0"/>
              <a:t>vPayment</a:t>
            </a:r>
            <a:endParaRPr lang="en-US" dirty="0"/>
          </a:p>
        </p:txBody>
      </p:sp>
      <p:sp>
        <p:nvSpPr>
          <p:cNvPr id="29" name="TextBox 28"/>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Flexible and familiar setup.</a:t>
            </a:r>
          </a:p>
        </p:txBody>
      </p:sp>
      <p:sp>
        <p:nvSpPr>
          <p:cNvPr id="30" name="TextBox 29"/>
          <p:cNvSpPr txBox="1"/>
          <p:nvPr/>
        </p:nvSpPr>
        <p:spPr>
          <a:xfrm>
            <a:off x="5004925" y="4621232"/>
            <a:ext cx="2220250" cy="193899"/>
          </a:xfrm>
          <a:prstGeom prst="rect">
            <a:avLst/>
          </a:prstGeom>
          <a:noFill/>
        </p:spPr>
        <p:txBody>
          <a:bodyPr wrap="square" lIns="0" tIns="0" rIns="0" bIns="0" rtlCol="0">
            <a:spAutoFit/>
          </a:bodyPr>
          <a:lstStyle/>
          <a:p>
            <a:pPr lvl="0" algn="ctr">
              <a:lnSpc>
                <a:spcPct val="90000"/>
              </a:lnSpc>
              <a:spcBef>
                <a:spcPts val="3200"/>
              </a:spcBef>
            </a:pPr>
            <a:r>
              <a:rPr lang="en-US" sz="1400" dirty="0">
                <a:solidFill>
                  <a:schemeClr val="accent5"/>
                </a:solidFill>
              </a:rPr>
              <a:t>Batch request</a:t>
            </a:r>
          </a:p>
        </p:txBody>
      </p:sp>
      <p:sp>
        <p:nvSpPr>
          <p:cNvPr id="43" name="TextBox 42"/>
          <p:cNvSpPr txBox="1"/>
          <p:nvPr/>
        </p:nvSpPr>
        <p:spPr>
          <a:xfrm>
            <a:off x="2147425" y="4621232"/>
            <a:ext cx="2220250" cy="193899"/>
          </a:xfrm>
          <a:prstGeom prst="rect">
            <a:avLst/>
          </a:prstGeom>
          <a:noFill/>
        </p:spPr>
        <p:txBody>
          <a:bodyPr wrap="square" lIns="0" tIns="0" rIns="0" bIns="0" rtlCol="0">
            <a:spAutoFit/>
          </a:bodyPr>
          <a:lstStyle/>
          <a:p>
            <a:pPr lvl="0" algn="ctr">
              <a:lnSpc>
                <a:spcPct val="90000"/>
              </a:lnSpc>
              <a:spcBef>
                <a:spcPts val="3200"/>
              </a:spcBef>
            </a:pPr>
            <a:r>
              <a:rPr lang="en-US" sz="1400" dirty="0">
                <a:solidFill>
                  <a:schemeClr val="accent5"/>
                </a:solidFill>
              </a:rPr>
              <a:t>Web-based tool</a:t>
            </a:r>
          </a:p>
        </p:txBody>
      </p:sp>
      <p:sp>
        <p:nvSpPr>
          <p:cNvPr id="47" name="TextBox 46"/>
          <p:cNvSpPr txBox="1"/>
          <p:nvPr/>
        </p:nvSpPr>
        <p:spPr>
          <a:xfrm>
            <a:off x="7783068" y="4621232"/>
            <a:ext cx="2220250" cy="387798"/>
          </a:xfrm>
          <a:prstGeom prst="rect">
            <a:avLst/>
          </a:prstGeom>
          <a:noFill/>
        </p:spPr>
        <p:txBody>
          <a:bodyPr wrap="square" lIns="0" tIns="0" rIns="0" bIns="0" rtlCol="0">
            <a:spAutoFit/>
          </a:bodyPr>
          <a:lstStyle/>
          <a:p>
            <a:pPr lvl="0" algn="ctr">
              <a:lnSpc>
                <a:spcPct val="90000"/>
              </a:lnSpc>
              <a:spcBef>
                <a:spcPts val="3200"/>
              </a:spcBef>
            </a:pPr>
            <a:r>
              <a:rPr lang="en-US" sz="1400" dirty="0">
                <a:solidFill>
                  <a:schemeClr val="accent5"/>
                </a:solidFill>
              </a:rPr>
              <a:t>Accounting/ERP integration </a:t>
            </a:r>
          </a:p>
        </p:txBody>
      </p:sp>
      <p:grpSp>
        <p:nvGrpSpPr>
          <p:cNvPr id="7" name="Group 6"/>
          <p:cNvGrpSpPr/>
          <p:nvPr/>
        </p:nvGrpSpPr>
        <p:grpSpPr>
          <a:xfrm>
            <a:off x="2147425" y="2079635"/>
            <a:ext cx="2220250" cy="2220250"/>
            <a:chOff x="2147425" y="2079635"/>
            <a:chExt cx="2220250" cy="2220250"/>
          </a:xfrm>
        </p:grpSpPr>
        <p:grpSp>
          <p:nvGrpSpPr>
            <p:cNvPr id="44" name="Group 43"/>
            <p:cNvGrpSpPr/>
            <p:nvPr/>
          </p:nvGrpSpPr>
          <p:grpSpPr>
            <a:xfrm>
              <a:off x="2147425" y="2079635"/>
              <a:ext cx="2220250" cy="2220250"/>
              <a:chOff x="5190744" y="2121408"/>
              <a:chExt cx="1810512" cy="1810512"/>
            </a:xfrm>
          </p:grpSpPr>
          <p:sp>
            <p:nvSpPr>
              <p:cNvPr id="45" name="Oval 44"/>
              <p:cNvSpPr/>
              <p:nvPr/>
            </p:nvSpPr>
            <p:spPr>
              <a:xfrm>
                <a:off x="5190744" y="2121408"/>
                <a:ext cx="1810512" cy="1810512"/>
              </a:xfrm>
              <a:prstGeom prst="ellipse">
                <a:avLst/>
              </a:prstGeom>
              <a:no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6" name="Oval 45"/>
              <p:cNvSpPr/>
              <p:nvPr/>
            </p:nvSpPr>
            <p:spPr>
              <a:xfrm>
                <a:off x="5447329" y="2377993"/>
                <a:ext cx="1297342" cy="129734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5" name="Group 4"/>
            <p:cNvGrpSpPr/>
            <p:nvPr/>
          </p:nvGrpSpPr>
          <p:grpSpPr>
            <a:xfrm>
              <a:off x="2871997" y="2867489"/>
              <a:ext cx="771106" cy="644540"/>
              <a:chOff x="1609056" y="1320623"/>
              <a:chExt cx="771106" cy="644540"/>
            </a:xfrm>
            <a:solidFill>
              <a:schemeClr val="bg1"/>
            </a:solidFill>
          </p:grpSpPr>
          <p:grpSp>
            <p:nvGrpSpPr>
              <p:cNvPr id="51" name="Group 50"/>
              <p:cNvGrpSpPr/>
              <p:nvPr/>
            </p:nvGrpSpPr>
            <p:grpSpPr>
              <a:xfrm>
                <a:off x="1609056" y="1320623"/>
                <a:ext cx="771106" cy="644540"/>
                <a:chOff x="941969" y="1130587"/>
                <a:chExt cx="1542212" cy="1289079"/>
              </a:xfrm>
              <a:grpFill/>
            </p:grpSpPr>
            <p:sp>
              <p:nvSpPr>
                <p:cNvPr id="52" name="Freeform 3"/>
                <p:cNvSpPr/>
                <p:nvPr/>
              </p:nvSpPr>
              <p:spPr>
                <a:xfrm>
                  <a:off x="1260594" y="2242222"/>
                  <a:ext cx="904964" cy="177444"/>
                </a:xfrm>
                <a:custGeom>
                  <a:avLst/>
                  <a:gdLst>
                    <a:gd name="connsiteX0" fmla="*/ 660349 w 904964"/>
                    <a:gd name="connsiteY0" fmla="*/ 0 h 177444"/>
                    <a:gd name="connsiteX1" fmla="*/ 244627 w 904964"/>
                    <a:gd name="connsiteY1" fmla="*/ 0 h 177444"/>
                    <a:gd name="connsiteX2" fmla="*/ 244627 w 904964"/>
                    <a:gd name="connsiteY2" fmla="*/ 103937 h 177444"/>
                    <a:gd name="connsiteX3" fmla="*/ 0 w 904964"/>
                    <a:gd name="connsiteY3" fmla="*/ 103937 h 177444"/>
                    <a:gd name="connsiteX4" fmla="*/ 0 w 904964"/>
                    <a:gd name="connsiteY4" fmla="*/ 177444 h 177444"/>
                    <a:gd name="connsiteX5" fmla="*/ 904964 w 904964"/>
                    <a:gd name="connsiteY5" fmla="*/ 177444 h 177444"/>
                    <a:gd name="connsiteX6" fmla="*/ 904964 w 904964"/>
                    <a:gd name="connsiteY6" fmla="*/ 103937 h 177444"/>
                    <a:gd name="connsiteX7" fmla="*/ 660349 w 904964"/>
                    <a:gd name="connsiteY7" fmla="*/ 103937 h 1774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04964" h="177444">
                      <a:moveTo>
                        <a:pt x="660349" y="0"/>
                      </a:moveTo>
                      <a:lnTo>
                        <a:pt x="244627" y="0"/>
                      </a:lnTo>
                      <a:lnTo>
                        <a:pt x="244627" y="103937"/>
                      </a:lnTo>
                      <a:lnTo>
                        <a:pt x="0" y="103937"/>
                      </a:lnTo>
                      <a:lnTo>
                        <a:pt x="0" y="177444"/>
                      </a:lnTo>
                      <a:lnTo>
                        <a:pt x="904964" y="177444"/>
                      </a:lnTo>
                      <a:lnTo>
                        <a:pt x="904964" y="103937"/>
                      </a:lnTo>
                      <a:lnTo>
                        <a:pt x="660349" y="10393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53" name="Freeform 52"/>
                <p:cNvSpPr/>
                <p:nvPr/>
              </p:nvSpPr>
              <p:spPr>
                <a:xfrm>
                  <a:off x="941969" y="1130587"/>
                  <a:ext cx="1542212" cy="1060996"/>
                </a:xfrm>
                <a:custGeom>
                  <a:avLst/>
                  <a:gdLst>
                    <a:gd name="connsiteX0" fmla="*/ 1469593 w 1542212"/>
                    <a:gd name="connsiteY0" fmla="*/ 920864 h 1060996"/>
                    <a:gd name="connsiteX1" fmla="*/ 1423441 w 1542212"/>
                    <a:gd name="connsiteY1" fmla="*/ 965657 h 1060996"/>
                    <a:gd name="connsiteX2" fmla="*/ 118783 w 1542212"/>
                    <a:gd name="connsiteY2" fmla="*/ 965657 h 1060996"/>
                    <a:gd name="connsiteX3" fmla="*/ 72631 w 1542212"/>
                    <a:gd name="connsiteY3" fmla="*/ 920864 h 1060996"/>
                    <a:gd name="connsiteX4" fmla="*/ 72631 w 1542212"/>
                    <a:gd name="connsiteY4" fmla="*/ 140144 h 1060996"/>
                    <a:gd name="connsiteX5" fmla="*/ 118783 w 1542212"/>
                    <a:gd name="connsiteY5" fmla="*/ 95352 h 1060996"/>
                    <a:gd name="connsiteX6" fmla="*/ 1423441 w 1542212"/>
                    <a:gd name="connsiteY6" fmla="*/ 95352 h 1060996"/>
                    <a:gd name="connsiteX7" fmla="*/ 1469593 w 1542212"/>
                    <a:gd name="connsiteY7" fmla="*/ 140144 h 1060996"/>
                    <a:gd name="connsiteX9" fmla="*/ 1431963 w 1542212"/>
                    <a:gd name="connsiteY9" fmla="*/ 0 h 1060996"/>
                    <a:gd name="connsiteX10" fmla="*/ 110261 w 1542212"/>
                    <a:gd name="connsiteY10" fmla="*/ 0 h 1060996"/>
                    <a:gd name="connsiteX11" fmla="*/ 0 w 1542212"/>
                    <a:gd name="connsiteY11" fmla="*/ 110261 h 1060996"/>
                    <a:gd name="connsiteX12" fmla="*/ 0 w 1542212"/>
                    <a:gd name="connsiteY12" fmla="*/ 950747 h 1060996"/>
                    <a:gd name="connsiteX13" fmla="*/ 110261 w 1542212"/>
                    <a:gd name="connsiteY13" fmla="*/ 1060996 h 1060996"/>
                    <a:gd name="connsiteX14" fmla="*/ 1431963 w 1542212"/>
                    <a:gd name="connsiteY14" fmla="*/ 1060996 h 1060996"/>
                    <a:gd name="connsiteX15" fmla="*/ 1542212 w 1542212"/>
                    <a:gd name="connsiteY15" fmla="*/ 950747 h 1060996"/>
                    <a:gd name="connsiteX16" fmla="*/ 1542212 w 1542212"/>
                    <a:gd name="connsiteY16" fmla="*/ 110261 h 1060996"/>
                    <a:gd name="connsiteX17" fmla="*/ 1431963 w 1542212"/>
                    <a:gd name="connsiteY17" fmla="*/ 0 h 10609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542212" h="1060996">
                      <a:moveTo>
                        <a:pt x="1469593" y="920864"/>
                      </a:moveTo>
                      <a:cubicBezTo>
                        <a:pt x="1469593" y="945566"/>
                        <a:pt x="1448892" y="965657"/>
                        <a:pt x="1423441" y="965657"/>
                      </a:cubicBezTo>
                      <a:lnTo>
                        <a:pt x="118783" y="965657"/>
                      </a:lnTo>
                      <a:cubicBezTo>
                        <a:pt x="93332" y="965657"/>
                        <a:pt x="72631" y="945566"/>
                        <a:pt x="72631" y="920864"/>
                      </a:cubicBezTo>
                      <a:lnTo>
                        <a:pt x="72631" y="140144"/>
                      </a:lnTo>
                      <a:cubicBezTo>
                        <a:pt x="72631" y="115443"/>
                        <a:pt x="93332" y="95352"/>
                        <a:pt x="118783" y="95352"/>
                      </a:cubicBezTo>
                      <a:lnTo>
                        <a:pt x="1423441" y="95352"/>
                      </a:lnTo>
                      <a:cubicBezTo>
                        <a:pt x="1448892" y="95352"/>
                        <a:pt x="1469593" y="115443"/>
                        <a:pt x="1469593" y="140144"/>
                      </a:cubicBezTo>
                      <a:moveTo>
                        <a:pt x="1431963" y="0"/>
                      </a:moveTo>
                      <a:lnTo>
                        <a:pt x="110261" y="0"/>
                      </a:lnTo>
                      <a:cubicBezTo>
                        <a:pt x="49467" y="0"/>
                        <a:pt x="0" y="49466"/>
                        <a:pt x="0" y="110261"/>
                      </a:cubicBezTo>
                      <a:lnTo>
                        <a:pt x="0" y="950747"/>
                      </a:lnTo>
                      <a:cubicBezTo>
                        <a:pt x="0" y="1011542"/>
                        <a:pt x="49467" y="1060996"/>
                        <a:pt x="110261" y="1060996"/>
                      </a:cubicBezTo>
                      <a:lnTo>
                        <a:pt x="1431963" y="1060996"/>
                      </a:lnTo>
                      <a:cubicBezTo>
                        <a:pt x="1492758" y="1060996"/>
                        <a:pt x="1542212" y="1011542"/>
                        <a:pt x="1542212" y="950747"/>
                      </a:cubicBezTo>
                      <a:lnTo>
                        <a:pt x="1542212" y="110261"/>
                      </a:lnTo>
                      <a:cubicBezTo>
                        <a:pt x="1542212" y="49466"/>
                        <a:pt x="1492758" y="0"/>
                        <a:pt x="1431963"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sp>
            <p:nvSpPr>
              <p:cNvPr id="4" name="Rectangle 3"/>
              <p:cNvSpPr/>
              <p:nvPr/>
            </p:nvSpPr>
            <p:spPr>
              <a:xfrm>
                <a:off x="1704097" y="1417387"/>
                <a:ext cx="581025" cy="12013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grpSp>
        <p:nvGrpSpPr>
          <p:cNvPr id="6" name="Group 5"/>
          <p:cNvGrpSpPr/>
          <p:nvPr/>
        </p:nvGrpSpPr>
        <p:grpSpPr>
          <a:xfrm>
            <a:off x="4939768" y="2054157"/>
            <a:ext cx="2271206" cy="2271206"/>
            <a:chOff x="4939768" y="2054157"/>
            <a:chExt cx="2271206" cy="2271206"/>
          </a:xfrm>
        </p:grpSpPr>
        <p:grpSp>
          <p:nvGrpSpPr>
            <p:cNvPr id="3" name="Group 2"/>
            <p:cNvGrpSpPr/>
            <p:nvPr/>
          </p:nvGrpSpPr>
          <p:grpSpPr>
            <a:xfrm>
              <a:off x="4939768" y="2054157"/>
              <a:ext cx="2271206" cy="2271206"/>
              <a:chOff x="5190744" y="2121408"/>
              <a:chExt cx="1810512" cy="1810512"/>
            </a:xfrm>
          </p:grpSpPr>
          <p:sp>
            <p:nvSpPr>
              <p:cNvPr id="32" name="Oval 31"/>
              <p:cNvSpPr/>
              <p:nvPr/>
            </p:nvSpPr>
            <p:spPr>
              <a:xfrm>
                <a:off x="5190744" y="2121408"/>
                <a:ext cx="1810512" cy="1810512"/>
              </a:xfrm>
              <a:prstGeom prst="ellipse">
                <a:avLst/>
              </a:prstGeom>
              <a:no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34" name="Oval 33"/>
              <p:cNvSpPr/>
              <p:nvPr/>
            </p:nvSpPr>
            <p:spPr>
              <a:xfrm>
                <a:off x="5447329" y="2377993"/>
                <a:ext cx="1297342" cy="129734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56" name="Group 55"/>
            <p:cNvGrpSpPr/>
            <p:nvPr/>
          </p:nvGrpSpPr>
          <p:grpSpPr>
            <a:xfrm>
              <a:off x="5584357" y="2832678"/>
              <a:ext cx="982028" cy="714164"/>
              <a:chOff x="9785356" y="6898196"/>
              <a:chExt cx="1449351" cy="1054017"/>
            </a:xfrm>
            <a:solidFill>
              <a:schemeClr val="bg1"/>
            </a:solidFill>
          </p:grpSpPr>
          <p:sp>
            <p:nvSpPr>
              <p:cNvPr id="57" name="Freeform 3"/>
              <p:cNvSpPr/>
              <p:nvPr/>
            </p:nvSpPr>
            <p:spPr>
              <a:xfrm>
                <a:off x="10440494" y="6898196"/>
                <a:ext cx="373208" cy="39274"/>
              </a:xfrm>
              <a:custGeom>
                <a:avLst/>
                <a:gdLst>
                  <a:gd name="connsiteX0" fmla="*/ 173787 w 173787"/>
                  <a:gd name="connsiteY0" fmla="*/ 9081 h 18288"/>
                  <a:gd name="connsiteX1" fmla="*/ 163881 w 173787"/>
                  <a:gd name="connsiteY1" fmla="*/ 0 h 18288"/>
                  <a:gd name="connsiteX2" fmla="*/ 9906 w 173787"/>
                  <a:gd name="connsiteY2" fmla="*/ 0 h 18288"/>
                  <a:gd name="connsiteX3" fmla="*/ 0 w 173787"/>
                  <a:gd name="connsiteY3" fmla="*/ 9081 h 18288"/>
                  <a:gd name="connsiteX4" fmla="*/ 0 w 173787"/>
                  <a:gd name="connsiteY4" fmla="*/ 18288 h 18288"/>
                  <a:gd name="connsiteX5" fmla="*/ 173787 w 173787"/>
                  <a:gd name="connsiteY5" fmla="*/ 18288 h 182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18288">
                    <a:moveTo>
                      <a:pt x="173787" y="9081"/>
                    </a:moveTo>
                    <a:cubicBezTo>
                      <a:pt x="173787" y="4064"/>
                      <a:pt x="169342" y="0"/>
                      <a:pt x="163881" y="0"/>
                    </a:cubicBezTo>
                    <a:lnTo>
                      <a:pt x="9906" y="0"/>
                    </a:lnTo>
                    <a:cubicBezTo>
                      <a:pt x="4432" y="0"/>
                      <a:pt x="0" y="4064"/>
                      <a:pt x="0" y="9081"/>
                    </a:cubicBezTo>
                    <a:lnTo>
                      <a:pt x="0" y="18288"/>
                    </a:lnTo>
                    <a:lnTo>
                      <a:pt x="173787" y="1828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57"/>
              <p:cNvSpPr/>
              <p:nvPr/>
            </p:nvSpPr>
            <p:spPr>
              <a:xfrm>
                <a:off x="10440507" y="6958408"/>
                <a:ext cx="373208" cy="180439"/>
              </a:xfrm>
              <a:custGeom>
                <a:avLst/>
                <a:gdLst>
                  <a:gd name="connsiteX0" fmla="*/ 0 w 173787"/>
                  <a:gd name="connsiteY0" fmla="*/ 0 h 84023"/>
                  <a:gd name="connsiteX1" fmla="*/ 0 w 173787"/>
                  <a:gd name="connsiteY1" fmla="*/ 74955 h 84023"/>
                  <a:gd name="connsiteX2" fmla="*/ 9893 w 173787"/>
                  <a:gd name="connsiteY2" fmla="*/ 84023 h 84023"/>
                  <a:gd name="connsiteX3" fmla="*/ 163881 w 173787"/>
                  <a:gd name="connsiteY3" fmla="*/ 84023 h 84023"/>
                  <a:gd name="connsiteX4" fmla="*/ 173787 w 173787"/>
                  <a:gd name="connsiteY4" fmla="*/ 74955 h 84023"/>
                  <a:gd name="connsiteX5" fmla="*/ 173787 w 173787"/>
                  <a:gd name="connsiteY5" fmla="*/ 0 h 840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84023">
                    <a:moveTo>
                      <a:pt x="0" y="0"/>
                    </a:moveTo>
                    <a:lnTo>
                      <a:pt x="0" y="74955"/>
                    </a:lnTo>
                    <a:cubicBezTo>
                      <a:pt x="0" y="79959"/>
                      <a:pt x="4420" y="84023"/>
                      <a:pt x="9893" y="84023"/>
                    </a:cubicBezTo>
                    <a:lnTo>
                      <a:pt x="163881" y="84023"/>
                    </a:lnTo>
                    <a:cubicBezTo>
                      <a:pt x="169342" y="84023"/>
                      <a:pt x="173787" y="79959"/>
                      <a:pt x="173787" y="74955"/>
                    </a:cubicBezTo>
                    <a:lnTo>
                      <a:pt x="173787"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p:cNvSpPr/>
              <p:nvPr/>
            </p:nvSpPr>
            <p:spPr>
              <a:xfrm>
                <a:off x="10440494" y="7208628"/>
                <a:ext cx="373208" cy="39274"/>
              </a:xfrm>
              <a:custGeom>
                <a:avLst/>
                <a:gdLst>
                  <a:gd name="connsiteX0" fmla="*/ 173787 w 173787"/>
                  <a:gd name="connsiteY0" fmla="*/ 9081 h 18288"/>
                  <a:gd name="connsiteX1" fmla="*/ 163881 w 173787"/>
                  <a:gd name="connsiteY1" fmla="*/ 0 h 18288"/>
                  <a:gd name="connsiteX2" fmla="*/ 9906 w 173787"/>
                  <a:gd name="connsiteY2" fmla="*/ 0 h 18288"/>
                  <a:gd name="connsiteX3" fmla="*/ 0 w 173787"/>
                  <a:gd name="connsiteY3" fmla="*/ 9081 h 18288"/>
                  <a:gd name="connsiteX4" fmla="*/ 0 w 173787"/>
                  <a:gd name="connsiteY4" fmla="*/ 18288 h 18288"/>
                  <a:gd name="connsiteX5" fmla="*/ 173787 w 173787"/>
                  <a:gd name="connsiteY5" fmla="*/ 18288 h 182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18288">
                    <a:moveTo>
                      <a:pt x="173787" y="9081"/>
                    </a:moveTo>
                    <a:cubicBezTo>
                      <a:pt x="173787" y="4064"/>
                      <a:pt x="169342" y="0"/>
                      <a:pt x="163881" y="0"/>
                    </a:cubicBezTo>
                    <a:lnTo>
                      <a:pt x="9906" y="0"/>
                    </a:lnTo>
                    <a:cubicBezTo>
                      <a:pt x="4432" y="0"/>
                      <a:pt x="0" y="4064"/>
                      <a:pt x="0" y="9081"/>
                    </a:cubicBezTo>
                    <a:lnTo>
                      <a:pt x="0" y="18288"/>
                    </a:lnTo>
                    <a:lnTo>
                      <a:pt x="173787" y="1828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p:cNvSpPr/>
              <p:nvPr/>
            </p:nvSpPr>
            <p:spPr>
              <a:xfrm>
                <a:off x="10440507" y="7268840"/>
                <a:ext cx="373208" cy="180439"/>
              </a:xfrm>
              <a:custGeom>
                <a:avLst/>
                <a:gdLst>
                  <a:gd name="connsiteX0" fmla="*/ 0 w 173787"/>
                  <a:gd name="connsiteY0" fmla="*/ 0 h 84023"/>
                  <a:gd name="connsiteX1" fmla="*/ 0 w 173787"/>
                  <a:gd name="connsiteY1" fmla="*/ 74955 h 84023"/>
                  <a:gd name="connsiteX2" fmla="*/ 9893 w 173787"/>
                  <a:gd name="connsiteY2" fmla="*/ 84023 h 84023"/>
                  <a:gd name="connsiteX3" fmla="*/ 163881 w 173787"/>
                  <a:gd name="connsiteY3" fmla="*/ 84023 h 84023"/>
                  <a:gd name="connsiteX4" fmla="*/ 173787 w 173787"/>
                  <a:gd name="connsiteY4" fmla="*/ 74955 h 84023"/>
                  <a:gd name="connsiteX5" fmla="*/ 173787 w 173787"/>
                  <a:gd name="connsiteY5" fmla="*/ 0 h 840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84023">
                    <a:moveTo>
                      <a:pt x="0" y="0"/>
                    </a:moveTo>
                    <a:lnTo>
                      <a:pt x="0" y="74955"/>
                    </a:lnTo>
                    <a:cubicBezTo>
                      <a:pt x="0" y="79959"/>
                      <a:pt x="4420" y="84023"/>
                      <a:pt x="9893" y="84023"/>
                    </a:cubicBezTo>
                    <a:lnTo>
                      <a:pt x="163881" y="84023"/>
                    </a:lnTo>
                    <a:cubicBezTo>
                      <a:pt x="169342" y="84023"/>
                      <a:pt x="173787" y="79959"/>
                      <a:pt x="173787" y="74955"/>
                    </a:cubicBezTo>
                    <a:lnTo>
                      <a:pt x="173787"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p:cNvSpPr/>
              <p:nvPr/>
            </p:nvSpPr>
            <p:spPr>
              <a:xfrm>
                <a:off x="10440494" y="7502529"/>
                <a:ext cx="373208" cy="39274"/>
              </a:xfrm>
              <a:custGeom>
                <a:avLst/>
                <a:gdLst>
                  <a:gd name="connsiteX0" fmla="*/ 173787 w 173787"/>
                  <a:gd name="connsiteY0" fmla="*/ 9081 h 18288"/>
                  <a:gd name="connsiteX1" fmla="*/ 163881 w 173787"/>
                  <a:gd name="connsiteY1" fmla="*/ 0 h 18288"/>
                  <a:gd name="connsiteX2" fmla="*/ 9906 w 173787"/>
                  <a:gd name="connsiteY2" fmla="*/ 0 h 18288"/>
                  <a:gd name="connsiteX3" fmla="*/ 0 w 173787"/>
                  <a:gd name="connsiteY3" fmla="*/ 9081 h 18288"/>
                  <a:gd name="connsiteX4" fmla="*/ 0 w 173787"/>
                  <a:gd name="connsiteY4" fmla="*/ 18288 h 18288"/>
                  <a:gd name="connsiteX5" fmla="*/ 173787 w 173787"/>
                  <a:gd name="connsiteY5" fmla="*/ 18288 h 182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18288">
                    <a:moveTo>
                      <a:pt x="173787" y="9081"/>
                    </a:moveTo>
                    <a:cubicBezTo>
                      <a:pt x="173787" y="4064"/>
                      <a:pt x="169342" y="0"/>
                      <a:pt x="163881" y="0"/>
                    </a:cubicBezTo>
                    <a:lnTo>
                      <a:pt x="9906" y="0"/>
                    </a:lnTo>
                    <a:cubicBezTo>
                      <a:pt x="4432" y="0"/>
                      <a:pt x="0" y="4064"/>
                      <a:pt x="0" y="9081"/>
                    </a:cubicBezTo>
                    <a:lnTo>
                      <a:pt x="0" y="18288"/>
                    </a:lnTo>
                    <a:lnTo>
                      <a:pt x="173787" y="1828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p:cNvSpPr/>
              <p:nvPr/>
            </p:nvSpPr>
            <p:spPr>
              <a:xfrm>
                <a:off x="10440507" y="7562738"/>
                <a:ext cx="373208" cy="180439"/>
              </a:xfrm>
              <a:custGeom>
                <a:avLst/>
                <a:gdLst>
                  <a:gd name="connsiteX0" fmla="*/ 0 w 173787"/>
                  <a:gd name="connsiteY0" fmla="*/ 0 h 84023"/>
                  <a:gd name="connsiteX1" fmla="*/ 0 w 173787"/>
                  <a:gd name="connsiteY1" fmla="*/ 74955 h 84023"/>
                  <a:gd name="connsiteX2" fmla="*/ 9893 w 173787"/>
                  <a:gd name="connsiteY2" fmla="*/ 84023 h 84023"/>
                  <a:gd name="connsiteX3" fmla="*/ 163881 w 173787"/>
                  <a:gd name="connsiteY3" fmla="*/ 84023 h 84023"/>
                  <a:gd name="connsiteX4" fmla="*/ 173787 w 173787"/>
                  <a:gd name="connsiteY4" fmla="*/ 74955 h 84023"/>
                  <a:gd name="connsiteX5" fmla="*/ 173787 w 173787"/>
                  <a:gd name="connsiteY5" fmla="*/ 0 h 840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84023">
                    <a:moveTo>
                      <a:pt x="0" y="0"/>
                    </a:moveTo>
                    <a:lnTo>
                      <a:pt x="0" y="74955"/>
                    </a:lnTo>
                    <a:cubicBezTo>
                      <a:pt x="0" y="79959"/>
                      <a:pt x="4420" y="84023"/>
                      <a:pt x="9893" y="84023"/>
                    </a:cubicBezTo>
                    <a:lnTo>
                      <a:pt x="163881" y="84023"/>
                    </a:lnTo>
                    <a:cubicBezTo>
                      <a:pt x="169342" y="84023"/>
                      <a:pt x="173787" y="79959"/>
                      <a:pt x="173787" y="74955"/>
                    </a:cubicBezTo>
                    <a:lnTo>
                      <a:pt x="173787"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p:cNvSpPr/>
              <p:nvPr/>
            </p:nvSpPr>
            <p:spPr>
              <a:xfrm>
                <a:off x="10861484" y="6898196"/>
                <a:ext cx="373208" cy="39274"/>
              </a:xfrm>
              <a:custGeom>
                <a:avLst/>
                <a:gdLst>
                  <a:gd name="connsiteX0" fmla="*/ 173787 w 173787"/>
                  <a:gd name="connsiteY0" fmla="*/ 9081 h 18288"/>
                  <a:gd name="connsiteX1" fmla="*/ 163881 w 173787"/>
                  <a:gd name="connsiteY1" fmla="*/ 0 h 18288"/>
                  <a:gd name="connsiteX2" fmla="*/ 9906 w 173787"/>
                  <a:gd name="connsiteY2" fmla="*/ 0 h 18288"/>
                  <a:gd name="connsiteX3" fmla="*/ 0 w 173787"/>
                  <a:gd name="connsiteY3" fmla="*/ 9081 h 18288"/>
                  <a:gd name="connsiteX4" fmla="*/ 0 w 173787"/>
                  <a:gd name="connsiteY4" fmla="*/ 18288 h 18288"/>
                  <a:gd name="connsiteX5" fmla="*/ 173787 w 173787"/>
                  <a:gd name="connsiteY5" fmla="*/ 18288 h 182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18288">
                    <a:moveTo>
                      <a:pt x="173787" y="9081"/>
                    </a:moveTo>
                    <a:cubicBezTo>
                      <a:pt x="173787" y="4064"/>
                      <a:pt x="169342" y="0"/>
                      <a:pt x="163881" y="0"/>
                    </a:cubicBezTo>
                    <a:lnTo>
                      <a:pt x="9906" y="0"/>
                    </a:lnTo>
                    <a:cubicBezTo>
                      <a:pt x="4432" y="0"/>
                      <a:pt x="0" y="4064"/>
                      <a:pt x="0" y="9081"/>
                    </a:cubicBezTo>
                    <a:lnTo>
                      <a:pt x="0" y="18288"/>
                    </a:lnTo>
                    <a:lnTo>
                      <a:pt x="173787" y="1828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10861499" y="6958408"/>
                <a:ext cx="373208" cy="180439"/>
              </a:xfrm>
              <a:custGeom>
                <a:avLst/>
                <a:gdLst>
                  <a:gd name="connsiteX0" fmla="*/ 0 w 173787"/>
                  <a:gd name="connsiteY0" fmla="*/ 0 h 84023"/>
                  <a:gd name="connsiteX1" fmla="*/ 0 w 173787"/>
                  <a:gd name="connsiteY1" fmla="*/ 74955 h 84023"/>
                  <a:gd name="connsiteX2" fmla="*/ 9893 w 173787"/>
                  <a:gd name="connsiteY2" fmla="*/ 84023 h 84023"/>
                  <a:gd name="connsiteX3" fmla="*/ 163881 w 173787"/>
                  <a:gd name="connsiteY3" fmla="*/ 84023 h 84023"/>
                  <a:gd name="connsiteX4" fmla="*/ 173787 w 173787"/>
                  <a:gd name="connsiteY4" fmla="*/ 74955 h 84023"/>
                  <a:gd name="connsiteX5" fmla="*/ 173787 w 173787"/>
                  <a:gd name="connsiteY5" fmla="*/ 0 h 840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84023">
                    <a:moveTo>
                      <a:pt x="0" y="0"/>
                    </a:moveTo>
                    <a:lnTo>
                      <a:pt x="0" y="74955"/>
                    </a:lnTo>
                    <a:cubicBezTo>
                      <a:pt x="0" y="79959"/>
                      <a:pt x="4420" y="84023"/>
                      <a:pt x="9893" y="84023"/>
                    </a:cubicBezTo>
                    <a:lnTo>
                      <a:pt x="163881" y="84023"/>
                    </a:lnTo>
                    <a:cubicBezTo>
                      <a:pt x="169342" y="84023"/>
                      <a:pt x="173787" y="79959"/>
                      <a:pt x="173787" y="74955"/>
                    </a:cubicBezTo>
                    <a:lnTo>
                      <a:pt x="173787"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10861484" y="7208628"/>
                <a:ext cx="373208" cy="39274"/>
              </a:xfrm>
              <a:custGeom>
                <a:avLst/>
                <a:gdLst>
                  <a:gd name="connsiteX0" fmla="*/ 173787 w 173787"/>
                  <a:gd name="connsiteY0" fmla="*/ 9081 h 18288"/>
                  <a:gd name="connsiteX1" fmla="*/ 163881 w 173787"/>
                  <a:gd name="connsiteY1" fmla="*/ 0 h 18288"/>
                  <a:gd name="connsiteX2" fmla="*/ 9906 w 173787"/>
                  <a:gd name="connsiteY2" fmla="*/ 0 h 18288"/>
                  <a:gd name="connsiteX3" fmla="*/ 0 w 173787"/>
                  <a:gd name="connsiteY3" fmla="*/ 9081 h 18288"/>
                  <a:gd name="connsiteX4" fmla="*/ 0 w 173787"/>
                  <a:gd name="connsiteY4" fmla="*/ 18288 h 18288"/>
                  <a:gd name="connsiteX5" fmla="*/ 173787 w 173787"/>
                  <a:gd name="connsiteY5" fmla="*/ 18288 h 182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18288">
                    <a:moveTo>
                      <a:pt x="173787" y="9081"/>
                    </a:moveTo>
                    <a:cubicBezTo>
                      <a:pt x="173787" y="4064"/>
                      <a:pt x="169342" y="0"/>
                      <a:pt x="163881" y="0"/>
                    </a:cubicBezTo>
                    <a:lnTo>
                      <a:pt x="9906" y="0"/>
                    </a:lnTo>
                    <a:cubicBezTo>
                      <a:pt x="4432" y="0"/>
                      <a:pt x="0" y="4064"/>
                      <a:pt x="0" y="9081"/>
                    </a:cubicBezTo>
                    <a:lnTo>
                      <a:pt x="0" y="18288"/>
                    </a:lnTo>
                    <a:lnTo>
                      <a:pt x="173787" y="1828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10861499" y="7268840"/>
                <a:ext cx="373208" cy="180439"/>
              </a:xfrm>
              <a:custGeom>
                <a:avLst/>
                <a:gdLst>
                  <a:gd name="connsiteX0" fmla="*/ 0 w 173787"/>
                  <a:gd name="connsiteY0" fmla="*/ 0 h 84023"/>
                  <a:gd name="connsiteX1" fmla="*/ 0 w 173787"/>
                  <a:gd name="connsiteY1" fmla="*/ 74955 h 84023"/>
                  <a:gd name="connsiteX2" fmla="*/ 9893 w 173787"/>
                  <a:gd name="connsiteY2" fmla="*/ 84023 h 84023"/>
                  <a:gd name="connsiteX3" fmla="*/ 163881 w 173787"/>
                  <a:gd name="connsiteY3" fmla="*/ 84023 h 84023"/>
                  <a:gd name="connsiteX4" fmla="*/ 173787 w 173787"/>
                  <a:gd name="connsiteY4" fmla="*/ 74955 h 84023"/>
                  <a:gd name="connsiteX5" fmla="*/ 173787 w 173787"/>
                  <a:gd name="connsiteY5" fmla="*/ 0 h 840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84023">
                    <a:moveTo>
                      <a:pt x="0" y="0"/>
                    </a:moveTo>
                    <a:lnTo>
                      <a:pt x="0" y="74955"/>
                    </a:lnTo>
                    <a:cubicBezTo>
                      <a:pt x="0" y="79959"/>
                      <a:pt x="4420" y="84023"/>
                      <a:pt x="9893" y="84023"/>
                    </a:cubicBezTo>
                    <a:lnTo>
                      <a:pt x="163881" y="84023"/>
                    </a:lnTo>
                    <a:cubicBezTo>
                      <a:pt x="169342" y="84023"/>
                      <a:pt x="173787" y="79959"/>
                      <a:pt x="173787" y="74955"/>
                    </a:cubicBezTo>
                    <a:lnTo>
                      <a:pt x="173787"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p:cNvSpPr/>
              <p:nvPr/>
            </p:nvSpPr>
            <p:spPr>
              <a:xfrm>
                <a:off x="10861484" y="7502529"/>
                <a:ext cx="373208" cy="39274"/>
              </a:xfrm>
              <a:custGeom>
                <a:avLst/>
                <a:gdLst>
                  <a:gd name="connsiteX0" fmla="*/ 173787 w 173787"/>
                  <a:gd name="connsiteY0" fmla="*/ 9081 h 18288"/>
                  <a:gd name="connsiteX1" fmla="*/ 163881 w 173787"/>
                  <a:gd name="connsiteY1" fmla="*/ 0 h 18288"/>
                  <a:gd name="connsiteX2" fmla="*/ 9906 w 173787"/>
                  <a:gd name="connsiteY2" fmla="*/ 0 h 18288"/>
                  <a:gd name="connsiteX3" fmla="*/ 0 w 173787"/>
                  <a:gd name="connsiteY3" fmla="*/ 9081 h 18288"/>
                  <a:gd name="connsiteX4" fmla="*/ 0 w 173787"/>
                  <a:gd name="connsiteY4" fmla="*/ 18288 h 18288"/>
                  <a:gd name="connsiteX5" fmla="*/ 173787 w 173787"/>
                  <a:gd name="connsiteY5" fmla="*/ 18288 h 1828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18288">
                    <a:moveTo>
                      <a:pt x="173787" y="9081"/>
                    </a:moveTo>
                    <a:cubicBezTo>
                      <a:pt x="173787" y="4064"/>
                      <a:pt x="169342" y="0"/>
                      <a:pt x="163881" y="0"/>
                    </a:cubicBezTo>
                    <a:lnTo>
                      <a:pt x="9906" y="0"/>
                    </a:lnTo>
                    <a:cubicBezTo>
                      <a:pt x="4432" y="0"/>
                      <a:pt x="0" y="4064"/>
                      <a:pt x="0" y="9081"/>
                    </a:cubicBezTo>
                    <a:lnTo>
                      <a:pt x="0" y="18288"/>
                    </a:lnTo>
                    <a:lnTo>
                      <a:pt x="173787" y="1828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p:cNvSpPr/>
              <p:nvPr/>
            </p:nvSpPr>
            <p:spPr>
              <a:xfrm>
                <a:off x="10861499" y="7562738"/>
                <a:ext cx="373208" cy="180439"/>
              </a:xfrm>
              <a:custGeom>
                <a:avLst/>
                <a:gdLst>
                  <a:gd name="connsiteX0" fmla="*/ 0 w 173787"/>
                  <a:gd name="connsiteY0" fmla="*/ 0 h 84023"/>
                  <a:gd name="connsiteX1" fmla="*/ 0 w 173787"/>
                  <a:gd name="connsiteY1" fmla="*/ 74955 h 84023"/>
                  <a:gd name="connsiteX2" fmla="*/ 9893 w 173787"/>
                  <a:gd name="connsiteY2" fmla="*/ 84023 h 84023"/>
                  <a:gd name="connsiteX3" fmla="*/ 163881 w 173787"/>
                  <a:gd name="connsiteY3" fmla="*/ 84023 h 84023"/>
                  <a:gd name="connsiteX4" fmla="*/ 173787 w 173787"/>
                  <a:gd name="connsiteY4" fmla="*/ 74955 h 84023"/>
                  <a:gd name="connsiteX5" fmla="*/ 173787 w 173787"/>
                  <a:gd name="connsiteY5" fmla="*/ 0 h 8402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73787" h="84023">
                    <a:moveTo>
                      <a:pt x="0" y="0"/>
                    </a:moveTo>
                    <a:lnTo>
                      <a:pt x="0" y="74955"/>
                    </a:lnTo>
                    <a:cubicBezTo>
                      <a:pt x="0" y="79959"/>
                      <a:pt x="4420" y="84023"/>
                      <a:pt x="9893" y="84023"/>
                    </a:cubicBezTo>
                    <a:lnTo>
                      <a:pt x="163881" y="84023"/>
                    </a:lnTo>
                    <a:cubicBezTo>
                      <a:pt x="169342" y="84023"/>
                      <a:pt x="173787" y="79959"/>
                      <a:pt x="173787" y="74955"/>
                    </a:cubicBezTo>
                    <a:lnTo>
                      <a:pt x="173787"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p:cNvSpPr/>
              <p:nvPr/>
            </p:nvSpPr>
            <p:spPr>
              <a:xfrm>
                <a:off x="9785356" y="6917826"/>
                <a:ext cx="603313" cy="221568"/>
              </a:xfrm>
              <a:custGeom>
                <a:avLst/>
                <a:gdLst>
                  <a:gd name="connsiteX0" fmla="*/ 200431 w 280937"/>
                  <a:gd name="connsiteY0" fmla="*/ 23978 h 103175"/>
                  <a:gd name="connsiteX1" fmla="*/ 218504 w 280937"/>
                  <a:gd name="connsiteY1" fmla="*/ 42050 h 103175"/>
                  <a:gd name="connsiteX2" fmla="*/ 200431 w 280937"/>
                  <a:gd name="connsiteY2" fmla="*/ 60122 h 103175"/>
                  <a:gd name="connsiteX3" fmla="*/ 182359 w 280937"/>
                  <a:gd name="connsiteY3" fmla="*/ 42050 h 103175"/>
                  <a:gd name="connsiteX4" fmla="*/ 200431 w 280937"/>
                  <a:gd name="connsiteY4" fmla="*/ 23978 h 103175"/>
                  <a:gd name="connsiteX5" fmla="*/ 243713 w 280937"/>
                  <a:gd name="connsiteY5" fmla="*/ 23978 h 103175"/>
                  <a:gd name="connsiteX6" fmla="*/ 261785 w 280937"/>
                  <a:gd name="connsiteY6" fmla="*/ 42050 h 103175"/>
                  <a:gd name="connsiteX7" fmla="*/ 243713 w 280937"/>
                  <a:gd name="connsiteY7" fmla="*/ 60122 h 103175"/>
                  <a:gd name="connsiteX8" fmla="*/ 225641 w 280937"/>
                  <a:gd name="connsiteY8" fmla="*/ 42050 h 103175"/>
                  <a:gd name="connsiteX9" fmla="*/ 243713 w 280937"/>
                  <a:gd name="connsiteY9" fmla="*/ 23978 h 103175"/>
                  <a:gd name="connsiteX10" fmla="*/ 39180 w 280937"/>
                  <a:gd name="connsiteY10" fmla="*/ 103175 h 103175"/>
                  <a:gd name="connsiteX11" fmla="*/ 241770 w 280937"/>
                  <a:gd name="connsiteY11" fmla="*/ 103175 h 103175"/>
                  <a:gd name="connsiteX12" fmla="*/ 280937 w 280937"/>
                  <a:gd name="connsiteY12" fmla="*/ 62548 h 103175"/>
                  <a:gd name="connsiteX13" fmla="*/ 280937 w 280937"/>
                  <a:gd name="connsiteY13" fmla="*/ 40627 h 103175"/>
                  <a:gd name="connsiteX14" fmla="*/ 241770 w 280937"/>
                  <a:gd name="connsiteY14" fmla="*/ 0 h 103175"/>
                  <a:gd name="connsiteX15" fmla="*/ 39180 w 280937"/>
                  <a:gd name="connsiteY15" fmla="*/ 0 h 103175"/>
                  <a:gd name="connsiteX16" fmla="*/ 0 w 280937"/>
                  <a:gd name="connsiteY16" fmla="*/ 40627 h 103175"/>
                  <a:gd name="connsiteX17" fmla="*/ 0 w 280937"/>
                  <a:gd name="connsiteY17" fmla="*/ 62548 h 103175"/>
                  <a:gd name="connsiteX18" fmla="*/ 39180 w 280937"/>
                  <a:gd name="connsiteY18" fmla="*/ 103175 h 1031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Lst>
                <a:rect l="l" t="t" r="r" b="b"/>
                <a:pathLst>
                  <a:path w="280937" h="103175">
                    <a:moveTo>
                      <a:pt x="200431" y="23978"/>
                    </a:moveTo>
                    <a:cubicBezTo>
                      <a:pt x="210414" y="23978"/>
                      <a:pt x="218504" y="32067"/>
                      <a:pt x="218504" y="42050"/>
                    </a:cubicBezTo>
                    <a:cubicBezTo>
                      <a:pt x="218504" y="52032"/>
                      <a:pt x="210414" y="60122"/>
                      <a:pt x="200431" y="60122"/>
                    </a:cubicBezTo>
                    <a:cubicBezTo>
                      <a:pt x="190449" y="60122"/>
                      <a:pt x="182359" y="52032"/>
                      <a:pt x="182359" y="42050"/>
                    </a:cubicBezTo>
                    <a:cubicBezTo>
                      <a:pt x="182359" y="32067"/>
                      <a:pt x="190449" y="23978"/>
                      <a:pt x="200431" y="23978"/>
                    </a:cubicBezTo>
                    <a:moveTo>
                      <a:pt x="243713" y="23978"/>
                    </a:moveTo>
                    <a:cubicBezTo>
                      <a:pt x="253695" y="23978"/>
                      <a:pt x="261785" y="32067"/>
                      <a:pt x="261785" y="42050"/>
                    </a:cubicBezTo>
                    <a:cubicBezTo>
                      <a:pt x="261785" y="52032"/>
                      <a:pt x="253695" y="60122"/>
                      <a:pt x="243713" y="60122"/>
                    </a:cubicBezTo>
                    <a:cubicBezTo>
                      <a:pt x="233731" y="60122"/>
                      <a:pt x="225641" y="52032"/>
                      <a:pt x="225641" y="42050"/>
                    </a:cubicBezTo>
                    <a:cubicBezTo>
                      <a:pt x="225641" y="32067"/>
                      <a:pt x="233731" y="23978"/>
                      <a:pt x="243713" y="23978"/>
                    </a:cubicBezTo>
                    <a:moveTo>
                      <a:pt x="39180" y="103175"/>
                    </a:moveTo>
                    <a:lnTo>
                      <a:pt x="241770" y="103175"/>
                    </a:lnTo>
                    <a:cubicBezTo>
                      <a:pt x="263411" y="103175"/>
                      <a:pt x="280937" y="84988"/>
                      <a:pt x="280937" y="62548"/>
                    </a:cubicBezTo>
                    <a:lnTo>
                      <a:pt x="280937" y="40627"/>
                    </a:lnTo>
                    <a:cubicBezTo>
                      <a:pt x="280937" y="18186"/>
                      <a:pt x="263411" y="0"/>
                      <a:pt x="241770" y="0"/>
                    </a:cubicBezTo>
                    <a:lnTo>
                      <a:pt x="39180" y="0"/>
                    </a:lnTo>
                    <a:cubicBezTo>
                      <a:pt x="17539" y="0"/>
                      <a:pt x="0" y="18186"/>
                      <a:pt x="0" y="40627"/>
                    </a:cubicBezTo>
                    <a:lnTo>
                      <a:pt x="0" y="62548"/>
                    </a:lnTo>
                    <a:cubicBezTo>
                      <a:pt x="0" y="84988"/>
                      <a:pt x="17539" y="103175"/>
                      <a:pt x="39180" y="103175"/>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p:cNvSpPr/>
              <p:nvPr/>
            </p:nvSpPr>
            <p:spPr>
              <a:xfrm>
                <a:off x="9785356" y="7172925"/>
                <a:ext cx="603313" cy="221568"/>
              </a:xfrm>
              <a:custGeom>
                <a:avLst/>
                <a:gdLst>
                  <a:gd name="connsiteX0" fmla="*/ 200431 w 280937"/>
                  <a:gd name="connsiteY0" fmla="*/ 20498 h 103175"/>
                  <a:gd name="connsiteX1" fmla="*/ 218504 w 280937"/>
                  <a:gd name="connsiteY1" fmla="*/ 38570 h 103175"/>
                  <a:gd name="connsiteX2" fmla="*/ 200431 w 280937"/>
                  <a:gd name="connsiteY2" fmla="*/ 56642 h 103175"/>
                  <a:gd name="connsiteX3" fmla="*/ 182359 w 280937"/>
                  <a:gd name="connsiteY3" fmla="*/ 38570 h 103175"/>
                  <a:gd name="connsiteX4" fmla="*/ 200431 w 280937"/>
                  <a:gd name="connsiteY4" fmla="*/ 20498 h 103175"/>
                  <a:gd name="connsiteX5" fmla="*/ 243713 w 280937"/>
                  <a:gd name="connsiteY5" fmla="*/ 20498 h 103175"/>
                  <a:gd name="connsiteX6" fmla="*/ 261785 w 280937"/>
                  <a:gd name="connsiteY6" fmla="*/ 38570 h 103175"/>
                  <a:gd name="connsiteX7" fmla="*/ 243713 w 280937"/>
                  <a:gd name="connsiteY7" fmla="*/ 56642 h 103175"/>
                  <a:gd name="connsiteX8" fmla="*/ 225641 w 280937"/>
                  <a:gd name="connsiteY8" fmla="*/ 38570 h 103175"/>
                  <a:gd name="connsiteX9" fmla="*/ 243713 w 280937"/>
                  <a:gd name="connsiteY9" fmla="*/ 20498 h 103175"/>
                  <a:gd name="connsiteX10" fmla="*/ 39180 w 280937"/>
                  <a:gd name="connsiteY10" fmla="*/ 103175 h 103175"/>
                  <a:gd name="connsiteX11" fmla="*/ 241770 w 280937"/>
                  <a:gd name="connsiteY11" fmla="*/ 103175 h 103175"/>
                  <a:gd name="connsiteX12" fmla="*/ 280937 w 280937"/>
                  <a:gd name="connsiteY12" fmla="*/ 62548 h 103175"/>
                  <a:gd name="connsiteX13" fmla="*/ 280937 w 280937"/>
                  <a:gd name="connsiteY13" fmla="*/ 40627 h 103175"/>
                  <a:gd name="connsiteX14" fmla="*/ 241770 w 280937"/>
                  <a:gd name="connsiteY14" fmla="*/ 0 h 103175"/>
                  <a:gd name="connsiteX15" fmla="*/ 39180 w 280937"/>
                  <a:gd name="connsiteY15" fmla="*/ 0 h 103175"/>
                  <a:gd name="connsiteX16" fmla="*/ 0 w 280937"/>
                  <a:gd name="connsiteY16" fmla="*/ 40627 h 103175"/>
                  <a:gd name="connsiteX17" fmla="*/ 0 w 280937"/>
                  <a:gd name="connsiteY17" fmla="*/ 62548 h 103175"/>
                  <a:gd name="connsiteX18" fmla="*/ 39180 w 280937"/>
                  <a:gd name="connsiteY18" fmla="*/ 103175 h 1031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Lst>
                <a:rect l="l" t="t" r="r" b="b"/>
                <a:pathLst>
                  <a:path w="280937" h="103175">
                    <a:moveTo>
                      <a:pt x="200431" y="20498"/>
                    </a:moveTo>
                    <a:cubicBezTo>
                      <a:pt x="210414" y="20498"/>
                      <a:pt x="218504" y="28588"/>
                      <a:pt x="218504" y="38570"/>
                    </a:cubicBezTo>
                    <a:cubicBezTo>
                      <a:pt x="218504" y="48552"/>
                      <a:pt x="210414" y="56642"/>
                      <a:pt x="200431" y="56642"/>
                    </a:cubicBezTo>
                    <a:cubicBezTo>
                      <a:pt x="190449" y="56642"/>
                      <a:pt x="182359" y="48552"/>
                      <a:pt x="182359" y="38570"/>
                    </a:cubicBezTo>
                    <a:cubicBezTo>
                      <a:pt x="182359" y="28588"/>
                      <a:pt x="190449" y="20498"/>
                      <a:pt x="200431" y="20498"/>
                    </a:cubicBezTo>
                    <a:moveTo>
                      <a:pt x="243713" y="20498"/>
                    </a:moveTo>
                    <a:cubicBezTo>
                      <a:pt x="253695" y="20498"/>
                      <a:pt x="261785" y="28588"/>
                      <a:pt x="261785" y="38570"/>
                    </a:cubicBezTo>
                    <a:cubicBezTo>
                      <a:pt x="261785" y="48552"/>
                      <a:pt x="253695" y="56642"/>
                      <a:pt x="243713" y="56642"/>
                    </a:cubicBezTo>
                    <a:cubicBezTo>
                      <a:pt x="233731" y="56642"/>
                      <a:pt x="225641" y="48552"/>
                      <a:pt x="225641" y="38570"/>
                    </a:cubicBezTo>
                    <a:cubicBezTo>
                      <a:pt x="225641" y="28588"/>
                      <a:pt x="233731" y="20498"/>
                      <a:pt x="243713" y="20498"/>
                    </a:cubicBezTo>
                    <a:moveTo>
                      <a:pt x="39180" y="103175"/>
                    </a:moveTo>
                    <a:lnTo>
                      <a:pt x="241770" y="103175"/>
                    </a:lnTo>
                    <a:cubicBezTo>
                      <a:pt x="263411" y="103175"/>
                      <a:pt x="280937" y="84988"/>
                      <a:pt x="280937" y="62548"/>
                    </a:cubicBezTo>
                    <a:lnTo>
                      <a:pt x="280937" y="40627"/>
                    </a:lnTo>
                    <a:cubicBezTo>
                      <a:pt x="280937" y="18186"/>
                      <a:pt x="263411" y="0"/>
                      <a:pt x="241770" y="0"/>
                    </a:cubicBezTo>
                    <a:lnTo>
                      <a:pt x="39180" y="0"/>
                    </a:lnTo>
                    <a:cubicBezTo>
                      <a:pt x="17539" y="0"/>
                      <a:pt x="0" y="18186"/>
                      <a:pt x="0" y="40627"/>
                    </a:cubicBezTo>
                    <a:lnTo>
                      <a:pt x="0" y="62548"/>
                    </a:lnTo>
                    <a:cubicBezTo>
                      <a:pt x="0" y="84988"/>
                      <a:pt x="17539" y="103175"/>
                      <a:pt x="39180" y="103175"/>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p:cNvSpPr/>
              <p:nvPr/>
            </p:nvSpPr>
            <p:spPr>
              <a:xfrm>
                <a:off x="10349316" y="7761638"/>
                <a:ext cx="378007" cy="166803"/>
              </a:xfrm>
              <a:custGeom>
                <a:avLst/>
                <a:gdLst>
                  <a:gd name="connsiteX0" fmla="*/ 176022 w 176022"/>
                  <a:gd name="connsiteY0" fmla="*/ 27343 h 77673"/>
                  <a:gd name="connsiteX1" fmla="*/ 176022 w 176022"/>
                  <a:gd name="connsiteY1" fmla="*/ 27064 h 77673"/>
                  <a:gd name="connsiteX2" fmla="*/ 133160 w 176022"/>
                  <a:gd name="connsiteY2" fmla="*/ 0 h 77673"/>
                  <a:gd name="connsiteX3" fmla="*/ 90297 w 176022"/>
                  <a:gd name="connsiteY3" fmla="*/ 27064 h 77673"/>
                  <a:gd name="connsiteX4" fmla="*/ 90297 w 176022"/>
                  <a:gd name="connsiteY4" fmla="*/ 27343 h 77673"/>
                  <a:gd name="connsiteX5" fmla="*/ 124841 w 176022"/>
                  <a:gd name="connsiteY5" fmla="*/ 27343 h 77673"/>
                  <a:gd name="connsiteX6" fmla="*/ 124841 w 176022"/>
                  <a:gd name="connsiteY6" fmla="*/ 61024 h 77673"/>
                  <a:gd name="connsiteX7" fmla="*/ 0 w 176022"/>
                  <a:gd name="connsiteY7" fmla="*/ 61024 h 77673"/>
                  <a:gd name="connsiteX8" fmla="*/ 0 w 176022"/>
                  <a:gd name="connsiteY8" fmla="*/ 77673 h 77673"/>
                  <a:gd name="connsiteX9" fmla="*/ 141478 w 176022"/>
                  <a:gd name="connsiteY9" fmla="*/ 77673 h 77673"/>
                  <a:gd name="connsiteX10" fmla="*/ 141478 w 176022"/>
                  <a:gd name="connsiteY10" fmla="*/ 27343 h 7767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76022" h="77673">
                    <a:moveTo>
                      <a:pt x="176022" y="27343"/>
                    </a:moveTo>
                    <a:lnTo>
                      <a:pt x="176022" y="27064"/>
                    </a:lnTo>
                    <a:lnTo>
                      <a:pt x="133160" y="0"/>
                    </a:lnTo>
                    <a:lnTo>
                      <a:pt x="90297" y="27064"/>
                    </a:lnTo>
                    <a:lnTo>
                      <a:pt x="90297" y="27343"/>
                    </a:lnTo>
                    <a:lnTo>
                      <a:pt x="124841" y="27343"/>
                    </a:lnTo>
                    <a:lnTo>
                      <a:pt x="124841" y="61024"/>
                    </a:lnTo>
                    <a:lnTo>
                      <a:pt x="0" y="61024"/>
                    </a:lnTo>
                    <a:lnTo>
                      <a:pt x="0" y="77673"/>
                    </a:lnTo>
                    <a:lnTo>
                      <a:pt x="141478" y="77673"/>
                    </a:lnTo>
                    <a:lnTo>
                      <a:pt x="141478" y="2734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p:cNvSpPr/>
              <p:nvPr/>
            </p:nvSpPr>
            <p:spPr>
              <a:xfrm>
                <a:off x="10684914" y="7761638"/>
                <a:ext cx="455219" cy="166803"/>
              </a:xfrm>
              <a:custGeom>
                <a:avLst/>
                <a:gdLst>
                  <a:gd name="connsiteX0" fmla="*/ 211976 w 211976"/>
                  <a:gd name="connsiteY0" fmla="*/ 27064 h 77673"/>
                  <a:gd name="connsiteX1" fmla="*/ 169113 w 211976"/>
                  <a:gd name="connsiteY1" fmla="*/ 0 h 77673"/>
                  <a:gd name="connsiteX2" fmla="*/ 126251 w 211976"/>
                  <a:gd name="connsiteY2" fmla="*/ 27064 h 77673"/>
                  <a:gd name="connsiteX3" fmla="*/ 126251 w 211976"/>
                  <a:gd name="connsiteY3" fmla="*/ 27343 h 77673"/>
                  <a:gd name="connsiteX4" fmla="*/ 160795 w 211976"/>
                  <a:gd name="connsiteY4" fmla="*/ 27343 h 77673"/>
                  <a:gd name="connsiteX5" fmla="*/ 160795 w 211976"/>
                  <a:gd name="connsiteY5" fmla="*/ 61023 h 77673"/>
                  <a:gd name="connsiteX6" fmla="*/ 0 w 211976"/>
                  <a:gd name="connsiteY6" fmla="*/ 61023 h 77673"/>
                  <a:gd name="connsiteX7" fmla="*/ 0 w 211976"/>
                  <a:gd name="connsiteY7" fmla="*/ 77673 h 77673"/>
                  <a:gd name="connsiteX8" fmla="*/ 177444 w 211976"/>
                  <a:gd name="connsiteY8" fmla="*/ 77673 h 77673"/>
                  <a:gd name="connsiteX9" fmla="*/ 177444 w 211976"/>
                  <a:gd name="connsiteY9" fmla="*/ 27343 h 77673"/>
                  <a:gd name="connsiteX10" fmla="*/ 211976 w 211976"/>
                  <a:gd name="connsiteY10" fmla="*/ 27343 h 7767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11976" h="77673">
                    <a:moveTo>
                      <a:pt x="211976" y="27064"/>
                    </a:moveTo>
                    <a:lnTo>
                      <a:pt x="169113" y="0"/>
                    </a:lnTo>
                    <a:lnTo>
                      <a:pt x="126251" y="27064"/>
                    </a:lnTo>
                    <a:lnTo>
                      <a:pt x="126251" y="27343"/>
                    </a:lnTo>
                    <a:lnTo>
                      <a:pt x="160795" y="27343"/>
                    </a:lnTo>
                    <a:lnTo>
                      <a:pt x="160795" y="61023"/>
                    </a:lnTo>
                    <a:lnTo>
                      <a:pt x="0" y="61023"/>
                    </a:lnTo>
                    <a:lnTo>
                      <a:pt x="0" y="77673"/>
                    </a:lnTo>
                    <a:lnTo>
                      <a:pt x="177444" y="77673"/>
                    </a:lnTo>
                    <a:lnTo>
                      <a:pt x="177444" y="27343"/>
                    </a:lnTo>
                    <a:lnTo>
                      <a:pt x="211976" y="2734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Freeform 3"/>
              <p:cNvSpPr/>
              <p:nvPr/>
            </p:nvSpPr>
            <p:spPr>
              <a:xfrm>
                <a:off x="9785356" y="7428024"/>
                <a:ext cx="603313" cy="221568"/>
              </a:xfrm>
              <a:custGeom>
                <a:avLst/>
                <a:gdLst>
                  <a:gd name="connsiteX0" fmla="*/ 200431 w 280937"/>
                  <a:gd name="connsiteY0" fmla="*/ 20498 h 103175"/>
                  <a:gd name="connsiteX1" fmla="*/ 218504 w 280937"/>
                  <a:gd name="connsiteY1" fmla="*/ 38570 h 103175"/>
                  <a:gd name="connsiteX2" fmla="*/ 200431 w 280937"/>
                  <a:gd name="connsiteY2" fmla="*/ 56642 h 103175"/>
                  <a:gd name="connsiteX3" fmla="*/ 182359 w 280937"/>
                  <a:gd name="connsiteY3" fmla="*/ 38570 h 103175"/>
                  <a:gd name="connsiteX4" fmla="*/ 200431 w 280937"/>
                  <a:gd name="connsiteY4" fmla="*/ 20498 h 103175"/>
                  <a:gd name="connsiteX5" fmla="*/ 243713 w 280937"/>
                  <a:gd name="connsiteY5" fmla="*/ 20498 h 103175"/>
                  <a:gd name="connsiteX6" fmla="*/ 261785 w 280937"/>
                  <a:gd name="connsiteY6" fmla="*/ 38570 h 103175"/>
                  <a:gd name="connsiteX7" fmla="*/ 243713 w 280937"/>
                  <a:gd name="connsiteY7" fmla="*/ 56642 h 103175"/>
                  <a:gd name="connsiteX8" fmla="*/ 225641 w 280937"/>
                  <a:gd name="connsiteY8" fmla="*/ 38570 h 103175"/>
                  <a:gd name="connsiteX9" fmla="*/ 243713 w 280937"/>
                  <a:gd name="connsiteY9" fmla="*/ 20498 h 103175"/>
                  <a:gd name="connsiteX10" fmla="*/ 39180 w 280937"/>
                  <a:gd name="connsiteY10" fmla="*/ 103175 h 103175"/>
                  <a:gd name="connsiteX11" fmla="*/ 241770 w 280937"/>
                  <a:gd name="connsiteY11" fmla="*/ 103175 h 103175"/>
                  <a:gd name="connsiteX12" fmla="*/ 280937 w 280937"/>
                  <a:gd name="connsiteY12" fmla="*/ 62548 h 103175"/>
                  <a:gd name="connsiteX13" fmla="*/ 280937 w 280937"/>
                  <a:gd name="connsiteY13" fmla="*/ 40627 h 103175"/>
                  <a:gd name="connsiteX14" fmla="*/ 241770 w 280937"/>
                  <a:gd name="connsiteY14" fmla="*/ 0 h 103175"/>
                  <a:gd name="connsiteX15" fmla="*/ 39180 w 280937"/>
                  <a:gd name="connsiteY15" fmla="*/ 0 h 103175"/>
                  <a:gd name="connsiteX16" fmla="*/ 0 w 280937"/>
                  <a:gd name="connsiteY16" fmla="*/ 40627 h 103175"/>
                  <a:gd name="connsiteX17" fmla="*/ 0 w 280937"/>
                  <a:gd name="connsiteY17" fmla="*/ 62548 h 103175"/>
                  <a:gd name="connsiteX18" fmla="*/ 39180 w 280937"/>
                  <a:gd name="connsiteY18" fmla="*/ 103175 h 1031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Lst>
                <a:rect l="l" t="t" r="r" b="b"/>
                <a:pathLst>
                  <a:path w="280937" h="103175">
                    <a:moveTo>
                      <a:pt x="200431" y="20498"/>
                    </a:moveTo>
                    <a:cubicBezTo>
                      <a:pt x="210414" y="20498"/>
                      <a:pt x="218504" y="28588"/>
                      <a:pt x="218504" y="38570"/>
                    </a:cubicBezTo>
                    <a:cubicBezTo>
                      <a:pt x="218504" y="48552"/>
                      <a:pt x="210414" y="56642"/>
                      <a:pt x="200431" y="56642"/>
                    </a:cubicBezTo>
                    <a:cubicBezTo>
                      <a:pt x="190449" y="56642"/>
                      <a:pt x="182359" y="48552"/>
                      <a:pt x="182359" y="38570"/>
                    </a:cubicBezTo>
                    <a:cubicBezTo>
                      <a:pt x="182359" y="28588"/>
                      <a:pt x="190449" y="20498"/>
                      <a:pt x="200431" y="20498"/>
                    </a:cubicBezTo>
                    <a:moveTo>
                      <a:pt x="243713" y="20498"/>
                    </a:moveTo>
                    <a:cubicBezTo>
                      <a:pt x="253695" y="20498"/>
                      <a:pt x="261785" y="28588"/>
                      <a:pt x="261785" y="38570"/>
                    </a:cubicBezTo>
                    <a:cubicBezTo>
                      <a:pt x="261785" y="48552"/>
                      <a:pt x="253695" y="56642"/>
                      <a:pt x="243713" y="56642"/>
                    </a:cubicBezTo>
                    <a:cubicBezTo>
                      <a:pt x="233731" y="56642"/>
                      <a:pt x="225641" y="48552"/>
                      <a:pt x="225641" y="38570"/>
                    </a:cubicBezTo>
                    <a:cubicBezTo>
                      <a:pt x="225641" y="28588"/>
                      <a:pt x="233731" y="20498"/>
                      <a:pt x="243713" y="20498"/>
                    </a:cubicBezTo>
                    <a:moveTo>
                      <a:pt x="39180" y="103175"/>
                    </a:moveTo>
                    <a:lnTo>
                      <a:pt x="241770" y="103175"/>
                    </a:lnTo>
                    <a:cubicBezTo>
                      <a:pt x="263411" y="103175"/>
                      <a:pt x="280937" y="84988"/>
                      <a:pt x="280937" y="62548"/>
                    </a:cubicBezTo>
                    <a:lnTo>
                      <a:pt x="280937" y="40627"/>
                    </a:lnTo>
                    <a:cubicBezTo>
                      <a:pt x="280937" y="18186"/>
                      <a:pt x="263411" y="0"/>
                      <a:pt x="241770" y="0"/>
                    </a:cubicBezTo>
                    <a:lnTo>
                      <a:pt x="39180" y="0"/>
                    </a:lnTo>
                    <a:cubicBezTo>
                      <a:pt x="17539" y="0"/>
                      <a:pt x="0" y="18186"/>
                      <a:pt x="0" y="40627"/>
                    </a:cubicBezTo>
                    <a:lnTo>
                      <a:pt x="0" y="62548"/>
                    </a:lnTo>
                    <a:cubicBezTo>
                      <a:pt x="0" y="84988"/>
                      <a:pt x="17539" y="103175"/>
                      <a:pt x="39180" y="103175"/>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Rectangle 99"/>
              <p:cNvSpPr/>
              <p:nvPr/>
            </p:nvSpPr>
            <p:spPr>
              <a:xfrm>
                <a:off x="10037921" y="7854031"/>
                <a:ext cx="426646" cy="981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rot="16200000">
                <a:off x="9862170" y="7678280"/>
                <a:ext cx="449684" cy="981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8" name="Group 7"/>
          <p:cNvGrpSpPr/>
          <p:nvPr/>
        </p:nvGrpSpPr>
        <p:grpSpPr>
          <a:xfrm>
            <a:off x="7783068" y="2079635"/>
            <a:ext cx="2220250" cy="2220250"/>
            <a:chOff x="7783068" y="2079635"/>
            <a:chExt cx="2220250" cy="2220250"/>
          </a:xfrm>
        </p:grpSpPr>
        <p:grpSp>
          <p:nvGrpSpPr>
            <p:cNvPr id="48" name="Group 47"/>
            <p:cNvGrpSpPr/>
            <p:nvPr/>
          </p:nvGrpSpPr>
          <p:grpSpPr>
            <a:xfrm>
              <a:off x="7783068" y="2079635"/>
              <a:ext cx="2220250" cy="2220250"/>
              <a:chOff x="5190744" y="2121408"/>
              <a:chExt cx="1810512" cy="1810512"/>
            </a:xfrm>
          </p:grpSpPr>
          <p:sp>
            <p:nvSpPr>
              <p:cNvPr id="49" name="Oval 48"/>
              <p:cNvSpPr/>
              <p:nvPr/>
            </p:nvSpPr>
            <p:spPr>
              <a:xfrm>
                <a:off x="5190744" y="2121408"/>
                <a:ext cx="1810512" cy="1810512"/>
              </a:xfrm>
              <a:prstGeom prst="ellipse">
                <a:avLst/>
              </a:prstGeom>
              <a:noFill/>
              <a:ln>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0" name="Oval 49"/>
              <p:cNvSpPr/>
              <p:nvPr/>
            </p:nvSpPr>
            <p:spPr>
              <a:xfrm>
                <a:off x="5447329" y="2377993"/>
                <a:ext cx="1297342" cy="129734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102" name="Group 101"/>
            <p:cNvGrpSpPr/>
            <p:nvPr/>
          </p:nvGrpSpPr>
          <p:grpSpPr>
            <a:xfrm>
              <a:off x="8476131" y="2726414"/>
              <a:ext cx="834124" cy="926692"/>
              <a:chOff x="6956402" y="9313347"/>
              <a:chExt cx="1393457" cy="1548100"/>
            </a:xfrm>
            <a:solidFill>
              <a:schemeClr val="bg1"/>
            </a:solidFill>
          </p:grpSpPr>
          <p:sp>
            <p:nvSpPr>
              <p:cNvPr id="103" name="Freeform 3"/>
              <p:cNvSpPr/>
              <p:nvPr/>
            </p:nvSpPr>
            <p:spPr>
              <a:xfrm>
                <a:off x="6956402" y="9313347"/>
                <a:ext cx="1393457" cy="958660"/>
              </a:xfrm>
              <a:custGeom>
                <a:avLst/>
                <a:gdLst>
                  <a:gd name="connsiteX0" fmla="*/ 1327836 w 1393457"/>
                  <a:gd name="connsiteY0" fmla="*/ 832040 h 958660"/>
                  <a:gd name="connsiteX1" fmla="*/ 1286129 w 1393457"/>
                  <a:gd name="connsiteY1" fmla="*/ 872503 h 958660"/>
                  <a:gd name="connsiteX2" fmla="*/ 107315 w 1393457"/>
                  <a:gd name="connsiteY2" fmla="*/ 872503 h 958660"/>
                  <a:gd name="connsiteX3" fmla="*/ 65621 w 1393457"/>
                  <a:gd name="connsiteY3" fmla="*/ 832040 h 958660"/>
                  <a:gd name="connsiteX4" fmla="*/ 65621 w 1393457"/>
                  <a:gd name="connsiteY4" fmla="*/ 126619 h 958660"/>
                  <a:gd name="connsiteX5" fmla="*/ 107315 w 1393457"/>
                  <a:gd name="connsiteY5" fmla="*/ 86157 h 958660"/>
                  <a:gd name="connsiteX6" fmla="*/ 1286129 w 1393457"/>
                  <a:gd name="connsiteY6" fmla="*/ 86157 h 958660"/>
                  <a:gd name="connsiteX7" fmla="*/ 1327836 w 1393457"/>
                  <a:gd name="connsiteY7" fmla="*/ 126619 h 958660"/>
                  <a:gd name="connsiteX9" fmla="*/ 1293838 w 1393457"/>
                  <a:gd name="connsiteY9" fmla="*/ 0 h 958660"/>
                  <a:gd name="connsiteX10" fmla="*/ 99619 w 1393457"/>
                  <a:gd name="connsiteY10" fmla="*/ 0 h 958660"/>
                  <a:gd name="connsiteX11" fmla="*/ 0 w 1393457"/>
                  <a:gd name="connsiteY11" fmla="*/ 99632 h 958660"/>
                  <a:gd name="connsiteX12" fmla="*/ 0 w 1393457"/>
                  <a:gd name="connsiteY12" fmla="*/ 859041 h 958660"/>
                  <a:gd name="connsiteX13" fmla="*/ 99619 w 1393457"/>
                  <a:gd name="connsiteY13" fmla="*/ 958660 h 958660"/>
                  <a:gd name="connsiteX14" fmla="*/ 1293838 w 1393457"/>
                  <a:gd name="connsiteY14" fmla="*/ 958660 h 958660"/>
                  <a:gd name="connsiteX15" fmla="*/ 1393457 w 1393457"/>
                  <a:gd name="connsiteY15" fmla="*/ 859041 h 958660"/>
                  <a:gd name="connsiteX16" fmla="*/ 1393457 w 1393457"/>
                  <a:gd name="connsiteY16" fmla="*/ 99632 h 958660"/>
                  <a:gd name="connsiteX17" fmla="*/ 1293838 w 1393457"/>
                  <a:gd name="connsiteY17" fmla="*/ 0 h 9586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393457" h="958660">
                    <a:moveTo>
                      <a:pt x="1327836" y="832040"/>
                    </a:moveTo>
                    <a:cubicBezTo>
                      <a:pt x="1327836" y="854354"/>
                      <a:pt x="1309129" y="872503"/>
                      <a:pt x="1286129" y="872503"/>
                    </a:cubicBezTo>
                    <a:lnTo>
                      <a:pt x="107315" y="872503"/>
                    </a:lnTo>
                    <a:cubicBezTo>
                      <a:pt x="84328" y="872503"/>
                      <a:pt x="65621" y="854354"/>
                      <a:pt x="65621" y="832040"/>
                    </a:cubicBezTo>
                    <a:lnTo>
                      <a:pt x="65621" y="126619"/>
                    </a:lnTo>
                    <a:cubicBezTo>
                      <a:pt x="65621" y="104305"/>
                      <a:pt x="84328" y="86157"/>
                      <a:pt x="107315" y="86157"/>
                    </a:cubicBezTo>
                    <a:lnTo>
                      <a:pt x="1286129" y="86157"/>
                    </a:lnTo>
                    <a:cubicBezTo>
                      <a:pt x="1309129" y="86157"/>
                      <a:pt x="1327836" y="104305"/>
                      <a:pt x="1327836" y="126619"/>
                    </a:cubicBezTo>
                    <a:moveTo>
                      <a:pt x="1293838" y="0"/>
                    </a:moveTo>
                    <a:lnTo>
                      <a:pt x="99619" y="0"/>
                    </a:lnTo>
                    <a:cubicBezTo>
                      <a:pt x="44691" y="0"/>
                      <a:pt x="0" y="44691"/>
                      <a:pt x="0" y="99632"/>
                    </a:cubicBezTo>
                    <a:lnTo>
                      <a:pt x="0" y="859041"/>
                    </a:lnTo>
                    <a:cubicBezTo>
                      <a:pt x="0" y="913968"/>
                      <a:pt x="44691" y="958660"/>
                      <a:pt x="99619" y="958660"/>
                    </a:cubicBezTo>
                    <a:lnTo>
                      <a:pt x="1293838" y="958660"/>
                    </a:lnTo>
                    <a:cubicBezTo>
                      <a:pt x="1348765" y="958660"/>
                      <a:pt x="1393457" y="913968"/>
                      <a:pt x="1393457" y="859041"/>
                    </a:cubicBezTo>
                    <a:lnTo>
                      <a:pt x="1393457" y="99632"/>
                    </a:lnTo>
                    <a:cubicBezTo>
                      <a:pt x="1393457" y="44691"/>
                      <a:pt x="1348765" y="0"/>
                      <a:pt x="1293838"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4" name="Freeform 103"/>
              <p:cNvSpPr/>
              <p:nvPr/>
            </p:nvSpPr>
            <p:spPr>
              <a:xfrm>
                <a:off x="7008063" y="10550576"/>
                <a:ext cx="329908" cy="310871"/>
              </a:xfrm>
              <a:custGeom>
                <a:avLst/>
                <a:gdLst>
                  <a:gd name="connsiteX0" fmla="*/ 0 w 329908"/>
                  <a:gd name="connsiteY0" fmla="*/ 310871 h 310871"/>
                  <a:gd name="connsiteX1" fmla="*/ 329908 w 329908"/>
                  <a:gd name="connsiteY1" fmla="*/ 310871 h 310871"/>
                  <a:gd name="connsiteX2" fmla="*/ 329908 w 329908"/>
                  <a:gd name="connsiteY2" fmla="*/ 0 h 310871"/>
                  <a:gd name="connsiteX3" fmla="*/ 0 w 329908"/>
                  <a:gd name="connsiteY3" fmla="*/ 0 h 310871"/>
                </a:gdLst>
                <a:ahLst/>
                <a:cxnLst>
                  <a:cxn ang="0">
                    <a:pos x="connsiteX0" y="connsiteY0"/>
                  </a:cxn>
                  <a:cxn ang="1">
                    <a:pos x="connsiteX1" y="connsiteY1"/>
                  </a:cxn>
                  <a:cxn ang="2">
                    <a:pos x="connsiteX2" y="connsiteY2"/>
                  </a:cxn>
                  <a:cxn ang="3">
                    <a:pos x="connsiteX3" y="connsiteY3"/>
                  </a:cxn>
                </a:cxnLst>
                <a:rect l="l" t="t" r="r" b="b"/>
                <a:pathLst>
                  <a:path w="329908" h="310871">
                    <a:moveTo>
                      <a:pt x="0" y="310871"/>
                    </a:moveTo>
                    <a:lnTo>
                      <a:pt x="329908" y="310871"/>
                    </a:lnTo>
                    <a:lnTo>
                      <a:pt x="329908"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5" name="Freeform 3"/>
              <p:cNvSpPr/>
              <p:nvPr/>
            </p:nvSpPr>
            <p:spPr>
              <a:xfrm>
                <a:off x="7475423" y="10550576"/>
                <a:ext cx="329908" cy="310871"/>
              </a:xfrm>
              <a:custGeom>
                <a:avLst/>
                <a:gdLst>
                  <a:gd name="connsiteX0" fmla="*/ 0 w 329908"/>
                  <a:gd name="connsiteY0" fmla="*/ 310871 h 310871"/>
                  <a:gd name="connsiteX1" fmla="*/ 329908 w 329908"/>
                  <a:gd name="connsiteY1" fmla="*/ 310871 h 310871"/>
                  <a:gd name="connsiteX2" fmla="*/ 329908 w 329908"/>
                  <a:gd name="connsiteY2" fmla="*/ 0 h 310871"/>
                  <a:gd name="connsiteX3" fmla="*/ 0 w 329908"/>
                  <a:gd name="connsiteY3" fmla="*/ 0 h 310871"/>
                </a:gdLst>
                <a:ahLst/>
                <a:cxnLst>
                  <a:cxn ang="0">
                    <a:pos x="connsiteX0" y="connsiteY0"/>
                  </a:cxn>
                  <a:cxn ang="1">
                    <a:pos x="connsiteX1" y="connsiteY1"/>
                  </a:cxn>
                  <a:cxn ang="2">
                    <a:pos x="connsiteX2" y="connsiteY2"/>
                  </a:cxn>
                  <a:cxn ang="3">
                    <a:pos x="connsiteX3" y="connsiteY3"/>
                  </a:cxn>
                </a:cxnLst>
                <a:rect l="l" t="t" r="r" b="b"/>
                <a:pathLst>
                  <a:path w="329908" h="310871">
                    <a:moveTo>
                      <a:pt x="0" y="310871"/>
                    </a:moveTo>
                    <a:lnTo>
                      <a:pt x="329908" y="310871"/>
                    </a:lnTo>
                    <a:lnTo>
                      <a:pt x="329908"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6" name="Freeform 3"/>
              <p:cNvSpPr/>
              <p:nvPr/>
            </p:nvSpPr>
            <p:spPr>
              <a:xfrm>
                <a:off x="7154047" y="10194011"/>
                <a:ext cx="972680" cy="308445"/>
              </a:xfrm>
              <a:custGeom>
                <a:avLst/>
                <a:gdLst>
                  <a:gd name="connsiteX0" fmla="*/ 37935 w 972680"/>
                  <a:gd name="connsiteY0" fmla="*/ 188163 h 308445"/>
                  <a:gd name="connsiteX1" fmla="*/ 478993 w 972680"/>
                  <a:gd name="connsiteY1" fmla="*/ 188163 h 308445"/>
                  <a:gd name="connsiteX2" fmla="*/ 478993 w 972680"/>
                  <a:gd name="connsiteY2" fmla="*/ 308445 h 308445"/>
                  <a:gd name="connsiteX3" fmla="*/ 516928 w 972680"/>
                  <a:gd name="connsiteY3" fmla="*/ 308445 h 308445"/>
                  <a:gd name="connsiteX4" fmla="*/ 516928 w 972680"/>
                  <a:gd name="connsiteY4" fmla="*/ 188163 h 308445"/>
                  <a:gd name="connsiteX5" fmla="*/ 934745 w 972680"/>
                  <a:gd name="connsiteY5" fmla="*/ 188163 h 308445"/>
                  <a:gd name="connsiteX6" fmla="*/ 934745 w 972680"/>
                  <a:gd name="connsiteY6" fmla="*/ 308445 h 308445"/>
                  <a:gd name="connsiteX7" fmla="*/ 972680 w 972680"/>
                  <a:gd name="connsiteY7" fmla="*/ 308445 h 308445"/>
                  <a:gd name="connsiteX8" fmla="*/ 972680 w 972680"/>
                  <a:gd name="connsiteY8" fmla="*/ 150228 h 308445"/>
                  <a:gd name="connsiteX9" fmla="*/ 516928 w 972680"/>
                  <a:gd name="connsiteY9" fmla="*/ 150228 h 308445"/>
                  <a:gd name="connsiteX10" fmla="*/ 516928 w 972680"/>
                  <a:gd name="connsiteY10" fmla="*/ 0 h 308445"/>
                  <a:gd name="connsiteX11" fmla="*/ 478993 w 972680"/>
                  <a:gd name="connsiteY11" fmla="*/ 0 h 308445"/>
                  <a:gd name="connsiteX12" fmla="*/ 478993 w 972680"/>
                  <a:gd name="connsiteY12" fmla="*/ 150228 h 308445"/>
                  <a:gd name="connsiteX13" fmla="*/ 0 w 972680"/>
                  <a:gd name="connsiteY13" fmla="*/ 150228 h 308445"/>
                  <a:gd name="connsiteX14" fmla="*/ 0 w 972680"/>
                  <a:gd name="connsiteY14" fmla="*/ 308445 h 308445"/>
                  <a:gd name="connsiteX15" fmla="*/ 37935 w 972680"/>
                  <a:gd name="connsiteY15" fmla="*/ 308445 h 30844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972680" h="308445">
                    <a:moveTo>
                      <a:pt x="37935" y="188163"/>
                    </a:moveTo>
                    <a:lnTo>
                      <a:pt x="478993" y="188163"/>
                    </a:lnTo>
                    <a:lnTo>
                      <a:pt x="478993" y="308445"/>
                    </a:lnTo>
                    <a:lnTo>
                      <a:pt x="516928" y="308445"/>
                    </a:lnTo>
                    <a:lnTo>
                      <a:pt x="516928" y="188163"/>
                    </a:lnTo>
                    <a:lnTo>
                      <a:pt x="934745" y="188163"/>
                    </a:lnTo>
                    <a:lnTo>
                      <a:pt x="934745" y="308445"/>
                    </a:lnTo>
                    <a:lnTo>
                      <a:pt x="972680" y="308445"/>
                    </a:lnTo>
                    <a:lnTo>
                      <a:pt x="972680" y="150228"/>
                    </a:lnTo>
                    <a:lnTo>
                      <a:pt x="516928" y="150228"/>
                    </a:lnTo>
                    <a:lnTo>
                      <a:pt x="516928" y="0"/>
                    </a:lnTo>
                    <a:lnTo>
                      <a:pt x="478993" y="0"/>
                    </a:lnTo>
                    <a:lnTo>
                      <a:pt x="478993" y="150228"/>
                    </a:lnTo>
                    <a:lnTo>
                      <a:pt x="0" y="150228"/>
                    </a:lnTo>
                    <a:lnTo>
                      <a:pt x="0" y="308445"/>
                    </a:lnTo>
                    <a:lnTo>
                      <a:pt x="37935" y="30844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7" name="Freeform 3"/>
              <p:cNvSpPr/>
              <p:nvPr/>
            </p:nvSpPr>
            <p:spPr>
              <a:xfrm>
                <a:off x="7942783" y="10550576"/>
                <a:ext cx="329921" cy="310871"/>
              </a:xfrm>
              <a:custGeom>
                <a:avLst/>
                <a:gdLst>
                  <a:gd name="connsiteX0" fmla="*/ 0 w 329921"/>
                  <a:gd name="connsiteY0" fmla="*/ 310871 h 310871"/>
                  <a:gd name="connsiteX1" fmla="*/ 329921 w 329921"/>
                  <a:gd name="connsiteY1" fmla="*/ 310871 h 310871"/>
                  <a:gd name="connsiteX2" fmla="*/ 329921 w 329921"/>
                  <a:gd name="connsiteY2" fmla="*/ 0 h 310871"/>
                  <a:gd name="connsiteX3" fmla="*/ 0 w 329921"/>
                  <a:gd name="connsiteY3" fmla="*/ 0 h 310871"/>
                </a:gdLst>
                <a:ahLst/>
                <a:cxnLst>
                  <a:cxn ang="0">
                    <a:pos x="connsiteX0" y="connsiteY0"/>
                  </a:cxn>
                  <a:cxn ang="1">
                    <a:pos x="connsiteX1" y="connsiteY1"/>
                  </a:cxn>
                  <a:cxn ang="2">
                    <a:pos x="connsiteX2" y="connsiteY2"/>
                  </a:cxn>
                  <a:cxn ang="3">
                    <a:pos x="connsiteX3" y="connsiteY3"/>
                  </a:cxn>
                </a:cxnLst>
                <a:rect l="l" t="t" r="r" b="b"/>
                <a:pathLst>
                  <a:path w="329921" h="310871">
                    <a:moveTo>
                      <a:pt x="0" y="310871"/>
                    </a:moveTo>
                    <a:lnTo>
                      <a:pt x="329921" y="310871"/>
                    </a:lnTo>
                    <a:lnTo>
                      <a:pt x="329921"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8" name="Freeform 3"/>
              <p:cNvSpPr/>
              <p:nvPr/>
            </p:nvSpPr>
            <p:spPr>
              <a:xfrm>
                <a:off x="7312880" y="9424278"/>
                <a:ext cx="678840" cy="286779"/>
              </a:xfrm>
              <a:custGeom>
                <a:avLst/>
                <a:gdLst>
                  <a:gd name="connsiteX0" fmla="*/ 8357 w 678840"/>
                  <a:gd name="connsiteY0" fmla="*/ 278155 h 286779"/>
                  <a:gd name="connsiteX1" fmla="*/ 147980 w 678840"/>
                  <a:gd name="connsiteY1" fmla="*/ 187922 h 286779"/>
                  <a:gd name="connsiteX2" fmla="*/ 105766 w 678840"/>
                  <a:gd name="connsiteY2" fmla="*/ 166307 h 286779"/>
                  <a:gd name="connsiteX3" fmla="*/ 327495 w 678840"/>
                  <a:gd name="connsiteY3" fmla="*/ 66688 h 286779"/>
                  <a:gd name="connsiteX4" fmla="*/ 614426 w 678840"/>
                  <a:gd name="connsiteY4" fmla="*/ 286779 h 286779"/>
                  <a:gd name="connsiteX5" fmla="*/ 678840 w 678840"/>
                  <a:gd name="connsiteY5" fmla="*/ 269532 h 286779"/>
                  <a:gd name="connsiteX6" fmla="*/ 327495 w 678840"/>
                  <a:gd name="connsiteY6" fmla="*/ 0 h 286779"/>
                  <a:gd name="connsiteX7" fmla="*/ 44767 w 678840"/>
                  <a:gd name="connsiteY7" fmla="*/ 135064 h 286779"/>
                  <a:gd name="connsiteX8" fmla="*/ 0 w 678840"/>
                  <a:gd name="connsiteY8" fmla="*/ 112128 h 2867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78840" h="286779">
                    <a:moveTo>
                      <a:pt x="8357" y="278155"/>
                    </a:moveTo>
                    <a:lnTo>
                      <a:pt x="147980" y="187922"/>
                    </a:lnTo>
                    <a:lnTo>
                      <a:pt x="105766" y="166307"/>
                    </a:lnTo>
                    <a:cubicBezTo>
                      <a:pt x="161823" y="103505"/>
                      <a:pt x="242646" y="66688"/>
                      <a:pt x="327495" y="66688"/>
                    </a:cubicBezTo>
                    <a:cubicBezTo>
                      <a:pt x="461772" y="66688"/>
                      <a:pt x="579768" y="157188"/>
                      <a:pt x="614426" y="286779"/>
                    </a:cubicBezTo>
                    <a:lnTo>
                      <a:pt x="678840" y="269532"/>
                    </a:lnTo>
                    <a:cubicBezTo>
                      <a:pt x="636397" y="110846"/>
                      <a:pt x="491909" y="0"/>
                      <a:pt x="327495" y="0"/>
                    </a:cubicBezTo>
                    <a:cubicBezTo>
                      <a:pt x="217792" y="0"/>
                      <a:pt x="113538" y="50178"/>
                      <a:pt x="44767" y="135064"/>
                    </a:cubicBezTo>
                    <a:lnTo>
                      <a:pt x="0" y="11212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9" name="Freeform 3"/>
              <p:cNvSpPr/>
              <p:nvPr/>
            </p:nvSpPr>
            <p:spPr>
              <a:xfrm>
                <a:off x="7289023" y="9864994"/>
                <a:ext cx="678853" cy="286779"/>
              </a:xfrm>
              <a:custGeom>
                <a:avLst/>
                <a:gdLst>
                  <a:gd name="connsiteX0" fmla="*/ 670496 w 678853"/>
                  <a:gd name="connsiteY0" fmla="*/ 8623 h 286779"/>
                  <a:gd name="connsiteX1" fmla="*/ 530873 w 678853"/>
                  <a:gd name="connsiteY1" fmla="*/ 98857 h 286779"/>
                  <a:gd name="connsiteX2" fmla="*/ 573088 w 678853"/>
                  <a:gd name="connsiteY2" fmla="*/ 120472 h 286779"/>
                  <a:gd name="connsiteX3" fmla="*/ 351358 w 678853"/>
                  <a:gd name="connsiteY3" fmla="*/ 220091 h 286779"/>
                  <a:gd name="connsiteX4" fmla="*/ 64427 w 678853"/>
                  <a:gd name="connsiteY4" fmla="*/ 0 h 286779"/>
                  <a:gd name="connsiteX5" fmla="*/ 0 w 678853"/>
                  <a:gd name="connsiteY5" fmla="*/ 17247 h 286779"/>
                  <a:gd name="connsiteX6" fmla="*/ 351358 w 678853"/>
                  <a:gd name="connsiteY6" fmla="*/ 286779 h 286779"/>
                  <a:gd name="connsiteX7" fmla="*/ 634086 w 678853"/>
                  <a:gd name="connsiteY7" fmla="*/ 151714 h 286779"/>
                  <a:gd name="connsiteX8" fmla="*/ 678853 w 678853"/>
                  <a:gd name="connsiteY8" fmla="*/ 174650 h 2867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678853" h="286779">
                    <a:moveTo>
                      <a:pt x="670496" y="8623"/>
                    </a:moveTo>
                    <a:lnTo>
                      <a:pt x="530873" y="98857"/>
                    </a:lnTo>
                    <a:lnTo>
                      <a:pt x="573088" y="120472"/>
                    </a:lnTo>
                    <a:cubicBezTo>
                      <a:pt x="517030" y="183274"/>
                      <a:pt x="436207" y="220091"/>
                      <a:pt x="351358" y="220091"/>
                    </a:cubicBezTo>
                    <a:cubicBezTo>
                      <a:pt x="217081" y="220091"/>
                      <a:pt x="99098" y="129591"/>
                      <a:pt x="64427" y="0"/>
                    </a:cubicBezTo>
                    <a:lnTo>
                      <a:pt x="0" y="17247"/>
                    </a:lnTo>
                    <a:cubicBezTo>
                      <a:pt x="42469" y="175946"/>
                      <a:pt x="186944" y="286779"/>
                      <a:pt x="351358" y="286779"/>
                    </a:cubicBezTo>
                    <a:cubicBezTo>
                      <a:pt x="461061" y="286779"/>
                      <a:pt x="565315" y="236614"/>
                      <a:pt x="634086" y="151714"/>
                    </a:cubicBezTo>
                    <a:lnTo>
                      <a:pt x="678853" y="17465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0" name="Freeform 3"/>
              <p:cNvSpPr/>
              <p:nvPr/>
            </p:nvSpPr>
            <p:spPr>
              <a:xfrm>
                <a:off x="7400783" y="9548426"/>
                <a:ext cx="479184" cy="479196"/>
              </a:xfrm>
              <a:custGeom>
                <a:avLst/>
                <a:gdLst>
                  <a:gd name="connsiteX0" fmla="*/ 239598 w 479184"/>
                  <a:gd name="connsiteY0" fmla="*/ 422034 h 479196"/>
                  <a:gd name="connsiteX1" fmla="*/ 57163 w 479184"/>
                  <a:gd name="connsiteY1" fmla="*/ 239598 h 479196"/>
                  <a:gd name="connsiteX2" fmla="*/ 239598 w 479184"/>
                  <a:gd name="connsiteY2" fmla="*/ 57163 h 479196"/>
                  <a:gd name="connsiteX3" fmla="*/ 422034 w 479184"/>
                  <a:gd name="connsiteY3" fmla="*/ 239598 h 479196"/>
                  <a:gd name="connsiteX4" fmla="*/ 239598 w 479184"/>
                  <a:gd name="connsiteY4" fmla="*/ 422034 h 479196"/>
                  <a:gd name="connsiteX5" fmla="*/ 239598 w 479184"/>
                  <a:gd name="connsiteY5" fmla="*/ 0 h 479196"/>
                  <a:gd name="connsiteX6" fmla="*/ 0 w 479184"/>
                  <a:gd name="connsiteY6" fmla="*/ 239598 h 479196"/>
                  <a:gd name="connsiteX7" fmla="*/ 239598 w 479184"/>
                  <a:gd name="connsiteY7" fmla="*/ 479196 h 479196"/>
                  <a:gd name="connsiteX8" fmla="*/ 479184 w 479184"/>
                  <a:gd name="connsiteY8" fmla="*/ 239598 h 479196"/>
                  <a:gd name="connsiteX9" fmla="*/ 239598 w 479184"/>
                  <a:gd name="connsiteY9" fmla="*/ 0 h 4791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479184" h="479196">
                    <a:moveTo>
                      <a:pt x="239598" y="422034"/>
                    </a:moveTo>
                    <a:cubicBezTo>
                      <a:pt x="139001" y="422034"/>
                      <a:pt x="57163" y="340195"/>
                      <a:pt x="57163" y="239598"/>
                    </a:cubicBezTo>
                    <a:cubicBezTo>
                      <a:pt x="57163" y="139002"/>
                      <a:pt x="139001" y="57163"/>
                      <a:pt x="239598" y="57163"/>
                    </a:cubicBezTo>
                    <a:cubicBezTo>
                      <a:pt x="340195" y="57163"/>
                      <a:pt x="422034" y="139002"/>
                      <a:pt x="422034" y="239598"/>
                    </a:cubicBezTo>
                    <a:cubicBezTo>
                      <a:pt x="422034" y="340195"/>
                      <a:pt x="340195" y="422034"/>
                      <a:pt x="239598" y="422034"/>
                    </a:cubicBezTo>
                    <a:moveTo>
                      <a:pt x="239598" y="0"/>
                    </a:moveTo>
                    <a:cubicBezTo>
                      <a:pt x="107480" y="0"/>
                      <a:pt x="0" y="107480"/>
                      <a:pt x="0" y="239598"/>
                    </a:cubicBezTo>
                    <a:cubicBezTo>
                      <a:pt x="0" y="371716"/>
                      <a:pt x="107480" y="479196"/>
                      <a:pt x="239598" y="479196"/>
                    </a:cubicBezTo>
                    <a:cubicBezTo>
                      <a:pt x="371704" y="479196"/>
                      <a:pt x="479184" y="371716"/>
                      <a:pt x="479184" y="239598"/>
                    </a:cubicBezTo>
                    <a:cubicBezTo>
                      <a:pt x="479184" y="107480"/>
                      <a:pt x="371704" y="0"/>
                      <a:pt x="239598"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spTree>
    <p:extLst>
      <p:ext uri="{BB962C8B-B14F-4D97-AF65-F5344CB8AC3E}">
        <p14:creationId xmlns:p14="http://schemas.microsoft.com/office/powerpoint/2010/main" val="747552176"/>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3"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Item Five"/>
          <p:cNvGrpSpPr>
            <a:grpSpLocks noChangeAspect="1"/>
          </p:cNvGrpSpPr>
          <p:nvPr/>
        </p:nvGrpSpPr>
        <p:grpSpPr>
          <a:xfrm>
            <a:off x="7251192" y="5824728"/>
            <a:ext cx="493776" cy="493776"/>
            <a:chOff x="8937171" y="2645229"/>
            <a:chExt cx="1567542" cy="1567542"/>
          </a:xfrm>
        </p:grpSpPr>
        <p:sp>
          <p:nvSpPr>
            <p:cNvPr id="43"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4" name="Rollout and Refine Icon"/>
            <p:cNvGrpSpPr/>
            <p:nvPr/>
          </p:nvGrpSpPr>
          <p:grpSpPr>
            <a:xfrm>
              <a:off x="9279036" y="2980806"/>
              <a:ext cx="883812" cy="896388"/>
              <a:chOff x="6280447" y="3970760"/>
              <a:chExt cx="794340" cy="805643"/>
            </a:xfrm>
          </p:grpSpPr>
          <p:sp>
            <p:nvSpPr>
              <p:cNvPr id="47"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Item Four"/>
          <p:cNvGrpSpPr>
            <a:grpSpLocks noChangeAspect="1"/>
          </p:cNvGrpSpPr>
          <p:nvPr/>
        </p:nvGrpSpPr>
        <p:grpSpPr>
          <a:xfrm>
            <a:off x="6547104" y="5824728"/>
            <a:ext cx="493776" cy="493776"/>
            <a:chOff x="7124700" y="2645229"/>
            <a:chExt cx="1567542" cy="1567542"/>
          </a:xfrm>
        </p:grpSpPr>
        <p:sp>
          <p:nvSpPr>
            <p:cNvPr id="6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4" name="Item One"/>
          <p:cNvGrpSpPr>
            <a:grpSpLocks noChangeAspect="1"/>
          </p:cNvGrpSpPr>
          <p:nvPr/>
        </p:nvGrpSpPr>
        <p:grpSpPr>
          <a:xfrm>
            <a:off x="4453128" y="5824728"/>
            <a:ext cx="493776" cy="493776"/>
            <a:chOff x="1687287" y="2645229"/>
            <a:chExt cx="1567542" cy="1567542"/>
          </a:xfrm>
        </p:grpSpPr>
        <p:sp>
          <p:nvSpPr>
            <p:cNvPr id="6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7" name="Item Two"/>
          <p:cNvGrpSpPr>
            <a:grpSpLocks noChangeAspect="1"/>
          </p:cNvGrpSpPr>
          <p:nvPr/>
        </p:nvGrpSpPr>
        <p:grpSpPr>
          <a:xfrm>
            <a:off x="5844425" y="5824728"/>
            <a:ext cx="493776" cy="493776"/>
            <a:chOff x="3499758" y="2645229"/>
            <a:chExt cx="1567542" cy="1567542"/>
          </a:xfrm>
        </p:grpSpPr>
        <p:sp>
          <p:nvSpPr>
            <p:cNvPr id="6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0" name="Rectangle 6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1" name="Item Three"/>
          <p:cNvGrpSpPr>
            <a:grpSpLocks noChangeAspect="1"/>
          </p:cNvGrpSpPr>
          <p:nvPr/>
        </p:nvGrpSpPr>
        <p:grpSpPr>
          <a:xfrm>
            <a:off x="5148070" y="5824728"/>
            <a:ext cx="493776" cy="493776"/>
            <a:chOff x="5312229" y="2645229"/>
            <a:chExt cx="1567542" cy="1567542"/>
          </a:xfrm>
        </p:grpSpPr>
        <p:sp>
          <p:nvSpPr>
            <p:cNvPr id="7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3" name="Not One Size icon"/>
            <p:cNvGrpSpPr/>
            <p:nvPr/>
          </p:nvGrpSpPr>
          <p:grpSpPr>
            <a:xfrm>
              <a:off x="5642411" y="2924035"/>
              <a:ext cx="907179" cy="1009931"/>
              <a:chOff x="5509518" y="2969748"/>
              <a:chExt cx="667556" cy="743167"/>
            </a:xfrm>
          </p:grpSpPr>
          <p:sp>
            <p:nvSpPr>
              <p:cNvPr id="7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7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a:t>
            </a:r>
            <a:r>
              <a:rPr lang="en-US" dirty="0" err="1" smtClean="0"/>
              <a:t>vPayment</a:t>
            </a:r>
            <a:endParaRPr lang="en-US" dirty="0"/>
          </a:p>
        </p:txBody>
      </p:sp>
      <p:sp>
        <p:nvSpPr>
          <p:cNvPr id="5" name="TextBox 4"/>
          <p:cNvSpPr txBox="1"/>
          <p:nvPr/>
        </p:nvSpPr>
        <p:spPr>
          <a:xfrm>
            <a:off x="1257533" y="3343241"/>
            <a:ext cx="2506990" cy="1928220"/>
          </a:xfrm>
          <a:prstGeom prst="rect">
            <a:avLst/>
          </a:prstGeom>
          <a:noFill/>
        </p:spPr>
        <p:txBody>
          <a:bodyPr wrap="square" lIns="0" tIns="0" rIns="0" bIns="0" rtlCol="0">
            <a:spAutoFit/>
          </a:bodyPr>
          <a:lstStyle/>
          <a:p>
            <a:pPr marL="182880" lvl="0" indent="-164592">
              <a:lnSpc>
                <a:spcPct val="90000"/>
              </a:lnSpc>
              <a:spcBef>
                <a:spcPts val="800"/>
              </a:spcBef>
              <a:buFont typeface="Arial" charset="0"/>
              <a:buChar char="•"/>
            </a:pPr>
            <a:r>
              <a:rPr lang="en-US" sz="1300" dirty="0" smtClean="0">
                <a:solidFill>
                  <a:schemeClr val="accent5"/>
                </a:solidFill>
              </a:rPr>
              <a:t>Virtually </a:t>
            </a:r>
            <a:r>
              <a:rPr lang="en-US" sz="1300" dirty="0">
                <a:solidFill>
                  <a:schemeClr val="accent5"/>
                </a:solidFill>
              </a:rPr>
              <a:t>automated </a:t>
            </a:r>
            <a:r>
              <a:rPr lang="en-US" sz="1300" dirty="0" smtClean="0">
                <a:solidFill>
                  <a:schemeClr val="accent5"/>
                </a:solidFill>
              </a:rPr>
              <a:t>reconciliation</a:t>
            </a:r>
            <a:endParaRPr lang="en-US" sz="1300" dirty="0">
              <a:solidFill>
                <a:schemeClr val="accent5"/>
              </a:solidFill>
            </a:endParaRPr>
          </a:p>
          <a:p>
            <a:pPr marL="182880" lvl="0" indent="-164592">
              <a:lnSpc>
                <a:spcPct val="90000"/>
              </a:lnSpc>
              <a:spcBef>
                <a:spcPts val="800"/>
              </a:spcBef>
              <a:buFont typeface="Arial" charset="0"/>
              <a:buChar char="•"/>
            </a:pPr>
            <a:r>
              <a:rPr lang="en-US" sz="1300" dirty="0" smtClean="0">
                <a:solidFill>
                  <a:schemeClr val="accent5"/>
                </a:solidFill>
              </a:rPr>
              <a:t>One-to-one </a:t>
            </a:r>
            <a:r>
              <a:rPr lang="en-US" sz="1300" dirty="0">
                <a:solidFill>
                  <a:schemeClr val="accent5"/>
                </a:solidFill>
              </a:rPr>
              <a:t>expense-to-transaction </a:t>
            </a:r>
            <a:r>
              <a:rPr lang="en-US" sz="1300" dirty="0" smtClean="0">
                <a:solidFill>
                  <a:schemeClr val="accent5"/>
                </a:solidFill>
              </a:rPr>
              <a:t>matching</a:t>
            </a:r>
            <a:endParaRPr lang="en-US" sz="1300" dirty="0">
              <a:solidFill>
                <a:schemeClr val="accent5"/>
              </a:solidFill>
            </a:endParaRPr>
          </a:p>
          <a:p>
            <a:pPr marL="182880" lvl="0" indent="-164592">
              <a:lnSpc>
                <a:spcPct val="90000"/>
              </a:lnSpc>
              <a:spcBef>
                <a:spcPts val="800"/>
              </a:spcBef>
              <a:buFont typeface="Arial" charset="0"/>
              <a:buChar char="•"/>
            </a:pPr>
            <a:r>
              <a:rPr lang="en-US" sz="1300" dirty="0" smtClean="0">
                <a:solidFill>
                  <a:schemeClr val="accent5"/>
                </a:solidFill>
              </a:rPr>
              <a:t>Data </a:t>
            </a:r>
            <a:r>
              <a:rPr lang="en-US" sz="1300" dirty="0">
                <a:solidFill>
                  <a:schemeClr val="accent5"/>
                </a:solidFill>
              </a:rPr>
              <a:t>from custom-defined fields for each transaction</a:t>
            </a:r>
          </a:p>
          <a:p>
            <a:pPr marL="182880" lvl="0" indent="-164592">
              <a:lnSpc>
                <a:spcPct val="90000"/>
              </a:lnSpc>
              <a:spcBef>
                <a:spcPts val="800"/>
              </a:spcBef>
              <a:buFont typeface="Arial" charset="0"/>
              <a:buChar char="•"/>
            </a:pPr>
            <a:r>
              <a:rPr lang="en-US" sz="1300" dirty="0" smtClean="0">
                <a:solidFill>
                  <a:schemeClr val="accent5"/>
                </a:solidFill>
              </a:rPr>
              <a:t>Online</a:t>
            </a:r>
            <a:r>
              <a:rPr lang="en-US" sz="1300" dirty="0">
                <a:solidFill>
                  <a:schemeClr val="accent5"/>
                </a:solidFill>
              </a:rPr>
              <a:t>, batch or direct integration options with accounting/ERP </a:t>
            </a:r>
            <a:r>
              <a:rPr lang="en-US" sz="1300" dirty="0" smtClean="0">
                <a:solidFill>
                  <a:schemeClr val="accent5"/>
                </a:solidFill>
              </a:rPr>
              <a:t>systems</a:t>
            </a:r>
            <a:endParaRPr lang="en-US" sz="1300" dirty="0">
              <a:solidFill>
                <a:schemeClr val="accent5"/>
              </a:solidFill>
            </a:endParaRPr>
          </a:p>
        </p:txBody>
      </p:sp>
      <p:sp>
        <p:nvSpPr>
          <p:cNvPr id="40" name="TextBox 39"/>
          <p:cNvSpPr txBox="1"/>
          <p:nvPr/>
        </p:nvSpPr>
        <p:spPr>
          <a:xfrm>
            <a:off x="4968642" y="3343241"/>
            <a:ext cx="2577752" cy="1568122"/>
          </a:xfrm>
          <a:prstGeom prst="rect">
            <a:avLst/>
          </a:prstGeom>
          <a:noFill/>
        </p:spPr>
        <p:txBody>
          <a:bodyPr wrap="square" lIns="0" tIns="0" rIns="0" bIns="0" rtlCol="0">
            <a:spAutoFit/>
          </a:bodyPr>
          <a:lstStyle/>
          <a:p>
            <a:pPr marL="182880" lvl="0" indent="-164592">
              <a:lnSpc>
                <a:spcPct val="90000"/>
              </a:lnSpc>
              <a:spcBef>
                <a:spcPts val="800"/>
              </a:spcBef>
              <a:buFont typeface="Arial" charset="0"/>
              <a:buChar char="•"/>
            </a:pPr>
            <a:r>
              <a:rPr lang="en-US" sz="1300" dirty="0" smtClean="0">
                <a:solidFill>
                  <a:schemeClr val="accent5"/>
                </a:solidFill>
              </a:rPr>
              <a:t>Transaction-level controls</a:t>
            </a:r>
            <a:endParaRPr lang="en-US" sz="1300" dirty="0">
              <a:solidFill>
                <a:schemeClr val="accent5"/>
              </a:solidFill>
            </a:endParaRPr>
          </a:p>
          <a:p>
            <a:pPr marL="182880" lvl="0" indent="-164592">
              <a:lnSpc>
                <a:spcPct val="90000"/>
              </a:lnSpc>
              <a:spcBef>
                <a:spcPts val="800"/>
              </a:spcBef>
              <a:buFont typeface="Arial" charset="0"/>
              <a:buChar char="•"/>
            </a:pPr>
            <a:r>
              <a:rPr lang="en-US" sz="1300" dirty="0" smtClean="0">
                <a:solidFill>
                  <a:schemeClr val="accent5"/>
                </a:solidFill>
              </a:rPr>
              <a:t>Three-point </a:t>
            </a:r>
            <a:r>
              <a:rPr lang="en-US" sz="1300" dirty="0">
                <a:solidFill>
                  <a:schemeClr val="accent5"/>
                </a:solidFill>
              </a:rPr>
              <a:t>payment </a:t>
            </a:r>
            <a:r>
              <a:rPr lang="en-US" sz="1300" dirty="0" smtClean="0">
                <a:solidFill>
                  <a:schemeClr val="accent5"/>
                </a:solidFill>
              </a:rPr>
              <a:t>verification</a:t>
            </a:r>
            <a:endParaRPr lang="en-US" sz="1300" dirty="0">
              <a:solidFill>
                <a:schemeClr val="accent5"/>
              </a:solidFill>
            </a:endParaRPr>
          </a:p>
          <a:p>
            <a:pPr marL="182880" lvl="0" indent="-164592">
              <a:lnSpc>
                <a:spcPct val="90000"/>
              </a:lnSpc>
              <a:spcBef>
                <a:spcPts val="800"/>
              </a:spcBef>
              <a:buFont typeface="Arial" charset="0"/>
              <a:buChar char="•"/>
            </a:pPr>
            <a:r>
              <a:rPr lang="en-US" sz="1300" dirty="0" smtClean="0">
                <a:solidFill>
                  <a:schemeClr val="accent5"/>
                </a:solidFill>
              </a:rPr>
              <a:t>Reduced </a:t>
            </a:r>
            <a:r>
              <a:rPr lang="en-US" sz="1300" dirty="0">
                <a:solidFill>
                  <a:schemeClr val="accent5"/>
                </a:solidFill>
              </a:rPr>
              <a:t>risk of fraud and </a:t>
            </a:r>
            <a:r>
              <a:rPr lang="en-US" sz="1300" dirty="0" smtClean="0">
                <a:solidFill>
                  <a:schemeClr val="accent5"/>
                </a:solidFill>
              </a:rPr>
              <a:t>overspending</a:t>
            </a:r>
            <a:endParaRPr lang="en-US" sz="1300" dirty="0">
              <a:solidFill>
                <a:schemeClr val="accent5"/>
              </a:solidFill>
            </a:endParaRPr>
          </a:p>
          <a:p>
            <a:pPr marL="182880" lvl="0" indent="-164592">
              <a:lnSpc>
                <a:spcPct val="90000"/>
              </a:lnSpc>
              <a:spcBef>
                <a:spcPts val="800"/>
              </a:spcBef>
              <a:buFont typeface="Arial" charset="0"/>
              <a:buChar char="•"/>
            </a:pPr>
            <a:r>
              <a:rPr lang="en-US" sz="1300" dirty="0" smtClean="0">
                <a:solidFill>
                  <a:schemeClr val="accent5"/>
                </a:solidFill>
              </a:rPr>
              <a:t>Cash </a:t>
            </a:r>
            <a:r>
              <a:rPr lang="en-US" sz="1300" dirty="0">
                <a:solidFill>
                  <a:schemeClr val="accent5"/>
                </a:solidFill>
              </a:rPr>
              <a:t>back to the bottom line from </a:t>
            </a:r>
            <a:r>
              <a:rPr lang="en-US" sz="1300" dirty="0" smtClean="0">
                <a:solidFill>
                  <a:schemeClr val="accent5"/>
                </a:solidFill>
              </a:rPr>
              <a:t>incentives</a:t>
            </a:r>
            <a:endParaRPr lang="en-US" sz="1300" dirty="0">
              <a:solidFill>
                <a:schemeClr val="accent5"/>
              </a:solidFill>
            </a:endParaRPr>
          </a:p>
        </p:txBody>
      </p:sp>
      <p:sp>
        <p:nvSpPr>
          <p:cNvPr id="41" name="TextBox 40"/>
          <p:cNvSpPr txBox="1"/>
          <p:nvPr/>
        </p:nvSpPr>
        <p:spPr>
          <a:xfrm>
            <a:off x="8620347" y="3343241"/>
            <a:ext cx="2577753" cy="1325491"/>
          </a:xfrm>
          <a:prstGeom prst="rect">
            <a:avLst/>
          </a:prstGeom>
          <a:noFill/>
        </p:spPr>
        <p:txBody>
          <a:bodyPr wrap="square" lIns="0" tIns="0" rIns="0" bIns="0" rtlCol="0">
            <a:spAutoFit/>
          </a:bodyPr>
          <a:lstStyle/>
          <a:p>
            <a:pPr marL="165100" indent="-165100">
              <a:buFont typeface="Arial" charset="0"/>
              <a:buChar char="•"/>
            </a:pPr>
            <a:r>
              <a:rPr lang="en-US" sz="1300" dirty="0">
                <a:solidFill>
                  <a:schemeClr val="accent5"/>
                </a:solidFill>
              </a:rPr>
              <a:t>Use </a:t>
            </a:r>
            <a:r>
              <a:rPr lang="en-US" sz="1300" dirty="0" smtClean="0">
                <a:solidFill>
                  <a:schemeClr val="accent5"/>
                </a:solidFill>
              </a:rPr>
              <a:t>AXP billing </a:t>
            </a:r>
            <a:r>
              <a:rPr lang="en-US" sz="1300" dirty="0">
                <a:solidFill>
                  <a:schemeClr val="accent5"/>
                </a:solidFill>
              </a:rPr>
              <a:t>cycle to </a:t>
            </a:r>
            <a:r>
              <a:rPr lang="en-US" sz="1300" dirty="0" smtClean="0">
                <a:solidFill>
                  <a:schemeClr val="accent5"/>
                </a:solidFill>
              </a:rPr>
              <a:t/>
            </a:r>
            <a:br>
              <a:rPr lang="en-US" sz="1300" dirty="0" smtClean="0">
                <a:solidFill>
                  <a:schemeClr val="accent5"/>
                </a:solidFill>
              </a:rPr>
            </a:br>
            <a:r>
              <a:rPr lang="en-US" sz="1300" dirty="0" smtClean="0">
                <a:solidFill>
                  <a:schemeClr val="accent5"/>
                </a:solidFill>
              </a:rPr>
              <a:t>extend DPO  </a:t>
            </a:r>
            <a:endParaRPr lang="en-US" sz="1300" dirty="0">
              <a:solidFill>
                <a:schemeClr val="accent5"/>
              </a:solidFill>
            </a:endParaRPr>
          </a:p>
          <a:p>
            <a:pPr marL="182880" lvl="0" indent="-164592">
              <a:lnSpc>
                <a:spcPct val="90000"/>
              </a:lnSpc>
              <a:spcBef>
                <a:spcPts val="800"/>
              </a:spcBef>
              <a:buFont typeface="Arial" charset="0"/>
              <a:buChar char="•"/>
            </a:pPr>
            <a:r>
              <a:rPr lang="en-US" sz="1300" dirty="0" smtClean="0">
                <a:solidFill>
                  <a:schemeClr val="accent5"/>
                </a:solidFill>
              </a:rPr>
              <a:t>Improve working capital, while keeping suppliers happy</a:t>
            </a:r>
          </a:p>
          <a:p>
            <a:pPr marL="182880" lvl="0" indent="-164592">
              <a:lnSpc>
                <a:spcPct val="90000"/>
              </a:lnSpc>
              <a:spcBef>
                <a:spcPts val="800"/>
              </a:spcBef>
              <a:buFont typeface="Arial" charset="0"/>
              <a:buChar char="•"/>
            </a:pPr>
            <a:r>
              <a:rPr lang="en-US" sz="1300" dirty="0" smtClean="0">
                <a:solidFill>
                  <a:schemeClr val="accent5"/>
                </a:solidFill>
              </a:rPr>
              <a:t>Increase control over how cash flows through the business</a:t>
            </a:r>
          </a:p>
        </p:txBody>
      </p:sp>
      <p:grpSp>
        <p:nvGrpSpPr>
          <p:cNvPr id="57" name="Group 56"/>
          <p:cNvGrpSpPr/>
          <p:nvPr/>
        </p:nvGrpSpPr>
        <p:grpSpPr>
          <a:xfrm>
            <a:off x="1052799" y="1632094"/>
            <a:ext cx="2027521" cy="1522574"/>
            <a:chOff x="675294" y="1936458"/>
            <a:chExt cx="2027521" cy="1522574"/>
          </a:xfrm>
        </p:grpSpPr>
        <p:sp>
          <p:nvSpPr>
            <p:cNvPr id="7" name="TextBox 6"/>
            <p:cNvSpPr txBox="1"/>
            <p:nvPr/>
          </p:nvSpPr>
          <p:spPr>
            <a:xfrm>
              <a:off x="2334829" y="2573096"/>
              <a:ext cx="367986" cy="249299"/>
            </a:xfrm>
            <a:prstGeom prst="rect">
              <a:avLst/>
            </a:prstGeom>
            <a:noFill/>
          </p:spPr>
          <p:txBody>
            <a:bodyPr wrap="none" lIns="0" tIns="0" rIns="0" bIns="0" rtlCol="0">
              <a:spAutoFit/>
            </a:bodyPr>
            <a:lstStyle/>
            <a:p>
              <a:pPr lvl="0">
                <a:lnSpc>
                  <a:spcPct val="90000"/>
                </a:lnSpc>
                <a:spcBef>
                  <a:spcPts val="800"/>
                </a:spcBef>
              </a:pPr>
              <a:r>
                <a:rPr lang="en-US" dirty="0" smtClean="0">
                  <a:solidFill>
                    <a:srgbClr val="898A8C"/>
                  </a:solidFill>
                  <a:latin typeface="BentonSans Medium" charset="0"/>
                  <a:ea typeface="BentonSans Medium" charset="0"/>
                  <a:cs typeface="BentonSans Medium" charset="0"/>
                </a:rPr>
                <a:t>AP </a:t>
              </a:r>
              <a:endParaRPr lang="en-US" dirty="0">
                <a:solidFill>
                  <a:srgbClr val="898A8C"/>
                </a:solidFill>
              </a:endParaRPr>
            </a:p>
          </p:txBody>
        </p:sp>
        <p:grpSp>
          <p:nvGrpSpPr>
            <p:cNvPr id="54" name="Group 53"/>
            <p:cNvGrpSpPr/>
            <p:nvPr/>
          </p:nvGrpSpPr>
          <p:grpSpPr>
            <a:xfrm>
              <a:off x="675294" y="1936458"/>
              <a:ext cx="1522574" cy="1522574"/>
              <a:chOff x="675294" y="1936458"/>
              <a:chExt cx="1522574" cy="1522574"/>
            </a:xfrm>
          </p:grpSpPr>
          <p:grpSp>
            <p:nvGrpSpPr>
              <p:cNvPr id="12" name="Group 11"/>
              <p:cNvGrpSpPr/>
              <p:nvPr/>
            </p:nvGrpSpPr>
            <p:grpSpPr>
              <a:xfrm>
                <a:off x="847939" y="2119488"/>
                <a:ext cx="1177285" cy="1156515"/>
                <a:chOff x="4264188" y="3079345"/>
                <a:chExt cx="1104756" cy="1085265"/>
              </a:xfrm>
            </p:grpSpPr>
            <p:sp>
              <p:nvSpPr>
                <p:cNvPr id="14" name="Freeform 3"/>
                <p:cNvSpPr/>
                <p:nvPr/>
              </p:nvSpPr>
              <p:spPr>
                <a:xfrm>
                  <a:off x="4264188" y="3079345"/>
                  <a:ext cx="1104756" cy="1085265"/>
                </a:xfrm>
                <a:custGeom>
                  <a:avLst/>
                  <a:gdLst>
                    <a:gd name="connsiteX0" fmla="*/ 358333 w 1037043"/>
                    <a:gd name="connsiteY0" fmla="*/ 25511 h 1037036"/>
                    <a:gd name="connsiteX1" fmla="*/ 1011533 w 1037043"/>
                    <a:gd name="connsiteY1" fmla="*/ 358339 h 1037036"/>
                    <a:gd name="connsiteX2" fmla="*/ 678716 w 1037043"/>
                    <a:gd name="connsiteY2" fmla="*/ 1011526 h 1037036"/>
                    <a:gd name="connsiteX3" fmla="*/ 25505 w 1037043"/>
                    <a:gd name="connsiteY3" fmla="*/ 678697 h 1037036"/>
                    <a:gd name="connsiteX4" fmla="*/ 358333 w 1037043"/>
                    <a:gd name="connsiteY4" fmla="*/ 25511 h 1037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43" h="1037036">
                      <a:moveTo>
                        <a:pt x="358333" y="25511"/>
                      </a:moveTo>
                      <a:cubicBezTo>
                        <a:pt x="630609" y="-62958"/>
                        <a:pt x="923052" y="86051"/>
                        <a:pt x="1011533" y="358339"/>
                      </a:cubicBezTo>
                      <a:cubicBezTo>
                        <a:pt x="1100001" y="630615"/>
                        <a:pt x="950992" y="923045"/>
                        <a:pt x="678716" y="1011526"/>
                      </a:cubicBezTo>
                      <a:cubicBezTo>
                        <a:pt x="406428" y="1099994"/>
                        <a:pt x="113985" y="950985"/>
                        <a:pt x="25505" y="678697"/>
                      </a:cubicBezTo>
                      <a:cubicBezTo>
                        <a:pt x="-62951" y="406434"/>
                        <a:pt x="86058" y="113979"/>
                        <a:pt x="358333" y="25511"/>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Group 14"/>
                <p:cNvGrpSpPr/>
                <p:nvPr/>
              </p:nvGrpSpPr>
              <p:grpSpPr>
                <a:xfrm>
                  <a:off x="4545064" y="3292221"/>
                  <a:ext cx="543005" cy="659512"/>
                  <a:chOff x="9142515" y="2266730"/>
                  <a:chExt cx="619849" cy="752844"/>
                </a:xfrm>
                <a:solidFill>
                  <a:schemeClr val="accent3"/>
                </a:solidFill>
              </p:grpSpPr>
              <p:sp>
                <p:nvSpPr>
                  <p:cNvPr id="16"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17" name="Group 16"/>
                  <p:cNvGrpSpPr/>
                  <p:nvPr/>
                </p:nvGrpSpPr>
                <p:grpSpPr>
                  <a:xfrm>
                    <a:off x="9304270" y="2494989"/>
                    <a:ext cx="296338" cy="296326"/>
                    <a:chOff x="4288079" y="1422392"/>
                    <a:chExt cx="1049274" cy="1049236"/>
                  </a:xfrm>
                  <a:grpFill/>
                </p:grpSpPr>
                <p:sp>
                  <p:nvSpPr>
                    <p:cNvPr id="18" name="Freeform 17"/>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51" name="Oval 50"/>
              <p:cNvSpPr/>
              <p:nvPr/>
            </p:nvSpPr>
            <p:spPr>
              <a:xfrm>
                <a:off x="675294" y="1936458"/>
                <a:ext cx="1522574" cy="1522574"/>
              </a:xfrm>
              <a:prstGeom prst="ellipse">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grpSp>
        <p:nvGrpSpPr>
          <p:cNvPr id="58" name="Group 57"/>
          <p:cNvGrpSpPr/>
          <p:nvPr/>
        </p:nvGrpSpPr>
        <p:grpSpPr>
          <a:xfrm>
            <a:off x="4690989" y="1632094"/>
            <a:ext cx="2584347" cy="1522574"/>
            <a:chOff x="4506431" y="1936458"/>
            <a:chExt cx="2584347" cy="1522574"/>
          </a:xfrm>
        </p:grpSpPr>
        <p:sp>
          <p:nvSpPr>
            <p:cNvPr id="45" name="TextBox 44"/>
            <p:cNvSpPr txBox="1"/>
            <p:nvPr/>
          </p:nvSpPr>
          <p:spPr>
            <a:xfrm>
              <a:off x="6175719" y="2573096"/>
              <a:ext cx="915059" cy="249299"/>
            </a:xfrm>
            <a:prstGeom prst="rect">
              <a:avLst/>
            </a:prstGeom>
            <a:noFill/>
          </p:spPr>
          <p:txBody>
            <a:bodyPr wrap="none" lIns="0" tIns="0" rIns="0" bIns="0" rtlCol="0">
              <a:spAutoFit/>
            </a:bodyPr>
            <a:lstStyle/>
            <a:p>
              <a:pPr lvl="0">
                <a:lnSpc>
                  <a:spcPct val="90000"/>
                </a:lnSpc>
                <a:spcBef>
                  <a:spcPts val="800"/>
                </a:spcBef>
              </a:pPr>
              <a:r>
                <a:rPr lang="en-US" dirty="0" smtClean="0">
                  <a:solidFill>
                    <a:srgbClr val="898A8C"/>
                  </a:solidFill>
                  <a:latin typeface="BentonSans Medium" charset="0"/>
                  <a:ea typeface="BentonSans Medium" charset="0"/>
                  <a:cs typeface="BentonSans Medium" charset="0"/>
                </a:rPr>
                <a:t>Finance </a:t>
              </a:r>
              <a:endParaRPr lang="en-US" dirty="0">
                <a:solidFill>
                  <a:srgbClr val="898A8C"/>
                </a:solidFill>
              </a:endParaRPr>
            </a:p>
          </p:txBody>
        </p:sp>
        <p:grpSp>
          <p:nvGrpSpPr>
            <p:cNvPr id="55" name="Group 54"/>
            <p:cNvGrpSpPr/>
            <p:nvPr/>
          </p:nvGrpSpPr>
          <p:grpSpPr>
            <a:xfrm>
              <a:off x="4506431" y="1936458"/>
              <a:ext cx="1522574" cy="1522574"/>
              <a:chOff x="4506431" y="1936458"/>
              <a:chExt cx="1522574" cy="1522574"/>
            </a:xfrm>
          </p:grpSpPr>
          <p:grpSp>
            <p:nvGrpSpPr>
              <p:cNvPr id="20" name="Group 19"/>
              <p:cNvGrpSpPr/>
              <p:nvPr/>
            </p:nvGrpSpPr>
            <p:grpSpPr>
              <a:xfrm>
                <a:off x="4679195" y="2119599"/>
                <a:ext cx="1177047" cy="1156293"/>
                <a:chOff x="6324748" y="1581771"/>
                <a:chExt cx="1104532" cy="1085056"/>
              </a:xfrm>
            </p:grpSpPr>
            <p:sp>
              <p:nvSpPr>
                <p:cNvPr id="21" name="Freeform 3"/>
                <p:cNvSpPr/>
                <p:nvPr/>
              </p:nvSpPr>
              <p:spPr>
                <a:xfrm>
                  <a:off x="6324748" y="1581771"/>
                  <a:ext cx="1104532" cy="1085056"/>
                </a:xfrm>
                <a:custGeom>
                  <a:avLst/>
                  <a:gdLst>
                    <a:gd name="connsiteX0" fmla="*/ 937794 w 1036833"/>
                    <a:gd name="connsiteY0" fmla="*/ 823110 h 1036835"/>
                    <a:gd name="connsiteX1" fmla="*/ 213716 w 1036833"/>
                    <a:gd name="connsiteY1" fmla="*/ 937791 h 1036835"/>
                    <a:gd name="connsiteX2" fmla="*/ 99035 w 1036833"/>
                    <a:gd name="connsiteY2" fmla="*/ 213726 h 1036835"/>
                    <a:gd name="connsiteX3" fmla="*/ 823113 w 1036833"/>
                    <a:gd name="connsiteY3" fmla="*/ 99045 h 1036835"/>
                    <a:gd name="connsiteX4" fmla="*/ 937794 w 1036833"/>
                    <a:gd name="connsiteY4" fmla="*/ 823110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3" h="1036835">
                      <a:moveTo>
                        <a:pt x="937794" y="823110"/>
                      </a:moveTo>
                      <a:cubicBezTo>
                        <a:pt x="769519" y="1054732"/>
                        <a:pt x="445339" y="1106078"/>
                        <a:pt x="213716" y="937791"/>
                      </a:cubicBezTo>
                      <a:cubicBezTo>
                        <a:pt x="-17894" y="769516"/>
                        <a:pt x="-69240" y="445335"/>
                        <a:pt x="99035" y="213726"/>
                      </a:cubicBezTo>
                      <a:cubicBezTo>
                        <a:pt x="267323" y="-17897"/>
                        <a:pt x="591491" y="-69243"/>
                        <a:pt x="823113" y="99045"/>
                      </a:cubicBezTo>
                      <a:cubicBezTo>
                        <a:pt x="1054736" y="267320"/>
                        <a:pt x="1106069" y="591500"/>
                        <a:pt x="937794" y="823110"/>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1"/>
                <p:cNvGrpSpPr/>
                <p:nvPr/>
              </p:nvGrpSpPr>
              <p:grpSpPr>
                <a:xfrm>
                  <a:off x="6661325" y="1804326"/>
                  <a:ext cx="431378" cy="639946"/>
                  <a:chOff x="15685406" y="5583737"/>
                  <a:chExt cx="1065809" cy="1581119"/>
                </a:xfrm>
                <a:solidFill>
                  <a:schemeClr val="accent1"/>
                </a:solidFill>
              </p:grpSpPr>
              <p:sp>
                <p:nvSpPr>
                  <p:cNvPr id="23"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23"/>
                  <p:cNvGrpSpPr/>
                  <p:nvPr/>
                </p:nvGrpSpPr>
                <p:grpSpPr>
                  <a:xfrm>
                    <a:off x="15685406" y="6099072"/>
                    <a:ext cx="1065809" cy="1065784"/>
                    <a:chOff x="15685406" y="6099072"/>
                    <a:chExt cx="1065809" cy="1065784"/>
                  </a:xfrm>
                  <a:grpFill/>
                </p:grpSpPr>
                <p:sp>
                  <p:nvSpPr>
                    <p:cNvPr id="25"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52" name="Oval 51"/>
              <p:cNvSpPr/>
              <p:nvPr/>
            </p:nvSpPr>
            <p:spPr>
              <a:xfrm>
                <a:off x="4506431" y="1936458"/>
                <a:ext cx="1522574" cy="1522574"/>
              </a:xfrm>
              <a:prstGeom prst="ellipse">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grpSp>
        <p:nvGrpSpPr>
          <p:cNvPr id="59" name="Group 58"/>
          <p:cNvGrpSpPr/>
          <p:nvPr/>
        </p:nvGrpSpPr>
        <p:grpSpPr>
          <a:xfrm>
            <a:off x="8364219" y="1632094"/>
            <a:ext cx="2673448" cy="1522574"/>
            <a:chOff x="8364219" y="1936458"/>
            <a:chExt cx="2673448" cy="1522574"/>
          </a:xfrm>
        </p:grpSpPr>
        <p:sp>
          <p:nvSpPr>
            <p:cNvPr id="46" name="TextBox 45"/>
            <p:cNvSpPr txBox="1"/>
            <p:nvPr/>
          </p:nvSpPr>
          <p:spPr>
            <a:xfrm>
              <a:off x="10033097" y="2573096"/>
              <a:ext cx="1004570" cy="249299"/>
            </a:xfrm>
            <a:prstGeom prst="rect">
              <a:avLst/>
            </a:prstGeom>
            <a:noFill/>
          </p:spPr>
          <p:txBody>
            <a:bodyPr wrap="none" lIns="0" tIns="0" rIns="0" bIns="0" rtlCol="0">
              <a:spAutoFit/>
            </a:bodyPr>
            <a:lstStyle/>
            <a:p>
              <a:pPr lvl="0">
                <a:lnSpc>
                  <a:spcPct val="90000"/>
                </a:lnSpc>
                <a:spcBef>
                  <a:spcPts val="800"/>
                </a:spcBef>
              </a:pPr>
              <a:r>
                <a:rPr lang="en-US" dirty="0" smtClean="0">
                  <a:solidFill>
                    <a:srgbClr val="898A8C"/>
                  </a:solidFill>
                  <a:latin typeface="BentonSans Medium" charset="0"/>
                  <a:ea typeface="BentonSans Medium" charset="0"/>
                  <a:cs typeface="BentonSans Medium" charset="0"/>
                </a:rPr>
                <a:t>Treasury </a:t>
              </a:r>
              <a:endParaRPr lang="en-US" dirty="0">
                <a:solidFill>
                  <a:srgbClr val="898A8C"/>
                </a:solidFill>
              </a:endParaRPr>
            </a:p>
          </p:txBody>
        </p:sp>
        <p:grpSp>
          <p:nvGrpSpPr>
            <p:cNvPr id="56" name="Group 55"/>
            <p:cNvGrpSpPr/>
            <p:nvPr/>
          </p:nvGrpSpPr>
          <p:grpSpPr>
            <a:xfrm>
              <a:off x="8364219" y="1936458"/>
              <a:ext cx="1522574" cy="1522574"/>
              <a:chOff x="8364219" y="1936458"/>
              <a:chExt cx="1522574" cy="1522574"/>
            </a:xfrm>
          </p:grpSpPr>
          <p:grpSp>
            <p:nvGrpSpPr>
              <p:cNvPr id="35" name="Group 34"/>
              <p:cNvGrpSpPr/>
              <p:nvPr/>
            </p:nvGrpSpPr>
            <p:grpSpPr>
              <a:xfrm>
                <a:off x="8535428" y="2118070"/>
                <a:ext cx="1180157" cy="1159351"/>
                <a:chOff x="4751465" y="1592124"/>
                <a:chExt cx="1104529" cy="1085056"/>
              </a:xfrm>
            </p:grpSpPr>
            <p:sp>
              <p:nvSpPr>
                <p:cNvPr id="36" name="Freeform 35"/>
                <p:cNvSpPr/>
                <p:nvPr/>
              </p:nvSpPr>
              <p:spPr>
                <a:xfrm>
                  <a:off x="4751465" y="1592124"/>
                  <a:ext cx="1104529" cy="1085056"/>
                </a:xfrm>
                <a:custGeom>
                  <a:avLst/>
                  <a:gdLst>
                    <a:gd name="connsiteX0" fmla="*/ 937791 w 1036830"/>
                    <a:gd name="connsiteY0" fmla="*/ 213726 h 1036835"/>
                    <a:gd name="connsiteX1" fmla="*/ 823110 w 1036830"/>
                    <a:gd name="connsiteY1" fmla="*/ 937791 h 1036835"/>
                    <a:gd name="connsiteX2" fmla="*/ 99045 w 1036830"/>
                    <a:gd name="connsiteY2" fmla="*/ 823110 h 1036835"/>
                    <a:gd name="connsiteX3" fmla="*/ 213714 w 1036830"/>
                    <a:gd name="connsiteY3" fmla="*/ 99045 h 1036835"/>
                    <a:gd name="connsiteX4" fmla="*/ 937791 w 1036830"/>
                    <a:gd name="connsiteY4" fmla="*/ 213726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0" h="1036835">
                      <a:moveTo>
                        <a:pt x="937791" y="213726"/>
                      </a:moveTo>
                      <a:cubicBezTo>
                        <a:pt x="1106066" y="445335"/>
                        <a:pt x="1054733" y="769516"/>
                        <a:pt x="823110" y="937791"/>
                      </a:cubicBezTo>
                      <a:cubicBezTo>
                        <a:pt x="591488" y="1106078"/>
                        <a:pt x="267320" y="1054732"/>
                        <a:pt x="99045" y="823110"/>
                      </a:cubicBezTo>
                      <a:cubicBezTo>
                        <a:pt x="-69242" y="591500"/>
                        <a:pt x="-17896" y="267320"/>
                        <a:pt x="213714" y="99045"/>
                      </a:cubicBezTo>
                      <a:cubicBezTo>
                        <a:pt x="445336" y="-69243"/>
                        <a:pt x="769516" y="-17897"/>
                        <a:pt x="937791" y="21372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Group 36"/>
                <p:cNvGrpSpPr/>
                <p:nvPr/>
              </p:nvGrpSpPr>
              <p:grpSpPr>
                <a:xfrm>
                  <a:off x="5084742" y="1790978"/>
                  <a:ext cx="437975" cy="687348"/>
                  <a:chOff x="9089492" y="6424059"/>
                  <a:chExt cx="1001384" cy="1571549"/>
                </a:xfrm>
                <a:solidFill>
                  <a:schemeClr val="accent1"/>
                </a:solidFill>
              </p:grpSpPr>
              <p:sp>
                <p:nvSpPr>
                  <p:cNvPr id="38" name="Freeform 3"/>
                  <p:cNvSpPr/>
                  <p:nvPr/>
                </p:nvSpPr>
                <p:spPr>
                  <a:xfrm>
                    <a:off x="9089492" y="7034510"/>
                    <a:ext cx="1001384" cy="961098"/>
                  </a:xfrm>
                  <a:custGeom>
                    <a:avLst/>
                    <a:gdLst>
                      <a:gd name="connsiteX0" fmla="*/ 455727 w 1001384"/>
                      <a:gd name="connsiteY0" fmla="*/ 305371 h 961098"/>
                      <a:gd name="connsiteX1" fmla="*/ 642836 w 1001384"/>
                      <a:gd name="connsiteY1" fmla="*/ 305498 h 961098"/>
                      <a:gd name="connsiteX2" fmla="*/ 558457 w 1001384"/>
                      <a:gd name="connsiteY2" fmla="*/ 221056 h 961098"/>
                      <a:gd name="connsiteX3" fmla="*/ 615861 w 1001384"/>
                      <a:gd name="connsiteY3" fmla="*/ 163754 h 961098"/>
                      <a:gd name="connsiteX4" fmla="*/ 817893 w 1001384"/>
                      <a:gd name="connsiteY4" fmla="*/ 365696 h 961098"/>
                      <a:gd name="connsiteX5" fmla="*/ 615861 w 1001384"/>
                      <a:gd name="connsiteY5" fmla="*/ 567766 h 961098"/>
                      <a:gd name="connsiteX6" fmla="*/ 558457 w 1001384"/>
                      <a:gd name="connsiteY6" fmla="*/ 510413 h 961098"/>
                      <a:gd name="connsiteX7" fmla="*/ 642836 w 1001384"/>
                      <a:gd name="connsiteY7" fmla="*/ 425983 h 961098"/>
                      <a:gd name="connsiteX8" fmla="*/ 153314 w 1001384"/>
                      <a:gd name="connsiteY8" fmla="*/ 425983 h 961098"/>
                      <a:gd name="connsiteX9" fmla="*/ 0 w 1001384"/>
                      <a:gd name="connsiteY9" fmla="*/ 717283 h 961098"/>
                      <a:gd name="connsiteX10" fmla="*/ 428942 w 1001384"/>
                      <a:gd name="connsiteY10" fmla="*/ 717283 h 961098"/>
                      <a:gd name="connsiteX11" fmla="*/ 428942 w 1001384"/>
                      <a:gd name="connsiteY11" fmla="*/ 961098 h 961098"/>
                      <a:gd name="connsiteX12" fmla="*/ 625335 w 1001384"/>
                      <a:gd name="connsiteY12" fmla="*/ 961098 h 961098"/>
                      <a:gd name="connsiteX13" fmla="*/ 625335 w 1001384"/>
                      <a:gd name="connsiteY13" fmla="*/ 717105 h 961098"/>
                      <a:gd name="connsiteX14" fmla="*/ 1001332 w 1001384"/>
                      <a:gd name="connsiteY14" fmla="*/ 349618 h 961098"/>
                      <a:gd name="connsiteX15" fmla="*/ 676592 w 1001384"/>
                      <a:gd name="connsiteY15" fmla="*/ 0 h 961098"/>
                      <a:gd name="connsiteX16" fmla="*/ 455727 w 1001384"/>
                      <a:gd name="connsiteY16" fmla="*/ 0 h 9610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001384" h="961098">
                        <a:moveTo>
                          <a:pt x="455727" y="305371"/>
                        </a:moveTo>
                        <a:lnTo>
                          <a:pt x="642836" y="305498"/>
                        </a:lnTo>
                        <a:lnTo>
                          <a:pt x="558457" y="221056"/>
                        </a:lnTo>
                        <a:lnTo>
                          <a:pt x="615861" y="163754"/>
                        </a:lnTo>
                        <a:lnTo>
                          <a:pt x="817893" y="365696"/>
                        </a:lnTo>
                        <a:lnTo>
                          <a:pt x="615861" y="567766"/>
                        </a:lnTo>
                        <a:lnTo>
                          <a:pt x="558457" y="510413"/>
                        </a:lnTo>
                        <a:lnTo>
                          <a:pt x="642836" y="425983"/>
                        </a:lnTo>
                        <a:lnTo>
                          <a:pt x="153314" y="425983"/>
                        </a:lnTo>
                        <a:lnTo>
                          <a:pt x="0" y="717283"/>
                        </a:lnTo>
                        <a:lnTo>
                          <a:pt x="428942" y="717283"/>
                        </a:lnTo>
                        <a:lnTo>
                          <a:pt x="428942" y="961098"/>
                        </a:lnTo>
                        <a:lnTo>
                          <a:pt x="625335" y="961098"/>
                        </a:lnTo>
                        <a:lnTo>
                          <a:pt x="625335" y="717105"/>
                        </a:lnTo>
                        <a:cubicBezTo>
                          <a:pt x="830034" y="717499"/>
                          <a:pt x="997877" y="554926"/>
                          <a:pt x="1001332" y="349618"/>
                        </a:cubicBezTo>
                        <a:cubicBezTo>
                          <a:pt x="1003999" y="193738"/>
                          <a:pt x="906031" y="0"/>
                          <a:pt x="676592" y="0"/>
                        </a:cubicBezTo>
                        <a:lnTo>
                          <a:pt x="455727" y="0"/>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p:cNvSpPr/>
                  <p:nvPr/>
                </p:nvSpPr>
                <p:spPr>
                  <a:xfrm>
                    <a:off x="9094504" y="6424059"/>
                    <a:ext cx="952460" cy="915822"/>
                  </a:xfrm>
                  <a:custGeom>
                    <a:avLst/>
                    <a:gdLst>
                      <a:gd name="connsiteX0" fmla="*/ 513294 w 952460"/>
                      <a:gd name="connsiteY0" fmla="*/ 610451 h 915822"/>
                      <a:gd name="connsiteX1" fmla="*/ 343216 w 952460"/>
                      <a:gd name="connsiteY1" fmla="*/ 610451 h 915822"/>
                      <a:gd name="connsiteX2" fmla="*/ 427569 w 952460"/>
                      <a:gd name="connsiteY2" fmla="*/ 694792 h 915822"/>
                      <a:gd name="connsiteX3" fmla="*/ 370152 w 952460"/>
                      <a:gd name="connsiteY3" fmla="*/ 752196 h 915822"/>
                      <a:gd name="connsiteX4" fmla="*/ 168083 w 952460"/>
                      <a:gd name="connsiteY4" fmla="*/ 550164 h 915822"/>
                      <a:gd name="connsiteX5" fmla="*/ 370152 w 952460"/>
                      <a:gd name="connsiteY5" fmla="*/ 348183 h 915822"/>
                      <a:gd name="connsiteX6" fmla="*/ 427569 w 952460"/>
                      <a:gd name="connsiteY6" fmla="*/ 405498 h 915822"/>
                      <a:gd name="connsiteX7" fmla="*/ 343216 w 952460"/>
                      <a:gd name="connsiteY7" fmla="*/ 489928 h 915822"/>
                      <a:gd name="connsiteX8" fmla="*/ 820710 w 952460"/>
                      <a:gd name="connsiteY8" fmla="*/ 489928 h 915822"/>
                      <a:gd name="connsiteX9" fmla="*/ 952460 w 952460"/>
                      <a:gd name="connsiteY9" fmla="*/ 203898 h 915822"/>
                      <a:gd name="connsiteX10" fmla="*/ 620330 w 952460"/>
                      <a:gd name="connsiteY10" fmla="*/ 203898 h 915822"/>
                      <a:gd name="connsiteX11" fmla="*/ 620330 w 952460"/>
                      <a:gd name="connsiteY11" fmla="*/ 0 h 915822"/>
                      <a:gd name="connsiteX12" fmla="*/ 423937 w 952460"/>
                      <a:gd name="connsiteY12" fmla="*/ 0 h 915822"/>
                      <a:gd name="connsiteX13" fmla="*/ 423937 w 952460"/>
                      <a:gd name="connsiteY13" fmla="*/ 203898 h 915822"/>
                      <a:gd name="connsiteX14" fmla="*/ 381900 w 952460"/>
                      <a:gd name="connsiteY14" fmla="*/ 203898 h 915822"/>
                      <a:gd name="connsiteX15" fmla="*/ 49 w 952460"/>
                      <a:gd name="connsiteY15" fmla="*/ 571640 h 915822"/>
                      <a:gd name="connsiteX16" fmla="*/ 284173 w 952460"/>
                      <a:gd name="connsiteY16" fmla="*/ 915683 h 915822"/>
                      <a:gd name="connsiteX17" fmla="*/ 513294 w 952460"/>
                      <a:gd name="connsiteY17" fmla="*/ 915822 h 9158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952460" h="915822">
                        <a:moveTo>
                          <a:pt x="513294" y="610451"/>
                        </a:moveTo>
                        <a:lnTo>
                          <a:pt x="343216" y="610451"/>
                        </a:lnTo>
                        <a:lnTo>
                          <a:pt x="427569" y="694792"/>
                        </a:lnTo>
                        <a:lnTo>
                          <a:pt x="370152" y="752196"/>
                        </a:lnTo>
                        <a:lnTo>
                          <a:pt x="168083" y="550164"/>
                        </a:lnTo>
                        <a:lnTo>
                          <a:pt x="370152" y="348183"/>
                        </a:lnTo>
                        <a:lnTo>
                          <a:pt x="427569" y="405498"/>
                        </a:lnTo>
                        <a:lnTo>
                          <a:pt x="343216" y="489928"/>
                        </a:lnTo>
                        <a:lnTo>
                          <a:pt x="820710" y="489928"/>
                        </a:lnTo>
                        <a:lnTo>
                          <a:pt x="952460" y="203898"/>
                        </a:lnTo>
                        <a:lnTo>
                          <a:pt x="620330" y="203898"/>
                        </a:lnTo>
                        <a:lnTo>
                          <a:pt x="620330" y="0"/>
                        </a:lnTo>
                        <a:lnTo>
                          <a:pt x="423937" y="0"/>
                        </a:lnTo>
                        <a:lnTo>
                          <a:pt x="423937" y="203898"/>
                        </a:lnTo>
                        <a:lnTo>
                          <a:pt x="381900" y="203898"/>
                        </a:lnTo>
                        <a:cubicBezTo>
                          <a:pt x="174585" y="200368"/>
                          <a:pt x="3592" y="364249"/>
                          <a:pt x="49" y="571640"/>
                        </a:cubicBezTo>
                        <a:cubicBezTo>
                          <a:pt x="-2517" y="722605"/>
                          <a:pt x="96112" y="915683"/>
                          <a:pt x="284173" y="915683"/>
                        </a:cubicBezTo>
                        <a:lnTo>
                          <a:pt x="513294" y="915822"/>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3" name="Oval 52"/>
              <p:cNvSpPr/>
              <p:nvPr/>
            </p:nvSpPr>
            <p:spPr>
              <a:xfrm>
                <a:off x="8364219" y="1936458"/>
                <a:ext cx="1522574" cy="1522574"/>
              </a:xfrm>
              <a:prstGeom prst="ellipse">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spTree>
    <p:extLst>
      <p:ext uri="{BB962C8B-B14F-4D97-AF65-F5344CB8AC3E}">
        <p14:creationId xmlns:p14="http://schemas.microsoft.com/office/powerpoint/2010/main" val="1358419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1000"/>
                                        <p:tgtEl>
                                          <p:spTgt spid="5"/>
                                        </p:tgtEl>
                                      </p:cBhvr>
                                    </p:animEffect>
                                  </p:childTnLst>
                                </p:cTn>
                              </p:par>
                            </p:childTnLst>
                          </p:cTn>
                        </p:par>
                        <p:par>
                          <p:cTn id="12" fill="hold">
                            <p:stCondLst>
                              <p:cond delay="1500"/>
                            </p:stCondLst>
                            <p:childTnLst>
                              <p:par>
                                <p:cTn id="13" presetID="10" presetClass="entr" presetSubtype="0" fill="hold" nodeType="afterEffect">
                                  <p:stCondLst>
                                    <p:cond delay="100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500"/>
                                        <p:tgtEl>
                                          <p:spTgt spid="58"/>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up)">
                                      <p:cBhvr>
                                        <p:cTn id="19" dur="1000"/>
                                        <p:tgtEl>
                                          <p:spTgt spid="40"/>
                                        </p:tgtEl>
                                      </p:cBhvr>
                                    </p:animEffect>
                                  </p:childTnLst>
                                </p:cTn>
                              </p:par>
                            </p:childTnLst>
                          </p:cTn>
                        </p:par>
                        <p:par>
                          <p:cTn id="20" fill="hold">
                            <p:stCondLst>
                              <p:cond delay="4000"/>
                            </p:stCondLst>
                            <p:childTnLst>
                              <p:par>
                                <p:cTn id="21" presetID="10" presetClass="entr" presetSubtype="0" fill="hold" nodeType="afterEffect">
                                  <p:stCondLst>
                                    <p:cond delay="1000"/>
                                  </p:stCondLst>
                                  <p:childTnLst>
                                    <p:set>
                                      <p:cBhvr>
                                        <p:cTn id="22" dur="1" fill="hold">
                                          <p:stCondLst>
                                            <p:cond delay="0"/>
                                          </p:stCondLst>
                                        </p:cTn>
                                        <p:tgtEl>
                                          <p:spTgt spid="59"/>
                                        </p:tgtEl>
                                        <p:attrNameLst>
                                          <p:attrName>style.visibility</p:attrName>
                                        </p:attrNameLst>
                                      </p:cBhvr>
                                      <p:to>
                                        <p:strVal val="visible"/>
                                      </p:to>
                                    </p:set>
                                    <p:animEffect transition="in" filter="fade">
                                      <p:cBhvr>
                                        <p:cTn id="23" dur="500"/>
                                        <p:tgtEl>
                                          <p:spTgt spid="59"/>
                                        </p:tgtEl>
                                      </p:cBhvr>
                                    </p:animEffect>
                                  </p:childTnLst>
                                </p:cTn>
                              </p:par>
                            </p:childTnLst>
                          </p:cTn>
                        </p:par>
                        <p:par>
                          <p:cTn id="24" fill="hold">
                            <p:stCondLst>
                              <p:cond delay="5500"/>
                            </p:stCondLst>
                            <p:childTnLst>
                              <p:par>
                                <p:cTn id="25" presetID="22"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ipe(up)">
                                      <p:cBhvr>
                                        <p:cTn id="27"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0"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Item Five"/>
          <p:cNvGrpSpPr>
            <a:grpSpLocks noChangeAspect="1"/>
          </p:cNvGrpSpPr>
          <p:nvPr/>
        </p:nvGrpSpPr>
        <p:grpSpPr>
          <a:xfrm>
            <a:off x="7251192" y="5824728"/>
            <a:ext cx="493776" cy="493776"/>
            <a:chOff x="8937171" y="2645229"/>
            <a:chExt cx="1567542" cy="1567542"/>
          </a:xfrm>
        </p:grpSpPr>
        <p:sp>
          <p:nvSpPr>
            <p:cNvPr id="8"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 name="Rollout and Refine Icon"/>
            <p:cNvGrpSpPr/>
            <p:nvPr/>
          </p:nvGrpSpPr>
          <p:grpSpPr>
            <a:xfrm>
              <a:off x="9279036" y="2980806"/>
              <a:ext cx="883812" cy="896388"/>
              <a:chOff x="6280447" y="3970760"/>
              <a:chExt cx="794340" cy="805643"/>
            </a:xfrm>
          </p:grpSpPr>
          <p:sp>
            <p:nvSpPr>
              <p:cNvPr id="10"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Item Four"/>
          <p:cNvGrpSpPr>
            <a:grpSpLocks noChangeAspect="1"/>
          </p:cNvGrpSpPr>
          <p:nvPr/>
        </p:nvGrpSpPr>
        <p:grpSpPr>
          <a:xfrm>
            <a:off x="6547104" y="5824728"/>
            <a:ext cx="493776" cy="493776"/>
            <a:chOff x="7124700" y="2645229"/>
            <a:chExt cx="1567542" cy="1567542"/>
          </a:xfrm>
        </p:grpSpPr>
        <p:sp>
          <p:nvSpPr>
            <p:cNvPr id="16"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8" name="Item One"/>
          <p:cNvGrpSpPr>
            <a:grpSpLocks noChangeAspect="1"/>
          </p:cNvGrpSpPr>
          <p:nvPr/>
        </p:nvGrpSpPr>
        <p:grpSpPr>
          <a:xfrm>
            <a:off x="4453128" y="5824728"/>
            <a:ext cx="493776" cy="493776"/>
            <a:chOff x="1687287" y="2645229"/>
            <a:chExt cx="1567542" cy="1567542"/>
          </a:xfrm>
        </p:grpSpPr>
        <p:sp>
          <p:nvSpPr>
            <p:cNvPr id="19"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0"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21" name="Item Two"/>
          <p:cNvGrpSpPr>
            <a:grpSpLocks noChangeAspect="1"/>
          </p:cNvGrpSpPr>
          <p:nvPr/>
        </p:nvGrpSpPr>
        <p:grpSpPr>
          <a:xfrm>
            <a:off x="5844425" y="5824728"/>
            <a:ext cx="493776" cy="493776"/>
            <a:chOff x="3499758" y="2645229"/>
            <a:chExt cx="1567542" cy="1567542"/>
          </a:xfrm>
        </p:grpSpPr>
        <p:sp>
          <p:nvSpPr>
            <p:cNvPr id="22"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3"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Rectangle 23"/>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5" name="Item Three"/>
          <p:cNvGrpSpPr>
            <a:grpSpLocks noChangeAspect="1"/>
          </p:cNvGrpSpPr>
          <p:nvPr/>
        </p:nvGrpSpPr>
        <p:grpSpPr>
          <a:xfrm>
            <a:off x="5148070" y="5824728"/>
            <a:ext cx="493776" cy="493776"/>
            <a:chOff x="5312229" y="2645229"/>
            <a:chExt cx="1567542" cy="1567542"/>
          </a:xfrm>
        </p:grpSpPr>
        <p:sp>
          <p:nvSpPr>
            <p:cNvPr id="26"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7" name="Not One Size icon"/>
            <p:cNvGrpSpPr/>
            <p:nvPr/>
          </p:nvGrpSpPr>
          <p:grpSpPr>
            <a:xfrm>
              <a:off x="5642411" y="2924035"/>
              <a:ext cx="907179" cy="1009931"/>
              <a:chOff x="5509518" y="2969748"/>
              <a:chExt cx="667556" cy="743167"/>
            </a:xfrm>
          </p:grpSpPr>
          <p:sp>
            <p:nvSpPr>
              <p:cNvPr id="28"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8"/>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Picture 33"/>
          <p:cNvPicPr>
            <a:picLocks noChangeAspect="1"/>
          </p:cNvPicPr>
          <p:nvPr/>
        </p:nvPicPr>
        <p:blipFill rotWithShape="1">
          <a:blip r:embed="rId3">
            <a:alphaModFix amt="23000"/>
            <a:extLst>
              <a:ext uri="{28A0092B-C50C-407E-A947-70E740481C1C}">
                <a14:useLocalDpi xmlns:a14="http://schemas.microsoft.com/office/drawing/2010/main" val="0"/>
              </a:ext>
            </a:extLst>
          </a:blip>
          <a:srcRect l="-1294" t="-6221" r="657" b="2909"/>
          <a:stretch/>
        </p:blipFill>
        <p:spPr>
          <a:xfrm>
            <a:off x="0" y="-1"/>
            <a:ext cx="12192000" cy="6858001"/>
          </a:xfrm>
          <a:prstGeom prst="rect">
            <a:avLst/>
          </a:prstGeom>
        </p:spPr>
      </p:pic>
      <p:sp>
        <p:nvSpPr>
          <p:cNvPr id="6" name="Rectangle 5"/>
          <p:cNvSpPr/>
          <p:nvPr/>
        </p:nvSpPr>
        <p:spPr>
          <a:xfrm>
            <a:off x="0" y="0"/>
            <a:ext cx="12192000" cy="1534886"/>
          </a:xfrm>
          <a:prstGeom prst="rect">
            <a:avLst/>
          </a:prstGeom>
          <a:gradFill>
            <a:gsLst>
              <a:gs pos="0">
                <a:schemeClr val="bg1"/>
              </a:gs>
              <a:gs pos="100000">
                <a:schemeClr val="bg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a:t>
            </a:r>
            <a:r>
              <a:rPr lang="en-US" dirty="0" err="1" smtClean="0"/>
              <a:t>vPayment</a:t>
            </a:r>
            <a:endParaRPr lang="en-US" dirty="0"/>
          </a:p>
        </p:txBody>
      </p:sp>
    </p:spTree>
    <p:extLst>
      <p:ext uri="{BB962C8B-B14F-4D97-AF65-F5344CB8AC3E}">
        <p14:creationId xmlns:p14="http://schemas.microsoft.com/office/powerpoint/2010/main" val="1051214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Item Five"/>
          <p:cNvGrpSpPr>
            <a:grpSpLocks noChangeAspect="1"/>
          </p:cNvGrpSpPr>
          <p:nvPr/>
        </p:nvGrpSpPr>
        <p:grpSpPr>
          <a:xfrm>
            <a:off x="7251192" y="5824728"/>
            <a:ext cx="493776" cy="493776"/>
            <a:chOff x="8937171" y="2645229"/>
            <a:chExt cx="1567542" cy="1567542"/>
          </a:xfrm>
        </p:grpSpPr>
        <p:sp>
          <p:nvSpPr>
            <p:cNvPr id="86"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87" name="Rollout and Refine Icon"/>
            <p:cNvGrpSpPr/>
            <p:nvPr/>
          </p:nvGrpSpPr>
          <p:grpSpPr>
            <a:xfrm>
              <a:off x="9279036" y="2980806"/>
              <a:ext cx="883812" cy="896388"/>
              <a:chOff x="6280447" y="3970760"/>
              <a:chExt cx="794340" cy="805643"/>
            </a:xfrm>
          </p:grpSpPr>
          <p:sp>
            <p:nvSpPr>
              <p:cNvPr id="88"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88"/>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3" name="Item Four"/>
          <p:cNvGrpSpPr>
            <a:grpSpLocks noChangeAspect="1"/>
          </p:cNvGrpSpPr>
          <p:nvPr/>
        </p:nvGrpSpPr>
        <p:grpSpPr>
          <a:xfrm>
            <a:off x="6547104" y="5824728"/>
            <a:ext cx="493776" cy="493776"/>
            <a:chOff x="7124700" y="2645229"/>
            <a:chExt cx="1567542" cy="1567542"/>
          </a:xfrm>
        </p:grpSpPr>
        <p:sp>
          <p:nvSpPr>
            <p:cNvPr id="9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9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96" name="Item One"/>
          <p:cNvGrpSpPr>
            <a:grpSpLocks noChangeAspect="1"/>
          </p:cNvGrpSpPr>
          <p:nvPr/>
        </p:nvGrpSpPr>
        <p:grpSpPr>
          <a:xfrm>
            <a:off x="4453128" y="5824728"/>
            <a:ext cx="493776" cy="493776"/>
            <a:chOff x="1687287" y="2645229"/>
            <a:chExt cx="1567542" cy="1567542"/>
          </a:xfrm>
        </p:grpSpPr>
        <p:sp>
          <p:nvSpPr>
            <p:cNvPr id="9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9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99" name="Item Two"/>
          <p:cNvGrpSpPr>
            <a:grpSpLocks noChangeAspect="1"/>
          </p:cNvGrpSpPr>
          <p:nvPr/>
        </p:nvGrpSpPr>
        <p:grpSpPr>
          <a:xfrm>
            <a:off x="5844425" y="5824728"/>
            <a:ext cx="493776" cy="493776"/>
            <a:chOff x="3499758" y="2645229"/>
            <a:chExt cx="1567542" cy="1567542"/>
          </a:xfrm>
        </p:grpSpPr>
        <p:sp>
          <p:nvSpPr>
            <p:cNvPr id="100"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1"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2" name="Rectangle 101"/>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3" name="Item Three"/>
          <p:cNvGrpSpPr>
            <a:grpSpLocks noChangeAspect="1"/>
          </p:cNvGrpSpPr>
          <p:nvPr/>
        </p:nvGrpSpPr>
        <p:grpSpPr>
          <a:xfrm>
            <a:off x="5148070" y="5824728"/>
            <a:ext cx="493776" cy="493776"/>
            <a:chOff x="5312229" y="2645229"/>
            <a:chExt cx="1567542" cy="1567542"/>
          </a:xfrm>
        </p:grpSpPr>
        <p:sp>
          <p:nvSpPr>
            <p:cNvPr id="10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5" name="Not One Size icon"/>
            <p:cNvGrpSpPr/>
            <p:nvPr/>
          </p:nvGrpSpPr>
          <p:grpSpPr>
            <a:xfrm>
              <a:off x="5642411" y="2924035"/>
              <a:ext cx="907179" cy="1009931"/>
              <a:chOff x="5509518" y="2969748"/>
              <a:chExt cx="667556" cy="743167"/>
            </a:xfrm>
          </p:grpSpPr>
          <p:sp>
            <p:nvSpPr>
              <p:cNvPr id="106"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106"/>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Buyer Initiated Payments</a:t>
            </a:r>
            <a:endParaRPr lang="en-US" dirty="0"/>
          </a:p>
        </p:txBody>
      </p:sp>
      <p:sp>
        <p:nvSpPr>
          <p:cNvPr id="11" name="Freeform 10"/>
          <p:cNvSpPr/>
          <p:nvPr/>
        </p:nvSpPr>
        <p:spPr>
          <a:xfrm>
            <a:off x="3239287" y="2152306"/>
            <a:ext cx="5683970" cy="3151868"/>
          </a:xfrm>
          <a:custGeom>
            <a:avLst/>
            <a:gdLst>
              <a:gd name="connsiteX0" fmla="*/ 0 w 9689300"/>
              <a:gd name="connsiteY0" fmla="*/ 5372900 h 5372900"/>
              <a:gd name="connsiteX1" fmla="*/ 9689300 w 9689300"/>
              <a:gd name="connsiteY1" fmla="*/ 5372900 h 5372900"/>
              <a:gd name="connsiteX2" fmla="*/ 9689300 w 9689300"/>
              <a:gd name="connsiteY2" fmla="*/ 0 h 5372900"/>
              <a:gd name="connsiteX3" fmla="*/ 0 w 9689300"/>
              <a:gd name="connsiteY3" fmla="*/ 0 h 5372900"/>
            </a:gdLst>
            <a:ahLst/>
            <a:cxnLst>
              <a:cxn ang="0">
                <a:pos x="connsiteX0" y="connsiteY0"/>
              </a:cxn>
              <a:cxn ang="1">
                <a:pos x="connsiteX1" y="connsiteY1"/>
              </a:cxn>
              <a:cxn ang="2">
                <a:pos x="connsiteX2" y="connsiteY2"/>
              </a:cxn>
              <a:cxn ang="3">
                <a:pos x="connsiteX3" y="connsiteY3"/>
              </a:cxn>
            </a:cxnLst>
            <a:rect l="l" t="t" r="r" b="b"/>
            <a:pathLst>
              <a:path w="9689300" h="5372900">
                <a:moveTo>
                  <a:pt x="0" y="5372900"/>
                </a:moveTo>
                <a:lnTo>
                  <a:pt x="9689300" y="5372900"/>
                </a:lnTo>
                <a:lnTo>
                  <a:pt x="9689300" y="0"/>
                </a:lnTo>
                <a:lnTo>
                  <a:pt x="0" y="0"/>
                </a:lnTo>
                <a:close/>
              </a:path>
            </a:pathLst>
          </a:custGeom>
          <a:gradFill flip="none" rotWithShape="1">
            <a:gsLst>
              <a:gs pos="100000">
                <a:schemeClr val="accent3"/>
              </a:gs>
              <a:gs pos="0">
                <a:schemeClr val="accent3">
                  <a:alpha val="0"/>
                </a:schemeClr>
              </a:gs>
            </a:gsLst>
            <a:path path="circle">
              <a:fillToRect l="50000" t="50000" r="50000" b="50000"/>
            </a:path>
            <a:tileRect/>
          </a:gra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Group 64"/>
          <p:cNvGrpSpPr/>
          <p:nvPr/>
        </p:nvGrpSpPr>
        <p:grpSpPr>
          <a:xfrm>
            <a:off x="1670716" y="2144933"/>
            <a:ext cx="3166598" cy="3166597"/>
            <a:chOff x="997021" y="1993328"/>
            <a:chExt cx="3648673" cy="3648673"/>
          </a:xfrm>
        </p:grpSpPr>
        <p:sp>
          <p:nvSpPr>
            <p:cNvPr id="12" name="Freeform 3"/>
            <p:cNvSpPr/>
            <p:nvPr/>
          </p:nvSpPr>
          <p:spPr>
            <a:xfrm>
              <a:off x="997021" y="1993328"/>
              <a:ext cx="3648673" cy="3648673"/>
            </a:xfrm>
            <a:custGeom>
              <a:avLst/>
              <a:gdLst>
                <a:gd name="connsiteX0" fmla="*/ 2699004 w 5398008"/>
                <a:gd name="connsiteY0" fmla="*/ 5398008 h 5398008"/>
                <a:gd name="connsiteX1" fmla="*/ 5398008 w 5398008"/>
                <a:gd name="connsiteY1" fmla="*/ 2699004 h 5398008"/>
                <a:gd name="connsiteX2" fmla="*/ 2699004 w 5398008"/>
                <a:gd name="connsiteY2" fmla="*/ 0 h 5398008"/>
                <a:gd name="connsiteX3" fmla="*/ 0 w 5398008"/>
                <a:gd name="connsiteY3" fmla="*/ 2699004 h 5398008"/>
                <a:gd name="connsiteX4" fmla="*/ 2699004 w 5398008"/>
                <a:gd name="connsiteY4" fmla="*/ 5398008 h 53980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398008" h="5398008">
                  <a:moveTo>
                    <a:pt x="2699004" y="5398008"/>
                  </a:moveTo>
                  <a:cubicBezTo>
                    <a:pt x="4187253" y="5398008"/>
                    <a:pt x="5398008" y="4187254"/>
                    <a:pt x="5398008" y="2699004"/>
                  </a:cubicBezTo>
                  <a:cubicBezTo>
                    <a:pt x="5398008" y="1210767"/>
                    <a:pt x="4187253" y="0"/>
                    <a:pt x="2699004" y="0"/>
                  </a:cubicBezTo>
                  <a:cubicBezTo>
                    <a:pt x="1210754" y="0"/>
                    <a:pt x="0" y="1210767"/>
                    <a:pt x="0" y="2699004"/>
                  </a:cubicBezTo>
                  <a:cubicBezTo>
                    <a:pt x="0" y="4187254"/>
                    <a:pt x="1210754" y="5398008"/>
                    <a:pt x="2699004" y="5398008"/>
                  </a:cubicBezTo>
                </a:path>
              </a:pathLst>
            </a:custGeom>
            <a:solidFill>
              <a:schemeClr val="accent3"/>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1602532" y="2598838"/>
              <a:ext cx="2437651" cy="2437659"/>
            </a:xfrm>
            <a:custGeom>
              <a:avLst/>
              <a:gdLst>
                <a:gd name="connsiteX0" fmla="*/ 1803184 w 3606368"/>
                <a:gd name="connsiteY0" fmla="*/ 3606381 h 3606381"/>
                <a:gd name="connsiteX1" fmla="*/ 3606368 w 3606368"/>
                <a:gd name="connsiteY1" fmla="*/ 1803197 h 3606381"/>
                <a:gd name="connsiteX2" fmla="*/ 1803184 w 3606368"/>
                <a:gd name="connsiteY2" fmla="*/ 0 h 3606381"/>
                <a:gd name="connsiteX3" fmla="*/ 0 w 3606368"/>
                <a:gd name="connsiteY3" fmla="*/ 1803197 h 3606381"/>
                <a:gd name="connsiteX4" fmla="*/ 1803184 w 3606368"/>
                <a:gd name="connsiteY4" fmla="*/ 3606381 h 360638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06368" h="3606381">
                  <a:moveTo>
                    <a:pt x="1803184" y="3606381"/>
                  </a:moveTo>
                  <a:cubicBezTo>
                    <a:pt x="2799055" y="3606381"/>
                    <a:pt x="3606368" y="2799067"/>
                    <a:pt x="3606368" y="1803197"/>
                  </a:cubicBezTo>
                  <a:cubicBezTo>
                    <a:pt x="3606368" y="807326"/>
                    <a:pt x="2799055" y="0"/>
                    <a:pt x="1803184" y="0"/>
                  </a:cubicBezTo>
                  <a:cubicBezTo>
                    <a:pt x="807314" y="0"/>
                    <a:pt x="0" y="807326"/>
                    <a:pt x="0" y="1803197"/>
                  </a:cubicBezTo>
                  <a:cubicBezTo>
                    <a:pt x="0" y="2799067"/>
                    <a:pt x="807314" y="3606381"/>
                    <a:pt x="1803184" y="3606381"/>
                  </a:cubicBezTo>
                </a:path>
              </a:pathLst>
            </a:custGeom>
            <a:solidFill>
              <a:schemeClr val="tx1"/>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p:cNvGrpSpPr/>
          <p:nvPr/>
        </p:nvGrpSpPr>
        <p:grpSpPr>
          <a:xfrm>
            <a:off x="7354678" y="2144933"/>
            <a:ext cx="3166606" cy="3166597"/>
            <a:chOff x="7546296" y="1993328"/>
            <a:chExt cx="3648682" cy="3648673"/>
          </a:xfrm>
        </p:grpSpPr>
        <p:sp>
          <p:nvSpPr>
            <p:cNvPr id="14" name="Freeform 13"/>
            <p:cNvSpPr/>
            <p:nvPr/>
          </p:nvSpPr>
          <p:spPr>
            <a:xfrm>
              <a:off x="7546296" y="1993328"/>
              <a:ext cx="3648682" cy="3648673"/>
            </a:xfrm>
            <a:custGeom>
              <a:avLst/>
              <a:gdLst>
                <a:gd name="connsiteX0" fmla="*/ 2699017 w 5398021"/>
                <a:gd name="connsiteY0" fmla="*/ 5398008 h 5398008"/>
                <a:gd name="connsiteX1" fmla="*/ 5398021 w 5398021"/>
                <a:gd name="connsiteY1" fmla="*/ 2699004 h 5398008"/>
                <a:gd name="connsiteX2" fmla="*/ 2699017 w 5398021"/>
                <a:gd name="connsiteY2" fmla="*/ 0 h 5398008"/>
                <a:gd name="connsiteX3" fmla="*/ 0 w 5398021"/>
                <a:gd name="connsiteY3" fmla="*/ 2699004 h 5398008"/>
                <a:gd name="connsiteX4" fmla="*/ 2699017 w 5398021"/>
                <a:gd name="connsiteY4" fmla="*/ 5398008 h 539800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398021" h="5398008">
                  <a:moveTo>
                    <a:pt x="2699017" y="5398008"/>
                  </a:moveTo>
                  <a:cubicBezTo>
                    <a:pt x="4187266" y="5398008"/>
                    <a:pt x="5398021" y="4187254"/>
                    <a:pt x="5398021" y="2699004"/>
                  </a:cubicBezTo>
                  <a:cubicBezTo>
                    <a:pt x="5398021" y="1210767"/>
                    <a:pt x="4187266" y="0"/>
                    <a:pt x="2699017" y="0"/>
                  </a:cubicBezTo>
                  <a:cubicBezTo>
                    <a:pt x="1210767" y="0"/>
                    <a:pt x="0" y="1210767"/>
                    <a:pt x="0" y="2699004"/>
                  </a:cubicBezTo>
                  <a:cubicBezTo>
                    <a:pt x="0" y="4187254"/>
                    <a:pt x="1210767" y="5398008"/>
                    <a:pt x="2699017" y="5398008"/>
                  </a:cubicBezTo>
                </a:path>
              </a:pathLst>
            </a:custGeom>
            <a:solidFill>
              <a:schemeClr val="accent3"/>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8151816" y="2598838"/>
              <a:ext cx="2437642" cy="2437659"/>
            </a:xfrm>
            <a:custGeom>
              <a:avLst/>
              <a:gdLst>
                <a:gd name="connsiteX0" fmla="*/ 1803184 w 3606355"/>
                <a:gd name="connsiteY0" fmla="*/ 3606381 h 3606381"/>
                <a:gd name="connsiteX1" fmla="*/ 3606355 w 3606355"/>
                <a:gd name="connsiteY1" fmla="*/ 1803197 h 3606381"/>
                <a:gd name="connsiteX2" fmla="*/ 1803184 w 3606355"/>
                <a:gd name="connsiteY2" fmla="*/ 0 h 3606381"/>
                <a:gd name="connsiteX3" fmla="*/ 0 w 3606355"/>
                <a:gd name="connsiteY3" fmla="*/ 1803197 h 3606381"/>
                <a:gd name="connsiteX4" fmla="*/ 1803184 w 3606355"/>
                <a:gd name="connsiteY4" fmla="*/ 3606381 h 360638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06355" h="3606381">
                  <a:moveTo>
                    <a:pt x="1803184" y="3606381"/>
                  </a:moveTo>
                  <a:cubicBezTo>
                    <a:pt x="2799055" y="3606381"/>
                    <a:pt x="3606355" y="2799067"/>
                    <a:pt x="3606355" y="1803197"/>
                  </a:cubicBezTo>
                  <a:cubicBezTo>
                    <a:pt x="3606355" y="807326"/>
                    <a:pt x="2799055" y="0"/>
                    <a:pt x="1803184" y="0"/>
                  </a:cubicBezTo>
                  <a:cubicBezTo>
                    <a:pt x="807314" y="0"/>
                    <a:pt x="0" y="807326"/>
                    <a:pt x="0" y="1803197"/>
                  </a:cubicBezTo>
                  <a:cubicBezTo>
                    <a:pt x="0" y="2799067"/>
                    <a:pt x="807314" y="3606381"/>
                    <a:pt x="1803184" y="3606381"/>
                  </a:cubicBezTo>
                </a:path>
              </a:pathLst>
            </a:custGeom>
            <a:solidFill>
              <a:schemeClr val="tx1"/>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2"/>
            <p:cNvGrpSpPr/>
            <p:nvPr/>
          </p:nvGrpSpPr>
          <p:grpSpPr>
            <a:xfrm>
              <a:off x="8860950" y="2930896"/>
              <a:ext cx="1019375" cy="1583646"/>
              <a:chOff x="8824623" y="2930896"/>
              <a:chExt cx="1019375" cy="1583646"/>
            </a:xfrm>
          </p:grpSpPr>
          <p:grpSp>
            <p:nvGrpSpPr>
              <p:cNvPr id="54" name="Group 53"/>
              <p:cNvGrpSpPr/>
              <p:nvPr/>
            </p:nvGrpSpPr>
            <p:grpSpPr>
              <a:xfrm>
                <a:off x="8899469" y="2930896"/>
                <a:ext cx="840527" cy="1130925"/>
                <a:chOff x="9923355" y="2805300"/>
                <a:chExt cx="504759" cy="679151"/>
              </a:xfrm>
              <a:solidFill>
                <a:schemeClr val="accent1"/>
              </a:solidFill>
            </p:grpSpPr>
            <p:sp>
              <p:nvSpPr>
                <p:cNvPr id="55" name="Freeform 54"/>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6" name="Group 55"/>
                <p:cNvGrpSpPr/>
                <p:nvPr/>
              </p:nvGrpSpPr>
              <p:grpSpPr>
                <a:xfrm>
                  <a:off x="9923355" y="3191995"/>
                  <a:ext cx="504759" cy="292456"/>
                  <a:chOff x="8957193" y="1306299"/>
                  <a:chExt cx="504759" cy="292456"/>
                </a:xfrm>
                <a:grpFill/>
              </p:grpSpPr>
              <p:sp>
                <p:nvSpPr>
                  <p:cNvPr id="57"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0" name="TextBox 59"/>
              <p:cNvSpPr txBox="1"/>
              <p:nvPr/>
            </p:nvSpPr>
            <p:spPr>
              <a:xfrm>
                <a:off x="8824623" y="4227290"/>
                <a:ext cx="1019375" cy="287252"/>
              </a:xfrm>
              <a:prstGeom prst="rect">
                <a:avLst/>
              </a:prstGeom>
              <a:noFill/>
            </p:spPr>
            <p:txBody>
              <a:bodyPr wrap="square" lIns="0" tIns="0" rIns="0" bIns="0" rtlCol="0">
                <a:spAutoFit/>
              </a:bodyPr>
              <a:lstStyle/>
              <a:p>
                <a:pPr algn="ctr">
                  <a:lnSpc>
                    <a:spcPct val="90000"/>
                  </a:lnSpc>
                  <a:spcBef>
                    <a:spcPts val="1600"/>
                  </a:spcBef>
                </a:pPr>
                <a:r>
                  <a:rPr lang="en-US" dirty="0" smtClean="0">
                    <a:solidFill>
                      <a:schemeClr val="bg2"/>
                    </a:solidFill>
                    <a:ea typeface="BentonSans Medium" charset="0"/>
                    <a:cs typeface="BentonSans Medium" charset="0"/>
                  </a:rPr>
                  <a:t>Buyer</a:t>
                </a:r>
                <a:endParaRPr lang="en-US" dirty="0">
                  <a:solidFill>
                    <a:schemeClr val="bg2"/>
                  </a:solidFill>
                  <a:ea typeface="BentonSans Medium" charset="0"/>
                  <a:cs typeface="BentonSans Medium" charset="0"/>
                </a:endParaRPr>
              </a:p>
            </p:txBody>
          </p:sp>
        </p:grpSp>
      </p:grpSp>
      <p:grpSp>
        <p:nvGrpSpPr>
          <p:cNvPr id="42" name="Group 41"/>
          <p:cNvGrpSpPr/>
          <p:nvPr/>
        </p:nvGrpSpPr>
        <p:grpSpPr>
          <a:xfrm>
            <a:off x="5374306" y="3006544"/>
            <a:ext cx="1443378" cy="1443377"/>
            <a:chOff x="5264436" y="2986108"/>
            <a:chExt cx="1663114" cy="1663114"/>
          </a:xfrm>
        </p:grpSpPr>
        <p:sp>
          <p:nvSpPr>
            <p:cNvPr id="37" name="Freeform 3"/>
            <p:cNvSpPr/>
            <p:nvPr/>
          </p:nvSpPr>
          <p:spPr>
            <a:xfrm>
              <a:off x="5264436" y="2986108"/>
              <a:ext cx="1663114" cy="1663114"/>
            </a:xfrm>
            <a:custGeom>
              <a:avLst/>
              <a:gdLst>
                <a:gd name="connsiteX0" fmla="*/ 1230249 w 2460485"/>
                <a:gd name="connsiteY0" fmla="*/ 2460485 h 2460485"/>
                <a:gd name="connsiteX1" fmla="*/ 2460485 w 2460485"/>
                <a:gd name="connsiteY1" fmla="*/ 1230249 h 2460485"/>
                <a:gd name="connsiteX2" fmla="*/ 1230249 w 2460485"/>
                <a:gd name="connsiteY2" fmla="*/ 0 h 2460485"/>
                <a:gd name="connsiteX3" fmla="*/ 0 w 2460485"/>
                <a:gd name="connsiteY3" fmla="*/ 1230249 h 2460485"/>
                <a:gd name="connsiteX4" fmla="*/ 1230249 w 2460485"/>
                <a:gd name="connsiteY4" fmla="*/ 2460485 h 246048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60485" h="2460485">
                  <a:moveTo>
                    <a:pt x="1230249" y="2460485"/>
                  </a:moveTo>
                  <a:cubicBezTo>
                    <a:pt x="1909699" y="2460485"/>
                    <a:pt x="2460485" y="1909699"/>
                    <a:pt x="2460485" y="1230249"/>
                  </a:cubicBezTo>
                  <a:cubicBezTo>
                    <a:pt x="2460485" y="550799"/>
                    <a:pt x="1909699" y="0"/>
                    <a:pt x="1230249" y="0"/>
                  </a:cubicBezTo>
                  <a:cubicBezTo>
                    <a:pt x="550799" y="0"/>
                    <a:pt x="0" y="550799"/>
                    <a:pt x="0" y="1230249"/>
                  </a:cubicBezTo>
                  <a:cubicBezTo>
                    <a:pt x="0" y="1909699"/>
                    <a:pt x="550799" y="2460485"/>
                    <a:pt x="1230249" y="2460485"/>
                  </a:cubicBezTo>
                </a:path>
              </a:pathLst>
            </a:custGeom>
            <a:solidFill>
              <a:srgbClr val="FFFFFF">
                <a:alpha val="82000"/>
              </a:srgbClr>
            </a:solidFill>
            <a:ln w="12700" cap="flat">
              <a:solidFill>
                <a:schemeClr val="tx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Picture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1176" y="3417967"/>
              <a:ext cx="901984" cy="799394"/>
            </a:xfrm>
            <a:prstGeom prst="rect">
              <a:avLst/>
            </a:prstGeom>
          </p:spPr>
        </p:pic>
      </p:grpSp>
      <p:grpSp>
        <p:nvGrpSpPr>
          <p:cNvPr id="72" name="Group 71"/>
          <p:cNvGrpSpPr/>
          <p:nvPr/>
        </p:nvGrpSpPr>
        <p:grpSpPr>
          <a:xfrm>
            <a:off x="4328151" y="3312242"/>
            <a:ext cx="1033050" cy="474826"/>
            <a:chOff x="4059018" y="3338345"/>
            <a:chExt cx="1190319" cy="547112"/>
          </a:xfrm>
        </p:grpSpPr>
        <p:grpSp>
          <p:nvGrpSpPr>
            <p:cNvPr id="43" name="Group 42"/>
            <p:cNvGrpSpPr/>
            <p:nvPr/>
          </p:nvGrpSpPr>
          <p:grpSpPr>
            <a:xfrm>
              <a:off x="4059018" y="3752907"/>
              <a:ext cx="1190319" cy="132550"/>
              <a:chOff x="4059018" y="3752907"/>
              <a:chExt cx="1190319" cy="132550"/>
            </a:xfrm>
          </p:grpSpPr>
          <p:sp>
            <p:nvSpPr>
              <p:cNvPr id="21" name="Freeform 3"/>
              <p:cNvSpPr/>
              <p:nvPr/>
            </p:nvSpPr>
            <p:spPr>
              <a:xfrm>
                <a:off x="4122389" y="3819178"/>
                <a:ext cx="1126948" cy="0"/>
              </a:xfrm>
              <a:custGeom>
                <a:avLst/>
                <a:gdLst>
                  <a:gd name="connsiteX0" fmla="*/ 1667256 w 1667256"/>
                  <a:gd name="connsiteY0" fmla="*/ 0 h 0"/>
                  <a:gd name="connsiteX1" fmla="*/ 0 w 1667256"/>
                  <a:gd name="connsiteY1" fmla="*/ 0 h 0"/>
                </a:gdLst>
                <a:ahLst/>
                <a:cxnLst>
                  <a:cxn ang="0">
                    <a:pos x="connsiteX0" y="connsiteY0"/>
                  </a:cxn>
                  <a:cxn ang="1">
                    <a:pos x="connsiteX1" y="connsiteY1"/>
                  </a:cxn>
                </a:cxnLst>
                <a:rect l="l" t="t" r="r" b="b"/>
                <a:pathLst>
                  <a:path w="1667256">
                    <a:moveTo>
                      <a:pt x="1667256" y="0"/>
                    </a:moveTo>
                    <a:lnTo>
                      <a:pt x="0" y="0"/>
                    </a:lnTo>
                  </a:path>
                </a:pathLst>
              </a:custGeom>
              <a:solidFill>
                <a:srgbClr val="FFFFFF">
                  <a:alpha val="0"/>
                </a:srgbClr>
              </a:solidFill>
              <a:ln w="15875" cap="flat">
                <a:solidFill>
                  <a:schemeClr val="accent5"/>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22" name="Freeform 3"/>
              <p:cNvSpPr/>
              <p:nvPr/>
            </p:nvSpPr>
            <p:spPr>
              <a:xfrm>
                <a:off x="4059018" y="3752907"/>
                <a:ext cx="71275" cy="132550"/>
              </a:xfrm>
              <a:custGeom>
                <a:avLst/>
                <a:gdLst>
                  <a:gd name="connsiteX0" fmla="*/ 0 w 105448"/>
                  <a:gd name="connsiteY0" fmla="*/ 98044 h 196101"/>
                  <a:gd name="connsiteX1" fmla="*/ 105448 w 105448"/>
                  <a:gd name="connsiteY1" fmla="*/ 196101 h 196101"/>
                  <a:gd name="connsiteX2" fmla="*/ 105448 w 105448"/>
                  <a:gd name="connsiteY2" fmla="*/ 0 h 196101"/>
                </a:gdLst>
                <a:ahLst/>
                <a:cxnLst>
                  <a:cxn ang="0">
                    <a:pos x="connsiteX0" y="connsiteY0"/>
                  </a:cxn>
                  <a:cxn ang="1">
                    <a:pos x="connsiteX1" y="connsiteY1"/>
                  </a:cxn>
                  <a:cxn ang="2">
                    <a:pos x="connsiteX2" y="connsiteY2"/>
                  </a:cxn>
                </a:cxnLst>
                <a:rect l="l" t="t" r="r" b="b"/>
                <a:pathLst>
                  <a:path w="105448" h="196101">
                    <a:moveTo>
                      <a:pt x="0" y="98044"/>
                    </a:moveTo>
                    <a:lnTo>
                      <a:pt x="105448" y="196101"/>
                    </a:lnTo>
                    <a:lnTo>
                      <a:pt x="105448" y="0"/>
                    </a:ln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48" name="TextBox 47"/>
            <p:cNvSpPr txBox="1"/>
            <p:nvPr/>
          </p:nvSpPr>
          <p:spPr>
            <a:xfrm>
              <a:off x="4185385" y="3338345"/>
              <a:ext cx="1019375" cy="430878"/>
            </a:xfrm>
            <a:prstGeom prst="rect">
              <a:avLst/>
            </a:prstGeom>
            <a:noFill/>
          </p:spPr>
          <p:txBody>
            <a:bodyPr wrap="square" lIns="0" tIns="0" rIns="0" bIns="0" rtlCol="0">
              <a:spAutoFit/>
            </a:bodyPr>
            <a:lstStyle/>
            <a:p>
              <a:pPr algn="ctr">
                <a:lnSpc>
                  <a:spcPct val="90000"/>
                </a:lnSpc>
                <a:spcBef>
                  <a:spcPts val="1600"/>
                </a:spcBef>
              </a:pPr>
              <a:r>
                <a:rPr lang="en-US" sz="1350" dirty="0">
                  <a:solidFill>
                    <a:schemeClr val="accent5">
                      <a:lumMod val="75000"/>
                    </a:schemeClr>
                  </a:solidFill>
                  <a:ea typeface="BentonSans Medium" charset="0"/>
                  <a:cs typeface="BentonSans Medium" charset="0"/>
                </a:rPr>
                <a:t>P</a:t>
              </a:r>
              <a:r>
                <a:rPr lang="en-US" sz="1350" dirty="0" smtClean="0">
                  <a:solidFill>
                    <a:schemeClr val="accent5">
                      <a:lumMod val="75000"/>
                    </a:schemeClr>
                  </a:solidFill>
                  <a:ea typeface="BentonSans Medium" charset="0"/>
                  <a:cs typeface="BentonSans Medium" charset="0"/>
                </a:rPr>
                <a:t>ayment advice</a:t>
              </a:r>
              <a:endParaRPr lang="en-US" sz="1350" dirty="0">
                <a:solidFill>
                  <a:schemeClr val="accent5">
                    <a:lumMod val="75000"/>
                  </a:schemeClr>
                </a:solidFill>
                <a:ea typeface="BentonSans Medium" charset="0"/>
                <a:cs typeface="BentonSans Medium" charset="0"/>
              </a:endParaRPr>
            </a:p>
          </p:txBody>
        </p:sp>
      </p:grpSp>
      <p:grpSp>
        <p:nvGrpSpPr>
          <p:cNvPr id="71" name="Group 70"/>
          <p:cNvGrpSpPr/>
          <p:nvPr/>
        </p:nvGrpSpPr>
        <p:grpSpPr>
          <a:xfrm>
            <a:off x="6727919" y="3312242"/>
            <a:ext cx="1242377" cy="474826"/>
            <a:chOff x="6824120" y="3338345"/>
            <a:chExt cx="1431514" cy="547112"/>
          </a:xfrm>
        </p:grpSpPr>
        <p:grpSp>
          <p:nvGrpSpPr>
            <p:cNvPr id="44" name="Group 43"/>
            <p:cNvGrpSpPr/>
            <p:nvPr/>
          </p:nvGrpSpPr>
          <p:grpSpPr>
            <a:xfrm>
              <a:off x="6942658" y="3752907"/>
              <a:ext cx="1190318" cy="132550"/>
              <a:chOff x="6942658" y="3752907"/>
              <a:chExt cx="1190318" cy="132550"/>
            </a:xfrm>
          </p:grpSpPr>
          <p:sp>
            <p:nvSpPr>
              <p:cNvPr id="17" name="Freeform 3"/>
              <p:cNvSpPr/>
              <p:nvPr/>
            </p:nvSpPr>
            <p:spPr>
              <a:xfrm>
                <a:off x="6942658" y="3819178"/>
                <a:ext cx="1126948" cy="0"/>
              </a:xfrm>
              <a:custGeom>
                <a:avLst/>
                <a:gdLst>
                  <a:gd name="connsiteX0" fmla="*/ 0 w 1667256"/>
                  <a:gd name="connsiteY0" fmla="*/ 0 h 0"/>
                  <a:gd name="connsiteX1" fmla="*/ 1667256 w 1667256"/>
                  <a:gd name="connsiteY1" fmla="*/ 0 h 0"/>
                </a:gdLst>
                <a:ahLst/>
                <a:cxnLst>
                  <a:cxn ang="0">
                    <a:pos x="connsiteX0" y="connsiteY0"/>
                  </a:cxn>
                  <a:cxn ang="1">
                    <a:pos x="connsiteX1" y="connsiteY1"/>
                  </a:cxn>
                </a:cxnLst>
                <a:rect l="l" t="t" r="r" b="b"/>
                <a:pathLst>
                  <a:path w="1667256">
                    <a:moveTo>
                      <a:pt x="0" y="0"/>
                    </a:moveTo>
                    <a:lnTo>
                      <a:pt x="1667256" y="0"/>
                    </a:lnTo>
                  </a:path>
                </a:pathLst>
              </a:custGeom>
              <a:solidFill>
                <a:srgbClr val="FFFFFF">
                  <a:alpha val="0"/>
                </a:srgbClr>
              </a:solidFill>
              <a:ln w="15875" cap="flat">
                <a:solidFill>
                  <a:srgbClr val="00A0BA">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18" name="Freeform 3"/>
              <p:cNvSpPr/>
              <p:nvPr/>
            </p:nvSpPr>
            <p:spPr>
              <a:xfrm>
                <a:off x="8061701" y="3752907"/>
                <a:ext cx="71275" cy="132550"/>
              </a:xfrm>
              <a:custGeom>
                <a:avLst/>
                <a:gdLst>
                  <a:gd name="connsiteX0" fmla="*/ 105448 w 105448"/>
                  <a:gd name="connsiteY0" fmla="*/ 98044 h 196101"/>
                  <a:gd name="connsiteX1" fmla="*/ 0 w 105448"/>
                  <a:gd name="connsiteY1" fmla="*/ 0 h 196101"/>
                  <a:gd name="connsiteX2" fmla="*/ 0 w 105448"/>
                  <a:gd name="connsiteY2" fmla="*/ 196101 h 196101"/>
                </a:gdLst>
                <a:ahLst/>
                <a:cxnLst>
                  <a:cxn ang="0">
                    <a:pos x="connsiteX0" y="connsiteY0"/>
                  </a:cxn>
                  <a:cxn ang="1">
                    <a:pos x="connsiteX1" y="connsiteY1"/>
                  </a:cxn>
                  <a:cxn ang="2">
                    <a:pos x="connsiteX2" y="connsiteY2"/>
                  </a:cxn>
                </a:cxnLst>
                <a:rect l="l" t="t" r="r" b="b"/>
                <a:pathLst>
                  <a:path w="105448" h="196101">
                    <a:moveTo>
                      <a:pt x="105448" y="98044"/>
                    </a:moveTo>
                    <a:lnTo>
                      <a:pt x="0" y="0"/>
                    </a:lnTo>
                    <a:lnTo>
                      <a:pt x="0" y="196101"/>
                    </a:lnTo>
                    <a:close/>
                  </a:path>
                </a:pathLst>
              </a:custGeom>
              <a:solidFill>
                <a:srgbClr val="00A0BA">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grpSp>
        <p:sp>
          <p:nvSpPr>
            <p:cNvPr id="49" name="TextBox 48"/>
            <p:cNvSpPr txBox="1"/>
            <p:nvPr/>
          </p:nvSpPr>
          <p:spPr>
            <a:xfrm>
              <a:off x="6824120" y="3338345"/>
              <a:ext cx="1431514" cy="414919"/>
            </a:xfrm>
            <a:prstGeom prst="rect">
              <a:avLst/>
            </a:prstGeom>
            <a:noFill/>
          </p:spPr>
          <p:txBody>
            <a:bodyPr wrap="square" lIns="0" tIns="0" rIns="0" bIns="0" rtlCol="0">
              <a:spAutoFit/>
            </a:bodyPr>
            <a:lstStyle/>
            <a:p>
              <a:pPr algn="ctr">
                <a:lnSpc>
                  <a:spcPct val="90000"/>
                </a:lnSpc>
                <a:spcBef>
                  <a:spcPts val="1600"/>
                </a:spcBef>
              </a:pPr>
              <a:r>
                <a:rPr lang="en-US" sz="1300" dirty="0">
                  <a:solidFill>
                    <a:schemeClr val="accent1"/>
                  </a:solidFill>
                  <a:ea typeface="BentonSans Medium" charset="0"/>
                  <a:cs typeface="BentonSans Medium" charset="0"/>
                </a:rPr>
                <a:t>C</a:t>
              </a:r>
              <a:r>
                <a:rPr lang="en-US" sz="1300" smtClean="0">
                  <a:solidFill>
                    <a:schemeClr val="accent1"/>
                  </a:solidFill>
                  <a:ea typeface="BentonSans Medium" charset="0"/>
                  <a:cs typeface="BentonSans Medium" charset="0"/>
                </a:rPr>
                <a:t>onfirmation </a:t>
              </a:r>
              <a:r>
                <a:rPr lang="en-US" sz="1300" dirty="0" smtClean="0">
                  <a:solidFill>
                    <a:schemeClr val="accent1"/>
                  </a:solidFill>
                  <a:ea typeface="BentonSans Medium" charset="0"/>
                  <a:cs typeface="BentonSans Medium" charset="0"/>
                </a:rPr>
                <a:t>information</a:t>
              </a:r>
              <a:endParaRPr lang="en-US" sz="1300" dirty="0">
                <a:solidFill>
                  <a:schemeClr val="accent1"/>
                </a:solidFill>
                <a:ea typeface="BentonSans Medium" charset="0"/>
                <a:cs typeface="BentonSans Medium" charset="0"/>
              </a:endParaRPr>
            </a:p>
          </p:txBody>
        </p:sp>
      </p:grpSp>
      <p:grpSp>
        <p:nvGrpSpPr>
          <p:cNvPr id="62" name="Group 61"/>
          <p:cNvGrpSpPr/>
          <p:nvPr/>
        </p:nvGrpSpPr>
        <p:grpSpPr>
          <a:xfrm>
            <a:off x="2559041" y="3064380"/>
            <a:ext cx="1341840" cy="1268654"/>
            <a:chOff x="2020582" y="3052750"/>
            <a:chExt cx="1546118" cy="1461792"/>
          </a:xfrm>
        </p:grpSpPr>
        <p:grpSp>
          <p:nvGrpSpPr>
            <p:cNvPr id="50" name="Group 49"/>
            <p:cNvGrpSpPr/>
            <p:nvPr/>
          </p:nvGrpSpPr>
          <p:grpSpPr>
            <a:xfrm>
              <a:off x="2272829" y="3052750"/>
              <a:ext cx="1104817" cy="1033958"/>
              <a:chOff x="8988082" y="1892651"/>
              <a:chExt cx="1506257" cy="1409650"/>
            </a:xfrm>
            <a:solidFill>
              <a:schemeClr val="bg1"/>
            </a:solidFill>
          </p:grpSpPr>
          <p:sp>
            <p:nvSpPr>
              <p:cNvPr id="51" name="Freeform 3"/>
              <p:cNvSpPr/>
              <p:nvPr/>
            </p:nvSpPr>
            <p:spPr>
              <a:xfrm>
                <a:off x="9078214" y="1892651"/>
                <a:ext cx="1341488" cy="894144"/>
              </a:xfrm>
              <a:custGeom>
                <a:avLst/>
                <a:gdLst>
                  <a:gd name="connsiteX0" fmla="*/ 572478 w 1341488"/>
                  <a:gd name="connsiteY0" fmla="*/ 645719 h 894144"/>
                  <a:gd name="connsiteX1" fmla="*/ 760857 w 1341488"/>
                  <a:gd name="connsiteY1" fmla="*/ 894144 h 894144"/>
                  <a:gd name="connsiteX2" fmla="*/ 1341488 w 1341488"/>
                  <a:gd name="connsiteY2" fmla="*/ 741070 h 894144"/>
                  <a:gd name="connsiteX3" fmla="*/ 1155713 w 1341488"/>
                  <a:gd name="connsiteY3" fmla="*/ 496138 h 894144"/>
                  <a:gd name="connsiteX4" fmla="*/ 677761 w 1341488"/>
                  <a:gd name="connsiteY4" fmla="*/ 622135 h 894144"/>
                  <a:gd name="connsiteX5" fmla="*/ 680822 w 1341488"/>
                  <a:gd name="connsiteY5" fmla="*/ 225082 h 894144"/>
                  <a:gd name="connsiteX6" fmla="*/ 579869 w 1341488"/>
                  <a:gd name="connsiteY6" fmla="*/ 0 h 894144"/>
                  <a:gd name="connsiteX7" fmla="*/ 0 w 1341488"/>
                  <a:gd name="connsiteY7" fmla="*/ 154000 h 894144"/>
                  <a:gd name="connsiteX8" fmla="*/ 120307 w 1341488"/>
                  <a:gd name="connsiteY8" fmla="*/ 373951 h 8941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41488" h="894144">
                    <a:moveTo>
                      <a:pt x="572478" y="645719"/>
                    </a:moveTo>
                    <a:lnTo>
                      <a:pt x="760857" y="894144"/>
                    </a:lnTo>
                    <a:lnTo>
                      <a:pt x="1341488" y="741070"/>
                    </a:lnTo>
                    <a:lnTo>
                      <a:pt x="1155713" y="496138"/>
                    </a:lnTo>
                    <a:lnTo>
                      <a:pt x="677761" y="622135"/>
                    </a:lnTo>
                    <a:lnTo>
                      <a:pt x="680822" y="225082"/>
                    </a:lnTo>
                    <a:lnTo>
                      <a:pt x="579869" y="0"/>
                    </a:lnTo>
                    <a:lnTo>
                      <a:pt x="0" y="154000"/>
                    </a:lnTo>
                    <a:lnTo>
                      <a:pt x="120307" y="373951"/>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51"/>
              <p:cNvSpPr/>
              <p:nvPr/>
            </p:nvSpPr>
            <p:spPr>
              <a:xfrm>
                <a:off x="8988082" y="2470692"/>
                <a:ext cx="1291641" cy="831609"/>
              </a:xfrm>
              <a:custGeom>
                <a:avLst/>
                <a:gdLst>
                  <a:gd name="connsiteX0" fmla="*/ 659435 w 1291641"/>
                  <a:gd name="connsiteY0" fmla="*/ 91275 h 831609"/>
                  <a:gd name="connsiteX1" fmla="*/ 490004 w 1291641"/>
                  <a:gd name="connsiteY1" fmla="*/ 284277 h 831609"/>
                  <a:gd name="connsiteX2" fmla="*/ 2210 w 1291641"/>
                  <a:gd name="connsiteY2" fmla="*/ 0 h 831609"/>
                  <a:gd name="connsiteX3" fmla="*/ 0 w 1291641"/>
                  <a:gd name="connsiteY3" fmla="*/ 17780 h 831609"/>
                  <a:gd name="connsiteX4" fmla="*/ 196266 w 1291641"/>
                  <a:gd name="connsiteY4" fmla="*/ 142469 h 831609"/>
                  <a:gd name="connsiteX5" fmla="*/ 196266 w 1291641"/>
                  <a:gd name="connsiteY5" fmla="*/ 561937 h 831609"/>
                  <a:gd name="connsiteX6" fmla="*/ 662254 w 1291641"/>
                  <a:gd name="connsiteY6" fmla="*/ 830669 h 831609"/>
                  <a:gd name="connsiteX7" fmla="*/ 662254 w 1291641"/>
                  <a:gd name="connsiteY7" fmla="*/ 831609 h 831609"/>
                  <a:gd name="connsiteX8" fmla="*/ 663372 w 1291641"/>
                  <a:gd name="connsiteY8" fmla="*/ 831317 h 831609"/>
                  <a:gd name="connsiteX9" fmla="*/ 1291641 w 1291641"/>
                  <a:gd name="connsiteY9" fmla="*/ 662280 h 831609"/>
                  <a:gd name="connsiteX10" fmla="*/ 1291641 w 1291641"/>
                  <a:gd name="connsiteY10" fmla="*/ 255499 h 831609"/>
                  <a:gd name="connsiteX11" fmla="*/ 757314 w 1291641"/>
                  <a:gd name="connsiteY11" fmla="*/ 402755 h 831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91641" h="831609">
                    <a:moveTo>
                      <a:pt x="659435" y="91275"/>
                    </a:moveTo>
                    <a:lnTo>
                      <a:pt x="490004" y="284277"/>
                    </a:lnTo>
                    <a:lnTo>
                      <a:pt x="2210" y="0"/>
                    </a:lnTo>
                    <a:lnTo>
                      <a:pt x="0" y="17780"/>
                    </a:lnTo>
                    <a:lnTo>
                      <a:pt x="196266" y="142469"/>
                    </a:lnTo>
                    <a:lnTo>
                      <a:pt x="196266" y="561937"/>
                    </a:lnTo>
                    <a:lnTo>
                      <a:pt x="662254" y="830669"/>
                    </a:lnTo>
                    <a:lnTo>
                      <a:pt x="662254" y="831609"/>
                    </a:lnTo>
                    <a:lnTo>
                      <a:pt x="663372" y="831317"/>
                    </a:lnTo>
                    <a:lnTo>
                      <a:pt x="1291641" y="662280"/>
                    </a:lnTo>
                    <a:lnTo>
                      <a:pt x="1291641" y="255499"/>
                    </a:lnTo>
                    <a:lnTo>
                      <a:pt x="757314" y="402755"/>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p:cNvSpPr/>
              <p:nvPr/>
            </p:nvSpPr>
            <p:spPr>
              <a:xfrm>
                <a:off x="9764419" y="1966586"/>
                <a:ext cx="729920" cy="425640"/>
              </a:xfrm>
              <a:custGeom>
                <a:avLst/>
                <a:gdLst>
                  <a:gd name="connsiteX0" fmla="*/ 464477 w 729920"/>
                  <a:gd name="connsiteY0" fmla="*/ 425640 h 425640"/>
                  <a:gd name="connsiteX1" fmla="*/ 729920 w 729920"/>
                  <a:gd name="connsiteY1" fmla="*/ 269532 h 425640"/>
                  <a:gd name="connsiteX2" fmla="*/ 265443 w 729920"/>
                  <a:gd name="connsiteY2" fmla="*/ 0 h 425640"/>
                  <a:gd name="connsiteX3" fmla="*/ 0 w 729920"/>
                  <a:gd name="connsiteY3" fmla="*/ 156108 h 425640"/>
                </a:gdLst>
                <a:ahLst/>
                <a:cxnLst>
                  <a:cxn ang="0">
                    <a:pos x="connsiteX0" y="connsiteY0"/>
                  </a:cxn>
                  <a:cxn ang="1">
                    <a:pos x="connsiteX1" y="connsiteY1"/>
                  </a:cxn>
                  <a:cxn ang="2">
                    <a:pos x="connsiteX2" y="connsiteY2"/>
                  </a:cxn>
                  <a:cxn ang="3">
                    <a:pos x="connsiteX3" y="connsiteY3"/>
                  </a:cxn>
                </a:cxnLst>
                <a:rect l="l" t="t" r="r" b="b"/>
                <a:pathLst>
                  <a:path w="729920" h="425640">
                    <a:moveTo>
                      <a:pt x="464477" y="425640"/>
                    </a:moveTo>
                    <a:lnTo>
                      <a:pt x="729920" y="269532"/>
                    </a:lnTo>
                    <a:lnTo>
                      <a:pt x="265443" y="0"/>
                    </a:lnTo>
                    <a:lnTo>
                      <a:pt x="0" y="156108"/>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2020582" y="4227290"/>
              <a:ext cx="1546118" cy="287252"/>
            </a:xfrm>
            <a:prstGeom prst="rect">
              <a:avLst/>
            </a:prstGeom>
            <a:noFill/>
          </p:spPr>
          <p:txBody>
            <a:bodyPr wrap="square" lIns="0" tIns="0" rIns="0" bIns="0" rtlCol="0">
              <a:spAutoFit/>
            </a:bodyPr>
            <a:lstStyle/>
            <a:p>
              <a:pPr algn="ctr">
                <a:lnSpc>
                  <a:spcPct val="90000"/>
                </a:lnSpc>
                <a:spcBef>
                  <a:spcPts val="1600"/>
                </a:spcBef>
              </a:pPr>
              <a:r>
                <a:rPr lang="en-US" dirty="0" smtClean="0">
                  <a:solidFill>
                    <a:schemeClr val="bg2"/>
                  </a:solidFill>
                  <a:ea typeface="BentonSans Medium" charset="0"/>
                  <a:cs typeface="BentonSans Medium" charset="0"/>
                </a:rPr>
                <a:t>Supplier</a:t>
              </a:r>
              <a:endParaRPr lang="en-US" dirty="0">
                <a:solidFill>
                  <a:schemeClr val="bg2"/>
                </a:solidFill>
                <a:ea typeface="BentonSans Medium" charset="0"/>
                <a:cs typeface="BentonSans Medium" charset="0"/>
              </a:endParaRPr>
            </a:p>
          </p:txBody>
        </p:sp>
      </p:grpSp>
      <p:grpSp>
        <p:nvGrpSpPr>
          <p:cNvPr id="8" name="Group 7"/>
          <p:cNvGrpSpPr/>
          <p:nvPr/>
        </p:nvGrpSpPr>
        <p:grpSpPr>
          <a:xfrm>
            <a:off x="3450713" y="1925766"/>
            <a:ext cx="5222160" cy="453071"/>
            <a:chOff x="3450713" y="1755642"/>
            <a:chExt cx="5222160" cy="453071"/>
          </a:xfrm>
        </p:grpSpPr>
        <p:grpSp>
          <p:nvGrpSpPr>
            <p:cNvPr id="69" name="Group 68"/>
            <p:cNvGrpSpPr/>
            <p:nvPr/>
          </p:nvGrpSpPr>
          <p:grpSpPr>
            <a:xfrm>
              <a:off x="3450713" y="1918418"/>
              <a:ext cx="5222160" cy="127516"/>
              <a:chOff x="3048001" y="1928352"/>
              <a:chExt cx="6017169" cy="146929"/>
            </a:xfrm>
          </p:grpSpPr>
          <p:sp>
            <p:nvSpPr>
              <p:cNvPr id="19" name="Freeform 3"/>
              <p:cNvSpPr/>
              <p:nvPr/>
            </p:nvSpPr>
            <p:spPr>
              <a:xfrm>
                <a:off x="3048001" y="2002645"/>
                <a:ext cx="5951314" cy="45719"/>
              </a:xfrm>
              <a:custGeom>
                <a:avLst/>
                <a:gdLst>
                  <a:gd name="connsiteX0" fmla="*/ 0 w 8654720"/>
                  <a:gd name="connsiteY0" fmla="*/ 0 h 0"/>
                  <a:gd name="connsiteX1" fmla="*/ 8654720 w 8654720"/>
                  <a:gd name="connsiteY1" fmla="*/ 0 h 0"/>
                </a:gdLst>
                <a:ahLst/>
                <a:cxnLst>
                  <a:cxn ang="0">
                    <a:pos x="connsiteX0" y="connsiteY0"/>
                  </a:cxn>
                  <a:cxn ang="1">
                    <a:pos x="connsiteX1" y="connsiteY1"/>
                  </a:cxn>
                </a:cxnLst>
                <a:rect l="l" t="t" r="r" b="b"/>
                <a:pathLst>
                  <a:path w="8654720">
                    <a:moveTo>
                      <a:pt x="0" y="0"/>
                    </a:moveTo>
                    <a:lnTo>
                      <a:pt x="8654720" y="0"/>
                    </a:lnTo>
                  </a:path>
                </a:pathLst>
              </a:custGeom>
              <a:solidFill>
                <a:srgbClr val="FFFFFF">
                  <a:alpha val="0"/>
                </a:srgbClr>
              </a:solidFill>
              <a:ln w="15875" cap="flat">
                <a:solidFill>
                  <a:schemeClr val="accent5"/>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8986134" y="1928352"/>
                <a:ext cx="79036" cy="146929"/>
              </a:xfrm>
              <a:custGeom>
                <a:avLst/>
                <a:gdLst>
                  <a:gd name="connsiteX0" fmla="*/ 116929 w 116929"/>
                  <a:gd name="connsiteY0" fmla="*/ 108687 h 217373"/>
                  <a:gd name="connsiteX1" fmla="*/ 0 w 116929"/>
                  <a:gd name="connsiteY1" fmla="*/ 0 h 217373"/>
                  <a:gd name="connsiteX2" fmla="*/ 0 w 116929"/>
                  <a:gd name="connsiteY2" fmla="*/ 217373 h 217373"/>
                </a:gdLst>
                <a:ahLst/>
                <a:cxnLst>
                  <a:cxn ang="0">
                    <a:pos x="connsiteX0" y="connsiteY0"/>
                  </a:cxn>
                  <a:cxn ang="1">
                    <a:pos x="connsiteX1" y="connsiteY1"/>
                  </a:cxn>
                  <a:cxn ang="2">
                    <a:pos x="connsiteX2" y="connsiteY2"/>
                  </a:cxn>
                </a:cxnLst>
                <a:rect l="l" t="t" r="r" b="b"/>
                <a:pathLst>
                  <a:path w="116929" h="217373">
                    <a:moveTo>
                      <a:pt x="116929" y="108687"/>
                    </a:moveTo>
                    <a:lnTo>
                      <a:pt x="0" y="0"/>
                    </a:lnTo>
                    <a:lnTo>
                      <a:pt x="0" y="217373"/>
                    </a:lnTo>
                    <a:close/>
                  </a:path>
                </a:pathLst>
              </a:custGeom>
              <a:solidFill>
                <a:schemeClr val="accent5"/>
              </a:solidFill>
              <a:ln w="1524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Group 66"/>
            <p:cNvGrpSpPr/>
            <p:nvPr/>
          </p:nvGrpSpPr>
          <p:grpSpPr>
            <a:xfrm>
              <a:off x="5854736" y="1755642"/>
              <a:ext cx="453073" cy="453071"/>
              <a:chOff x="5818006" y="1740795"/>
              <a:chExt cx="522048" cy="522046"/>
            </a:xfrm>
          </p:grpSpPr>
          <p:sp>
            <p:nvSpPr>
              <p:cNvPr id="36" name="Freeform 3"/>
              <p:cNvSpPr>
                <a:spLocks noChangeAspect="1"/>
              </p:cNvSpPr>
              <p:nvPr/>
            </p:nvSpPr>
            <p:spPr>
              <a:xfrm>
                <a:off x="5818006" y="1740795"/>
                <a:ext cx="522048" cy="522046"/>
              </a:xfrm>
              <a:custGeom>
                <a:avLst/>
                <a:gdLst>
                  <a:gd name="connsiteX0" fmla="*/ 300977 w 601967"/>
                  <a:gd name="connsiteY0" fmla="*/ 601967 h 601967"/>
                  <a:gd name="connsiteX1" fmla="*/ 601967 w 601967"/>
                  <a:gd name="connsiteY1" fmla="*/ 300977 h 601967"/>
                  <a:gd name="connsiteX2" fmla="*/ 300977 w 601967"/>
                  <a:gd name="connsiteY2" fmla="*/ 0 h 601967"/>
                  <a:gd name="connsiteX3" fmla="*/ 0 w 601967"/>
                  <a:gd name="connsiteY3" fmla="*/ 300977 h 601967"/>
                  <a:gd name="connsiteX4" fmla="*/ 300977 w 601967"/>
                  <a:gd name="connsiteY4" fmla="*/ 601967 h 6019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1967" h="601967">
                    <a:moveTo>
                      <a:pt x="300977" y="601967"/>
                    </a:moveTo>
                    <a:cubicBezTo>
                      <a:pt x="467208" y="601967"/>
                      <a:pt x="601967" y="467220"/>
                      <a:pt x="601967" y="300977"/>
                    </a:cubicBezTo>
                    <a:cubicBezTo>
                      <a:pt x="601967" y="134747"/>
                      <a:pt x="467208" y="0"/>
                      <a:pt x="300977" y="0"/>
                    </a:cubicBezTo>
                    <a:cubicBezTo>
                      <a:pt x="134747" y="0"/>
                      <a:pt x="0" y="134747"/>
                      <a:pt x="0" y="300977"/>
                    </a:cubicBezTo>
                    <a:cubicBezTo>
                      <a:pt x="0" y="467220"/>
                      <a:pt x="134747" y="601967"/>
                      <a:pt x="300977" y="601967"/>
                    </a:cubicBezTo>
                  </a:path>
                </a:pathLst>
              </a:custGeom>
              <a:solidFill>
                <a:schemeClr val="accent5"/>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flipV="1">
                <a:off x="5959615" y="1854801"/>
                <a:ext cx="238831" cy="294034"/>
              </a:xfrm>
              <a:custGeom>
                <a:avLst/>
                <a:gdLst>
                  <a:gd name="connsiteX0" fmla="*/ 237744 w 271704"/>
                  <a:gd name="connsiteY0" fmla="*/ 232613 h 334505"/>
                  <a:gd name="connsiteX1" fmla="*/ 169812 w 271704"/>
                  <a:gd name="connsiteY1" fmla="*/ 232613 h 334505"/>
                  <a:gd name="connsiteX2" fmla="*/ 169812 w 271704"/>
                  <a:gd name="connsiteY2" fmla="*/ 300546 h 334505"/>
                  <a:gd name="connsiteX3" fmla="*/ 33960 w 271704"/>
                  <a:gd name="connsiteY3" fmla="*/ 300546 h 334505"/>
                  <a:gd name="connsiteX4" fmla="*/ 33960 w 271704"/>
                  <a:gd name="connsiteY4" fmla="*/ 33973 h 334505"/>
                  <a:gd name="connsiteX5" fmla="*/ 237744 w 271704"/>
                  <a:gd name="connsiteY5" fmla="*/ 33973 h 334505"/>
                  <a:gd name="connsiteX7" fmla="*/ 0 w 271704"/>
                  <a:gd name="connsiteY7" fmla="*/ 0 h 334505"/>
                  <a:gd name="connsiteX8" fmla="*/ 0 w 271704"/>
                  <a:gd name="connsiteY8" fmla="*/ 334505 h 334505"/>
                  <a:gd name="connsiteX9" fmla="*/ 186804 w 271704"/>
                  <a:gd name="connsiteY9" fmla="*/ 334505 h 334505"/>
                  <a:gd name="connsiteX10" fmla="*/ 271704 w 271704"/>
                  <a:gd name="connsiteY10" fmla="*/ 249593 h 334505"/>
                  <a:gd name="connsiteX11" fmla="*/ 271704 w 271704"/>
                  <a:gd name="connsiteY11" fmla="*/ 0 h 3345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7">
                    <a:pos x="connsiteX7" y="connsiteY7"/>
                  </a:cxn>
                  <a:cxn ang="8">
                    <a:pos x="connsiteX8" y="connsiteY8"/>
                  </a:cxn>
                  <a:cxn ang="9">
                    <a:pos x="connsiteX9" y="connsiteY9"/>
                  </a:cxn>
                  <a:cxn ang="10">
                    <a:pos x="connsiteX10" y="connsiteY10"/>
                  </a:cxn>
                  <a:cxn ang="11">
                    <a:pos x="connsiteX11" y="connsiteY11"/>
                  </a:cxn>
                </a:cxnLst>
                <a:rect l="l" t="t" r="r" b="b"/>
                <a:pathLst>
                  <a:path w="271704" h="334505">
                    <a:moveTo>
                      <a:pt x="237744" y="232613"/>
                    </a:moveTo>
                    <a:lnTo>
                      <a:pt x="169812" y="232613"/>
                    </a:lnTo>
                    <a:lnTo>
                      <a:pt x="169812" y="300546"/>
                    </a:lnTo>
                    <a:lnTo>
                      <a:pt x="33960" y="300546"/>
                    </a:lnTo>
                    <a:lnTo>
                      <a:pt x="33960" y="33973"/>
                    </a:lnTo>
                    <a:lnTo>
                      <a:pt x="237744" y="33973"/>
                    </a:lnTo>
                    <a:moveTo>
                      <a:pt x="0" y="0"/>
                    </a:moveTo>
                    <a:lnTo>
                      <a:pt x="0" y="334505"/>
                    </a:lnTo>
                    <a:lnTo>
                      <a:pt x="186804" y="334505"/>
                    </a:lnTo>
                    <a:lnTo>
                      <a:pt x="271704" y="249593"/>
                    </a:lnTo>
                    <a:lnTo>
                      <a:pt x="271704" y="0"/>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Group 60"/>
          <p:cNvGrpSpPr/>
          <p:nvPr/>
        </p:nvGrpSpPr>
        <p:grpSpPr>
          <a:xfrm>
            <a:off x="6624498" y="4227124"/>
            <a:ext cx="2083290" cy="1063628"/>
            <a:chOff x="6624498" y="4057000"/>
            <a:chExt cx="2083290" cy="1063628"/>
          </a:xfrm>
        </p:grpSpPr>
        <p:grpSp>
          <p:nvGrpSpPr>
            <p:cNvPr id="46" name="Group 45"/>
            <p:cNvGrpSpPr/>
            <p:nvPr/>
          </p:nvGrpSpPr>
          <p:grpSpPr>
            <a:xfrm>
              <a:off x="6624498" y="4057000"/>
              <a:ext cx="2083290" cy="1063628"/>
              <a:chOff x="6704955" y="4392507"/>
              <a:chExt cx="2400445" cy="1225552"/>
            </a:xfrm>
          </p:grpSpPr>
          <p:sp>
            <p:nvSpPr>
              <p:cNvPr id="25" name="Freeform 3"/>
              <p:cNvSpPr/>
              <p:nvPr/>
            </p:nvSpPr>
            <p:spPr>
              <a:xfrm>
                <a:off x="6748150" y="4438876"/>
                <a:ext cx="2357250" cy="1179183"/>
              </a:xfrm>
              <a:custGeom>
                <a:avLst/>
                <a:gdLst>
                  <a:gd name="connsiteX0" fmla="*/ 3487420 w 3487420"/>
                  <a:gd name="connsiteY0" fmla="*/ 1744536 h 1744536"/>
                  <a:gd name="connsiteX1" fmla="*/ 0 w 3487420"/>
                  <a:gd name="connsiteY1" fmla="*/ 0 h 1744536"/>
                </a:gdLst>
                <a:ahLst/>
                <a:cxnLst>
                  <a:cxn ang="0">
                    <a:pos x="connsiteX0" y="connsiteY0"/>
                  </a:cxn>
                  <a:cxn ang="1">
                    <a:pos x="connsiteX1" y="connsiteY1"/>
                  </a:cxn>
                </a:cxnLst>
                <a:rect l="l" t="t" r="r" b="b"/>
                <a:pathLst>
                  <a:path w="3487420" h="1744536">
                    <a:moveTo>
                      <a:pt x="3487420" y="1744536"/>
                    </a:moveTo>
                    <a:cubicBezTo>
                      <a:pt x="1625029" y="1744536"/>
                      <a:pt x="0" y="0"/>
                      <a:pt x="0" y="0"/>
                    </a:cubicBezTo>
                  </a:path>
                </a:pathLst>
              </a:custGeom>
              <a:solidFill>
                <a:srgbClr val="FFFFFF">
                  <a:alpha val="0"/>
                </a:srgbClr>
              </a:solidFill>
              <a:ln w="15875" cap="flat">
                <a:solidFill>
                  <a:srgbClr val="00A0BA">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6704955" y="4392507"/>
                <a:ext cx="97072" cy="97312"/>
              </a:xfrm>
              <a:custGeom>
                <a:avLst/>
                <a:gdLst>
                  <a:gd name="connsiteX0" fmla="*/ 0 w 143612"/>
                  <a:gd name="connsiteY0" fmla="*/ 0 h 143967"/>
                  <a:gd name="connsiteX1" fmla="*/ 127 w 143612"/>
                  <a:gd name="connsiteY1" fmla="*/ 143967 h 143967"/>
                  <a:gd name="connsiteX2" fmla="*/ 143612 w 143612"/>
                  <a:gd name="connsiteY2" fmla="*/ 10338 h 143967"/>
                </a:gdLst>
                <a:ahLst/>
                <a:cxnLst>
                  <a:cxn ang="0">
                    <a:pos x="connsiteX0" y="connsiteY0"/>
                  </a:cxn>
                  <a:cxn ang="1">
                    <a:pos x="connsiteX1" y="connsiteY1"/>
                  </a:cxn>
                  <a:cxn ang="2">
                    <a:pos x="connsiteX2" y="connsiteY2"/>
                  </a:cxn>
                </a:cxnLst>
                <a:rect l="l" t="t" r="r" b="b"/>
                <a:pathLst>
                  <a:path w="143612" h="143967">
                    <a:moveTo>
                      <a:pt x="0" y="0"/>
                    </a:moveTo>
                    <a:lnTo>
                      <a:pt x="127" y="143967"/>
                    </a:lnTo>
                    <a:lnTo>
                      <a:pt x="143612" y="10338"/>
                    </a:lnTo>
                    <a:close/>
                  </a:path>
                </a:pathLst>
              </a:custGeom>
              <a:solidFill>
                <a:srgbClr val="00A0BA">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Group 77"/>
            <p:cNvGrpSpPr/>
            <p:nvPr/>
          </p:nvGrpSpPr>
          <p:grpSpPr>
            <a:xfrm>
              <a:off x="7156012" y="4459474"/>
              <a:ext cx="428537" cy="428537"/>
              <a:chOff x="7317385" y="4856253"/>
              <a:chExt cx="493776" cy="493776"/>
            </a:xfrm>
          </p:grpSpPr>
          <p:sp>
            <p:nvSpPr>
              <p:cNvPr id="27" name="Freeform 3"/>
              <p:cNvSpPr>
                <a:spLocks/>
              </p:cNvSpPr>
              <p:nvPr/>
            </p:nvSpPr>
            <p:spPr>
              <a:xfrm>
                <a:off x="7317385" y="4856253"/>
                <a:ext cx="493776" cy="493776"/>
              </a:xfrm>
              <a:custGeom>
                <a:avLst/>
                <a:gdLst>
                  <a:gd name="connsiteX0" fmla="*/ 301015 w 602018"/>
                  <a:gd name="connsiteY0" fmla="*/ 580923 h 580923"/>
                  <a:gd name="connsiteX1" fmla="*/ 602018 w 602018"/>
                  <a:gd name="connsiteY1" fmla="*/ 290462 h 580923"/>
                  <a:gd name="connsiteX2" fmla="*/ 301015 w 602018"/>
                  <a:gd name="connsiteY2" fmla="*/ 0 h 580923"/>
                  <a:gd name="connsiteX3" fmla="*/ 0 w 602018"/>
                  <a:gd name="connsiteY3" fmla="*/ 290462 h 580923"/>
                  <a:gd name="connsiteX4" fmla="*/ 301015 w 602018"/>
                  <a:gd name="connsiteY4" fmla="*/ 580923 h 5809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2018" h="580923">
                    <a:moveTo>
                      <a:pt x="301015" y="580923"/>
                    </a:moveTo>
                    <a:cubicBezTo>
                      <a:pt x="467246" y="580923"/>
                      <a:pt x="602018" y="450875"/>
                      <a:pt x="602018" y="290462"/>
                    </a:cubicBezTo>
                    <a:cubicBezTo>
                      <a:pt x="602018" y="130023"/>
                      <a:pt x="467246" y="0"/>
                      <a:pt x="301015" y="0"/>
                    </a:cubicBezTo>
                    <a:cubicBezTo>
                      <a:pt x="134772" y="0"/>
                      <a:pt x="0" y="130023"/>
                      <a:pt x="0" y="290462"/>
                    </a:cubicBezTo>
                    <a:cubicBezTo>
                      <a:pt x="0" y="450875"/>
                      <a:pt x="134772" y="580923"/>
                      <a:pt x="301015" y="580923"/>
                    </a:cubicBezTo>
                  </a:path>
                </a:pathLst>
              </a:custGeom>
              <a:solidFill>
                <a:schemeClr val="accent1"/>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p:cNvSpPr/>
              <p:nvPr/>
            </p:nvSpPr>
            <p:spPr>
              <a:xfrm>
                <a:off x="7474610" y="4965565"/>
                <a:ext cx="179327" cy="300552"/>
              </a:xfrm>
              <a:custGeom>
                <a:avLst/>
                <a:gdLst>
                  <a:gd name="connsiteX0" fmla="*/ 189890 w 444856"/>
                  <a:gd name="connsiteY0" fmla="*/ 0 h 745579"/>
                  <a:gd name="connsiteX1" fmla="*/ 189890 w 444856"/>
                  <a:gd name="connsiteY1" fmla="*/ 68796 h 745579"/>
                  <a:gd name="connsiteX2" fmla="*/ 15151 w 444856"/>
                  <a:gd name="connsiteY2" fmla="*/ 233794 h 745579"/>
                  <a:gd name="connsiteX3" fmla="*/ 193662 w 444856"/>
                  <a:gd name="connsiteY3" fmla="*/ 397053 h 745579"/>
                  <a:gd name="connsiteX4" fmla="*/ 193662 w 444856"/>
                  <a:gd name="connsiteY4" fmla="*/ 557682 h 745579"/>
                  <a:gd name="connsiteX5" fmla="*/ 82474 w 444856"/>
                  <a:gd name="connsiteY5" fmla="*/ 469786 h 745579"/>
                  <a:gd name="connsiteX6" fmla="*/ 0 w 444856"/>
                  <a:gd name="connsiteY6" fmla="*/ 522732 h 745579"/>
                  <a:gd name="connsiteX7" fmla="*/ 189890 w 444856"/>
                  <a:gd name="connsiteY7" fmla="*/ 643014 h 745579"/>
                  <a:gd name="connsiteX8" fmla="*/ 189890 w 444856"/>
                  <a:gd name="connsiteY8" fmla="*/ 745579 h 745579"/>
                  <a:gd name="connsiteX9" fmla="*/ 262496 w 444856"/>
                  <a:gd name="connsiteY9" fmla="*/ 745579 h 745579"/>
                  <a:gd name="connsiteX10" fmla="*/ 262496 w 444856"/>
                  <a:gd name="connsiteY10" fmla="*/ 643014 h 745579"/>
                  <a:gd name="connsiteX11" fmla="*/ 444856 w 444856"/>
                  <a:gd name="connsiteY11" fmla="*/ 476631 h 745579"/>
                  <a:gd name="connsiteX12" fmla="*/ 260248 w 444856"/>
                  <a:gd name="connsiteY12" fmla="*/ 308610 h 745579"/>
                  <a:gd name="connsiteX13" fmla="*/ 260248 w 444856"/>
                  <a:gd name="connsiteY13" fmla="*/ 161061 h 745579"/>
                  <a:gd name="connsiteX14" fmla="*/ 343497 w 444856"/>
                  <a:gd name="connsiteY14" fmla="*/ 230022 h 745579"/>
                  <a:gd name="connsiteX15" fmla="*/ 425107 w 444856"/>
                  <a:gd name="connsiteY15" fmla="*/ 170929 h 745579"/>
                  <a:gd name="connsiteX16" fmla="*/ 262496 w 444856"/>
                  <a:gd name="connsiteY16" fmla="*/ 70955 h 745579"/>
                  <a:gd name="connsiteX17" fmla="*/ 262496 w 444856"/>
                  <a:gd name="connsiteY17" fmla="*/ 0 h 745579"/>
                  <a:gd name="connsiteX19" fmla="*/ 127025 w 444856"/>
                  <a:gd name="connsiteY19" fmla="*/ 223190 h 745579"/>
                  <a:gd name="connsiteX20" fmla="*/ 193662 w 444856"/>
                  <a:gd name="connsiteY20" fmla="*/ 156591 h 745579"/>
                  <a:gd name="connsiteX21" fmla="*/ 193662 w 444856"/>
                  <a:gd name="connsiteY21" fmla="*/ 291160 h 745579"/>
                  <a:gd name="connsiteX22" fmla="*/ 127025 w 444856"/>
                  <a:gd name="connsiteY22" fmla="*/ 223190 h 745579"/>
                  <a:gd name="connsiteX23" fmla="*/ 260248 w 444856"/>
                  <a:gd name="connsiteY23" fmla="*/ 414503 h 745579"/>
                  <a:gd name="connsiteX24" fmla="*/ 332854 w 444856"/>
                  <a:gd name="connsiteY24" fmla="*/ 487972 h 745579"/>
                  <a:gd name="connsiteX25" fmla="*/ 260248 w 444856"/>
                  <a:gd name="connsiteY25" fmla="*/ 558279 h 7455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444856" h="745579">
                    <a:moveTo>
                      <a:pt x="189890" y="0"/>
                    </a:moveTo>
                    <a:lnTo>
                      <a:pt x="189890" y="68796"/>
                    </a:lnTo>
                    <a:cubicBezTo>
                      <a:pt x="83172" y="77064"/>
                      <a:pt x="15151" y="138455"/>
                      <a:pt x="15151" y="233794"/>
                    </a:cubicBezTo>
                    <a:cubicBezTo>
                      <a:pt x="15151" y="341211"/>
                      <a:pt x="102172" y="374498"/>
                      <a:pt x="193662" y="397053"/>
                    </a:cubicBezTo>
                    <a:lnTo>
                      <a:pt x="193662" y="557682"/>
                    </a:lnTo>
                    <a:cubicBezTo>
                      <a:pt x="142964" y="547675"/>
                      <a:pt x="113436" y="512991"/>
                      <a:pt x="82474" y="469786"/>
                    </a:cubicBezTo>
                    <a:lnTo>
                      <a:pt x="0" y="522732"/>
                    </a:lnTo>
                    <a:cubicBezTo>
                      <a:pt x="37109" y="583311"/>
                      <a:pt x="92265" y="633057"/>
                      <a:pt x="189890" y="643014"/>
                    </a:cubicBezTo>
                    <a:lnTo>
                      <a:pt x="189890" y="745579"/>
                    </a:lnTo>
                    <a:lnTo>
                      <a:pt x="262496" y="745579"/>
                    </a:lnTo>
                    <a:lnTo>
                      <a:pt x="262496" y="643014"/>
                    </a:lnTo>
                    <a:cubicBezTo>
                      <a:pt x="391122" y="631673"/>
                      <a:pt x="444856" y="559841"/>
                      <a:pt x="444856" y="476631"/>
                    </a:cubicBezTo>
                    <a:cubicBezTo>
                      <a:pt x="444856" y="369951"/>
                      <a:pt x="365277" y="333629"/>
                      <a:pt x="260248" y="308610"/>
                    </a:cubicBezTo>
                    <a:lnTo>
                      <a:pt x="260248" y="161061"/>
                    </a:lnTo>
                    <a:cubicBezTo>
                      <a:pt x="298780" y="171666"/>
                      <a:pt x="321551" y="198158"/>
                      <a:pt x="343497" y="230022"/>
                    </a:cubicBezTo>
                    <a:lnTo>
                      <a:pt x="425107" y="170929"/>
                    </a:lnTo>
                    <a:cubicBezTo>
                      <a:pt x="391985" y="123177"/>
                      <a:pt x="346532" y="82436"/>
                      <a:pt x="262496" y="70955"/>
                    </a:cubicBezTo>
                    <a:lnTo>
                      <a:pt x="262496" y="0"/>
                    </a:lnTo>
                    <a:moveTo>
                      <a:pt x="127025" y="223190"/>
                    </a:moveTo>
                    <a:cubicBezTo>
                      <a:pt x="127025" y="189027"/>
                      <a:pt x="148234" y="162662"/>
                      <a:pt x="193662" y="156591"/>
                    </a:cubicBezTo>
                    <a:lnTo>
                      <a:pt x="193662" y="291160"/>
                    </a:lnTo>
                    <a:cubicBezTo>
                      <a:pt x="149847" y="277558"/>
                      <a:pt x="127025" y="260248"/>
                      <a:pt x="127025" y="223190"/>
                    </a:cubicBezTo>
                    <a:moveTo>
                      <a:pt x="260248" y="414503"/>
                    </a:moveTo>
                    <a:cubicBezTo>
                      <a:pt x="309474" y="429654"/>
                      <a:pt x="332854" y="450050"/>
                      <a:pt x="332854" y="487972"/>
                    </a:cubicBezTo>
                    <a:cubicBezTo>
                      <a:pt x="332854" y="529488"/>
                      <a:pt x="308686" y="551447"/>
                      <a:pt x="260248" y="55827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nvGrpSpPr>
          <p:cNvPr id="13" name="Group 12"/>
          <p:cNvGrpSpPr/>
          <p:nvPr/>
        </p:nvGrpSpPr>
        <p:grpSpPr>
          <a:xfrm>
            <a:off x="3497242" y="4227128"/>
            <a:ext cx="2083286" cy="1121138"/>
            <a:chOff x="3497242" y="4057004"/>
            <a:chExt cx="2083286" cy="1121138"/>
          </a:xfrm>
        </p:grpSpPr>
        <p:grpSp>
          <p:nvGrpSpPr>
            <p:cNvPr id="47" name="Group 46"/>
            <p:cNvGrpSpPr/>
            <p:nvPr/>
          </p:nvGrpSpPr>
          <p:grpSpPr>
            <a:xfrm>
              <a:off x="3497242" y="4057004"/>
              <a:ext cx="2083286" cy="1121138"/>
              <a:chOff x="3101613" y="4392512"/>
              <a:chExt cx="2400440" cy="1291818"/>
            </a:xfrm>
          </p:grpSpPr>
          <p:sp>
            <p:nvSpPr>
              <p:cNvPr id="23" name="Freeform 3"/>
              <p:cNvSpPr/>
              <p:nvPr/>
            </p:nvSpPr>
            <p:spPr>
              <a:xfrm>
                <a:off x="3164985" y="4392512"/>
                <a:ext cx="2337068" cy="1225547"/>
              </a:xfrm>
              <a:custGeom>
                <a:avLst/>
                <a:gdLst>
                  <a:gd name="connsiteX0" fmla="*/ 0 w 3457562"/>
                  <a:gd name="connsiteY0" fmla="*/ 1813128 h 1813128"/>
                  <a:gd name="connsiteX1" fmla="*/ 3457562 w 3457562"/>
                  <a:gd name="connsiteY1" fmla="*/ 0 h 1813128"/>
                </a:gdLst>
                <a:ahLst/>
                <a:cxnLst>
                  <a:cxn ang="0">
                    <a:pos x="connsiteX0" y="connsiteY0"/>
                  </a:cxn>
                  <a:cxn ang="1">
                    <a:pos x="connsiteX1" y="connsiteY1"/>
                  </a:cxn>
                </a:cxnLst>
                <a:rect l="l" t="t" r="r" b="b"/>
                <a:pathLst>
                  <a:path w="3457562" h="1813128">
                    <a:moveTo>
                      <a:pt x="0" y="1813128"/>
                    </a:moveTo>
                    <a:cubicBezTo>
                      <a:pt x="1862391" y="1813128"/>
                      <a:pt x="3457562" y="0"/>
                      <a:pt x="3457562" y="0"/>
                    </a:cubicBezTo>
                  </a:path>
                </a:pathLst>
              </a:custGeom>
              <a:solidFill>
                <a:srgbClr val="FFFFFF">
                  <a:alpha val="0"/>
                </a:srgbClr>
              </a:solidFill>
              <a:ln w="15875" cap="flat">
                <a:solidFill>
                  <a:schemeClr val="accent5"/>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p:cNvSpPr/>
              <p:nvPr/>
            </p:nvSpPr>
            <p:spPr>
              <a:xfrm>
                <a:off x="3101613" y="5551788"/>
                <a:ext cx="71275" cy="132542"/>
              </a:xfrm>
              <a:custGeom>
                <a:avLst/>
                <a:gdLst>
                  <a:gd name="connsiteX0" fmla="*/ 0 w 105448"/>
                  <a:gd name="connsiteY0" fmla="*/ 98044 h 196088"/>
                  <a:gd name="connsiteX1" fmla="*/ 105448 w 105448"/>
                  <a:gd name="connsiteY1" fmla="*/ 0 h 196088"/>
                  <a:gd name="connsiteX2" fmla="*/ 105448 w 105448"/>
                  <a:gd name="connsiteY2" fmla="*/ 196088 h 196088"/>
                </a:gdLst>
                <a:ahLst/>
                <a:cxnLst>
                  <a:cxn ang="0">
                    <a:pos x="connsiteX0" y="connsiteY0"/>
                  </a:cxn>
                  <a:cxn ang="1">
                    <a:pos x="connsiteX1" y="connsiteY1"/>
                  </a:cxn>
                  <a:cxn ang="2">
                    <a:pos x="connsiteX2" y="connsiteY2"/>
                  </a:cxn>
                </a:cxnLst>
                <a:rect l="l" t="t" r="r" b="b"/>
                <a:pathLst>
                  <a:path w="105448" h="196088">
                    <a:moveTo>
                      <a:pt x="0" y="98044"/>
                    </a:moveTo>
                    <a:lnTo>
                      <a:pt x="105448" y="0"/>
                    </a:lnTo>
                    <a:lnTo>
                      <a:pt x="105448" y="196088"/>
                    </a:lnTo>
                    <a:close/>
                  </a:path>
                </a:pathLst>
              </a:custGeom>
              <a:solidFill>
                <a:schemeClr val="accent5"/>
              </a:solidFill>
              <a:ln w="12700" cap="flat">
                <a:solidFill>
                  <a:schemeClr val="accent5">
                    <a:alpha val="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Group 76"/>
            <p:cNvGrpSpPr/>
            <p:nvPr/>
          </p:nvGrpSpPr>
          <p:grpSpPr>
            <a:xfrm>
              <a:off x="4703155" y="4459474"/>
              <a:ext cx="428537" cy="428537"/>
              <a:chOff x="4491111" y="4856253"/>
              <a:chExt cx="493776" cy="493776"/>
            </a:xfrm>
          </p:grpSpPr>
          <p:sp>
            <p:nvSpPr>
              <p:cNvPr id="29" name="Freeform 3"/>
              <p:cNvSpPr>
                <a:spLocks noChangeAspect="1"/>
              </p:cNvSpPr>
              <p:nvPr/>
            </p:nvSpPr>
            <p:spPr>
              <a:xfrm>
                <a:off x="4491111" y="4856253"/>
                <a:ext cx="493776" cy="493776"/>
              </a:xfrm>
              <a:custGeom>
                <a:avLst/>
                <a:gdLst>
                  <a:gd name="connsiteX0" fmla="*/ 301003 w 602018"/>
                  <a:gd name="connsiteY0" fmla="*/ 580923 h 580923"/>
                  <a:gd name="connsiteX1" fmla="*/ 602018 w 602018"/>
                  <a:gd name="connsiteY1" fmla="*/ 290462 h 580923"/>
                  <a:gd name="connsiteX2" fmla="*/ 301003 w 602018"/>
                  <a:gd name="connsiteY2" fmla="*/ 0 h 580923"/>
                  <a:gd name="connsiteX3" fmla="*/ 0 w 602018"/>
                  <a:gd name="connsiteY3" fmla="*/ 290462 h 580923"/>
                  <a:gd name="connsiteX4" fmla="*/ 301003 w 602018"/>
                  <a:gd name="connsiteY4" fmla="*/ 580923 h 5809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2018" h="580923">
                    <a:moveTo>
                      <a:pt x="301003" y="580923"/>
                    </a:moveTo>
                    <a:cubicBezTo>
                      <a:pt x="467233" y="580923"/>
                      <a:pt x="602018" y="450875"/>
                      <a:pt x="602018" y="290462"/>
                    </a:cubicBezTo>
                    <a:cubicBezTo>
                      <a:pt x="602018" y="130023"/>
                      <a:pt x="467233" y="0"/>
                      <a:pt x="301003" y="0"/>
                    </a:cubicBezTo>
                    <a:cubicBezTo>
                      <a:pt x="134772" y="0"/>
                      <a:pt x="0" y="130023"/>
                      <a:pt x="0" y="290462"/>
                    </a:cubicBezTo>
                    <a:cubicBezTo>
                      <a:pt x="0" y="450875"/>
                      <a:pt x="134772" y="580923"/>
                      <a:pt x="301003" y="580923"/>
                    </a:cubicBezTo>
                  </a:path>
                </a:pathLst>
              </a:custGeom>
              <a:solidFill>
                <a:schemeClr val="accent5"/>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p:cNvSpPr/>
              <p:nvPr/>
            </p:nvSpPr>
            <p:spPr>
              <a:xfrm>
                <a:off x="4648336" y="4965565"/>
                <a:ext cx="179327" cy="300552"/>
              </a:xfrm>
              <a:custGeom>
                <a:avLst/>
                <a:gdLst>
                  <a:gd name="connsiteX0" fmla="*/ 189890 w 444856"/>
                  <a:gd name="connsiteY0" fmla="*/ 0 h 745579"/>
                  <a:gd name="connsiteX1" fmla="*/ 189890 w 444856"/>
                  <a:gd name="connsiteY1" fmla="*/ 68796 h 745579"/>
                  <a:gd name="connsiteX2" fmla="*/ 15151 w 444856"/>
                  <a:gd name="connsiteY2" fmla="*/ 233794 h 745579"/>
                  <a:gd name="connsiteX3" fmla="*/ 193662 w 444856"/>
                  <a:gd name="connsiteY3" fmla="*/ 397053 h 745579"/>
                  <a:gd name="connsiteX4" fmla="*/ 193662 w 444856"/>
                  <a:gd name="connsiteY4" fmla="*/ 557682 h 745579"/>
                  <a:gd name="connsiteX5" fmla="*/ 82474 w 444856"/>
                  <a:gd name="connsiteY5" fmla="*/ 469786 h 745579"/>
                  <a:gd name="connsiteX6" fmla="*/ 0 w 444856"/>
                  <a:gd name="connsiteY6" fmla="*/ 522732 h 745579"/>
                  <a:gd name="connsiteX7" fmla="*/ 189890 w 444856"/>
                  <a:gd name="connsiteY7" fmla="*/ 643014 h 745579"/>
                  <a:gd name="connsiteX8" fmla="*/ 189890 w 444856"/>
                  <a:gd name="connsiteY8" fmla="*/ 745579 h 745579"/>
                  <a:gd name="connsiteX9" fmla="*/ 262496 w 444856"/>
                  <a:gd name="connsiteY9" fmla="*/ 745579 h 745579"/>
                  <a:gd name="connsiteX10" fmla="*/ 262496 w 444856"/>
                  <a:gd name="connsiteY10" fmla="*/ 643014 h 745579"/>
                  <a:gd name="connsiteX11" fmla="*/ 444856 w 444856"/>
                  <a:gd name="connsiteY11" fmla="*/ 476631 h 745579"/>
                  <a:gd name="connsiteX12" fmla="*/ 260248 w 444856"/>
                  <a:gd name="connsiteY12" fmla="*/ 308610 h 745579"/>
                  <a:gd name="connsiteX13" fmla="*/ 260248 w 444856"/>
                  <a:gd name="connsiteY13" fmla="*/ 161061 h 745579"/>
                  <a:gd name="connsiteX14" fmla="*/ 343497 w 444856"/>
                  <a:gd name="connsiteY14" fmla="*/ 230022 h 745579"/>
                  <a:gd name="connsiteX15" fmla="*/ 425107 w 444856"/>
                  <a:gd name="connsiteY15" fmla="*/ 170929 h 745579"/>
                  <a:gd name="connsiteX16" fmla="*/ 262496 w 444856"/>
                  <a:gd name="connsiteY16" fmla="*/ 70955 h 745579"/>
                  <a:gd name="connsiteX17" fmla="*/ 262496 w 444856"/>
                  <a:gd name="connsiteY17" fmla="*/ 0 h 745579"/>
                  <a:gd name="connsiteX19" fmla="*/ 127025 w 444856"/>
                  <a:gd name="connsiteY19" fmla="*/ 223190 h 745579"/>
                  <a:gd name="connsiteX20" fmla="*/ 193662 w 444856"/>
                  <a:gd name="connsiteY20" fmla="*/ 156591 h 745579"/>
                  <a:gd name="connsiteX21" fmla="*/ 193662 w 444856"/>
                  <a:gd name="connsiteY21" fmla="*/ 291160 h 745579"/>
                  <a:gd name="connsiteX22" fmla="*/ 127025 w 444856"/>
                  <a:gd name="connsiteY22" fmla="*/ 223190 h 745579"/>
                  <a:gd name="connsiteX23" fmla="*/ 260248 w 444856"/>
                  <a:gd name="connsiteY23" fmla="*/ 414503 h 745579"/>
                  <a:gd name="connsiteX24" fmla="*/ 332854 w 444856"/>
                  <a:gd name="connsiteY24" fmla="*/ 487972 h 745579"/>
                  <a:gd name="connsiteX25" fmla="*/ 260248 w 444856"/>
                  <a:gd name="connsiteY25" fmla="*/ 558279 h 7455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444856" h="745579">
                    <a:moveTo>
                      <a:pt x="189890" y="0"/>
                    </a:moveTo>
                    <a:lnTo>
                      <a:pt x="189890" y="68796"/>
                    </a:lnTo>
                    <a:cubicBezTo>
                      <a:pt x="83172" y="77064"/>
                      <a:pt x="15151" y="138455"/>
                      <a:pt x="15151" y="233794"/>
                    </a:cubicBezTo>
                    <a:cubicBezTo>
                      <a:pt x="15151" y="341211"/>
                      <a:pt x="102172" y="374498"/>
                      <a:pt x="193662" y="397053"/>
                    </a:cubicBezTo>
                    <a:lnTo>
                      <a:pt x="193662" y="557682"/>
                    </a:lnTo>
                    <a:cubicBezTo>
                      <a:pt x="142964" y="547675"/>
                      <a:pt x="113436" y="512991"/>
                      <a:pt x="82474" y="469786"/>
                    </a:cubicBezTo>
                    <a:lnTo>
                      <a:pt x="0" y="522732"/>
                    </a:lnTo>
                    <a:cubicBezTo>
                      <a:pt x="37109" y="583311"/>
                      <a:pt x="92265" y="633057"/>
                      <a:pt x="189890" y="643014"/>
                    </a:cubicBezTo>
                    <a:lnTo>
                      <a:pt x="189890" y="745579"/>
                    </a:lnTo>
                    <a:lnTo>
                      <a:pt x="262496" y="745579"/>
                    </a:lnTo>
                    <a:lnTo>
                      <a:pt x="262496" y="643014"/>
                    </a:lnTo>
                    <a:cubicBezTo>
                      <a:pt x="391122" y="631673"/>
                      <a:pt x="444856" y="559841"/>
                      <a:pt x="444856" y="476631"/>
                    </a:cubicBezTo>
                    <a:cubicBezTo>
                      <a:pt x="444856" y="369951"/>
                      <a:pt x="365277" y="333629"/>
                      <a:pt x="260248" y="308610"/>
                    </a:cubicBezTo>
                    <a:lnTo>
                      <a:pt x="260248" y="161061"/>
                    </a:lnTo>
                    <a:cubicBezTo>
                      <a:pt x="298780" y="171666"/>
                      <a:pt x="321551" y="198158"/>
                      <a:pt x="343497" y="230022"/>
                    </a:cubicBezTo>
                    <a:lnTo>
                      <a:pt x="425107" y="170929"/>
                    </a:lnTo>
                    <a:cubicBezTo>
                      <a:pt x="391985" y="123177"/>
                      <a:pt x="346532" y="82436"/>
                      <a:pt x="262496" y="70955"/>
                    </a:cubicBezTo>
                    <a:lnTo>
                      <a:pt x="262496" y="0"/>
                    </a:lnTo>
                    <a:moveTo>
                      <a:pt x="127025" y="223190"/>
                    </a:moveTo>
                    <a:cubicBezTo>
                      <a:pt x="127025" y="189027"/>
                      <a:pt x="148234" y="162662"/>
                      <a:pt x="193662" y="156591"/>
                    </a:cubicBezTo>
                    <a:lnTo>
                      <a:pt x="193662" y="291160"/>
                    </a:lnTo>
                    <a:cubicBezTo>
                      <a:pt x="149847" y="277558"/>
                      <a:pt x="127025" y="260248"/>
                      <a:pt x="127025" y="223190"/>
                    </a:cubicBezTo>
                    <a:moveTo>
                      <a:pt x="260248" y="414503"/>
                    </a:moveTo>
                    <a:cubicBezTo>
                      <a:pt x="309474" y="429654"/>
                      <a:pt x="332854" y="450050"/>
                      <a:pt x="332854" y="487972"/>
                    </a:cubicBezTo>
                    <a:cubicBezTo>
                      <a:pt x="332854" y="529488"/>
                      <a:pt x="308686" y="551447"/>
                      <a:pt x="260248" y="55827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nvGrpSpPr>
          <p:cNvPr id="10" name="Group 9"/>
          <p:cNvGrpSpPr/>
          <p:nvPr/>
        </p:nvGrpSpPr>
        <p:grpSpPr>
          <a:xfrm>
            <a:off x="6609767" y="2159662"/>
            <a:ext cx="1995756" cy="1060292"/>
            <a:chOff x="6609767" y="1989538"/>
            <a:chExt cx="1995756" cy="1060292"/>
          </a:xfrm>
        </p:grpSpPr>
        <p:grpSp>
          <p:nvGrpSpPr>
            <p:cNvPr id="45" name="Group 44"/>
            <p:cNvGrpSpPr/>
            <p:nvPr/>
          </p:nvGrpSpPr>
          <p:grpSpPr>
            <a:xfrm>
              <a:off x="6609767" y="1989538"/>
              <a:ext cx="1995756" cy="1060292"/>
              <a:chOff x="6687981" y="2010299"/>
              <a:chExt cx="2299585" cy="1221709"/>
            </a:xfrm>
          </p:grpSpPr>
          <p:sp>
            <p:nvSpPr>
              <p:cNvPr id="15" name="Freeform 3"/>
              <p:cNvSpPr/>
              <p:nvPr/>
            </p:nvSpPr>
            <p:spPr>
              <a:xfrm>
                <a:off x="6733465" y="2010299"/>
                <a:ext cx="2254101" cy="1173328"/>
              </a:xfrm>
              <a:custGeom>
                <a:avLst/>
                <a:gdLst>
                  <a:gd name="connsiteX0" fmla="*/ 3334817 w 3334817"/>
                  <a:gd name="connsiteY0" fmla="*/ 0 h 1735874"/>
                  <a:gd name="connsiteX1" fmla="*/ 0 w 3334817"/>
                  <a:gd name="connsiteY1" fmla="*/ 1735874 h 1735874"/>
                </a:gdLst>
                <a:ahLst/>
                <a:cxnLst>
                  <a:cxn ang="0">
                    <a:pos x="connsiteX0" y="connsiteY0"/>
                  </a:cxn>
                  <a:cxn ang="1">
                    <a:pos x="connsiteX1" y="connsiteY1"/>
                  </a:cxn>
                </a:cxnLst>
                <a:rect l="l" t="t" r="r" b="b"/>
                <a:pathLst>
                  <a:path w="3334817" h="1735874">
                    <a:moveTo>
                      <a:pt x="3334817" y="0"/>
                    </a:moveTo>
                    <a:cubicBezTo>
                      <a:pt x="1468514" y="0"/>
                      <a:pt x="0" y="1735874"/>
                      <a:pt x="0" y="1735874"/>
                    </a:cubicBezTo>
                  </a:path>
                </a:pathLst>
              </a:custGeom>
              <a:solidFill>
                <a:srgbClr val="FFFFFF">
                  <a:alpha val="0"/>
                </a:srgbClr>
              </a:solidFill>
              <a:ln w="15875" cap="flat">
                <a:solidFill>
                  <a:srgbClr val="00A0BA">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6687981" y="3134799"/>
                <a:ext cx="101174" cy="97209"/>
              </a:xfrm>
              <a:custGeom>
                <a:avLst/>
                <a:gdLst>
                  <a:gd name="connsiteX0" fmla="*/ 6744 w 149682"/>
                  <a:gd name="connsiteY0" fmla="*/ 143815 h 143815"/>
                  <a:gd name="connsiteX1" fmla="*/ 0 w 149682"/>
                  <a:gd name="connsiteY1" fmla="*/ 0 h 143815"/>
                  <a:gd name="connsiteX2" fmla="*/ 149682 w 149682"/>
                  <a:gd name="connsiteY2" fmla="*/ 126632 h 143815"/>
                </a:gdLst>
                <a:ahLst/>
                <a:cxnLst>
                  <a:cxn ang="0">
                    <a:pos x="connsiteX0" y="connsiteY0"/>
                  </a:cxn>
                  <a:cxn ang="1">
                    <a:pos x="connsiteX1" y="connsiteY1"/>
                  </a:cxn>
                  <a:cxn ang="2">
                    <a:pos x="connsiteX2" y="connsiteY2"/>
                  </a:cxn>
                </a:cxnLst>
                <a:rect l="l" t="t" r="r" b="b"/>
                <a:pathLst>
                  <a:path w="149682" h="143815">
                    <a:moveTo>
                      <a:pt x="6744" y="143815"/>
                    </a:moveTo>
                    <a:lnTo>
                      <a:pt x="0" y="0"/>
                    </a:lnTo>
                    <a:lnTo>
                      <a:pt x="149682" y="126632"/>
                    </a:lnTo>
                    <a:close/>
                  </a:path>
                </a:pathLst>
              </a:custGeom>
              <a:solidFill>
                <a:srgbClr val="00A0BA">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Group 79"/>
            <p:cNvGrpSpPr/>
            <p:nvPr/>
          </p:nvGrpSpPr>
          <p:grpSpPr>
            <a:xfrm>
              <a:off x="7120268" y="2207194"/>
              <a:ext cx="424645" cy="428537"/>
              <a:chOff x="7276200" y="2261090"/>
              <a:chExt cx="489292" cy="493776"/>
            </a:xfrm>
          </p:grpSpPr>
          <p:sp>
            <p:nvSpPr>
              <p:cNvPr id="28" name="Freeform 3"/>
              <p:cNvSpPr>
                <a:spLocks noChangeAspect="1"/>
              </p:cNvSpPr>
              <p:nvPr/>
            </p:nvSpPr>
            <p:spPr>
              <a:xfrm>
                <a:off x="7276200" y="2261090"/>
                <a:ext cx="489292" cy="493776"/>
              </a:xfrm>
              <a:custGeom>
                <a:avLst/>
                <a:gdLst>
                  <a:gd name="connsiteX0" fmla="*/ 301015 w 602018"/>
                  <a:gd name="connsiteY0" fmla="*/ 580923 h 580923"/>
                  <a:gd name="connsiteX1" fmla="*/ 602018 w 602018"/>
                  <a:gd name="connsiteY1" fmla="*/ 290462 h 580923"/>
                  <a:gd name="connsiteX2" fmla="*/ 301015 w 602018"/>
                  <a:gd name="connsiteY2" fmla="*/ 0 h 580923"/>
                  <a:gd name="connsiteX3" fmla="*/ 0 w 602018"/>
                  <a:gd name="connsiteY3" fmla="*/ 290462 h 580923"/>
                  <a:gd name="connsiteX4" fmla="*/ 301015 w 602018"/>
                  <a:gd name="connsiteY4" fmla="*/ 580923 h 5809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2018" h="580923">
                    <a:moveTo>
                      <a:pt x="301015" y="580923"/>
                    </a:moveTo>
                    <a:cubicBezTo>
                      <a:pt x="467246" y="580923"/>
                      <a:pt x="602018" y="450875"/>
                      <a:pt x="602018" y="290462"/>
                    </a:cubicBezTo>
                    <a:cubicBezTo>
                      <a:pt x="602018" y="130035"/>
                      <a:pt x="467246" y="0"/>
                      <a:pt x="301015" y="0"/>
                    </a:cubicBezTo>
                    <a:cubicBezTo>
                      <a:pt x="134772" y="0"/>
                      <a:pt x="0" y="130035"/>
                      <a:pt x="0" y="290462"/>
                    </a:cubicBezTo>
                    <a:cubicBezTo>
                      <a:pt x="0" y="450875"/>
                      <a:pt x="134772" y="580923"/>
                      <a:pt x="301015" y="580923"/>
                    </a:cubicBezTo>
                  </a:path>
                </a:pathLst>
              </a:custGeom>
              <a:solidFill>
                <a:schemeClr val="accent1"/>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78"/>
              <p:cNvSpPr/>
              <p:nvPr/>
            </p:nvSpPr>
            <p:spPr>
              <a:xfrm rot="-420000">
                <a:off x="7369659" y="2405712"/>
                <a:ext cx="302374" cy="204532"/>
              </a:xfrm>
              <a:custGeom>
                <a:avLst/>
                <a:gdLst>
                  <a:gd name="connsiteX0" fmla="*/ 1265834 w 1265834"/>
                  <a:gd name="connsiteY0" fmla="*/ 129337 h 856234"/>
                  <a:gd name="connsiteX1" fmla="*/ 1143826 w 1265834"/>
                  <a:gd name="connsiteY1" fmla="*/ 0 h 856234"/>
                  <a:gd name="connsiteX2" fmla="*/ 502437 w 1265834"/>
                  <a:gd name="connsiteY2" fmla="*/ 605053 h 856234"/>
                  <a:gd name="connsiteX3" fmla="*/ 129337 w 1265834"/>
                  <a:gd name="connsiteY3" fmla="*/ 209537 h 856234"/>
                  <a:gd name="connsiteX4" fmla="*/ 0 w 1265834"/>
                  <a:gd name="connsiteY4" fmla="*/ 331546 h 856234"/>
                  <a:gd name="connsiteX5" fmla="*/ 494170 w 1265834"/>
                  <a:gd name="connsiteY5" fmla="*/ 855396 h 856234"/>
                  <a:gd name="connsiteX6" fmla="*/ 494335 w 1265834"/>
                  <a:gd name="connsiteY6" fmla="*/ 855243 h 856234"/>
                  <a:gd name="connsiteX7" fmla="*/ 495275 w 1265834"/>
                  <a:gd name="connsiteY7" fmla="*/ 856234 h 85623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265834" h="856234">
                    <a:moveTo>
                      <a:pt x="1265834" y="129337"/>
                    </a:moveTo>
                    <a:lnTo>
                      <a:pt x="1143826" y="0"/>
                    </a:lnTo>
                    <a:lnTo>
                      <a:pt x="502437" y="605053"/>
                    </a:lnTo>
                    <a:lnTo>
                      <a:pt x="129337" y="209537"/>
                    </a:lnTo>
                    <a:lnTo>
                      <a:pt x="0" y="331546"/>
                    </a:lnTo>
                    <a:lnTo>
                      <a:pt x="494170" y="855396"/>
                    </a:lnTo>
                    <a:lnTo>
                      <a:pt x="494335" y="855243"/>
                    </a:lnTo>
                    <a:lnTo>
                      <a:pt x="495275" y="856234"/>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p:cNvGrpSpPr/>
          <p:nvPr/>
        </p:nvGrpSpPr>
        <p:grpSpPr>
          <a:xfrm>
            <a:off x="1414615" y="1792201"/>
            <a:ext cx="2089776" cy="634330"/>
            <a:chOff x="1414615" y="1622077"/>
            <a:chExt cx="2089776" cy="634330"/>
          </a:xfrm>
        </p:grpSpPr>
        <p:grpSp>
          <p:nvGrpSpPr>
            <p:cNvPr id="68" name="Group 67"/>
            <p:cNvGrpSpPr/>
            <p:nvPr/>
          </p:nvGrpSpPr>
          <p:grpSpPr>
            <a:xfrm>
              <a:off x="3003631" y="1755641"/>
              <a:ext cx="500760" cy="500766"/>
              <a:chOff x="2532856" y="1740794"/>
              <a:chExt cx="576994" cy="577002"/>
            </a:xfrm>
          </p:grpSpPr>
          <p:sp>
            <p:nvSpPr>
              <p:cNvPr id="33" name="Freeform 3"/>
              <p:cNvSpPr/>
              <p:nvPr/>
            </p:nvSpPr>
            <p:spPr>
              <a:xfrm>
                <a:off x="2532856" y="1740794"/>
                <a:ext cx="576994" cy="577002"/>
              </a:xfrm>
              <a:custGeom>
                <a:avLst/>
                <a:gdLst>
                  <a:gd name="connsiteX0" fmla="*/ 426822 w 853630"/>
                  <a:gd name="connsiteY0" fmla="*/ 853643 h 853643"/>
                  <a:gd name="connsiteX1" fmla="*/ 853630 w 853630"/>
                  <a:gd name="connsiteY1" fmla="*/ 426822 h 853643"/>
                  <a:gd name="connsiteX2" fmla="*/ 426822 w 853630"/>
                  <a:gd name="connsiteY2" fmla="*/ 0 h 853643"/>
                  <a:gd name="connsiteX3" fmla="*/ 0 w 853630"/>
                  <a:gd name="connsiteY3" fmla="*/ 426822 h 853643"/>
                  <a:gd name="connsiteX4" fmla="*/ 426822 w 853630"/>
                  <a:gd name="connsiteY4" fmla="*/ 853643 h 8536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53630" h="853643">
                    <a:moveTo>
                      <a:pt x="426822" y="853643"/>
                    </a:moveTo>
                    <a:cubicBezTo>
                      <a:pt x="662546" y="853643"/>
                      <a:pt x="853630" y="662559"/>
                      <a:pt x="853630" y="426822"/>
                    </a:cubicBezTo>
                    <a:cubicBezTo>
                      <a:pt x="853630" y="191097"/>
                      <a:pt x="662546" y="0"/>
                      <a:pt x="426822" y="0"/>
                    </a:cubicBezTo>
                    <a:cubicBezTo>
                      <a:pt x="191084" y="0"/>
                      <a:pt x="0" y="191097"/>
                      <a:pt x="0" y="426822"/>
                    </a:cubicBezTo>
                    <a:cubicBezTo>
                      <a:pt x="0" y="662559"/>
                      <a:pt x="191084" y="853643"/>
                      <a:pt x="426822" y="853643"/>
                    </a:cubicBezTo>
                  </a:path>
                </a:pathLst>
              </a:custGeom>
              <a:solidFill>
                <a:schemeClr val="accent5"/>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743754" y="1846658"/>
                <a:ext cx="169928" cy="430879"/>
              </a:xfrm>
              <a:prstGeom prst="rect">
                <a:avLst/>
              </a:prstGeom>
              <a:noFill/>
            </p:spPr>
            <p:txBody>
              <a:bodyPr wrap="none" lIns="0" tIns="0" rIns="0" bIns="0" rtlCol="0">
                <a:spAutoFit/>
              </a:bodyPr>
              <a:lstStyle/>
              <a:p>
                <a:pPr algn="ctr">
                  <a:lnSpc>
                    <a:spcPct val="90000"/>
                  </a:lnSpc>
                  <a:spcBef>
                    <a:spcPts val="1600"/>
                  </a:spcBef>
                </a:pPr>
                <a:r>
                  <a:rPr lang="en-US" sz="2700" dirty="0" smtClean="0">
                    <a:solidFill>
                      <a:schemeClr val="bg1"/>
                    </a:solidFill>
                    <a:latin typeface="+mj-lt"/>
                    <a:ea typeface="BentonSans Medium" charset="0"/>
                    <a:cs typeface="BentonSans Medium" charset="0"/>
                  </a:rPr>
                  <a:t>1</a:t>
                </a:r>
                <a:endParaRPr lang="en-US" sz="2700" dirty="0">
                  <a:solidFill>
                    <a:schemeClr val="bg1"/>
                  </a:solidFill>
                  <a:latin typeface="+mj-lt"/>
                  <a:ea typeface="BentonSans Medium" charset="0"/>
                  <a:cs typeface="BentonSans Medium" charset="0"/>
                </a:endParaRPr>
              </a:p>
            </p:txBody>
          </p:sp>
        </p:grpSp>
        <p:sp>
          <p:nvSpPr>
            <p:cNvPr id="75" name="TextBox 74"/>
            <p:cNvSpPr txBox="1"/>
            <p:nvPr/>
          </p:nvSpPr>
          <p:spPr>
            <a:xfrm>
              <a:off x="1414615" y="1622077"/>
              <a:ext cx="1513518" cy="360099"/>
            </a:xfrm>
            <a:prstGeom prst="rect">
              <a:avLst/>
            </a:prstGeom>
            <a:noFill/>
          </p:spPr>
          <p:txBody>
            <a:bodyPr wrap="square" lIns="0" tIns="0" rIns="0" bIns="0" rtlCol="0">
              <a:spAutoFit/>
            </a:bodyPr>
            <a:lstStyle/>
            <a:p>
              <a:pPr algn="r">
                <a:lnSpc>
                  <a:spcPct val="90000"/>
                </a:lnSpc>
                <a:spcBef>
                  <a:spcPts val="1600"/>
                </a:spcBef>
              </a:pPr>
              <a:r>
                <a:rPr lang="en-US" sz="1300" dirty="0" smtClean="0">
                  <a:solidFill>
                    <a:schemeClr val="accent5"/>
                  </a:solidFill>
                  <a:ea typeface="BentonSans Medium" charset="0"/>
                  <a:cs typeface="BentonSans Medium" charset="0"/>
                </a:rPr>
                <a:t>Supplier ships order and invoice</a:t>
              </a:r>
              <a:endParaRPr lang="en-US" sz="1300" dirty="0">
                <a:solidFill>
                  <a:schemeClr val="accent5"/>
                </a:solidFill>
                <a:ea typeface="BentonSans Medium" charset="0"/>
                <a:cs typeface="BentonSans Medium" charset="0"/>
              </a:endParaRPr>
            </a:p>
          </p:txBody>
        </p:sp>
      </p:grpSp>
      <p:grpSp>
        <p:nvGrpSpPr>
          <p:cNvPr id="5" name="Group 4"/>
          <p:cNvGrpSpPr/>
          <p:nvPr/>
        </p:nvGrpSpPr>
        <p:grpSpPr>
          <a:xfrm>
            <a:off x="8687601" y="1771475"/>
            <a:ext cx="1804228" cy="655056"/>
            <a:chOff x="8687601" y="1601351"/>
            <a:chExt cx="1804228" cy="655056"/>
          </a:xfrm>
        </p:grpSpPr>
        <p:grpSp>
          <p:nvGrpSpPr>
            <p:cNvPr id="70" name="Group 69"/>
            <p:cNvGrpSpPr/>
            <p:nvPr/>
          </p:nvGrpSpPr>
          <p:grpSpPr>
            <a:xfrm>
              <a:off x="8687601" y="1755641"/>
              <a:ext cx="500760" cy="500766"/>
              <a:chOff x="9082140" y="1740794"/>
              <a:chExt cx="576994" cy="577002"/>
            </a:xfrm>
          </p:grpSpPr>
          <p:sp>
            <p:nvSpPr>
              <p:cNvPr id="34" name="Freeform 3"/>
              <p:cNvSpPr/>
              <p:nvPr/>
            </p:nvSpPr>
            <p:spPr>
              <a:xfrm>
                <a:off x="9082140" y="1740794"/>
                <a:ext cx="576994" cy="577002"/>
              </a:xfrm>
              <a:custGeom>
                <a:avLst/>
                <a:gdLst>
                  <a:gd name="connsiteX0" fmla="*/ 426822 w 853630"/>
                  <a:gd name="connsiteY0" fmla="*/ 853643 h 853643"/>
                  <a:gd name="connsiteX1" fmla="*/ 853630 w 853630"/>
                  <a:gd name="connsiteY1" fmla="*/ 426822 h 853643"/>
                  <a:gd name="connsiteX2" fmla="*/ 426822 w 853630"/>
                  <a:gd name="connsiteY2" fmla="*/ 0 h 853643"/>
                  <a:gd name="connsiteX3" fmla="*/ 0 w 853630"/>
                  <a:gd name="connsiteY3" fmla="*/ 426822 h 853643"/>
                  <a:gd name="connsiteX4" fmla="*/ 426822 w 853630"/>
                  <a:gd name="connsiteY4" fmla="*/ 853643 h 8536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53630" h="853643">
                    <a:moveTo>
                      <a:pt x="426822" y="853643"/>
                    </a:moveTo>
                    <a:cubicBezTo>
                      <a:pt x="662559" y="853643"/>
                      <a:pt x="853630" y="662559"/>
                      <a:pt x="853630" y="426822"/>
                    </a:cubicBezTo>
                    <a:cubicBezTo>
                      <a:pt x="853630" y="191097"/>
                      <a:pt x="662559" y="0"/>
                      <a:pt x="426822" y="0"/>
                    </a:cubicBezTo>
                    <a:cubicBezTo>
                      <a:pt x="191084" y="0"/>
                      <a:pt x="0" y="191097"/>
                      <a:pt x="0" y="426822"/>
                    </a:cubicBezTo>
                    <a:cubicBezTo>
                      <a:pt x="0" y="662559"/>
                      <a:pt x="191084" y="853643"/>
                      <a:pt x="426822" y="853643"/>
                    </a:cubicBezTo>
                  </a:path>
                </a:pathLst>
              </a:custGeom>
              <a:solidFill>
                <a:schemeClr val="accent1"/>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9258940" y="1846658"/>
                <a:ext cx="230881" cy="430879"/>
              </a:xfrm>
              <a:prstGeom prst="rect">
                <a:avLst/>
              </a:prstGeom>
              <a:noFill/>
            </p:spPr>
            <p:txBody>
              <a:bodyPr wrap="none" lIns="0" tIns="0" rIns="0" bIns="0" rtlCol="0">
                <a:spAutoFit/>
              </a:bodyPr>
              <a:lstStyle/>
              <a:p>
                <a:pPr algn="ctr">
                  <a:lnSpc>
                    <a:spcPct val="90000"/>
                  </a:lnSpc>
                  <a:spcBef>
                    <a:spcPts val="1600"/>
                  </a:spcBef>
                </a:pPr>
                <a:r>
                  <a:rPr lang="en-US" sz="2700" dirty="0" smtClean="0">
                    <a:solidFill>
                      <a:schemeClr val="bg1"/>
                    </a:solidFill>
                    <a:latin typeface="+mj-lt"/>
                    <a:ea typeface="BentonSans Medium" charset="0"/>
                    <a:cs typeface="BentonSans Medium" charset="0"/>
                  </a:rPr>
                  <a:t>2</a:t>
                </a:r>
                <a:endParaRPr lang="en-US" sz="2700" dirty="0">
                  <a:solidFill>
                    <a:schemeClr val="bg1"/>
                  </a:solidFill>
                  <a:latin typeface="+mj-lt"/>
                  <a:ea typeface="BentonSans Medium" charset="0"/>
                  <a:cs typeface="BentonSans Medium" charset="0"/>
                </a:endParaRPr>
              </a:p>
            </p:txBody>
          </p:sp>
        </p:grpSp>
        <p:sp>
          <p:nvSpPr>
            <p:cNvPr id="82" name="TextBox 81"/>
            <p:cNvSpPr txBox="1"/>
            <p:nvPr/>
          </p:nvSpPr>
          <p:spPr>
            <a:xfrm>
              <a:off x="9247133" y="1601351"/>
              <a:ext cx="1244696" cy="360099"/>
            </a:xfrm>
            <a:prstGeom prst="rect">
              <a:avLst/>
            </a:prstGeom>
            <a:noFill/>
          </p:spPr>
          <p:txBody>
            <a:bodyPr wrap="square" lIns="0" tIns="0" rIns="0" bIns="0" rtlCol="0">
              <a:spAutoFit/>
            </a:bodyPr>
            <a:lstStyle/>
            <a:p>
              <a:pPr>
                <a:lnSpc>
                  <a:spcPct val="90000"/>
                </a:lnSpc>
                <a:spcBef>
                  <a:spcPts val="1600"/>
                </a:spcBef>
              </a:pPr>
              <a:r>
                <a:rPr lang="en-US" sz="1300" dirty="0" smtClean="0">
                  <a:solidFill>
                    <a:schemeClr val="accent1"/>
                  </a:solidFill>
                  <a:ea typeface="BentonSans Medium" charset="0"/>
                  <a:cs typeface="BentonSans Medium" charset="0"/>
                </a:rPr>
                <a:t>Buyer initiates BIP payment</a:t>
              </a:r>
              <a:endParaRPr lang="en-US" sz="1300" dirty="0">
                <a:solidFill>
                  <a:schemeClr val="accent1"/>
                </a:solidFill>
                <a:ea typeface="BentonSans Medium" charset="0"/>
                <a:cs typeface="BentonSans Medium" charset="0"/>
              </a:endParaRPr>
            </a:p>
          </p:txBody>
        </p:sp>
      </p:grpSp>
      <p:grpSp>
        <p:nvGrpSpPr>
          <p:cNvPr id="7" name="Group 6"/>
          <p:cNvGrpSpPr/>
          <p:nvPr/>
        </p:nvGrpSpPr>
        <p:grpSpPr>
          <a:xfrm>
            <a:off x="591468" y="5036370"/>
            <a:ext cx="2898201" cy="635259"/>
            <a:chOff x="591468" y="4866246"/>
            <a:chExt cx="2898201" cy="635259"/>
          </a:xfrm>
        </p:grpSpPr>
        <p:grpSp>
          <p:nvGrpSpPr>
            <p:cNvPr id="81" name="Group 80"/>
            <p:cNvGrpSpPr/>
            <p:nvPr/>
          </p:nvGrpSpPr>
          <p:grpSpPr>
            <a:xfrm>
              <a:off x="2988902" y="4866246"/>
              <a:ext cx="500767" cy="500766"/>
              <a:chOff x="2515884" y="5324951"/>
              <a:chExt cx="577003" cy="577002"/>
            </a:xfrm>
          </p:grpSpPr>
          <p:sp>
            <p:nvSpPr>
              <p:cNvPr id="32" name="Freeform 3"/>
              <p:cNvSpPr/>
              <p:nvPr/>
            </p:nvSpPr>
            <p:spPr>
              <a:xfrm>
                <a:off x="2515884" y="5324951"/>
                <a:ext cx="577003" cy="577002"/>
              </a:xfrm>
              <a:custGeom>
                <a:avLst/>
                <a:gdLst>
                  <a:gd name="connsiteX0" fmla="*/ 426822 w 853643"/>
                  <a:gd name="connsiteY0" fmla="*/ 853643 h 853643"/>
                  <a:gd name="connsiteX1" fmla="*/ 853643 w 853643"/>
                  <a:gd name="connsiteY1" fmla="*/ 426834 h 853643"/>
                  <a:gd name="connsiteX2" fmla="*/ 426822 w 853643"/>
                  <a:gd name="connsiteY2" fmla="*/ 0 h 853643"/>
                  <a:gd name="connsiteX3" fmla="*/ 0 w 853643"/>
                  <a:gd name="connsiteY3" fmla="*/ 426834 h 853643"/>
                  <a:gd name="connsiteX4" fmla="*/ 426822 w 853643"/>
                  <a:gd name="connsiteY4" fmla="*/ 853643 h 8536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53643" h="853643">
                    <a:moveTo>
                      <a:pt x="426822" y="853643"/>
                    </a:moveTo>
                    <a:cubicBezTo>
                      <a:pt x="662559" y="853643"/>
                      <a:pt x="853643" y="662546"/>
                      <a:pt x="853643" y="426834"/>
                    </a:cubicBezTo>
                    <a:cubicBezTo>
                      <a:pt x="853643" y="191097"/>
                      <a:pt x="662559" y="0"/>
                      <a:pt x="426822" y="0"/>
                    </a:cubicBezTo>
                    <a:cubicBezTo>
                      <a:pt x="191084" y="0"/>
                      <a:pt x="0" y="191097"/>
                      <a:pt x="0" y="426834"/>
                    </a:cubicBezTo>
                    <a:cubicBezTo>
                      <a:pt x="0" y="662546"/>
                      <a:pt x="191084" y="853643"/>
                      <a:pt x="426822" y="853643"/>
                    </a:cubicBezTo>
                  </a:path>
                </a:pathLst>
              </a:custGeom>
              <a:solidFill>
                <a:schemeClr val="accent5"/>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701718" y="5439157"/>
                <a:ext cx="232727" cy="430879"/>
              </a:xfrm>
              <a:prstGeom prst="rect">
                <a:avLst/>
              </a:prstGeom>
              <a:noFill/>
            </p:spPr>
            <p:txBody>
              <a:bodyPr wrap="none" lIns="0" tIns="0" rIns="0" bIns="0" rtlCol="0">
                <a:spAutoFit/>
              </a:bodyPr>
              <a:lstStyle/>
              <a:p>
                <a:pPr algn="ctr">
                  <a:lnSpc>
                    <a:spcPct val="90000"/>
                  </a:lnSpc>
                  <a:spcBef>
                    <a:spcPts val="1600"/>
                  </a:spcBef>
                </a:pPr>
                <a:r>
                  <a:rPr lang="en-US" sz="2700" dirty="0" smtClean="0">
                    <a:solidFill>
                      <a:schemeClr val="bg1"/>
                    </a:solidFill>
                    <a:latin typeface="+mj-lt"/>
                    <a:ea typeface="BentonSans Medium" charset="0"/>
                    <a:cs typeface="BentonSans Medium" charset="0"/>
                  </a:rPr>
                  <a:t>3</a:t>
                </a:r>
                <a:endParaRPr lang="en-US" sz="2700" dirty="0">
                  <a:solidFill>
                    <a:schemeClr val="bg1"/>
                  </a:solidFill>
                  <a:latin typeface="+mj-lt"/>
                  <a:ea typeface="BentonSans Medium" charset="0"/>
                  <a:cs typeface="BentonSans Medium" charset="0"/>
                </a:endParaRPr>
              </a:p>
            </p:txBody>
          </p:sp>
        </p:grpSp>
        <p:sp>
          <p:nvSpPr>
            <p:cNvPr id="83" name="TextBox 82"/>
            <p:cNvSpPr txBox="1"/>
            <p:nvPr/>
          </p:nvSpPr>
          <p:spPr>
            <a:xfrm>
              <a:off x="591468" y="5141406"/>
              <a:ext cx="2331608" cy="360099"/>
            </a:xfrm>
            <a:prstGeom prst="rect">
              <a:avLst/>
            </a:prstGeom>
            <a:noFill/>
          </p:spPr>
          <p:txBody>
            <a:bodyPr wrap="square" lIns="0" tIns="0" rIns="0" bIns="0" rtlCol="0">
              <a:spAutoFit/>
            </a:bodyPr>
            <a:lstStyle/>
            <a:p>
              <a:pPr algn="r">
                <a:lnSpc>
                  <a:spcPct val="90000"/>
                </a:lnSpc>
                <a:spcBef>
                  <a:spcPts val="1600"/>
                </a:spcBef>
              </a:pPr>
              <a:r>
                <a:rPr lang="en-US" sz="1300" dirty="0" smtClean="0">
                  <a:solidFill>
                    <a:schemeClr val="accent5"/>
                  </a:solidFill>
                  <a:ea typeface="BentonSans Medium" charset="0"/>
                  <a:cs typeface="BentonSans Medium" charset="0"/>
                </a:rPr>
                <a:t>AXP pushes payment to supplier bank account</a:t>
              </a:r>
              <a:endParaRPr lang="en-US" sz="1300" dirty="0">
                <a:solidFill>
                  <a:schemeClr val="accent5"/>
                </a:solidFill>
                <a:ea typeface="BentonSans Medium" charset="0"/>
                <a:cs typeface="BentonSans Medium" charset="0"/>
              </a:endParaRPr>
            </a:p>
          </p:txBody>
        </p:sp>
      </p:grpSp>
      <p:grpSp>
        <p:nvGrpSpPr>
          <p:cNvPr id="6" name="Group 5"/>
          <p:cNvGrpSpPr/>
          <p:nvPr/>
        </p:nvGrpSpPr>
        <p:grpSpPr>
          <a:xfrm>
            <a:off x="8687601" y="5025208"/>
            <a:ext cx="2294753" cy="656765"/>
            <a:chOff x="8687601" y="4855084"/>
            <a:chExt cx="2294753" cy="656765"/>
          </a:xfrm>
        </p:grpSpPr>
        <p:grpSp>
          <p:nvGrpSpPr>
            <p:cNvPr id="73" name="Group 72"/>
            <p:cNvGrpSpPr/>
            <p:nvPr/>
          </p:nvGrpSpPr>
          <p:grpSpPr>
            <a:xfrm>
              <a:off x="8687601" y="4855084"/>
              <a:ext cx="500760" cy="500766"/>
              <a:chOff x="9082140" y="5312090"/>
              <a:chExt cx="576994" cy="577002"/>
            </a:xfrm>
          </p:grpSpPr>
          <p:sp>
            <p:nvSpPr>
              <p:cNvPr id="35" name="Freeform 3"/>
              <p:cNvSpPr/>
              <p:nvPr/>
            </p:nvSpPr>
            <p:spPr>
              <a:xfrm>
                <a:off x="9082140" y="5312090"/>
                <a:ext cx="576994" cy="577002"/>
              </a:xfrm>
              <a:custGeom>
                <a:avLst/>
                <a:gdLst>
                  <a:gd name="connsiteX0" fmla="*/ 426822 w 853630"/>
                  <a:gd name="connsiteY0" fmla="*/ 853643 h 853643"/>
                  <a:gd name="connsiteX1" fmla="*/ 853630 w 853630"/>
                  <a:gd name="connsiteY1" fmla="*/ 426834 h 853643"/>
                  <a:gd name="connsiteX2" fmla="*/ 426822 w 853630"/>
                  <a:gd name="connsiteY2" fmla="*/ 0 h 853643"/>
                  <a:gd name="connsiteX3" fmla="*/ 0 w 853630"/>
                  <a:gd name="connsiteY3" fmla="*/ 426834 h 853643"/>
                  <a:gd name="connsiteX4" fmla="*/ 426822 w 853630"/>
                  <a:gd name="connsiteY4" fmla="*/ 853643 h 8536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53630" h="853643">
                    <a:moveTo>
                      <a:pt x="426822" y="853643"/>
                    </a:moveTo>
                    <a:cubicBezTo>
                      <a:pt x="662559" y="853643"/>
                      <a:pt x="853630" y="662559"/>
                      <a:pt x="853630" y="426834"/>
                    </a:cubicBezTo>
                    <a:cubicBezTo>
                      <a:pt x="853630" y="191097"/>
                      <a:pt x="662559" y="0"/>
                      <a:pt x="426822" y="0"/>
                    </a:cubicBezTo>
                    <a:cubicBezTo>
                      <a:pt x="191084" y="0"/>
                      <a:pt x="0" y="191097"/>
                      <a:pt x="0" y="426834"/>
                    </a:cubicBezTo>
                    <a:cubicBezTo>
                      <a:pt x="0" y="662559"/>
                      <a:pt x="191084" y="853643"/>
                      <a:pt x="426822" y="853643"/>
                    </a:cubicBezTo>
                  </a:path>
                </a:pathLst>
              </a:custGeom>
              <a:solidFill>
                <a:schemeClr val="accent1"/>
              </a:solidFill>
              <a:ln w="15875" cap="flat">
                <a:solidFill>
                  <a:srgbClr val="FFFFFF"/>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9257094" y="5439158"/>
                <a:ext cx="234575" cy="430879"/>
              </a:xfrm>
              <a:prstGeom prst="rect">
                <a:avLst/>
              </a:prstGeom>
              <a:noFill/>
            </p:spPr>
            <p:txBody>
              <a:bodyPr wrap="none" lIns="0" tIns="0" rIns="0" bIns="0" rtlCol="0">
                <a:spAutoFit/>
              </a:bodyPr>
              <a:lstStyle/>
              <a:p>
                <a:pPr algn="ctr">
                  <a:lnSpc>
                    <a:spcPct val="90000"/>
                  </a:lnSpc>
                  <a:spcBef>
                    <a:spcPts val="1600"/>
                  </a:spcBef>
                </a:pPr>
                <a:r>
                  <a:rPr lang="en-US" sz="2700" dirty="0" smtClean="0">
                    <a:solidFill>
                      <a:schemeClr val="bg1"/>
                    </a:solidFill>
                    <a:latin typeface="+mj-lt"/>
                    <a:ea typeface="BentonSans Medium" charset="0"/>
                    <a:cs typeface="BentonSans Medium" charset="0"/>
                  </a:rPr>
                  <a:t>4</a:t>
                </a:r>
                <a:endParaRPr lang="en-US" sz="2700" dirty="0">
                  <a:solidFill>
                    <a:schemeClr val="bg1"/>
                  </a:solidFill>
                  <a:latin typeface="+mj-lt"/>
                  <a:ea typeface="BentonSans Medium" charset="0"/>
                  <a:cs typeface="BentonSans Medium" charset="0"/>
                </a:endParaRPr>
              </a:p>
            </p:txBody>
          </p:sp>
        </p:grpSp>
        <p:sp>
          <p:nvSpPr>
            <p:cNvPr id="84" name="TextBox 83"/>
            <p:cNvSpPr txBox="1"/>
            <p:nvPr/>
          </p:nvSpPr>
          <p:spPr>
            <a:xfrm>
              <a:off x="9290066" y="5151750"/>
              <a:ext cx="1692288" cy="360099"/>
            </a:xfrm>
            <a:prstGeom prst="rect">
              <a:avLst/>
            </a:prstGeom>
            <a:noFill/>
          </p:spPr>
          <p:txBody>
            <a:bodyPr wrap="square" lIns="0" tIns="0" rIns="0" bIns="0" rtlCol="0">
              <a:spAutoFit/>
            </a:bodyPr>
            <a:lstStyle/>
            <a:p>
              <a:pPr>
                <a:lnSpc>
                  <a:spcPct val="90000"/>
                </a:lnSpc>
                <a:spcBef>
                  <a:spcPts val="1600"/>
                </a:spcBef>
              </a:pPr>
              <a:r>
                <a:rPr lang="en-US" sz="1300" dirty="0" smtClean="0">
                  <a:solidFill>
                    <a:schemeClr val="accent1"/>
                  </a:solidFill>
                  <a:ea typeface="BentonSans Medium" charset="0"/>
                  <a:cs typeface="BentonSans Medium" charset="0"/>
                </a:rPr>
                <a:t>Buyer pays AXP per billing cycle terms</a:t>
              </a:r>
              <a:endParaRPr lang="en-US" sz="1300" dirty="0">
                <a:solidFill>
                  <a:schemeClr val="accent1"/>
                </a:solidFill>
                <a:ea typeface="BentonSans Medium" charset="0"/>
                <a:cs typeface="BentonSans Medium" charset="0"/>
              </a:endParaRPr>
            </a:p>
          </p:txBody>
        </p:sp>
      </p:grpSp>
      <p:sp>
        <p:nvSpPr>
          <p:cNvPr id="111" name="TextBox 110"/>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Use push payments to improve </a:t>
            </a:r>
            <a:r>
              <a:rPr lang="en-US" sz="2000" dirty="0" err="1">
                <a:solidFill>
                  <a:schemeClr val="accent4"/>
                </a:solidFill>
                <a:latin typeface="+mj-lt"/>
              </a:rPr>
              <a:t>cashflow</a:t>
            </a:r>
            <a:r>
              <a:rPr lang="en-US" sz="2000" dirty="0">
                <a:solidFill>
                  <a:schemeClr val="accent4"/>
                </a:solidFill>
                <a:latin typeface="+mj-lt"/>
              </a:rPr>
              <a:t> for you and your </a:t>
            </a:r>
            <a:r>
              <a:rPr lang="en-US" sz="2000" dirty="0" smtClean="0">
                <a:solidFill>
                  <a:schemeClr val="accent4"/>
                </a:solidFill>
                <a:latin typeface="+mj-lt"/>
              </a:rPr>
              <a:t>suppliers.</a:t>
            </a:r>
            <a:endParaRPr lang="en-US" sz="2000" dirty="0">
              <a:solidFill>
                <a:schemeClr val="accent4"/>
              </a:solidFill>
              <a:latin typeface="+mj-lt"/>
            </a:endParaRPr>
          </a:p>
        </p:txBody>
      </p:sp>
    </p:spTree>
    <p:extLst>
      <p:ext uri="{BB962C8B-B14F-4D97-AF65-F5344CB8AC3E}">
        <p14:creationId xmlns:p14="http://schemas.microsoft.com/office/powerpoint/2010/main" val="96167055"/>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Item Five"/>
          <p:cNvGrpSpPr>
            <a:grpSpLocks noChangeAspect="1"/>
          </p:cNvGrpSpPr>
          <p:nvPr/>
        </p:nvGrpSpPr>
        <p:grpSpPr>
          <a:xfrm>
            <a:off x="7251192" y="5824728"/>
            <a:ext cx="493776" cy="493776"/>
            <a:chOff x="8937171" y="2645229"/>
            <a:chExt cx="1567542" cy="1567542"/>
          </a:xfrm>
        </p:grpSpPr>
        <p:sp>
          <p:nvSpPr>
            <p:cNvPr id="156"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57" name="Rollout and Refine Icon"/>
            <p:cNvGrpSpPr/>
            <p:nvPr/>
          </p:nvGrpSpPr>
          <p:grpSpPr>
            <a:xfrm>
              <a:off x="9279036" y="2980806"/>
              <a:ext cx="883812" cy="896388"/>
              <a:chOff x="6280447" y="3970760"/>
              <a:chExt cx="794340" cy="805643"/>
            </a:xfrm>
          </p:grpSpPr>
          <p:sp>
            <p:nvSpPr>
              <p:cNvPr id="158"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Freeform 158"/>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3" name="Item Four"/>
          <p:cNvGrpSpPr>
            <a:grpSpLocks noChangeAspect="1"/>
          </p:cNvGrpSpPr>
          <p:nvPr/>
        </p:nvGrpSpPr>
        <p:grpSpPr>
          <a:xfrm>
            <a:off x="6547104" y="5824728"/>
            <a:ext cx="493776" cy="493776"/>
            <a:chOff x="7124700" y="2645229"/>
            <a:chExt cx="1567542" cy="1567542"/>
          </a:xfrm>
        </p:grpSpPr>
        <p:sp>
          <p:nvSpPr>
            <p:cNvPr id="16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6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66" name="Item One"/>
          <p:cNvGrpSpPr>
            <a:grpSpLocks noChangeAspect="1"/>
          </p:cNvGrpSpPr>
          <p:nvPr/>
        </p:nvGrpSpPr>
        <p:grpSpPr>
          <a:xfrm>
            <a:off x="4453128" y="5824728"/>
            <a:ext cx="493776" cy="493776"/>
            <a:chOff x="1687287" y="2645229"/>
            <a:chExt cx="1567542" cy="1567542"/>
          </a:xfrm>
        </p:grpSpPr>
        <p:sp>
          <p:nvSpPr>
            <p:cNvPr id="16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6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69" name="Item Two"/>
          <p:cNvGrpSpPr>
            <a:grpSpLocks noChangeAspect="1"/>
          </p:cNvGrpSpPr>
          <p:nvPr/>
        </p:nvGrpSpPr>
        <p:grpSpPr>
          <a:xfrm>
            <a:off x="5844425" y="5824728"/>
            <a:ext cx="493776" cy="493776"/>
            <a:chOff x="3499758" y="2645229"/>
            <a:chExt cx="1567542" cy="1567542"/>
          </a:xfrm>
        </p:grpSpPr>
        <p:sp>
          <p:nvSpPr>
            <p:cNvPr id="170"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1"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72" name="Rectangle 171"/>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73" name="Item Three"/>
          <p:cNvGrpSpPr>
            <a:grpSpLocks noChangeAspect="1"/>
          </p:cNvGrpSpPr>
          <p:nvPr/>
        </p:nvGrpSpPr>
        <p:grpSpPr>
          <a:xfrm>
            <a:off x="5148070" y="5824728"/>
            <a:ext cx="493776" cy="493776"/>
            <a:chOff x="5312229" y="2645229"/>
            <a:chExt cx="1567542" cy="1567542"/>
          </a:xfrm>
        </p:grpSpPr>
        <p:sp>
          <p:nvSpPr>
            <p:cNvPr id="17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75" name="Not One Size icon"/>
            <p:cNvGrpSpPr/>
            <p:nvPr/>
          </p:nvGrpSpPr>
          <p:grpSpPr>
            <a:xfrm>
              <a:off x="5642411" y="2924035"/>
              <a:ext cx="907179" cy="1009931"/>
              <a:chOff x="5509518" y="2969748"/>
              <a:chExt cx="667556" cy="743167"/>
            </a:xfrm>
          </p:grpSpPr>
          <p:sp>
            <p:nvSpPr>
              <p:cNvPr id="176"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Freeform 176"/>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Buyer Initiated Payments</a:t>
            </a:r>
            <a:endParaRPr lang="en-US" dirty="0"/>
          </a:p>
        </p:txBody>
      </p:sp>
      <p:grpSp>
        <p:nvGrpSpPr>
          <p:cNvPr id="138" name="Group 137"/>
          <p:cNvGrpSpPr/>
          <p:nvPr/>
        </p:nvGrpSpPr>
        <p:grpSpPr>
          <a:xfrm>
            <a:off x="1518910" y="2489746"/>
            <a:ext cx="1104436" cy="207749"/>
            <a:chOff x="1518910" y="2680802"/>
            <a:chExt cx="1104436" cy="207749"/>
          </a:xfrm>
        </p:grpSpPr>
        <p:sp>
          <p:nvSpPr>
            <p:cNvPr id="51" name="TextBox 50"/>
            <p:cNvSpPr txBox="1"/>
            <p:nvPr/>
          </p:nvSpPr>
          <p:spPr>
            <a:xfrm>
              <a:off x="1852622" y="2680802"/>
              <a:ext cx="770724" cy="207749"/>
            </a:xfrm>
            <a:prstGeom prst="rect">
              <a:avLst/>
            </a:prstGeom>
            <a:noFill/>
          </p:spPr>
          <p:txBody>
            <a:bodyPr wrap="none" lIns="0" tIns="0" rIns="0" bIns="0" rtlCol="0">
              <a:spAutoFit/>
            </a:bodyPr>
            <a:lstStyle/>
            <a:p>
              <a:pPr>
                <a:lnSpc>
                  <a:spcPct val="90000"/>
                </a:lnSpc>
                <a:spcBef>
                  <a:spcPts val="1600"/>
                </a:spcBef>
              </a:pPr>
              <a:r>
                <a:rPr lang="en-US" sz="1500" dirty="0" smtClean="0">
                  <a:solidFill>
                    <a:schemeClr val="accent4"/>
                  </a:solidFill>
                </a:rPr>
                <a:t>With BIP</a:t>
              </a:r>
              <a:endParaRPr lang="en-US" sz="1500" dirty="0">
                <a:solidFill>
                  <a:schemeClr val="accent4"/>
                </a:solidFill>
              </a:endParaRPr>
            </a:p>
          </p:txBody>
        </p:sp>
        <p:sp>
          <p:nvSpPr>
            <p:cNvPr id="91" name="Freeform 3"/>
            <p:cNvSpPr/>
            <p:nvPr/>
          </p:nvSpPr>
          <p:spPr>
            <a:xfrm>
              <a:off x="1518910" y="2689191"/>
              <a:ext cx="188824" cy="188824"/>
            </a:xfrm>
            <a:custGeom>
              <a:avLst/>
              <a:gdLst>
                <a:gd name="connsiteX0" fmla="*/ 94412 w 188824"/>
                <a:gd name="connsiteY0" fmla="*/ 188824 h 188824"/>
                <a:gd name="connsiteX1" fmla="*/ 188824 w 188824"/>
                <a:gd name="connsiteY1" fmla="*/ 94412 h 188824"/>
                <a:gd name="connsiteX2" fmla="*/ 94412 w 188824"/>
                <a:gd name="connsiteY2" fmla="*/ 0 h 188824"/>
                <a:gd name="connsiteX3" fmla="*/ 0 w 188824"/>
                <a:gd name="connsiteY3" fmla="*/ 94412 h 188824"/>
                <a:gd name="connsiteX4" fmla="*/ 94412 w 188824"/>
                <a:gd name="connsiteY4" fmla="*/ 188824 h 1888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824" h="188824">
                  <a:moveTo>
                    <a:pt x="94412" y="188824"/>
                  </a:moveTo>
                  <a:cubicBezTo>
                    <a:pt x="146558" y="188824"/>
                    <a:pt x="188824" y="146558"/>
                    <a:pt x="188824" y="94412"/>
                  </a:cubicBezTo>
                  <a:cubicBezTo>
                    <a:pt x="188824" y="42266"/>
                    <a:pt x="146558" y="0"/>
                    <a:pt x="94412" y="0"/>
                  </a:cubicBezTo>
                  <a:cubicBezTo>
                    <a:pt x="42266" y="0"/>
                    <a:pt x="0" y="42266"/>
                    <a:pt x="0" y="94412"/>
                  </a:cubicBezTo>
                  <a:cubicBezTo>
                    <a:pt x="0" y="146558"/>
                    <a:pt x="42266" y="188824"/>
                    <a:pt x="94412" y="188824"/>
                  </a:cubicBezTo>
                </a:path>
              </a:pathLst>
            </a:custGeom>
            <a:solidFill>
              <a:schemeClr val="tx1"/>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Group 151"/>
          <p:cNvGrpSpPr/>
          <p:nvPr/>
        </p:nvGrpSpPr>
        <p:grpSpPr>
          <a:xfrm>
            <a:off x="1518914" y="2865489"/>
            <a:ext cx="9275739" cy="699338"/>
            <a:chOff x="1518914" y="3432103"/>
            <a:chExt cx="9275739" cy="699338"/>
          </a:xfrm>
        </p:grpSpPr>
        <p:sp>
          <p:nvSpPr>
            <p:cNvPr id="76" name="Freeform 75"/>
            <p:cNvSpPr/>
            <p:nvPr/>
          </p:nvSpPr>
          <p:spPr>
            <a:xfrm>
              <a:off x="7516533" y="3432103"/>
              <a:ext cx="3278120" cy="699338"/>
            </a:xfrm>
            <a:custGeom>
              <a:avLst/>
              <a:gdLst>
                <a:gd name="connsiteX0" fmla="*/ 0 w 2985910"/>
                <a:gd name="connsiteY0" fmla="*/ 699338 h 699338"/>
                <a:gd name="connsiteX1" fmla="*/ 2985910 w 2985910"/>
                <a:gd name="connsiteY1" fmla="*/ 699338 h 699338"/>
                <a:gd name="connsiteX2" fmla="*/ 2985910 w 2985910"/>
                <a:gd name="connsiteY2" fmla="*/ 0 h 699338"/>
                <a:gd name="connsiteX3" fmla="*/ 0 w 2985910"/>
                <a:gd name="connsiteY3" fmla="*/ 0 h 699338"/>
              </a:gdLst>
              <a:ahLst/>
              <a:cxnLst>
                <a:cxn ang="0">
                  <a:pos x="connsiteX0" y="connsiteY0"/>
                </a:cxn>
                <a:cxn ang="1">
                  <a:pos x="connsiteX1" y="connsiteY1"/>
                </a:cxn>
                <a:cxn ang="2">
                  <a:pos x="connsiteX2" y="connsiteY2"/>
                </a:cxn>
                <a:cxn ang="3">
                  <a:pos x="connsiteX3" y="connsiteY3"/>
                </a:cxn>
              </a:cxnLst>
              <a:rect l="l" t="t" r="r" b="b"/>
              <a:pathLst>
                <a:path w="2985910" h="699338">
                  <a:moveTo>
                    <a:pt x="0" y="699338"/>
                  </a:moveTo>
                  <a:lnTo>
                    <a:pt x="2985910" y="699338"/>
                  </a:lnTo>
                  <a:lnTo>
                    <a:pt x="2985910" y="0"/>
                  </a:lnTo>
                  <a:lnTo>
                    <a:pt x="0" y="0"/>
                  </a:lnTo>
                  <a:close/>
                </a:path>
              </a:pathLst>
            </a:custGeom>
            <a:solidFill>
              <a:srgbClr val="006D8E">
                <a:alpha val="100000"/>
              </a:srgb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p:cNvSpPr/>
            <p:nvPr/>
          </p:nvSpPr>
          <p:spPr>
            <a:xfrm>
              <a:off x="1518914" y="3432103"/>
              <a:ext cx="2969048" cy="699338"/>
            </a:xfrm>
            <a:custGeom>
              <a:avLst/>
              <a:gdLst>
                <a:gd name="connsiteX0" fmla="*/ 0 w 2704389"/>
                <a:gd name="connsiteY0" fmla="*/ 699338 h 699338"/>
                <a:gd name="connsiteX1" fmla="*/ 2704389 w 2704389"/>
                <a:gd name="connsiteY1" fmla="*/ 699338 h 699338"/>
                <a:gd name="connsiteX2" fmla="*/ 2704389 w 2704389"/>
                <a:gd name="connsiteY2" fmla="*/ 0 h 699338"/>
                <a:gd name="connsiteX3" fmla="*/ 0 w 2704389"/>
                <a:gd name="connsiteY3" fmla="*/ 0 h 699338"/>
              </a:gdLst>
              <a:ahLst/>
              <a:cxnLst>
                <a:cxn ang="0">
                  <a:pos x="connsiteX0" y="connsiteY0"/>
                </a:cxn>
                <a:cxn ang="1">
                  <a:pos x="connsiteX1" y="connsiteY1"/>
                </a:cxn>
                <a:cxn ang="2">
                  <a:pos x="connsiteX2" y="connsiteY2"/>
                </a:cxn>
                <a:cxn ang="3">
                  <a:pos x="connsiteX3" y="connsiteY3"/>
                </a:cxn>
              </a:cxnLst>
              <a:rect l="l" t="t" r="r" b="b"/>
              <a:pathLst>
                <a:path w="2704389" h="699338">
                  <a:moveTo>
                    <a:pt x="0" y="699338"/>
                  </a:moveTo>
                  <a:lnTo>
                    <a:pt x="2704389" y="699338"/>
                  </a:lnTo>
                  <a:lnTo>
                    <a:pt x="2704389" y="0"/>
                  </a:lnTo>
                  <a:lnTo>
                    <a:pt x="0" y="0"/>
                  </a:lnTo>
                  <a:close/>
                </a:path>
              </a:pathLst>
            </a:custGeom>
            <a:solidFill>
              <a:schemeClr val="tx1">
                <a:alpha val="54000"/>
              </a:schemeClr>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p:cNvSpPr/>
            <p:nvPr/>
          </p:nvSpPr>
          <p:spPr>
            <a:xfrm>
              <a:off x="4481911" y="3432103"/>
              <a:ext cx="3041732" cy="699338"/>
            </a:xfrm>
            <a:custGeom>
              <a:avLst/>
              <a:gdLst>
                <a:gd name="connsiteX0" fmla="*/ 0 w 2770594"/>
                <a:gd name="connsiteY0" fmla="*/ 699338 h 699338"/>
                <a:gd name="connsiteX1" fmla="*/ 2770594 w 2770594"/>
                <a:gd name="connsiteY1" fmla="*/ 699338 h 699338"/>
                <a:gd name="connsiteX2" fmla="*/ 2770594 w 2770594"/>
                <a:gd name="connsiteY2" fmla="*/ 0 h 699338"/>
                <a:gd name="connsiteX3" fmla="*/ 0 w 2770594"/>
                <a:gd name="connsiteY3" fmla="*/ 0 h 699338"/>
              </a:gdLst>
              <a:ahLst/>
              <a:cxnLst>
                <a:cxn ang="0">
                  <a:pos x="connsiteX0" y="connsiteY0"/>
                </a:cxn>
                <a:cxn ang="1">
                  <a:pos x="connsiteX1" y="connsiteY1"/>
                </a:cxn>
                <a:cxn ang="2">
                  <a:pos x="connsiteX2" y="connsiteY2"/>
                </a:cxn>
                <a:cxn ang="3">
                  <a:pos x="connsiteX3" y="connsiteY3"/>
                </a:cxn>
              </a:cxnLst>
              <a:rect l="l" t="t" r="r" b="b"/>
              <a:pathLst>
                <a:path w="2770594" h="699338">
                  <a:moveTo>
                    <a:pt x="0" y="699338"/>
                  </a:moveTo>
                  <a:lnTo>
                    <a:pt x="2770594" y="699338"/>
                  </a:lnTo>
                  <a:lnTo>
                    <a:pt x="2770594" y="0"/>
                  </a:lnTo>
                  <a:lnTo>
                    <a:pt x="0" y="0"/>
                  </a:lnTo>
                  <a:close/>
                </a:path>
              </a:pathLst>
            </a:custGeom>
            <a:solidFill>
              <a:schemeClr val="tx1"/>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Freeform 3"/>
          <p:cNvSpPr/>
          <p:nvPr/>
        </p:nvSpPr>
        <p:spPr>
          <a:xfrm>
            <a:off x="1518914" y="4207953"/>
            <a:ext cx="6240112" cy="552224"/>
          </a:xfrm>
          <a:custGeom>
            <a:avLst/>
            <a:gdLst>
              <a:gd name="connsiteX0" fmla="*/ 0 w 5683872"/>
              <a:gd name="connsiteY0" fmla="*/ 425755 h 425755"/>
              <a:gd name="connsiteX1" fmla="*/ 5683872 w 5683872"/>
              <a:gd name="connsiteY1" fmla="*/ 425755 h 425755"/>
              <a:gd name="connsiteX2" fmla="*/ 5683872 w 5683872"/>
              <a:gd name="connsiteY2" fmla="*/ 0 h 425755"/>
              <a:gd name="connsiteX3" fmla="*/ 0 w 5683872"/>
              <a:gd name="connsiteY3" fmla="*/ 0 h 425755"/>
            </a:gdLst>
            <a:ahLst/>
            <a:cxnLst>
              <a:cxn ang="0">
                <a:pos x="connsiteX0" y="connsiteY0"/>
              </a:cxn>
              <a:cxn ang="1">
                <a:pos x="connsiteX1" y="connsiteY1"/>
              </a:cxn>
              <a:cxn ang="2">
                <a:pos x="connsiteX2" y="connsiteY2"/>
              </a:cxn>
              <a:cxn ang="3">
                <a:pos x="connsiteX3" y="connsiteY3"/>
              </a:cxn>
            </a:cxnLst>
            <a:rect l="l" t="t" r="r" b="b"/>
            <a:pathLst>
              <a:path w="5683872" h="425755">
                <a:moveTo>
                  <a:pt x="0" y="425755"/>
                </a:moveTo>
                <a:lnTo>
                  <a:pt x="5683872" y="425755"/>
                </a:lnTo>
                <a:lnTo>
                  <a:pt x="5683872" y="0"/>
                </a:lnTo>
                <a:lnTo>
                  <a:pt x="0" y="0"/>
                </a:lnTo>
                <a:close/>
              </a:path>
            </a:pathLst>
          </a:custGeom>
          <a:solidFill>
            <a:schemeClr val="accent6"/>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7" name="Group 146"/>
          <p:cNvGrpSpPr/>
          <p:nvPr/>
        </p:nvGrpSpPr>
        <p:grpSpPr>
          <a:xfrm>
            <a:off x="1397347" y="3041360"/>
            <a:ext cx="665581" cy="736652"/>
            <a:chOff x="1397347" y="3607974"/>
            <a:chExt cx="665581" cy="736652"/>
          </a:xfrm>
        </p:grpSpPr>
        <p:grpSp>
          <p:nvGrpSpPr>
            <p:cNvPr id="116" name="Group 115"/>
            <p:cNvGrpSpPr/>
            <p:nvPr/>
          </p:nvGrpSpPr>
          <p:grpSpPr>
            <a:xfrm>
              <a:off x="1397347" y="4009144"/>
              <a:ext cx="243122" cy="335482"/>
              <a:chOff x="1397347" y="4009144"/>
              <a:chExt cx="243122" cy="335482"/>
            </a:xfrm>
          </p:grpSpPr>
          <p:sp>
            <p:nvSpPr>
              <p:cNvPr id="87" name="Freeform 3"/>
              <p:cNvSpPr/>
              <p:nvPr/>
            </p:nvSpPr>
            <p:spPr>
              <a:xfrm>
                <a:off x="1397347" y="4009144"/>
                <a:ext cx="243122" cy="122301"/>
              </a:xfrm>
              <a:custGeom>
                <a:avLst/>
                <a:gdLst>
                  <a:gd name="connsiteX0" fmla="*/ 0 w 221450"/>
                  <a:gd name="connsiteY0" fmla="*/ 122301 h 122301"/>
                  <a:gd name="connsiteX1" fmla="*/ 221450 w 221450"/>
                  <a:gd name="connsiteY1" fmla="*/ 122301 h 122301"/>
                  <a:gd name="connsiteX2" fmla="*/ 110719 w 221450"/>
                  <a:gd name="connsiteY2" fmla="*/ 0 h 122301"/>
                </a:gdLst>
                <a:ahLst/>
                <a:cxnLst>
                  <a:cxn ang="0">
                    <a:pos x="connsiteX0" y="connsiteY0"/>
                  </a:cxn>
                  <a:cxn ang="1">
                    <a:pos x="connsiteX1" y="connsiteY1"/>
                  </a:cxn>
                  <a:cxn ang="2">
                    <a:pos x="connsiteX2" y="connsiteY2"/>
                  </a:cxn>
                </a:cxnLst>
                <a:rect l="l" t="t" r="r" b="b"/>
                <a:pathLst>
                  <a:path w="221450" h="122301">
                    <a:moveTo>
                      <a:pt x="0" y="122301"/>
                    </a:moveTo>
                    <a:lnTo>
                      <a:pt x="221450" y="122301"/>
                    </a:lnTo>
                    <a:lnTo>
                      <a:pt x="110719" y="0"/>
                    </a:lnTo>
                    <a:close/>
                  </a:path>
                </a:pathLst>
              </a:custGeom>
              <a:solidFill>
                <a:schemeClr val="accent1"/>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Straight Connector 112"/>
              <p:cNvCxnSpPr/>
              <p:nvPr/>
            </p:nvCxnSpPr>
            <p:spPr>
              <a:xfrm>
                <a:off x="1518908" y="4131435"/>
                <a:ext cx="0" cy="21319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120" name="TextBox 119"/>
            <p:cNvSpPr txBox="1"/>
            <p:nvPr/>
          </p:nvSpPr>
          <p:spPr>
            <a:xfrm>
              <a:off x="1694879" y="3607974"/>
              <a:ext cx="368049" cy="372410"/>
            </a:xfrm>
            <a:prstGeom prst="rect">
              <a:avLst/>
            </a:prstGeom>
            <a:noFill/>
          </p:spPr>
          <p:txBody>
            <a:bodyPr wrap="none" lIns="0" tIns="0" rIns="0" bIns="0" rtlCol="0">
              <a:spAutoFit/>
            </a:bodyPr>
            <a:lstStyle/>
            <a:p>
              <a:pPr algn="ctr">
                <a:lnSpc>
                  <a:spcPct val="80000"/>
                </a:lnSpc>
              </a:pPr>
              <a:r>
                <a:rPr lang="en-US" sz="1500" dirty="0" smtClean="0">
                  <a:solidFill>
                    <a:schemeClr val="bg1"/>
                  </a:solidFill>
                </a:rPr>
                <a:t>DAY</a:t>
              </a:r>
            </a:p>
            <a:p>
              <a:pPr algn="ctr">
                <a:lnSpc>
                  <a:spcPct val="80000"/>
                </a:lnSpc>
              </a:pPr>
              <a:r>
                <a:rPr lang="en-US" sz="1500" dirty="0">
                  <a:solidFill>
                    <a:schemeClr val="bg1"/>
                  </a:solidFill>
                  <a:latin typeface="BentonSans Medium" charset="0"/>
                  <a:ea typeface="BentonSans Medium" charset="0"/>
                  <a:cs typeface="BentonSans Medium" charset="0"/>
                </a:rPr>
                <a:t>0</a:t>
              </a:r>
            </a:p>
          </p:txBody>
        </p:sp>
      </p:grpSp>
      <p:grpSp>
        <p:nvGrpSpPr>
          <p:cNvPr id="150" name="Group 149"/>
          <p:cNvGrpSpPr/>
          <p:nvPr/>
        </p:nvGrpSpPr>
        <p:grpSpPr>
          <a:xfrm>
            <a:off x="7345198" y="3041360"/>
            <a:ext cx="368049" cy="736652"/>
            <a:chOff x="7345198" y="3607974"/>
            <a:chExt cx="368049" cy="736652"/>
          </a:xfrm>
        </p:grpSpPr>
        <p:grpSp>
          <p:nvGrpSpPr>
            <p:cNvPr id="117" name="Group 116"/>
            <p:cNvGrpSpPr/>
            <p:nvPr/>
          </p:nvGrpSpPr>
          <p:grpSpPr>
            <a:xfrm>
              <a:off x="7402018" y="4009134"/>
              <a:ext cx="243149" cy="335492"/>
              <a:chOff x="7402018" y="4009134"/>
              <a:chExt cx="243149" cy="335492"/>
            </a:xfrm>
          </p:grpSpPr>
          <p:sp>
            <p:nvSpPr>
              <p:cNvPr id="86" name="Freeform 3"/>
              <p:cNvSpPr/>
              <p:nvPr/>
            </p:nvSpPr>
            <p:spPr>
              <a:xfrm>
                <a:off x="7402018" y="4009134"/>
                <a:ext cx="243149" cy="122301"/>
              </a:xfrm>
              <a:custGeom>
                <a:avLst/>
                <a:gdLst>
                  <a:gd name="connsiteX0" fmla="*/ 110731 w 221475"/>
                  <a:gd name="connsiteY0" fmla="*/ 0 h 122301"/>
                  <a:gd name="connsiteX1" fmla="*/ 221475 w 221475"/>
                  <a:gd name="connsiteY1" fmla="*/ 122301 h 122301"/>
                  <a:gd name="connsiteX2" fmla="*/ 0 w 221475"/>
                  <a:gd name="connsiteY2" fmla="*/ 122301 h 122301"/>
                </a:gdLst>
                <a:ahLst/>
                <a:cxnLst>
                  <a:cxn ang="0">
                    <a:pos x="connsiteX0" y="connsiteY0"/>
                  </a:cxn>
                  <a:cxn ang="1">
                    <a:pos x="connsiteX1" y="connsiteY1"/>
                  </a:cxn>
                  <a:cxn ang="2">
                    <a:pos x="connsiteX2" y="connsiteY2"/>
                  </a:cxn>
                </a:cxnLst>
                <a:rect l="l" t="t" r="r" b="b"/>
                <a:pathLst>
                  <a:path w="221475" h="122301">
                    <a:moveTo>
                      <a:pt x="110731" y="0"/>
                    </a:moveTo>
                    <a:lnTo>
                      <a:pt x="221475" y="122301"/>
                    </a:lnTo>
                    <a:lnTo>
                      <a:pt x="0" y="122301"/>
                    </a:lnTo>
                    <a:close/>
                  </a:path>
                </a:pathLst>
              </a:custGeom>
              <a:solidFill>
                <a:schemeClr val="accent1"/>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2" name="Straight Connector 111"/>
              <p:cNvCxnSpPr/>
              <p:nvPr/>
            </p:nvCxnSpPr>
            <p:spPr>
              <a:xfrm>
                <a:off x="7523586" y="4131435"/>
                <a:ext cx="0" cy="213191"/>
              </a:xfrm>
              <a:prstGeom prst="line">
                <a:avLst/>
              </a:prstGeom>
              <a:ln w="15875" cmpd="sng">
                <a:solidFill>
                  <a:schemeClr val="accent1"/>
                </a:solidFill>
              </a:ln>
              <a:effectLst/>
            </p:spPr>
            <p:style>
              <a:lnRef idx="2">
                <a:schemeClr val="accent1"/>
              </a:lnRef>
              <a:fillRef idx="0">
                <a:schemeClr val="accent1"/>
              </a:fillRef>
              <a:effectRef idx="1">
                <a:schemeClr val="accent1"/>
              </a:effectRef>
              <a:fontRef idx="minor">
                <a:schemeClr val="tx1"/>
              </a:fontRef>
            </p:style>
          </p:cxnSp>
        </p:grpSp>
        <p:sp>
          <p:nvSpPr>
            <p:cNvPr id="123" name="TextBox 122"/>
            <p:cNvSpPr txBox="1"/>
            <p:nvPr/>
          </p:nvSpPr>
          <p:spPr>
            <a:xfrm>
              <a:off x="7345198" y="3607974"/>
              <a:ext cx="368049" cy="372410"/>
            </a:xfrm>
            <a:prstGeom prst="rect">
              <a:avLst/>
            </a:prstGeom>
            <a:noFill/>
          </p:spPr>
          <p:txBody>
            <a:bodyPr wrap="none" lIns="0" tIns="0" rIns="0" bIns="0" rtlCol="0">
              <a:spAutoFit/>
            </a:bodyPr>
            <a:lstStyle/>
            <a:p>
              <a:pPr algn="ctr">
                <a:lnSpc>
                  <a:spcPct val="80000"/>
                </a:lnSpc>
              </a:pPr>
              <a:r>
                <a:rPr lang="en-US" sz="1500" dirty="0" smtClean="0">
                  <a:solidFill>
                    <a:schemeClr val="bg1"/>
                  </a:solidFill>
                </a:rPr>
                <a:t>DAY</a:t>
              </a:r>
            </a:p>
            <a:p>
              <a:pPr algn="ctr">
                <a:lnSpc>
                  <a:spcPct val="80000"/>
                </a:lnSpc>
              </a:pPr>
              <a:r>
                <a:rPr lang="en-US" sz="1500" dirty="0" smtClean="0">
                  <a:solidFill>
                    <a:schemeClr val="bg1"/>
                  </a:solidFill>
                  <a:latin typeface="BentonSans Medium" charset="0"/>
                  <a:ea typeface="BentonSans Medium" charset="0"/>
                  <a:cs typeface="BentonSans Medium" charset="0"/>
                </a:rPr>
                <a:t>30</a:t>
              </a:r>
              <a:endParaRPr lang="en-US" sz="1500" dirty="0">
                <a:solidFill>
                  <a:schemeClr val="bg1"/>
                </a:solidFill>
                <a:latin typeface="BentonSans Medium" charset="0"/>
                <a:ea typeface="BentonSans Medium" charset="0"/>
                <a:cs typeface="BentonSans Medium" charset="0"/>
              </a:endParaRPr>
            </a:p>
          </p:txBody>
        </p:sp>
      </p:grpSp>
      <p:grpSp>
        <p:nvGrpSpPr>
          <p:cNvPr id="137" name="Group 136"/>
          <p:cNvGrpSpPr/>
          <p:nvPr/>
        </p:nvGrpSpPr>
        <p:grpSpPr>
          <a:xfrm>
            <a:off x="1518910" y="4957767"/>
            <a:ext cx="1280381" cy="207749"/>
            <a:chOff x="1518910" y="2948440"/>
            <a:chExt cx="1280381" cy="207749"/>
          </a:xfrm>
        </p:grpSpPr>
        <p:sp>
          <p:nvSpPr>
            <p:cNvPr id="90" name="Freeform 3"/>
            <p:cNvSpPr/>
            <p:nvPr/>
          </p:nvSpPr>
          <p:spPr>
            <a:xfrm>
              <a:off x="1518910" y="2952115"/>
              <a:ext cx="188824" cy="188824"/>
            </a:xfrm>
            <a:custGeom>
              <a:avLst/>
              <a:gdLst>
                <a:gd name="connsiteX0" fmla="*/ 94412 w 188824"/>
                <a:gd name="connsiteY0" fmla="*/ 188824 h 188824"/>
                <a:gd name="connsiteX1" fmla="*/ 188824 w 188824"/>
                <a:gd name="connsiteY1" fmla="*/ 94412 h 188824"/>
                <a:gd name="connsiteX2" fmla="*/ 94412 w 188824"/>
                <a:gd name="connsiteY2" fmla="*/ 0 h 188824"/>
                <a:gd name="connsiteX3" fmla="*/ 0 w 188824"/>
                <a:gd name="connsiteY3" fmla="*/ 94412 h 188824"/>
                <a:gd name="connsiteX4" fmla="*/ 94412 w 188824"/>
                <a:gd name="connsiteY4" fmla="*/ 188824 h 18882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824" h="188824">
                  <a:moveTo>
                    <a:pt x="94412" y="188824"/>
                  </a:moveTo>
                  <a:cubicBezTo>
                    <a:pt x="146558" y="188824"/>
                    <a:pt x="188824" y="146558"/>
                    <a:pt x="188824" y="94412"/>
                  </a:cubicBezTo>
                  <a:cubicBezTo>
                    <a:pt x="188824" y="42266"/>
                    <a:pt x="146558" y="0"/>
                    <a:pt x="94412" y="0"/>
                  </a:cubicBezTo>
                  <a:cubicBezTo>
                    <a:pt x="42266" y="0"/>
                    <a:pt x="0" y="42266"/>
                    <a:pt x="0" y="94412"/>
                  </a:cubicBezTo>
                  <a:cubicBezTo>
                    <a:pt x="0" y="146558"/>
                    <a:pt x="42266" y="188824"/>
                    <a:pt x="94412" y="188824"/>
                  </a:cubicBezTo>
                </a:path>
              </a:pathLst>
            </a:custGeom>
            <a:solidFill>
              <a:schemeClr val="accent5"/>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TextBox 127"/>
            <p:cNvSpPr txBox="1"/>
            <p:nvPr/>
          </p:nvSpPr>
          <p:spPr>
            <a:xfrm>
              <a:off x="1852622" y="2948440"/>
              <a:ext cx="946669" cy="207749"/>
            </a:xfrm>
            <a:prstGeom prst="rect">
              <a:avLst/>
            </a:prstGeom>
            <a:noFill/>
          </p:spPr>
          <p:txBody>
            <a:bodyPr wrap="none" lIns="0" tIns="0" rIns="0" bIns="0" rtlCol="0">
              <a:spAutoFit/>
            </a:bodyPr>
            <a:lstStyle/>
            <a:p>
              <a:pPr>
                <a:lnSpc>
                  <a:spcPct val="90000"/>
                </a:lnSpc>
                <a:spcBef>
                  <a:spcPts val="1600"/>
                </a:spcBef>
              </a:pPr>
              <a:r>
                <a:rPr lang="en-US" sz="1500" dirty="0" smtClean="0">
                  <a:solidFill>
                    <a:schemeClr val="accent4"/>
                  </a:solidFill>
                </a:rPr>
                <a:t>Before BIP</a:t>
              </a:r>
              <a:endParaRPr lang="en-US" sz="1500" dirty="0">
                <a:solidFill>
                  <a:schemeClr val="accent4"/>
                </a:solidFill>
              </a:endParaRPr>
            </a:p>
          </p:txBody>
        </p:sp>
      </p:grpSp>
      <p:grpSp>
        <p:nvGrpSpPr>
          <p:cNvPr id="148" name="Group 147"/>
          <p:cNvGrpSpPr/>
          <p:nvPr/>
        </p:nvGrpSpPr>
        <p:grpSpPr>
          <a:xfrm>
            <a:off x="3612489" y="1978628"/>
            <a:ext cx="2897780" cy="1435142"/>
            <a:chOff x="3612489" y="2545242"/>
            <a:chExt cx="2897780" cy="1435142"/>
          </a:xfrm>
        </p:grpSpPr>
        <p:sp>
          <p:nvSpPr>
            <p:cNvPr id="121" name="TextBox 120"/>
            <p:cNvSpPr txBox="1"/>
            <p:nvPr/>
          </p:nvSpPr>
          <p:spPr>
            <a:xfrm>
              <a:off x="3612489" y="3607974"/>
              <a:ext cx="368049" cy="372410"/>
            </a:xfrm>
            <a:prstGeom prst="rect">
              <a:avLst/>
            </a:prstGeom>
            <a:noFill/>
          </p:spPr>
          <p:txBody>
            <a:bodyPr wrap="none" lIns="0" tIns="0" rIns="0" bIns="0" rtlCol="0">
              <a:spAutoFit/>
            </a:bodyPr>
            <a:lstStyle/>
            <a:p>
              <a:pPr algn="ctr">
                <a:lnSpc>
                  <a:spcPct val="80000"/>
                </a:lnSpc>
              </a:pPr>
              <a:r>
                <a:rPr lang="en-US" sz="1500" dirty="0" smtClean="0">
                  <a:solidFill>
                    <a:schemeClr val="bg1"/>
                  </a:solidFill>
                </a:rPr>
                <a:t>DAY</a:t>
              </a:r>
            </a:p>
            <a:p>
              <a:pPr algn="ctr">
                <a:lnSpc>
                  <a:spcPct val="80000"/>
                </a:lnSpc>
              </a:pPr>
              <a:r>
                <a:rPr lang="en-US" sz="1500" dirty="0" smtClean="0">
                  <a:solidFill>
                    <a:schemeClr val="bg1"/>
                  </a:solidFill>
                  <a:latin typeface="BentonSans Medium" charset="0"/>
                  <a:ea typeface="BentonSans Medium" charset="0"/>
                  <a:cs typeface="BentonSans Medium" charset="0"/>
                </a:rPr>
                <a:t>12</a:t>
              </a:r>
              <a:endParaRPr lang="en-US" sz="1500" dirty="0">
                <a:solidFill>
                  <a:schemeClr val="bg1"/>
                </a:solidFill>
                <a:latin typeface="BentonSans Medium" charset="0"/>
                <a:ea typeface="BentonSans Medium" charset="0"/>
                <a:cs typeface="BentonSans Medium" charset="0"/>
              </a:endParaRPr>
            </a:p>
          </p:txBody>
        </p:sp>
        <p:grpSp>
          <p:nvGrpSpPr>
            <p:cNvPr id="139" name="Group 138"/>
            <p:cNvGrpSpPr/>
            <p:nvPr/>
          </p:nvGrpSpPr>
          <p:grpSpPr>
            <a:xfrm>
              <a:off x="3796513" y="2545242"/>
              <a:ext cx="2713756" cy="886859"/>
              <a:chOff x="3796513" y="2545242"/>
              <a:chExt cx="2713756" cy="886859"/>
            </a:xfrm>
          </p:grpSpPr>
          <p:cxnSp>
            <p:nvCxnSpPr>
              <p:cNvPr id="100" name="Straight Connector 99"/>
              <p:cNvCxnSpPr/>
              <p:nvPr/>
            </p:nvCxnSpPr>
            <p:spPr>
              <a:xfrm>
                <a:off x="3796513" y="2783603"/>
                <a:ext cx="0" cy="648498"/>
              </a:xfrm>
              <a:prstGeom prst="line">
                <a:avLst/>
              </a:prstGeom>
              <a:ln w="15875"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29" name="TextBox 128"/>
              <p:cNvSpPr txBox="1"/>
              <p:nvPr/>
            </p:nvSpPr>
            <p:spPr>
              <a:xfrm>
                <a:off x="3796513" y="2545242"/>
                <a:ext cx="2713756" cy="180049"/>
              </a:xfrm>
              <a:prstGeom prst="rect">
                <a:avLst/>
              </a:prstGeom>
              <a:noFill/>
            </p:spPr>
            <p:txBody>
              <a:bodyPr wrap="none" lIns="0" tIns="0" rIns="0" bIns="0" rtlCol="0">
                <a:spAutoFit/>
              </a:bodyPr>
              <a:lstStyle/>
              <a:p>
                <a:pPr>
                  <a:lnSpc>
                    <a:spcPct val="90000"/>
                  </a:lnSpc>
                  <a:spcBef>
                    <a:spcPts val="1600"/>
                  </a:spcBef>
                </a:pPr>
                <a:r>
                  <a:rPr lang="en-US" sz="1300" dirty="0" smtClean="0"/>
                  <a:t>Invoice approved, payment file sent</a:t>
                </a:r>
                <a:endParaRPr lang="en-US" sz="1300" dirty="0"/>
              </a:p>
            </p:txBody>
          </p:sp>
        </p:grpSp>
      </p:grpSp>
      <p:grpSp>
        <p:nvGrpSpPr>
          <p:cNvPr id="149" name="Group 148"/>
          <p:cNvGrpSpPr/>
          <p:nvPr/>
        </p:nvGrpSpPr>
        <p:grpSpPr>
          <a:xfrm>
            <a:off x="4283777" y="2318086"/>
            <a:ext cx="1563237" cy="1095684"/>
            <a:chOff x="4283777" y="2884700"/>
            <a:chExt cx="1563237" cy="1095684"/>
          </a:xfrm>
        </p:grpSpPr>
        <p:sp>
          <p:nvSpPr>
            <p:cNvPr id="122" name="TextBox 121"/>
            <p:cNvSpPr txBox="1"/>
            <p:nvPr/>
          </p:nvSpPr>
          <p:spPr>
            <a:xfrm>
              <a:off x="4283777" y="3607974"/>
              <a:ext cx="368049" cy="372410"/>
            </a:xfrm>
            <a:prstGeom prst="rect">
              <a:avLst/>
            </a:prstGeom>
            <a:noFill/>
          </p:spPr>
          <p:txBody>
            <a:bodyPr wrap="none" lIns="0" tIns="0" rIns="0" bIns="0" rtlCol="0">
              <a:spAutoFit/>
            </a:bodyPr>
            <a:lstStyle/>
            <a:p>
              <a:pPr algn="ctr">
                <a:lnSpc>
                  <a:spcPct val="80000"/>
                </a:lnSpc>
              </a:pPr>
              <a:r>
                <a:rPr lang="en-US" sz="1500" dirty="0" smtClean="0">
                  <a:solidFill>
                    <a:schemeClr val="bg1"/>
                  </a:solidFill>
                </a:rPr>
                <a:t>DAY</a:t>
              </a:r>
            </a:p>
            <a:p>
              <a:pPr algn="ctr">
                <a:lnSpc>
                  <a:spcPct val="80000"/>
                </a:lnSpc>
              </a:pPr>
              <a:r>
                <a:rPr lang="en-US" sz="1500" dirty="0" smtClean="0">
                  <a:solidFill>
                    <a:schemeClr val="bg1"/>
                  </a:solidFill>
                  <a:latin typeface="BentonSans Medium" charset="0"/>
                  <a:ea typeface="BentonSans Medium" charset="0"/>
                  <a:cs typeface="BentonSans Medium" charset="0"/>
                </a:rPr>
                <a:t>15</a:t>
              </a:r>
              <a:endParaRPr lang="en-US" sz="1500" dirty="0">
                <a:solidFill>
                  <a:schemeClr val="bg1"/>
                </a:solidFill>
                <a:latin typeface="BentonSans Medium" charset="0"/>
                <a:ea typeface="BentonSans Medium" charset="0"/>
                <a:cs typeface="BentonSans Medium" charset="0"/>
              </a:endParaRPr>
            </a:p>
          </p:txBody>
        </p:sp>
        <p:grpSp>
          <p:nvGrpSpPr>
            <p:cNvPr id="140" name="Group 139"/>
            <p:cNvGrpSpPr/>
            <p:nvPr/>
          </p:nvGrpSpPr>
          <p:grpSpPr>
            <a:xfrm>
              <a:off x="4455415" y="2884700"/>
              <a:ext cx="1391599" cy="547401"/>
              <a:chOff x="4455415" y="2884700"/>
              <a:chExt cx="1391599" cy="547401"/>
            </a:xfrm>
          </p:grpSpPr>
          <p:cxnSp>
            <p:nvCxnSpPr>
              <p:cNvPr id="102" name="Straight Connector 101"/>
              <p:cNvCxnSpPr/>
              <p:nvPr/>
            </p:nvCxnSpPr>
            <p:spPr>
              <a:xfrm>
                <a:off x="4481911" y="3107852"/>
                <a:ext cx="0" cy="324249"/>
              </a:xfrm>
              <a:prstGeom prst="line">
                <a:avLst/>
              </a:prstGeom>
              <a:ln w="15875"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30" name="TextBox 129"/>
              <p:cNvSpPr txBox="1"/>
              <p:nvPr/>
            </p:nvSpPr>
            <p:spPr>
              <a:xfrm>
                <a:off x="4455415" y="2884700"/>
                <a:ext cx="1391599" cy="180049"/>
              </a:xfrm>
              <a:prstGeom prst="rect">
                <a:avLst/>
              </a:prstGeom>
              <a:noFill/>
            </p:spPr>
            <p:txBody>
              <a:bodyPr wrap="none" lIns="0" tIns="0" rIns="0" bIns="0" rtlCol="0">
                <a:spAutoFit/>
              </a:bodyPr>
              <a:lstStyle/>
              <a:p>
                <a:pPr>
                  <a:lnSpc>
                    <a:spcPct val="90000"/>
                  </a:lnSpc>
                  <a:spcBef>
                    <a:spcPts val="1600"/>
                  </a:spcBef>
                </a:pPr>
                <a:r>
                  <a:rPr lang="en-US" sz="1300" dirty="0" smtClean="0"/>
                  <a:t>AXP </a:t>
                </a:r>
                <a:r>
                  <a:rPr lang="en-US" sz="1300" smtClean="0"/>
                  <a:t>pays supplier</a:t>
                </a:r>
                <a:endParaRPr lang="en-US" sz="1300" dirty="0"/>
              </a:p>
            </p:txBody>
          </p:sp>
        </p:grpSp>
      </p:grpSp>
      <p:grpSp>
        <p:nvGrpSpPr>
          <p:cNvPr id="151" name="Group 150"/>
          <p:cNvGrpSpPr/>
          <p:nvPr/>
        </p:nvGrpSpPr>
        <p:grpSpPr>
          <a:xfrm>
            <a:off x="9585141" y="2318086"/>
            <a:ext cx="1085524" cy="1095684"/>
            <a:chOff x="9585141" y="2884700"/>
            <a:chExt cx="1085524" cy="1095684"/>
          </a:xfrm>
        </p:grpSpPr>
        <p:sp>
          <p:nvSpPr>
            <p:cNvPr id="124" name="TextBox 123"/>
            <p:cNvSpPr txBox="1"/>
            <p:nvPr/>
          </p:nvSpPr>
          <p:spPr>
            <a:xfrm>
              <a:off x="10302616" y="3607974"/>
              <a:ext cx="368049" cy="372410"/>
            </a:xfrm>
            <a:prstGeom prst="rect">
              <a:avLst/>
            </a:prstGeom>
            <a:noFill/>
          </p:spPr>
          <p:txBody>
            <a:bodyPr wrap="none" lIns="0" tIns="0" rIns="0" bIns="0" rtlCol="0">
              <a:spAutoFit/>
            </a:bodyPr>
            <a:lstStyle/>
            <a:p>
              <a:pPr algn="ctr">
                <a:lnSpc>
                  <a:spcPct val="80000"/>
                </a:lnSpc>
              </a:pPr>
              <a:r>
                <a:rPr lang="en-US" sz="1500" dirty="0" smtClean="0">
                  <a:solidFill>
                    <a:schemeClr val="bg1"/>
                  </a:solidFill>
                </a:rPr>
                <a:t>DAY</a:t>
              </a:r>
            </a:p>
            <a:p>
              <a:pPr algn="ctr">
                <a:lnSpc>
                  <a:spcPct val="80000"/>
                </a:lnSpc>
              </a:pPr>
              <a:r>
                <a:rPr lang="en-US" sz="1500" dirty="0" smtClean="0">
                  <a:solidFill>
                    <a:schemeClr val="bg1"/>
                  </a:solidFill>
                  <a:latin typeface="BentonSans Medium" charset="0"/>
                  <a:ea typeface="BentonSans Medium" charset="0"/>
                  <a:cs typeface="BentonSans Medium" charset="0"/>
                </a:rPr>
                <a:t>44</a:t>
              </a:r>
              <a:endParaRPr lang="en-US" sz="1500" dirty="0">
                <a:solidFill>
                  <a:schemeClr val="bg1"/>
                </a:solidFill>
                <a:latin typeface="BentonSans Medium" charset="0"/>
                <a:ea typeface="BentonSans Medium" charset="0"/>
                <a:cs typeface="BentonSans Medium" charset="0"/>
              </a:endParaRPr>
            </a:p>
          </p:txBody>
        </p:sp>
        <p:grpSp>
          <p:nvGrpSpPr>
            <p:cNvPr id="143" name="Group 142"/>
            <p:cNvGrpSpPr/>
            <p:nvPr/>
          </p:nvGrpSpPr>
          <p:grpSpPr>
            <a:xfrm>
              <a:off x="9585141" y="2884700"/>
              <a:ext cx="1043487" cy="669708"/>
              <a:chOff x="9585141" y="2884700"/>
              <a:chExt cx="1043487" cy="669708"/>
            </a:xfrm>
          </p:grpSpPr>
          <p:grpSp>
            <p:nvGrpSpPr>
              <p:cNvPr id="119" name="Group 118"/>
              <p:cNvGrpSpPr/>
              <p:nvPr/>
            </p:nvGrpSpPr>
            <p:grpSpPr>
              <a:xfrm>
                <a:off x="10385492" y="3107852"/>
                <a:ext cx="243136" cy="446556"/>
                <a:chOff x="10385492" y="3107852"/>
                <a:chExt cx="243136" cy="446556"/>
              </a:xfrm>
            </p:grpSpPr>
            <p:sp>
              <p:nvSpPr>
                <p:cNvPr id="89" name="Freeform 3"/>
                <p:cNvSpPr/>
                <p:nvPr/>
              </p:nvSpPr>
              <p:spPr>
                <a:xfrm>
                  <a:off x="10385492" y="3432107"/>
                  <a:ext cx="243136" cy="122301"/>
                </a:xfrm>
                <a:custGeom>
                  <a:avLst/>
                  <a:gdLst>
                    <a:gd name="connsiteX0" fmla="*/ 110731 w 221463"/>
                    <a:gd name="connsiteY0" fmla="*/ 122301 h 122301"/>
                    <a:gd name="connsiteX1" fmla="*/ 221463 w 221463"/>
                    <a:gd name="connsiteY1" fmla="*/ 0 h 122301"/>
                    <a:gd name="connsiteX2" fmla="*/ 0 w 221463"/>
                    <a:gd name="connsiteY2" fmla="*/ 0 h 122301"/>
                  </a:gdLst>
                  <a:ahLst/>
                  <a:cxnLst>
                    <a:cxn ang="0">
                      <a:pos x="connsiteX0" y="connsiteY0"/>
                    </a:cxn>
                    <a:cxn ang="1">
                      <a:pos x="connsiteX1" y="connsiteY1"/>
                    </a:cxn>
                    <a:cxn ang="2">
                      <a:pos x="connsiteX2" y="connsiteY2"/>
                    </a:cxn>
                  </a:cxnLst>
                  <a:rect l="l" t="t" r="r" b="b"/>
                  <a:pathLst>
                    <a:path w="221463" h="122301">
                      <a:moveTo>
                        <a:pt x="110731" y="122301"/>
                      </a:moveTo>
                      <a:lnTo>
                        <a:pt x="221463" y="0"/>
                      </a:lnTo>
                      <a:lnTo>
                        <a:pt x="0" y="0"/>
                      </a:lnTo>
                      <a:close/>
                    </a:path>
                  </a:pathLst>
                </a:custGeom>
                <a:solidFill>
                  <a:schemeClr val="accent3"/>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Straight Connector 104"/>
                <p:cNvCxnSpPr/>
                <p:nvPr/>
              </p:nvCxnSpPr>
              <p:spPr>
                <a:xfrm>
                  <a:off x="10507059" y="3107852"/>
                  <a:ext cx="0" cy="324249"/>
                </a:xfrm>
                <a:prstGeom prst="line">
                  <a:avLst/>
                </a:prstGeom>
                <a:ln w="15875" cmpd="sng">
                  <a:solidFill>
                    <a:schemeClr val="tx2"/>
                  </a:solidFill>
                </a:ln>
                <a:effectLst/>
              </p:spPr>
              <p:style>
                <a:lnRef idx="2">
                  <a:schemeClr val="accent1"/>
                </a:lnRef>
                <a:fillRef idx="0">
                  <a:schemeClr val="accent1"/>
                </a:fillRef>
                <a:effectRef idx="1">
                  <a:schemeClr val="accent1"/>
                </a:effectRef>
                <a:fontRef idx="minor">
                  <a:schemeClr val="tx1"/>
                </a:fontRef>
              </p:style>
            </p:cxnSp>
          </p:grpSp>
          <p:sp>
            <p:nvSpPr>
              <p:cNvPr id="131" name="TextBox 130"/>
              <p:cNvSpPr txBox="1"/>
              <p:nvPr/>
            </p:nvSpPr>
            <p:spPr>
              <a:xfrm>
                <a:off x="9585141" y="2884700"/>
                <a:ext cx="964881" cy="180049"/>
              </a:xfrm>
              <a:prstGeom prst="rect">
                <a:avLst/>
              </a:prstGeom>
              <a:noFill/>
            </p:spPr>
            <p:txBody>
              <a:bodyPr wrap="none" lIns="0" tIns="0" rIns="0" bIns="0" rtlCol="0">
                <a:spAutoFit/>
              </a:bodyPr>
              <a:lstStyle/>
              <a:p>
                <a:pPr algn="r">
                  <a:lnSpc>
                    <a:spcPct val="90000"/>
                  </a:lnSpc>
                  <a:spcBef>
                    <a:spcPts val="1600"/>
                  </a:spcBef>
                </a:pPr>
                <a:r>
                  <a:rPr lang="en-US" sz="1300" dirty="0" smtClean="0"/>
                  <a:t>AXP bill paid</a:t>
                </a:r>
                <a:endParaRPr lang="en-US" sz="1300" dirty="0"/>
              </a:p>
            </p:txBody>
          </p:sp>
        </p:grpSp>
      </p:grpSp>
      <p:grpSp>
        <p:nvGrpSpPr>
          <p:cNvPr id="144" name="Group 143"/>
          <p:cNvGrpSpPr/>
          <p:nvPr/>
        </p:nvGrpSpPr>
        <p:grpSpPr>
          <a:xfrm>
            <a:off x="1397347" y="3806964"/>
            <a:ext cx="3181000" cy="931527"/>
            <a:chOff x="1397347" y="4373578"/>
            <a:chExt cx="3181000" cy="931527"/>
          </a:xfrm>
        </p:grpSpPr>
        <p:grpSp>
          <p:nvGrpSpPr>
            <p:cNvPr id="115" name="Group 114"/>
            <p:cNvGrpSpPr/>
            <p:nvPr/>
          </p:nvGrpSpPr>
          <p:grpSpPr>
            <a:xfrm>
              <a:off x="1397347" y="4561367"/>
              <a:ext cx="243122" cy="335494"/>
              <a:chOff x="1397347" y="4561367"/>
              <a:chExt cx="243122" cy="335494"/>
            </a:xfrm>
          </p:grpSpPr>
          <p:sp>
            <p:nvSpPr>
              <p:cNvPr id="88" name="Freeform 3"/>
              <p:cNvSpPr/>
              <p:nvPr/>
            </p:nvSpPr>
            <p:spPr>
              <a:xfrm>
                <a:off x="1397347" y="4774560"/>
                <a:ext cx="243122" cy="122301"/>
              </a:xfrm>
              <a:custGeom>
                <a:avLst/>
                <a:gdLst>
                  <a:gd name="connsiteX0" fmla="*/ 0 w 221450"/>
                  <a:gd name="connsiteY0" fmla="*/ 0 h 122301"/>
                  <a:gd name="connsiteX1" fmla="*/ 110719 w 221450"/>
                  <a:gd name="connsiteY1" fmla="*/ 122301 h 122301"/>
                  <a:gd name="connsiteX2" fmla="*/ 221450 w 221450"/>
                  <a:gd name="connsiteY2" fmla="*/ 0 h 122301"/>
                </a:gdLst>
                <a:ahLst/>
                <a:cxnLst>
                  <a:cxn ang="0">
                    <a:pos x="connsiteX0" y="connsiteY0"/>
                  </a:cxn>
                  <a:cxn ang="1">
                    <a:pos x="connsiteX1" y="connsiteY1"/>
                  </a:cxn>
                  <a:cxn ang="2">
                    <a:pos x="connsiteX2" y="connsiteY2"/>
                  </a:cxn>
                </a:cxnLst>
                <a:rect l="l" t="t" r="r" b="b"/>
                <a:pathLst>
                  <a:path w="221450" h="122301">
                    <a:moveTo>
                      <a:pt x="0" y="0"/>
                    </a:moveTo>
                    <a:lnTo>
                      <a:pt x="110719" y="122301"/>
                    </a:lnTo>
                    <a:lnTo>
                      <a:pt x="221450" y="0"/>
                    </a:lnTo>
                    <a:close/>
                  </a:path>
                </a:pathLst>
              </a:custGeom>
              <a:solidFill>
                <a:schemeClr val="accent5"/>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4" name="Straight Connector 113"/>
              <p:cNvCxnSpPr/>
              <p:nvPr/>
            </p:nvCxnSpPr>
            <p:spPr>
              <a:xfrm>
                <a:off x="1526697" y="4561367"/>
                <a:ext cx="0" cy="213191"/>
              </a:xfrm>
              <a:prstGeom prst="line">
                <a:avLst/>
              </a:prstGeom>
              <a:ln w="15875" cmpd="sng">
                <a:solidFill>
                  <a:schemeClr val="accent5"/>
                </a:solidFill>
              </a:ln>
              <a:effectLst/>
            </p:spPr>
            <p:style>
              <a:lnRef idx="2">
                <a:schemeClr val="accent1"/>
              </a:lnRef>
              <a:fillRef idx="0">
                <a:schemeClr val="accent1"/>
              </a:fillRef>
              <a:effectRef idx="1">
                <a:schemeClr val="accent1"/>
              </a:effectRef>
              <a:fontRef idx="minor">
                <a:schemeClr val="tx1"/>
              </a:fontRef>
            </p:style>
          </p:cxnSp>
        </p:grpSp>
        <p:sp>
          <p:nvSpPr>
            <p:cNvPr id="125" name="TextBox 124"/>
            <p:cNvSpPr txBox="1"/>
            <p:nvPr/>
          </p:nvSpPr>
          <p:spPr>
            <a:xfrm>
              <a:off x="1694879" y="4932695"/>
              <a:ext cx="368049" cy="372410"/>
            </a:xfrm>
            <a:prstGeom prst="rect">
              <a:avLst/>
            </a:prstGeom>
            <a:noFill/>
          </p:spPr>
          <p:txBody>
            <a:bodyPr wrap="none" lIns="0" tIns="0" rIns="0" bIns="0" rtlCol="0">
              <a:spAutoFit/>
            </a:bodyPr>
            <a:lstStyle/>
            <a:p>
              <a:pPr algn="ctr">
                <a:lnSpc>
                  <a:spcPct val="80000"/>
                </a:lnSpc>
              </a:pPr>
              <a:r>
                <a:rPr lang="en-US" sz="1500" dirty="0" smtClean="0">
                  <a:solidFill>
                    <a:schemeClr val="bg1"/>
                  </a:solidFill>
                </a:rPr>
                <a:t>DAY</a:t>
              </a:r>
            </a:p>
            <a:p>
              <a:pPr algn="ctr">
                <a:lnSpc>
                  <a:spcPct val="80000"/>
                </a:lnSpc>
              </a:pPr>
              <a:r>
                <a:rPr lang="en-US" sz="1500" dirty="0">
                  <a:solidFill>
                    <a:schemeClr val="bg1"/>
                  </a:solidFill>
                  <a:latin typeface="BentonSans Medium" charset="0"/>
                  <a:ea typeface="BentonSans Medium" charset="0"/>
                  <a:cs typeface="BentonSans Medium" charset="0"/>
                </a:rPr>
                <a:t>0</a:t>
              </a:r>
            </a:p>
          </p:txBody>
        </p:sp>
        <p:sp>
          <p:nvSpPr>
            <p:cNvPr id="133" name="TextBox 132"/>
            <p:cNvSpPr txBox="1"/>
            <p:nvPr/>
          </p:nvSpPr>
          <p:spPr>
            <a:xfrm>
              <a:off x="1510519" y="4373578"/>
              <a:ext cx="3067828" cy="180049"/>
            </a:xfrm>
            <a:prstGeom prst="rect">
              <a:avLst/>
            </a:prstGeom>
            <a:noFill/>
          </p:spPr>
          <p:txBody>
            <a:bodyPr wrap="none" lIns="0" tIns="0" rIns="0" bIns="0" rtlCol="0">
              <a:spAutoFit/>
            </a:bodyPr>
            <a:lstStyle/>
            <a:p>
              <a:pPr>
                <a:lnSpc>
                  <a:spcPct val="90000"/>
                </a:lnSpc>
                <a:spcBef>
                  <a:spcPts val="1600"/>
                </a:spcBef>
              </a:pPr>
              <a:r>
                <a:rPr lang="en-US" sz="1300" dirty="0" smtClean="0">
                  <a:solidFill>
                    <a:schemeClr val="accent4"/>
                  </a:solidFill>
                </a:rPr>
                <a:t>Invoice received and billing cycle* starts</a:t>
              </a:r>
              <a:endParaRPr lang="en-US" sz="1300" dirty="0">
                <a:solidFill>
                  <a:schemeClr val="accent4"/>
                </a:solidFill>
              </a:endParaRPr>
            </a:p>
          </p:txBody>
        </p:sp>
      </p:grpSp>
      <p:grpSp>
        <p:nvGrpSpPr>
          <p:cNvPr id="145" name="Group 144"/>
          <p:cNvGrpSpPr/>
          <p:nvPr/>
        </p:nvGrpSpPr>
        <p:grpSpPr>
          <a:xfrm>
            <a:off x="3612489" y="4366081"/>
            <a:ext cx="1481505" cy="986888"/>
            <a:chOff x="3612489" y="4932695"/>
            <a:chExt cx="1481505" cy="986888"/>
          </a:xfrm>
        </p:grpSpPr>
        <p:sp>
          <p:nvSpPr>
            <p:cNvPr id="126" name="TextBox 125"/>
            <p:cNvSpPr txBox="1"/>
            <p:nvPr/>
          </p:nvSpPr>
          <p:spPr>
            <a:xfrm>
              <a:off x="3612489" y="4932695"/>
              <a:ext cx="368049" cy="372410"/>
            </a:xfrm>
            <a:prstGeom prst="rect">
              <a:avLst/>
            </a:prstGeom>
            <a:noFill/>
          </p:spPr>
          <p:txBody>
            <a:bodyPr wrap="none" lIns="0" tIns="0" rIns="0" bIns="0" rtlCol="0">
              <a:spAutoFit/>
            </a:bodyPr>
            <a:lstStyle/>
            <a:p>
              <a:pPr algn="ctr">
                <a:lnSpc>
                  <a:spcPct val="80000"/>
                </a:lnSpc>
              </a:pPr>
              <a:r>
                <a:rPr lang="en-US" sz="1500" dirty="0" smtClean="0">
                  <a:solidFill>
                    <a:schemeClr val="bg1"/>
                  </a:solidFill>
                </a:rPr>
                <a:t>DAY</a:t>
              </a:r>
            </a:p>
            <a:p>
              <a:pPr algn="ctr">
                <a:lnSpc>
                  <a:spcPct val="80000"/>
                </a:lnSpc>
              </a:pPr>
              <a:r>
                <a:rPr lang="en-US" sz="1500" dirty="0" smtClean="0">
                  <a:solidFill>
                    <a:schemeClr val="bg1"/>
                  </a:solidFill>
                  <a:latin typeface="BentonSans Medium" charset="0"/>
                  <a:ea typeface="BentonSans Medium" charset="0"/>
                  <a:cs typeface="BentonSans Medium" charset="0"/>
                </a:rPr>
                <a:t>12</a:t>
              </a:r>
              <a:endParaRPr lang="en-US" sz="1500" dirty="0">
                <a:solidFill>
                  <a:schemeClr val="bg1"/>
                </a:solidFill>
                <a:latin typeface="BentonSans Medium" charset="0"/>
                <a:ea typeface="BentonSans Medium" charset="0"/>
                <a:cs typeface="BentonSans Medium" charset="0"/>
              </a:endParaRPr>
            </a:p>
          </p:txBody>
        </p:sp>
        <p:grpSp>
          <p:nvGrpSpPr>
            <p:cNvPr id="141" name="Group 140"/>
            <p:cNvGrpSpPr/>
            <p:nvPr/>
          </p:nvGrpSpPr>
          <p:grpSpPr>
            <a:xfrm>
              <a:off x="3788124" y="5326791"/>
              <a:ext cx="1305870" cy="592792"/>
              <a:chOff x="3788124" y="5326791"/>
              <a:chExt cx="1305870" cy="592792"/>
            </a:xfrm>
          </p:grpSpPr>
          <p:cxnSp>
            <p:nvCxnSpPr>
              <p:cNvPr id="106" name="Straight Connector 105"/>
              <p:cNvCxnSpPr/>
              <p:nvPr/>
            </p:nvCxnSpPr>
            <p:spPr>
              <a:xfrm>
                <a:off x="3796513" y="5326791"/>
                <a:ext cx="0" cy="324824"/>
              </a:xfrm>
              <a:prstGeom prst="line">
                <a:avLst/>
              </a:prstGeom>
              <a:ln w="15875"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135" name="TextBox 134"/>
              <p:cNvSpPr txBox="1"/>
              <p:nvPr/>
            </p:nvSpPr>
            <p:spPr>
              <a:xfrm>
                <a:off x="3788124" y="5739534"/>
                <a:ext cx="1305870" cy="180049"/>
              </a:xfrm>
              <a:prstGeom prst="rect">
                <a:avLst/>
              </a:prstGeom>
              <a:noFill/>
            </p:spPr>
            <p:txBody>
              <a:bodyPr wrap="none" lIns="0" tIns="0" rIns="0" bIns="0" rtlCol="0">
                <a:spAutoFit/>
              </a:bodyPr>
              <a:lstStyle/>
              <a:p>
                <a:pPr>
                  <a:lnSpc>
                    <a:spcPct val="90000"/>
                  </a:lnSpc>
                  <a:spcBef>
                    <a:spcPts val="1600"/>
                  </a:spcBef>
                </a:pPr>
                <a:r>
                  <a:rPr lang="en-US" sz="1300" dirty="0" smtClean="0">
                    <a:solidFill>
                      <a:schemeClr val="accent5"/>
                    </a:solidFill>
                  </a:rPr>
                  <a:t>Invoice approved</a:t>
                </a:r>
                <a:endParaRPr lang="en-US" sz="1300" dirty="0">
                  <a:solidFill>
                    <a:schemeClr val="accent5"/>
                  </a:solidFill>
                </a:endParaRPr>
              </a:p>
            </p:txBody>
          </p:sp>
        </p:grpSp>
      </p:grpSp>
      <p:grpSp>
        <p:nvGrpSpPr>
          <p:cNvPr id="146" name="Group 145"/>
          <p:cNvGrpSpPr/>
          <p:nvPr/>
        </p:nvGrpSpPr>
        <p:grpSpPr>
          <a:xfrm>
            <a:off x="7121539" y="3815353"/>
            <a:ext cx="2858903" cy="1537616"/>
            <a:chOff x="7121539" y="4381967"/>
            <a:chExt cx="2858903" cy="1537616"/>
          </a:xfrm>
        </p:grpSpPr>
        <p:grpSp>
          <p:nvGrpSpPr>
            <p:cNvPr id="118" name="Group 117"/>
            <p:cNvGrpSpPr/>
            <p:nvPr/>
          </p:nvGrpSpPr>
          <p:grpSpPr>
            <a:xfrm>
              <a:off x="7402018" y="4561367"/>
              <a:ext cx="243149" cy="335492"/>
              <a:chOff x="7402018" y="4561367"/>
              <a:chExt cx="243149" cy="335492"/>
            </a:xfrm>
          </p:grpSpPr>
          <p:sp>
            <p:nvSpPr>
              <p:cNvPr id="85" name="Freeform 3"/>
              <p:cNvSpPr/>
              <p:nvPr/>
            </p:nvSpPr>
            <p:spPr>
              <a:xfrm>
                <a:off x="7402018" y="4774558"/>
                <a:ext cx="243149" cy="122301"/>
              </a:xfrm>
              <a:custGeom>
                <a:avLst/>
                <a:gdLst>
                  <a:gd name="connsiteX0" fmla="*/ 110731 w 221475"/>
                  <a:gd name="connsiteY0" fmla="*/ 122301 h 122301"/>
                  <a:gd name="connsiteX1" fmla="*/ 0 w 221475"/>
                  <a:gd name="connsiteY1" fmla="*/ 0 h 122301"/>
                  <a:gd name="connsiteX2" fmla="*/ 221475 w 221475"/>
                  <a:gd name="connsiteY2" fmla="*/ 0 h 122301"/>
                </a:gdLst>
                <a:ahLst/>
                <a:cxnLst>
                  <a:cxn ang="0">
                    <a:pos x="connsiteX0" y="connsiteY0"/>
                  </a:cxn>
                  <a:cxn ang="1">
                    <a:pos x="connsiteX1" y="connsiteY1"/>
                  </a:cxn>
                  <a:cxn ang="2">
                    <a:pos x="connsiteX2" y="connsiteY2"/>
                  </a:cxn>
                </a:cxnLst>
                <a:rect l="l" t="t" r="r" b="b"/>
                <a:pathLst>
                  <a:path w="221475" h="122301">
                    <a:moveTo>
                      <a:pt x="110731" y="122301"/>
                    </a:moveTo>
                    <a:lnTo>
                      <a:pt x="0" y="0"/>
                    </a:lnTo>
                    <a:lnTo>
                      <a:pt x="221475" y="0"/>
                    </a:lnTo>
                    <a:close/>
                  </a:path>
                </a:pathLst>
              </a:custGeom>
              <a:solidFill>
                <a:schemeClr val="accent5"/>
              </a:solidFill>
              <a:ln w="18923"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Straight Connector 109"/>
              <p:cNvCxnSpPr/>
              <p:nvPr/>
            </p:nvCxnSpPr>
            <p:spPr>
              <a:xfrm>
                <a:off x="7523586" y="4561367"/>
                <a:ext cx="0" cy="213191"/>
              </a:xfrm>
              <a:prstGeom prst="line">
                <a:avLst/>
              </a:prstGeom>
              <a:ln w="15875" cmpd="sng">
                <a:solidFill>
                  <a:schemeClr val="accent5"/>
                </a:solidFill>
              </a:ln>
              <a:effectLst/>
            </p:spPr>
            <p:style>
              <a:lnRef idx="2">
                <a:schemeClr val="accent1"/>
              </a:lnRef>
              <a:fillRef idx="0">
                <a:schemeClr val="accent1"/>
              </a:fillRef>
              <a:effectRef idx="1">
                <a:schemeClr val="accent1"/>
              </a:effectRef>
              <a:fontRef idx="minor">
                <a:schemeClr val="tx1"/>
              </a:fontRef>
            </p:style>
          </p:cxnSp>
        </p:grpSp>
        <p:sp>
          <p:nvSpPr>
            <p:cNvPr id="127" name="TextBox 126"/>
            <p:cNvSpPr txBox="1"/>
            <p:nvPr/>
          </p:nvSpPr>
          <p:spPr>
            <a:xfrm>
              <a:off x="7345198" y="4932695"/>
              <a:ext cx="368049" cy="372410"/>
            </a:xfrm>
            <a:prstGeom prst="rect">
              <a:avLst/>
            </a:prstGeom>
            <a:noFill/>
          </p:spPr>
          <p:txBody>
            <a:bodyPr wrap="none" lIns="0" tIns="0" rIns="0" bIns="0" rtlCol="0">
              <a:spAutoFit/>
            </a:bodyPr>
            <a:lstStyle/>
            <a:p>
              <a:pPr algn="ctr">
                <a:lnSpc>
                  <a:spcPct val="80000"/>
                </a:lnSpc>
              </a:pPr>
              <a:r>
                <a:rPr lang="en-US" sz="1500" dirty="0" smtClean="0">
                  <a:solidFill>
                    <a:schemeClr val="bg1"/>
                  </a:solidFill>
                </a:rPr>
                <a:t>DAY</a:t>
              </a:r>
            </a:p>
            <a:p>
              <a:pPr algn="ctr">
                <a:lnSpc>
                  <a:spcPct val="80000"/>
                </a:lnSpc>
              </a:pPr>
              <a:r>
                <a:rPr lang="en-US" sz="1500" dirty="0" smtClean="0">
                  <a:solidFill>
                    <a:schemeClr val="bg1"/>
                  </a:solidFill>
                  <a:latin typeface="BentonSans Medium" charset="0"/>
                  <a:ea typeface="BentonSans Medium" charset="0"/>
                  <a:cs typeface="BentonSans Medium" charset="0"/>
                </a:rPr>
                <a:t>30</a:t>
              </a:r>
              <a:endParaRPr lang="en-US" sz="1500" dirty="0">
                <a:solidFill>
                  <a:schemeClr val="bg1"/>
                </a:solidFill>
                <a:latin typeface="BentonSans Medium" charset="0"/>
                <a:ea typeface="BentonSans Medium" charset="0"/>
                <a:cs typeface="BentonSans Medium" charset="0"/>
              </a:endParaRPr>
            </a:p>
          </p:txBody>
        </p:sp>
        <p:sp>
          <p:nvSpPr>
            <p:cNvPr id="134" name="TextBox 133"/>
            <p:cNvSpPr txBox="1"/>
            <p:nvPr/>
          </p:nvSpPr>
          <p:spPr>
            <a:xfrm>
              <a:off x="7121539" y="4381967"/>
              <a:ext cx="804323" cy="166199"/>
            </a:xfrm>
            <a:prstGeom prst="rect">
              <a:avLst/>
            </a:prstGeom>
            <a:noFill/>
          </p:spPr>
          <p:txBody>
            <a:bodyPr wrap="none" lIns="0" tIns="0" rIns="0" bIns="0" rtlCol="0">
              <a:spAutoFit/>
            </a:bodyPr>
            <a:lstStyle/>
            <a:p>
              <a:pPr algn="ctr">
                <a:lnSpc>
                  <a:spcPct val="90000"/>
                </a:lnSpc>
                <a:spcBef>
                  <a:spcPts val="1600"/>
                </a:spcBef>
              </a:pPr>
              <a:r>
                <a:rPr lang="en-US" sz="1200" dirty="0" smtClean="0">
                  <a:solidFill>
                    <a:schemeClr val="accent4"/>
                  </a:solidFill>
                </a:rPr>
                <a:t>Invoice due</a:t>
              </a:r>
              <a:endParaRPr lang="en-US" sz="1200" dirty="0">
                <a:solidFill>
                  <a:schemeClr val="accent4"/>
                </a:solidFill>
              </a:endParaRPr>
            </a:p>
          </p:txBody>
        </p:sp>
        <p:grpSp>
          <p:nvGrpSpPr>
            <p:cNvPr id="142" name="Group 141"/>
            <p:cNvGrpSpPr/>
            <p:nvPr/>
          </p:nvGrpSpPr>
          <p:grpSpPr>
            <a:xfrm>
              <a:off x="7490145" y="5326791"/>
              <a:ext cx="2490297" cy="592792"/>
              <a:chOff x="7490145" y="5326791"/>
              <a:chExt cx="2490297" cy="592792"/>
            </a:xfrm>
          </p:grpSpPr>
          <p:cxnSp>
            <p:nvCxnSpPr>
              <p:cNvPr id="109" name="Straight Connector 108"/>
              <p:cNvCxnSpPr/>
              <p:nvPr/>
            </p:nvCxnSpPr>
            <p:spPr>
              <a:xfrm>
                <a:off x="7523586" y="5326791"/>
                <a:ext cx="0" cy="324824"/>
              </a:xfrm>
              <a:prstGeom prst="line">
                <a:avLst/>
              </a:prstGeom>
              <a:ln w="15875" cmpd="sng">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136" name="TextBox 135"/>
              <p:cNvSpPr txBox="1"/>
              <p:nvPr/>
            </p:nvSpPr>
            <p:spPr>
              <a:xfrm>
                <a:off x="7490145" y="5739534"/>
                <a:ext cx="2490297" cy="180049"/>
              </a:xfrm>
              <a:prstGeom prst="rect">
                <a:avLst/>
              </a:prstGeom>
              <a:noFill/>
            </p:spPr>
            <p:txBody>
              <a:bodyPr wrap="none" lIns="0" tIns="0" rIns="0" bIns="0" rtlCol="0">
                <a:spAutoFit/>
              </a:bodyPr>
              <a:lstStyle/>
              <a:p>
                <a:pPr>
                  <a:lnSpc>
                    <a:spcPct val="90000"/>
                  </a:lnSpc>
                  <a:spcBef>
                    <a:spcPts val="1600"/>
                  </a:spcBef>
                </a:pPr>
                <a:r>
                  <a:rPr lang="en-US" sz="1300" dirty="0" smtClean="0">
                    <a:solidFill>
                      <a:schemeClr val="accent5"/>
                    </a:solidFill>
                  </a:rPr>
                  <a:t>Check/ACH payment to supplier</a:t>
                </a:r>
                <a:endParaRPr lang="en-US" sz="1300" dirty="0">
                  <a:solidFill>
                    <a:schemeClr val="accent5"/>
                  </a:solidFill>
                </a:endParaRPr>
              </a:p>
            </p:txBody>
          </p:sp>
        </p:grpSp>
      </p:grpSp>
      <p:sp>
        <p:nvSpPr>
          <p:cNvPr id="153" name="TextBox 152"/>
          <p:cNvSpPr txBox="1"/>
          <p:nvPr/>
        </p:nvSpPr>
        <p:spPr>
          <a:xfrm>
            <a:off x="5040276" y="3053671"/>
            <a:ext cx="1962224" cy="360099"/>
          </a:xfrm>
          <a:prstGeom prst="rect">
            <a:avLst/>
          </a:prstGeom>
          <a:noFill/>
        </p:spPr>
        <p:txBody>
          <a:bodyPr wrap="square" lIns="0" tIns="0" rIns="0" bIns="0" rtlCol="0">
            <a:spAutoFit/>
          </a:bodyPr>
          <a:lstStyle/>
          <a:p>
            <a:pPr algn="ctr">
              <a:lnSpc>
                <a:spcPct val="90000"/>
              </a:lnSpc>
              <a:spcBef>
                <a:spcPts val="1600"/>
              </a:spcBef>
            </a:pPr>
            <a:r>
              <a:rPr lang="en-US" sz="1300" dirty="0" smtClean="0">
                <a:solidFill>
                  <a:schemeClr val="bg1"/>
                </a:solidFill>
              </a:rPr>
              <a:t>15 days DSO improvement to supplier</a:t>
            </a:r>
            <a:endParaRPr lang="en-US" sz="1300" dirty="0">
              <a:solidFill>
                <a:schemeClr val="bg1"/>
              </a:solidFill>
            </a:endParaRPr>
          </a:p>
        </p:txBody>
      </p:sp>
      <p:sp>
        <p:nvSpPr>
          <p:cNvPr id="154" name="TextBox 153"/>
          <p:cNvSpPr txBox="1"/>
          <p:nvPr/>
        </p:nvSpPr>
        <p:spPr>
          <a:xfrm>
            <a:off x="8121621" y="3053671"/>
            <a:ext cx="1962224" cy="360099"/>
          </a:xfrm>
          <a:prstGeom prst="rect">
            <a:avLst/>
          </a:prstGeom>
          <a:noFill/>
        </p:spPr>
        <p:txBody>
          <a:bodyPr wrap="square" lIns="0" tIns="0" rIns="0" bIns="0" rtlCol="0">
            <a:spAutoFit/>
          </a:bodyPr>
          <a:lstStyle/>
          <a:p>
            <a:pPr algn="ctr">
              <a:lnSpc>
                <a:spcPct val="90000"/>
              </a:lnSpc>
              <a:spcBef>
                <a:spcPts val="1600"/>
              </a:spcBef>
            </a:pPr>
            <a:r>
              <a:rPr lang="en-US" sz="1300" dirty="0" smtClean="0">
                <a:solidFill>
                  <a:schemeClr val="bg1"/>
                </a:solidFill>
              </a:rPr>
              <a:t>14 days DPO improvement to buyer</a:t>
            </a:r>
            <a:endParaRPr lang="en-US" sz="1300" dirty="0">
              <a:solidFill>
                <a:schemeClr val="bg1"/>
              </a:solidFill>
            </a:endParaRPr>
          </a:p>
        </p:txBody>
      </p:sp>
      <p:sp>
        <p:nvSpPr>
          <p:cNvPr id="92" name="TextBox 91"/>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Put payment terms to work to extend DPO, but still pay suppliers on time. </a:t>
            </a:r>
          </a:p>
        </p:txBody>
      </p:sp>
    </p:spTree>
    <p:extLst>
      <p:ext uri="{BB962C8B-B14F-4D97-AF65-F5344CB8AC3E}">
        <p14:creationId xmlns:p14="http://schemas.microsoft.com/office/powerpoint/2010/main" val="40875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fade">
                                      <p:cBhvr>
                                        <p:cTn id="7" dur="500"/>
                                        <p:tgtEl>
                                          <p:spTgt spid="13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wipe(left)">
                                      <p:cBhvr>
                                        <p:cTn id="11" dur="2000"/>
                                        <p:tgtEl>
                                          <p:spTgt spid="84"/>
                                        </p:tgtEl>
                                      </p:cBhvr>
                                    </p:animEffect>
                                  </p:childTnLst>
                                </p:cTn>
                              </p:par>
                              <p:par>
                                <p:cTn id="12" presetID="10" presetClass="entr" presetSubtype="0" fill="hold" nodeType="withEffect">
                                  <p:stCondLst>
                                    <p:cond delay="1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500"/>
                                        <p:tgtEl>
                                          <p:spTgt spid="144"/>
                                        </p:tgtEl>
                                      </p:cBhvr>
                                    </p:animEffect>
                                  </p:childTnLst>
                                </p:cTn>
                              </p:par>
                              <p:par>
                                <p:cTn id="15" presetID="10" presetClass="entr" presetSubtype="0" fill="hold" nodeType="withEffect">
                                  <p:stCondLst>
                                    <p:cond delay="800"/>
                                  </p:stCondLst>
                                  <p:childTnLst>
                                    <p:set>
                                      <p:cBhvr>
                                        <p:cTn id="16" dur="1" fill="hold">
                                          <p:stCondLst>
                                            <p:cond delay="0"/>
                                          </p:stCondLst>
                                        </p:cTn>
                                        <p:tgtEl>
                                          <p:spTgt spid="145"/>
                                        </p:tgtEl>
                                        <p:attrNameLst>
                                          <p:attrName>style.visibility</p:attrName>
                                        </p:attrNameLst>
                                      </p:cBhvr>
                                      <p:to>
                                        <p:strVal val="visible"/>
                                      </p:to>
                                    </p:set>
                                    <p:animEffect transition="in" filter="fade">
                                      <p:cBhvr>
                                        <p:cTn id="17" dur="500"/>
                                        <p:tgtEl>
                                          <p:spTgt spid="145"/>
                                        </p:tgtEl>
                                      </p:cBhvr>
                                    </p:animEffect>
                                  </p:childTnLst>
                                </p:cTn>
                              </p:par>
                              <p:par>
                                <p:cTn id="18" presetID="10" presetClass="entr" presetSubtype="0" fill="hold" nodeType="withEffect">
                                  <p:stCondLst>
                                    <p:cond delay="180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500"/>
                                        <p:tgtEl>
                                          <p:spTgt spid="14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8"/>
                                        </p:tgtEl>
                                        <p:attrNameLst>
                                          <p:attrName>style.visibility</p:attrName>
                                        </p:attrNameLst>
                                      </p:cBhvr>
                                      <p:to>
                                        <p:strVal val="visible"/>
                                      </p:to>
                                    </p:set>
                                    <p:animEffect transition="in" filter="fade">
                                      <p:cBhvr>
                                        <p:cTn id="25" dur="500"/>
                                        <p:tgtEl>
                                          <p:spTgt spid="138"/>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152"/>
                                        </p:tgtEl>
                                        <p:attrNameLst>
                                          <p:attrName>style.visibility</p:attrName>
                                        </p:attrNameLst>
                                      </p:cBhvr>
                                      <p:to>
                                        <p:strVal val="visible"/>
                                      </p:to>
                                    </p:set>
                                    <p:animEffect transition="in" filter="wipe(left)">
                                      <p:cBhvr>
                                        <p:cTn id="29" dur="2600"/>
                                        <p:tgtEl>
                                          <p:spTgt spid="152"/>
                                        </p:tgtEl>
                                      </p:cBhvr>
                                    </p:animEffect>
                                  </p:childTnLst>
                                </p:cTn>
                              </p:par>
                              <p:par>
                                <p:cTn id="30" presetID="10" presetClass="entr" presetSubtype="0" fill="hold" nodeType="withEffect">
                                  <p:stCondLst>
                                    <p:cond delay="0"/>
                                  </p:stCondLst>
                                  <p:childTnLst>
                                    <p:set>
                                      <p:cBhvr>
                                        <p:cTn id="31" dur="1" fill="hold">
                                          <p:stCondLst>
                                            <p:cond delay="0"/>
                                          </p:stCondLst>
                                        </p:cTn>
                                        <p:tgtEl>
                                          <p:spTgt spid="147"/>
                                        </p:tgtEl>
                                        <p:attrNameLst>
                                          <p:attrName>style.visibility</p:attrName>
                                        </p:attrNameLst>
                                      </p:cBhvr>
                                      <p:to>
                                        <p:strVal val="visible"/>
                                      </p:to>
                                    </p:set>
                                    <p:animEffect transition="in" filter="fade">
                                      <p:cBhvr>
                                        <p:cTn id="32" dur="500"/>
                                        <p:tgtEl>
                                          <p:spTgt spid="147"/>
                                        </p:tgtEl>
                                      </p:cBhvr>
                                    </p:animEffect>
                                  </p:childTnLst>
                                </p:cTn>
                              </p:par>
                              <p:par>
                                <p:cTn id="33" presetID="10" presetClass="entr" presetSubtype="0" fill="hold" nodeType="withEffect">
                                  <p:stCondLst>
                                    <p:cond delay="700"/>
                                  </p:stCondLst>
                                  <p:childTnLst>
                                    <p:set>
                                      <p:cBhvr>
                                        <p:cTn id="34" dur="1" fill="hold">
                                          <p:stCondLst>
                                            <p:cond delay="0"/>
                                          </p:stCondLst>
                                        </p:cTn>
                                        <p:tgtEl>
                                          <p:spTgt spid="148"/>
                                        </p:tgtEl>
                                        <p:attrNameLst>
                                          <p:attrName>style.visibility</p:attrName>
                                        </p:attrNameLst>
                                      </p:cBhvr>
                                      <p:to>
                                        <p:strVal val="visible"/>
                                      </p:to>
                                    </p:set>
                                    <p:animEffect transition="in" filter="fade">
                                      <p:cBhvr>
                                        <p:cTn id="35" dur="500"/>
                                        <p:tgtEl>
                                          <p:spTgt spid="148"/>
                                        </p:tgtEl>
                                      </p:cBhvr>
                                    </p:animEffect>
                                  </p:childTnLst>
                                </p:cTn>
                              </p:par>
                              <p:par>
                                <p:cTn id="36" presetID="10" presetClass="entr" presetSubtype="0" fill="hold" nodeType="withEffect">
                                  <p:stCondLst>
                                    <p:cond delay="1000"/>
                                  </p:stCondLst>
                                  <p:childTnLst>
                                    <p:set>
                                      <p:cBhvr>
                                        <p:cTn id="37" dur="1" fill="hold">
                                          <p:stCondLst>
                                            <p:cond delay="0"/>
                                          </p:stCondLst>
                                        </p:cTn>
                                        <p:tgtEl>
                                          <p:spTgt spid="149"/>
                                        </p:tgtEl>
                                        <p:attrNameLst>
                                          <p:attrName>style.visibility</p:attrName>
                                        </p:attrNameLst>
                                      </p:cBhvr>
                                      <p:to>
                                        <p:strVal val="visible"/>
                                      </p:to>
                                    </p:set>
                                    <p:animEffect transition="in" filter="fade">
                                      <p:cBhvr>
                                        <p:cTn id="38" dur="500"/>
                                        <p:tgtEl>
                                          <p:spTgt spid="149"/>
                                        </p:tgtEl>
                                      </p:cBhvr>
                                    </p:animEffect>
                                  </p:childTnLst>
                                </p:cTn>
                              </p:par>
                              <p:par>
                                <p:cTn id="39" presetID="10" presetClass="entr" presetSubtype="0" fill="hold" nodeType="withEffect">
                                  <p:stCondLst>
                                    <p:cond delay="1800"/>
                                  </p:stCondLst>
                                  <p:childTnLst>
                                    <p:set>
                                      <p:cBhvr>
                                        <p:cTn id="40" dur="1" fill="hold">
                                          <p:stCondLst>
                                            <p:cond delay="0"/>
                                          </p:stCondLst>
                                        </p:cTn>
                                        <p:tgtEl>
                                          <p:spTgt spid="150"/>
                                        </p:tgtEl>
                                        <p:attrNameLst>
                                          <p:attrName>style.visibility</p:attrName>
                                        </p:attrNameLst>
                                      </p:cBhvr>
                                      <p:to>
                                        <p:strVal val="visible"/>
                                      </p:to>
                                    </p:set>
                                    <p:animEffect transition="in" filter="fade">
                                      <p:cBhvr>
                                        <p:cTn id="41" dur="500"/>
                                        <p:tgtEl>
                                          <p:spTgt spid="150"/>
                                        </p:tgtEl>
                                      </p:cBhvr>
                                    </p:animEffect>
                                  </p:childTnLst>
                                </p:cTn>
                              </p:par>
                              <p:par>
                                <p:cTn id="42" presetID="10" presetClass="entr" presetSubtype="0" fill="hold" nodeType="withEffect">
                                  <p:stCondLst>
                                    <p:cond delay="2400"/>
                                  </p:stCondLst>
                                  <p:childTnLst>
                                    <p:set>
                                      <p:cBhvr>
                                        <p:cTn id="43" dur="1" fill="hold">
                                          <p:stCondLst>
                                            <p:cond delay="0"/>
                                          </p:stCondLst>
                                        </p:cTn>
                                        <p:tgtEl>
                                          <p:spTgt spid="151"/>
                                        </p:tgtEl>
                                        <p:attrNameLst>
                                          <p:attrName>style.visibility</p:attrName>
                                        </p:attrNameLst>
                                      </p:cBhvr>
                                      <p:to>
                                        <p:strVal val="visible"/>
                                      </p:to>
                                    </p:set>
                                    <p:animEffect transition="in" filter="fade">
                                      <p:cBhvr>
                                        <p:cTn id="44" dur="500"/>
                                        <p:tgtEl>
                                          <p:spTgt spid="151"/>
                                        </p:tgtEl>
                                      </p:cBhvr>
                                    </p:animEffect>
                                  </p:childTnLst>
                                </p:cTn>
                              </p:par>
                            </p:childTnLst>
                          </p:cTn>
                        </p:par>
                        <p:par>
                          <p:cTn id="45" fill="hold">
                            <p:stCondLst>
                              <p:cond delay="3400"/>
                            </p:stCondLst>
                            <p:childTnLst>
                              <p:par>
                                <p:cTn id="46" presetID="10" presetClass="entr" presetSubtype="0" fill="hold" grpId="0" nodeType="afterEffect">
                                  <p:stCondLst>
                                    <p:cond delay="0"/>
                                  </p:stCondLst>
                                  <p:childTnLst>
                                    <p:set>
                                      <p:cBhvr>
                                        <p:cTn id="47" dur="1" fill="hold">
                                          <p:stCondLst>
                                            <p:cond delay="0"/>
                                          </p:stCondLst>
                                        </p:cTn>
                                        <p:tgtEl>
                                          <p:spTgt spid="153"/>
                                        </p:tgtEl>
                                        <p:attrNameLst>
                                          <p:attrName>style.visibility</p:attrName>
                                        </p:attrNameLst>
                                      </p:cBhvr>
                                      <p:to>
                                        <p:strVal val="visible"/>
                                      </p:to>
                                    </p:set>
                                    <p:animEffect transition="in" filter="fade">
                                      <p:cBhvr>
                                        <p:cTn id="48" dur="500"/>
                                        <p:tgtEl>
                                          <p:spTgt spid="153"/>
                                        </p:tgtEl>
                                      </p:cBhvr>
                                    </p:animEffect>
                                  </p:childTnLst>
                                </p:cTn>
                              </p:par>
                            </p:childTnLst>
                          </p:cTn>
                        </p:par>
                        <p:par>
                          <p:cTn id="49" fill="hold">
                            <p:stCondLst>
                              <p:cond delay="3900"/>
                            </p:stCondLst>
                            <p:childTnLst>
                              <p:par>
                                <p:cTn id="50" presetID="10" presetClass="entr" presetSubtype="0" fill="hold" grpId="0" nodeType="afterEffect">
                                  <p:stCondLst>
                                    <p:cond delay="0"/>
                                  </p:stCondLst>
                                  <p:childTnLst>
                                    <p:set>
                                      <p:cBhvr>
                                        <p:cTn id="51" dur="1" fill="hold">
                                          <p:stCondLst>
                                            <p:cond delay="0"/>
                                          </p:stCondLst>
                                        </p:cTn>
                                        <p:tgtEl>
                                          <p:spTgt spid="154"/>
                                        </p:tgtEl>
                                        <p:attrNameLst>
                                          <p:attrName>style.visibility</p:attrName>
                                        </p:attrNameLst>
                                      </p:cBhvr>
                                      <p:to>
                                        <p:strVal val="visible"/>
                                      </p:to>
                                    </p:set>
                                    <p:animEffect transition="in" filter="fade">
                                      <p:cBhvr>
                                        <p:cTn id="52"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153" grpId="0"/>
      <p:bldP spid="1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Item Five"/>
          <p:cNvGrpSpPr>
            <a:grpSpLocks noChangeAspect="1"/>
          </p:cNvGrpSpPr>
          <p:nvPr/>
        </p:nvGrpSpPr>
        <p:grpSpPr>
          <a:xfrm>
            <a:off x="7251192" y="5824728"/>
            <a:ext cx="493776" cy="493776"/>
            <a:chOff x="8937171" y="2645229"/>
            <a:chExt cx="1567542" cy="1567542"/>
          </a:xfrm>
        </p:grpSpPr>
        <p:sp>
          <p:nvSpPr>
            <p:cNvPr id="156"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57" name="Rollout and Refine Icon"/>
            <p:cNvGrpSpPr/>
            <p:nvPr/>
          </p:nvGrpSpPr>
          <p:grpSpPr>
            <a:xfrm>
              <a:off x="9279036" y="2980806"/>
              <a:ext cx="883812" cy="896388"/>
              <a:chOff x="6280447" y="3970760"/>
              <a:chExt cx="794340" cy="805643"/>
            </a:xfrm>
          </p:grpSpPr>
          <p:sp>
            <p:nvSpPr>
              <p:cNvPr id="158"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Freeform 158"/>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3" name="Item Four"/>
          <p:cNvGrpSpPr>
            <a:grpSpLocks noChangeAspect="1"/>
          </p:cNvGrpSpPr>
          <p:nvPr/>
        </p:nvGrpSpPr>
        <p:grpSpPr>
          <a:xfrm>
            <a:off x="6547104" y="5824728"/>
            <a:ext cx="493776" cy="493776"/>
            <a:chOff x="7124700" y="2645229"/>
            <a:chExt cx="1567542" cy="1567542"/>
          </a:xfrm>
        </p:grpSpPr>
        <p:sp>
          <p:nvSpPr>
            <p:cNvPr id="16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6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66" name="Item One"/>
          <p:cNvGrpSpPr>
            <a:grpSpLocks noChangeAspect="1"/>
          </p:cNvGrpSpPr>
          <p:nvPr/>
        </p:nvGrpSpPr>
        <p:grpSpPr>
          <a:xfrm>
            <a:off x="4453128" y="5824728"/>
            <a:ext cx="493776" cy="493776"/>
            <a:chOff x="1687287" y="2645229"/>
            <a:chExt cx="1567542" cy="1567542"/>
          </a:xfrm>
        </p:grpSpPr>
        <p:sp>
          <p:nvSpPr>
            <p:cNvPr id="16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6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69" name="Item Two"/>
          <p:cNvGrpSpPr>
            <a:grpSpLocks noChangeAspect="1"/>
          </p:cNvGrpSpPr>
          <p:nvPr/>
        </p:nvGrpSpPr>
        <p:grpSpPr>
          <a:xfrm>
            <a:off x="5844425" y="5824728"/>
            <a:ext cx="493776" cy="493776"/>
            <a:chOff x="3499758" y="2645229"/>
            <a:chExt cx="1567542" cy="1567542"/>
          </a:xfrm>
        </p:grpSpPr>
        <p:sp>
          <p:nvSpPr>
            <p:cNvPr id="170"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1"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72" name="Rectangle 171"/>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73" name="Item Three"/>
          <p:cNvGrpSpPr>
            <a:grpSpLocks noChangeAspect="1"/>
          </p:cNvGrpSpPr>
          <p:nvPr/>
        </p:nvGrpSpPr>
        <p:grpSpPr>
          <a:xfrm>
            <a:off x="5148070" y="5824728"/>
            <a:ext cx="493776" cy="493776"/>
            <a:chOff x="5312229" y="2645229"/>
            <a:chExt cx="1567542" cy="1567542"/>
          </a:xfrm>
        </p:grpSpPr>
        <p:sp>
          <p:nvSpPr>
            <p:cNvPr id="17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75" name="Not One Size icon"/>
            <p:cNvGrpSpPr/>
            <p:nvPr/>
          </p:nvGrpSpPr>
          <p:grpSpPr>
            <a:xfrm>
              <a:off x="5642411" y="2924035"/>
              <a:ext cx="907179" cy="1009931"/>
              <a:chOff x="5509518" y="2969748"/>
              <a:chExt cx="667556" cy="743167"/>
            </a:xfrm>
          </p:grpSpPr>
          <p:sp>
            <p:nvSpPr>
              <p:cNvPr id="176"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Freeform 176"/>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Buyer Initiated Payments</a:t>
            </a:r>
            <a:endParaRPr lang="en-US" dirty="0"/>
          </a:p>
        </p:txBody>
      </p:sp>
      <p:sp>
        <p:nvSpPr>
          <p:cNvPr id="92" name="TextBox 91"/>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smtClean="0">
                <a:solidFill>
                  <a:schemeClr val="accent4"/>
                </a:solidFill>
                <a:latin typeface="+mj-lt"/>
              </a:rPr>
              <a:t>TBD Supplier Enablement Slide</a:t>
            </a:r>
            <a:endParaRPr lang="en-US" sz="2000" dirty="0">
              <a:solidFill>
                <a:schemeClr val="accent4"/>
              </a:solidFill>
              <a:latin typeface="+mj-lt"/>
            </a:endParaRPr>
          </a:p>
        </p:txBody>
      </p:sp>
    </p:spTree>
    <p:extLst>
      <p:ext uri="{BB962C8B-B14F-4D97-AF65-F5344CB8AC3E}">
        <p14:creationId xmlns:p14="http://schemas.microsoft.com/office/powerpoint/2010/main" val="158935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Item Five"/>
          <p:cNvGrpSpPr>
            <a:grpSpLocks noChangeAspect="1"/>
          </p:cNvGrpSpPr>
          <p:nvPr/>
        </p:nvGrpSpPr>
        <p:grpSpPr>
          <a:xfrm>
            <a:off x="7251192" y="5824728"/>
            <a:ext cx="493776" cy="493776"/>
            <a:chOff x="8937171" y="2645229"/>
            <a:chExt cx="1567542" cy="1567542"/>
          </a:xfrm>
        </p:grpSpPr>
        <p:sp>
          <p:nvSpPr>
            <p:cNvPr id="43"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4" name="Rollout and Refine Icon"/>
            <p:cNvGrpSpPr/>
            <p:nvPr/>
          </p:nvGrpSpPr>
          <p:grpSpPr>
            <a:xfrm>
              <a:off x="9279036" y="2980806"/>
              <a:ext cx="883812" cy="896388"/>
              <a:chOff x="6280447" y="3970760"/>
              <a:chExt cx="794340" cy="805643"/>
            </a:xfrm>
          </p:grpSpPr>
          <p:sp>
            <p:nvSpPr>
              <p:cNvPr id="47"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7"/>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Item Four"/>
          <p:cNvGrpSpPr>
            <a:grpSpLocks noChangeAspect="1"/>
          </p:cNvGrpSpPr>
          <p:nvPr/>
        </p:nvGrpSpPr>
        <p:grpSpPr>
          <a:xfrm>
            <a:off x="6547104" y="5824728"/>
            <a:ext cx="493776" cy="493776"/>
            <a:chOff x="7124700" y="2645229"/>
            <a:chExt cx="1567542" cy="1567542"/>
          </a:xfrm>
        </p:grpSpPr>
        <p:sp>
          <p:nvSpPr>
            <p:cNvPr id="6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4" name="Item One"/>
          <p:cNvGrpSpPr>
            <a:grpSpLocks noChangeAspect="1"/>
          </p:cNvGrpSpPr>
          <p:nvPr/>
        </p:nvGrpSpPr>
        <p:grpSpPr>
          <a:xfrm>
            <a:off x="4453128" y="5824728"/>
            <a:ext cx="493776" cy="493776"/>
            <a:chOff x="1687287" y="2645229"/>
            <a:chExt cx="1567542" cy="1567542"/>
          </a:xfrm>
        </p:grpSpPr>
        <p:sp>
          <p:nvSpPr>
            <p:cNvPr id="6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7" name="Item Two"/>
          <p:cNvGrpSpPr>
            <a:grpSpLocks noChangeAspect="1"/>
          </p:cNvGrpSpPr>
          <p:nvPr/>
        </p:nvGrpSpPr>
        <p:grpSpPr>
          <a:xfrm>
            <a:off x="5844425" y="5824728"/>
            <a:ext cx="493776" cy="493776"/>
            <a:chOff x="3499758" y="2645229"/>
            <a:chExt cx="1567542" cy="1567542"/>
          </a:xfrm>
        </p:grpSpPr>
        <p:sp>
          <p:nvSpPr>
            <p:cNvPr id="6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0" name="Rectangle 6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1" name="Item Three"/>
          <p:cNvGrpSpPr>
            <a:grpSpLocks noChangeAspect="1"/>
          </p:cNvGrpSpPr>
          <p:nvPr/>
        </p:nvGrpSpPr>
        <p:grpSpPr>
          <a:xfrm>
            <a:off x="5148070" y="5824728"/>
            <a:ext cx="493776" cy="493776"/>
            <a:chOff x="5312229" y="2645229"/>
            <a:chExt cx="1567542" cy="1567542"/>
          </a:xfrm>
        </p:grpSpPr>
        <p:sp>
          <p:nvSpPr>
            <p:cNvPr id="7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3" name="Not One Size icon"/>
            <p:cNvGrpSpPr/>
            <p:nvPr/>
          </p:nvGrpSpPr>
          <p:grpSpPr>
            <a:xfrm>
              <a:off x="5642411" y="2924035"/>
              <a:ext cx="907179" cy="1009931"/>
              <a:chOff x="5509518" y="2969748"/>
              <a:chExt cx="667556" cy="743167"/>
            </a:xfrm>
          </p:grpSpPr>
          <p:sp>
            <p:nvSpPr>
              <p:cNvPr id="7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7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Buyer Initiated Payments</a:t>
            </a:r>
            <a:endParaRPr lang="en-US" dirty="0"/>
          </a:p>
        </p:txBody>
      </p:sp>
      <p:grpSp>
        <p:nvGrpSpPr>
          <p:cNvPr id="5" name="Group 4"/>
          <p:cNvGrpSpPr/>
          <p:nvPr/>
        </p:nvGrpSpPr>
        <p:grpSpPr>
          <a:xfrm>
            <a:off x="1221515" y="1426057"/>
            <a:ext cx="2847849" cy="3944596"/>
            <a:chOff x="1221515" y="1426057"/>
            <a:chExt cx="2847849" cy="3944596"/>
          </a:xfrm>
        </p:grpSpPr>
        <p:sp>
          <p:nvSpPr>
            <p:cNvPr id="80" name="Rectangle 79"/>
            <p:cNvSpPr/>
            <p:nvPr/>
          </p:nvSpPr>
          <p:spPr>
            <a:xfrm>
              <a:off x="1221515" y="1426057"/>
              <a:ext cx="2847849" cy="3944596"/>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82" name="TextBox 81"/>
            <p:cNvSpPr txBox="1"/>
            <p:nvPr/>
          </p:nvSpPr>
          <p:spPr>
            <a:xfrm>
              <a:off x="1485804" y="3530493"/>
              <a:ext cx="2319271" cy="842282"/>
            </a:xfrm>
            <a:prstGeom prst="rect">
              <a:avLst/>
            </a:prstGeom>
            <a:noFill/>
          </p:spPr>
          <p:txBody>
            <a:bodyPr wrap="square" lIns="0" tIns="0" rIns="0" bIns="0" rtlCol="0">
              <a:spAutoFit/>
            </a:bodyPr>
            <a:lstStyle/>
            <a:p>
              <a:pPr marL="18288" lvl="0" algn="ctr">
                <a:lnSpc>
                  <a:spcPct val="90000"/>
                </a:lnSpc>
                <a:spcBef>
                  <a:spcPts val="800"/>
                </a:spcBef>
              </a:pPr>
              <a:r>
                <a:rPr lang="en-US" dirty="0">
                  <a:solidFill>
                    <a:srgbClr val="898A8C"/>
                  </a:solidFill>
                  <a:latin typeface="BentonSans Medium" charset="0"/>
                  <a:ea typeface="BentonSans Medium" charset="0"/>
                  <a:cs typeface="BentonSans Medium" charset="0"/>
                </a:rPr>
                <a:t>AP</a:t>
              </a:r>
              <a:endParaRPr lang="en-US" sz="1400" dirty="0" smtClean="0">
                <a:solidFill>
                  <a:srgbClr val="898A8C"/>
                </a:solidFill>
              </a:endParaRPr>
            </a:p>
            <a:p>
              <a:pPr marL="182880" lvl="0" indent="-164592">
                <a:lnSpc>
                  <a:spcPct val="90000"/>
                </a:lnSpc>
                <a:spcBef>
                  <a:spcPts val="800"/>
                </a:spcBef>
                <a:buFont typeface="Arial" charset="0"/>
                <a:buChar char="•"/>
              </a:pPr>
              <a:r>
                <a:rPr lang="en-US" sz="1400" dirty="0" smtClean="0">
                  <a:solidFill>
                    <a:srgbClr val="898A8C"/>
                  </a:solidFill>
                </a:rPr>
                <a:t>Maintain </a:t>
              </a:r>
              <a:r>
                <a:rPr lang="en-US" sz="1400" dirty="0">
                  <a:solidFill>
                    <a:srgbClr val="898A8C"/>
                  </a:solidFill>
                </a:rPr>
                <a:t>current </a:t>
              </a:r>
              <a:r>
                <a:rPr lang="en-US" sz="1400" dirty="0" smtClean="0">
                  <a:solidFill>
                    <a:srgbClr val="898A8C"/>
                  </a:solidFill>
                </a:rPr>
                <a:t>workflow</a:t>
              </a:r>
              <a:endParaRPr lang="en-US" sz="1400" dirty="0">
                <a:solidFill>
                  <a:srgbClr val="898A8C"/>
                </a:solidFill>
              </a:endParaRPr>
            </a:p>
            <a:p>
              <a:pPr marL="182880" lvl="0" indent="-164592">
                <a:lnSpc>
                  <a:spcPct val="90000"/>
                </a:lnSpc>
                <a:spcBef>
                  <a:spcPts val="800"/>
                </a:spcBef>
                <a:buFont typeface="Arial" charset="0"/>
                <a:buChar char="•"/>
              </a:pPr>
              <a:r>
                <a:rPr lang="en-US" sz="1400" dirty="0">
                  <a:solidFill>
                    <a:srgbClr val="898A8C"/>
                  </a:solidFill>
                </a:rPr>
                <a:t>Eliminate extra </a:t>
              </a:r>
              <a:r>
                <a:rPr lang="en-US" sz="1400" dirty="0" smtClean="0">
                  <a:solidFill>
                    <a:srgbClr val="898A8C"/>
                  </a:solidFill>
                </a:rPr>
                <a:t>steps </a:t>
              </a:r>
              <a:endParaRPr lang="en-US" sz="1400" dirty="0">
                <a:solidFill>
                  <a:srgbClr val="898A8C"/>
                </a:solidFill>
              </a:endParaRPr>
            </a:p>
          </p:txBody>
        </p:sp>
        <p:grpSp>
          <p:nvGrpSpPr>
            <p:cNvPr id="3" name="Group 2"/>
            <p:cNvGrpSpPr/>
            <p:nvPr/>
          </p:nvGrpSpPr>
          <p:grpSpPr>
            <a:xfrm>
              <a:off x="1847179" y="1755069"/>
              <a:ext cx="1596521" cy="1596520"/>
              <a:chOff x="1847179" y="1755069"/>
              <a:chExt cx="1596521" cy="1596520"/>
            </a:xfrm>
          </p:grpSpPr>
          <p:sp>
            <p:nvSpPr>
              <p:cNvPr id="81" name="Oval 80"/>
              <p:cNvSpPr/>
              <p:nvPr/>
            </p:nvSpPr>
            <p:spPr>
              <a:xfrm>
                <a:off x="1847179" y="1755069"/>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grpSp>
            <p:nvGrpSpPr>
              <p:cNvPr id="95" name="Group 94"/>
              <p:cNvGrpSpPr/>
              <p:nvPr/>
            </p:nvGrpSpPr>
            <p:grpSpPr>
              <a:xfrm>
                <a:off x="2238873" y="2059530"/>
                <a:ext cx="813132" cy="987598"/>
                <a:chOff x="9142515" y="2266730"/>
                <a:chExt cx="619849" cy="752844"/>
              </a:xfrm>
              <a:solidFill>
                <a:schemeClr val="accent3"/>
              </a:solidFill>
            </p:grpSpPr>
            <p:sp>
              <p:nvSpPr>
                <p:cNvPr id="96"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97" name="Group 96"/>
                <p:cNvGrpSpPr/>
                <p:nvPr/>
              </p:nvGrpSpPr>
              <p:grpSpPr>
                <a:xfrm>
                  <a:off x="9304270" y="2494989"/>
                  <a:ext cx="296338" cy="296326"/>
                  <a:chOff x="4288079" y="1422392"/>
                  <a:chExt cx="1049274" cy="1049236"/>
                </a:xfrm>
                <a:grpFill/>
              </p:grpSpPr>
              <p:sp>
                <p:nvSpPr>
                  <p:cNvPr id="98" name="Freeform 97"/>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9"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7" name="Group 6"/>
          <p:cNvGrpSpPr/>
          <p:nvPr/>
        </p:nvGrpSpPr>
        <p:grpSpPr>
          <a:xfrm>
            <a:off x="4595346" y="1426057"/>
            <a:ext cx="2847849" cy="3944596"/>
            <a:chOff x="4595346" y="1426057"/>
            <a:chExt cx="2847849" cy="3944596"/>
          </a:xfrm>
        </p:grpSpPr>
        <p:sp>
          <p:nvSpPr>
            <p:cNvPr id="84" name="Rectangle 83"/>
            <p:cNvSpPr/>
            <p:nvPr/>
          </p:nvSpPr>
          <p:spPr>
            <a:xfrm>
              <a:off x="4595346" y="1426057"/>
              <a:ext cx="2847849" cy="3944596"/>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86" name="TextBox 85"/>
            <p:cNvSpPr txBox="1"/>
            <p:nvPr/>
          </p:nvSpPr>
          <p:spPr>
            <a:xfrm>
              <a:off x="4859635" y="3530493"/>
              <a:ext cx="2319271" cy="1720471"/>
            </a:xfrm>
            <a:prstGeom prst="rect">
              <a:avLst/>
            </a:prstGeom>
            <a:noFill/>
          </p:spPr>
          <p:txBody>
            <a:bodyPr wrap="square" lIns="0" tIns="0" rIns="0" bIns="0" rtlCol="0">
              <a:spAutoFit/>
            </a:bodyPr>
            <a:lstStyle/>
            <a:p>
              <a:pPr marL="18288" lvl="0" algn="ctr">
                <a:lnSpc>
                  <a:spcPct val="90000"/>
                </a:lnSpc>
                <a:spcBef>
                  <a:spcPts val="800"/>
                </a:spcBef>
              </a:pPr>
              <a:r>
                <a:rPr lang="en-US" dirty="0" smtClean="0">
                  <a:solidFill>
                    <a:srgbClr val="898A8C"/>
                  </a:solidFill>
                  <a:latin typeface="BentonSans Medium" charset="0"/>
                  <a:ea typeface="BentonSans Medium" charset="0"/>
                  <a:cs typeface="BentonSans Medium" charset="0"/>
                </a:rPr>
                <a:t>Finance</a:t>
              </a:r>
              <a:endParaRPr lang="en-US" sz="1400" dirty="0" smtClean="0">
                <a:solidFill>
                  <a:srgbClr val="898A8C"/>
                </a:solidFill>
              </a:endParaRPr>
            </a:p>
            <a:p>
              <a:pPr marL="182880" lvl="0" indent="-164592">
                <a:lnSpc>
                  <a:spcPct val="90000"/>
                </a:lnSpc>
                <a:spcBef>
                  <a:spcPts val="800"/>
                </a:spcBef>
                <a:buFont typeface="Arial" charset="0"/>
                <a:buChar char="•"/>
              </a:pPr>
              <a:r>
                <a:rPr lang="en-US" sz="1400" dirty="0" smtClean="0">
                  <a:solidFill>
                    <a:srgbClr val="898A8C"/>
                  </a:solidFill>
                </a:rPr>
                <a:t>Control </a:t>
              </a:r>
              <a:r>
                <a:rPr lang="en-US" sz="1400" dirty="0">
                  <a:solidFill>
                    <a:srgbClr val="898A8C"/>
                  </a:solidFill>
                </a:rPr>
                <a:t>of supplier, amount and </a:t>
              </a:r>
              <a:r>
                <a:rPr lang="en-US" sz="1400" dirty="0" smtClean="0">
                  <a:solidFill>
                    <a:srgbClr val="898A8C"/>
                  </a:solidFill>
                </a:rPr>
                <a:t>timing</a:t>
              </a:r>
              <a:endParaRPr lang="en-US" sz="1400" dirty="0">
                <a:solidFill>
                  <a:srgbClr val="898A8C"/>
                </a:solidFill>
              </a:endParaRPr>
            </a:p>
            <a:p>
              <a:pPr marL="182880" lvl="0" indent="-164592">
                <a:lnSpc>
                  <a:spcPct val="90000"/>
                </a:lnSpc>
                <a:spcBef>
                  <a:spcPts val="800"/>
                </a:spcBef>
                <a:buFont typeface="Arial" charset="0"/>
                <a:buChar char="•"/>
              </a:pPr>
              <a:r>
                <a:rPr lang="en-US" sz="1400" dirty="0">
                  <a:solidFill>
                    <a:srgbClr val="898A8C"/>
                  </a:solidFill>
                </a:rPr>
                <a:t>Accelerate payments to get </a:t>
              </a:r>
              <a:r>
                <a:rPr lang="en-US" sz="1400" dirty="0" smtClean="0">
                  <a:solidFill>
                    <a:srgbClr val="898A8C"/>
                  </a:solidFill>
                </a:rPr>
                <a:t>discounts</a:t>
              </a:r>
              <a:endParaRPr lang="en-US" sz="1400" dirty="0">
                <a:solidFill>
                  <a:srgbClr val="898A8C"/>
                </a:solidFill>
              </a:endParaRPr>
            </a:p>
            <a:p>
              <a:pPr marL="182880" lvl="0" indent="-164592">
                <a:lnSpc>
                  <a:spcPct val="90000"/>
                </a:lnSpc>
                <a:spcBef>
                  <a:spcPts val="800"/>
                </a:spcBef>
                <a:buFont typeface="Arial" charset="0"/>
                <a:buChar char="•"/>
              </a:pPr>
              <a:r>
                <a:rPr lang="en-US" sz="1400" dirty="0">
                  <a:solidFill>
                    <a:srgbClr val="898A8C"/>
                  </a:solidFill>
                </a:rPr>
                <a:t>Cash back to the bottom line from </a:t>
              </a:r>
              <a:r>
                <a:rPr lang="en-US" sz="1400" dirty="0" smtClean="0">
                  <a:solidFill>
                    <a:srgbClr val="898A8C"/>
                  </a:solidFill>
                </a:rPr>
                <a:t>incentives</a:t>
              </a:r>
              <a:endParaRPr lang="en-US" sz="1400" dirty="0">
                <a:solidFill>
                  <a:srgbClr val="898A8C"/>
                </a:solidFill>
              </a:endParaRPr>
            </a:p>
          </p:txBody>
        </p:sp>
        <p:grpSp>
          <p:nvGrpSpPr>
            <p:cNvPr id="4" name="Group 3"/>
            <p:cNvGrpSpPr/>
            <p:nvPr/>
          </p:nvGrpSpPr>
          <p:grpSpPr>
            <a:xfrm>
              <a:off x="5221010" y="1755069"/>
              <a:ext cx="1596521" cy="1596520"/>
              <a:chOff x="5221010" y="1755069"/>
              <a:chExt cx="1596521" cy="1596520"/>
            </a:xfrm>
          </p:grpSpPr>
          <p:sp>
            <p:nvSpPr>
              <p:cNvPr id="85" name="Oval 84"/>
              <p:cNvSpPr/>
              <p:nvPr/>
            </p:nvSpPr>
            <p:spPr>
              <a:xfrm>
                <a:off x="5221010" y="1755069"/>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grpSp>
            <p:nvGrpSpPr>
              <p:cNvPr id="100" name="Group 99"/>
              <p:cNvGrpSpPr/>
              <p:nvPr/>
            </p:nvGrpSpPr>
            <p:grpSpPr>
              <a:xfrm>
                <a:off x="5696283" y="2074180"/>
                <a:ext cx="645975" cy="958299"/>
                <a:chOff x="15685406" y="5583737"/>
                <a:chExt cx="1065809" cy="1581119"/>
              </a:xfrm>
              <a:solidFill>
                <a:schemeClr val="accent1"/>
              </a:solidFill>
            </p:grpSpPr>
            <p:sp>
              <p:nvSpPr>
                <p:cNvPr id="101"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Group 101"/>
                <p:cNvGrpSpPr/>
                <p:nvPr/>
              </p:nvGrpSpPr>
              <p:grpSpPr>
                <a:xfrm>
                  <a:off x="15685406" y="6099072"/>
                  <a:ext cx="1065809" cy="1065784"/>
                  <a:chOff x="15685406" y="6099072"/>
                  <a:chExt cx="1065809" cy="1065784"/>
                </a:xfrm>
                <a:grpFill/>
              </p:grpSpPr>
              <p:sp>
                <p:nvSpPr>
                  <p:cNvPr id="103"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8" name="Group 7"/>
          <p:cNvGrpSpPr/>
          <p:nvPr/>
        </p:nvGrpSpPr>
        <p:grpSpPr>
          <a:xfrm>
            <a:off x="8068859" y="1426057"/>
            <a:ext cx="2847849" cy="3944596"/>
            <a:chOff x="8068859" y="1426057"/>
            <a:chExt cx="2847849" cy="3944596"/>
          </a:xfrm>
        </p:grpSpPr>
        <p:sp>
          <p:nvSpPr>
            <p:cNvPr id="88" name="Rectangle 87"/>
            <p:cNvSpPr/>
            <p:nvPr/>
          </p:nvSpPr>
          <p:spPr>
            <a:xfrm>
              <a:off x="8068859" y="1426057"/>
              <a:ext cx="2847849" cy="3944596"/>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90" name="TextBox 89"/>
            <p:cNvSpPr txBox="1"/>
            <p:nvPr/>
          </p:nvSpPr>
          <p:spPr>
            <a:xfrm>
              <a:off x="8333148" y="3530493"/>
              <a:ext cx="2319271" cy="1423980"/>
            </a:xfrm>
            <a:prstGeom prst="rect">
              <a:avLst/>
            </a:prstGeom>
            <a:noFill/>
          </p:spPr>
          <p:txBody>
            <a:bodyPr wrap="square" lIns="0" tIns="0" rIns="0" bIns="0" rtlCol="0">
              <a:spAutoFit/>
            </a:bodyPr>
            <a:lstStyle/>
            <a:p>
              <a:pPr marL="18288" lvl="0" algn="ctr">
                <a:lnSpc>
                  <a:spcPct val="90000"/>
                </a:lnSpc>
                <a:spcBef>
                  <a:spcPts val="800"/>
                </a:spcBef>
              </a:pPr>
              <a:r>
                <a:rPr lang="en-US" dirty="0" smtClean="0">
                  <a:solidFill>
                    <a:srgbClr val="898A8C"/>
                  </a:solidFill>
                  <a:latin typeface="BentonSans Medium" charset="0"/>
                  <a:ea typeface="BentonSans Medium" charset="0"/>
                  <a:cs typeface="BentonSans Medium" charset="0"/>
                </a:rPr>
                <a:t>Treasury</a:t>
              </a:r>
              <a:endParaRPr lang="en-US" sz="1400" dirty="0" smtClean="0">
                <a:solidFill>
                  <a:srgbClr val="898A8C"/>
                </a:solidFill>
              </a:endParaRPr>
            </a:p>
            <a:p>
              <a:pPr marL="182880" lvl="0" indent="-164592">
                <a:lnSpc>
                  <a:spcPct val="90000"/>
                </a:lnSpc>
                <a:spcBef>
                  <a:spcPts val="800"/>
                </a:spcBef>
                <a:buFont typeface="Arial" charset="0"/>
                <a:buChar char="•"/>
              </a:pPr>
              <a:r>
                <a:rPr lang="en-US" sz="1400" dirty="0" smtClean="0">
                  <a:solidFill>
                    <a:srgbClr val="898A8C"/>
                  </a:solidFill>
                </a:rPr>
                <a:t>Improve </a:t>
              </a:r>
              <a:r>
                <a:rPr lang="en-US" sz="1400" dirty="0">
                  <a:solidFill>
                    <a:srgbClr val="898A8C"/>
                  </a:solidFill>
                </a:rPr>
                <a:t>working capital and </a:t>
              </a:r>
              <a:r>
                <a:rPr lang="en-US" sz="1400" dirty="0" err="1" smtClean="0">
                  <a:solidFill>
                    <a:srgbClr val="898A8C"/>
                  </a:solidFill>
                </a:rPr>
                <a:t>cashflow</a:t>
              </a:r>
              <a:endParaRPr lang="en-US" sz="1400" dirty="0">
                <a:solidFill>
                  <a:srgbClr val="898A8C"/>
                </a:solidFill>
              </a:endParaRPr>
            </a:p>
            <a:p>
              <a:pPr marL="182880" lvl="0" indent="-164592">
                <a:lnSpc>
                  <a:spcPct val="90000"/>
                </a:lnSpc>
                <a:spcBef>
                  <a:spcPts val="800"/>
                </a:spcBef>
                <a:buFont typeface="Arial" charset="0"/>
                <a:buChar char="•"/>
              </a:pPr>
              <a:r>
                <a:rPr lang="en-US" sz="1400" dirty="0">
                  <a:solidFill>
                    <a:srgbClr val="898A8C"/>
                  </a:solidFill>
                </a:rPr>
                <a:t>Extend terms without increasing DSO for </a:t>
              </a:r>
              <a:r>
                <a:rPr lang="en-US" sz="1400" dirty="0" smtClean="0">
                  <a:solidFill>
                    <a:srgbClr val="898A8C"/>
                  </a:solidFill>
                </a:rPr>
                <a:t>suppliers</a:t>
              </a:r>
              <a:endParaRPr lang="en-US" sz="1400" dirty="0">
                <a:solidFill>
                  <a:srgbClr val="898A8C"/>
                </a:solidFill>
              </a:endParaRPr>
            </a:p>
          </p:txBody>
        </p:sp>
        <p:grpSp>
          <p:nvGrpSpPr>
            <p:cNvPr id="6" name="Group 5"/>
            <p:cNvGrpSpPr/>
            <p:nvPr/>
          </p:nvGrpSpPr>
          <p:grpSpPr>
            <a:xfrm>
              <a:off x="8694523" y="1755069"/>
              <a:ext cx="1596521" cy="1596520"/>
              <a:chOff x="8694523" y="1755069"/>
              <a:chExt cx="1596521" cy="1596520"/>
            </a:xfrm>
          </p:grpSpPr>
          <p:sp>
            <p:nvSpPr>
              <p:cNvPr id="89" name="Oval 88"/>
              <p:cNvSpPr/>
              <p:nvPr/>
            </p:nvSpPr>
            <p:spPr>
              <a:xfrm>
                <a:off x="8694523" y="1755069"/>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grpSp>
            <p:nvGrpSpPr>
              <p:cNvPr id="105" name="Group 104"/>
              <p:cNvGrpSpPr/>
              <p:nvPr/>
            </p:nvGrpSpPr>
            <p:grpSpPr>
              <a:xfrm>
                <a:off x="9201835" y="2096723"/>
                <a:ext cx="581896" cy="913213"/>
                <a:chOff x="9089492" y="6424059"/>
                <a:chExt cx="1001384" cy="1571549"/>
              </a:xfrm>
              <a:solidFill>
                <a:schemeClr val="accent1"/>
              </a:solidFill>
            </p:grpSpPr>
            <p:sp>
              <p:nvSpPr>
                <p:cNvPr id="106" name="Freeform 3"/>
                <p:cNvSpPr/>
                <p:nvPr/>
              </p:nvSpPr>
              <p:spPr>
                <a:xfrm>
                  <a:off x="9089492" y="7034510"/>
                  <a:ext cx="1001384" cy="961098"/>
                </a:xfrm>
                <a:custGeom>
                  <a:avLst/>
                  <a:gdLst>
                    <a:gd name="connsiteX0" fmla="*/ 455727 w 1001384"/>
                    <a:gd name="connsiteY0" fmla="*/ 305371 h 961098"/>
                    <a:gd name="connsiteX1" fmla="*/ 642836 w 1001384"/>
                    <a:gd name="connsiteY1" fmla="*/ 305498 h 961098"/>
                    <a:gd name="connsiteX2" fmla="*/ 558457 w 1001384"/>
                    <a:gd name="connsiteY2" fmla="*/ 221056 h 961098"/>
                    <a:gd name="connsiteX3" fmla="*/ 615861 w 1001384"/>
                    <a:gd name="connsiteY3" fmla="*/ 163754 h 961098"/>
                    <a:gd name="connsiteX4" fmla="*/ 817893 w 1001384"/>
                    <a:gd name="connsiteY4" fmla="*/ 365696 h 961098"/>
                    <a:gd name="connsiteX5" fmla="*/ 615861 w 1001384"/>
                    <a:gd name="connsiteY5" fmla="*/ 567766 h 961098"/>
                    <a:gd name="connsiteX6" fmla="*/ 558457 w 1001384"/>
                    <a:gd name="connsiteY6" fmla="*/ 510413 h 961098"/>
                    <a:gd name="connsiteX7" fmla="*/ 642836 w 1001384"/>
                    <a:gd name="connsiteY7" fmla="*/ 425983 h 961098"/>
                    <a:gd name="connsiteX8" fmla="*/ 153314 w 1001384"/>
                    <a:gd name="connsiteY8" fmla="*/ 425983 h 961098"/>
                    <a:gd name="connsiteX9" fmla="*/ 0 w 1001384"/>
                    <a:gd name="connsiteY9" fmla="*/ 717283 h 961098"/>
                    <a:gd name="connsiteX10" fmla="*/ 428942 w 1001384"/>
                    <a:gd name="connsiteY10" fmla="*/ 717283 h 961098"/>
                    <a:gd name="connsiteX11" fmla="*/ 428942 w 1001384"/>
                    <a:gd name="connsiteY11" fmla="*/ 961098 h 961098"/>
                    <a:gd name="connsiteX12" fmla="*/ 625335 w 1001384"/>
                    <a:gd name="connsiteY12" fmla="*/ 961098 h 961098"/>
                    <a:gd name="connsiteX13" fmla="*/ 625335 w 1001384"/>
                    <a:gd name="connsiteY13" fmla="*/ 717105 h 961098"/>
                    <a:gd name="connsiteX14" fmla="*/ 1001332 w 1001384"/>
                    <a:gd name="connsiteY14" fmla="*/ 349618 h 961098"/>
                    <a:gd name="connsiteX15" fmla="*/ 676592 w 1001384"/>
                    <a:gd name="connsiteY15" fmla="*/ 0 h 961098"/>
                    <a:gd name="connsiteX16" fmla="*/ 455727 w 1001384"/>
                    <a:gd name="connsiteY16" fmla="*/ 0 h 9610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001384" h="961098">
                      <a:moveTo>
                        <a:pt x="455727" y="305371"/>
                      </a:moveTo>
                      <a:lnTo>
                        <a:pt x="642836" y="305498"/>
                      </a:lnTo>
                      <a:lnTo>
                        <a:pt x="558457" y="221056"/>
                      </a:lnTo>
                      <a:lnTo>
                        <a:pt x="615861" y="163754"/>
                      </a:lnTo>
                      <a:lnTo>
                        <a:pt x="817893" y="365696"/>
                      </a:lnTo>
                      <a:lnTo>
                        <a:pt x="615861" y="567766"/>
                      </a:lnTo>
                      <a:lnTo>
                        <a:pt x="558457" y="510413"/>
                      </a:lnTo>
                      <a:lnTo>
                        <a:pt x="642836" y="425983"/>
                      </a:lnTo>
                      <a:lnTo>
                        <a:pt x="153314" y="425983"/>
                      </a:lnTo>
                      <a:lnTo>
                        <a:pt x="0" y="717283"/>
                      </a:lnTo>
                      <a:lnTo>
                        <a:pt x="428942" y="717283"/>
                      </a:lnTo>
                      <a:lnTo>
                        <a:pt x="428942" y="961098"/>
                      </a:lnTo>
                      <a:lnTo>
                        <a:pt x="625335" y="961098"/>
                      </a:lnTo>
                      <a:lnTo>
                        <a:pt x="625335" y="717105"/>
                      </a:lnTo>
                      <a:cubicBezTo>
                        <a:pt x="830034" y="717499"/>
                        <a:pt x="997877" y="554926"/>
                        <a:pt x="1001332" y="349618"/>
                      </a:cubicBezTo>
                      <a:cubicBezTo>
                        <a:pt x="1003999" y="193738"/>
                        <a:pt x="906031" y="0"/>
                        <a:pt x="676592" y="0"/>
                      </a:cubicBezTo>
                      <a:lnTo>
                        <a:pt x="455727" y="0"/>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106"/>
                <p:cNvSpPr/>
                <p:nvPr/>
              </p:nvSpPr>
              <p:spPr>
                <a:xfrm>
                  <a:off x="9094504" y="6424059"/>
                  <a:ext cx="952460" cy="915822"/>
                </a:xfrm>
                <a:custGeom>
                  <a:avLst/>
                  <a:gdLst>
                    <a:gd name="connsiteX0" fmla="*/ 513294 w 952460"/>
                    <a:gd name="connsiteY0" fmla="*/ 610451 h 915822"/>
                    <a:gd name="connsiteX1" fmla="*/ 343216 w 952460"/>
                    <a:gd name="connsiteY1" fmla="*/ 610451 h 915822"/>
                    <a:gd name="connsiteX2" fmla="*/ 427569 w 952460"/>
                    <a:gd name="connsiteY2" fmla="*/ 694792 h 915822"/>
                    <a:gd name="connsiteX3" fmla="*/ 370152 w 952460"/>
                    <a:gd name="connsiteY3" fmla="*/ 752196 h 915822"/>
                    <a:gd name="connsiteX4" fmla="*/ 168083 w 952460"/>
                    <a:gd name="connsiteY4" fmla="*/ 550164 h 915822"/>
                    <a:gd name="connsiteX5" fmla="*/ 370152 w 952460"/>
                    <a:gd name="connsiteY5" fmla="*/ 348183 h 915822"/>
                    <a:gd name="connsiteX6" fmla="*/ 427569 w 952460"/>
                    <a:gd name="connsiteY6" fmla="*/ 405498 h 915822"/>
                    <a:gd name="connsiteX7" fmla="*/ 343216 w 952460"/>
                    <a:gd name="connsiteY7" fmla="*/ 489928 h 915822"/>
                    <a:gd name="connsiteX8" fmla="*/ 820710 w 952460"/>
                    <a:gd name="connsiteY8" fmla="*/ 489928 h 915822"/>
                    <a:gd name="connsiteX9" fmla="*/ 952460 w 952460"/>
                    <a:gd name="connsiteY9" fmla="*/ 203898 h 915822"/>
                    <a:gd name="connsiteX10" fmla="*/ 620330 w 952460"/>
                    <a:gd name="connsiteY10" fmla="*/ 203898 h 915822"/>
                    <a:gd name="connsiteX11" fmla="*/ 620330 w 952460"/>
                    <a:gd name="connsiteY11" fmla="*/ 0 h 915822"/>
                    <a:gd name="connsiteX12" fmla="*/ 423937 w 952460"/>
                    <a:gd name="connsiteY12" fmla="*/ 0 h 915822"/>
                    <a:gd name="connsiteX13" fmla="*/ 423937 w 952460"/>
                    <a:gd name="connsiteY13" fmla="*/ 203898 h 915822"/>
                    <a:gd name="connsiteX14" fmla="*/ 381900 w 952460"/>
                    <a:gd name="connsiteY14" fmla="*/ 203898 h 915822"/>
                    <a:gd name="connsiteX15" fmla="*/ 49 w 952460"/>
                    <a:gd name="connsiteY15" fmla="*/ 571640 h 915822"/>
                    <a:gd name="connsiteX16" fmla="*/ 284173 w 952460"/>
                    <a:gd name="connsiteY16" fmla="*/ 915683 h 915822"/>
                    <a:gd name="connsiteX17" fmla="*/ 513294 w 952460"/>
                    <a:gd name="connsiteY17" fmla="*/ 915822 h 9158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952460" h="915822">
                      <a:moveTo>
                        <a:pt x="513294" y="610451"/>
                      </a:moveTo>
                      <a:lnTo>
                        <a:pt x="343216" y="610451"/>
                      </a:lnTo>
                      <a:lnTo>
                        <a:pt x="427569" y="694792"/>
                      </a:lnTo>
                      <a:lnTo>
                        <a:pt x="370152" y="752196"/>
                      </a:lnTo>
                      <a:lnTo>
                        <a:pt x="168083" y="550164"/>
                      </a:lnTo>
                      <a:lnTo>
                        <a:pt x="370152" y="348183"/>
                      </a:lnTo>
                      <a:lnTo>
                        <a:pt x="427569" y="405498"/>
                      </a:lnTo>
                      <a:lnTo>
                        <a:pt x="343216" y="489928"/>
                      </a:lnTo>
                      <a:lnTo>
                        <a:pt x="820710" y="489928"/>
                      </a:lnTo>
                      <a:lnTo>
                        <a:pt x="952460" y="203898"/>
                      </a:lnTo>
                      <a:lnTo>
                        <a:pt x="620330" y="203898"/>
                      </a:lnTo>
                      <a:lnTo>
                        <a:pt x="620330" y="0"/>
                      </a:lnTo>
                      <a:lnTo>
                        <a:pt x="423937" y="0"/>
                      </a:lnTo>
                      <a:lnTo>
                        <a:pt x="423937" y="203898"/>
                      </a:lnTo>
                      <a:lnTo>
                        <a:pt x="381900" y="203898"/>
                      </a:lnTo>
                      <a:cubicBezTo>
                        <a:pt x="174585" y="200368"/>
                        <a:pt x="3592" y="364249"/>
                        <a:pt x="49" y="571640"/>
                      </a:cubicBezTo>
                      <a:cubicBezTo>
                        <a:pt x="-2517" y="722605"/>
                        <a:pt x="96112" y="915683"/>
                        <a:pt x="284173" y="915683"/>
                      </a:cubicBezTo>
                      <a:lnTo>
                        <a:pt x="513294" y="915822"/>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145035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22" presetClass="entr" presetSubtype="1"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500"/>
                            </p:stCondLst>
                            <p:childTnLst>
                              <p:par>
                                <p:cTn id="13" presetID="22" presetClass="entr" presetSubtype="1" fill="hold" nodeType="afterEffect">
                                  <p:stCondLst>
                                    <p:cond delay="50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Item Five"/>
          <p:cNvGrpSpPr>
            <a:grpSpLocks noChangeAspect="1"/>
          </p:cNvGrpSpPr>
          <p:nvPr/>
        </p:nvGrpSpPr>
        <p:grpSpPr>
          <a:xfrm>
            <a:off x="7251192" y="5824728"/>
            <a:ext cx="493776" cy="493776"/>
            <a:chOff x="8937171" y="2645229"/>
            <a:chExt cx="1567542" cy="1567542"/>
          </a:xfrm>
        </p:grpSpPr>
        <p:sp>
          <p:nvSpPr>
            <p:cNvPr id="8"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 name="Rollout and Refine Icon"/>
            <p:cNvGrpSpPr/>
            <p:nvPr/>
          </p:nvGrpSpPr>
          <p:grpSpPr>
            <a:xfrm>
              <a:off x="9279036" y="2980806"/>
              <a:ext cx="883812" cy="896388"/>
              <a:chOff x="6280447" y="3970760"/>
              <a:chExt cx="794340" cy="805643"/>
            </a:xfrm>
          </p:grpSpPr>
          <p:sp>
            <p:nvSpPr>
              <p:cNvPr id="10"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 name="Item Four"/>
          <p:cNvGrpSpPr>
            <a:grpSpLocks noChangeAspect="1"/>
          </p:cNvGrpSpPr>
          <p:nvPr/>
        </p:nvGrpSpPr>
        <p:grpSpPr>
          <a:xfrm>
            <a:off x="6547104" y="5824728"/>
            <a:ext cx="493776" cy="493776"/>
            <a:chOff x="7124700" y="2645229"/>
            <a:chExt cx="1567542" cy="1567542"/>
          </a:xfrm>
        </p:grpSpPr>
        <p:sp>
          <p:nvSpPr>
            <p:cNvPr id="16"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8" name="Item One"/>
          <p:cNvGrpSpPr>
            <a:grpSpLocks noChangeAspect="1"/>
          </p:cNvGrpSpPr>
          <p:nvPr/>
        </p:nvGrpSpPr>
        <p:grpSpPr>
          <a:xfrm>
            <a:off x="4453128" y="5824728"/>
            <a:ext cx="493776" cy="493776"/>
            <a:chOff x="1687287" y="2645229"/>
            <a:chExt cx="1567542" cy="1567542"/>
          </a:xfrm>
        </p:grpSpPr>
        <p:sp>
          <p:nvSpPr>
            <p:cNvPr id="19"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0"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21" name="Item Two"/>
          <p:cNvGrpSpPr>
            <a:grpSpLocks noChangeAspect="1"/>
          </p:cNvGrpSpPr>
          <p:nvPr/>
        </p:nvGrpSpPr>
        <p:grpSpPr>
          <a:xfrm>
            <a:off x="5844425" y="5824728"/>
            <a:ext cx="493776" cy="493776"/>
            <a:chOff x="3499758" y="2645229"/>
            <a:chExt cx="1567542" cy="1567542"/>
          </a:xfrm>
        </p:grpSpPr>
        <p:sp>
          <p:nvSpPr>
            <p:cNvPr id="22"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3"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Rectangle 23"/>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5" name="Item Three"/>
          <p:cNvGrpSpPr>
            <a:grpSpLocks noChangeAspect="1"/>
          </p:cNvGrpSpPr>
          <p:nvPr/>
        </p:nvGrpSpPr>
        <p:grpSpPr>
          <a:xfrm>
            <a:off x="5148070" y="5824728"/>
            <a:ext cx="493776" cy="493776"/>
            <a:chOff x="5312229" y="2645229"/>
            <a:chExt cx="1567542" cy="1567542"/>
          </a:xfrm>
        </p:grpSpPr>
        <p:sp>
          <p:nvSpPr>
            <p:cNvPr id="26"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7" name="Not One Size icon"/>
            <p:cNvGrpSpPr/>
            <p:nvPr/>
          </p:nvGrpSpPr>
          <p:grpSpPr>
            <a:xfrm>
              <a:off x="5642411" y="2924035"/>
              <a:ext cx="907179" cy="1009931"/>
              <a:chOff x="5509518" y="2969748"/>
              <a:chExt cx="667556" cy="743167"/>
            </a:xfrm>
          </p:grpSpPr>
          <p:sp>
            <p:nvSpPr>
              <p:cNvPr id="28"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8"/>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Picture 33"/>
          <p:cNvPicPr>
            <a:picLocks noChangeAspect="1"/>
          </p:cNvPicPr>
          <p:nvPr/>
        </p:nvPicPr>
        <p:blipFill rotWithShape="1">
          <a:blip r:embed="rId3">
            <a:alphaModFix amt="23000"/>
            <a:extLst>
              <a:ext uri="{28A0092B-C50C-407E-A947-70E740481C1C}">
                <a14:useLocalDpi xmlns:a14="http://schemas.microsoft.com/office/drawing/2010/main" val="0"/>
              </a:ext>
            </a:extLst>
          </a:blip>
          <a:srcRect l="-1294" t="-6221" r="657" b="2909"/>
          <a:stretch/>
        </p:blipFill>
        <p:spPr>
          <a:xfrm>
            <a:off x="0" y="-1"/>
            <a:ext cx="12192000" cy="6858001"/>
          </a:xfrm>
          <a:prstGeom prst="rect">
            <a:avLst/>
          </a:prstGeom>
        </p:spPr>
      </p:pic>
      <p:sp>
        <p:nvSpPr>
          <p:cNvPr id="6" name="Rectangle 5"/>
          <p:cNvSpPr/>
          <p:nvPr/>
        </p:nvSpPr>
        <p:spPr>
          <a:xfrm>
            <a:off x="0" y="0"/>
            <a:ext cx="12192000" cy="1534886"/>
          </a:xfrm>
          <a:prstGeom prst="rect">
            <a:avLst/>
          </a:prstGeom>
          <a:gradFill>
            <a:gsLst>
              <a:gs pos="0">
                <a:schemeClr val="bg1"/>
              </a:gs>
              <a:gs pos="100000">
                <a:schemeClr val="bg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Buyer Initiated Payments</a:t>
            </a:r>
            <a:endParaRPr lang="en-US" dirty="0"/>
          </a:p>
        </p:txBody>
      </p:sp>
    </p:spTree>
    <p:extLst>
      <p:ext uri="{BB962C8B-B14F-4D97-AF65-F5344CB8AC3E}">
        <p14:creationId xmlns:p14="http://schemas.microsoft.com/office/powerpoint/2010/main" val="29471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3499758" y="3390682"/>
            <a:ext cx="1567542" cy="3467317"/>
          </a:xfrm>
          <a:prstGeom prst="rect">
            <a:avLst/>
          </a:prstGeom>
          <a:gradFill>
            <a:gsLst>
              <a:gs pos="0">
                <a:schemeClr val="accent6">
                  <a:lumMod val="40000"/>
                  <a:lumOff val="60000"/>
                </a:schemeClr>
              </a:gs>
              <a:gs pos="100000">
                <a:schemeClr val="accent6">
                  <a:lumMod val="20000"/>
                  <a:lumOff val="80000"/>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31" name="Rectangle 30"/>
          <p:cNvSpPr/>
          <p:nvPr/>
        </p:nvSpPr>
        <p:spPr>
          <a:xfrm>
            <a:off x="5312229" y="3390682"/>
            <a:ext cx="1567542" cy="3467317"/>
          </a:xfrm>
          <a:prstGeom prst="rect">
            <a:avLst/>
          </a:prstGeom>
          <a:gradFill>
            <a:gsLst>
              <a:gs pos="0">
                <a:schemeClr val="accent6">
                  <a:lumMod val="40000"/>
                  <a:lumOff val="60000"/>
                </a:schemeClr>
              </a:gs>
              <a:gs pos="100000">
                <a:schemeClr val="accent6">
                  <a:lumMod val="20000"/>
                  <a:lumOff val="80000"/>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32" name="Rectangle 31"/>
          <p:cNvSpPr/>
          <p:nvPr/>
        </p:nvSpPr>
        <p:spPr>
          <a:xfrm>
            <a:off x="7124700" y="3390682"/>
            <a:ext cx="1567542" cy="3467317"/>
          </a:xfrm>
          <a:prstGeom prst="rect">
            <a:avLst/>
          </a:prstGeom>
          <a:gradFill>
            <a:gsLst>
              <a:gs pos="0">
                <a:schemeClr val="accent6">
                  <a:lumMod val="40000"/>
                  <a:lumOff val="60000"/>
                </a:schemeClr>
              </a:gs>
              <a:gs pos="100000">
                <a:schemeClr val="accent6">
                  <a:lumMod val="20000"/>
                  <a:lumOff val="80000"/>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33" name="Rectangle 32"/>
          <p:cNvSpPr/>
          <p:nvPr/>
        </p:nvSpPr>
        <p:spPr>
          <a:xfrm>
            <a:off x="8955386" y="3390682"/>
            <a:ext cx="1567542" cy="3467317"/>
          </a:xfrm>
          <a:prstGeom prst="rect">
            <a:avLst/>
          </a:prstGeom>
          <a:gradFill>
            <a:gsLst>
              <a:gs pos="0">
                <a:schemeClr val="accent6">
                  <a:lumMod val="40000"/>
                  <a:lumOff val="60000"/>
                </a:schemeClr>
              </a:gs>
              <a:gs pos="100000">
                <a:schemeClr val="accent6">
                  <a:lumMod val="20000"/>
                  <a:lumOff val="80000"/>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Rectangle 1"/>
          <p:cNvSpPr/>
          <p:nvPr/>
        </p:nvSpPr>
        <p:spPr>
          <a:xfrm>
            <a:off x="1687287" y="3390682"/>
            <a:ext cx="1567542" cy="3467317"/>
          </a:xfrm>
          <a:prstGeom prst="rect">
            <a:avLst/>
          </a:prstGeom>
          <a:gradFill>
            <a:gsLst>
              <a:gs pos="0">
                <a:schemeClr val="accent6">
                  <a:lumMod val="40000"/>
                  <a:lumOff val="60000"/>
                </a:schemeClr>
              </a:gs>
              <a:gs pos="100000">
                <a:schemeClr val="accent6">
                  <a:lumMod val="20000"/>
                  <a:lumOff val="80000"/>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1" name="Item Five"/>
          <p:cNvGrpSpPr>
            <a:grpSpLocks noChangeAspect="1"/>
          </p:cNvGrpSpPr>
          <p:nvPr/>
        </p:nvGrpSpPr>
        <p:grpSpPr>
          <a:xfrm>
            <a:off x="8937171" y="2645229"/>
            <a:ext cx="1567542" cy="1567542"/>
            <a:chOff x="8937171" y="2645229"/>
            <a:chExt cx="1567542" cy="1567542"/>
          </a:xfrm>
        </p:grpSpPr>
        <p:sp>
          <p:nvSpPr>
            <p:cNvPr id="7" name="Circle 5"/>
            <p:cNvSpPr/>
            <p:nvPr/>
          </p:nvSpPr>
          <p:spPr>
            <a:xfrm>
              <a:off x="8937171" y="2645229"/>
              <a:ext cx="1567542" cy="1567542"/>
            </a:xfrm>
            <a:prstGeom prst="ellipse">
              <a:avLst/>
            </a:prstGeom>
            <a:solidFill>
              <a:schemeClr val="tx1"/>
            </a:solidFill>
            <a:ln w="9525">
              <a:gradFill>
                <a:gsLst>
                  <a:gs pos="0">
                    <a:schemeClr val="bg2"/>
                  </a:gs>
                  <a:gs pos="100000">
                    <a:schemeClr val="bg1">
                      <a:alpha val="0"/>
                    </a:schemeClr>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5" name="Rollout and Refine Icon"/>
            <p:cNvGrpSpPr/>
            <p:nvPr/>
          </p:nvGrpSpPr>
          <p:grpSpPr>
            <a:xfrm>
              <a:off x="9279036" y="2980806"/>
              <a:ext cx="883812" cy="896388"/>
              <a:chOff x="6280447" y="3970760"/>
              <a:chExt cx="794340" cy="805643"/>
            </a:xfrm>
          </p:grpSpPr>
          <p:sp>
            <p:nvSpPr>
              <p:cNvPr id="4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9" name="Item Four"/>
          <p:cNvGrpSpPr>
            <a:grpSpLocks noChangeAspect="1"/>
          </p:cNvGrpSpPr>
          <p:nvPr/>
        </p:nvGrpSpPr>
        <p:grpSpPr>
          <a:xfrm>
            <a:off x="7124700" y="2645229"/>
            <a:ext cx="1567542" cy="1567542"/>
            <a:chOff x="7124700" y="2645229"/>
            <a:chExt cx="1567542" cy="1567542"/>
          </a:xfrm>
        </p:grpSpPr>
        <p:sp>
          <p:nvSpPr>
            <p:cNvPr id="6" name="Circle 4"/>
            <p:cNvSpPr/>
            <p:nvPr/>
          </p:nvSpPr>
          <p:spPr>
            <a:xfrm>
              <a:off x="7124700" y="2645229"/>
              <a:ext cx="1567542" cy="1567542"/>
            </a:xfrm>
            <a:prstGeom prst="ellipse">
              <a:avLst/>
            </a:prstGeom>
            <a:solidFill>
              <a:schemeClr val="tx1"/>
            </a:solidFill>
            <a:ln w="9525">
              <a:gradFill>
                <a:gsLst>
                  <a:gs pos="0">
                    <a:schemeClr val="bg2"/>
                  </a:gs>
                  <a:gs pos="100000">
                    <a:schemeClr val="bg1">
                      <a:alpha val="0"/>
                    </a:schemeClr>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8"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0" name="Item Three"/>
          <p:cNvGrpSpPr>
            <a:grpSpLocks noChangeAspect="1"/>
          </p:cNvGrpSpPr>
          <p:nvPr/>
        </p:nvGrpSpPr>
        <p:grpSpPr>
          <a:xfrm>
            <a:off x="5312229" y="2645229"/>
            <a:ext cx="1567542" cy="1567542"/>
            <a:chOff x="5312229" y="2645229"/>
            <a:chExt cx="1567542" cy="1567542"/>
          </a:xfrm>
        </p:grpSpPr>
        <p:sp>
          <p:nvSpPr>
            <p:cNvPr id="5" name="Circle 3"/>
            <p:cNvSpPr/>
            <p:nvPr/>
          </p:nvSpPr>
          <p:spPr>
            <a:xfrm>
              <a:off x="5312229" y="2645229"/>
              <a:ext cx="1567542" cy="1567542"/>
            </a:xfrm>
            <a:prstGeom prst="ellipse">
              <a:avLst/>
            </a:prstGeom>
            <a:solidFill>
              <a:schemeClr val="tx1"/>
            </a:solidFill>
            <a:ln w="9525">
              <a:gradFill>
                <a:gsLst>
                  <a:gs pos="0">
                    <a:schemeClr val="bg2"/>
                  </a:gs>
                  <a:gs pos="100000">
                    <a:schemeClr val="bg1">
                      <a:alpha val="0"/>
                    </a:schemeClr>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4" name="Not One Size icon"/>
            <p:cNvGrpSpPr/>
            <p:nvPr/>
          </p:nvGrpSpPr>
          <p:grpSpPr>
            <a:xfrm>
              <a:off x="5642411" y="2924035"/>
              <a:ext cx="907179" cy="1009931"/>
              <a:chOff x="5509518" y="2969748"/>
              <a:chExt cx="667556" cy="743167"/>
            </a:xfrm>
          </p:grpSpPr>
          <p:sp>
            <p:nvSpPr>
              <p:cNvPr id="55"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55"/>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3" name="Item Two"/>
          <p:cNvGrpSpPr>
            <a:grpSpLocks noChangeAspect="1"/>
          </p:cNvGrpSpPr>
          <p:nvPr/>
        </p:nvGrpSpPr>
        <p:grpSpPr>
          <a:xfrm>
            <a:off x="3499758" y="2645229"/>
            <a:ext cx="1567542" cy="1567542"/>
            <a:chOff x="3499758" y="2645229"/>
            <a:chExt cx="1567542" cy="1567542"/>
          </a:xfrm>
        </p:grpSpPr>
        <p:sp>
          <p:nvSpPr>
            <p:cNvPr id="4" name="Circle 2"/>
            <p:cNvSpPr/>
            <p:nvPr/>
          </p:nvSpPr>
          <p:spPr>
            <a:xfrm>
              <a:off x="3499758" y="2645229"/>
              <a:ext cx="1567542" cy="1567542"/>
            </a:xfrm>
            <a:prstGeom prst="ellipse">
              <a:avLst/>
            </a:prstGeom>
            <a:solidFill>
              <a:schemeClr val="tx1"/>
            </a:solidFill>
            <a:ln w="9525">
              <a:gradFill>
                <a:gsLst>
                  <a:gs pos="0">
                    <a:schemeClr val="bg2"/>
                  </a:gs>
                  <a:gs pos="100000">
                    <a:schemeClr val="bg1">
                      <a:alpha val="0"/>
                    </a:schemeClr>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5" name="Item One"/>
          <p:cNvGrpSpPr>
            <a:grpSpLocks noChangeAspect="1"/>
          </p:cNvGrpSpPr>
          <p:nvPr/>
        </p:nvGrpSpPr>
        <p:grpSpPr>
          <a:xfrm>
            <a:off x="1687287" y="2645229"/>
            <a:ext cx="1567542" cy="1567542"/>
            <a:chOff x="1687287" y="2645229"/>
            <a:chExt cx="1567542" cy="1567542"/>
          </a:xfrm>
        </p:grpSpPr>
        <p:sp>
          <p:nvSpPr>
            <p:cNvPr id="3" name="Circle 1"/>
            <p:cNvSpPr/>
            <p:nvPr/>
          </p:nvSpPr>
          <p:spPr>
            <a:xfrm>
              <a:off x="1687287" y="2645229"/>
              <a:ext cx="1567542" cy="1567542"/>
            </a:xfrm>
            <a:prstGeom prst="ellipse">
              <a:avLst/>
            </a:prstGeom>
            <a:solidFill>
              <a:schemeClr val="tx1"/>
            </a:solidFill>
            <a:ln w="9525">
              <a:gradFill>
                <a:gsLst>
                  <a:gs pos="0">
                    <a:schemeClr val="bg2"/>
                  </a:gs>
                  <a:gs pos="100000">
                    <a:schemeClr val="bg1">
                      <a:alpha val="0"/>
                    </a:schemeClr>
                  </a:gs>
                </a:gsLst>
                <a:lin ang="5400000" scaled="1"/>
              </a:gra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4"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37" name="Text Placeholder 1"/>
          <p:cNvSpPr txBox="1">
            <a:spLocks/>
          </p:cNvSpPr>
          <p:nvPr/>
        </p:nvSpPr>
        <p:spPr>
          <a:xfrm>
            <a:off x="862584" y="1527810"/>
            <a:ext cx="10485120" cy="529590"/>
          </a:xfrm>
          <a:prstGeom prst="rect">
            <a:avLst/>
          </a:prstGeom>
        </p:spPr>
        <p:txBody>
          <a:bodyPr vert="horz" lIns="0" tIns="0" rIns="0" bIns="0" rtlCol="0" anchor="t">
            <a:normAutofit/>
          </a:bodyPr>
          <a:lstStyle>
            <a:lvl1pPr indent="0" algn="ctr">
              <a:lnSpc>
                <a:spcPct val="90000"/>
              </a:lnSpc>
              <a:spcBef>
                <a:spcPts val="1200"/>
              </a:spcBef>
              <a:buFont typeface="Arial"/>
              <a:buNone/>
              <a:defRPr sz="3200">
                <a:latin typeface="+mj-lt"/>
                <a:cs typeface="BentonSans Regular"/>
              </a:defRPr>
            </a:lvl1pPr>
            <a:lvl2pPr marL="201168" indent="-182880">
              <a:lnSpc>
                <a:spcPct val="90000"/>
              </a:lnSpc>
              <a:spcBef>
                <a:spcPts val="600"/>
              </a:spcBef>
              <a:spcAft>
                <a:spcPts val="1200"/>
              </a:spcAft>
              <a:buFont typeface="Arial" charset="0"/>
              <a:buChar char="•"/>
              <a:defRPr sz="1600">
                <a:solidFill>
                  <a:schemeClr val="accent4"/>
                </a:solidFill>
                <a:latin typeface="BentonSans Regular"/>
                <a:cs typeface="BentonSans Regular"/>
              </a:defRPr>
            </a:lvl2pPr>
            <a:lvl3pPr marL="0" indent="0">
              <a:lnSpc>
                <a:spcPct val="90000"/>
              </a:lnSpc>
              <a:spcBef>
                <a:spcPts val="800"/>
              </a:spcBef>
              <a:buFont typeface="Arial"/>
              <a:buNone/>
              <a:defRPr sz="1400">
                <a:solidFill>
                  <a:schemeClr val="accent4"/>
                </a:solidFill>
                <a:latin typeface="BentonSans Regular"/>
                <a:cs typeface="BentonSans Regular"/>
              </a:defRPr>
            </a:lvl3pPr>
            <a:lvl4pPr marL="0" indent="0">
              <a:spcBef>
                <a:spcPts val="1800"/>
              </a:spcBef>
              <a:spcAft>
                <a:spcPts val="600"/>
              </a:spcAft>
              <a:buFont typeface="Arial"/>
              <a:buNone/>
              <a:defRPr sz="2100" b="0" i="0">
                <a:ea typeface="BentonSans Medium" charset="0"/>
                <a:cs typeface="BentonSans Medium" charset="0"/>
              </a:defRPr>
            </a:lvl4pPr>
            <a:lvl5pPr indent="0">
              <a:spcBef>
                <a:spcPct val="20000"/>
              </a:spcBef>
              <a:buFont typeface="Arial"/>
              <a:buNone/>
              <a:defRPr sz="1000">
                <a:solidFill>
                  <a:schemeClr val="accent5"/>
                </a:solidFill>
                <a:latin typeface="BentonSans Regular"/>
                <a:cs typeface="BentonSans Regular"/>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r>
              <a:rPr lang="en-US" dirty="0" smtClean="0"/>
              <a:t>Five Principles of Successful </a:t>
            </a:r>
            <a:r>
              <a:rPr lang="en-US" smtClean="0"/>
              <a:t>Payment Programs</a:t>
            </a:r>
            <a:endParaRPr lang="en-US" dirty="0"/>
          </a:p>
        </p:txBody>
      </p:sp>
    </p:spTree>
    <p:extLst>
      <p:ext uri="{BB962C8B-B14F-4D97-AF65-F5344CB8AC3E}">
        <p14:creationId xmlns:p14="http://schemas.microsoft.com/office/powerpoint/2010/main" val="897668169"/>
      </p:ext>
    </p:extLst>
  </p:cSld>
  <p:clrMapOvr>
    <a:masterClrMapping/>
  </p:clrMapOvr>
  <mc:AlternateContent xmlns:mc="http://schemas.openxmlformats.org/markup-compatibility/2006" xmlns:p14="http://schemas.microsoft.com/office/powerpoint/2010/main">
    <mc:Choice Requires="p14">
      <p:transition spd="slow" p14:dur="1800">
        <p:fad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Managing T&amp;E for Your </a:t>
            </a:r>
            <a:r>
              <a:rPr lang="en-US" dirty="0"/>
              <a:t>E</a:t>
            </a:r>
            <a:r>
              <a:rPr lang="en-US" dirty="0" smtClean="0"/>
              <a:t>ntire </a:t>
            </a:r>
            <a:r>
              <a:rPr lang="en-US" dirty="0"/>
              <a:t>W</a:t>
            </a:r>
            <a:r>
              <a:rPr lang="en-US" dirty="0" smtClean="0"/>
              <a:t>orkforce</a:t>
            </a:r>
            <a:endParaRPr lang="en-US" dirty="0"/>
          </a:p>
        </p:txBody>
      </p:sp>
      <p:sp>
        <p:nvSpPr>
          <p:cNvPr id="100" name="TextBox 99"/>
          <p:cNvSpPr txBox="1"/>
          <p:nvPr/>
        </p:nvSpPr>
        <p:spPr>
          <a:xfrm>
            <a:off x="5394958" y="1533226"/>
            <a:ext cx="3864429" cy="332399"/>
          </a:xfrm>
          <a:prstGeom prst="rect">
            <a:avLst/>
          </a:prstGeom>
          <a:noFill/>
        </p:spPr>
        <p:txBody>
          <a:bodyPr wrap="square" lIns="0" tIns="0" rIns="0" bIns="0" rtlCol="0">
            <a:spAutoFit/>
          </a:bodyPr>
          <a:lstStyle/>
          <a:p>
            <a:pPr lvl="0">
              <a:lnSpc>
                <a:spcPct val="90000"/>
              </a:lnSpc>
              <a:spcBef>
                <a:spcPts val="3200"/>
              </a:spcBef>
            </a:pPr>
            <a:r>
              <a:rPr lang="en-US" sz="2400" dirty="0">
                <a:latin typeface="+mj-lt"/>
              </a:rPr>
              <a:t>Travel is always changing</a:t>
            </a:r>
            <a:r>
              <a:rPr lang="en-US" sz="2400" dirty="0" smtClean="0">
                <a:latin typeface="+mj-lt"/>
              </a:rPr>
              <a:t>.</a:t>
            </a:r>
            <a:endParaRPr lang="en-US" sz="2400" dirty="0">
              <a:latin typeface="+mj-lt"/>
            </a:endParaRPr>
          </a:p>
        </p:txBody>
      </p:sp>
      <p:cxnSp>
        <p:nvCxnSpPr>
          <p:cNvPr id="103" name="Straight Connector 102"/>
          <p:cNvCxnSpPr/>
          <p:nvPr/>
        </p:nvCxnSpPr>
        <p:spPr>
          <a:xfrm flipH="1">
            <a:off x="4174551" y="2576925"/>
            <a:ext cx="121323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flipH="1">
            <a:off x="4174551" y="3798630"/>
            <a:ext cx="121323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4" name="Group 3"/>
          <p:cNvGrpSpPr/>
          <p:nvPr/>
        </p:nvGrpSpPr>
        <p:grpSpPr>
          <a:xfrm>
            <a:off x="5387783" y="2075245"/>
            <a:ext cx="4504581" cy="1003360"/>
            <a:chOff x="5387783" y="2075245"/>
            <a:chExt cx="4504581" cy="1003360"/>
          </a:xfrm>
        </p:grpSpPr>
        <p:sp>
          <p:nvSpPr>
            <p:cNvPr id="102" name="TextBox 101"/>
            <p:cNvSpPr txBox="1"/>
            <p:nvPr/>
          </p:nvSpPr>
          <p:spPr>
            <a:xfrm>
              <a:off x="6659845" y="2355326"/>
              <a:ext cx="3232519" cy="443198"/>
            </a:xfrm>
            <a:prstGeom prst="rect">
              <a:avLst/>
            </a:prstGeom>
            <a:noFill/>
          </p:spPr>
          <p:txBody>
            <a:bodyPr wrap="square" lIns="0" tIns="0" rIns="0" bIns="0" rtlCol="0">
              <a:spAutoFit/>
            </a:bodyPr>
            <a:lstStyle/>
            <a:p>
              <a:pPr lvl="0">
                <a:lnSpc>
                  <a:spcPct val="90000"/>
                </a:lnSpc>
                <a:spcBef>
                  <a:spcPts val="3200"/>
                </a:spcBef>
              </a:pPr>
              <a:r>
                <a:rPr lang="en-US" sz="1600" dirty="0">
                  <a:solidFill>
                    <a:srgbClr val="898A8C"/>
                  </a:solidFill>
                </a:rPr>
                <a:t>Put controlled purchasing power in the hands of </a:t>
              </a:r>
              <a:r>
                <a:rPr lang="en-US" sz="1600" dirty="0" smtClean="0">
                  <a:solidFill>
                    <a:srgbClr val="898A8C"/>
                  </a:solidFill>
                </a:rPr>
                <a:t>employees</a:t>
              </a:r>
              <a:endParaRPr lang="en-US" sz="1600" dirty="0">
                <a:solidFill>
                  <a:srgbClr val="898A8C"/>
                </a:solidFill>
              </a:endParaRPr>
            </a:p>
          </p:txBody>
        </p:sp>
        <p:grpSp>
          <p:nvGrpSpPr>
            <p:cNvPr id="105" name="Group 104"/>
            <p:cNvGrpSpPr/>
            <p:nvPr/>
          </p:nvGrpSpPr>
          <p:grpSpPr>
            <a:xfrm>
              <a:off x="5387783" y="2075245"/>
              <a:ext cx="1003360" cy="1003360"/>
              <a:chOff x="5387783" y="2502465"/>
              <a:chExt cx="1003360" cy="1003360"/>
            </a:xfrm>
          </p:grpSpPr>
          <p:sp>
            <p:nvSpPr>
              <p:cNvPr id="106" name="Oval 105"/>
              <p:cNvSpPr/>
              <p:nvPr/>
            </p:nvSpPr>
            <p:spPr>
              <a:xfrm>
                <a:off x="5387783" y="2502465"/>
                <a:ext cx="1003360" cy="100336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7" name="Group 106"/>
              <p:cNvGrpSpPr/>
              <p:nvPr/>
            </p:nvGrpSpPr>
            <p:grpSpPr>
              <a:xfrm>
                <a:off x="5550971" y="2678528"/>
                <a:ext cx="649682" cy="621271"/>
                <a:chOff x="900953" y="659141"/>
                <a:chExt cx="1522296" cy="1455723"/>
              </a:xfrm>
              <a:solidFill>
                <a:schemeClr val="bg1"/>
              </a:solidFill>
            </p:grpSpPr>
            <p:sp>
              <p:nvSpPr>
                <p:cNvPr id="108" name="Freeform 107"/>
                <p:cNvSpPr/>
                <p:nvPr/>
              </p:nvSpPr>
              <p:spPr>
                <a:xfrm>
                  <a:off x="1300742" y="857302"/>
                  <a:ext cx="635813" cy="608584"/>
                </a:xfrm>
                <a:custGeom>
                  <a:avLst/>
                  <a:gdLst>
                    <a:gd name="connsiteX0" fmla="*/ 435597 w 635813"/>
                    <a:gd name="connsiteY0" fmla="*/ 369100 h 608584"/>
                    <a:gd name="connsiteX1" fmla="*/ 635813 w 635813"/>
                    <a:gd name="connsiteY1" fmla="*/ 237007 h 608584"/>
                    <a:gd name="connsiteX2" fmla="*/ 626478 w 635813"/>
                    <a:gd name="connsiteY2" fmla="*/ 210122 h 608584"/>
                    <a:gd name="connsiteX3" fmla="*/ 391401 w 635813"/>
                    <a:gd name="connsiteY3" fmla="*/ 229172 h 608584"/>
                    <a:gd name="connsiteX4" fmla="*/ 326365 w 635813"/>
                    <a:gd name="connsiteY4" fmla="*/ 0 h 608584"/>
                    <a:gd name="connsiteX5" fmla="*/ 299136 w 635813"/>
                    <a:gd name="connsiteY5" fmla="*/ 686 h 608584"/>
                    <a:gd name="connsiteX6" fmla="*/ 244069 w 635813"/>
                    <a:gd name="connsiteY6" fmla="*/ 229172 h 608584"/>
                    <a:gd name="connsiteX7" fmla="*/ 8230 w 635813"/>
                    <a:gd name="connsiteY7" fmla="*/ 223431 h 608584"/>
                    <a:gd name="connsiteX8" fmla="*/ 0 w 635813"/>
                    <a:gd name="connsiteY8" fmla="*/ 250749 h 608584"/>
                    <a:gd name="connsiteX9" fmla="*/ 204330 w 635813"/>
                    <a:gd name="connsiteY9" fmla="*/ 369100 h 608584"/>
                    <a:gd name="connsiteX10" fmla="*/ 121310 w 635813"/>
                    <a:gd name="connsiteY10" fmla="*/ 590982 h 608584"/>
                    <a:gd name="connsiteX11" fmla="*/ 146914 w 635813"/>
                    <a:gd name="connsiteY11" fmla="*/ 608584 h 608584"/>
                    <a:gd name="connsiteX12" fmla="*/ 322123 w 635813"/>
                    <a:gd name="connsiteY12" fmla="*/ 455295 h 608584"/>
                    <a:gd name="connsiteX13" fmla="*/ 504876 w 635813"/>
                    <a:gd name="connsiteY13" fmla="*/ 600659 h 608584"/>
                    <a:gd name="connsiteX14" fmla="*/ 529234 w 635813"/>
                    <a:gd name="connsiteY14" fmla="*/ 581990 h 6085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635813" h="608584">
                      <a:moveTo>
                        <a:pt x="435597" y="369100"/>
                      </a:moveTo>
                      <a:lnTo>
                        <a:pt x="635813" y="237007"/>
                      </a:lnTo>
                      <a:lnTo>
                        <a:pt x="626478" y="210122"/>
                      </a:lnTo>
                      <a:lnTo>
                        <a:pt x="391401" y="229172"/>
                      </a:lnTo>
                      <a:lnTo>
                        <a:pt x="326365" y="0"/>
                      </a:lnTo>
                      <a:lnTo>
                        <a:pt x="299136" y="686"/>
                      </a:lnTo>
                      <a:lnTo>
                        <a:pt x="244069" y="229172"/>
                      </a:lnTo>
                      <a:lnTo>
                        <a:pt x="8230" y="223431"/>
                      </a:lnTo>
                      <a:lnTo>
                        <a:pt x="0" y="250749"/>
                      </a:lnTo>
                      <a:lnTo>
                        <a:pt x="204330" y="369100"/>
                      </a:lnTo>
                      <a:lnTo>
                        <a:pt x="121310" y="590982"/>
                      </a:lnTo>
                      <a:lnTo>
                        <a:pt x="146914" y="608584"/>
                      </a:lnTo>
                      <a:lnTo>
                        <a:pt x="322123" y="455295"/>
                      </a:lnTo>
                      <a:lnTo>
                        <a:pt x="504876" y="600659"/>
                      </a:lnTo>
                      <a:lnTo>
                        <a:pt x="529234" y="581990"/>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9" name="Freeform 108"/>
                <p:cNvSpPr/>
                <p:nvPr/>
              </p:nvSpPr>
              <p:spPr>
                <a:xfrm>
                  <a:off x="900953" y="1488686"/>
                  <a:ext cx="1522296" cy="626178"/>
                </a:xfrm>
                <a:custGeom>
                  <a:avLst/>
                  <a:gdLst>
                    <a:gd name="connsiteX0" fmla="*/ 1401623 w 1522296"/>
                    <a:gd name="connsiteY0" fmla="*/ 6425 h 626178"/>
                    <a:gd name="connsiteX1" fmla="*/ 1514069 w 1522296"/>
                    <a:gd name="connsiteY1" fmla="*/ 39179 h 626178"/>
                    <a:gd name="connsiteX2" fmla="*/ 1415885 w 1522296"/>
                    <a:gd name="connsiteY2" fmla="*/ 222745 h 626178"/>
                    <a:gd name="connsiteX3" fmla="*/ 1058685 w 1522296"/>
                    <a:gd name="connsiteY3" fmla="*/ 463905 h 626178"/>
                    <a:gd name="connsiteX4" fmla="*/ 246507 w 1522296"/>
                    <a:gd name="connsiteY4" fmla="*/ 469163 h 626178"/>
                    <a:gd name="connsiteX5" fmla="*/ 234735 w 1522296"/>
                    <a:gd name="connsiteY5" fmla="*/ 472896 h 626178"/>
                    <a:gd name="connsiteX6" fmla="*/ 36005 w 1522296"/>
                    <a:gd name="connsiteY6" fmla="*/ 622071 h 626178"/>
                    <a:gd name="connsiteX7" fmla="*/ 6160 w 1522296"/>
                    <a:gd name="connsiteY7" fmla="*/ 611707 h 626178"/>
                    <a:gd name="connsiteX8" fmla="*/ 77 w 1522296"/>
                    <a:gd name="connsiteY8" fmla="*/ 519391 h 626178"/>
                    <a:gd name="connsiteX9" fmla="*/ 12243 w 1522296"/>
                    <a:gd name="connsiteY9" fmla="*/ 262826 h 626178"/>
                    <a:gd name="connsiteX10" fmla="*/ 259779 w 1522296"/>
                    <a:gd name="connsiteY10" fmla="*/ 83667 h 626178"/>
                    <a:gd name="connsiteX11" fmla="*/ 836461 w 1522296"/>
                    <a:gd name="connsiteY11" fmla="*/ 84696 h 626178"/>
                    <a:gd name="connsiteX12" fmla="*/ 847167 w 1522296"/>
                    <a:gd name="connsiteY12" fmla="*/ 84315 h 626178"/>
                    <a:gd name="connsiteX13" fmla="*/ 846087 w 1522296"/>
                    <a:gd name="connsiteY13" fmla="*/ 251180 h 626178"/>
                    <a:gd name="connsiteX14" fmla="*/ 619329 w 1522296"/>
                    <a:gd name="connsiteY14" fmla="*/ 251180 h 626178"/>
                    <a:gd name="connsiteX15" fmla="*/ 577533 w 1522296"/>
                    <a:gd name="connsiteY15" fmla="*/ 295363 h 626178"/>
                    <a:gd name="connsiteX16" fmla="*/ 623266 w 1522296"/>
                    <a:gd name="connsiteY16" fmla="*/ 336168 h 626178"/>
                    <a:gd name="connsiteX17" fmla="*/ 895338 w 1522296"/>
                    <a:gd name="connsiteY17" fmla="*/ 336092 h 626178"/>
                    <a:gd name="connsiteX18" fmla="*/ 1009485 w 1522296"/>
                    <a:gd name="connsiteY18" fmla="*/ 315315 h 626178"/>
                    <a:gd name="connsiteX19" fmla="*/ 1109422 w 1522296"/>
                    <a:gd name="connsiteY19" fmla="*/ 180441 h 626178"/>
                    <a:gd name="connsiteX20" fmla="*/ 1401623 w 1522296"/>
                    <a:gd name="connsiteY20" fmla="*/ 6425 h 62617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Lst>
                  <a:rect l="l" t="t" r="r" b="b"/>
                  <a:pathLst>
                    <a:path w="1522296" h="626178">
                      <a:moveTo>
                        <a:pt x="1401623" y="6425"/>
                      </a:moveTo>
                      <a:cubicBezTo>
                        <a:pt x="1414209" y="863"/>
                        <a:pt x="1486574" y="-14733"/>
                        <a:pt x="1514069" y="39179"/>
                      </a:cubicBezTo>
                      <a:cubicBezTo>
                        <a:pt x="1540955" y="91896"/>
                        <a:pt x="1500315" y="154876"/>
                        <a:pt x="1415885" y="222745"/>
                      </a:cubicBezTo>
                      <a:cubicBezTo>
                        <a:pt x="1262634" y="345808"/>
                        <a:pt x="1162482" y="446265"/>
                        <a:pt x="1058685" y="463905"/>
                      </a:cubicBezTo>
                      <a:cubicBezTo>
                        <a:pt x="954977" y="481672"/>
                        <a:pt x="246507" y="469163"/>
                        <a:pt x="246507" y="469163"/>
                      </a:cubicBezTo>
                      <a:cubicBezTo>
                        <a:pt x="242012" y="468058"/>
                        <a:pt x="238278" y="470407"/>
                        <a:pt x="234735" y="472896"/>
                      </a:cubicBezTo>
                      <a:lnTo>
                        <a:pt x="36005" y="622071"/>
                      </a:lnTo>
                      <a:cubicBezTo>
                        <a:pt x="36005" y="622071"/>
                        <a:pt x="12243" y="636333"/>
                        <a:pt x="6160" y="611707"/>
                      </a:cubicBezTo>
                      <a:cubicBezTo>
                        <a:pt x="343" y="587857"/>
                        <a:pt x="166" y="534377"/>
                        <a:pt x="77" y="519391"/>
                      </a:cubicBezTo>
                      <a:cubicBezTo>
                        <a:pt x="-520" y="392010"/>
                        <a:pt x="2261" y="312584"/>
                        <a:pt x="12243" y="262826"/>
                      </a:cubicBezTo>
                      <a:cubicBezTo>
                        <a:pt x="21235" y="217741"/>
                        <a:pt x="175857" y="84696"/>
                        <a:pt x="259779" y="83667"/>
                      </a:cubicBezTo>
                      <a:cubicBezTo>
                        <a:pt x="313602" y="83845"/>
                        <a:pt x="809702" y="84696"/>
                        <a:pt x="836461" y="84696"/>
                      </a:cubicBezTo>
                      <a:lnTo>
                        <a:pt x="847167" y="84315"/>
                      </a:lnTo>
                      <a:cubicBezTo>
                        <a:pt x="991845" y="84315"/>
                        <a:pt x="986663" y="251180"/>
                        <a:pt x="846087" y="251180"/>
                      </a:cubicBezTo>
                      <a:lnTo>
                        <a:pt x="619329" y="251180"/>
                      </a:lnTo>
                      <a:cubicBezTo>
                        <a:pt x="608572" y="251180"/>
                        <a:pt x="577533" y="259270"/>
                        <a:pt x="577533" y="295363"/>
                      </a:cubicBezTo>
                      <a:cubicBezTo>
                        <a:pt x="577533" y="332955"/>
                        <a:pt x="612560" y="336168"/>
                        <a:pt x="623266" y="336168"/>
                      </a:cubicBezTo>
                      <a:lnTo>
                        <a:pt x="895338" y="336092"/>
                      </a:lnTo>
                      <a:cubicBezTo>
                        <a:pt x="927837" y="335013"/>
                        <a:pt x="970268" y="331977"/>
                        <a:pt x="1009485" y="315315"/>
                      </a:cubicBezTo>
                      <a:cubicBezTo>
                        <a:pt x="1062241" y="292798"/>
                        <a:pt x="1103732" y="218503"/>
                        <a:pt x="1109422" y="180441"/>
                      </a:cubicBezTo>
                      <a:cubicBezTo>
                        <a:pt x="1149770" y="158394"/>
                        <a:pt x="1401623" y="6425"/>
                        <a:pt x="1401623" y="6425"/>
                      </a:cubicBezTo>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0" name="Freeform 3"/>
                <p:cNvSpPr/>
                <p:nvPr/>
              </p:nvSpPr>
              <p:spPr>
                <a:xfrm>
                  <a:off x="1928279" y="659141"/>
                  <a:ext cx="382537" cy="364731"/>
                </a:xfrm>
                <a:custGeom>
                  <a:avLst/>
                  <a:gdLst>
                    <a:gd name="connsiteX0" fmla="*/ 382537 w 382537"/>
                    <a:gd name="connsiteY0" fmla="*/ 151155 h 364731"/>
                    <a:gd name="connsiteX1" fmla="*/ 377355 w 382537"/>
                    <a:gd name="connsiteY1" fmla="*/ 134328 h 364731"/>
                    <a:gd name="connsiteX2" fmla="*/ 235191 w 382537"/>
                    <a:gd name="connsiteY2" fmla="*/ 143497 h 364731"/>
                    <a:gd name="connsiteX3" fmla="*/ 198755 w 382537"/>
                    <a:gd name="connsiteY3" fmla="*/ 825 h 364731"/>
                    <a:gd name="connsiteX4" fmla="*/ 191262 w 382537"/>
                    <a:gd name="connsiteY4" fmla="*/ 0 h 364731"/>
                    <a:gd name="connsiteX5" fmla="*/ 183731 w 382537"/>
                    <a:gd name="connsiteY5" fmla="*/ 825 h 364731"/>
                    <a:gd name="connsiteX6" fmla="*/ 147295 w 382537"/>
                    <a:gd name="connsiteY6" fmla="*/ 143497 h 364731"/>
                    <a:gd name="connsiteX7" fmla="*/ 5169 w 382537"/>
                    <a:gd name="connsiteY7" fmla="*/ 134328 h 364731"/>
                    <a:gd name="connsiteX8" fmla="*/ 0 w 382537"/>
                    <a:gd name="connsiteY8" fmla="*/ 151155 h 364731"/>
                    <a:gd name="connsiteX9" fmla="*/ 120053 w 382537"/>
                    <a:gd name="connsiteY9" fmla="*/ 227292 h 364731"/>
                    <a:gd name="connsiteX10" fmla="*/ 70472 w 382537"/>
                    <a:gd name="connsiteY10" fmla="*/ 352234 h 364731"/>
                    <a:gd name="connsiteX11" fmla="*/ 87986 w 382537"/>
                    <a:gd name="connsiteY11" fmla="*/ 364731 h 364731"/>
                    <a:gd name="connsiteX12" fmla="*/ 191262 w 382537"/>
                    <a:gd name="connsiteY12" fmla="*/ 278968 h 364731"/>
                    <a:gd name="connsiteX13" fmla="*/ 294411 w 382537"/>
                    <a:gd name="connsiteY13" fmla="*/ 364731 h 364731"/>
                    <a:gd name="connsiteX14" fmla="*/ 312014 w 382537"/>
                    <a:gd name="connsiteY14" fmla="*/ 352234 h 364731"/>
                    <a:gd name="connsiteX15" fmla="*/ 262433 w 382537"/>
                    <a:gd name="connsiteY15" fmla="*/ 227292 h 3647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382537" h="364731">
                      <a:moveTo>
                        <a:pt x="382537" y="151155"/>
                      </a:moveTo>
                      <a:cubicBezTo>
                        <a:pt x="381165" y="145377"/>
                        <a:pt x="379197" y="139890"/>
                        <a:pt x="377355" y="134328"/>
                      </a:cubicBezTo>
                      <a:lnTo>
                        <a:pt x="235191" y="143497"/>
                      </a:lnTo>
                      <a:lnTo>
                        <a:pt x="198755" y="825"/>
                      </a:lnTo>
                      <a:cubicBezTo>
                        <a:pt x="196190" y="686"/>
                        <a:pt x="193827" y="0"/>
                        <a:pt x="191262" y="0"/>
                      </a:cubicBezTo>
                      <a:cubicBezTo>
                        <a:pt x="188659" y="0"/>
                        <a:pt x="186296" y="686"/>
                        <a:pt x="183731" y="825"/>
                      </a:cubicBezTo>
                      <a:lnTo>
                        <a:pt x="147295" y="143497"/>
                      </a:lnTo>
                      <a:lnTo>
                        <a:pt x="5169" y="134328"/>
                      </a:lnTo>
                      <a:cubicBezTo>
                        <a:pt x="3289" y="139890"/>
                        <a:pt x="1359" y="145415"/>
                        <a:pt x="0" y="151155"/>
                      </a:cubicBezTo>
                      <a:lnTo>
                        <a:pt x="120053" y="227292"/>
                      </a:lnTo>
                      <a:lnTo>
                        <a:pt x="70472" y="352234"/>
                      </a:lnTo>
                      <a:cubicBezTo>
                        <a:pt x="76213" y="356641"/>
                        <a:pt x="81864" y="360883"/>
                        <a:pt x="87986" y="364731"/>
                      </a:cubicBezTo>
                      <a:lnTo>
                        <a:pt x="191262" y="278968"/>
                      </a:lnTo>
                      <a:lnTo>
                        <a:pt x="294411" y="364731"/>
                      </a:lnTo>
                      <a:cubicBezTo>
                        <a:pt x="300584" y="360883"/>
                        <a:pt x="306324" y="356641"/>
                        <a:pt x="312014" y="352234"/>
                      </a:cubicBezTo>
                      <a:lnTo>
                        <a:pt x="262433" y="227292"/>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grpSp>
        <p:nvGrpSpPr>
          <p:cNvPr id="118" name="Group 117"/>
          <p:cNvGrpSpPr/>
          <p:nvPr/>
        </p:nvGrpSpPr>
        <p:grpSpPr>
          <a:xfrm>
            <a:off x="906850" y="1161708"/>
            <a:ext cx="3267701" cy="5705336"/>
            <a:chOff x="906850" y="1161708"/>
            <a:chExt cx="3267701" cy="5705336"/>
          </a:xfrm>
        </p:grpSpPr>
        <p:pic>
          <p:nvPicPr>
            <p:cNvPr id="119" name="Picture 118"/>
            <p:cNvPicPr>
              <a:picLocks noChangeAspect="1"/>
            </p:cNvPicPr>
            <p:nvPr/>
          </p:nvPicPr>
          <p:blipFill rotWithShape="1">
            <a:blip r:embed="rId3">
              <a:extLst>
                <a:ext uri="{28A0092B-C50C-407E-A947-70E740481C1C}">
                  <a14:useLocalDpi xmlns:a14="http://schemas.microsoft.com/office/drawing/2010/main" val="0"/>
                </a:ext>
              </a:extLst>
            </a:blip>
            <a:srcRect b="14370"/>
            <a:stretch/>
          </p:blipFill>
          <p:spPr>
            <a:xfrm>
              <a:off x="906850" y="1161708"/>
              <a:ext cx="3267701" cy="5705336"/>
            </a:xfrm>
            <a:prstGeom prst="rect">
              <a:avLst/>
            </a:prstGeom>
          </p:spPr>
        </p:pic>
        <p:pic>
          <p:nvPicPr>
            <p:cNvPr id="120" name="Picture 119"/>
            <p:cNvPicPr>
              <a:picLocks noChangeAspect="1"/>
            </p:cNvPicPr>
            <p:nvPr/>
          </p:nvPicPr>
          <p:blipFill rotWithShape="1">
            <a:blip r:embed="rId4">
              <a:extLst>
                <a:ext uri="{28A0092B-C50C-407E-A947-70E740481C1C}">
                  <a14:useLocalDpi xmlns:a14="http://schemas.microsoft.com/office/drawing/2010/main" val="0"/>
                </a:ext>
              </a:extLst>
            </a:blip>
            <a:srcRect l="34381" r="26704"/>
            <a:stretch/>
          </p:blipFill>
          <p:spPr>
            <a:xfrm>
              <a:off x="1086066" y="1932071"/>
              <a:ext cx="2880634" cy="4934972"/>
            </a:xfrm>
            <a:prstGeom prst="rect">
              <a:avLst/>
            </a:prstGeom>
          </p:spPr>
        </p:pic>
      </p:grpSp>
      <p:cxnSp>
        <p:nvCxnSpPr>
          <p:cNvPr id="51" name="Straight Connector 50"/>
          <p:cNvCxnSpPr/>
          <p:nvPr/>
        </p:nvCxnSpPr>
        <p:spPr>
          <a:xfrm flipH="1">
            <a:off x="4174551" y="4981342"/>
            <a:ext cx="121323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5387783" y="4443837"/>
            <a:ext cx="3767938" cy="1003360"/>
            <a:chOff x="5387783" y="4443837"/>
            <a:chExt cx="3767938" cy="1003360"/>
          </a:xfrm>
        </p:grpSpPr>
        <p:sp>
          <p:nvSpPr>
            <p:cNvPr id="50" name="TextBox 49"/>
            <p:cNvSpPr txBox="1"/>
            <p:nvPr/>
          </p:nvSpPr>
          <p:spPr>
            <a:xfrm>
              <a:off x="6659845" y="4723918"/>
              <a:ext cx="2495876" cy="443198"/>
            </a:xfrm>
            <a:prstGeom prst="rect">
              <a:avLst/>
            </a:prstGeom>
            <a:noFill/>
          </p:spPr>
          <p:txBody>
            <a:bodyPr wrap="square" lIns="0" tIns="0" rIns="0" bIns="0" rtlCol="0">
              <a:spAutoFit/>
            </a:bodyPr>
            <a:lstStyle/>
            <a:p>
              <a:pPr lvl="0">
                <a:lnSpc>
                  <a:spcPct val="90000"/>
                </a:lnSpc>
                <a:spcBef>
                  <a:spcPts val="3200"/>
                </a:spcBef>
              </a:pPr>
              <a:r>
                <a:rPr lang="en-US" sz="1600" dirty="0">
                  <a:solidFill>
                    <a:srgbClr val="898A8C"/>
                  </a:solidFill>
                </a:rPr>
                <a:t>Centralize purchases with a single payment </a:t>
              </a:r>
              <a:r>
                <a:rPr lang="en-US" sz="1600" dirty="0" smtClean="0">
                  <a:solidFill>
                    <a:srgbClr val="898A8C"/>
                  </a:solidFill>
                </a:rPr>
                <a:t>method</a:t>
              </a:r>
              <a:endParaRPr lang="en-US" sz="1600" dirty="0">
                <a:solidFill>
                  <a:srgbClr val="898A8C"/>
                </a:solidFill>
              </a:endParaRPr>
            </a:p>
          </p:txBody>
        </p:sp>
        <p:grpSp>
          <p:nvGrpSpPr>
            <p:cNvPr id="52" name="Group 51"/>
            <p:cNvGrpSpPr/>
            <p:nvPr/>
          </p:nvGrpSpPr>
          <p:grpSpPr>
            <a:xfrm>
              <a:off x="5387783" y="4443837"/>
              <a:ext cx="1003360" cy="1003360"/>
              <a:chOff x="5387783" y="3727787"/>
              <a:chExt cx="1003360" cy="1003360"/>
            </a:xfrm>
          </p:grpSpPr>
          <p:sp>
            <p:nvSpPr>
              <p:cNvPr id="53" name="Oval 52"/>
              <p:cNvSpPr/>
              <p:nvPr/>
            </p:nvSpPr>
            <p:spPr>
              <a:xfrm>
                <a:off x="5387783" y="3727787"/>
                <a:ext cx="1003360" cy="100336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4" name="Group 53"/>
              <p:cNvGrpSpPr/>
              <p:nvPr/>
            </p:nvGrpSpPr>
            <p:grpSpPr>
              <a:xfrm>
                <a:off x="5602417" y="3880833"/>
                <a:ext cx="574092" cy="697269"/>
                <a:chOff x="9142515" y="2266730"/>
                <a:chExt cx="619849" cy="752844"/>
              </a:xfrm>
              <a:solidFill>
                <a:schemeClr val="bg1"/>
              </a:solidFill>
            </p:grpSpPr>
            <p:sp>
              <p:nvSpPr>
                <p:cNvPr id="55"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56" name="Group 55"/>
                <p:cNvGrpSpPr/>
                <p:nvPr/>
              </p:nvGrpSpPr>
              <p:grpSpPr>
                <a:xfrm>
                  <a:off x="9304270" y="2494989"/>
                  <a:ext cx="296338" cy="296326"/>
                  <a:chOff x="4288079" y="1422392"/>
                  <a:chExt cx="1049274" cy="1049236"/>
                </a:xfrm>
                <a:grpFill/>
              </p:grpSpPr>
              <p:sp>
                <p:nvSpPr>
                  <p:cNvPr id="57" name="Freeform 56"/>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grp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5" name="Group 4"/>
          <p:cNvGrpSpPr/>
          <p:nvPr/>
        </p:nvGrpSpPr>
        <p:grpSpPr>
          <a:xfrm>
            <a:off x="5387783" y="3261125"/>
            <a:ext cx="4234682" cy="1003360"/>
            <a:chOff x="5387783" y="3261125"/>
            <a:chExt cx="4234682" cy="1003360"/>
          </a:xfrm>
        </p:grpSpPr>
        <p:sp>
          <p:nvSpPr>
            <p:cNvPr id="101" name="TextBox 100"/>
            <p:cNvSpPr txBox="1"/>
            <p:nvPr/>
          </p:nvSpPr>
          <p:spPr>
            <a:xfrm>
              <a:off x="6659845" y="3541206"/>
              <a:ext cx="2962620" cy="443198"/>
            </a:xfrm>
            <a:prstGeom prst="rect">
              <a:avLst/>
            </a:prstGeom>
            <a:noFill/>
          </p:spPr>
          <p:txBody>
            <a:bodyPr wrap="square" lIns="0" tIns="0" rIns="0" bIns="0" rtlCol="0">
              <a:spAutoFit/>
            </a:bodyPr>
            <a:lstStyle/>
            <a:p>
              <a:pPr lvl="0">
                <a:lnSpc>
                  <a:spcPct val="90000"/>
                </a:lnSpc>
                <a:spcBef>
                  <a:spcPts val="3200"/>
                </a:spcBef>
              </a:pPr>
              <a:r>
                <a:rPr lang="en-US" sz="1600">
                  <a:solidFill>
                    <a:srgbClr val="898A8C"/>
                  </a:solidFill>
                </a:rPr>
                <a:t>Support contractors and recruits with simple solutions</a:t>
              </a:r>
              <a:endParaRPr lang="en-US" sz="1600" dirty="0">
                <a:solidFill>
                  <a:srgbClr val="898A8C"/>
                </a:solidFill>
              </a:endParaRPr>
            </a:p>
          </p:txBody>
        </p:sp>
        <p:grpSp>
          <p:nvGrpSpPr>
            <p:cNvPr id="3" name="Group 2"/>
            <p:cNvGrpSpPr/>
            <p:nvPr/>
          </p:nvGrpSpPr>
          <p:grpSpPr>
            <a:xfrm>
              <a:off x="5387783" y="3261125"/>
              <a:ext cx="1003360" cy="1003360"/>
              <a:chOff x="5387783" y="3261125"/>
              <a:chExt cx="1003360" cy="1003360"/>
            </a:xfrm>
          </p:grpSpPr>
          <p:sp>
            <p:nvSpPr>
              <p:cNvPr id="112" name="Oval 111"/>
              <p:cNvSpPr/>
              <p:nvPr/>
            </p:nvSpPr>
            <p:spPr>
              <a:xfrm>
                <a:off x="5387783" y="3261125"/>
                <a:ext cx="1003360" cy="1003360"/>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9" name="Group 58"/>
              <p:cNvGrpSpPr/>
              <p:nvPr/>
            </p:nvGrpSpPr>
            <p:grpSpPr>
              <a:xfrm>
                <a:off x="5566789" y="3500255"/>
                <a:ext cx="645349" cy="525100"/>
                <a:chOff x="11427322" y="6227398"/>
                <a:chExt cx="1551993" cy="1262808"/>
              </a:xfrm>
              <a:solidFill>
                <a:schemeClr val="bg1"/>
              </a:solidFill>
            </p:grpSpPr>
            <p:sp>
              <p:nvSpPr>
                <p:cNvPr id="60" name="Freeform 59"/>
                <p:cNvSpPr/>
                <p:nvPr/>
              </p:nvSpPr>
              <p:spPr>
                <a:xfrm>
                  <a:off x="12079883" y="6227402"/>
                  <a:ext cx="427025" cy="427025"/>
                </a:xfrm>
                <a:custGeom>
                  <a:avLst/>
                  <a:gdLst>
                    <a:gd name="connsiteX0" fmla="*/ 213512 w 427025"/>
                    <a:gd name="connsiteY0" fmla="*/ 62268 h 427025"/>
                    <a:gd name="connsiteX1" fmla="*/ 62268 w 427025"/>
                    <a:gd name="connsiteY1" fmla="*/ 213512 h 427025"/>
                    <a:gd name="connsiteX2" fmla="*/ 213512 w 427025"/>
                    <a:gd name="connsiteY2" fmla="*/ 364757 h 427025"/>
                    <a:gd name="connsiteX3" fmla="*/ 364757 w 427025"/>
                    <a:gd name="connsiteY3" fmla="*/ 213512 h 427025"/>
                    <a:gd name="connsiteX4" fmla="*/ 213512 w 427025"/>
                    <a:gd name="connsiteY4" fmla="*/ 62268 h 427025"/>
                    <a:gd name="connsiteX5" fmla="*/ 427025 w 427025"/>
                    <a:gd name="connsiteY5" fmla="*/ 213512 h 427025"/>
                    <a:gd name="connsiteX6" fmla="*/ 213512 w 427025"/>
                    <a:gd name="connsiteY6" fmla="*/ 427025 h 427025"/>
                    <a:gd name="connsiteX7" fmla="*/ 0 w 427025"/>
                    <a:gd name="connsiteY7" fmla="*/ 213512 h 427025"/>
                    <a:gd name="connsiteX8" fmla="*/ 213512 w 427025"/>
                    <a:gd name="connsiteY8" fmla="*/ 0 h 427025"/>
                    <a:gd name="connsiteX9" fmla="*/ 427025 w 427025"/>
                    <a:gd name="connsiteY9" fmla="*/ 213512 h 4270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427025" h="427025">
                      <a:moveTo>
                        <a:pt x="213512" y="62268"/>
                      </a:moveTo>
                      <a:cubicBezTo>
                        <a:pt x="129985" y="62268"/>
                        <a:pt x="62268" y="129972"/>
                        <a:pt x="62268" y="213512"/>
                      </a:cubicBezTo>
                      <a:cubicBezTo>
                        <a:pt x="62268" y="297040"/>
                        <a:pt x="129985" y="364757"/>
                        <a:pt x="213512" y="364757"/>
                      </a:cubicBezTo>
                      <a:cubicBezTo>
                        <a:pt x="297040" y="364757"/>
                        <a:pt x="364757" y="297040"/>
                        <a:pt x="364757" y="213512"/>
                      </a:cubicBezTo>
                      <a:cubicBezTo>
                        <a:pt x="364757" y="129985"/>
                        <a:pt x="297040" y="62268"/>
                        <a:pt x="213512" y="62268"/>
                      </a:cubicBezTo>
                      <a:moveTo>
                        <a:pt x="427025" y="213512"/>
                      </a:moveTo>
                      <a:cubicBezTo>
                        <a:pt x="427025" y="331432"/>
                        <a:pt x="331432" y="427025"/>
                        <a:pt x="213512" y="427025"/>
                      </a:cubicBezTo>
                      <a:cubicBezTo>
                        <a:pt x="95593" y="427025"/>
                        <a:pt x="0" y="331432"/>
                        <a:pt x="0" y="213512"/>
                      </a:cubicBezTo>
                      <a:cubicBezTo>
                        <a:pt x="0" y="95580"/>
                        <a:pt x="95593" y="0"/>
                        <a:pt x="213512" y="0"/>
                      </a:cubicBezTo>
                      <a:cubicBezTo>
                        <a:pt x="331432" y="0"/>
                        <a:pt x="427025" y="95593"/>
                        <a:pt x="427025" y="21351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1" name="Freeform 60"/>
                <p:cNvSpPr/>
                <p:nvPr/>
              </p:nvSpPr>
              <p:spPr>
                <a:xfrm>
                  <a:off x="12552290" y="6227402"/>
                  <a:ext cx="427025" cy="427025"/>
                </a:xfrm>
                <a:custGeom>
                  <a:avLst/>
                  <a:gdLst>
                    <a:gd name="connsiteX0" fmla="*/ 213512 w 427025"/>
                    <a:gd name="connsiteY0" fmla="*/ 62268 h 427025"/>
                    <a:gd name="connsiteX1" fmla="*/ 62268 w 427025"/>
                    <a:gd name="connsiteY1" fmla="*/ 213512 h 427025"/>
                    <a:gd name="connsiteX2" fmla="*/ 213512 w 427025"/>
                    <a:gd name="connsiteY2" fmla="*/ 364757 h 427025"/>
                    <a:gd name="connsiteX3" fmla="*/ 364757 w 427025"/>
                    <a:gd name="connsiteY3" fmla="*/ 213512 h 427025"/>
                    <a:gd name="connsiteX4" fmla="*/ 213512 w 427025"/>
                    <a:gd name="connsiteY4" fmla="*/ 62268 h 427025"/>
                    <a:gd name="connsiteX5" fmla="*/ 427025 w 427025"/>
                    <a:gd name="connsiteY5" fmla="*/ 213512 h 427025"/>
                    <a:gd name="connsiteX6" fmla="*/ 213512 w 427025"/>
                    <a:gd name="connsiteY6" fmla="*/ 427025 h 427025"/>
                    <a:gd name="connsiteX7" fmla="*/ 0 w 427025"/>
                    <a:gd name="connsiteY7" fmla="*/ 213512 h 427025"/>
                    <a:gd name="connsiteX8" fmla="*/ 213512 w 427025"/>
                    <a:gd name="connsiteY8" fmla="*/ 0 h 427025"/>
                    <a:gd name="connsiteX9" fmla="*/ 427025 w 427025"/>
                    <a:gd name="connsiteY9" fmla="*/ 213512 h 4270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427025" h="427025">
                      <a:moveTo>
                        <a:pt x="213512" y="62268"/>
                      </a:moveTo>
                      <a:cubicBezTo>
                        <a:pt x="129985" y="62268"/>
                        <a:pt x="62268" y="129972"/>
                        <a:pt x="62268" y="213512"/>
                      </a:cubicBezTo>
                      <a:cubicBezTo>
                        <a:pt x="62268" y="297040"/>
                        <a:pt x="129985" y="364757"/>
                        <a:pt x="213512" y="364757"/>
                      </a:cubicBezTo>
                      <a:cubicBezTo>
                        <a:pt x="297040" y="364757"/>
                        <a:pt x="364757" y="297040"/>
                        <a:pt x="364757" y="213512"/>
                      </a:cubicBezTo>
                      <a:cubicBezTo>
                        <a:pt x="364757" y="129985"/>
                        <a:pt x="297040" y="62268"/>
                        <a:pt x="213512" y="62268"/>
                      </a:cubicBezTo>
                      <a:moveTo>
                        <a:pt x="427025" y="213512"/>
                      </a:moveTo>
                      <a:cubicBezTo>
                        <a:pt x="427025" y="331432"/>
                        <a:pt x="331432" y="427025"/>
                        <a:pt x="213512" y="427025"/>
                      </a:cubicBezTo>
                      <a:cubicBezTo>
                        <a:pt x="95593" y="427025"/>
                        <a:pt x="0" y="331432"/>
                        <a:pt x="0" y="213512"/>
                      </a:cubicBezTo>
                      <a:cubicBezTo>
                        <a:pt x="0" y="95580"/>
                        <a:pt x="95593" y="0"/>
                        <a:pt x="213512" y="0"/>
                      </a:cubicBezTo>
                      <a:cubicBezTo>
                        <a:pt x="331432" y="0"/>
                        <a:pt x="427025" y="95593"/>
                        <a:pt x="427025" y="21351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2" name="Freeform 3"/>
                <p:cNvSpPr/>
                <p:nvPr/>
              </p:nvSpPr>
              <p:spPr>
                <a:xfrm>
                  <a:off x="11611061" y="6227398"/>
                  <a:ext cx="427025" cy="366662"/>
                </a:xfrm>
                <a:custGeom>
                  <a:avLst/>
                  <a:gdLst>
                    <a:gd name="connsiteX0" fmla="*/ 213512 w 427025"/>
                    <a:gd name="connsiteY0" fmla="*/ 0 h 366662"/>
                    <a:gd name="connsiteX1" fmla="*/ 0 w 427025"/>
                    <a:gd name="connsiteY1" fmla="*/ 213512 h 366662"/>
                    <a:gd name="connsiteX2" fmla="*/ 62268 w 427025"/>
                    <a:gd name="connsiteY2" fmla="*/ 364198 h 366662"/>
                    <a:gd name="connsiteX3" fmla="*/ 62268 w 427025"/>
                    <a:gd name="connsiteY3" fmla="*/ 213512 h 366662"/>
                    <a:gd name="connsiteX4" fmla="*/ 213512 w 427025"/>
                    <a:gd name="connsiteY4" fmla="*/ 62268 h 366662"/>
                    <a:gd name="connsiteX5" fmla="*/ 364757 w 427025"/>
                    <a:gd name="connsiteY5" fmla="*/ 213512 h 366662"/>
                    <a:gd name="connsiteX6" fmla="*/ 362102 w 427025"/>
                    <a:gd name="connsiteY6" fmla="*/ 241275 h 366662"/>
                    <a:gd name="connsiteX7" fmla="*/ 362102 w 427025"/>
                    <a:gd name="connsiteY7" fmla="*/ 366662 h 366662"/>
                    <a:gd name="connsiteX8" fmla="*/ 427025 w 427025"/>
                    <a:gd name="connsiteY8" fmla="*/ 213512 h 366662"/>
                    <a:gd name="connsiteX9" fmla="*/ 213512 w 427025"/>
                    <a:gd name="connsiteY9" fmla="*/ 0 h 36666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427025" h="366662">
                      <a:moveTo>
                        <a:pt x="213512" y="0"/>
                      </a:moveTo>
                      <a:cubicBezTo>
                        <a:pt x="95593" y="0"/>
                        <a:pt x="0" y="95593"/>
                        <a:pt x="0" y="213512"/>
                      </a:cubicBezTo>
                      <a:cubicBezTo>
                        <a:pt x="0" y="272339"/>
                        <a:pt x="23800" y="325590"/>
                        <a:pt x="62268" y="364198"/>
                      </a:cubicBezTo>
                      <a:lnTo>
                        <a:pt x="62268" y="213512"/>
                      </a:lnTo>
                      <a:cubicBezTo>
                        <a:pt x="62268" y="129985"/>
                        <a:pt x="129985" y="62268"/>
                        <a:pt x="213512" y="62268"/>
                      </a:cubicBezTo>
                      <a:cubicBezTo>
                        <a:pt x="297040" y="62268"/>
                        <a:pt x="364757" y="129985"/>
                        <a:pt x="364757" y="213512"/>
                      </a:cubicBezTo>
                      <a:cubicBezTo>
                        <a:pt x="364757" y="223012"/>
                        <a:pt x="363779" y="232270"/>
                        <a:pt x="362102" y="241275"/>
                      </a:cubicBezTo>
                      <a:lnTo>
                        <a:pt x="362102" y="366662"/>
                      </a:lnTo>
                      <a:cubicBezTo>
                        <a:pt x="402095" y="327863"/>
                        <a:pt x="427025" y="273647"/>
                        <a:pt x="427025" y="213512"/>
                      </a:cubicBezTo>
                      <a:cubicBezTo>
                        <a:pt x="427025" y="95593"/>
                        <a:pt x="331432" y="0"/>
                        <a:pt x="213512"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3" name="Freeform 3"/>
                <p:cNvSpPr/>
                <p:nvPr/>
              </p:nvSpPr>
              <p:spPr>
                <a:xfrm>
                  <a:off x="11427322" y="6358738"/>
                  <a:ext cx="957997" cy="1131468"/>
                </a:xfrm>
                <a:custGeom>
                  <a:avLst/>
                  <a:gdLst>
                    <a:gd name="connsiteX0" fmla="*/ 957997 w 957997"/>
                    <a:gd name="connsiteY0" fmla="*/ 583705 h 1131468"/>
                    <a:gd name="connsiteX1" fmla="*/ 876286 w 957997"/>
                    <a:gd name="connsiteY1" fmla="*/ 501993 h 1131468"/>
                    <a:gd name="connsiteX2" fmla="*/ 821574 w 957997"/>
                    <a:gd name="connsiteY2" fmla="*/ 523126 h 1131468"/>
                    <a:gd name="connsiteX3" fmla="*/ 821866 w 957997"/>
                    <a:gd name="connsiteY3" fmla="*/ 517309 h 1131468"/>
                    <a:gd name="connsiteX4" fmla="*/ 726514 w 957997"/>
                    <a:gd name="connsiteY4" fmla="*/ 421958 h 1131468"/>
                    <a:gd name="connsiteX5" fmla="*/ 665567 w 957997"/>
                    <a:gd name="connsiteY5" fmla="*/ 444005 h 1131468"/>
                    <a:gd name="connsiteX6" fmla="*/ 572121 w 957997"/>
                    <a:gd name="connsiteY6" fmla="*/ 377927 h 1131468"/>
                    <a:gd name="connsiteX7" fmla="*/ 505065 w 957997"/>
                    <a:gd name="connsiteY7" fmla="*/ 404152 h 1131468"/>
                    <a:gd name="connsiteX8" fmla="*/ 505065 w 957997"/>
                    <a:gd name="connsiteY8" fmla="*/ 93243 h 1131468"/>
                    <a:gd name="connsiteX9" fmla="*/ 401204 w 957997"/>
                    <a:gd name="connsiteY9" fmla="*/ 0 h 1131468"/>
                    <a:gd name="connsiteX10" fmla="*/ 296708 w 957997"/>
                    <a:gd name="connsiteY10" fmla="*/ 104470 h 1131468"/>
                    <a:gd name="connsiteX11" fmla="*/ 296708 w 957997"/>
                    <a:gd name="connsiteY11" fmla="*/ 750761 h 1131468"/>
                    <a:gd name="connsiteX12" fmla="*/ 25652 w 957997"/>
                    <a:gd name="connsiteY12" fmla="*/ 689445 h 1131468"/>
                    <a:gd name="connsiteX13" fmla="*/ 21055 w 957997"/>
                    <a:gd name="connsiteY13" fmla="*/ 760717 h 1131468"/>
                    <a:gd name="connsiteX14" fmla="*/ 288085 w 957997"/>
                    <a:gd name="connsiteY14" fmla="*/ 1027836 h 1131468"/>
                    <a:gd name="connsiteX15" fmla="*/ 538199 w 957997"/>
                    <a:gd name="connsiteY15" fmla="*/ 1131468 h 1131468"/>
                    <a:gd name="connsiteX16" fmla="*/ 693304 w 957997"/>
                    <a:gd name="connsiteY16" fmla="*/ 1131468 h 1131468"/>
                    <a:gd name="connsiteX17" fmla="*/ 954086 w 957997"/>
                    <a:gd name="connsiteY17" fmla="*/ 870687 h 1131468"/>
                    <a:gd name="connsiteX18" fmla="*/ 954086 w 957997"/>
                    <a:gd name="connsiteY18" fmla="*/ 625196 h 1131468"/>
                    <a:gd name="connsiteX19" fmla="*/ 957997 w 957997"/>
                    <a:gd name="connsiteY19" fmla="*/ 583705 h 113146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957997" h="1131468">
                      <a:moveTo>
                        <a:pt x="957997" y="583705"/>
                      </a:moveTo>
                      <a:cubicBezTo>
                        <a:pt x="957997" y="538569"/>
                        <a:pt x="921409" y="501993"/>
                        <a:pt x="876286" y="501993"/>
                      </a:cubicBezTo>
                      <a:cubicBezTo>
                        <a:pt x="855216" y="501993"/>
                        <a:pt x="836065" y="510032"/>
                        <a:pt x="821574" y="523126"/>
                      </a:cubicBezTo>
                      <a:cubicBezTo>
                        <a:pt x="821701" y="521195"/>
                        <a:pt x="821866" y="519278"/>
                        <a:pt x="821866" y="517309"/>
                      </a:cubicBezTo>
                      <a:cubicBezTo>
                        <a:pt x="821866" y="464655"/>
                        <a:pt x="779181" y="421958"/>
                        <a:pt x="726514" y="421958"/>
                      </a:cubicBezTo>
                      <a:cubicBezTo>
                        <a:pt x="703337" y="421958"/>
                        <a:pt x="682103" y="430251"/>
                        <a:pt x="665567" y="444005"/>
                      </a:cubicBezTo>
                      <a:cubicBezTo>
                        <a:pt x="651902" y="405524"/>
                        <a:pt x="615288" y="377927"/>
                        <a:pt x="572121" y="377927"/>
                      </a:cubicBezTo>
                      <a:cubicBezTo>
                        <a:pt x="546238" y="377927"/>
                        <a:pt x="522730" y="387921"/>
                        <a:pt x="505065" y="404152"/>
                      </a:cubicBezTo>
                      <a:lnTo>
                        <a:pt x="505065" y="93243"/>
                      </a:lnTo>
                      <a:cubicBezTo>
                        <a:pt x="499451" y="40843"/>
                        <a:pt x="455077" y="0"/>
                        <a:pt x="401204" y="0"/>
                      </a:cubicBezTo>
                      <a:cubicBezTo>
                        <a:pt x="343482" y="0"/>
                        <a:pt x="296708" y="46774"/>
                        <a:pt x="296708" y="104470"/>
                      </a:cubicBezTo>
                      <a:lnTo>
                        <a:pt x="296708" y="750761"/>
                      </a:lnTo>
                      <a:cubicBezTo>
                        <a:pt x="241247" y="695312"/>
                        <a:pt x="199668" y="599313"/>
                        <a:pt x="25652" y="689445"/>
                      </a:cubicBezTo>
                      <a:cubicBezTo>
                        <a:pt x="1192" y="707200"/>
                        <a:pt x="-15039" y="724624"/>
                        <a:pt x="21055" y="760717"/>
                      </a:cubicBezTo>
                      <a:lnTo>
                        <a:pt x="288085" y="1027836"/>
                      </a:lnTo>
                      <a:cubicBezTo>
                        <a:pt x="345070" y="1084834"/>
                        <a:pt x="457617" y="1131468"/>
                        <a:pt x="538199" y="1131468"/>
                      </a:cubicBezTo>
                      <a:lnTo>
                        <a:pt x="693304" y="1131468"/>
                      </a:lnTo>
                      <a:cubicBezTo>
                        <a:pt x="846606" y="1131468"/>
                        <a:pt x="954073" y="1023988"/>
                        <a:pt x="954086" y="870687"/>
                      </a:cubicBezTo>
                      <a:lnTo>
                        <a:pt x="954086" y="625196"/>
                      </a:lnTo>
                      <a:cubicBezTo>
                        <a:pt x="954086" y="620471"/>
                        <a:pt x="957997" y="593547"/>
                        <a:pt x="957997" y="583705"/>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spTree>
    <p:extLst>
      <p:ext uri="{BB962C8B-B14F-4D97-AF65-F5344CB8AC3E}">
        <p14:creationId xmlns:p14="http://schemas.microsoft.com/office/powerpoint/2010/main" val="1677124202"/>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fade">
                                      <p:cBhvr>
                                        <p:cTn id="7" dur="500"/>
                                        <p:tgtEl>
                                          <p:spTgt spid="100">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wipe(left)">
                                      <p:cBhvr>
                                        <p:cTn id="19" dur="500"/>
                                        <p:tgtEl>
                                          <p:spTgt spid="10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Corporate Cards</a:t>
            </a:r>
            <a:endParaRPr lang="en-US" dirty="0"/>
          </a:p>
        </p:txBody>
      </p:sp>
      <p:sp>
        <p:nvSpPr>
          <p:cNvPr id="102" name="TextBox 101"/>
          <p:cNvSpPr txBox="1"/>
          <p:nvPr/>
        </p:nvSpPr>
        <p:spPr>
          <a:xfrm>
            <a:off x="6953185" y="2695942"/>
            <a:ext cx="3417904" cy="207749"/>
          </a:xfrm>
          <a:prstGeom prst="rect">
            <a:avLst/>
          </a:prstGeom>
          <a:noFill/>
        </p:spPr>
        <p:txBody>
          <a:bodyPr wrap="square" lIns="0" tIns="0" rIns="0" bIns="0" rtlCol="0">
            <a:spAutoFit/>
          </a:bodyPr>
          <a:lstStyle/>
          <a:p>
            <a:pPr lvl="0">
              <a:lnSpc>
                <a:spcPct val="90000"/>
              </a:lnSpc>
              <a:spcBef>
                <a:spcPts val="3200"/>
              </a:spcBef>
            </a:pPr>
            <a:r>
              <a:rPr lang="en-US" sz="1500" dirty="0" smtClean="0">
                <a:solidFill>
                  <a:srgbClr val="898A8C"/>
                </a:solidFill>
              </a:rPr>
              <a:t>Real-time </a:t>
            </a:r>
            <a:r>
              <a:rPr lang="en-US" sz="1500" dirty="0">
                <a:solidFill>
                  <a:srgbClr val="898A8C"/>
                </a:solidFill>
              </a:rPr>
              <a:t>transaction </a:t>
            </a:r>
            <a:r>
              <a:rPr lang="en-US" sz="1500" dirty="0" smtClean="0">
                <a:solidFill>
                  <a:srgbClr val="898A8C"/>
                </a:solidFill>
              </a:rPr>
              <a:t>notifications</a:t>
            </a:r>
            <a:endParaRPr lang="en-US" sz="1500" dirty="0">
              <a:solidFill>
                <a:srgbClr val="898A8C"/>
              </a:solidFill>
            </a:endParaRPr>
          </a:p>
        </p:txBody>
      </p:sp>
      <p:sp>
        <p:nvSpPr>
          <p:cNvPr id="55" name="TextBox 54"/>
          <p:cNvSpPr txBox="1"/>
          <p:nvPr/>
        </p:nvSpPr>
        <p:spPr>
          <a:xfrm>
            <a:off x="6953185" y="4297406"/>
            <a:ext cx="2732570" cy="207749"/>
          </a:xfrm>
          <a:prstGeom prst="rect">
            <a:avLst/>
          </a:prstGeom>
          <a:noFill/>
        </p:spPr>
        <p:txBody>
          <a:bodyPr wrap="square" lIns="0" tIns="0" rIns="0" bIns="0" rtlCol="0">
            <a:spAutoFit/>
          </a:bodyPr>
          <a:lstStyle/>
          <a:p>
            <a:pPr lvl="0">
              <a:lnSpc>
                <a:spcPct val="90000"/>
              </a:lnSpc>
              <a:spcBef>
                <a:spcPts val="3200"/>
              </a:spcBef>
            </a:pPr>
            <a:r>
              <a:rPr lang="en-US" sz="1500" smtClean="0">
                <a:solidFill>
                  <a:srgbClr val="898A8C"/>
                </a:solidFill>
              </a:rPr>
              <a:t>Available </a:t>
            </a:r>
            <a:r>
              <a:rPr lang="en-US" sz="1500" dirty="0">
                <a:solidFill>
                  <a:srgbClr val="898A8C"/>
                </a:solidFill>
              </a:rPr>
              <a:t>in seven countries</a:t>
            </a:r>
          </a:p>
        </p:txBody>
      </p:sp>
      <p:sp>
        <p:nvSpPr>
          <p:cNvPr id="56" name="TextBox 55"/>
          <p:cNvSpPr txBox="1"/>
          <p:nvPr/>
        </p:nvSpPr>
        <p:spPr>
          <a:xfrm>
            <a:off x="6953185" y="3490736"/>
            <a:ext cx="2732570" cy="207749"/>
          </a:xfrm>
          <a:prstGeom prst="rect">
            <a:avLst/>
          </a:prstGeom>
          <a:noFill/>
        </p:spPr>
        <p:txBody>
          <a:bodyPr wrap="square" lIns="0" tIns="0" rIns="0" bIns="0" rtlCol="0">
            <a:spAutoFit/>
          </a:bodyPr>
          <a:lstStyle/>
          <a:p>
            <a:pPr lvl="0">
              <a:lnSpc>
                <a:spcPct val="90000"/>
              </a:lnSpc>
              <a:spcBef>
                <a:spcPts val="3200"/>
              </a:spcBef>
            </a:pPr>
            <a:r>
              <a:rPr lang="en-US" sz="1500" dirty="0" smtClean="0">
                <a:solidFill>
                  <a:srgbClr val="898A8C"/>
                </a:solidFill>
              </a:rPr>
              <a:t>Instant </a:t>
            </a:r>
            <a:r>
              <a:rPr lang="en-US" sz="1500" dirty="0">
                <a:solidFill>
                  <a:srgbClr val="898A8C"/>
                </a:solidFill>
              </a:rPr>
              <a:t>card </a:t>
            </a:r>
            <a:r>
              <a:rPr lang="en-US" sz="1500" dirty="0" smtClean="0">
                <a:solidFill>
                  <a:srgbClr val="898A8C"/>
                </a:solidFill>
              </a:rPr>
              <a:t>replacement</a:t>
            </a:r>
            <a:endParaRPr lang="en-US" sz="1500" dirty="0">
              <a:solidFill>
                <a:srgbClr val="898A8C"/>
              </a:solidFill>
            </a:endParaRPr>
          </a:p>
        </p:txBody>
      </p:sp>
      <p:cxnSp>
        <p:nvCxnSpPr>
          <p:cNvPr id="54" name="Straight Connector 53"/>
          <p:cNvCxnSpPr/>
          <p:nvPr/>
        </p:nvCxnSpPr>
        <p:spPr>
          <a:xfrm flipH="1">
            <a:off x="3682204" y="2810747"/>
            <a:ext cx="3027728"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p:nvCxnSpPr>
        <p:spPr>
          <a:xfrm flipH="1">
            <a:off x="3682204" y="3606013"/>
            <a:ext cx="3027728"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p:nvPr/>
        </p:nvCxnSpPr>
        <p:spPr>
          <a:xfrm flipH="1">
            <a:off x="3682204" y="4401280"/>
            <a:ext cx="3027728"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19" name="Picture 118"/>
          <p:cNvPicPr>
            <a:picLocks noChangeAspect="1"/>
          </p:cNvPicPr>
          <p:nvPr/>
        </p:nvPicPr>
        <p:blipFill rotWithShape="1">
          <a:blip r:embed="rId3">
            <a:extLst>
              <a:ext uri="{28A0092B-C50C-407E-A947-70E740481C1C}">
                <a14:useLocalDpi xmlns:a14="http://schemas.microsoft.com/office/drawing/2010/main" val="0"/>
              </a:ext>
            </a:extLst>
          </a:blip>
          <a:srcRect t="-1" b="3539"/>
          <a:stretch/>
        </p:blipFill>
        <p:spPr>
          <a:xfrm>
            <a:off x="848685" y="1294015"/>
            <a:ext cx="2833520" cy="5573028"/>
          </a:xfrm>
          <a:prstGeom prst="rect">
            <a:avLst/>
          </a:prstGeom>
        </p:spPr>
      </p:pic>
      <p:sp>
        <p:nvSpPr>
          <p:cNvPr id="44" name="TextBox 43"/>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Stay ahead of changes in the way we pay.</a:t>
            </a:r>
          </a:p>
        </p:txBody>
      </p:sp>
      <p:grpSp>
        <p:nvGrpSpPr>
          <p:cNvPr id="5" name="Group 4"/>
          <p:cNvGrpSpPr/>
          <p:nvPr/>
        </p:nvGrpSpPr>
        <p:grpSpPr>
          <a:xfrm>
            <a:off x="1037691" y="1970651"/>
            <a:ext cx="2444442" cy="4358485"/>
            <a:chOff x="1037691" y="1970651"/>
            <a:chExt cx="2444442" cy="4358485"/>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7691" y="1970651"/>
              <a:ext cx="2444442" cy="4358485"/>
            </a:xfrm>
            <a:prstGeom prst="rect">
              <a:avLst/>
            </a:prstGeom>
          </p:spPr>
        </p:pic>
        <p:sp>
          <p:nvSpPr>
            <p:cNvPr id="47" name="TextBox 46"/>
            <p:cNvSpPr txBox="1"/>
            <p:nvPr/>
          </p:nvSpPr>
          <p:spPr>
            <a:xfrm>
              <a:off x="1532499" y="3797029"/>
              <a:ext cx="1587660" cy="1202380"/>
            </a:xfrm>
            <a:prstGeom prst="rect">
              <a:avLst/>
            </a:prstGeom>
            <a:noFill/>
          </p:spPr>
          <p:txBody>
            <a:bodyPr wrap="square" lIns="0" tIns="0" rIns="0" bIns="0" rtlCol="0">
              <a:spAutoFit/>
            </a:bodyPr>
            <a:lstStyle/>
            <a:p>
              <a:pPr>
                <a:lnSpc>
                  <a:spcPct val="90000"/>
                </a:lnSpc>
                <a:spcBef>
                  <a:spcPts val="1600"/>
                </a:spcBef>
              </a:pPr>
              <a:r>
                <a:rPr lang="en-US" dirty="0" smtClean="0">
                  <a:solidFill>
                    <a:srgbClr val="C00000"/>
                  </a:solidFill>
                </a:rPr>
                <a:t>Screengrab FPO</a:t>
              </a:r>
            </a:p>
            <a:p>
              <a:pPr>
                <a:lnSpc>
                  <a:spcPct val="90000"/>
                </a:lnSpc>
                <a:spcBef>
                  <a:spcPts val="1600"/>
                </a:spcBef>
              </a:pPr>
              <a:r>
                <a:rPr lang="en-US" dirty="0" smtClean="0">
                  <a:solidFill>
                    <a:srgbClr val="C00000"/>
                  </a:solidFill>
                </a:rPr>
                <a:t>Need mobile wallets image</a:t>
              </a:r>
              <a:endParaRPr lang="en-US" dirty="0">
                <a:solidFill>
                  <a:srgbClr val="C00000"/>
                </a:solidFill>
              </a:endParaRPr>
            </a:p>
          </p:txBody>
        </p:sp>
      </p:grpSp>
    </p:spTree>
    <p:extLst>
      <p:ext uri="{BB962C8B-B14F-4D97-AF65-F5344CB8AC3E}">
        <p14:creationId xmlns:p14="http://schemas.microsoft.com/office/powerpoint/2010/main" val="1166972977"/>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300"/>
                                        <p:tgtEl>
                                          <p:spTgt spid="54"/>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animEffect transition="in" filter="fade">
                                      <p:cBhvr>
                                        <p:cTn id="11" dur="500"/>
                                        <p:tgtEl>
                                          <p:spTgt spid="102"/>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left)">
                                      <p:cBhvr>
                                        <p:cTn id="15" dur="300"/>
                                        <p:tgtEl>
                                          <p:spTgt spid="60"/>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childTnLst>
                                </p:cTn>
                              </p:par>
                            </p:childTnLst>
                          </p:cTn>
                        </p:par>
                        <p:par>
                          <p:cTn id="20" fill="hold">
                            <p:stCondLst>
                              <p:cond delay="1600"/>
                            </p:stCondLst>
                            <p:childTnLst>
                              <p:par>
                                <p:cTn id="21" presetID="22" presetClass="entr" presetSubtype="8"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left)">
                                      <p:cBhvr>
                                        <p:cTn id="23" dur="300"/>
                                        <p:tgtEl>
                                          <p:spTgt spid="61"/>
                                        </p:tgtEl>
                                      </p:cBhvr>
                                    </p:animEffect>
                                  </p:childTnLst>
                                </p:cTn>
                              </p:par>
                            </p:childTnLst>
                          </p:cTn>
                        </p:par>
                        <p:par>
                          <p:cTn id="24" fill="hold">
                            <p:stCondLst>
                              <p:cond delay="1900"/>
                            </p:stCondLst>
                            <p:childTnLst>
                              <p:par>
                                <p:cTn id="25" presetID="10"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55" grpId="0"/>
      <p:bldP spid="5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7121103" y="1904591"/>
            <a:ext cx="1663725" cy="2925236"/>
            <a:chOff x="7121103" y="1904591"/>
            <a:chExt cx="1663725" cy="2925236"/>
          </a:xfrm>
        </p:grpSpPr>
        <p:sp>
          <p:nvSpPr>
            <p:cNvPr id="103" name="Freeform 102"/>
            <p:cNvSpPr/>
            <p:nvPr/>
          </p:nvSpPr>
          <p:spPr>
            <a:xfrm>
              <a:off x="7121103" y="1904591"/>
              <a:ext cx="1663700" cy="1308100"/>
            </a:xfrm>
            <a:custGeom>
              <a:avLst/>
              <a:gdLst>
                <a:gd name="connsiteX0" fmla="*/ 0 w 1663700"/>
                <a:gd name="connsiteY0" fmla="*/ 0 h 1308100"/>
                <a:gd name="connsiteX1" fmla="*/ 279400 w 1663700"/>
                <a:gd name="connsiteY1" fmla="*/ 0 h 1308100"/>
                <a:gd name="connsiteX2" fmla="*/ 635000 w 1663700"/>
                <a:gd name="connsiteY2" fmla="*/ 1308100 h 1308100"/>
                <a:gd name="connsiteX3" fmla="*/ 1663700 w 1663700"/>
                <a:gd name="connsiteY3" fmla="*/ 1308100 h 1308100"/>
              </a:gdLst>
              <a:ahLst/>
              <a:cxnLst>
                <a:cxn ang="0">
                  <a:pos x="connsiteX0" y="connsiteY0"/>
                </a:cxn>
                <a:cxn ang="1">
                  <a:pos x="connsiteX1" y="connsiteY1"/>
                </a:cxn>
                <a:cxn ang="2">
                  <a:pos x="connsiteX2" y="connsiteY2"/>
                </a:cxn>
                <a:cxn ang="3">
                  <a:pos x="connsiteX3" y="connsiteY3"/>
                </a:cxn>
              </a:cxnLst>
              <a:rect l="l" t="t" r="r" b="b"/>
              <a:pathLst>
                <a:path w="1663700" h="1308100">
                  <a:moveTo>
                    <a:pt x="0" y="0"/>
                  </a:moveTo>
                  <a:lnTo>
                    <a:pt x="279400" y="0"/>
                  </a:lnTo>
                  <a:lnTo>
                    <a:pt x="635000" y="1308100"/>
                  </a:lnTo>
                  <a:lnTo>
                    <a:pt x="1663700" y="1308100"/>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Freeform 3"/>
            <p:cNvSpPr/>
            <p:nvPr/>
          </p:nvSpPr>
          <p:spPr>
            <a:xfrm>
              <a:off x="7121103" y="3521727"/>
              <a:ext cx="1663700" cy="1308100"/>
            </a:xfrm>
            <a:custGeom>
              <a:avLst/>
              <a:gdLst>
                <a:gd name="connsiteX0" fmla="*/ 0 w 1663700"/>
                <a:gd name="connsiteY0" fmla="*/ 1308100 h 1308100"/>
                <a:gd name="connsiteX1" fmla="*/ 279400 w 1663700"/>
                <a:gd name="connsiteY1" fmla="*/ 1308100 h 1308100"/>
                <a:gd name="connsiteX2" fmla="*/ 635000 w 1663700"/>
                <a:gd name="connsiteY2" fmla="*/ 0 h 1308100"/>
                <a:gd name="connsiteX3" fmla="*/ 1663700 w 1663700"/>
                <a:gd name="connsiteY3" fmla="*/ 0 h 1308100"/>
              </a:gdLst>
              <a:ahLst/>
              <a:cxnLst>
                <a:cxn ang="0">
                  <a:pos x="connsiteX0" y="connsiteY0"/>
                </a:cxn>
                <a:cxn ang="1">
                  <a:pos x="connsiteX1" y="connsiteY1"/>
                </a:cxn>
                <a:cxn ang="2">
                  <a:pos x="connsiteX2" y="connsiteY2"/>
                </a:cxn>
                <a:cxn ang="3">
                  <a:pos x="connsiteX3" y="connsiteY3"/>
                </a:cxn>
              </a:cxnLst>
              <a:rect l="l" t="t" r="r" b="b"/>
              <a:pathLst>
                <a:path w="1663700" h="1308100">
                  <a:moveTo>
                    <a:pt x="0" y="1308100"/>
                  </a:moveTo>
                  <a:lnTo>
                    <a:pt x="279400" y="1308100"/>
                  </a:lnTo>
                  <a:lnTo>
                    <a:pt x="635000" y="0"/>
                  </a:lnTo>
                  <a:lnTo>
                    <a:pt x="1663700" y="0"/>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104"/>
            <p:cNvSpPr/>
            <p:nvPr/>
          </p:nvSpPr>
          <p:spPr>
            <a:xfrm>
              <a:off x="7121103" y="3365091"/>
              <a:ext cx="1659471" cy="0"/>
            </a:xfrm>
            <a:custGeom>
              <a:avLst/>
              <a:gdLst>
                <a:gd name="connsiteX0" fmla="*/ 0 w 1659471"/>
                <a:gd name="connsiteY0" fmla="*/ 0 h 0"/>
                <a:gd name="connsiteX1" fmla="*/ 1659471 w 1659471"/>
                <a:gd name="connsiteY1" fmla="*/ 0 h 0"/>
              </a:gdLst>
              <a:ahLst/>
              <a:cxnLst>
                <a:cxn ang="0">
                  <a:pos x="connsiteX0" y="connsiteY0"/>
                </a:cxn>
                <a:cxn ang="1">
                  <a:pos x="connsiteX1" y="connsiteY1"/>
                </a:cxn>
              </a:cxnLst>
              <a:rect l="l" t="t" r="r" b="b"/>
              <a:pathLst>
                <a:path w="1659471">
                  <a:moveTo>
                    <a:pt x="0" y="0"/>
                  </a:moveTo>
                  <a:lnTo>
                    <a:pt x="1659471" y="0"/>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3"/>
            <p:cNvSpPr/>
            <p:nvPr/>
          </p:nvSpPr>
          <p:spPr>
            <a:xfrm>
              <a:off x="8657828" y="3009491"/>
              <a:ext cx="0" cy="719671"/>
            </a:xfrm>
            <a:custGeom>
              <a:avLst/>
              <a:gdLst>
                <a:gd name="connsiteX0" fmla="*/ 0 w 0"/>
                <a:gd name="connsiteY0" fmla="*/ 0 h 719671"/>
                <a:gd name="connsiteX1" fmla="*/ 0 w 0"/>
                <a:gd name="connsiteY1" fmla="*/ 719671 h 719671"/>
              </a:gdLst>
              <a:ahLst/>
              <a:cxnLst>
                <a:cxn ang="0">
                  <a:pos x="connsiteX0" y="connsiteY0"/>
                </a:cxn>
                <a:cxn ang="1">
                  <a:pos x="connsiteX1" y="connsiteY1"/>
                </a:cxn>
              </a:cxnLst>
              <a:rect l="l" t="t" r="r" b="b"/>
              <a:pathLst>
                <a:path h="719671">
                  <a:moveTo>
                    <a:pt x="0" y="0"/>
                  </a:moveTo>
                  <a:lnTo>
                    <a:pt x="0" y="719671"/>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3"/>
            <p:cNvSpPr/>
            <p:nvPr/>
          </p:nvSpPr>
          <p:spPr>
            <a:xfrm>
              <a:off x="8784828" y="3009491"/>
              <a:ext cx="0" cy="719671"/>
            </a:xfrm>
            <a:custGeom>
              <a:avLst/>
              <a:gdLst>
                <a:gd name="connsiteX0" fmla="*/ 0 w 0"/>
                <a:gd name="connsiteY0" fmla="*/ 0 h 719671"/>
                <a:gd name="connsiteX1" fmla="*/ 0 w 0"/>
                <a:gd name="connsiteY1" fmla="*/ 719671 h 719671"/>
              </a:gdLst>
              <a:ahLst/>
              <a:cxnLst>
                <a:cxn ang="0">
                  <a:pos x="connsiteX0" y="connsiteY0"/>
                </a:cxn>
                <a:cxn ang="1">
                  <a:pos x="connsiteX1" y="connsiteY1"/>
                </a:cxn>
              </a:cxnLst>
              <a:rect l="l" t="t" r="r" b="b"/>
              <a:pathLst>
                <a:path h="719671">
                  <a:moveTo>
                    <a:pt x="0" y="0"/>
                  </a:moveTo>
                  <a:lnTo>
                    <a:pt x="0" y="719671"/>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Freeform 3"/>
            <p:cNvSpPr/>
            <p:nvPr/>
          </p:nvSpPr>
          <p:spPr>
            <a:xfrm>
              <a:off x="8530828" y="3009491"/>
              <a:ext cx="0" cy="719671"/>
            </a:xfrm>
            <a:custGeom>
              <a:avLst/>
              <a:gdLst>
                <a:gd name="connsiteX0" fmla="*/ 0 w 0"/>
                <a:gd name="connsiteY0" fmla="*/ 0 h 719671"/>
                <a:gd name="connsiteX1" fmla="*/ 0 w 0"/>
                <a:gd name="connsiteY1" fmla="*/ 719671 h 719671"/>
              </a:gdLst>
              <a:ahLst/>
              <a:cxnLst>
                <a:cxn ang="0">
                  <a:pos x="connsiteX0" y="connsiteY0"/>
                </a:cxn>
                <a:cxn ang="1">
                  <a:pos x="connsiteX1" y="connsiteY1"/>
                </a:cxn>
              </a:cxnLst>
              <a:rect l="l" t="t" r="r" b="b"/>
              <a:pathLst>
                <a:path h="719671">
                  <a:moveTo>
                    <a:pt x="0" y="0"/>
                  </a:moveTo>
                  <a:lnTo>
                    <a:pt x="0" y="719671"/>
                  </a:lnTo>
                </a:path>
              </a:pathLst>
            </a:custGeom>
            <a:solidFill>
              <a:srgbClr val="FFFFFF">
                <a:alpha val="0"/>
              </a:srgbClr>
            </a:solid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Corporate Cards</a:t>
            </a:r>
            <a:endParaRPr lang="en-US" dirty="0"/>
          </a:p>
        </p:txBody>
      </p:sp>
      <p:sp>
        <p:nvSpPr>
          <p:cNvPr id="44" name="TextBox 43"/>
          <p:cNvSpPr txBox="1"/>
          <p:nvPr/>
        </p:nvSpPr>
        <p:spPr>
          <a:xfrm>
            <a:off x="1068740" y="1686508"/>
            <a:ext cx="3263706" cy="415498"/>
          </a:xfrm>
          <a:prstGeom prst="rect">
            <a:avLst/>
          </a:prstGeom>
          <a:noFill/>
        </p:spPr>
        <p:txBody>
          <a:bodyPr wrap="square" lIns="0" tIns="0" rIns="0" bIns="0" rtlCol="0">
            <a:spAutoFit/>
          </a:bodyPr>
          <a:lstStyle/>
          <a:p>
            <a:pPr lvl="0" algn="r">
              <a:lnSpc>
                <a:spcPct val="90000"/>
              </a:lnSpc>
              <a:spcBef>
                <a:spcPts val="3200"/>
              </a:spcBef>
            </a:pPr>
            <a:r>
              <a:rPr lang="en-US" sz="1500" dirty="0">
                <a:solidFill>
                  <a:srgbClr val="898A8C"/>
                </a:solidFill>
              </a:rPr>
              <a:t>Deliver a premium experience for seasoned travelers and executives</a:t>
            </a:r>
          </a:p>
        </p:txBody>
      </p:sp>
      <p:sp>
        <p:nvSpPr>
          <p:cNvPr id="45" name="TextBox 44"/>
          <p:cNvSpPr txBox="1"/>
          <p:nvPr/>
        </p:nvSpPr>
        <p:spPr>
          <a:xfrm>
            <a:off x="1261640" y="4590817"/>
            <a:ext cx="3070805" cy="415498"/>
          </a:xfrm>
          <a:prstGeom prst="rect">
            <a:avLst/>
          </a:prstGeom>
          <a:noFill/>
        </p:spPr>
        <p:txBody>
          <a:bodyPr wrap="square" lIns="0" tIns="0" rIns="0" bIns="0" rtlCol="0">
            <a:spAutoFit/>
          </a:bodyPr>
          <a:lstStyle/>
          <a:p>
            <a:pPr lvl="0" algn="r">
              <a:lnSpc>
                <a:spcPct val="90000"/>
              </a:lnSpc>
              <a:spcBef>
                <a:spcPts val="3200"/>
              </a:spcBef>
            </a:pPr>
            <a:r>
              <a:rPr lang="en-US" sz="1500" dirty="0">
                <a:solidFill>
                  <a:srgbClr val="898A8C"/>
                </a:solidFill>
              </a:rPr>
              <a:t>Give infrequent travelers world-class customer care and service</a:t>
            </a:r>
          </a:p>
        </p:txBody>
      </p:sp>
      <p:sp>
        <p:nvSpPr>
          <p:cNvPr id="46" name="TextBox 45"/>
          <p:cNvSpPr txBox="1"/>
          <p:nvPr/>
        </p:nvSpPr>
        <p:spPr>
          <a:xfrm>
            <a:off x="1599876" y="3133205"/>
            <a:ext cx="2732570" cy="415498"/>
          </a:xfrm>
          <a:prstGeom prst="rect">
            <a:avLst/>
          </a:prstGeom>
          <a:noFill/>
        </p:spPr>
        <p:txBody>
          <a:bodyPr wrap="square" lIns="0" tIns="0" rIns="0" bIns="0" rtlCol="0">
            <a:spAutoFit/>
          </a:bodyPr>
          <a:lstStyle/>
          <a:p>
            <a:pPr lvl="0" algn="r">
              <a:lnSpc>
                <a:spcPct val="90000"/>
              </a:lnSpc>
              <a:spcBef>
                <a:spcPts val="3200"/>
              </a:spcBef>
            </a:pPr>
            <a:r>
              <a:rPr lang="en-US" sz="1500" dirty="0">
                <a:solidFill>
                  <a:srgbClr val="898A8C"/>
                </a:solidFill>
              </a:rPr>
              <a:t>Help frequent travelers stay more productive on the road</a:t>
            </a:r>
          </a:p>
        </p:txBody>
      </p:sp>
      <p:grpSp>
        <p:nvGrpSpPr>
          <p:cNvPr id="4" name="Group 3"/>
          <p:cNvGrpSpPr/>
          <p:nvPr/>
        </p:nvGrpSpPr>
        <p:grpSpPr>
          <a:xfrm>
            <a:off x="8102625" y="3673621"/>
            <a:ext cx="3313827" cy="1085265"/>
            <a:chOff x="8102625" y="3581021"/>
            <a:chExt cx="3313827" cy="1085265"/>
          </a:xfrm>
        </p:grpSpPr>
        <p:sp>
          <p:nvSpPr>
            <p:cNvPr id="48" name="TextBox 47"/>
            <p:cNvSpPr txBox="1"/>
            <p:nvPr/>
          </p:nvSpPr>
          <p:spPr>
            <a:xfrm>
              <a:off x="9386495" y="3791255"/>
              <a:ext cx="2029957" cy="623248"/>
            </a:xfrm>
            <a:prstGeom prst="rect">
              <a:avLst/>
            </a:prstGeom>
            <a:noFill/>
          </p:spPr>
          <p:txBody>
            <a:bodyPr wrap="square" lIns="0" tIns="0" rIns="0" bIns="0" rtlCol="0">
              <a:spAutoFit/>
            </a:bodyPr>
            <a:lstStyle/>
            <a:p>
              <a:pPr lvl="0">
                <a:lnSpc>
                  <a:spcPct val="90000"/>
                </a:lnSpc>
              </a:pPr>
              <a:r>
                <a:rPr lang="en-US" sz="1500" dirty="0" smtClean="0">
                  <a:solidFill>
                    <a:srgbClr val="898A8C"/>
                  </a:solidFill>
                  <a:latin typeface="BentonSans Medium" charset="0"/>
                  <a:ea typeface="BentonSans Medium" charset="0"/>
                  <a:cs typeface="BentonSans Medium" charset="0"/>
                </a:rPr>
                <a:t>AP: </a:t>
              </a:r>
            </a:p>
            <a:p>
              <a:pPr lvl="0">
                <a:lnSpc>
                  <a:spcPct val="90000"/>
                </a:lnSpc>
              </a:pPr>
              <a:r>
                <a:rPr lang="en-US" sz="1500" dirty="0">
                  <a:solidFill>
                    <a:srgbClr val="898A8C"/>
                  </a:solidFill>
                </a:rPr>
                <a:t>Effectively manage T&amp;E </a:t>
              </a:r>
              <a:r>
                <a:rPr lang="en-US" sz="1500" dirty="0" smtClean="0">
                  <a:solidFill>
                    <a:srgbClr val="898A8C"/>
                  </a:solidFill>
                </a:rPr>
                <a:t>spending</a:t>
              </a:r>
              <a:endParaRPr lang="en-US" sz="1500" dirty="0">
                <a:solidFill>
                  <a:srgbClr val="898A8C"/>
                </a:solidFill>
              </a:endParaRPr>
            </a:p>
          </p:txBody>
        </p:sp>
        <p:grpSp>
          <p:nvGrpSpPr>
            <p:cNvPr id="49" name="Group 48"/>
            <p:cNvGrpSpPr/>
            <p:nvPr/>
          </p:nvGrpSpPr>
          <p:grpSpPr>
            <a:xfrm>
              <a:off x="8102625" y="3581021"/>
              <a:ext cx="1104756" cy="1085265"/>
              <a:chOff x="4264188" y="3079345"/>
              <a:chExt cx="1104756" cy="1085265"/>
            </a:xfrm>
          </p:grpSpPr>
          <p:sp>
            <p:nvSpPr>
              <p:cNvPr id="50" name="Freeform 3"/>
              <p:cNvSpPr/>
              <p:nvPr/>
            </p:nvSpPr>
            <p:spPr>
              <a:xfrm>
                <a:off x="4264188" y="3079345"/>
                <a:ext cx="1104756" cy="1085265"/>
              </a:xfrm>
              <a:custGeom>
                <a:avLst/>
                <a:gdLst>
                  <a:gd name="connsiteX0" fmla="*/ 358333 w 1037043"/>
                  <a:gd name="connsiteY0" fmla="*/ 25511 h 1037036"/>
                  <a:gd name="connsiteX1" fmla="*/ 1011533 w 1037043"/>
                  <a:gd name="connsiteY1" fmla="*/ 358339 h 1037036"/>
                  <a:gd name="connsiteX2" fmla="*/ 678716 w 1037043"/>
                  <a:gd name="connsiteY2" fmla="*/ 1011526 h 1037036"/>
                  <a:gd name="connsiteX3" fmla="*/ 25505 w 1037043"/>
                  <a:gd name="connsiteY3" fmla="*/ 678697 h 1037036"/>
                  <a:gd name="connsiteX4" fmla="*/ 358333 w 1037043"/>
                  <a:gd name="connsiteY4" fmla="*/ 25511 h 1037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43" h="1037036">
                    <a:moveTo>
                      <a:pt x="358333" y="25511"/>
                    </a:moveTo>
                    <a:cubicBezTo>
                      <a:pt x="630609" y="-62958"/>
                      <a:pt x="923052" y="86051"/>
                      <a:pt x="1011533" y="358339"/>
                    </a:cubicBezTo>
                    <a:cubicBezTo>
                      <a:pt x="1100001" y="630615"/>
                      <a:pt x="950992" y="923045"/>
                      <a:pt x="678716" y="1011526"/>
                    </a:cubicBezTo>
                    <a:cubicBezTo>
                      <a:pt x="406428" y="1099994"/>
                      <a:pt x="113985" y="950985"/>
                      <a:pt x="25505" y="678697"/>
                    </a:cubicBezTo>
                    <a:cubicBezTo>
                      <a:pt x="-62951" y="406434"/>
                      <a:pt x="86058" y="113979"/>
                      <a:pt x="358333" y="25511"/>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nvGrpSpPr>
              <p:cNvPr id="57" name="Group 56"/>
              <p:cNvGrpSpPr/>
              <p:nvPr/>
            </p:nvGrpSpPr>
            <p:grpSpPr>
              <a:xfrm>
                <a:off x="4545064" y="3292221"/>
                <a:ext cx="543005" cy="659512"/>
                <a:chOff x="9142515" y="2266730"/>
                <a:chExt cx="619849" cy="752844"/>
              </a:xfrm>
              <a:solidFill>
                <a:schemeClr val="accent3"/>
              </a:solidFill>
            </p:grpSpPr>
            <p:sp>
              <p:nvSpPr>
                <p:cNvPr id="58"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nvGrpSpPr>
                <p:cNvPr id="59" name="Group 58"/>
                <p:cNvGrpSpPr/>
                <p:nvPr/>
              </p:nvGrpSpPr>
              <p:grpSpPr>
                <a:xfrm>
                  <a:off x="9304270" y="2494989"/>
                  <a:ext cx="296338" cy="296326"/>
                  <a:chOff x="4288079" y="1422392"/>
                  <a:chExt cx="1049274" cy="1049236"/>
                </a:xfrm>
                <a:grpFill/>
              </p:grpSpPr>
              <p:sp>
                <p:nvSpPr>
                  <p:cNvPr id="62" name="Freeform 61"/>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500"/>
                  </a:p>
                </p:txBody>
              </p:sp>
              <p:sp>
                <p:nvSpPr>
                  <p:cNvPr id="63"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grpSp>
      </p:grpSp>
      <p:grpSp>
        <p:nvGrpSpPr>
          <p:cNvPr id="3" name="Group 2"/>
          <p:cNvGrpSpPr/>
          <p:nvPr/>
        </p:nvGrpSpPr>
        <p:grpSpPr>
          <a:xfrm>
            <a:off x="8102625" y="1947619"/>
            <a:ext cx="3105482" cy="1085273"/>
            <a:chOff x="8102625" y="2063369"/>
            <a:chExt cx="3105482" cy="1085273"/>
          </a:xfrm>
        </p:grpSpPr>
        <p:sp>
          <p:nvSpPr>
            <p:cNvPr id="47" name="TextBox 46"/>
            <p:cNvSpPr txBox="1"/>
            <p:nvPr/>
          </p:nvSpPr>
          <p:spPr>
            <a:xfrm>
              <a:off x="9386495" y="2273607"/>
              <a:ext cx="1821612" cy="623248"/>
            </a:xfrm>
            <a:prstGeom prst="rect">
              <a:avLst/>
            </a:prstGeom>
            <a:noFill/>
          </p:spPr>
          <p:txBody>
            <a:bodyPr wrap="square" lIns="0" tIns="0" rIns="0" bIns="0" rtlCol="0">
              <a:spAutoFit/>
            </a:bodyPr>
            <a:lstStyle/>
            <a:p>
              <a:pPr lvl="0">
                <a:lnSpc>
                  <a:spcPct val="90000"/>
                </a:lnSpc>
              </a:pPr>
              <a:r>
                <a:rPr lang="en-US" sz="1500" dirty="0">
                  <a:solidFill>
                    <a:srgbClr val="898A8C"/>
                  </a:solidFill>
                  <a:latin typeface="BentonSans Medium" charset="0"/>
                  <a:ea typeface="BentonSans Medium" charset="0"/>
                  <a:cs typeface="BentonSans Medium" charset="0"/>
                </a:rPr>
                <a:t>Travel </a:t>
              </a:r>
              <a:r>
                <a:rPr lang="en-US" sz="1500" dirty="0" smtClean="0">
                  <a:solidFill>
                    <a:srgbClr val="898A8C"/>
                  </a:solidFill>
                  <a:latin typeface="BentonSans Medium" charset="0"/>
                  <a:ea typeface="BentonSans Medium" charset="0"/>
                  <a:cs typeface="BentonSans Medium" charset="0"/>
                </a:rPr>
                <a:t>Managers: </a:t>
              </a:r>
            </a:p>
            <a:p>
              <a:pPr lvl="0">
                <a:lnSpc>
                  <a:spcPct val="90000"/>
                </a:lnSpc>
              </a:pPr>
              <a:r>
                <a:rPr lang="en-US" sz="1500" dirty="0" smtClean="0">
                  <a:solidFill>
                    <a:srgbClr val="898A8C"/>
                  </a:solidFill>
                </a:rPr>
                <a:t>Control </a:t>
              </a:r>
              <a:r>
                <a:rPr lang="en-US" sz="1500" dirty="0">
                  <a:solidFill>
                    <a:srgbClr val="898A8C"/>
                  </a:solidFill>
                </a:rPr>
                <a:t>over </a:t>
              </a:r>
              <a:r>
                <a:rPr lang="en-US" sz="1500" dirty="0" smtClean="0">
                  <a:solidFill>
                    <a:srgbClr val="898A8C"/>
                  </a:solidFill>
                </a:rPr>
                <a:t>compliance</a:t>
              </a:r>
              <a:endParaRPr lang="en-US" sz="1500" dirty="0">
                <a:solidFill>
                  <a:srgbClr val="898A8C"/>
                </a:solidFill>
              </a:endParaRPr>
            </a:p>
          </p:txBody>
        </p:sp>
        <p:grpSp>
          <p:nvGrpSpPr>
            <p:cNvPr id="64" name="Group 63"/>
            <p:cNvGrpSpPr/>
            <p:nvPr/>
          </p:nvGrpSpPr>
          <p:grpSpPr>
            <a:xfrm>
              <a:off x="8102625" y="2063369"/>
              <a:ext cx="1104750" cy="1085273"/>
              <a:chOff x="6806260" y="3088915"/>
              <a:chExt cx="1104750" cy="1085273"/>
            </a:xfrm>
          </p:grpSpPr>
          <p:sp>
            <p:nvSpPr>
              <p:cNvPr id="65" name="Freeform 3"/>
              <p:cNvSpPr/>
              <p:nvPr/>
            </p:nvSpPr>
            <p:spPr>
              <a:xfrm>
                <a:off x="6806260" y="3088915"/>
                <a:ext cx="1104750" cy="1085273"/>
              </a:xfrm>
              <a:custGeom>
                <a:avLst/>
                <a:gdLst>
                  <a:gd name="connsiteX0" fmla="*/ 358332 w 1037037"/>
                  <a:gd name="connsiteY0" fmla="*/ 1011534 h 1037043"/>
                  <a:gd name="connsiteX1" fmla="*/ 25515 w 1037037"/>
                  <a:gd name="connsiteY1" fmla="*/ 358322 h 1037043"/>
                  <a:gd name="connsiteX2" fmla="*/ 678715 w 1037037"/>
                  <a:gd name="connsiteY2" fmla="*/ 25506 h 1037043"/>
                  <a:gd name="connsiteX3" fmla="*/ 1011531 w 1037037"/>
                  <a:gd name="connsiteY3" fmla="*/ 678705 h 1037043"/>
                  <a:gd name="connsiteX4" fmla="*/ 358332 w 1037037"/>
                  <a:gd name="connsiteY4" fmla="*/ 1011534 h 10370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37" h="1037043">
                    <a:moveTo>
                      <a:pt x="358332" y="1011534"/>
                    </a:moveTo>
                    <a:cubicBezTo>
                      <a:pt x="86056" y="923053"/>
                      <a:pt x="-62965" y="630610"/>
                      <a:pt x="25515" y="358322"/>
                    </a:cubicBezTo>
                    <a:cubicBezTo>
                      <a:pt x="113984" y="86047"/>
                      <a:pt x="406427" y="-62950"/>
                      <a:pt x="678715" y="25506"/>
                    </a:cubicBezTo>
                    <a:cubicBezTo>
                      <a:pt x="950990" y="113987"/>
                      <a:pt x="1099986" y="406430"/>
                      <a:pt x="1011531" y="678705"/>
                    </a:cubicBezTo>
                    <a:cubicBezTo>
                      <a:pt x="923063" y="950980"/>
                      <a:pt x="630607" y="1100002"/>
                      <a:pt x="358332" y="1011534"/>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sp>
            <p:nvSpPr>
              <p:cNvPr id="66" name="Freeform 65"/>
              <p:cNvSpPr/>
              <p:nvPr/>
            </p:nvSpPr>
            <p:spPr>
              <a:xfrm>
                <a:off x="7067337" y="3340253"/>
                <a:ext cx="582596" cy="582596"/>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cxnSp>
        <p:nvCxnSpPr>
          <p:cNvPr id="99" name="Straight Connector 98"/>
          <p:cNvCxnSpPr/>
          <p:nvPr/>
        </p:nvCxnSpPr>
        <p:spPr>
          <a:xfrm flipH="1">
            <a:off x="4446004" y="1894037"/>
            <a:ext cx="607025"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0" name="Straight Connector 99"/>
          <p:cNvCxnSpPr/>
          <p:nvPr/>
        </p:nvCxnSpPr>
        <p:spPr>
          <a:xfrm flipH="1">
            <a:off x="4446004" y="3364831"/>
            <a:ext cx="607025"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flipH="1">
            <a:off x="4446004" y="4850297"/>
            <a:ext cx="607025"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8426" y="4172262"/>
            <a:ext cx="2101506" cy="133095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8426" y="2707991"/>
            <a:ext cx="2088423" cy="1322669"/>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8426" y="1207815"/>
            <a:ext cx="2092517" cy="1325261"/>
          </a:xfrm>
          <a:prstGeom prst="rect">
            <a:avLst/>
          </a:prstGeom>
        </p:spPr>
      </p:pic>
    </p:spTree>
    <p:extLst>
      <p:ext uri="{BB962C8B-B14F-4D97-AF65-F5344CB8AC3E}">
        <p14:creationId xmlns:p14="http://schemas.microsoft.com/office/powerpoint/2010/main" val="1671345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800"/>
                                        <p:tgtEl>
                                          <p:spTgt spid="21"/>
                                        </p:tgtEl>
                                      </p:cBhvr>
                                    </p:animEffect>
                                  </p:childTnLst>
                                </p:cTn>
                              </p:par>
                            </p:childTnLst>
                          </p:cTn>
                        </p:par>
                        <p:par>
                          <p:cTn id="8" fill="hold">
                            <p:stCondLst>
                              <p:cond delay="8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1"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500"/>
                                        <p:tgtEl>
                                          <p:spTgt spid="4"/>
                                        </p:tgtEl>
                                      </p:cBhvr>
                                    </p:animEffect>
                                  </p:childTnLst>
                                </p:cTn>
                              </p:par>
                            </p:childTnLst>
                          </p:cTn>
                        </p:par>
                        <p:par>
                          <p:cTn id="15" fill="hold">
                            <p:stCondLst>
                              <p:cond delay="1300"/>
                            </p:stCondLst>
                            <p:childTnLst>
                              <p:par>
                                <p:cTn id="16" presetID="22" presetClass="entr" presetSubtype="2" fill="hold" nodeType="afterEffect">
                                  <p:stCondLst>
                                    <p:cond delay="600"/>
                                  </p:stCondLst>
                                  <p:childTnLst>
                                    <p:set>
                                      <p:cBhvr>
                                        <p:cTn id="17" dur="1" fill="hold">
                                          <p:stCondLst>
                                            <p:cond delay="0"/>
                                          </p:stCondLst>
                                        </p:cTn>
                                        <p:tgtEl>
                                          <p:spTgt spid="101"/>
                                        </p:tgtEl>
                                        <p:attrNameLst>
                                          <p:attrName>style.visibility</p:attrName>
                                        </p:attrNameLst>
                                      </p:cBhvr>
                                      <p:to>
                                        <p:strVal val="visible"/>
                                      </p:to>
                                    </p:set>
                                    <p:animEffect transition="in" filter="wipe(right)">
                                      <p:cBhvr>
                                        <p:cTn id="18" dur="500"/>
                                        <p:tgtEl>
                                          <p:spTgt spid="101"/>
                                        </p:tgtEl>
                                      </p:cBhvr>
                                    </p:animEffect>
                                  </p:childTnLst>
                                </p:cTn>
                              </p:par>
                            </p:childTnLst>
                          </p:cTn>
                        </p:par>
                        <p:par>
                          <p:cTn id="19" fill="hold">
                            <p:stCondLst>
                              <p:cond delay="2400"/>
                            </p:stCondLst>
                            <p:childTnLst>
                              <p:par>
                                <p:cTn id="20" presetID="10"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par>
                          <p:cTn id="23" fill="hold">
                            <p:stCondLst>
                              <p:cond delay="2900"/>
                            </p:stCondLst>
                            <p:childTnLst>
                              <p:par>
                                <p:cTn id="24" presetID="22" presetClass="entr" presetSubtype="2" fill="hold" nodeType="afterEffect">
                                  <p:stCondLst>
                                    <p:cond delay="0"/>
                                  </p:stCondLst>
                                  <p:childTnLst>
                                    <p:set>
                                      <p:cBhvr>
                                        <p:cTn id="25" dur="1" fill="hold">
                                          <p:stCondLst>
                                            <p:cond delay="0"/>
                                          </p:stCondLst>
                                        </p:cTn>
                                        <p:tgtEl>
                                          <p:spTgt spid="100"/>
                                        </p:tgtEl>
                                        <p:attrNameLst>
                                          <p:attrName>style.visibility</p:attrName>
                                        </p:attrNameLst>
                                      </p:cBhvr>
                                      <p:to>
                                        <p:strVal val="visible"/>
                                      </p:to>
                                    </p:set>
                                    <p:animEffect transition="in" filter="wipe(right)">
                                      <p:cBhvr>
                                        <p:cTn id="26" dur="500"/>
                                        <p:tgtEl>
                                          <p:spTgt spid="100"/>
                                        </p:tgtEl>
                                      </p:cBhvr>
                                    </p:animEffect>
                                  </p:childTnLst>
                                </p:cTn>
                              </p:par>
                            </p:childTnLst>
                          </p:cTn>
                        </p:par>
                        <p:par>
                          <p:cTn id="27" fill="hold">
                            <p:stCondLst>
                              <p:cond delay="34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par>
                          <p:cTn id="31" fill="hold">
                            <p:stCondLst>
                              <p:cond delay="3900"/>
                            </p:stCondLst>
                            <p:childTnLst>
                              <p:par>
                                <p:cTn id="32" presetID="22" presetClass="entr" presetSubtype="2" fill="hold" nodeType="after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wipe(right)">
                                      <p:cBhvr>
                                        <p:cTn id="34" dur="500"/>
                                        <p:tgtEl>
                                          <p:spTgt spid="99"/>
                                        </p:tgtEl>
                                      </p:cBhvr>
                                    </p:animEffect>
                                  </p:childTnLst>
                                </p:cTn>
                              </p:par>
                            </p:childTnLst>
                          </p:cTn>
                        </p:par>
                        <p:par>
                          <p:cTn id="35" fill="hold">
                            <p:stCondLst>
                              <p:cond delay="440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319795" y="1504178"/>
            <a:ext cx="6214054" cy="4726502"/>
            <a:chOff x="5952416" y="651303"/>
            <a:chExt cx="5773136" cy="4391133"/>
          </a:xfrm>
        </p:grpSpPr>
        <p:pic>
          <p:nvPicPr>
            <p:cNvPr id="48" name="Picture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2416" y="651303"/>
              <a:ext cx="5773136" cy="4391133"/>
            </a:xfrm>
            <a:prstGeom prst="rect">
              <a:avLst/>
            </a:prstGeom>
          </p:spPr>
        </p:pic>
        <p:pic>
          <p:nvPicPr>
            <p:cNvPr id="49" name="Picture 48"/>
            <p:cNvPicPr>
              <a:picLocks noChangeAspect="1"/>
            </p:cNvPicPr>
            <p:nvPr/>
          </p:nvPicPr>
          <p:blipFill rotWithShape="1">
            <a:blip r:embed="rId4">
              <a:extLst>
                <a:ext uri="{28A0092B-C50C-407E-A947-70E740481C1C}">
                  <a14:useLocalDpi xmlns:a14="http://schemas.microsoft.com/office/drawing/2010/main" val="0"/>
                </a:ext>
              </a:extLst>
            </a:blip>
            <a:srcRect b="11020"/>
            <a:stretch/>
          </p:blipFill>
          <p:spPr>
            <a:xfrm>
              <a:off x="6058741" y="798851"/>
              <a:ext cx="5544071" cy="3224510"/>
            </a:xfrm>
            <a:prstGeom prst="rect">
              <a:avLst/>
            </a:prstGeom>
          </p:spPr>
        </p:pic>
      </p:grpSp>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MYCA</a:t>
            </a:r>
            <a:endParaRPr lang="en-US" dirty="0"/>
          </a:p>
        </p:txBody>
      </p:sp>
      <p:sp>
        <p:nvSpPr>
          <p:cNvPr id="105" name="TextBox 104"/>
          <p:cNvSpPr txBox="1"/>
          <p:nvPr/>
        </p:nvSpPr>
        <p:spPr>
          <a:xfrm>
            <a:off x="8188429" y="3133702"/>
            <a:ext cx="2998424" cy="268080"/>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Setup </a:t>
            </a:r>
            <a:r>
              <a:rPr lang="en-US" sz="1500" dirty="0">
                <a:solidFill>
                  <a:schemeClr val="accent5"/>
                </a:solidFill>
              </a:rPr>
              <a:t>alerts and preferences</a:t>
            </a:r>
          </a:p>
        </p:txBody>
      </p:sp>
      <p:sp>
        <p:nvSpPr>
          <p:cNvPr id="106" name="TextBox 105"/>
          <p:cNvSpPr txBox="1"/>
          <p:nvPr/>
        </p:nvSpPr>
        <p:spPr>
          <a:xfrm>
            <a:off x="8188429" y="1783642"/>
            <a:ext cx="2998424" cy="207749"/>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View and </a:t>
            </a:r>
            <a:r>
              <a:rPr lang="en-US" sz="1500" dirty="0">
                <a:solidFill>
                  <a:schemeClr val="accent5"/>
                </a:solidFill>
              </a:rPr>
              <a:t>track transactions</a:t>
            </a:r>
          </a:p>
        </p:txBody>
      </p:sp>
      <p:sp>
        <p:nvSpPr>
          <p:cNvPr id="107" name="TextBox 106"/>
          <p:cNvSpPr txBox="1"/>
          <p:nvPr/>
        </p:nvSpPr>
        <p:spPr>
          <a:xfrm>
            <a:off x="8188429" y="2456468"/>
            <a:ext cx="2998424" cy="268080"/>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View </a:t>
            </a:r>
            <a:r>
              <a:rPr lang="en-US" sz="1500" dirty="0">
                <a:solidFill>
                  <a:schemeClr val="accent5"/>
                </a:solidFill>
              </a:rPr>
              <a:t>statements</a:t>
            </a:r>
          </a:p>
        </p:txBody>
      </p:sp>
      <p:sp>
        <p:nvSpPr>
          <p:cNvPr id="110" name="TextBox 109"/>
          <p:cNvSpPr txBox="1"/>
          <p:nvPr/>
        </p:nvSpPr>
        <p:spPr>
          <a:xfrm>
            <a:off x="8188429" y="3832900"/>
            <a:ext cx="2998424" cy="268080"/>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Activate </a:t>
            </a:r>
            <a:r>
              <a:rPr lang="en-US" sz="1500" dirty="0">
                <a:solidFill>
                  <a:schemeClr val="accent5"/>
                </a:solidFill>
              </a:rPr>
              <a:t>and </a:t>
            </a:r>
            <a:r>
              <a:rPr lang="en-US" sz="1500">
                <a:solidFill>
                  <a:schemeClr val="accent5"/>
                </a:solidFill>
              </a:rPr>
              <a:t>replace </a:t>
            </a:r>
            <a:r>
              <a:rPr lang="en-US" sz="1500" smtClean="0">
                <a:solidFill>
                  <a:schemeClr val="accent5"/>
                </a:solidFill>
              </a:rPr>
              <a:t>Cards</a:t>
            </a:r>
            <a:endParaRPr lang="en-US" sz="1500" dirty="0">
              <a:solidFill>
                <a:schemeClr val="accent5"/>
              </a:solidFill>
            </a:endParaRPr>
          </a:p>
        </p:txBody>
      </p:sp>
      <p:sp>
        <p:nvSpPr>
          <p:cNvPr id="50" name="TextBox 49"/>
          <p:cNvSpPr txBox="1"/>
          <p:nvPr/>
        </p:nvSpPr>
        <p:spPr>
          <a:xfrm>
            <a:off x="8188429" y="4503568"/>
            <a:ext cx="2998424" cy="268080"/>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Available </a:t>
            </a:r>
            <a:r>
              <a:rPr lang="en-US" sz="1500" dirty="0">
                <a:solidFill>
                  <a:schemeClr val="accent5"/>
                </a:solidFill>
              </a:rPr>
              <a:t>in 24 markets</a:t>
            </a:r>
          </a:p>
        </p:txBody>
      </p:sp>
      <p:sp>
        <p:nvSpPr>
          <p:cNvPr id="54" name="Freeform 53"/>
          <p:cNvSpPr/>
          <p:nvPr/>
        </p:nvSpPr>
        <p:spPr>
          <a:xfrm>
            <a:off x="6564264" y="3746513"/>
            <a:ext cx="1433614" cy="859738"/>
          </a:xfrm>
          <a:custGeom>
            <a:avLst/>
            <a:gdLst>
              <a:gd name="connsiteX0" fmla="*/ 0 w 996950"/>
              <a:gd name="connsiteY0" fmla="*/ 0 h 666255"/>
              <a:gd name="connsiteX1" fmla="*/ 193675 w 996950"/>
              <a:gd name="connsiteY1" fmla="*/ 0 h 666255"/>
              <a:gd name="connsiteX2" fmla="*/ 803275 w 996950"/>
              <a:gd name="connsiteY2" fmla="*/ 666255 h 666255"/>
              <a:gd name="connsiteX3" fmla="*/ 996950 w 996950"/>
              <a:gd name="connsiteY3" fmla="*/ 666255 h 666255"/>
            </a:gdLst>
            <a:ahLst/>
            <a:cxnLst>
              <a:cxn ang="0">
                <a:pos x="connsiteX0" y="connsiteY0"/>
              </a:cxn>
              <a:cxn ang="1">
                <a:pos x="connsiteX1" y="connsiteY1"/>
              </a:cxn>
              <a:cxn ang="2">
                <a:pos x="connsiteX2" y="connsiteY2"/>
              </a:cxn>
              <a:cxn ang="3">
                <a:pos x="connsiteX3" y="connsiteY3"/>
              </a:cxn>
            </a:cxnLst>
            <a:rect l="l" t="t" r="r" b="b"/>
            <a:pathLst>
              <a:path w="996950" h="666255">
                <a:moveTo>
                  <a:pt x="0" y="0"/>
                </a:moveTo>
                <a:lnTo>
                  <a:pt x="193675" y="0"/>
                </a:lnTo>
                <a:lnTo>
                  <a:pt x="803275" y="666255"/>
                </a:lnTo>
                <a:lnTo>
                  <a:pt x="996950" y="666255"/>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p:cNvSpPr/>
          <p:nvPr/>
        </p:nvSpPr>
        <p:spPr>
          <a:xfrm>
            <a:off x="6564264" y="3262422"/>
            <a:ext cx="1433614" cy="0"/>
          </a:xfrm>
          <a:custGeom>
            <a:avLst/>
            <a:gdLst>
              <a:gd name="connsiteX0" fmla="*/ 0 w 996950"/>
              <a:gd name="connsiteY0" fmla="*/ 0 h 0"/>
              <a:gd name="connsiteX1" fmla="*/ 193675 w 996950"/>
              <a:gd name="connsiteY1" fmla="*/ 0 h 0"/>
              <a:gd name="connsiteX2" fmla="*/ 803275 w 996950"/>
              <a:gd name="connsiteY2" fmla="*/ 0 h 0"/>
              <a:gd name="connsiteX3" fmla="*/ 996950 w 996950"/>
              <a:gd name="connsiteY3" fmla="*/ 0 h 0"/>
            </a:gdLst>
            <a:ahLst/>
            <a:cxnLst>
              <a:cxn ang="0">
                <a:pos x="connsiteX0" y="connsiteY0"/>
              </a:cxn>
              <a:cxn ang="1">
                <a:pos x="connsiteX1" y="connsiteY1"/>
              </a:cxn>
              <a:cxn ang="2">
                <a:pos x="connsiteX2" y="connsiteY2"/>
              </a:cxn>
              <a:cxn ang="3">
                <a:pos x="connsiteX3" y="connsiteY3"/>
              </a:cxn>
            </a:cxnLst>
            <a:rect l="l" t="t" r="r" b="b"/>
            <a:pathLst>
              <a:path w="996950">
                <a:moveTo>
                  <a:pt x="0" y="0"/>
                </a:moveTo>
                <a:lnTo>
                  <a:pt x="193675" y="0"/>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55"/>
          <p:cNvSpPr/>
          <p:nvPr/>
        </p:nvSpPr>
        <p:spPr>
          <a:xfrm>
            <a:off x="6564264" y="2590509"/>
            <a:ext cx="1433614" cy="429861"/>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p:cNvSpPr/>
          <p:nvPr/>
        </p:nvSpPr>
        <p:spPr>
          <a:xfrm>
            <a:off x="6564264" y="1918602"/>
            <a:ext cx="1433614" cy="859722"/>
          </a:xfrm>
          <a:custGeom>
            <a:avLst/>
            <a:gdLst>
              <a:gd name="connsiteX0" fmla="*/ 0 w 996950"/>
              <a:gd name="connsiteY0" fmla="*/ 666242 h 666242"/>
              <a:gd name="connsiteX1" fmla="*/ 193675 w 996950"/>
              <a:gd name="connsiteY1" fmla="*/ 666242 h 666242"/>
              <a:gd name="connsiteX2" fmla="*/ 803275 w 996950"/>
              <a:gd name="connsiteY2" fmla="*/ 0 h 666242"/>
              <a:gd name="connsiteX3" fmla="*/ 996950 w 996950"/>
              <a:gd name="connsiteY3" fmla="*/ 0 h 666242"/>
            </a:gdLst>
            <a:ahLst/>
            <a:cxnLst>
              <a:cxn ang="0">
                <a:pos x="connsiteX0" y="connsiteY0"/>
              </a:cxn>
              <a:cxn ang="1">
                <a:pos x="connsiteX1" y="connsiteY1"/>
              </a:cxn>
              <a:cxn ang="2">
                <a:pos x="connsiteX2" y="connsiteY2"/>
              </a:cxn>
              <a:cxn ang="3">
                <a:pos x="connsiteX3" y="connsiteY3"/>
              </a:cxn>
            </a:cxnLst>
            <a:rect l="l" t="t" r="r" b="b"/>
            <a:pathLst>
              <a:path w="996950" h="666242">
                <a:moveTo>
                  <a:pt x="0" y="666242"/>
                </a:moveTo>
                <a:lnTo>
                  <a:pt x="193675" y="666242"/>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p:cNvSpPr/>
          <p:nvPr/>
        </p:nvSpPr>
        <p:spPr>
          <a:xfrm>
            <a:off x="6564264" y="3504467"/>
            <a:ext cx="1433614" cy="429861"/>
          </a:xfrm>
          <a:custGeom>
            <a:avLst/>
            <a:gdLst>
              <a:gd name="connsiteX0" fmla="*/ 0 w 996950"/>
              <a:gd name="connsiteY0" fmla="*/ 0 h 333121"/>
              <a:gd name="connsiteX1" fmla="*/ 193675 w 996950"/>
              <a:gd name="connsiteY1" fmla="*/ 0 h 333121"/>
              <a:gd name="connsiteX2" fmla="*/ 803275 w 996950"/>
              <a:gd name="connsiteY2" fmla="*/ 333121 h 333121"/>
              <a:gd name="connsiteX3" fmla="*/ 996950 w 996950"/>
              <a:gd name="connsiteY3" fmla="*/ 333121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0"/>
                </a:moveTo>
                <a:lnTo>
                  <a:pt x="193675" y="0"/>
                </a:lnTo>
                <a:lnTo>
                  <a:pt x="803275" y="333121"/>
                </a:lnTo>
                <a:lnTo>
                  <a:pt x="996950" y="333121"/>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8815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left)">
                                      <p:cBhvr>
                                        <p:cTn id="11" dur="500"/>
                                        <p:tgtEl>
                                          <p:spTgt spid="5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fade">
                                      <p:cBhvr>
                                        <p:cTn id="15" dur="500"/>
                                        <p:tgtEl>
                                          <p:spTgt spid="106"/>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500"/>
                                        <p:tgtEl>
                                          <p:spTgt spid="56"/>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fade">
                                      <p:cBhvr>
                                        <p:cTn id="23" dur="500"/>
                                        <p:tgtEl>
                                          <p:spTgt spid="107"/>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wipe(left)">
                                      <p:cBhvr>
                                        <p:cTn id="35" dur="500"/>
                                        <p:tgtEl>
                                          <p:spTgt spid="58"/>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10"/>
                                        </p:tgtEl>
                                        <p:attrNameLst>
                                          <p:attrName>style.visibility</p:attrName>
                                        </p:attrNameLst>
                                      </p:cBhvr>
                                      <p:to>
                                        <p:strVal val="visible"/>
                                      </p:to>
                                    </p:set>
                                    <p:animEffect transition="in" filter="fade">
                                      <p:cBhvr>
                                        <p:cTn id="39" dur="500"/>
                                        <p:tgtEl>
                                          <p:spTgt spid="110"/>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p:bldP spid="110" grpId="0"/>
      <p:bldP spid="50" grpId="0"/>
      <p:bldP spid="54" grpId="0" animBg="1"/>
      <p:bldP spid="55" grpId="0" animBg="1"/>
      <p:bldP spid="56" grpId="0" animBg="1"/>
      <p:bldP spid="57" grpId="0" animBg="1"/>
      <p:bldP spid="5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Business Travel Account</a:t>
            </a:r>
            <a:endParaRPr lang="en-US" dirty="0"/>
          </a:p>
        </p:txBody>
      </p:sp>
      <p:grpSp>
        <p:nvGrpSpPr>
          <p:cNvPr id="123" name="Group 122"/>
          <p:cNvGrpSpPr/>
          <p:nvPr/>
        </p:nvGrpSpPr>
        <p:grpSpPr>
          <a:xfrm>
            <a:off x="1700711" y="1249227"/>
            <a:ext cx="1760119" cy="1273215"/>
            <a:chOff x="1700711" y="1249227"/>
            <a:chExt cx="1760119" cy="1273215"/>
          </a:xfrm>
        </p:grpSpPr>
        <p:grpSp>
          <p:nvGrpSpPr>
            <p:cNvPr id="6" name="Group 5"/>
            <p:cNvGrpSpPr/>
            <p:nvPr/>
          </p:nvGrpSpPr>
          <p:grpSpPr>
            <a:xfrm>
              <a:off x="2187615" y="1249227"/>
              <a:ext cx="1273215" cy="1273215"/>
              <a:chOff x="1504709" y="1118430"/>
              <a:chExt cx="1551007" cy="1551007"/>
            </a:xfrm>
          </p:grpSpPr>
          <p:sp>
            <p:nvSpPr>
              <p:cNvPr id="4" name="Oval 3"/>
              <p:cNvSpPr/>
              <p:nvPr/>
            </p:nvSpPr>
            <p:spPr>
              <a:xfrm>
                <a:off x="1504709" y="1118430"/>
                <a:ext cx="1551007" cy="1551007"/>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8" name="Freeform 107"/>
              <p:cNvSpPr/>
              <p:nvPr/>
            </p:nvSpPr>
            <p:spPr>
              <a:xfrm>
                <a:off x="1948187" y="1561908"/>
                <a:ext cx="664050" cy="664050"/>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118"/>
            <p:cNvSpPr txBox="1"/>
            <p:nvPr/>
          </p:nvSpPr>
          <p:spPr>
            <a:xfrm>
              <a:off x="1700711" y="1775035"/>
              <a:ext cx="272510" cy="221599"/>
            </a:xfrm>
            <a:prstGeom prst="rect">
              <a:avLst/>
            </a:prstGeom>
            <a:noFill/>
          </p:spPr>
          <p:txBody>
            <a:bodyPr wrap="none" lIns="0" tIns="0" rIns="0" bIns="0" rtlCol="0">
              <a:spAutoFit/>
            </a:bodyPr>
            <a:lstStyle/>
            <a:p>
              <a:pPr algn="r">
                <a:lnSpc>
                  <a:spcPct val="90000"/>
                </a:lnSpc>
                <a:spcBef>
                  <a:spcPts val="1600"/>
                </a:spcBef>
              </a:pPr>
              <a:r>
                <a:rPr lang="en-US" sz="1600" dirty="0" smtClean="0">
                  <a:solidFill>
                    <a:schemeClr val="accent5"/>
                  </a:solidFill>
                </a:rPr>
                <a:t>Air</a:t>
              </a:r>
              <a:endParaRPr lang="en-US" sz="1600" dirty="0">
                <a:solidFill>
                  <a:schemeClr val="accent5"/>
                </a:solidFill>
              </a:endParaRPr>
            </a:p>
          </p:txBody>
        </p:sp>
      </p:grpSp>
      <p:grpSp>
        <p:nvGrpSpPr>
          <p:cNvPr id="122" name="Group 121"/>
          <p:cNvGrpSpPr/>
          <p:nvPr/>
        </p:nvGrpSpPr>
        <p:grpSpPr>
          <a:xfrm>
            <a:off x="1619406" y="2840420"/>
            <a:ext cx="1841424" cy="1273215"/>
            <a:chOff x="1619406" y="2840420"/>
            <a:chExt cx="1841424" cy="1273215"/>
          </a:xfrm>
        </p:grpSpPr>
        <p:grpSp>
          <p:nvGrpSpPr>
            <p:cNvPr id="7" name="Group 6"/>
            <p:cNvGrpSpPr/>
            <p:nvPr/>
          </p:nvGrpSpPr>
          <p:grpSpPr>
            <a:xfrm>
              <a:off x="2187615" y="2840420"/>
              <a:ext cx="1273215" cy="1273215"/>
              <a:chOff x="1504709" y="2813485"/>
              <a:chExt cx="1551007" cy="1551007"/>
            </a:xfrm>
          </p:grpSpPr>
          <p:sp>
            <p:nvSpPr>
              <p:cNvPr id="99" name="Oval 98"/>
              <p:cNvSpPr/>
              <p:nvPr/>
            </p:nvSpPr>
            <p:spPr>
              <a:xfrm>
                <a:off x="1504709" y="2813485"/>
                <a:ext cx="1551007" cy="1551007"/>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1" name="Group 100"/>
              <p:cNvGrpSpPr/>
              <p:nvPr/>
            </p:nvGrpSpPr>
            <p:grpSpPr>
              <a:xfrm>
                <a:off x="1957826" y="3162506"/>
                <a:ext cx="644772" cy="852964"/>
                <a:chOff x="2148431" y="5631601"/>
                <a:chExt cx="1162252" cy="1537535"/>
              </a:xfrm>
              <a:solidFill>
                <a:schemeClr val="bg1"/>
              </a:solidFill>
            </p:grpSpPr>
            <p:sp>
              <p:nvSpPr>
                <p:cNvPr id="102" name="Freeform 101"/>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3" name="Group 102"/>
                <p:cNvGrpSpPr/>
                <p:nvPr/>
              </p:nvGrpSpPr>
              <p:grpSpPr>
                <a:xfrm>
                  <a:off x="2148431" y="6909383"/>
                  <a:ext cx="1162252" cy="259753"/>
                  <a:chOff x="2148431" y="6909383"/>
                  <a:chExt cx="1162252" cy="259753"/>
                </a:xfrm>
                <a:grpFill/>
              </p:grpSpPr>
              <p:sp>
                <p:nvSpPr>
                  <p:cNvPr id="104" name="Freeform 3"/>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3"/>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3"/>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3"/>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0" name="TextBox 119"/>
            <p:cNvSpPr txBox="1"/>
            <p:nvPr/>
          </p:nvSpPr>
          <p:spPr>
            <a:xfrm>
              <a:off x="1619406" y="3366228"/>
              <a:ext cx="353815" cy="221599"/>
            </a:xfrm>
            <a:prstGeom prst="rect">
              <a:avLst/>
            </a:prstGeom>
            <a:noFill/>
          </p:spPr>
          <p:txBody>
            <a:bodyPr wrap="none" lIns="0" tIns="0" rIns="0" bIns="0" rtlCol="0">
              <a:spAutoFit/>
            </a:bodyPr>
            <a:lstStyle/>
            <a:p>
              <a:pPr algn="r">
                <a:lnSpc>
                  <a:spcPct val="90000"/>
                </a:lnSpc>
                <a:spcBef>
                  <a:spcPts val="1600"/>
                </a:spcBef>
              </a:pPr>
              <a:r>
                <a:rPr lang="en-US" sz="1600" dirty="0" smtClean="0">
                  <a:solidFill>
                    <a:schemeClr val="accent5"/>
                  </a:solidFill>
                </a:rPr>
                <a:t>Rail</a:t>
              </a:r>
              <a:endParaRPr lang="en-US" sz="1600" dirty="0">
                <a:solidFill>
                  <a:schemeClr val="accent5"/>
                </a:solidFill>
              </a:endParaRPr>
            </a:p>
          </p:txBody>
        </p:sp>
      </p:grpSp>
      <p:grpSp>
        <p:nvGrpSpPr>
          <p:cNvPr id="124" name="Group 123"/>
          <p:cNvGrpSpPr/>
          <p:nvPr/>
        </p:nvGrpSpPr>
        <p:grpSpPr>
          <a:xfrm>
            <a:off x="1040722" y="4400145"/>
            <a:ext cx="2420108" cy="1273215"/>
            <a:chOff x="1040722" y="4400145"/>
            <a:chExt cx="2420108" cy="1273215"/>
          </a:xfrm>
        </p:grpSpPr>
        <p:grpSp>
          <p:nvGrpSpPr>
            <p:cNvPr id="8" name="Group 7"/>
            <p:cNvGrpSpPr/>
            <p:nvPr/>
          </p:nvGrpSpPr>
          <p:grpSpPr>
            <a:xfrm>
              <a:off x="2187615" y="4400145"/>
              <a:ext cx="1273215" cy="1273215"/>
              <a:chOff x="1504709" y="4508540"/>
              <a:chExt cx="1551007" cy="1551007"/>
            </a:xfrm>
          </p:grpSpPr>
          <p:sp>
            <p:nvSpPr>
              <p:cNvPr id="100" name="Oval 99"/>
              <p:cNvSpPr/>
              <p:nvPr/>
            </p:nvSpPr>
            <p:spPr>
              <a:xfrm>
                <a:off x="1504709" y="4508540"/>
                <a:ext cx="1551007" cy="1551007"/>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9" name="Group 108"/>
              <p:cNvGrpSpPr/>
              <p:nvPr/>
            </p:nvGrpSpPr>
            <p:grpSpPr>
              <a:xfrm>
                <a:off x="1892064" y="4895895"/>
                <a:ext cx="776297" cy="776297"/>
                <a:chOff x="9436097" y="6527800"/>
                <a:chExt cx="609600" cy="609600"/>
              </a:xfrm>
              <a:solidFill>
                <a:schemeClr val="bg1"/>
              </a:solidFill>
            </p:grpSpPr>
            <p:sp>
              <p:nvSpPr>
                <p:cNvPr id="110" name="Freeform 109"/>
                <p:cNvSpPr/>
                <p:nvPr/>
              </p:nvSpPr>
              <p:spPr>
                <a:xfrm>
                  <a:off x="9626690" y="6578600"/>
                  <a:ext cx="228647" cy="127000"/>
                </a:xfrm>
                <a:custGeom>
                  <a:avLst/>
                  <a:gdLst>
                    <a:gd name="connsiteX0" fmla="*/ 114211 w 228647"/>
                    <a:gd name="connsiteY0" fmla="*/ 0 h 127000"/>
                    <a:gd name="connsiteX1" fmla="*/ 0 w 228647"/>
                    <a:gd name="connsiteY1" fmla="*/ 112624 h 127000"/>
                    <a:gd name="connsiteX2" fmla="*/ 69761 w 228647"/>
                    <a:gd name="connsiteY2" fmla="*/ 44450 h 127000"/>
                    <a:gd name="connsiteX3" fmla="*/ 228511 w 228647"/>
                    <a:gd name="connsiteY3" fmla="*/ 127000 h 127000"/>
                    <a:gd name="connsiteX4" fmla="*/ 228511 w 228647"/>
                    <a:gd name="connsiteY4" fmla="*/ 114300 h 127000"/>
                    <a:gd name="connsiteX5" fmla="*/ 114211 w 228647"/>
                    <a:gd name="connsiteY5" fmla="*/ 0 h 1270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28647" h="127000">
                      <a:moveTo>
                        <a:pt x="114211" y="0"/>
                      </a:moveTo>
                      <a:cubicBezTo>
                        <a:pt x="51651" y="0"/>
                        <a:pt x="902" y="50267"/>
                        <a:pt x="0" y="112624"/>
                      </a:cubicBezTo>
                      <a:cubicBezTo>
                        <a:pt x="0" y="112624"/>
                        <a:pt x="48730" y="82944"/>
                        <a:pt x="69761" y="44450"/>
                      </a:cubicBezTo>
                      <a:cubicBezTo>
                        <a:pt x="106667" y="100012"/>
                        <a:pt x="191338" y="127000"/>
                        <a:pt x="228511" y="127000"/>
                      </a:cubicBezTo>
                      <a:cubicBezTo>
                        <a:pt x="228816" y="123558"/>
                        <a:pt x="228511" y="117818"/>
                        <a:pt x="228511" y="114300"/>
                      </a:cubicBezTo>
                      <a:cubicBezTo>
                        <a:pt x="228511" y="51168"/>
                        <a:pt x="177343" y="0"/>
                        <a:pt x="114211"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3"/>
                <p:cNvSpPr/>
                <p:nvPr/>
              </p:nvSpPr>
              <p:spPr>
                <a:xfrm>
                  <a:off x="9601201" y="6770522"/>
                  <a:ext cx="279400" cy="316078"/>
                </a:xfrm>
                <a:custGeom>
                  <a:avLst/>
                  <a:gdLst>
                    <a:gd name="connsiteX0" fmla="*/ 139700 w 279400"/>
                    <a:gd name="connsiteY0" fmla="*/ 316078 h 316078"/>
                    <a:gd name="connsiteX1" fmla="*/ 241300 w 279400"/>
                    <a:gd name="connsiteY1" fmla="*/ 138278 h 316078"/>
                    <a:gd name="connsiteX2" fmla="*/ 279400 w 279400"/>
                    <a:gd name="connsiteY2" fmla="*/ 150978 h 316078"/>
                    <a:gd name="connsiteX3" fmla="*/ 279400 w 279400"/>
                    <a:gd name="connsiteY3" fmla="*/ 49682 h 316078"/>
                    <a:gd name="connsiteX4" fmla="*/ 251460 w 279400"/>
                    <a:gd name="connsiteY4" fmla="*/ 11278 h 316078"/>
                    <a:gd name="connsiteX5" fmla="*/ 251460 w 279400"/>
                    <a:gd name="connsiteY5" fmla="*/ 0 h 316078"/>
                    <a:gd name="connsiteX6" fmla="*/ 178105 w 279400"/>
                    <a:gd name="connsiteY6" fmla="*/ 40348 h 316078"/>
                    <a:gd name="connsiteX7" fmla="*/ 165138 w 279400"/>
                    <a:gd name="connsiteY7" fmla="*/ 36678 h 316078"/>
                    <a:gd name="connsiteX8" fmla="*/ 139751 w 279400"/>
                    <a:gd name="connsiteY8" fmla="*/ 62078 h 316078"/>
                    <a:gd name="connsiteX9" fmla="*/ 165138 w 279400"/>
                    <a:gd name="connsiteY9" fmla="*/ 87478 h 316078"/>
                    <a:gd name="connsiteX10" fmla="*/ 190487 w 279400"/>
                    <a:gd name="connsiteY10" fmla="*/ 62522 h 316078"/>
                    <a:gd name="connsiteX11" fmla="*/ 247853 w 279400"/>
                    <a:gd name="connsiteY11" fmla="*/ 30658 h 316078"/>
                    <a:gd name="connsiteX12" fmla="*/ 139751 w 279400"/>
                    <a:gd name="connsiteY12" fmla="*/ 128118 h 316078"/>
                    <a:gd name="connsiteX13" fmla="*/ 29197 w 279400"/>
                    <a:gd name="connsiteY13" fmla="*/ 20739 h 316078"/>
                    <a:gd name="connsiteX14" fmla="*/ 27343 w 279400"/>
                    <a:gd name="connsiteY14" fmla="*/ 17170 h 316078"/>
                    <a:gd name="connsiteX15" fmla="*/ 0 w 279400"/>
                    <a:gd name="connsiteY15" fmla="*/ 49682 h 316078"/>
                    <a:gd name="connsiteX16" fmla="*/ 0 w 279400"/>
                    <a:gd name="connsiteY16" fmla="*/ 150978 h 316078"/>
                    <a:gd name="connsiteX17" fmla="*/ 38100 w 279400"/>
                    <a:gd name="connsiteY17" fmla="*/ 138278 h 31607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279400" h="316078">
                      <a:moveTo>
                        <a:pt x="139700" y="316078"/>
                      </a:moveTo>
                      <a:lnTo>
                        <a:pt x="241300" y="138278"/>
                      </a:lnTo>
                      <a:lnTo>
                        <a:pt x="279400" y="150978"/>
                      </a:lnTo>
                      <a:lnTo>
                        <a:pt x="279400" y="49682"/>
                      </a:lnTo>
                      <a:cubicBezTo>
                        <a:pt x="263233" y="44323"/>
                        <a:pt x="251460" y="29223"/>
                        <a:pt x="251460" y="11278"/>
                      </a:cubicBezTo>
                      <a:lnTo>
                        <a:pt x="251460" y="0"/>
                      </a:lnTo>
                      <a:lnTo>
                        <a:pt x="178105" y="40348"/>
                      </a:lnTo>
                      <a:cubicBezTo>
                        <a:pt x="174295" y="38062"/>
                        <a:pt x="169901" y="36678"/>
                        <a:pt x="165138" y="36678"/>
                      </a:cubicBezTo>
                      <a:cubicBezTo>
                        <a:pt x="151117" y="36678"/>
                        <a:pt x="139751" y="48057"/>
                        <a:pt x="139751" y="62078"/>
                      </a:cubicBezTo>
                      <a:cubicBezTo>
                        <a:pt x="139751" y="76098"/>
                        <a:pt x="151117" y="87478"/>
                        <a:pt x="165138" y="87478"/>
                      </a:cubicBezTo>
                      <a:cubicBezTo>
                        <a:pt x="179019" y="87478"/>
                        <a:pt x="190246" y="76340"/>
                        <a:pt x="190487" y="62522"/>
                      </a:cubicBezTo>
                      <a:lnTo>
                        <a:pt x="247853" y="30658"/>
                      </a:lnTo>
                      <a:cubicBezTo>
                        <a:pt x="232575" y="86081"/>
                        <a:pt x="190030" y="128118"/>
                        <a:pt x="139751" y="128118"/>
                      </a:cubicBezTo>
                      <a:cubicBezTo>
                        <a:pt x="86500" y="128118"/>
                        <a:pt x="41885" y="80988"/>
                        <a:pt x="29197" y="20739"/>
                      </a:cubicBezTo>
                      <a:cubicBezTo>
                        <a:pt x="29019" y="20612"/>
                        <a:pt x="28232" y="19025"/>
                        <a:pt x="27343" y="17170"/>
                      </a:cubicBezTo>
                      <a:cubicBezTo>
                        <a:pt x="25095" y="32487"/>
                        <a:pt x="14351" y="44920"/>
                        <a:pt x="0" y="49682"/>
                      </a:cubicBezTo>
                      <a:lnTo>
                        <a:pt x="0" y="150978"/>
                      </a:lnTo>
                      <a:lnTo>
                        <a:pt x="38100" y="13827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p:cNvSpPr/>
                <p:nvPr/>
              </p:nvSpPr>
              <p:spPr>
                <a:xfrm>
                  <a:off x="9436097" y="6921500"/>
                  <a:ext cx="609600" cy="215900"/>
                </a:xfrm>
                <a:custGeom>
                  <a:avLst/>
                  <a:gdLst>
                    <a:gd name="connsiteX0" fmla="*/ 577901 w 609600"/>
                    <a:gd name="connsiteY0" fmla="*/ 57150 h 215900"/>
                    <a:gd name="connsiteX1" fmla="*/ 444500 w 609600"/>
                    <a:gd name="connsiteY1" fmla="*/ 0 h 215900"/>
                    <a:gd name="connsiteX2" fmla="*/ 495300 w 609600"/>
                    <a:gd name="connsiteY2" fmla="*/ 76200 h 215900"/>
                    <a:gd name="connsiteX3" fmla="*/ 381000 w 609600"/>
                    <a:gd name="connsiteY3" fmla="*/ 76200 h 215900"/>
                    <a:gd name="connsiteX4" fmla="*/ 419100 w 609600"/>
                    <a:gd name="connsiteY4" fmla="*/ 114300 h 215900"/>
                    <a:gd name="connsiteX5" fmla="*/ 304800 w 609600"/>
                    <a:gd name="connsiteY5" fmla="*/ 177800 h 215900"/>
                    <a:gd name="connsiteX6" fmla="*/ 190500 w 609600"/>
                    <a:gd name="connsiteY6" fmla="*/ 114300 h 215900"/>
                    <a:gd name="connsiteX7" fmla="*/ 228600 w 609600"/>
                    <a:gd name="connsiteY7" fmla="*/ 76200 h 215900"/>
                    <a:gd name="connsiteX8" fmla="*/ 114300 w 609600"/>
                    <a:gd name="connsiteY8" fmla="*/ 76200 h 215900"/>
                    <a:gd name="connsiteX9" fmla="*/ 165100 w 609600"/>
                    <a:gd name="connsiteY9" fmla="*/ 0 h 215900"/>
                    <a:gd name="connsiteX10" fmla="*/ 31801 w 609600"/>
                    <a:gd name="connsiteY10" fmla="*/ 57150 h 215900"/>
                    <a:gd name="connsiteX11" fmla="*/ 0 w 609600"/>
                    <a:gd name="connsiteY11" fmla="*/ 215900 h 215900"/>
                    <a:gd name="connsiteX12" fmla="*/ 609600 w 609600"/>
                    <a:gd name="connsiteY12" fmla="*/ 215900 h 215900"/>
                    <a:gd name="connsiteX13" fmla="*/ 577901 w 609600"/>
                    <a:gd name="connsiteY13" fmla="*/ 57150 h 2159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609600" h="215900">
                      <a:moveTo>
                        <a:pt x="577901" y="57150"/>
                      </a:moveTo>
                      <a:cubicBezTo>
                        <a:pt x="566103" y="39421"/>
                        <a:pt x="533375" y="25895"/>
                        <a:pt x="444500" y="0"/>
                      </a:cubicBezTo>
                      <a:lnTo>
                        <a:pt x="495300" y="76200"/>
                      </a:lnTo>
                      <a:lnTo>
                        <a:pt x="381000" y="76200"/>
                      </a:lnTo>
                      <a:lnTo>
                        <a:pt x="419100" y="114300"/>
                      </a:lnTo>
                      <a:lnTo>
                        <a:pt x="304800" y="177800"/>
                      </a:lnTo>
                      <a:lnTo>
                        <a:pt x="190500" y="114300"/>
                      </a:lnTo>
                      <a:lnTo>
                        <a:pt x="228600" y="76200"/>
                      </a:lnTo>
                      <a:lnTo>
                        <a:pt x="114300" y="76200"/>
                      </a:lnTo>
                      <a:lnTo>
                        <a:pt x="165100" y="0"/>
                      </a:lnTo>
                      <a:cubicBezTo>
                        <a:pt x="76238" y="25895"/>
                        <a:pt x="43612" y="39421"/>
                        <a:pt x="31801" y="57150"/>
                      </a:cubicBezTo>
                      <a:cubicBezTo>
                        <a:pt x="4737" y="97904"/>
                        <a:pt x="0" y="215900"/>
                        <a:pt x="0" y="215900"/>
                      </a:cubicBezTo>
                      <a:lnTo>
                        <a:pt x="609600" y="215900"/>
                      </a:lnTo>
                      <a:cubicBezTo>
                        <a:pt x="609600" y="215900"/>
                        <a:pt x="604990" y="97904"/>
                        <a:pt x="577901" y="5715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p:cNvSpPr/>
                <p:nvPr/>
              </p:nvSpPr>
              <p:spPr>
                <a:xfrm>
                  <a:off x="9550400" y="6527800"/>
                  <a:ext cx="381000" cy="266700"/>
                </a:xfrm>
                <a:custGeom>
                  <a:avLst/>
                  <a:gdLst>
                    <a:gd name="connsiteX0" fmla="*/ 38100 w 381000"/>
                    <a:gd name="connsiteY0" fmla="*/ 266700 h 266700"/>
                    <a:gd name="connsiteX1" fmla="*/ 50800 w 381000"/>
                    <a:gd name="connsiteY1" fmla="*/ 254000 h 266700"/>
                    <a:gd name="connsiteX2" fmla="*/ 50800 w 381000"/>
                    <a:gd name="connsiteY2" fmla="*/ 165100 h 266700"/>
                    <a:gd name="connsiteX3" fmla="*/ 190500 w 381000"/>
                    <a:gd name="connsiteY3" fmla="*/ 24130 h 266700"/>
                    <a:gd name="connsiteX4" fmla="*/ 330200 w 381000"/>
                    <a:gd name="connsiteY4" fmla="*/ 165100 h 266700"/>
                    <a:gd name="connsiteX5" fmla="*/ 330200 w 381000"/>
                    <a:gd name="connsiteY5" fmla="*/ 254000 h 266700"/>
                    <a:gd name="connsiteX6" fmla="*/ 342900 w 381000"/>
                    <a:gd name="connsiteY6" fmla="*/ 266700 h 266700"/>
                    <a:gd name="connsiteX7" fmla="*/ 381000 w 381000"/>
                    <a:gd name="connsiteY7" fmla="*/ 215900 h 266700"/>
                    <a:gd name="connsiteX8" fmla="*/ 355600 w 381000"/>
                    <a:gd name="connsiteY8" fmla="*/ 168212 h 266700"/>
                    <a:gd name="connsiteX9" fmla="*/ 355600 w 381000"/>
                    <a:gd name="connsiteY9" fmla="*/ 165100 h 266700"/>
                    <a:gd name="connsiteX10" fmla="*/ 190500 w 381000"/>
                    <a:gd name="connsiteY10" fmla="*/ 0 h 266700"/>
                    <a:gd name="connsiteX11" fmla="*/ 25400 w 381000"/>
                    <a:gd name="connsiteY11" fmla="*/ 165100 h 266700"/>
                    <a:gd name="connsiteX12" fmla="*/ 25400 w 381000"/>
                    <a:gd name="connsiteY12" fmla="*/ 168212 h 266700"/>
                    <a:gd name="connsiteX13" fmla="*/ 0 w 381000"/>
                    <a:gd name="connsiteY13" fmla="*/ 215900 h 266700"/>
                    <a:gd name="connsiteX14" fmla="*/ 38100 w 381000"/>
                    <a:gd name="connsiteY14" fmla="*/ 266700 h 266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381000" h="266700">
                      <a:moveTo>
                        <a:pt x="38100" y="266700"/>
                      </a:moveTo>
                      <a:cubicBezTo>
                        <a:pt x="45110" y="266700"/>
                        <a:pt x="50800" y="261010"/>
                        <a:pt x="50800" y="254000"/>
                      </a:cubicBezTo>
                      <a:lnTo>
                        <a:pt x="50800" y="165100"/>
                      </a:lnTo>
                      <a:cubicBezTo>
                        <a:pt x="50800" y="88074"/>
                        <a:pt x="113474" y="24130"/>
                        <a:pt x="190500" y="24130"/>
                      </a:cubicBezTo>
                      <a:cubicBezTo>
                        <a:pt x="267526" y="24130"/>
                        <a:pt x="330200" y="88074"/>
                        <a:pt x="330200" y="165100"/>
                      </a:cubicBezTo>
                      <a:lnTo>
                        <a:pt x="330200" y="254000"/>
                      </a:lnTo>
                      <a:cubicBezTo>
                        <a:pt x="330200" y="261010"/>
                        <a:pt x="335890" y="266700"/>
                        <a:pt x="342900" y="266700"/>
                      </a:cubicBezTo>
                      <a:cubicBezTo>
                        <a:pt x="363944" y="266700"/>
                        <a:pt x="381000" y="243954"/>
                        <a:pt x="381000" y="215900"/>
                      </a:cubicBezTo>
                      <a:cubicBezTo>
                        <a:pt x="381000" y="193815"/>
                        <a:pt x="370370" y="175209"/>
                        <a:pt x="355600" y="168212"/>
                      </a:cubicBezTo>
                      <a:lnTo>
                        <a:pt x="355600" y="165100"/>
                      </a:lnTo>
                      <a:cubicBezTo>
                        <a:pt x="355600" y="73914"/>
                        <a:pt x="281686" y="0"/>
                        <a:pt x="190500" y="0"/>
                      </a:cubicBezTo>
                      <a:cubicBezTo>
                        <a:pt x="99314" y="0"/>
                        <a:pt x="25400" y="73914"/>
                        <a:pt x="25400" y="165100"/>
                      </a:cubicBezTo>
                      <a:lnTo>
                        <a:pt x="25400" y="168212"/>
                      </a:lnTo>
                      <a:cubicBezTo>
                        <a:pt x="10630" y="175209"/>
                        <a:pt x="0" y="193815"/>
                        <a:pt x="0" y="215900"/>
                      </a:cubicBezTo>
                      <a:cubicBezTo>
                        <a:pt x="0" y="243954"/>
                        <a:pt x="17056" y="266700"/>
                        <a:pt x="38100" y="26670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1" name="TextBox 120"/>
            <p:cNvSpPr txBox="1"/>
            <p:nvPr/>
          </p:nvSpPr>
          <p:spPr>
            <a:xfrm>
              <a:off x="1040722" y="4925953"/>
              <a:ext cx="932499" cy="221599"/>
            </a:xfrm>
            <a:prstGeom prst="rect">
              <a:avLst/>
            </a:prstGeom>
            <a:noFill/>
          </p:spPr>
          <p:txBody>
            <a:bodyPr wrap="none" lIns="0" tIns="0" rIns="0" bIns="0" rtlCol="0">
              <a:spAutoFit/>
            </a:bodyPr>
            <a:lstStyle/>
            <a:p>
              <a:pPr algn="r">
                <a:lnSpc>
                  <a:spcPct val="90000"/>
                </a:lnSpc>
                <a:spcBef>
                  <a:spcPts val="1600"/>
                </a:spcBef>
              </a:pPr>
              <a:r>
                <a:rPr lang="en-US" sz="1600" dirty="0" smtClean="0">
                  <a:solidFill>
                    <a:schemeClr val="accent5"/>
                  </a:solidFill>
                </a:rPr>
                <a:t>TMC Fees</a:t>
              </a:r>
              <a:endParaRPr lang="en-US" sz="1600" dirty="0">
                <a:solidFill>
                  <a:schemeClr val="accent5"/>
                </a:solidFill>
              </a:endParaRPr>
            </a:p>
          </p:txBody>
        </p:sp>
      </p:grpSp>
      <p:sp>
        <p:nvSpPr>
          <p:cNvPr id="125" name="TextBox 124"/>
          <p:cNvSpPr txBox="1"/>
          <p:nvPr/>
        </p:nvSpPr>
        <p:spPr>
          <a:xfrm>
            <a:off x="8894583" y="2803184"/>
            <a:ext cx="1461169" cy="1163395"/>
          </a:xfrm>
          <a:prstGeom prst="rect">
            <a:avLst/>
          </a:prstGeom>
          <a:noFill/>
        </p:spPr>
        <p:txBody>
          <a:bodyPr wrap="none" lIns="0" tIns="0" rIns="0" bIns="0" rtlCol="0">
            <a:spAutoFit/>
          </a:bodyPr>
          <a:lstStyle/>
          <a:p>
            <a:pPr>
              <a:lnSpc>
                <a:spcPct val="90000"/>
              </a:lnSpc>
            </a:pPr>
            <a:r>
              <a:rPr lang="en-US" sz="2800" dirty="0" smtClean="0">
                <a:latin typeface="+mj-lt"/>
              </a:rPr>
              <a:t>Business</a:t>
            </a:r>
          </a:p>
          <a:p>
            <a:pPr>
              <a:lnSpc>
                <a:spcPct val="90000"/>
              </a:lnSpc>
            </a:pPr>
            <a:r>
              <a:rPr lang="en-US" sz="2800" dirty="0" smtClean="0">
                <a:latin typeface="+mj-lt"/>
              </a:rPr>
              <a:t>Travel</a:t>
            </a:r>
          </a:p>
          <a:p>
            <a:pPr>
              <a:lnSpc>
                <a:spcPct val="90000"/>
              </a:lnSpc>
            </a:pPr>
            <a:r>
              <a:rPr lang="en-US" sz="2800" dirty="0" smtClean="0">
                <a:latin typeface="+mj-lt"/>
              </a:rPr>
              <a:t>Account</a:t>
            </a:r>
            <a:endParaRPr lang="en-US" sz="2800" dirty="0">
              <a:latin typeface="+mj-lt"/>
            </a:endParaRPr>
          </a:p>
        </p:txBody>
      </p:sp>
      <p:grpSp>
        <p:nvGrpSpPr>
          <p:cNvPr id="129" name="Group 128"/>
          <p:cNvGrpSpPr/>
          <p:nvPr/>
        </p:nvGrpSpPr>
        <p:grpSpPr>
          <a:xfrm flipH="1">
            <a:off x="3439565" y="1885835"/>
            <a:ext cx="2336090" cy="3111782"/>
            <a:chOff x="4202985" y="2769816"/>
            <a:chExt cx="1433614" cy="1343819"/>
          </a:xfrm>
        </p:grpSpPr>
        <p:sp>
          <p:nvSpPr>
            <p:cNvPr id="126" name="Freeform 3"/>
            <p:cNvSpPr/>
            <p:nvPr/>
          </p:nvSpPr>
          <p:spPr>
            <a:xfrm>
              <a:off x="4202985" y="3441729"/>
              <a:ext cx="1433614" cy="0"/>
            </a:xfrm>
            <a:custGeom>
              <a:avLst/>
              <a:gdLst>
                <a:gd name="connsiteX0" fmla="*/ 0 w 996950"/>
                <a:gd name="connsiteY0" fmla="*/ 0 h 0"/>
                <a:gd name="connsiteX1" fmla="*/ 193675 w 996950"/>
                <a:gd name="connsiteY1" fmla="*/ 0 h 0"/>
                <a:gd name="connsiteX2" fmla="*/ 803275 w 996950"/>
                <a:gd name="connsiteY2" fmla="*/ 0 h 0"/>
                <a:gd name="connsiteX3" fmla="*/ 996950 w 996950"/>
                <a:gd name="connsiteY3" fmla="*/ 0 h 0"/>
              </a:gdLst>
              <a:ahLst/>
              <a:cxnLst>
                <a:cxn ang="0">
                  <a:pos x="connsiteX0" y="connsiteY0"/>
                </a:cxn>
                <a:cxn ang="1">
                  <a:pos x="connsiteX1" y="connsiteY1"/>
                </a:cxn>
                <a:cxn ang="2">
                  <a:pos x="connsiteX2" y="connsiteY2"/>
                </a:cxn>
                <a:cxn ang="3">
                  <a:pos x="connsiteX3" y="connsiteY3"/>
                </a:cxn>
              </a:cxnLst>
              <a:rect l="l" t="t" r="r" b="b"/>
              <a:pathLst>
                <a:path w="996950">
                  <a:moveTo>
                    <a:pt x="0" y="0"/>
                  </a:moveTo>
                  <a:lnTo>
                    <a:pt x="193675" y="0"/>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126"/>
            <p:cNvSpPr/>
            <p:nvPr/>
          </p:nvSpPr>
          <p:spPr>
            <a:xfrm>
              <a:off x="4202985" y="2769816"/>
              <a:ext cx="1433614" cy="429861"/>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Freeform 127"/>
            <p:cNvSpPr/>
            <p:nvPr/>
          </p:nvSpPr>
          <p:spPr>
            <a:xfrm>
              <a:off x="4202985" y="3683774"/>
              <a:ext cx="1433614" cy="429861"/>
            </a:xfrm>
            <a:custGeom>
              <a:avLst/>
              <a:gdLst>
                <a:gd name="connsiteX0" fmla="*/ 0 w 996950"/>
                <a:gd name="connsiteY0" fmla="*/ 0 h 333121"/>
                <a:gd name="connsiteX1" fmla="*/ 193675 w 996950"/>
                <a:gd name="connsiteY1" fmla="*/ 0 h 333121"/>
                <a:gd name="connsiteX2" fmla="*/ 803275 w 996950"/>
                <a:gd name="connsiteY2" fmla="*/ 333121 h 333121"/>
                <a:gd name="connsiteX3" fmla="*/ 996950 w 996950"/>
                <a:gd name="connsiteY3" fmla="*/ 333121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0"/>
                  </a:moveTo>
                  <a:lnTo>
                    <a:pt x="193675" y="0"/>
                  </a:lnTo>
                  <a:lnTo>
                    <a:pt x="803275" y="333121"/>
                  </a:lnTo>
                  <a:lnTo>
                    <a:pt x="996950" y="333121"/>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Group 12"/>
          <p:cNvGrpSpPr/>
          <p:nvPr/>
        </p:nvGrpSpPr>
        <p:grpSpPr>
          <a:xfrm>
            <a:off x="5641846" y="1885834"/>
            <a:ext cx="2998094" cy="2998094"/>
            <a:chOff x="6111182" y="1885834"/>
            <a:chExt cx="2998094" cy="2998094"/>
          </a:xfrm>
        </p:grpSpPr>
        <p:sp>
          <p:nvSpPr>
            <p:cNvPr id="10" name="Oval 9"/>
            <p:cNvSpPr/>
            <p:nvPr/>
          </p:nvSpPr>
          <p:spPr>
            <a:xfrm>
              <a:off x="6111182" y="1885834"/>
              <a:ext cx="2998094" cy="2998094"/>
            </a:xfrm>
            <a:prstGeom prst="ellipse">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14" name="Group 113"/>
            <p:cNvGrpSpPr/>
            <p:nvPr/>
          </p:nvGrpSpPr>
          <p:grpSpPr>
            <a:xfrm>
              <a:off x="6811971" y="2718390"/>
              <a:ext cx="1596516" cy="1332982"/>
              <a:chOff x="4345917" y="9353496"/>
              <a:chExt cx="1562322" cy="1304432"/>
            </a:xfrm>
            <a:solidFill>
              <a:schemeClr val="tx2"/>
            </a:solidFill>
          </p:grpSpPr>
          <p:sp>
            <p:nvSpPr>
              <p:cNvPr id="115" name="Freeform 114"/>
              <p:cNvSpPr/>
              <p:nvPr/>
            </p:nvSpPr>
            <p:spPr>
              <a:xfrm>
                <a:off x="4345917" y="9353496"/>
                <a:ext cx="928527" cy="459009"/>
              </a:xfrm>
              <a:custGeom>
                <a:avLst/>
                <a:gdLst>
                  <a:gd name="connsiteX0" fmla="*/ 0 w 928527"/>
                  <a:gd name="connsiteY0" fmla="*/ 299446 h 459009"/>
                  <a:gd name="connsiteX1" fmla="*/ 121031 w 928527"/>
                  <a:gd name="connsiteY1" fmla="*/ 445471 h 459009"/>
                  <a:gd name="connsiteX2" fmla="*/ 167513 w 928527"/>
                  <a:gd name="connsiteY2" fmla="*/ 452723 h 459009"/>
                  <a:gd name="connsiteX3" fmla="*/ 887159 w 928527"/>
                  <a:gd name="connsiteY3" fmla="*/ 69716 h 459009"/>
                  <a:gd name="connsiteX4" fmla="*/ 859371 w 928527"/>
                  <a:gd name="connsiteY4" fmla="*/ 323 h 459009"/>
                  <a:gd name="connsiteX5" fmla="*/ 538124 w 928527"/>
                  <a:gd name="connsiteY5" fmla="*/ 85490 h 459009"/>
                  <a:gd name="connsiteX6" fmla="*/ 112560 w 928527"/>
                  <a:gd name="connsiteY6" fmla="*/ 22129 h 459009"/>
                  <a:gd name="connsiteX7" fmla="*/ 49797 w 928527"/>
                  <a:gd name="connsiteY7" fmla="*/ 61690 h 459009"/>
                  <a:gd name="connsiteX8" fmla="*/ 376860 w 928527"/>
                  <a:gd name="connsiteY8" fmla="*/ 193020 h 459009"/>
                  <a:gd name="connsiteX9" fmla="*/ 168643 w 928527"/>
                  <a:gd name="connsiteY9" fmla="*/ 325685 h 459009"/>
                  <a:gd name="connsiteX10" fmla="*/ 49047 w 928527"/>
                  <a:gd name="connsiteY10" fmla="*/ 269690 h 4590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928527" h="459009">
                    <a:moveTo>
                      <a:pt x="0" y="299446"/>
                    </a:moveTo>
                    <a:lnTo>
                      <a:pt x="121031" y="445471"/>
                    </a:lnTo>
                    <a:cubicBezTo>
                      <a:pt x="121031" y="445471"/>
                      <a:pt x="136563" y="470287"/>
                      <a:pt x="167513" y="452723"/>
                    </a:cubicBezTo>
                    <a:cubicBezTo>
                      <a:pt x="201232" y="433571"/>
                      <a:pt x="855320" y="93846"/>
                      <a:pt x="887159" y="69716"/>
                    </a:cubicBezTo>
                    <a:cubicBezTo>
                      <a:pt x="918782" y="45421"/>
                      <a:pt x="973887" y="8045"/>
                      <a:pt x="859371" y="323"/>
                    </a:cubicBezTo>
                    <a:cubicBezTo>
                      <a:pt x="816165" y="-2750"/>
                      <a:pt x="726326" y="15373"/>
                      <a:pt x="538124" y="85490"/>
                    </a:cubicBezTo>
                    <a:lnTo>
                      <a:pt x="112560" y="22129"/>
                    </a:lnTo>
                    <a:lnTo>
                      <a:pt x="49797" y="61690"/>
                    </a:lnTo>
                    <a:lnTo>
                      <a:pt x="376860" y="193020"/>
                    </a:lnTo>
                    <a:lnTo>
                      <a:pt x="168643" y="325685"/>
                    </a:lnTo>
                    <a:lnTo>
                      <a:pt x="49047" y="26969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6" name="Freeform 115"/>
              <p:cNvSpPr/>
              <p:nvPr/>
            </p:nvSpPr>
            <p:spPr>
              <a:xfrm>
                <a:off x="5070720" y="9629997"/>
                <a:ext cx="540588" cy="174130"/>
              </a:xfrm>
              <a:custGeom>
                <a:avLst/>
                <a:gdLst>
                  <a:gd name="connsiteX0" fmla="*/ 88455 w 540588"/>
                  <a:gd name="connsiteY0" fmla="*/ 174130 h 174130"/>
                  <a:gd name="connsiteX1" fmla="*/ 88455 w 540588"/>
                  <a:gd name="connsiteY1" fmla="*/ 129731 h 174130"/>
                  <a:gd name="connsiteX2" fmla="*/ 129743 w 540588"/>
                  <a:gd name="connsiteY2" fmla="*/ 88456 h 174130"/>
                  <a:gd name="connsiteX3" fmla="*/ 410858 w 540588"/>
                  <a:gd name="connsiteY3" fmla="*/ 88456 h 174130"/>
                  <a:gd name="connsiteX4" fmla="*/ 452133 w 540588"/>
                  <a:gd name="connsiteY4" fmla="*/ 129731 h 174130"/>
                  <a:gd name="connsiteX5" fmla="*/ 452133 w 540588"/>
                  <a:gd name="connsiteY5" fmla="*/ 174130 h 174130"/>
                  <a:gd name="connsiteX6" fmla="*/ 540588 w 540588"/>
                  <a:gd name="connsiteY6" fmla="*/ 174130 h 174130"/>
                  <a:gd name="connsiteX7" fmla="*/ 540588 w 540588"/>
                  <a:gd name="connsiteY7" fmla="*/ 129731 h 174130"/>
                  <a:gd name="connsiteX8" fmla="*/ 410858 w 540588"/>
                  <a:gd name="connsiteY8" fmla="*/ 0 h 174130"/>
                  <a:gd name="connsiteX9" fmla="*/ 129743 w 540588"/>
                  <a:gd name="connsiteY9" fmla="*/ 0 h 174130"/>
                  <a:gd name="connsiteX10" fmla="*/ 0 w 540588"/>
                  <a:gd name="connsiteY10" fmla="*/ 129731 h 174130"/>
                  <a:gd name="connsiteX11" fmla="*/ 0 w 540588"/>
                  <a:gd name="connsiteY11" fmla="*/ 174130 h 1741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0588" h="174130">
                    <a:moveTo>
                      <a:pt x="88455" y="174130"/>
                    </a:moveTo>
                    <a:lnTo>
                      <a:pt x="88455" y="129731"/>
                    </a:lnTo>
                    <a:cubicBezTo>
                      <a:pt x="88455" y="106985"/>
                      <a:pt x="106972" y="88456"/>
                      <a:pt x="129743" y="88456"/>
                    </a:cubicBezTo>
                    <a:lnTo>
                      <a:pt x="410858" y="88456"/>
                    </a:lnTo>
                    <a:cubicBezTo>
                      <a:pt x="433616" y="88456"/>
                      <a:pt x="452133" y="106985"/>
                      <a:pt x="452133" y="129731"/>
                    </a:cubicBezTo>
                    <a:lnTo>
                      <a:pt x="452133" y="174130"/>
                    </a:lnTo>
                    <a:lnTo>
                      <a:pt x="540588" y="174130"/>
                    </a:lnTo>
                    <a:lnTo>
                      <a:pt x="540588" y="129731"/>
                    </a:lnTo>
                    <a:cubicBezTo>
                      <a:pt x="540588" y="58204"/>
                      <a:pt x="482384" y="0"/>
                      <a:pt x="410858" y="0"/>
                    </a:cubicBezTo>
                    <a:lnTo>
                      <a:pt x="129743" y="0"/>
                    </a:lnTo>
                    <a:cubicBezTo>
                      <a:pt x="58204" y="0"/>
                      <a:pt x="0" y="58204"/>
                      <a:pt x="0" y="129731"/>
                    </a:cubicBezTo>
                    <a:lnTo>
                      <a:pt x="0" y="17413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7" name="Freeform 3"/>
              <p:cNvSpPr/>
              <p:nvPr/>
            </p:nvSpPr>
            <p:spPr>
              <a:xfrm>
                <a:off x="4773790" y="9834753"/>
                <a:ext cx="1134440" cy="367182"/>
              </a:xfrm>
              <a:custGeom>
                <a:avLst/>
                <a:gdLst>
                  <a:gd name="connsiteX0" fmla="*/ 66230 w 1134440"/>
                  <a:gd name="connsiteY0" fmla="*/ 211633 h 367182"/>
                  <a:gd name="connsiteX1" fmla="*/ 503390 w 1134440"/>
                  <a:gd name="connsiteY1" fmla="*/ 367157 h 367182"/>
                  <a:gd name="connsiteX2" fmla="*/ 503390 w 1134440"/>
                  <a:gd name="connsiteY2" fmla="*/ 342925 h 367182"/>
                  <a:gd name="connsiteX3" fmla="*/ 631063 w 1134440"/>
                  <a:gd name="connsiteY3" fmla="*/ 342925 h 367182"/>
                  <a:gd name="connsiteX4" fmla="*/ 631063 w 1134440"/>
                  <a:gd name="connsiteY4" fmla="*/ 367182 h 367182"/>
                  <a:gd name="connsiteX5" fmla="*/ 1134440 w 1134440"/>
                  <a:gd name="connsiteY5" fmla="*/ 166345 h 367182"/>
                  <a:gd name="connsiteX6" fmla="*/ 1134440 w 1134440"/>
                  <a:gd name="connsiteY6" fmla="*/ 14732 h 367182"/>
                  <a:gd name="connsiteX7" fmla="*/ 1119708 w 1134440"/>
                  <a:gd name="connsiteY7" fmla="*/ 0 h 367182"/>
                  <a:gd name="connsiteX8" fmla="*/ 14745 w 1134440"/>
                  <a:gd name="connsiteY8" fmla="*/ 0 h 367182"/>
                  <a:gd name="connsiteX9" fmla="*/ 0 w 1134440"/>
                  <a:gd name="connsiteY9" fmla="*/ 14732 h 367182"/>
                  <a:gd name="connsiteX10" fmla="*/ 0 w 1134440"/>
                  <a:gd name="connsiteY10" fmla="*/ 166649 h 367182"/>
                  <a:gd name="connsiteX11" fmla="*/ 66230 w 1134440"/>
                  <a:gd name="connsiteY11" fmla="*/ 211633 h 3671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134440" h="367182">
                    <a:moveTo>
                      <a:pt x="66230" y="211633"/>
                    </a:moveTo>
                    <a:cubicBezTo>
                      <a:pt x="168465" y="276314"/>
                      <a:pt x="323228" y="352057"/>
                      <a:pt x="503390" y="367157"/>
                    </a:cubicBezTo>
                    <a:lnTo>
                      <a:pt x="503390" y="342925"/>
                    </a:lnTo>
                    <a:lnTo>
                      <a:pt x="631063" y="342925"/>
                    </a:lnTo>
                    <a:lnTo>
                      <a:pt x="631063" y="367182"/>
                    </a:lnTo>
                    <a:cubicBezTo>
                      <a:pt x="841654" y="349682"/>
                      <a:pt x="1020051" y="249326"/>
                      <a:pt x="1134440" y="166345"/>
                    </a:cubicBezTo>
                    <a:lnTo>
                      <a:pt x="1134440" y="14732"/>
                    </a:lnTo>
                    <a:cubicBezTo>
                      <a:pt x="1134440" y="6604"/>
                      <a:pt x="1127849" y="0"/>
                      <a:pt x="1119708" y="0"/>
                    </a:cubicBezTo>
                    <a:lnTo>
                      <a:pt x="14745" y="0"/>
                    </a:lnTo>
                    <a:cubicBezTo>
                      <a:pt x="6604" y="0"/>
                      <a:pt x="0" y="6604"/>
                      <a:pt x="0" y="14732"/>
                    </a:cubicBezTo>
                    <a:lnTo>
                      <a:pt x="0" y="166649"/>
                    </a:lnTo>
                    <a:cubicBezTo>
                      <a:pt x="20180" y="181318"/>
                      <a:pt x="42304" y="196494"/>
                      <a:pt x="66230" y="211633"/>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8" name="Freeform 3"/>
              <p:cNvSpPr/>
              <p:nvPr/>
            </p:nvSpPr>
            <p:spPr>
              <a:xfrm>
                <a:off x="4773799" y="10097706"/>
                <a:ext cx="1134440" cy="560222"/>
              </a:xfrm>
              <a:custGeom>
                <a:avLst/>
                <a:gdLst>
                  <a:gd name="connsiteX0" fmla="*/ 1109485 w 1134440"/>
                  <a:gd name="connsiteY0" fmla="*/ 16256 h 560222"/>
                  <a:gd name="connsiteX1" fmla="*/ 631050 w 1134440"/>
                  <a:gd name="connsiteY1" fmla="*/ 184658 h 560222"/>
                  <a:gd name="connsiteX2" fmla="*/ 631050 w 1134440"/>
                  <a:gd name="connsiteY2" fmla="*/ 214109 h 560222"/>
                  <a:gd name="connsiteX3" fmla="*/ 503377 w 1134440"/>
                  <a:gd name="connsiteY3" fmla="*/ 214109 h 560222"/>
                  <a:gd name="connsiteX4" fmla="*/ 503377 w 1134440"/>
                  <a:gd name="connsiteY4" fmla="*/ 184658 h 560222"/>
                  <a:gd name="connsiteX5" fmla="*/ 24943 w 1134440"/>
                  <a:gd name="connsiteY5" fmla="*/ 16256 h 560222"/>
                  <a:gd name="connsiteX6" fmla="*/ 0 w 1134440"/>
                  <a:gd name="connsiteY6" fmla="*/ 0 h 560222"/>
                  <a:gd name="connsiteX7" fmla="*/ 0 w 1134440"/>
                  <a:gd name="connsiteY7" fmla="*/ 545490 h 560222"/>
                  <a:gd name="connsiteX8" fmla="*/ 14745 w 1134440"/>
                  <a:gd name="connsiteY8" fmla="*/ 560222 h 560222"/>
                  <a:gd name="connsiteX9" fmla="*/ 1119695 w 1134440"/>
                  <a:gd name="connsiteY9" fmla="*/ 560222 h 560222"/>
                  <a:gd name="connsiteX10" fmla="*/ 1134440 w 1134440"/>
                  <a:gd name="connsiteY10" fmla="*/ 545490 h 560222"/>
                  <a:gd name="connsiteX11" fmla="*/ 1134440 w 1134440"/>
                  <a:gd name="connsiteY11" fmla="*/ 0 h 560222"/>
                  <a:gd name="connsiteX12" fmla="*/ 1109485 w 1134440"/>
                  <a:gd name="connsiteY12" fmla="*/ 16256 h 5602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134440" h="560222">
                    <a:moveTo>
                      <a:pt x="1109485" y="16256"/>
                    </a:moveTo>
                    <a:cubicBezTo>
                      <a:pt x="998461" y="86754"/>
                      <a:pt x="829386" y="169482"/>
                      <a:pt x="631050" y="184658"/>
                    </a:cubicBezTo>
                    <a:lnTo>
                      <a:pt x="631050" y="214109"/>
                    </a:lnTo>
                    <a:lnTo>
                      <a:pt x="503377" y="214109"/>
                    </a:lnTo>
                    <a:lnTo>
                      <a:pt x="503377" y="184658"/>
                    </a:lnTo>
                    <a:cubicBezTo>
                      <a:pt x="305041" y="169482"/>
                      <a:pt x="135966" y="86754"/>
                      <a:pt x="24943" y="16256"/>
                    </a:cubicBezTo>
                    <a:cubicBezTo>
                      <a:pt x="16396" y="10820"/>
                      <a:pt x="8090" y="5410"/>
                      <a:pt x="0" y="0"/>
                    </a:cubicBezTo>
                    <a:lnTo>
                      <a:pt x="0" y="545490"/>
                    </a:lnTo>
                    <a:cubicBezTo>
                      <a:pt x="0" y="553631"/>
                      <a:pt x="6591" y="560222"/>
                      <a:pt x="14745" y="560222"/>
                    </a:cubicBezTo>
                    <a:lnTo>
                      <a:pt x="1119695" y="560222"/>
                    </a:lnTo>
                    <a:cubicBezTo>
                      <a:pt x="1127836" y="560222"/>
                      <a:pt x="1134440" y="553631"/>
                      <a:pt x="1134440" y="545490"/>
                    </a:cubicBezTo>
                    <a:lnTo>
                      <a:pt x="1134440" y="0"/>
                    </a:lnTo>
                    <a:cubicBezTo>
                      <a:pt x="1126338" y="5410"/>
                      <a:pt x="1118032" y="10820"/>
                      <a:pt x="1109485" y="1625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spTree>
    <p:extLst>
      <p:ext uri="{BB962C8B-B14F-4D97-AF65-F5344CB8AC3E}">
        <p14:creationId xmlns:p14="http://schemas.microsoft.com/office/powerpoint/2010/main" val="320438089"/>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fade">
                                      <p:cBhvr>
                                        <p:cTn id="7" dur="500"/>
                                        <p:tgtEl>
                                          <p:spTgt spid="1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2"/>
                                        </p:tgtEl>
                                        <p:attrNameLst>
                                          <p:attrName>style.visibility</p:attrName>
                                        </p:attrNameLst>
                                      </p:cBhvr>
                                      <p:to>
                                        <p:strVal val="visible"/>
                                      </p:to>
                                    </p:set>
                                    <p:animEffect transition="in" filter="fade">
                                      <p:cBhvr>
                                        <p:cTn id="11" dur="500"/>
                                        <p:tgtEl>
                                          <p:spTgt spid="12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4"/>
                                        </p:tgtEl>
                                        <p:attrNameLst>
                                          <p:attrName>style.visibility</p:attrName>
                                        </p:attrNameLst>
                                      </p:cBhvr>
                                      <p:to>
                                        <p:strVal val="visible"/>
                                      </p:to>
                                    </p:set>
                                    <p:animEffect transition="in" filter="fade">
                                      <p:cBhvr>
                                        <p:cTn id="15" dur="500"/>
                                        <p:tgtEl>
                                          <p:spTgt spid="124"/>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wipe(left)">
                                      <p:cBhvr>
                                        <p:cTn id="25" dur="500"/>
                                        <p:tgtEl>
                                          <p:spTgt spid="12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5"/>
                                        </p:tgtEl>
                                        <p:attrNameLst>
                                          <p:attrName>style.visibility</p:attrName>
                                        </p:attrNameLst>
                                      </p:cBhvr>
                                      <p:to>
                                        <p:strVal val="visible"/>
                                      </p:to>
                                    </p:set>
                                    <p:animEffect transition="in" filter="fade">
                                      <p:cBhvr>
                                        <p:cTn id="28"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Business Travel Account</a:t>
            </a:r>
            <a:endParaRPr lang="en-US" dirty="0"/>
          </a:p>
        </p:txBody>
      </p:sp>
      <p:grpSp>
        <p:nvGrpSpPr>
          <p:cNvPr id="4" name="Group 3"/>
          <p:cNvGrpSpPr/>
          <p:nvPr/>
        </p:nvGrpSpPr>
        <p:grpSpPr>
          <a:xfrm>
            <a:off x="4595346" y="1426057"/>
            <a:ext cx="2847849" cy="3944596"/>
            <a:chOff x="4595346" y="1426057"/>
            <a:chExt cx="2847849" cy="3944596"/>
          </a:xfrm>
        </p:grpSpPr>
        <p:sp>
          <p:nvSpPr>
            <p:cNvPr id="31" name="Rectangle 30"/>
            <p:cNvSpPr/>
            <p:nvPr/>
          </p:nvSpPr>
          <p:spPr>
            <a:xfrm>
              <a:off x="4595346" y="1426057"/>
              <a:ext cx="2847849" cy="3944596"/>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32" name="TextBox 31"/>
            <p:cNvSpPr txBox="1"/>
            <p:nvPr/>
          </p:nvSpPr>
          <p:spPr>
            <a:xfrm>
              <a:off x="4859635" y="3713247"/>
              <a:ext cx="2319271" cy="795089"/>
            </a:xfrm>
            <a:prstGeom prst="rect">
              <a:avLst/>
            </a:prstGeom>
            <a:noFill/>
          </p:spPr>
          <p:txBody>
            <a:bodyPr wrap="square" lIns="0" tIns="0" rIns="0" bIns="0" rtlCol="0">
              <a:spAutoFit/>
            </a:bodyPr>
            <a:lstStyle/>
            <a:p>
              <a:pPr marL="18288" lvl="0" algn="ctr">
                <a:lnSpc>
                  <a:spcPct val="90000"/>
                </a:lnSpc>
                <a:spcBef>
                  <a:spcPts val="800"/>
                </a:spcBef>
              </a:pPr>
              <a:r>
                <a:rPr lang="en-US" dirty="0" smtClean="0">
                  <a:solidFill>
                    <a:srgbClr val="898A8C"/>
                  </a:solidFill>
                  <a:latin typeface="BentonSans Medium" charset="0"/>
                  <a:ea typeface="BentonSans Medium" charset="0"/>
                  <a:cs typeface="BentonSans Medium" charset="0"/>
                </a:rPr>
                <a:t>AP</a:t>
              </a:r>
              <a:endParaRPr lang="en-US" sz="1400" dirty="0" smtClean="0">
                <a:solidFill>
                  <a:srgbClr val="898A8C"/>
                </a:solidFill>
              </a:endParaRPr>
            </a:p>
            <a:p>
              <a:pPr marL="18288" lvl="0" algn="ctr">
                <a:lnSpc>
                  <a:spcPct val="90000"/>
                </a:lnSpc>
                <a:spcBef>
                  <a:spcPts val="800"/>
                </a:spcBef>
              </a:pPr>
              <a:r>
                <a:rPr lang="en-US" sz="1600" dirty="0">
                  <a:solidFill>
                    <a:srgbClr val="898A8C"/>
                  </a:solidFill>
                </a:rPr>
                <a:t>Single account simplifies reconciliation</a:t>
              </a:r>
            </a:p>
          </p:txBody>
        </p:sp>
        <p:grpSp>
          <p:nvGrpSpPr>
            <p:cNvPr id="35" name="Group 34"/>
            <p:cNvGrpSpPr>
              <a:grpSpLocks noChangeAspect="1"/>
            </p:cNvGrpSpPr>
            <p:nvPr/>
          </p:nvGrpSpPr>
          <p:grpSpPr>
            <a:xfrm>
              <a:off x="5252077" y="1755069"/>
              <a:ext cx="1596521" cy="1596520"/>
              <a:chOff x="1847179" y="1755069"/>
              <a:chExt cx="1596521" cy="1596520"/>
            </a:xfrm>
          </p:grpSpPr>
          <p:sp>
            <p:nvSpPr>
              <p:cNvPr id="36" name="Oval 35"/>
              <p:cNvSpPr/>
              <p:nvPr/>
            </p:nvSpPr>
            <p:spPr>
              <a:xfrm>
                <a:off x="1847179" y="1755069"/>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grpSp>
            <p:nvGrpSpPr>
              <p:cNvPr id="37" name="Group 36"/>
              <p:cNvGrpSpPr/>
              <p:nvPr/>
            </p:nvGrpSpPr>
            <p:grpSpPr>
              <a:xfrm>
                <a:off x="2238873" y="2059530"/>
                <a:ext cx="813132" cy="987598"/>
                <a:chOff x="9142515" y="2266730"/>
                <a:chExt cx="619849" cy="752844"/>
              </a:xfrm>
              <a:solidFill>
                <a:schemeClr val="accent3"/>
              </a:solidFill>
            </p:grpSpPr>
            <p:sp>
              <p:nvSpPr>
                <p:cNvPr id="38"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39" name="Group 38"/>
                <p:cNvGrpSpPr/>
                <p:nvPr/>
              </p:nvGrpSpPr>
              <p:grpSpPr>
                <a:xfrm>
                  <a:off x="9304270" y="2494989"/>
                  <a:ext cx="296338" cy="296326"/>
                  <a:chOff x="4288079" y="1422392"/>
                  <a:chExt cx="1049274" cy="1049236"/>
                </a:xfrm>
                <a:grpFill/>
              </p:grpSpPr>
              <p:sp>
                <p:nvSpPr>
                  <p:cNvPr id="40" name="Freeform 39"/>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5" name="Group 4"/>
          <p:cNvGrpSpPr/>
          <p:nvPr/>
        </p:nvGrpSpPr>
        <p:grpSpPr>
          <a:xfrm>
            <a:off x="8068859" y="1426057"/>
            <a:ext cx="2847849" cy="3944596"/>
            <a:chOff x="8068859" y="1426057"/>
            <a:chExt cx="2847849" cy="3944596"/>
          </a:xfrm>
        </p:grpSpPr>
        <p:sp>
          <p:nvSpPr>
            <p:cNvPr id="33" name="Rectangle 32"/>
            <p:cNvSpPr/>
            <p:nvPr/>
          </p:nvSpPr>
          <p:spPr>
            <a:xfrm>
              <a:off x="8068859" y="1426057"/>
              <a:ext cx="2847849" cy="3944596"/>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34" name="TextBox 33"/>
            <p:cNvSpPr txBox="1"/>
            <p:nvPr/>
          </p:nvSpPr>
          <p:spPr>
            <a:xfrm>
              <a:off x="8333148" y="3713247"/>
              <a:ext cx="2319271" cy="795089"/>
            </a:xfrm>
            <a:prstGeom prst="rect">
              <a:avLst/>
            </a:prstGeom>
            <a:noFill/>
          </p:spPr>
          <p:txBody>
            <a:bodyPr wrap="square" lIns="0" tIns="0" rIns="0" bIns="0" rtlCol="0">
              <a:spAutoFit/>
            </a:bodyPr>
            <a:lstStyle/>
            <a:p>
              <a:pPr marL="18288" lvl="0" algn="ctr">
                <a:lnSpc>
                  <a:spcPct val="90000"/>
                </a:lnSpc>
                <a:spcBef>
                  <a:spcPts val="800"/>
                </a:spcBef>
              </a:pPr>
              <a:r>
                <a:rPr lang="en-US" dirty="0" smtClean="0">
                  <a:solidFill>
                    <a:srgbClr val="898A8C"/>
                  </a:solidFill>
                  <a:latin typeface="BentonSans Medium" charset="0"/>
                  <a:ea typeface="BentonSans Medium" charset="0"/>
                  <a:cs typeface="BentonSans Medium" charset="0"/>
                </a:rPr>
                <a:t>Finance</a:t>
              </a:r>
              <a:endParaRPr lang="en-US" sz="1400" dirty="0" smtClean="0">
                <a:solidFill>
                  <a:srgbClr val="898A8C"/>
                </a:solidFill>
              </a:endParaRPr>
            </a:p>
            <a:p>
              <a:pPr marL="18288" lvl="0" algn="ctr">
                <a:lnSpc>
                  <a:spcPct val="90000"/>
                </a:lnSpc>
                <a:spcBef>
                  <a:spcPts val="800"/>
                </a:spcBef>
              </a:pPr>
              <a:r>
                <a:rPr lang="en-US" sz="1600" dirty="0">
                  <a:solidFill>
                    <a:srgbClr val="898A8C"/>
                  </a:solidFill>
                </a:rPr>
                <a:t>Better visibility into key spend categories. </a:t>
              </a:r>
            </a:p>
          </p:txBody>
        </p:sp>
        <p:grpSp>
          <p:nvGrpSpPr>
            <p:cNvPr id="54" name="Group 53"/>
            <p:cNvGrpSpPr>
              <a:grpSpLocks noChangeAspect="1"/>
            </p:cNvGrpSpPr>
            <p:nvPr/>
          </p:nvGrpSpPr>
          <p:grpSpPr>
            <a:xfrm>
              <a:off x="8680195" y="1755069"/>
              <a:ext cx="1625176" cy="1596520"/>
              <a:chOff x="6324748" y="1581771"/>
              <a:chExt cx="1104532" cy="1085056"/>
            </a:xfrm>
          </p:grpSpPr>
          <p:sp>
            <p:nvSpPr>
              <p:cNvPr id="55" name="Freeform 3"/>
              <p:cNvSpPr/>
              <p:nvPr/>
            </p:nvSpPr>
            <p:spPr>
              <a:xfrm>
                <a:off x="6324748" y="1581771"/>
                <a:ext cx="1104532" cy="1085056"/>
              </a:xfrm>
              <a:custGeom>
                <a:avLst/>
                <a:gdLst>
                  <a:gd name="connsiteX0" fmla="*/ 937794 w 1036833"/>
                  <a:gd name="connsiteY0" fmla="*/ 823110 h 1036835"/>
                  <a:gd name="connsiteX1" fmla="*/ 213716 w 1036833"/>
                  <a:gd name="connsiteY1" fmla="*/ 937791 h 1036835"/>
                  <a:gd name="connsiteX2" fmla="*/ 99035 w 1036833"/>
                  <a:gd name="connsiteY2" fmla="*/ 213726 h 1036835"/>
                  <a:gd name="connsiteX3" fmla="*/ 823113 w 1036833"/>
                  <a:gd name="connsiteY3" fmla="*/ 99045 h 1036835"/>
                  <a:gd name="connsiteX4" fmla="*/ 937794 w 1036833"/>
                  <a:gd name="connsiteY4" fmla="*/ 823110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3" h="1036835">
                    <a:moveTo>
                      <a:pt x="937794" y="823110"/>
                    </a:moveTo>
                    <a:cubicBezTo>
                      <a:pt x="769519" y="1054732"/>
                      <a:pt x="445339" y="1106078"/>
                      <a:pt x="213716" y="937791"/>
                    </a:cubicBezTo>
                    <a:cubicBezTo>
                      <a:pt x="-17894" y="769516"/>
                      <a:pt x="-69240" y="445335"/>
                      <a:pt x="99035" y="213726"/>
                    </a:cubicBezTo>
                    <a:cubicBezTo>
                      <a:pt x="267323" y="-17897"/>
                      <a:pt x="591491" y="-69243"/>
                      <a:pt x="823113" y="99045"/>
                    </a:cubicBezTo>
                    <a:cubicBezTo>
                      <a:pt x="1054736" y="267320"/>
                      <a:pt x="1106069" y="591500"/>
                      <a:pt x="937794" y="823110"/>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Group 55"/>
              <p:cNvGrpSpPr/>
              <p:nvPr/>
            </p:nvGrpSpPr>
            <p:grpSpPr>
              <a:xfrm>
                <a:off x="6661325" y="1804326"/>
                <a:ext cx="431378" cy="639946"/>
                <a:chOff x="15685406" y="5583737"/>
                <a:chExt cx="1065809" cy="1581119"/>
              </a:xfrm>
              <a:solidFill>
                <a:schemeClr val="accent1"/>
              </a:solidFill>
            </p:grpSpPr>
            <p:sp>
              <p:nvSpPr>
                <p:cNvPr id="57"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Group 57"/>
                <p:cNvGrpSpPr/>
                <p:nvPr/>
              </p:nvGrpSpPr>
              <p:grpSpPr>
                <a:xfrm>
                  <a:off x="15685406" y="6099072"/>
                  <a:ext cx="1065809" cy="1065784"/>
                  <a:chOff x="15685406" y="6099072"/>
                  <a:chExt cx="1065809" cy="1065784"/>
                </a:xfrm>
                <a:grpFill/>
              </p:grpSpPr>
              <p:sp>
                <p:nvSpPr>
                  <p:cNvPr id="59"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3" name="Group 2"/>
          <p:cNvGrpSpPr/>
          <p:nvPr/>
        </p:nvGrpSpPr>
        <p:grpSpPr>
          <a:xfrm>
            <a:off x="1221515" y="1426057"/>
            <a:ext cx="2847849" cy="3944596"/>
            <a:chOff x="1221515" y="1426057"/>
            <a:chExt cx="2847849" cy="3944596"/>
          </a:xfrm>
        </p:grpSpPr>
        <p:sp>
          <p:nvSpPr>
            <p:cNvPr id="29" name="Rectangle 28"/>
            <p:cNvSpPr/>
            <p:nvPr/>
          </p:nvSpPr>
          <p:spPr>
            <a:xfrm>
              <a:off x="1221515" y="1426057"/>
              <a:ext cx="2847849" cy="3944596"/>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30" name="TextBox 29"/>
            <p:cNvSpPr txBox="1"/>
            <p:nvPr/>
          </p:nvSpPr>
          <p:spPr>
            <a:xfrm>
              <a:off x="1485804" y="3713247"/>
              <a:ext cx="2319271" cy="1016689"/>
            </a:xfrm>
            <a:prstGeom prst="rect">
              <a:avLst/>
            </a:prstGeom>
            <a:noFill/>
          </p:spPr>
          <p:txBody>
            <a:bodyPr wrap="square" lIns="0" tIns="0" rIns="0" bIns="0" rtlCol="0">
              <a:spAutoFit/>
            </a:bodyPr>
            <a:lstStyle/>
            <a:p>
              <a:pPr marL="18288" lvl="0" algn="ctr">
                <a:lnSpc>
                  <a:spcPct val="90000"/>
                </a:lnSpc>
                <a:spcBef>
                  <a:spcPts val="800"/>
                </a:spcBef>
              </a:pPr>
              <a:r>
                <a:rPr lang="en-US" dirty="0" smtClean="0">
                  <a:solidFill>
                    <a:srgbClr val="898A8C"/>
                  </a:solidFill>
                  <a:latin typeface="BentonSans Medium" charset="0"/>
                  <a:ea typeface="BentonSans Medium" charset="0"/>
                  <a:cs typeface="BentonSans Medium" charset="0"/>
                </a:rPr>
                <a:t>Users</a:t>
              </a:r>
              <a:endParaRPr lang="en-US" sz="1400" dirty="0" smtClean="0">
                <a:solidFill>
                  <a:srgbClr val="898A8C"/>
                </a:solidFill>
              </a:endParaRPr>
            </a:p>
            <a:p>
              <a:pPr marL="18288" lvl="0" algn="ctr">
                <a:lnSpc>
                  <a:spcPct val="90000"/>
                </a:lnSpc>
                <a:spcBef>
                  <a:spcPts val="800"/>
                </a:spcBef>
              </a:pPr>
              <a:r>
                <a:rPr lang="en-US" sz="1600" dirty="0">
                  <a:solidFill>
                    <a:srgbClr val="898A8C"/>
                  </a:solidFill>
                </a:rPr>
                <a:t>Eliminate expense reports and reimbursement hassles</a:t>
              </a:r>
            </a:p>
          </p:txBody>
        </p:sp>
        <p:grpSp>
          <p:nvGrpSpPr>
            <p:cNvPr id="61" name="Group 60"/>
            <p:cNvGrpSpPr>
              <a:grpSpLocks noChangeAspect="1"/>
            </p:cNvGrpSpPr>
            <p:nvPr/>
          </p:nvGrpSpPr>
          <p:grpSpPr>
            <a:xfrm>
              <a:off x="1845339" y="1753228"/>
              <a:ext cx="1600200" cy="1600200"/>
              <a:chOff x="5540264" y="3999402"/>
              <a:chExt cx="1104459" cy="1084969"/>
            </a:xfrm>
          </p:grpSpPr>
          <p:sp>
            <p:nvSpPr>
              <p:cNvPr id="62" name="Freeform 61"/>
              <p:cNvSpPr/>
              <p:nvPr/>
            </p:nvSpPr>
            <p:spPr>
              <a:xfrm>
                <a:off x="5540264" y="3999402"/>
                <a:ext cx="1104459" cy="1084969"/>
              </a:xfrm>
              <a:custGeom>
                <a:avLst/>
                <a:gdLst>
                  <a:gd name="connsiteX0" fmla="*/ 0 w 1036764"/>
                  <a:gd name="connsiteY0" fmla="*/ 518376 h 1036752"/>
                  <a:gd name="connsiteX1" fmla="*/ 518376 w 1036764"/>
                  <a:gd name="connsiteY1" fmla="*/ 0 h 1036752"/>
                  <a:gd name="connsiteX2" fmla="*/ 1036764 w 1036764"/>
                  <a:gd name="connsiteY2" fmla="*/ 518376 h 1036752"/>
                  <a:gd name="connsiteX3" fmla="*/ 518376 w 1036764"/>
                  <a:gd name="connsiteY3" fmla="*/ 1036752 h 1036752"/>
                  <a:gd name="connsiteX4" fmla="*/ 0 w 1036764"/>
                  <a:gd name="connsiteY4" fmla="*/ 518376 h 10367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764" h="1036752">
                    <a:moveTo>
                      <a:pt x="0" y="518376"/>
                    </a:moveTo>
                    <a:cubicBezTo>
                      <a:pt x="0" y="232080"/>
                      <a:pt x="232080" y="0"/>
                      <a:pt x="518376" y="0"/>
                    </a:cubicBezTo>
                    <a:cubicBezTo>
                      <a:pt x="804672" y="0"/>
                      <a:pt x="1036764" y="232080"/>
                      <a:pt x="1036764" y="518376"/>
                    </a:cubicBezTo>
                    <a:cubicBezTo>
                      <a:pt x="1036764" y="804672"/>
                      <a:pt x="804672" y="1036752"/>
                      <a:pt x="518376" y="1036752"/>
                    </a:cubicBezTo>
                    <a:cubicBezTo>
                      <a:pt x="232080" y="1036752"/>
                      <a:pt x="0" y="804672"/>
                      <a:pt x="0" y="51837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2"/>
              <p:cNvGrpSpPr/>
              <p:nvPr/>
            </p:nvGrpSpPr>
            <p:grpSpPr>
              <a:xfrm>
                <a:off x="5864382" y="4234964"/>
                <a:ext cx="456222" cy="613845"/>
                <a:chOff x="9923355" y="2805300"/>
                <a:chExt cx="504759" cy="679151"/>
              </a:xfrm>
              <a:solidFill>
                <a:schemeClr val="accent1"/>
              </a:solidFill>
            </p:grpSpPr>
            <p:sp>
              <p:nvSpPr>
                <p:cNvPr id="64" name="Freeform 63"/>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5" name="Group 64"/>
                <p:cNvGrpSpPr/>
                <p:nvPr/>
              </p:nvGrpSpPr>
              <p:grpSpPr>
                <a:xfrm>
                  <a:off x="9923355" y="3191995"/>
                  <a:ext cx="504759" cy="292456"/>
                  <a:chOff x="8957193" y="1306299"/>
                  <a:chExt cx="504759" cy="292456"/>
                </a:xfrm>
                <a:grpFill/>
              </p:grpSpPr>
              <p:sp>
                <p:nvSpPr>
                  <p:cNvPr id="66"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spTree>
    <p:extLst>
      <p:ext uri="{BB962C8B-B14F-4D97-AF65-F5344CB8AC3E}">
        <p14:creationId xmlns:p14="http://schemas.microsoft.com/office/powerpoint/2010/main" val="145590377"/>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500"/>
                            </p:stCondLst>
                            <p:childTnLst>
                              <p:par>
                                <p:cTn id="13" presetID="22" presetClass="entr" presetSubtype="1"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8" name="Picture 67"/>
          <p:cNvPicPr>
            <a:picLocks noChangeAspect="1"/>
          </p:cNvPicPr>
          <p:nvPr/>
        </p:nvPicPr>
        <p:blipFill rotWithShape="1">
          <a:blip r:embed="rId3">
            <a:alphaModFix amt="23000"/>
            <a:extLst>
              <a:ext uri="{28A0092B-C50C-407E-A947-70E740481C1C}">
                <a14:useLocalDpi xmlns:a14="http://schemas.microsoft.com/office/drawing/2010/main" val="0"/>
              </a:ext>
            </a:extLst>
          </a:blip>
          <a:srcRect l="-1294" t="-6221" r="657" b="2909"/>
          <a:stretch/>
        </p:blipFill>
        <p:spPr>
          <a:xfrm>
            <a:off x="0" y="-1"/>
            <a:ext cx="12192000" cy="6858001"/>
          </a:xfrm>
          <a:prstGeom prst="rect">
            <a:avLst/>
          </a:prstGeom>
        </p:spPr>
      </p:pic>
      <p:sp>
        <p:nvSpPr>
          <p:cNvPr id="69" name="Rectangle 68"/>
          <p:cNvSpPr/>
          <p:nvPr/>
        </p:nvSpPr>
        <p:spPr>
          <a:xfrm>
            <a:off x="0" y="0"/>
            <a:ext cx="12192000" cy="1534886"/>
          </a:xfrm>
          <a:prstGeom prst="rect">
            <a:avLst/>
          </a:prstGeom>
          <a:gradFill>
            <a:gsLst>
              <a:gs pos="0">
                <a:schemeClr val="bg1"/>
              </a:gs>
              <a:gs pos="100000">
                <a:schemeClr val="bg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p:txBody>
          <a:bodyPr/>
          <a:lstStyle/>
          <a:p>
            <a:r>
              <a:rPr lang="en-US" dirty="0" smtClean="0"/>
              <a:t>American Express Business Travel Account</a:t>
            </a:r>
            <a:endParaRPr lang="en-US" dirty="0"/>
          </a:p>
        </p:txBody>
      </p:sp>
    </p:spTree>
    <p:extLst>
      <p:ext uri="{BB962C8B-B14F-4D97-AF65-F5344CB8AC3E}">
        <p14:creationId xmlns:p14="http://schemas.microsoft.com/office/powerpoint/2010/main" val="1921789574"/>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flipH="1">
            <a:off x="3039060" y="2006768"/>
            <a:ext cx="2890117" cy="3561605"/>
            <a:chOff x="6564264" y="1918602"/>
            <a:chExt cx="1433614" cy="2687649"/>
          </a:xfrm>
        </p:grpSpPr>
        <p:sp>
          <p:nvSpPr>
            <p:cNvPr id="142" name="Freeform 141"/>
            <p:cNvSpPr/>
            <p:nvPr/>
          </p:nvSpPr>
          <p:spPr>
            <a:xfrm>
              <a:off x="6564264" y="3746513"/>
              <a:ext cx="1433614" cy="859738"/>
            </a:xfrm>
            <a:custGeom>
              <a:avLst/>
              <a:gdLst>
                <a:gd name="connsiteX0" fmla="*/ 0 w 996950"/>
                <a:gd name="connsiteY0" fmla="*/ 0 h 666255"/>
                <a:gd name="connsiteX1" fmla="*/ 193675 w 996950"/>
                <a:gd name="connsiteY1" fmla="*/ 0 h 666255"/>
                <a:gd name="connsiteX2" fmla="*/ 803275 w 996950"/>
                <a:gd name="connsiteY2" fmla="*/ 666255 h 666255"/>
                <a:gd name="connsiteX3" fmla="*/ 996950 w 996950"/>
                <a:gd name="connsiteY3" fmla="*/ 666255 h 666255"/>
              </a:gdLst>
              <a:ahLst/>
              <a:cxnLst>
                <a:cxn ang="0">
                  <a:pos x="connsiteX0" y="connsiteY0"/>
                </a:cxn>
                <a:cxn ang="1">
                  <a:pos x="connsiteX1" y="connsiteY1"/>
                </a:cxn>
                <a:cxn ang="2">
                  <a:pos x="connsiteX2" y="connsiteY2"/>
                </a:cxn>
                <a:cxn ang="3">
                  <a:pos x="connsiteX3" y="connsiteY3"/>
                </a:cxn>
              </a:cxnLst>
              <a:rect l="l" t="t" r="r" b="b"/>
              <a:pathLst>
                <a:path w="996950" h="666255">
                  <a:moveTo>
                    <a:pt x="0" y="0"/>
                  </a:moveTo>
                  <a:lnTo>
                    <a:pt x="193675" y="0"/>
                  </a:lnTo>
                  <a:lnTo>
                    <a:pt x="803275" y="666255"/>
                  </a:lnTo>
                  <a:lnTo>
                    <a:pt x="996950" y="666255"/>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Freeform 3"/>
            <p:cNvSpPr/>
            <p:nvPr/>
          </p:nvSpPr>
          <p:spPr>
            <a:xfrm>
              <a:off x="6564264" y="3262422"/>
              <a:ext cx="1433614" cy="0"/>
            </a:xfrm>
            <a:custGeom>
              <a:avLst/>
              <a:gdLst>
                <a:gd name="connsiteX0" fmla="*/ 0 w 996950"/>
                <a:gd name="connsiteY0" fmla="*/ 0 h 0"/>
                <a:gd name="connsiteX1" fmla="*/ 193675 w 996950"/>
                <a:gd name="connsiteY1" fmla="*/ 0 h 0"/>
                <a:gd name="connsiteX2" fmla="*/ 803275 w 996950"/>
                <a:gd name="connsiteY2" fmla="*/ 0 h 0"/>
                <a:gd name="connsiteX3" fmla="*/ 996950 w 996950"/>
                <a:gd name="connsiteY3" fmla="*/ 0 h 0"/>
              </a:gdLst>
              <a:ahLst/>
              <a:cxnLst>
                <a:cxn ang="0">
                  <a:pos x="connsiteX0" y="connsiteY0"/>
                </a:cxn>
                <a:cxn ang="1">
                  <a:pos x="connsiteX1" y="connsiteY1"/>
                </a:cxn>
                <a:cxn ang="2">
                  <a:pos x="connsiteX2" y="connsiteY2"/>
                </a:cxn>
                <a:cxn ang="3">
                  <a:pos x="connsiteX3" y="connsiteY3"/>
                </a:cxn>
              </a:cxnLst>
              <a:rect l="l" t="t" r="r" b="b"/>
              <a:pathLst>
                <a:path w="996950">
                  <a:moveTo>
                    <a:pt x="0" y="0"/>
                  </a:moveTo>
                  <a:lnTo>
                    <a:pt x="193675" y="0"/>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Freeform 143"/>
            <p:cNvSpPr/>
            <p:nvPr/>
          </p:nvSpPr>
          <p:spPr>
            <a:xfrm>
              <a:off x="6564264" y="2590509"/>
              <a:ext cx="1433614" cy="429861"/>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Freeform 3"/>
            <p:cNvSpPr/>
            <p:nvPr/>
          </p:nvSpPr>
          <p:spPr>
            <a:xfrm>
              <a:off x="6564264" y="1918602"/>
              <a:ext cx="1433614" cy="859722"/>
            </a:xfrm>
            <a:custGeom>
              <a:avLst/>
              <a:gdLst>
                <a:gd name="connsiteX0" fmla="*/ 0 w 996950"/>
                <a:gd name="connsiteY0" fmla="*/ 666242 h 666242"/>
                <a:gd name="connsiteX1" fmla="*/ 193675 w 996950"/>
                <a:gd name="connsiteY1" fmla="*/ 666242 h 666242"/>
                <a:gd name="connsiteX2" fmla="*/ 803275 w 996950"/>
                <a:gd name="connsiteY2" fmla="*/ 0 h 666242"/>
                <a:gd name="connsiteX3" fmla="*/ 996950 w 996950"/>
                <a:gd name="connsiteY3" fmla="*/ 0 h 666242"/>
              </a:gdLst>
              <a:ahLst/>
              <a:cxnLst>
                <a:cxn ang="0">
                  <a:pos x="connsiteX0" y="connsiteY0"/>
                </a:cxn>
                <a:cxn ang="1">
                  <a:pos x="connsiteX1" y="connsiteY1"/>
                </a:cxn>
                <a:cxn ang="2">
                  <a:pos x="connsiteX2" y="connsiteY2"/>
                </a:cxn>
                <a:cxn ang="3">
                  <a:pos x="connsiteX3" y="connsiteY3"/>
                </a:cxn>
              </a:cxnLst>
              <a:rect l="l" t="t" r="r" b="b"/>
              <a:pathLst>
                <a:path w="996950" h="666242">
                  <a:moveTo>
                    <a:pt x="0" y="666242"/>
                  </a:moveTo>
                  <a:lnTo>
                    <a:pt x="193675" y="666242"/>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Freeform 3"/>
            <p:cNvSpPr/>
            <p:nvPr/>
          </p:nvSpPr>
          <p:spPr>
            <a:xfrm>
              <a:off x="6564264" y="3504467"/>
              <a:ext cx="1433614" cy="429861"/>
            </a:xfrm>
            <a:custGeom>
              <a:avLst/>
              <a:gdLst>
                <a:gd name="connsiteX0" fmla="*/ 0 w 996950"/>
                <a:gd name="connsiteY0" fmla="*/ 0 h 333121"/>
                <a:gd name="connsiteX1" fmla="*/ 193675 w 996950"/>
                <a:gd name="connsiteY1" fmla="*/ 0 h 333121"/>
                <a:gd name="connsiteX2" fmla="*/ 803275 w 996950"/>
                <a:gd name="connsiteY2" fmla="*/ 333121 h 333121"/>
                <a:gd name="connsiteX3" fmla="*/ 996950 w 996950"/>
                <a:gd name="connsiteY3" fmla="*/ 333121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0"/>
                  </a:moveTo>
                  <a:lnTo>
                    <a:pt x="193675" y="0"/>
                  </a:lnTo>
                  <a:lnTo>
                    <a:pt x="803275" y="333121"/>
                  </a:lnTo>
                  <a:lnTo>
                    <a:pt x="996950" y="333121"/>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Enhanced Business Travel Account</a:t>
            </a:r>
            <a:endParaRPr lang="en-US" dirty="0"/>
          </a:p>
        </p:txBody>
      </p:sp>
      <p:grpSp>
        <p:nvGrpSpPr>
          <p:cNvPr id="11" name="Group 10"/>
          <p:cNvGrpSpPr/>
          <p:nvPr/>
        </p:nvGrpSpPr>
        <p:grpSpPr>
          <a:xfrm>
            <a:off x="501423" y="1618971"/>
            <a:ext cx="2640400" cy="759415"/>
            <a:chOff x="501423" y="1618971"/>
            <a:chExt cx="2640400" cy="759415"/>
          </a:xfrm>
        </p:grpSpPr>
        <p:grpSp>
          <p:nvGrpSpPr>
            <p:cNvPr id="6" name="Group 5"/>
            <p:cNvGrpSpPr/>
            <p:nvPr/>
          </p:nvGrpSpPr>
          <p:grpSpPr>
            <a:xfrm>
              <a:off x="2382408" y="1618971"/>
              <a:ext cx="759415" cy="759415"/>
              <a:chOff x="1504709" y="1118430"/>
              <a:chExt cx="1551007" cy="1551007"/>
            </a:xfrm>
          </p:grpSpPr>
          <p:sp>
            <p:nvSpPr>
              <p:cNvPr id="4" name="Oval 3"/>
              <p:cNvSpPr/>
              <p:nvPr/>
            </p:nvSpPr>
            <p:spPr>
              <a:xfrm>
                <a:off x="1504709" y="1118430"/>
                <a:ext cx="1551007" cy="1551007"/>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8" name="Freeform 107"/>
              <p:cNvSpPr/>
              <p:nvPr/>
            </p:nvSpPr>
            <p:spPr>
              <a:xfrm>
                <a:off x="1771406" y="1432518"/>
                <a:ext cx="926640" cy="926640"/>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118"/>
            <p:cNvSpPr txBox="1"/>
            <p:nvPr/>
          </p:nvSpPr>
          <p:spPr>
            <a:xfrm>
              <a:off x="501423" y="1901975"/>
              <a:ext cx="1679819" cy="221599"/>
            </a:xfrm>
            <a:prstGeom prst="rect">
              <a:avLst/>
            </a:prstGeom>
            <a:noFill/>
          </p:spPr>
          <p:txBody>
            <a:bodyPr wrap="square" lIns="0" tIns="0" rIns="0" bIns="0" rtlCol="0">
              <a:spAutoFit/>
            </a:bodyPr>
            <a:lstStyle/>
            <a:p>
              <a:pPr algn="r">
                <a:lnSpc>
                  <a:spcPct val="90000"/>
                </a:lnSpc>
                <a:spcBef>
                  <a:spcPts val="1600"/>
                </a:spcBef>
              </a:pPr>
              <a:r>
                <a:rPr lang="en-US" sz="1600" dirty="0" smtClean="0">
                  <a:solidFill>
                    <a:schemeClr val="accent5"/>
                  </a:solidFill>
                </a:rPr>
                <a:t>Traditional Air</a:t>
              </a:r>
              <a:endParaRPr lang="en-US" sz="1600" dirty="0">
                <a:solidFill>
                  <a:schemeClr val="accent5"/>
                </a:solidFill>
              </a:endParaRPr>
            </a:p>
          </p:txBody>
        </p:sp>
      </p:grpSp>
      <p:grpSp>
        <p:nvGrpSpPr>
          <p:cNvPr id="14" name="Group 13"/>
          <p:cNvGrpSpPr/>
          <p:nvPr/>
        </p:nvGrpSpPr>
        <p:grpSpPr>
          <a:xfrm>
            <a:off x="1924133" y="3395915"/>
            <a:ext cx="1217690" cy="759415"/>
            <a:chOff x="1924133" y="3395915"/>
            <a:chExt cx="1217690" cy="759415"/>
          </a:xfrm>
        </p:grpSpPr>
        <p:grpSp>
          <p:nvGrpSpPr>
            <p:cNvPr id="7" name="Group 6"/>
            <p:cNvGrpSpPr/>
            <p:nvPr/>
          </p:nvGrpSpPr>
          <p:grpSpPr>
            <a:xfrm>
              <a:off x="2382408" y="3395915"/>
              <a:ext cx="759415" cy="759415"/>
              <a:chOff x="1504709" y="2813485"/>
              <a:chExt cx="1551007" cy="1551007"/>
            </a:xfrm>
          </p:grpSpPr>
          <p:sp>
            <p:nvSpPr>
              <p:cNvPr id="99" name="Oval 98"/>
              <p:cNvSpPr/>
              <p:nvPr/>
            </p:nvSpPr>
            <p:spPr>
              <a:xfrm>
                <a:off x="1504709" y="2813485"/>
                <a:ext cx="1551007" cy="1551007"/>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1" name="Group 100"/>
              <p:cNvGrpSpPr/>
              <p:nvPr/>
            </p:nvGrpSpPr>
            <p:grpSpPr>
              <a:xfrm>
                <a:off x="1957826" y="3162506"/>
                <a:ext cx="644772" cy="852964"/>
                <a:chOff x="2148431" y="5631601"/>
                <a:chExt cx="1162252" cy="1537535"/>
              </a:xfrm>
              <a:solidFill>
                <a:schemeClr val="bg1"/>
              </a:solidFill>
            </p:grpSpPr>
            <p:sp>
              <p:nvSpPr>
                <p:cNvPr id="102" name="Freeform 101"/>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3" name="Group 102"/>
                <p:cNvGrpSpPr/>
                <p:nvPr/>
              </p:nvGrpSpPr>
              <p:grpSpPr>
                <a:xfrm>
                  <a:off x="2148431" y="6909383"/>
                  <a:ext cx="1162252" cy="259753"/>
                  <a:chOff x="2148431" y="6909383"/>
                  <a:chExt cx="1162252" cy="259753"/>
                </a:xfrm>
                <a:grpFill/>
              </p:grpSpPr>
              <p:sp>
                <p:nvSpPr>
                  <p:cNvPr id="104" name="Freeform 3"/>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3"/>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3"/>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3"/>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0" name="TextBox 119"/>
            <p:cNvSpPr txBox="1"/>
            <p:nvPr/>
          </p:nvSpPr>
          <p:spPr>
            <a:xfrm>
              <a:off x="1924133" y="3717297"/>
              <a:ext cx="257109" cy="161031"/>
            </a:xfrm>
            <a:prstGeom prst="rect">
              <a:avLst/>
            </a:prstGeom>
            <a:noFill/>
          </p:spPr>
          <p:txBody>
            <a:bodyPr wrap="none" lIns="0" tIns="0" rIns="0" bIns="0" rtlCol="0">
              <a:spAutoFit/>
            </a:bodyPr>
            <a:lstStyle/>
            <a:p>
              <a:pPr algn="r">
                <a:lnSpc>
                  <a:spcPct val="90000"/>
                </a:lnSpc>
                <a:spcBef>
                  <a:spcPts val="1600"/>
                </a:spcBef>
              </a:pPr>
              <a:r>
                <a:rPr lang="en-US" sz="1600" dirty="0" smtClean="0">
                  <a:solidFill>
                    <a:schemeClr val="accent5"/>
                  </a:solidFill>
                </a:rPr>
                <a:t>Rail</a:t>
              </a:r>
              <a:endParaRPr lang="en-US" sz="1600" dirty="0">
                <a:solidFill>
                  <a:schemeClr val="accent5"/>
                </a:solidFill>
              </a:endParaRPr>
            </a:p>
          </p:txBody>
        </p:sp>
      </p:grpSp>
      <p:grpSp>
        <p:nvGrpSpPr>
          <p:cNvPr id="16" name="Group 15"/>
          <p:cNvGrpSpPr/>
          <p:nvPr/>
        </p:nvGrpSpPr>
        <p:grpSpPr>
          <a:xfrm>
            <a:off x="1503616" y="5172860"/>
            <a:ext cx="1638207" cy="759415"/>
            <a:chOff x="1503616" y="5172860"/>
            <a:chExt cx="1638207" cy="759415"/>
          </a:xfrm>
        </p:grpSpPr>
        <p:grpSp>
          <p:nvGrpSpPr>
            <p:cNvPr id="8" name="Group 7"/>
            <p:cNvGrpSpPr/>
            <p:nvPr/>
          </p:nvGrpSpPr>
          <p:grpSpPr>
            <a:xfrm>
              <a:off x="2382408" y="5172860"/>
              <a:ext cx="759415" cy="759415"/>
              <a:chOff x="1504709" y="4508540"/>
              <a:chExt cx="1551007" cy="1551007"/>
            </a:xfrm>
          </p:grpSpPr>
          <p:sp>
            <p:nvSpPr>
              <p:cNvPr id="100" name="Oval 99"/>
              <p:cNvSpPr/>
              <p:nvPr/>
            </p:nvSpPr>
            <p:spPr>
              <a:xfrm>
                <a:off x="1504709" y="4508540"/>
                <a:ext cx="1551007" cy="1551007"/>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9" name="Group 108"/>
              <p:cNvGrpSpPr/>
              <p:nvPr/>
            </p:nvGrpSpPr>
            <p:grpSpPr>
              <a:xfrm>
                <a:off x="1892064" y="4895895"/>
                <a:ext cx="776297" cy="776297"/>
                <a:chOff x="9436097" y="6527800"/>
                <a:chExt cx="609600" cy="609600"/>
              </a:xfrm>
              <a:solidFill>
                <a:schemeClr val="bg1"/>
              </a:solidFill>
            </p:grpSpPr>
            <p:sp>
              <p:nvSpPr>
                <p:cNvPr id="110" name="Freeform 109"/>
                <p:cNvSpPr/>
                <p:nvPr/>
              </p:nvSpPr>
              <p:spPr>
                <a:xfrm>
                  <a:off x="9626690" y="6578600"/>
                  <a:ext cx="228647" cy="127000"/>
                </a:xfrm>
                <a:custGeom>
                  <a:avLst/>
                  <a:gdLst>
                    <a:gd name="connsiteX0" fmla="*/ 114211 w 228647"/>
                    <a:gd name="connsiteY0" fmla="*/ 0 h 127000"/>
                    <a:gd name="connsiteX1" fmla="*/ 0 w 228647"/>
                    <a:gd name="connsiteY1" fmla="*/ 112624 h 127000"/>
                    <a:gd name="connsiteX2" fmla="*/ 69761 w 228647"/>
                    <a:gd name="connsiteY2" fmla="*/ 44450 h 127000"/>
                    <a:gd name="connsiteX3" fmla="*/ 228511 w 228647"/>
                    <a:gd name="connsiteY3" fmla="*/ 127000 h 127000"/>
                    <a:gd name="connsiteX4" fmla="*/ 228511 w 228647"/>
                    <a:gd name="connsiteY4" fmla="*/ 114300 h 127000"/>
                    <a:gd name="connsiteX5" fmla="*/ 114211 w 228647"/>
                    <a:gd name="connsiteY5" fmla="*/ 0 h 1270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28647" h="127000">
                      <a:moveTo>
                        <a:pt x="114211" y="0"/>
                      </a:moveTo>
                      <a:cubicBezTo>
                        <a:pt x="51651" y="0"/>
                        <a:pt x="902" y="50267"/>
                        <a:pt x="0" y="112624"/>
                      </a:cubicBezTo>
                      <a:cubicBezTo>
                        <a:pt x="0" y="112624"/>
                        <a:pt x="48730" y="82944"/>
                        <a:pt x="69761" y="44450"/>
                      </a:cubicBezTo>
                      <a:cubicBezTo>
                        <a:pt x="106667" y="100012"/>
                        <a:pt x="191338" y="127000"/>
                        <a:pt x="228511" y="127000"/>
                      </a:cubicBezTo>
                      <a:cubicBezTo>
                        <a:pt x="228816" y="123558"/>
                        <a:pt x="228511" y="117818"/>
                        <a:pt x="228511" y="114300"/>
                      </a:cubicBezTo>
                      <a:cubicBezTo>
                        <a:pt x="228511" y="51168"/>
                        <a:pt x="177343" y="0"/>
                        <a:pt x="114211"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3"/>
                <p:cNvSpPr/>
                <p:nvPr/>
              </p:nvSpPr>
              <p:spPr>
                <a:xfrm>
                  <a:off x="9601201" y="6770522"/>
                  <a:ext cx="279400" cy="316078"/>
                </a:xfrm>
                <a:custGeom>
                  <a:avLst/>
                  <a:gdLst>
                    <a:gd name="connsiteX0" fmla="*/ 139700 w 279400"/>
                    <a:gd name="connsiteY0" fmla="*/ 316078 h 316078"/>
                    <a:gd name="connsiteX1" fmla="*/ 241300 w 279400"/>
                    <a:gd name="connsiteY1" fmla="*/ 138278 h 316078"/>
                    <a:gd name="connsiteX2" fmla="*/ 279400 w 279400"/>
                    <a:gd name="connsiteY2" fmla="*/ 150978 h 316078"/>
                    <a:gd name="connsiteX3" fmla="*/ 279400 w 279400"/>
                    <a:gd name="connsiteY3" fmla="*/ 49682 h 316078"/>
                    <a:gd name="connsiteX4" fmla="*/ 251460 w 279400"/>
                    <a:gd name="connsiteY4" fmla="*/ 11278 h 316078"/>
                    <a:gd name="connsiteX5" fmla="*/ 251460 w 279400"/>
                    <a:gd name="connsiteY5" fmla="*/ 0 h 316078"/>
                    <a:gd name="connsiteX6" fmla="*/ 178105 w 279400"/>
                    <a:gd name="connsiteY6" fmla="*/ 40348 h 316078"/>
                    <a:gd name="connsiteX7" fmla="*/ 165138 w 279400"/>
                    <a:gd name="connsiteY7" fmla="*/ 36678 h 316078"/>
                    <a:gd name="connsiteX8" fmla="*/ 139751 w 279400"/>
                    <a:gd name="connsiteY8" fmla="*/ 62078 h 316078"/>
                    <a:gd name="connsiteX9" fmla="*/ 165138 w 279400"/>
                    <a:gd name="connsiteY9" fmla="*/ 87478 h 316078"/>
                    <a:gd name="connsiteX10" fmla="*/ 190487 w 279400"/>
                    <a:gd name="connsiteY10" fmla="*/ 62522 h 316078"/>
                    <a:gd name="connsiteX11" fmla="*/ 247853 w 279400"/>
                    <a:gd name="connsiteY11" fmla="*/ 30658 h 316078"/>
                    <a:gd name="connsiteX12" fmla="*/ 139751 w 279400"/>
                    <a:gd name="connsiteY12" fmla="*/ 128118 h 316078"/>
                    <a:gd name="connsiteX13" fmla="*/ 29197 w 279400"/>
                    <a:gd name="connsiteY13" fmla="*/ 20739 h 316078"/>
                    <a:gd name="connsiteX14" fmla="*/ 27343 w 279400"/>
                    <a:gd name="connsiteY14" fmla="*/ 17170 h 316078"/>
                    <a:gd name="connsiteX15" fmla="*/ 0 w 279400"/>
                    <a:gd name="connsiteY15" fmla="*/ 49682 h 316078"/>
                    <a:gd name="connsiteX16" fmla="*/ 0 w 279400"/>
                    <a:gd name="connsiteY16" fmla="*/ 150978 h 316078"/>
                    <a:gd name="connsiteX17" fmla="*/ 38100 w 279400"/>
                    <a:gd name="connsiteY17" fmla="*/ 138278 h 31607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279400" h="316078">
                      <a:moveTo>
                        <a:pt x="139700" y="316078"/>
                      </a:moveTo>
                      <a:lnTo>
                        <a:pt x="241300" y="138278"/>
                      </a:lnTo>
                      <a:lnTo>
                        <a:pt x="279400" y="150978"/>
                      </a:lnTo>
                      <a:lnTo>
                        <a:pt x="279400" y="49682"/>
                      </a:lnTo>
                      <a:cubicBezTo>
                        <a:pt x="263233" y="44323"/>
                        <a:pt x="251460" y="29223"/>
                        <a:pt x="251460" y="11278"/>
                      </a:cubicBezTo>
                      <a:lnTo>
                        <a:pt x="251460" y="0"/>
                      </a:lnTo>
                      <a:lnTo>
                        <a:pt x="178105" y="40348"/>
                      </a:lnTo>
                      <a:cubicBezTo>
                        <a:pt x="174295" y="38062"/>
                        <a:pt x="169901" y="36678"/>
                        <a:pt x="165138" y="36678"/>
                      </a:cubicBezTo>
                      <a:cubicBezTo>
                        <a:pt x="151117" y="36678"/>
                        <a:pt x="139751" y="48057"/>
                        <a:pt x="139751" y="62078"/>
                      </a:cubicBezTo>
                      <a:cubicBezTo>
                        <a:pt x="139751" y="76098"/>
                        <a:pt x="151117" y="87478"/>
                        <a:pt x="165138" y="87478"/>
                      </a:cubicBezTo>
                      <a:cubicBezTo>
                        <a:pt x="179019" y="87478"/>
                        <a:pt x="190246" y="76340"/>
                        <a:pt x="190487" y="62522"/>
                      </a:cubicBezTo>
                      <a:lnTo>
                        <a:pt x="247853" y="30658"/>
                      </a:lnTo>
                      <a:cubicBezTo>
                        <a:pt x="232575" y="86081"/>
                        <a:pt x="190030" y="128118"/>
                        <a:pt x="139751" y="128118"/>
                      </a:cubicBezTo>
                      <a:cubicBezTo>
                        <a:pt x="86500" y="128118"/>
                        <a:pt x="41885" y="80988"/>
                        <a:pt x="29197" y="20739"/>
                      </a:cubicBezTo>
                      <a:cubicBezTo>
                        <a:pt x="29019" y="20612"/>
                        <a:pt x="28232" y="19025"/>
                        <a:pt x="27343" y="17170"/>
                      </a:cubicBezTo>
                      <a:cubicBezTo>
                        <a:pt x="25095" y="32487"/>
                        <a:pt x="14351" y="44920"/>
                        <a:pt x="0" y="49682"/>
                      </a:cubicBezTo>
                      <a:lnTo>
                        <a:pt x="0" y="150978"/>
                      </a:lnTo>
                      <a:lnTo>
                        <a:pt x="38100" y="13827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p:cNvSpPr/>
                <p:nvPr/>
              </p:nvSpPr>
              <p:spPr>
                <a:xfrm>
                  <a:off x="9436097" y="6921500"/>
                  <a:ext cx="609600" cy="215900"/>
                </a:xfrm>
                <a:custGeom>
                  <a:avLst/>
                  <a:gdLst>
                    <a:gd name="connsiteX0" fmla="*/ 577901 w 609600"/>
                    <a:gd name="connsiteY0" fmla="*/ 57150 h 215900"/>
                    <a:gd name="connsiteX1" fmla="*/ 444500 w 609600"/>
                    <a:gd name="connsiteY1" fmla="*/ 0 h 215900"/>
                    <a:gd name="connsiteX2" fmla="*/ 495300 w 609600"/>
                    <a:gd name="connsiteY2" fmla="*/ 76200 h 215900"/>
                    <a:gd name="connsiteX3" fmla="*/ 381000 w 609600"/>
                    <a:gd name="connsiteY3" fmla="*/ 76200 h 215900"/>
                    <a:gd name="connsiteX4" fmla="*/ 419100 w 609600"/>
                    <a:gd name="connsiteY4" fmla="*/ 114300 h 215900"/>
                    <a:gd name="connsiteX5" fmla="*/ 304800 w 609600"/>
                    <a:gd name="connsiteY5" fmla="*/ 177800 h 215900"/>
                    <a:gd name="connsiteX6" fmla="*/ 190500 w 609600"/>
                    <a:gd name="connsiteY6" fmla="*/ 114300 h 215900"/>
                    <a:gd name="connsiteX7" fmla="*/ 228600 w 609600"/>
                    <a:gd name="connsiteY7" fmla="*/ 76200 h 215900"/>
                    <a:gd name="connsiteX8" fmla="*/ 114300 w 609600"/>
                    <a:gd name="connsiteY8" fmla="*/ 76200 h 215900"/>
                    <a:gd name="connsiteX9" fmla="*/ 165100 w 609600"/>
                    <a:gd name="connsiteY9" fmla="*/ 0 h 215900"/>
                    <a:gd name="connsiteX10" fmla="*/ 31801 w 609600"/>
                    <a:gd name="connsiteY10" fmla="*/ 57150 h 215900"/>
                    <a:gd name="connsiteX11" fmla="*/ 0 w 609600"/>
                    <a:gd name="connsiteY11" fmla="*/ 215900 h 215900"/>
                    <a:gd name="connsiteX12" fmla="*/ 609600 w 609600"/>
                    <a:gd name="connsiteY12" fmla="*/ 215900 h 215900"/>
                    <a:gd name="connsiteX13" fmla="*/ 577901 w 609600"/>
                    <a:gd name="connsiteY13" fmla="*/ 57150 h 2159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609600" h="215900">
                      <a:moveTo>
                        <a:pt x="577901" y="57150"/>
                      </a:moveTo>
                      <a:cubicBezTo>
                        <a:pt x="566103" y="39421"/>
                        <a:pt x="533375" y="25895"/>
                        <a:pt x="444500" y="0"/>
                      </a:cubicBezTo>
                      <a:lnTo>
                        <a:pt x="495300" y="76200"/>
                      </a:lnTo>
                      <a:lnTo>
                        <a:pt x="381000" y="76200"/>
                      </a:lnTo>
                      <a:lnTo>
                        <a:pt x="419100" y="114300"/>
                      </a:lnTo>
                      <a:lnTo>
                        <a:pt x="304800" y="177800"/>
                      </a:lnTo>
                      <a:lnTo>
                        <a:pt x="190500" y="114300"/>
                      </a:lnTo>
                      <a:lnTo>
                        <a:pt x="228600" y="76200"/>
                      </a:lnTo>
                      <a:lnTo>
                        <a:pt x="114300" y="76200"/>
                      </a:lnTo>
                      <a:lnTo>
                        <a:pt x="165100" y="0"/>
                      </a:lnTo>
                      <a:cubicBezTo>
                        <a:pt x="76238" y="25895"/>
                        <a:pt x="43612" y="39421"/>
                        <a:pt x="31801" y="57150"/>
                      </a:cubicBezTo>
                      <a:cubicBezTo>
                        <a:pt x="4737" y="97904"/>
                        <a:pt x="0" y="215900"/>
                        <a:pt x="0" y="215900"/>
                      </a:cubicBezTo>
                      <a:lnTo>
                        <a:pt x="609600" y="215900"/>
                      </a:lnTo>
                      <a:cubicBezTo>
                        <a:pt x="609600" y="215900"/>
                        <a:pt x="604990" y="97904"/>
                        <a:pt x="577901" y="5715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p:cNvSpPr/>
                <p:nvPr/>
              </p:nvSpPr>
              <p:spPr>
                <a:xfrm>
                  <a:off x="9550400" y="6527800"/>
                  <a:ext cx="381000" cy="266700"/>
                </a:xfrm>
                <a:custGeom>
                  <a:avLst/>
                  <a:gdLst>
                    <a:gd name="connsiteX0" fmla="*/ 38100 w 381000"/>
                    <a:gd name="connsiteY0" fmla="*/ 266700 h 266700"/>
                    <a:gd name="connsiteX1" fmla="*/ 50800 w 381000"/>
                    <a:gd name="connsiteY1" fmla="*/ 254000 h 266700"/>
                    <a:gd name="connsiteX2" fmla="*/ 50800 w 381000"/>
                    <a:gd name="connsiteY2" fmla="*/ 165100 h 266700"/>
                    <a:gd name="connsiteX3" fmla="*/ 190500 w 381000"/>
                    <a:gd name="connsiteY3" fmla="*/ 24130 h 266700"/>
                    <a:gd name="connsiteX4" fmla="*/ 330200 w 381000"/>
                    <a:gd name="connsiteY4" fmla="*/ 165100 h 266700"/>
                    <a:gd name="connsiteX5" fmla="*/ 330200 w 381000"/>
                    <a:gd name="connsiteY5" fmla="*/ 254000 h 266700"/>
                    <a:gd name="connsiteX6" fmla="*/ 342900 w 381000"/>
                    <a:gd name="connsiteY6" fmla="*/ 266700 h 266700"/>
                    <a:gd name="connsiteX7" fmla="*/ 381000 w 381000"/>
                    <a:gd name="connsiteY7" fmla="*/ 215900 h 266700"/>
                    <a:gd name="connsiteX8" fmla="*/ 355600 w 381000"/>
                    <a:gd name="connsiteY8" fmla="*/ 168212 h 266700"/>
                    <a:gd name="connsiteX9" fmla="*/ 355600 w 381000"/>
                    <a:gd name="connsiteY9" fmla="*/ 165100 h 266700"/>
                    <a:gd name="connsiteX10" fmla="*/ 190500 w 381000"/>
                    <a:gd name="connsiteY10" fmla="*/ 0 h 266700"/>
                    <a:gd name="connsiteX11" fmla="*/ 25400 w 381000"/>
                    <a:gd name="connsiteY11" fmla="*/ 165100 h 266700"/>
                    <a:gd name="connsiteX12" fmla="*/ 25400 w 381000"/>
                    <a:gd name="connsiteY12" fmla="*/ 168212 h 266700"/>
                    <a:gd name="connsiteX13" fmla="*/ 0 w 381000"/>
                    <a:gd name="connsiteY13" fmla="*/ 215900 h 266700"/>
                    <a:gd name="connsiteX14" fmla="*/ 38100 w 381000"/>
                    <a:gd name="connsiteY14" fmla="*/ 266700 h 266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381000" h="266700">
                      <a:moveTo>
                        <a:pt x="38100" y="266700"/>
                      </a:moveTo>
                      <a:cubicBezTo>
                        <a:pt x="45110" y="266700"/>
                        <a:pt x="50800" y="261010"/>
                        <a:pt x="50800" y="254000"/>
                      </a:cubicBezTo>
                      <a:lnTo>
                        <a:pt x="50800" y="165100"/>
                      </a:lnTo>
                      <a:cubicBezTo>
                        <a:pt x="50800" y="88074"/>
                        <a:pt x="113474" y="24130"/>
                        <a:pt x="190500" y="24130"/>
                      </a:cubicBezTo>
                      <a:cubicBezTo>
                        <a:pt x="267526" y="24130"/>
                        <a:pt x="330200" y="88074"/>
                        <a:pt x="330200" y="165100"/>
                      </a:cubicBezTo>
                      <a:lnTo>
                        <a:pt x="330200" y="254000"/>
                      </a:lnTo>
                      <a:cubicBezTo>
                        <a:pt x="330200" y="261010"/>
                        <a:pt x="335890" y="266700"/>
                        <a:pt x="342900" y="266700"/>
                      </a:cubicBezTo>
                      <a:cubicBezTo>
                        <a:pt x="363944" y="266700"/>
                        <a:pt x="381000" y="243954"/>
                        <a:pt x="381000" y="215900"/>
                      </a:cubicBezTo>
                      <a:cubicBezTo>
                        <a:pt x="381000" y="193815"/>
                        <a:pt x="370370" y="175209"/>
                        <a:pt x="355600" y="168212"/>
                      </a:cubicBezTo>
                      <a:lnTo>
                        <a:pt x="355600" y="165100"/>
                      </a:lnTo>
                      <a:cubicBezTo>
                        <a:pt x="355600" y="73914"/>
                        <a:pt x="281686" y="0"/>
                        <a:pt x="190500" y="0"/>
                      </a:cubicBezTo>
                      <a:cubicBezTo>
                        <a:pt x="99314" y="0"/>
                        <a:pt x="25400" y="73914"/>
                        <a:pt x="25400" y="165100"/>
                      </a:cubicBezTo>
                      <a:lnTo>
                        <a:pt x="25400" y="168212"/>
                      </a:lnTo>
                      <a:cubicBezTo>
                        <a:pt x="10630" y="175209"/>
                        <a:pt x="0" y="193815"/>
                        <a:pt x="0" y="215900"/>
                      </a:cubicBezTo>
                      <a:cubicBezTo>
                        <a:pt x="0" y="243954"/>
                        <a:pt x="17056" y="266700"/>
                        <a:pt x="38100" y="26670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1" name="TextBox 120"/>
            <p:cNvSpPr txBox="1"/>
            <p:nvPr/>
          </p:nvSpPr>
          <p:spPr>
            <a:xfrm>
              <a:off x="1503616" y="5472052"/>
              <a:ext cx="677626" cy="161031"/>
            </a:xfrm>
            <a:prstGeom prst="rect">
              <a:avLst/>
            </a:prstGeom>
            <a:noFill/>
          </p:spPr>
          <p:txBody>
            <a:bodyPr wrap="none" lIns="0" tIns="0" rIns="0" bIns="0" rtlCol="0">
              <a:spAutoFit/>
            </a:bodyPr>
            <a:lstStyle/>
            <a:p>
              <a:pPr algn="r">
                <a:lnSpc>
                  <a:spcPct val="90000"/>
                </a:lnSpc>
                <a:spcBef>
                  <a:spcPts val="1600"/>
                </a:spcBef>
              </a:pPr>
              <a:r>
                <a:rPr lang="en-US" sz="1600" dirty="0" smtClean="0">
                  <a:solidFill>
                    <a:schemeClr val="accent5"/>
                  </a:solidFill>
                </a:rPr>
                <a:t>TMC Fees</a:t>
              </a:r>
              <a:endParaRPr lang="en-US" sz="1600" dirty="0">
                <a:solidFill>
                  <a:schemeClr val="accent5"/>
                </a:solidFill>
              </a:endParaRPr>
            </a:p>
          </p:txBody>
        </p:sp>
      </p:grpSp>
      <p:sp>
        <p:nvSpPr>
          <p:cNvPr id="125" name="TextBox 124"/>
          <p:cNvSpPr txBox="1"/>
          <p:nvPr/>
        </p:nvSpPr>
        <p:spPr>
          <a:xfrm>
            <a:off x="8894583" y="3025128"/>
            <a:ext cx="1610249" cy="1551194"/>
          </a:xfrm>
          <a:prstGeom prst="rect">
            <a:avLst/>
          </a:prstGeom>
          <a:noFill/>
        </p:spPr>
        <p:txBody>
          <a:bodyPr wrap="none" lIns="0" tIns="0" rIns="0" bIns="0" rtlCol="0">
            <a:spAutoFit/>
          </a:bodyPr>
          <a:lstStyle/>
          <a:p>
            <a:pPr>
              <a:lnSpc>
                <a:spcPct val="90000"/>
              </a:lnSpc>
            </a:pPr>
            <a:r>
              <a:rPr lang="en-US" sz="2800" smtClean="0">
                <a:latin typeface="+mj-lt"/>
              </a:rPr>
              <a:t>Enhanced</a:t>
            </a:r>
          </a:p>
          <a:p>
            <a:pPr>
              <a:lnSpc>
                <a:spcPct val="90000"/>
              </a:lnSpc>
            </a:pPr>
            <a:r>
              <a:rPr lang="en-US" sz="2800" dirty="0" smtClean="0">
                <a:latin typeface="+mj-lt"/>
              </a:rPr>
              <a:t>Business</a:t>
            </a:r>
          </a:p>
          <a:p>
            <a:pPr>
              <a:lnSpc>
                <a:spcPct val="90000"/>
              </a:lnSpc>
            </a:pPr>
            <a:r>
              <a:rPr lang="en-US" sz="2800" dirty="0" smtClean="0">
                <a:latin typeface="+mj-lt"/>
              </a:rPr>
              <a:t>Travel</a:t>
            </a:r>
          </a:p>
          <a:p>
            <a:pPr>
              <a:lnSpc>
                <a:spcPct val="90000"/>
              </a:lnSpc>
            </a:pPr>
            <a:r>
              <a:rPr lang="en-US" sz="2800" dirty="0" smtClean="0">
                <a:latin typeface="+mj-lt"/>
              </a:rPr>
              <a:t>Account</a:t>
            </a:r>
            <a:endParaRPr lang="en-US" sz="2800" dirty="0">
              <a:latin typeface="+mj-lt"/>
            </a:endParaRPr>
          </a:p>
        </p:txBody>
      </p:sp>
      <p:grpSp>
        <p:nvGrpSpPr>
          <p:cNvPr id="13" name="Group 12"/>
          <p:cNvGrpSpPr/>
          <p:nvPr/>
        </p:nvGrpSpPr>
        <p:grpSpPr>
          <a:xfrm>
            <a:off x="5641846" y="2301343"/>
            <a:ext cx="2998094" cy="2998094"/>
            <a:chOff x="6111182" y="1885834"/>
            <a:chExt cx="2998094" cy="2998094"/>
          </a:xfrm>
        </p:grpSpPr>
        <p:sp>
          <p:nvSpPr>
            <p:cNvPr id="10" name="Oval 9"/>
            <p:cNvSpPr/>
            <p:nvPr/>
          </p:nvSpPr>
          <p:spPr>
            <a:xfrm>
              <a:off x="6111182" y="1885834"/>
              <a:ext cx="2998094" cy="2998094"/>
            </a:xfrm>
            <a:prstGeom prst="ellipse">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14" name="Group 113"/>
            <p:cNvGrpSpPr/>
            <p:nvPr/>
          </p:nvGrpSpPr>
          <p:grpSpPr>
            <a:xfrm>
              <a:off x="6811971" y="2718390"/>
              <a:ext cx="1596516" cy="1332982"/>
              <a:chOff x="4345917" y="9353496"/>
              <a:chExt cx="1562322" cy="1304432"/>
            </a:xfrm>
            <a:solidFill>
              <a:schemeClr val="tx2"/>
            </a:solidFill>
          </p:grpSpPr>
          <p:sp>
            <p:nvSpPr>
              <p:cNvPr id="115" name="Freeform 114"/>
              <p:cNvSpPr/>
              <p:nvPr/>
            </p:nvSpPr>
            <p:spPr>
              <a:xfrm>
                <a:off x="4345917" y="9353496"/>
                <a:ext cx="928527" cy="459009"/>
              </a:xfrm>
              <a:custGeom>
                <a:avLst/>
                <a:gdLst>
                  <a:gd name="connsiteX0" fmla="*/ 0 w 928527"/>
                  <a:gd name="connsiteY0" fmla="*/ 299446 h 459009"/>
                  <a:gd name="connsiteX1" fmla="*/ 121031 w 928527"/>
                  <a:gd name="connsiteY1" fmla="*/ 445471 h 459009"/>
                  <a:gd name="connsiteX2" fmla="*/ 167513 w 928527"/>
                  <a:gd name="connsiteY2" fmla="*/ 452723 h 459009"/>
                  <a:gd name="connsiteX3" fmla="*/ 887159 w 928527"/>
                  <a:gd name="connsiteY3" fmla="*/ 69716 h 459009"/>
                  <a:gd name="connsiteX4" fmla="*/ 859371 w 928527"/>
                  <a:gd name="connsiteY4" fmla="*/ 323 h 459009"/>
                  <a:gd name="connsiteX5" fmla="*/ 538124 w 928527"/>
                  <a:gd name="connsiteY5" fmla="*/ 85490 h 459009"/>
                  <a:gd name="connsiteX6" fmla="*/ 112560 w 928527"/>
                  <a:gd name="connsiteY6" fmla="*/ 22129 h 459009"/>
                  <a:gd name="connsiteX7" fmla="*/ 49797 w 928527"/>
                  <a:gd name="connsiteY7" fmla="*/ 61690 h 459009"/>
                  <a:gd name="connsiteX8" fmla="*/ 376860 w 928527"/>
                  <a:gd name="connsiteY8" fmla="*/ 193020 h 459009"/>
                  <a:gd name="connsiteX9" fmla="*/ 168643 w 928527"/>
                  <a:gd name="connsiteY9" fmla="*/ 325685 h 459009"/>
                  <a:gd name="connsiteX10" fmla="*/ 49047 w 928527"/>
                  <a:gd name="connsiteY10" fmla="*/ 269690 h 4590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928527" h="459009">
                    <a:moveTo>
                      <a:pt x="0" y="299446"/>
                    </a:moveTo>
                    <a:lnTo>
                      <a:pt x="121031" y="445471"/>
                    </a:lnTo>
                    <a:cubicBezTo>
                      <a:pt x="121031" y="445471"/>
                      <a:pt x="136563" y="470287"/>
                      <a:pt x="167513" y="452723"/>
                    </a:cubicBezTo>
                    <a:cubicBezTo>
                      <a:pt x="201232" y="433571"/>
                      <a:pt x="855320" y="93846"/>
                      <a:pt x="887159" y="69716"/>
                    </a:cubicBezTo>
                    <a:cubicBezTo>
                      <a:pt x="918782" y="45421"/>
                      <a:pt x="973887" y="8045"/>
                      <a:pt x="859371" y="323"/>
                    </a:cubicBezTo>
                    <a:cubicBezTo>
                      <a:pt x="816165" y="-2750"/>
                      <a:pt x="726326" y="15373"/>
                      <a:pt x="538124" y="85490"/>
                    </a:cubicBezTo>
                    <a:lnTo>
                      <a:pt x="112560" y="22129"/>
                    </a:lnTo>
                    <a:lnTo>
                      <a:pt x="49797" y="61690"/>
                    </a:lnTo>
                    <a:lnTo>
                      <a:pt x="376860" y="193020"/>
                    </a:lnTo>
                    <a:lnTo>
                      <a:pt x="168643" y="325685"/>
                    </a:lnTo>
                    <a:lnTo>
                      <a:pt x="49047" y="26969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6" name="Freeform 115"/>
              <p:cNvSpPr/>
              <p:nvPr/>
            </p:nvSpPr>
            <p:spPr>
              <a:xfrm>
                <a:off x="5070720" y="9629997"/>
                <a:ext cx="540588" cy="174130"/>
              </a:xfrm>
              <a:custGeom>
                <a:avLst/>
                <a:gdLst>
                  <a:gd name="connsiteX0" fmla="*/ 88455 w 540588"/>
                  <a:gd name="connsiteY0" fmla="*/ 174130 h 174130"/>
                  <a:gd name="connsiteX1" fmla="*/ 88455 w 540588"/>
                  <a:gd name="connsiteY1" fmla="*/ 129731 h 174130"/>
                  <a:gd name="connsiteX2" fmla="*/ 129743 w 540588"/>
                  <a:gd name="connsiteY2" fmla="*/ 88456 h 174130"/>
                  <a:gd name="connsiteX3" fmla="*/ 410858 w 540588"/>
                  <a:gd name="connsiteY3" fmla="*/ 88456 h 174130"/>
                  <a:gd name="connsiteX4" fmla="*/ 452133 w 540588"/>
                  <a:gd name="connsiteY4" fmla="*/ 129731 h 174130"/>
                  <a:gd name="connsiteX5" fmla="*/ 452133 w 540588"/>
                  <a:gd name="connsiteY5" fmla="*/ 174130 h 174130"/>
                  <a:gd name="connsiteX6" fmla="*/ 540588 w 540588"/>
                  <a:gd name="connsiteY6" fmla="*/ 174130 h 174130"/>
                  <a:gd name="connsiteX7" fmla="*/ 540588 w 540588"/>
                  <a:gd name="connsiteY7" fmla="*/ 129731 h 174130"/>
                  <a:gd name="connsiteX8" fmla="*/ 410858 w 540588"/>
                  <a:gd name="connsiteY8" fmla="*/ 0 h 174130"/>
                  <a:gd name="connsiteX9" fmla="*/ 129743 w 540588"/>
                  <a:gd name="connsiteY9" fmla="*/ 0 h 174130"/>
                  <a:gd name="connsiteX10" fmla="*/ 0 w 540588"/>
                  <a:gd name="connsiteY10" fmla="*/ 129731 h 174130"/>
                  <a:gd name="connsiteX11" fmla="*/ 0 w 540588"/>
                  <a:gd name="connsiteY11" fmla="*/ 174130 h 1741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540588" h="174130">
                    <a:moveTo>
                      <a:pt x="88455" y="174130"/>
                    </a:moveTo>
                    <a:lnTo>
                      <a:pt x="88455" y="129731"/>
                    </a:lnTo>
                    <a:cubicBezTo>
                      <a:pt x="88455" y="106985"/>
                      <a:pt x="106972" y="88456"/>
                      <a:pt x="129743" y="88456"/>
                    </a:cubicBezTo>
                    <a:lnTo>
                      <a:pt x="410858" y="88456"/>
                    </a:lnTo>
                    <a:cubicBezTo>
                      <a:pt x="433616" y="88456"/>
                      <a:pt x="452133" y="106985"/>
                      <a:pt x="452133" y="129731"/>
                    </a:cubicBezTo>
                    <a:lnTo>
                      <a:pt x="452133" y="174130"/>
                    </a:lnTo>
                    <a:lnTo>
                      <a:pt x="540588" y="174130"/>
                    </a:lnTo>
                    <a:lnTo>
                      <a:pt x="540588" y="129731"/>
                    </a:lnTo>
                    <a:cubicBezTo>
                      <a:pt x="540588" y="58204"/>
                      <a:pt x="482384" y="0"/>
                      <a:pt x="410858" y="0"/>
                    </a:cubicBezTo>
                    <a:lnTo>
                      <a:pt x="129743" y="0"/>
                    </a:lnTo>
                    <a:cubicBezTo>
                      <a:pt x="58204" y="0"/>
                      <a:pt x="0" y="58204"/>
                      <a:pt x="0" y="129731"/>
                    </a:cubicBezTo>
                    <a:lnTo>
                      <a:pt x="0" y="17413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7" name="Freeform 3"/>
              <p:cNvSpPr/>
              <p:nvPr/>
            </p:nvSpPr>
            <p:spPr>
              <a:xfrm>
                <a:off x="4773790" y="9834753"/>
                <a:ext cx="1134440" cy="367182"/>
              </a:xfrm>
              <a:custGeom>
                <a:avLst/>
                <a:gdLst>
                  <a:gd name="connsiteX0" fmla="*/ 66230 w 1134440"/>
                  <a:gd name="connsiteY0" fmla="*/ 211633 h 367182"/>
                  <a:gd name="connsiteX1" fmla="*/ 503390 w 1134440"/>
                  <a:gd name="connsiteY1" fmla="*/ 367157 h 367182"/>
                  <a:gd name="connsiteX2" fmla="*/ 503390 w 1134440"/>
                  <a:gd name="connsiteY2" fmla="*/ 342925 h 367182"/>
                  <a:gd name="connsiteX3" fmla="*/ 631063 w 1134440"/>
                  <a:gd name="connsiteY3" fmla="*/ 342925 h 367182"/>
                  <a:gd name="connsiteX4" fmla="*/ 631063 w 1134440"/>
                  <a:gd name="connsiteY4" fmla="*/ 367182 h 367182"/>
                  <a:gd name="connsiteX5" fmla="*/ 1134440 w 1134440"/>
                  <a:gd name="connsiteY5" fmla="*/ 166345 h 367182"/>
                  <a:gd name="connsiteX6" fmla="*/ 1134440 w 1134440"/>
                  <a:gd name="connsiteY6" fmla="*/ 14732 h 367182"/>
                  <a:gd name="connsiteX7" fmla="*/ 1119708 w 1134440"/>
                  <a:gd name="connsiteY7" fmla="*/ 0 h 367182"/>
                  <a:gd name="connsiteX8" fmla="*/ 14745 w 1134440"/>
                  <a:gd name="connsiteY8" fmla="*/ 0 h 367182"/>
                  <a:gd name="connsiteX9" fmla="*/ 0 w 1134440"/>
                  <a:gd name="connsiteY9" fmla="*/ 14732 h 367182"/>
                  <a:gd name="connsiteX10" fmla="*/ 0 w 1134440"/>
                  <a:gd name="connsiteY10" fmla="*/ 166649 h 367182"/>
                  <a:gd name="connsiteX11" fmla="*/ 66230 w 1134440"/>
                  <a:gd name="connsiteY11" fmla="*/ 211633 h 3671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134440" h="367182">
                    <a:moveTo>
                      <a:pt x="66230" y="211633"/>
                    </a:moveTo>
                    <a:cubicBezTo>
                      <a:pt x="168465" y="276314"/>
                      <a:pt x="323228" y="352057"/>
                      <a:pt x="503390" y="367157"/>
                    </a:cubicBezTo>
                    <a:lnTo>
                      <a:pt x="503390" y="342925"/>
                    </a:lnTo>
                    <a:lnTo>
                      <a:pt x="631063" y="342925"/>
                    </a:lnTo>
                    <a:lnTo>
                      <a:pt x="631063" y="367182"/>
                    </a:lnTo>
                    <a:cubicBezTo>
                      <a:pt x="841654" y="349682"/>
                      <a:pt x="1020051" y="249326"/>
                      <a:pt x="1134440" y="166345"/>
                    </a:cubicBezTo>
                    <a:lnTo>
                      <a:pt x="1134440" y="14732"/>
                    </a:lnTo>
                    <a:cubicBezTo>
                      <a:pt x="1134440" y="6604"/>
                      <a:pt x="1127849" y="0"/>
                      <a:pt x="1119708" y="0"/>
                    </a:cubicBezTo>
                    <a:lnTo>
                      <a:pt x="14745" y="0"/>
                    </a:lnTo>
                    <a:cubicBezTo>
                      <a:pt x="6604" y="0"/>
                      <a:pt x="0" y="6604"/>
                      <a:pt x="0" y="14732"/>
                    </a:cubicBezTo>
                    <a:lnTo>
                      <a:pt x="0" y="166649"/>
                    </a:lnTo>
                    <a:cubicBezTo>
                      <a:pt x="20180" y="181318"/>
                      <a:pt x="42304" y="196494"/>
                      <a:pt x="66230" y="211633"/>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18" name="Freeform 3"/>
              <p:cNvSpPr/>
              <p:nvPr/>
            </p:nvSpPr>
            <p:spPr>
              <a:xfrm>
                <a:off x="4773799" y="10097706"/>
                <a:ext cx="1134440" cy="560222"/>
              </a:xfrm>
              <a:custGeom>
                <a:avLst/>
                <a:gdLst>
                  <a:gd name="connsiteX0" fmla="*/ 1109485 w 1134440"/>
                  <a:gd name="connsiteY0" fmla="*/ 16256 h 560222"/>
                  <a:gd name="connsiteX1" fmla="*/ 631050 w 1134440"/>
                  <a:gd name="connsiteY1" fmla="*/ 184658 h 560222"/>
                  <a:gd name="connsiteX2" fmla="*/ 631050 w 1134440"/>
                  <a:gd name="connsiteY2" fmla="*/ 214109 h 560222"/>
                  <a:gd name="connsiteX3" fmla="*/ 503377 w 1134440"/>
                  <a:gd name="connsiteY3" fmla="*/ 214109 h 560222"/>
                  <a:gd name="connsiteX4" fmla="*/ 503377 w 1134440"/>
                  <a:gd name="connsiteY4" fmla="*/ 184658 h 560222"/>
                  <a:gd name="connsiteX5" fmla="*/ 24943 w 1134440"/>
                  <a:gd name="connsiteY5" fmla="*/ 16256 h 560222"/>
                  <a:gd name="connsiteX6" fmla="*/ 0 w 1134440"/>
                  <a:gd name="connsiteY6" fmla="*/ 0 h 560222"/>
                  <a:gd name="connsiteX7" fmla="*/ 0 w 1134440"/>
                  <a:gd name="connsiteY7" fmla="*/ 545490 h 560222"/>
                  <a:gd name="connsiteX8" fmla="*/ 14745 w 1134440"/>
                  <a:gd name="connsiteY8" fmla="*/ 560222 h 560222"/>
                  <a:gd name="connsiteX9" fmla="*/ 1119695 w 1134440"/>
                  <a:gd name="connsiteY9" fmla="*/ 560222 h 560222"/>
                  <a:gd name="connsiteX10" fmla="*/ 1134440 w 1134440"/>
                  <a:gd name="connsiteY10" fmla="*/ 545490 h 560222"/>
                  <a:gd name="connsiteX11" fmla="*/ 1134440 w 1134440"/>
                  <a:gd name="connsiteY11" fmla="*/ 0 h 560222"/>
                  <a:gd name="connsiteX12" fmla="*/ 1109485 w 1134440"/>
                  <a:gd name="connsiteY12" fmla="*/ 16256 h 56022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134440" h="560222">
                    <a:moveTo>
                      <a:pt x="1109485" y="16256"/>
                    </a:moveTo>
                    <a:cubicBezTo>
                      <a:pt x="998461" y="86754"/>
                      <a:pt x="829386" y="169482"/>
                      <a:pt x="631050" y="184658"/>
                    </a:cubicBezTo>
                    <a:lnTo>
                      <a:pt x="631050" y="214109"/>
                    </a:lnTo>
                    <a:lnTo>
                      <a:pt x="503377" y="214109"/>
                    </a:lnTo>
                    <a:lnTo>
                      <a:pt x="503377" y="184658"/>
                    </a:lnTo>
                    <a:cubicBezTo>
                      <a:pt x="305041" y="169482"/>
                      <a:pt x="135966" y="86754"/>
                      <a:pt x="24943" y="16256"/>
                    </a:cubicBezTo>
                    <a:cubicBezTo>
                      <a:pt x="16396" y="10820"/>
                      <a:pt x="8090" y="5410"/>
                      <a:pt x="0" y="0"/>
                    </a:cubicBezTo>
                    <a:lnTo>
                      <a:pt x="0" y="545490"/>
                    </a:lnTo>
                    <a:cubicBezTo>
                      <a:pt x="0" y="553631"/>
                      <a:pt x="6591" y="560222"/>
                      <a:pt x="14745" y="560222"/>
                    </a:cubicBezTo>
                    <a:lnTo>
                      <a:pt x="1119695" y="560222"/>
                    </a:lnTo>
                    <a:cubicBezTo>
                      <a:pt x="1127836" y="560222"/>
                      <a:pt x="1134440" y="553631"/>
                      <a:pt x="1134440" y="545490"/>
                    </a:cubicBezTo>
                    <a:lnTo>
                      <a:pt x="1134440" y="0"/>
                    </a:lnTo>
                    <a:cubicBezTo>
                      <a:pt x="1126338" y="5410"/>
                      <a:pt x="1118032" y="10820"/>
                      <a:pt x="1109485" y="1625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sp>
        <p:nvSpPr>
          <p:cNvPr id="66" name="TextBox 65"/>
          <p:cNvSpPr txBox="1"/>
          <p:nvPr/>
        </p:nvSpPr>
        <p:spPr>
          <a:xfrm>
            <a:off x="3839295" y="1005840"/>
            <a:ext cx="4513415" cy="276999"/>
          </a:xfrm>
          <a:prstGeom prst="rect">
            <a:avLst/>
          </a:prstGeom>
          <a:noFill/>
        </p:spPr>
        <p:txBody>
          <a:bodyPr wrap="square" lIns="0" tIns="0" rIns="0" bIns="0" rtlCol="0">
            <a:spAutoFit/>
          </a:bodyPr>
          <a:lstStyle>
            <a:defPPr>
              <a:defRPr lang="en-US"/>
            </a:defPPr>
            <a:lvl1pPr algn="ctr">
              <a:lnSpc>
                <a:spcPct val="90000"/>
              </a:lnSpc>
              <a:spcBef>
                <a:spcPts val="1600"/>
              </a:spcBef>
              <a:defRPr sz="2000">
                <a:solidFill>
                  <a:schemeClr val="accent4"/>
                </a:solidFill>
                <a:latin typeface="+mj-lt"/>
              </a:defRPr>
            </a:lvl1pPr>
          </a:lstStyle>
          <a:p>
            <a:r>
              <a:rPr lang="en-US" dirty="0"/>
              <a:t>Virtual Accounts for </a:t>
            </a:r>
            <a:r>
              <a:rPr lang="en-US"/>
              <a:t>the </a:t>
            </a:r>
            <a:r>
              <a:rPr lang="en-US" smtClean="0"/>
              <a:t>reality </a:t>
            </a:r>
            <a:r>
              <a:rPr lang="en-US"/>
              <a:t>of </a:t>
            </a:r>
            <a:r>
              <a:rPr lang="en-US" smtClean="0"/>
              <a:t>travel.</a:t>
            </a:r>
            <a:endParaRPr lang="en-US" dirty="0"/>
          </a:p>
        </p:txBody>
      </p:sp>
      <p:grpSp>
        <p:nvGrpSpPr>
          <p:cNvPr id="15" name="Group 14"/>
          <p:cNvGrpSpPr/>
          <p:nvPr/>
        </p:nvGrpSpPr>
        <p:grpSpPr>
          <a:xfrm>
            <a:off x="1668345" y="4284387"/>
            <a:ext cx="1473478" cy="759415"/>
            <a:chOff x="1668345" y="4284387"/>
            <a:chExt cx="1473478" cy="759415"/>
          </a:xfrm>
        </p:grpSpPr>
        <p:sp>
          <p:nvSpPr>
            <p:cNvPr id="131" name="TextBox 130"/>
            <p:cNvSpPr txBox="1"/>
            <p:nvPr/>
          </p:nvSpPr>
          <p:spPr>
            <a:xfrm>
              <a:off x="1668345" y="4564390"/>
              <a:ext cx="512897" cy="221599"/>
            </a:xfrm>
            <a:prstGeom prst="rect">
              <a:avLst/>
            </a:prstGeom>
            <a:noFill/>
          </p:spPr>
          <p:txBody>
            <a:bodyPr wrap="none" lIns="0" tIns="0" rIns="0" bIns="0" rtlCol="0">
              <a:spAutoFit/>
            </a:bodyPr>
            <a:lstStyle/>
            <a:p>
              <a:pPr algn="r">
                <a:lnSpc>
                  <a:spcPct val="90000"/>
                </a:lnSpc>
                <a:spcBef>
                  <a:spcPts val="1600"/>
                </a:spcBef>
              </a:pPr>
              <a:r>
                <a:rPr lang="en-US" sz="1600" dirty="0" smtClean="0">
                  <a:solidFill>
                    <a:schemeClr val="accent5"/>
                  </a:solidFill>
                </a:rPr>
                <a:t>Hotel</a:t>
              </a:r>
              <a:endParaRPr lang="en-US" sz="1600" dirty="0">
                <a:solidFill>
                  <a:schemeClr val="accent5"/>
                </a:solidFill>
              </a:endParaRPr>
            </a:p>
          </p:txBody>
        </p:sp>
        <p:grpSp>
          <p:nvGrpSpPr>
            <p:cNvPr id="3" name="Group 2"/>
            <p:cNvGrpSpPr/>
            <p:nvPr/>
          </p:nvGrpSpPr>
          <p:grpSpPr>
            <a:xfrm>
              <a:off x="2382408" y="4284387"/>
              <a:ext cx="759415" cy="759415"/>
              <a:chOff x="2382408" y="4255942"/>
              <a:chExt cx="759415" cy="759415"/>
            </a:xfrm>
          </p:grpSpPr>
          <p:sp>
            <p:nvSpPr>
              <p:cNvPr id="132" name="Oval 131"/>
              <p:cNvSpPr/>
              <p:nvPr/>
            </p:nvSpPr>
            <p:spPr>
              <a:xfrm>
                <a:off x="2382408" y="4255942"/>
                <a:ext cx="759415" cy="759415"/>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35" name="Group 134"/>
              <p:cNvGrpSpPr/>
              <p:nvPr/>
            </p:nvGrpSpPr>
            <p:grpSpPr>
              <a:xfrm>
                <a:off x="2530357" y="4471860"/>
                <a:ext cx="463516" cy="327579"/>
                <a:chOff x="12422529" y="7894806"/>
                <a:chExt cx="514452" cy="363576"/>
              </a:xfrm>
              <a:solidFill>
                <a:schemeClr val="bg1"/>
              </a:solidFill>
            </p:grpSpPr>
            <p:sp>
              <p:nvSpPr>
                <p:cNvPr id="136" name="Freeform 135"/>
                <p:cNvSpPr/>
                <p:nvPr/>
              </p:nvSpPr>
              <p:spPr>
                <a:xfrm>
                  <a:off x="12422529"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Freeform 3"/>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Freeform 3"/>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2" name="Group 11"/>
          <p:cNvGrpSpPr/>
          <p:nvPr/>
        </p:nvGrpSpPr>
        <p:grpSpPr>
          <a:xfrm>
            <a:off x="501423" y="2507443"/>
            <a:ext cx="2640400" cy="759415"/>
            <a:chOff x="501423" y="2507443"/>
            <a:chExt cx="2640400" cy="759415"/>
          </a:xfrm>
        </p:grpSpPr>
        <p:sp>
          <p:nvSpPr>
            <p:cNvPr id="69" name="TextBox 68"/>
            <p:cNvSpPr txBox="1"/>
            <p:nvPr/>
          </p:nvSpPr>
          <p:spPr>
            <a:xfrm>
              <a:off x="501423" y="2809636"/>
              <a:ext cx="1713290" cy="221599"/>
            </a:xfrm>
            <a:prstGeom prst="rect">
              <a:avLst/>
            </a:prstGeom>
            <a:noFill/>
          </p:spPr>
          <p:txBody>
            <a:bodyPr wrap="none" lIns="0" tIns="0" rIns="0" bIns="0" rtlCol="0">
              <a:spAutoFit/>
            </a:bodyPr>
            <a:lstStyle/>
            <a:p>
              <a:pPr>
                <a:lnSpc>
                  <a:spcPct val="90000"/>
                </a:lnSpc>
                <a:spcBef>
                  <a:spcPts val="1600"/>
                </a:spcBef>
              </a:pPr>
              <a:r>
                <a:rPr lang="en-US" sz="1600" dirty="0" smtClean="0">
                  <a:solidFill>
                    <a:schemeClr val="accent5"/>
                  </a:solidFill>
                </a:rPr>
                <a:t>Low-Cost Carriers</a:t>
              </a:r>
              <a:endParaRPr lang="en-US" sz="1600" dirty="0">
                <a:solidFill>
                  <a:schemeClr val="accent5"/>
                </a:solidFill>
              </a:endParaRPr>
            </a:p>
          </p:txBody>
        </p:sp>
        <p:grpSp>
          <p:nvGrpSpPr>
            <p:cNvPr id="5" name="Group 4"/>
            <p:cNvGrpSpPr/>
            <p:nvPr/>
          </p:nvGrpSpPr>
          <p:grpSpPr>
            <a:xfrm>
              <a:off x="2382408" y="2507443"/>
              <a:ext cx="759415" cy="759415"/>
              <a:chOff x="2382408" y="2419469"/>
              <a:chExt cx="759415" cy="759415"/>
            </a:xfrm>
          </p:grpSpPr>
          <p:sp>
            <p:nvSpPr>
              <p:cNvPr id="140" name="Oval 139"/>
              <p:cNvSpPr/>
              <p:nvPr/>
            </p:nvSpPr>
            <p:spPr>
              <a:xfrm>
                <a:off x="2382408" y="2419469"/>
                <a:ext cx="759415" cy="759415"/>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41" name="Freeform 140"/>
              <p:cNvSpPr/>
              <p:nvPr/>
            </p:nvSpPr>
            <p:spPr>
              <a:xfrm>
                <a:off x="2576606" y="2613667"/>
                <a:ext cx="371019" cy="371019"/>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895172921"/>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1000"/>
                                        <p:tgtEl>
                                          <p:spTgt spid="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25"/>
                                        </p:tgtEl>
                                        <p:attrNameLst>
                                          <p:attrName>style.visibility</p:attrName>
                                        </p:attrNameLst>
                                      </p:cBhvr>
                                      <p:to>
                                        <p:strVal val="visible"/>
                                      </p:to>
                                    </p:set>
                                    <p:animEffect transition="in" filter="fade">
                                      <p:cBhvr>
                                        <p:cTn id="3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Item Five"/>
          <p:cNvGrpSpPr>
            <a:grpSpLocks noChangeAspect="1"/>
          </p:cNvGrpSpPr>
          <p:nvPr/>
        </p:nvGrpSpPr>
        <p:grpSpPr>
          <a:xfrm>
            <a:off x="7251192" y="5824728"/>
            <a:ext cx="493776" cy="493776"/>
            <a:chOff x="8937171" y="2645229"/>
            <a:chExt cx="1567542" cy="1567542"/>
          </a:xfrm>
        </p:grpSpPr>
        <p:sp>
          <p:nvSpPr>
            <p:cNvPr id="4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5" name="Rollout and Refine Icon"/>
            <p:cNvGrpSpPr/>
            <p:nvPr/>
          </p:nvGrpSpPr>
          <p:grpSpPr>
            <a:xfrm>
              <a:off x="9279036" y="2980806"/>
              <a:ext cx="883812" cy="896388"/>
              <a:chOff x="6280447" y="3970760"/>
              <a:chExt cx="794340" cy="805643"/>
            </a:xfrm>
          </p:grpSpPr>
          <p:sp>
            <p:nvSpPr>
              <p:cNvPr id="4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1" name="Item Four"/>
          <p:cNvGrpSpPr>
            <a:grpSpLocks noChangeAspect="1"/>
          </p:cNvGrpSpPr>
          <p:nvPr/>
        </p:nvGrpSpPr>
        <p:grpSpPr>
          <a:xfrm>
            <a:off x="6547104" y="5824728"/>
            <a:ext cx="493776" cy="493776"/>
            <a:chOff x="7124700" y="2645229"/>
            <a:chExt cx="1567542" cy="1567542"/>
          </a:xfrm>
        </p:grpSpPr>
        <p:sp>
          <p:nvSpPr>
            <p:cNvPr id="5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54" name="Item One"/>
          <p:cNvGrpSpPr>
            <a:grpSpLocks noChangeAspect="1"/>
          </p:cNvGrpSpPr>
          <p:nvPr/>
        </p:nvGrpSpPr>
        <p:grpSpPr>
          <a:xfrm>
            <a:off x="4453128" y="5824728"/>
            <a:ext cx="493776" cy="493776"/>
            <a:chOff x="1687287" y="2645229"/>
            <a:chExt cx="1567542" cy="1567542"/>
          </a:xfrm>
        </p:grpSpPr>
        <p:sp>
          <p:nvSpPr>
            <p:cNvPr id="5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57" name="Item Two"/>
          <p:cNvGrpSpPr>
            <a:grpSpLocks noChangeAspect="1"/>
          </p:cNvGrpSpPr>
          <p:nvPr/>
        </p:nvGrpSpPr>
        <p:grpSpPr>
          <a:xfrm>
            <a:off x="5844425" y="5824728"/>
            <a:ext cx="493776" cy="493776"/>
            <a:chOff x="3499758" y="2645229"/>
            <a:chExt cx="1567542" cy="1567542"/>
          </a:xfrm>
        </p:grpSpPr>
        <p:sp>
          <p:nvSpPr>
            <p:cNvPr id="5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0" name="Rectangle 5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1" name="Item Three"/>
          <p:cNvGrpSpPr>
            <a:grpSpLocks noChangeAspect="1"/>
          </p:cNvGrpSpPr>
          <p:nvPr/>
        </p:nvGrpSpPr>
        <p:grpSpPr>
          <a:xfrm>
            <a:off x="5148070" y="5824728"/>
            <a:ext cx="493776" cy="493776"/>
            <a:chOff x="5312229" y="2645229"/>
            <a:chExt cx="1567542" cy="1567542"/>
          </a:xfrm>
        </p:grpSpPr>
        <p:sp>
          <p:nvSpPr>
            <p:cNvPr id="6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3" name="Not One Size icon"/>
            <p:cNvGrpSpPr/>
            <p:nvPr/>
          </p:nvGrpSpPr>
          <p:grpSpPr>
            <a:xfrm>
              <a:off x="5642411" y="2924035"/>
              <a:ext cx="907179" cy="1009931"/>
              <a:chOff x="5509518" y="2969748"/>
              <a:chExt cx="667556" cy="743167"/>
            </a:xfrm>
          </p:grpSpPr>
          <p:sp>
            <p:nvSpPr>
              <p:cNvPr id="6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6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What is a Virtual Account Number? </a:t>
            </a:r>
            <a:endParaRPr lang="en-US" dirty="0"/>
          </a:p>
        </p:txBody>
      </p:sp>
      <p:grpSp>
        <p:nvGrpSpPr>
          <p:cNvPr id="19" name="Group 18"/>
          <p:cNvGrpSpPr/>
          <p:nvPr/>
        </p:nvGrpSpPr>
        <p:grpSpPr>
          <a:xfrm>
            <a:off x="1511834" y="1867214"/>
            <a:ext cx="9168332" cy="643480"/>
            <a:chOff x="3222494" y="4454017"/>
            <a:chExt cx="11982416" cy="840987"/>
          </a:xfrm>
          <a:solidFill>
            <a:schemeClr val="accent6">
              <a:lumMod val="60000"/>
              <a:lumOff val="40000"/>
            </a:schemeClr>
          </a:solidFill>
        </p:grpSpPr>
        <p:sp>
          <p:nvSpPr>
            <p:cNvPr id="4" name="Freeform 3"/>
            <p:cNvSpPr/>
            <p:nvPr/>
          </p:nvSpPr>
          <p:spPr>
            <a:xfrm>
              <a:off x="3222494" y="4454017"/>
              <a:ext cx="500215" cy="824598"/>
            </a:xfrm>
            <a:custGeom>
              <a:avLst/>
              <a:gdLst>
                <a:gd name="connsiteX0" fmla="*/ 1092 w 500215"/>
                <a:gd name="connsiteY0" fmla="*/ 801662 h 824598"/>
                <a:gd name="connsiteX1" fmla="*/ 282880 w 500215"/>
                <a:gd name="connsiteY1" fmla="*/ 451079 h 824598"/>
                <a:gd name="connsiteX2" fmla="*/ 458724 w 500215"/>
                <a:gd name="connsiteY2" fmla="*/ 220624 h 824598"/>
                <a:gd name="connsiteX3" fmla="*/ 266497 w 500215"/>
                <a:gd name="connsiteY3" fmla="*/ 37135 h 824598"/>
                <a:gd name="connsiteX4" fmla="*/ 50241 w 500215"/>
                <a:gd name="connsiteY4" fmla="*/ 185674 h 824598"/>
                <a:gd name="connsiteX5" fmla="*/ 15291 w 500215"/>
                <a:gd name="connsiteY5" fmla="*/ 169291 h 824598"/>
                <a:gd name="connsiteX6" fmla="*/ 267589 w 500215"/>
                <a:gd name="connsiteY6" fmla="*/ 0 h 824598"/>
                <a:gd name="connsiteX7" fmla="*/ 499123 w 500215"/>
                <a:gd name="connsiteY7" fmla="*/ 219532 h 824598"/>
                <a:gd name="connsiteX8" fmla="*/ 291617 w 500215"/>
                <a:gd name="connsiteY8" fmla="*/ 488201 h 824598"/>
                <a:gd name="connsiteX9" fmla="*/ 42596 w 500215"/>
                <a:gd name="connsiteY9" fmla="*/ 786371 h 824598"/>
                <a:gd name="connsiteX10" fmla="*/ 500215 w 500215"/>
                <a:gd name="connsiteY10" fmla="*/ 786371 h 824598"/>
                <a:gd name="connsiteX11" fmla="*/ 500215 w 500215"/>
                <a:gd name="connsiteY11" fmla="*/ 824598 h 824598"/>
                <a:gd name="connsiteX12" fmla="*/ 0 w 500215"/>
                <a:gd name="connsiteY12" fmla="*/ 824598 h 824598"/>
                <a:gd name="connsiteX13" fmla="*/ 1092 w 500215"/>
                <a:gd name="connsiteY13" fmla="*/ 801662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00215" h="824598">
                  <a:moveTo>
                    <a:pt x="1092" y="801662"/>
                  </a:moveTo>
                  <a:cubicBezTo>
                    <a:pt x="3277" y="672795"/>
                    <a:pt x="54610" y="593052"/>
                    <a:pt x="282880" y="451079"/>
                  </a:cubicBezTo>
                  <a:cubicBezTo>
                    <a:pt x="407391" y="373532"/>
                    <a:pt x="458724" y="311277"/>
                    <a:pt x="458724" y="220624"/>
                  </a:cubicBezTo>
                  <a:cubicBezTo>
                    <a:pt x="458724" y="109220"/>
                    <a:pt x="389915" y="37135"/>
                    <a:pt x="266497" y="37135"/>
                  </a:cubicBezTo>
                  <a:cubicBezTo>
                    <a:pt x="160553" y="37135"/>
                    <a:pt x="91745" y="97206"/>
                    <a:pt x="50241" y="185674"/>
                  </a:cubicBezTo>
                  <a:lnTo>
                    <a:pt x="15291" y="169291"/>
                  </a:lnTo>
                  <a:cubicBezTo>
                    <a:pt x="61163" y="69901"/>
                    <a:pt x="149631" y="0"/>
                    <a:pt x="267589" y="0"/>
                  </a:cubicBezTo>
                  <a:cubicBezTo>
                    <a:pt x="410667" y="0"/>
                    <a:pt x="499123" y="87376"/>
                    <a:pt x="499123" y="219532"/>
                  </a:cubicBezTo>
                  <a:cubicBezTo>
                    <a:pt x="499123" y="328752"/>
                    <a:pt x="437959" y="398653"/>
                    <a:pt x="291617" y="488201"/>
                  </a:cubicBezTo>
                  <a:cubicBezTo>
                    <a:pt x="98298" y="608343"/>
                    <a:pt x="45872" y="681533"/>
                    <a:pt x="42596" y="786371"/>
                  </a:cubicBezTo>
                  <a:lnTo>
                    <a:pt x="500215" y="786371"/>
                  </a:lnTo>
                  <a:lnTo>
                    <a:pt x="500215" y="824598"/>
                  </a:lnTo>
                  <a:lnTo>
                    <a:pt x="0" y="824598"/>
                  </a:lnTo>
                  <a:cubicBezTo>
                    <a:pt x="0" y="821322"/>
                    <a:pt x="1092" y="801662"/>
                    <a:pt x="1092" y="80166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4"/>
            <p:cNvSpPr/>
            <p:nvPr/>
          </p:nvSpPr>
          <p:spPr>
            <a:xfrm>
              <a:off x="4018708" y="4470404"/>
              <a:ext cx="571208" cy="808215"/>
            </a:xfrm>
            <a:custGeom>
              <a:avLst/>
              <a:gdLst>
                <a:gd name="connsiteX0" fmla="*/ 390995 w 571208"/>
                <a:gd name="connsiteY0" fmla="*/ 50242 h 808215"/>
                <a:gd name="connsiteX1" fmla="*/ 46965 w 571208"/>
                <a:gd name="connsiteY1" fmla="*/ 555918 h 808215"/>
                <a:gd name="connsiteX2" fmla="*/ 390995 w 571208"/>
                <a:gd name="connsiteY2" fmla="*/ 555918 h 808215"/>
                <a:gd name="connsiteX3" fmla="*/ 381165 w 571208"/>
                <a:gd name="connsiteY3" fmla="*/ 0 h 808215"/>
                <a:gd name="connsiteX4" fmla="*/ 430314 w 571208"/>
                <a:gd name="connsiteY4" fmla="*/ 0 h 808215"/>
                <a:gd name="connsiteX5" fmla="*/ 430314 w 571208"/>
                <a:gd name="connsiteY5" fmla="*/ 555917 h 808215"/>
                <a:gd name="connsiteX6" fmla="*/ 571208 w 571208"/>
                <a:gd name="connsiteY6" fmla="*/ 555917 h 808215"/>
                <a:gd name="connsiteX7" fmla="*/ 571208 w 571208"/>
                <a:gd name="connsiteY7" fmla="*/ 593052 h 808215"/>
                <a:gd name="connsiteX8" fmla="*/ 430314 w 571208"/>
                <a:gd name="connsiteY8" fmla="*/ 593052 h 808215"/>
                <a:gd name="connsiteX9" fmla="*/ 430314 w 571208"/>
                <a:gd name="connsiteY9" fmla="*/ 808215 h 808215"/>
                <a:gd name="connsiteX10" fmla="*/ 390995 w 571208"/>
                <a:gd name="connsiteY10" fmla="*/ 808215 h 808215"/>
                <a:gd name="connsiteX11" fmla="*/ 390995 w 571208"/>
                <a:gd name="connsiteY11" fmla="*/ 593052 h 808215"/>
                <a:gd name="connsiteX12" fmla="*/ 0 w 571208"/>
                <a:gd name="connsiteY12" fmla="*/ 593052 h 808215"/>
                <a:gd name="connsiteX13" fmla="*/ 0 w 571208"/>
                <a:gd name="connsiteY13" fmla="*/ 561378 h 8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1208" h="808215">
                  <a:moveTo>
                    <a:pt x="390995" y="50242"/>
                  </a:moveTo>
                  <a:lnTo>
                    <a:pt x="46965" y="555918"/>
                  </a:lnTo>
                  <a:lnTo>
                    <a:pt x="390995" y="555918"/>
                  </a:lnTo>
                  <a:close/>
                  <a:moveTo>
                    <a:pt x="381165" y="0"/>
                  </a:moveTo>
                  <a:lnTo>
                    <a:pt x="430314" y="0"/>
                  </a:lnTo>
                  <a:lnTo>
                    <a:pt x="430314" y="555917"/>
                  </a:lnTo>
                  <a:lnTo>
                    <a:pt x="571208" y="555917"/>
                  </a:lnTo>
                  <a:lnTo>
                    <a:pt x="571208" y="593052"/>
                  </a:lnTo>
                  <a:lnTo>
                    <a:pt x="430314" y="593052"/>
                  </a:lnTo>
                  <a:lnTo>
                    <a:pt x="430314" y="808215"/>
                  </a:lnTo>
                  <a:lnTo>
                    <a:pt x="390995" y="808215"/>
                  </a:lnTo>
                  <a:lnTo>
                    <a:pt x="390995" y="593052"/>
                  </a:lnTo>
                  <a:lnTo>
                    <a:pt x="0" y="593052"/>
                  </a:lnTo>
                  <a:lnTo>
                    <a:pt x="0" y="56137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Freeform 5"/>
            <p:cNvSpPr/>
            <p:nvPr/>
          </p:nvSpPr>
          <p:spPr>
            <a:xfrm>
              <a:off x="4842215" y="4454018"/>
              <a:ext cx="538455" cy="840981"/>
            </a:xfrm>
            <a:custGeom>
              <a:avLst/>
              <a:gdLst>
                <a:gd name="connsiteX0" fmla="*/ 259937 w 538455"/>
                <a:gd name="connsiteY0" fmla="*/ 37131 h 840981"/>
                <a:gd name="connsiteX1" fmla="*/ 40417 w 538455"/>
                <a:gd name="connsiteY1" fmla="*/ 266493 h 840981"/>
                <a:gd name="connsiteX2" fmla="*/ 255568 w 538455"/>
                <a:gd name="connsiteY2" fmla="*/ 480564 h 840981"/>
                <a:gd name="connsiteX3" fmla="*/ 496944 w 538455"/>
                <a:gd name="connsiteY3" fmla="*/ 344039 h 840981"/>
                <a:gd name="connsiteX4" fmla="*/ 259937 w 538455"/>
                <a:gd name="connsiteY4" fmla="*/ 37131 h 840981"/>
                <a:gd name="connsiteX5" fmla="*/ 261036 w 538455"/>
                <a:gd name="connsiteY5" fmla="*/ 0 h 840981"/>
                <a:gd name="connsiteX6" fmla="*/ 538455 w 538455"/>
                <a:gd name="connsiteY6" fmla="*/ 406298 h 840981"/>
                <a:gd name="connsiteX7" fmla="*/ 237007 w 538455"/>
                <a:gd name="connsiteY7" fmla="*/ 840981 h 840981"/>
                <a:gd name="connsiteX8" fmla="*/ 34950 w 538455"/>
                <a:gd name="connsiteY8" fmla="*/ 765620 h 840981"/>
                <a:gd name="connsiteX9" fmla="*/ 57887 w 538455"/>
                <a:gd name="connsiteY9" fmla="*/ 733946 h 840981"/>
                <a:gd name="connsiteX10" fmla="*/ 238100 w 538455"/>
                <a:gd name="connsiteY10" fmla="*/ 803847 h 840981"/>
                <a:gd name="connsiteX11" fmla="*/ 499123 w 538455"/>
                <a:gd name="connsiteY11" fmla="*/ 407378 h 840981"/>
                <a:gd name="connsiteX12" fmla="*/ 499123 w 538455"/>
                <a:gd name="connsiteY12" fmla="*/ 394284 h 840981"/>
                <a:gd name="connsiteX13" fmla="*/ 254483 w 538455"/>
                <a:gd name="connsiteY13" fmla="*/ 516611 h 840981"/>
                <a:gd name="connsiteX14" fmla="*/ 0 w 538455"/>
                <a:gd name="connsiteY14" fmla="*/ 266497 h 840981"/>
                <a:gd name="connsiteX15" fmla="*/ 261036 w 538455"/>
                <a:gd name="connsiteY15" fmla="*/ 0 h 84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8455" h="840981">
                  <a:moveTo>
                    <a:pt x="259937" y="37131"/>
                  </a:moveTo>
                  <a:cubicBezTo>
                    <a:pt x="125609" y="37131"/>
                    <a:pt x="40417" y="132152"/>
                    <a:pt x="40417" y="266493"/>
                  </a:cubicBezTo>
                  <a:cubicBezTo>
                    <a:pt x="40417" y="382266"/>
                    <a:pt x="102672" y="480564"/>
                    <a:pt x="255568" y="480564"/>
                  </a:cubicBezTo>
                  <a:cubicBezTo>
                    <a:pt x="361511" y="480564"/>
                    <a:pt x="449979" y="410663"/>
                    <a:pt x="496944" y="344039"/>
                  </a:cubicBezTo>
                  <a:cubicBezTo>
                    <a:pt x="479469" y="125599"/>
                    <a:pt x="369156" y="37131"/>
                    <a:pt x="259937" y="37131"/>
                  </a:cubicBezTo>
                  <a:close/>
                  <a:moveTo>
                    <a:pt x="261036" y="0"/>
                  </a:moveTo>
                  <a:cubicBezTo>
                    <a:pt x="403009" y="0"/>
                    <a:pt x="538455" y="114681"/>
                    <a:pt x="538455" y="406298"/>
                  </a:cubicBezTo>
                  <a:cubicBezTo>
                    <a:pt x="538455" y="650939"/>
                    <a:pt x="425958" y="840981"/>
                    <a:pt x="237007" y="840981"/>
                  </a:cubicBezTo>
                  <a:cubicBezTo>
                    <a:pt x="151816" y="840981"/>
                    <a:pt x="91745" y="814769"/>
                    <a:pt x="34950" y="765620"/>
                  </a:cubicBezTo>
                  <a:lnTo>
                    <a:pt x="57887" y="733946"/>
                  </a:lnTo>
                  <a:cubicBezTo>
                    <a:pt x="114681" y="782003"/>
                    <a:pt x="160553" y="803847"/>
                    <a:pt x="238100" y="803847"/>
                  </a:cubicBezTo>
                  <a:cubicBezTo>
                    <a:pt x="403009" y="803847"/>
                    <a:pt x="499123" y="636753"/>
                    <a:pt x="499123" y="407378"/>
                  </a:cubicBezTo>
                  <a:lnTo>
                    <a:pt x="499123" y="394284"/>
                  </a:lnTo>
                  <a:cubicBezTo>
                    <a:pt x="452171" y="449974"/>
                    <a:pt x="362610" y="516611"/>
                    <a:pt x="254483" y="516611"/>
                  </a:cubicBezTo>
                  <a:cubicBezTo>
                    <a:pt x="73177" y="516611"/>
                    <a:pt x="0" y="398640"/>
                    <a:pt x="0" y="266497"/>
                  </a:cubicBezTo>
                  <a:cubicBezTo>
                    <a:pt x="0" y="120142"/>
                    <a:pt x="98298" y="0"/>
                    <a:pt x="261036"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3"/>
            <p:cNvSpPr/>
            <p:nvPr/>
          </p:nvSpPr>
          <p:spPr>
            <a:xfrm>
              <a:off x="5670092" y="4470403"/>
              <a:ext cx="524243" cy="824598"/>
            </a:xfrm>
            <a:custGeom>
              <a:avLst/>
              <a:gdLst>
                <a:gd name="connsiteX0" fmla="*/ 0 w 524243"/>
                <a:gd name="connsiteY0" fmla="*/ 670598 h 824598"/>
                <a:gd name="connsiteX1" fmla="*/ 34950 w 524243"/>
                <a:gd name="connsiteY1" fmla="*/ 650938 h 824598"/>
                <a:gd name="connsiteX2" fmla="*/ 255575 w 524243"/>
                <a:gd name="connsiteY2" fmla="*/ 786371 h 824598"/>
                <a:gd name="connsiteX3" fmla="*/ 483845 w 524243"/>
                <a:gd name="connsiteY3" fmla="*/ 543903 h 824598"/>
                <a:gd name="connsiteX4" fmla="*/ 277419 w 524243"/>
                <a:gd name="connsiteY4" fmla="*/ 318922 h 824598"/>
                <a:gd name="connsiteX5" fmla="*/ 77546 w 524243"/>
                <a:gd name="connsiteY5" fmla="*/ 431419 h 824598"/>
                <a:gd name="connsiteX6" fmla="*/ 42596 w 524243"/>
                <a:gd name="connsiteY6" fmla="*/ 418300 h 824598"/>
                <a:gd name="connsiteX7" fmla="*/ 74270 w 524243"/>
                <a:gd name="connsiteY7" fmla="*/ 0 h 824598"/>
                <a:gd name="connsiteX8" fmla="*/ 478371 w 524243"/>
                <a:gd name="connsiteY8" fmla="*/ 0 h 824598"/>
                <a:gd name="connsiteX9" fmla="*/ 476199 w 524243"/>
                <a:gd name="connsiteY9" fmla="*/ 39319 h 824598"/>
                <a:gd name="connsiteX10" fmla="*/ 111404 w 524243"/>
                <a:gd name="connsiteY10" fmla="*/ 39319 h 824598"/>
                <a:gd name="connsiteX11" fmla="*/ 84099 w 524243"/>
                <a:gd name="connsiteY11" fmla="*/ 372427 h 824598"/>
                <a:gd name="connsiteX12" fmla="*/ 278511 w 524243"/>
                <a:gd name="connsiteY12" fmla="*/ 281788 h 824598"/>
                <a:gd name="connsiteX13" fmla="*/ 524243 w 524243"/>
                <a:gd name="connsiteY13" fmla="*/ 541718 h 824598"/>
                <a:gd name="connsiteX14" fmla="*/ 255575 w 524243"/>
                <a:gd name="connsiteY14" fmla="*/ 824598 h 824598"/>
                <a:gd name="connsiteX15" fmla="*/ 0 w 524243"/>
                <a:gd name="connsiteY15" fmla="*/ 670598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24243" h="824598">
                  <a:moveTo>
                    <a:pt x="0" y="670598"/>
                  </a:moveTo>
                  <a:lnTo>
                    <a:pt x="34950" y="650938"/>
                  </a:lnTo>
                  <a:cubicBezTo>
                    <a:pt x="67716" y="712102"/>
                    <a:pt x="138709" y="786371"/>
                    <a:pt x="255575" y="786371"/>
                  </a:cubicBezTo>
                  <a:cubicBezTo>
                    <a:pt x="410654" y="786371"/>
                    <a:pt x="483845" y="669506"/>
                    <a:pt x="483845" y="543903"/>
                  </a:cubicBezTo>
                  <a:cubicBezTo>
                    <a:pt x="483845" y="398640"/>
                    <a:pt x="393179" y="318922"/>
                    <a:pt x="277419" y="318922"/>
                  </a:cubicBezTo>
                  <a:cubicBezTo>
                    <a:pt x="183490" y="318922"/>
                    <a:pt x="117958" y="368071"/>
                    <a:pt x="77546" y="431419"/>
                  </a:cubicBezTo>
                  <a:lnTo>
                    <a:pt x="42596" y="418300"/>
                  </a:lnTo>
                  <a:lnTo>
                    <a:pt x="74270" y="0"/>
                  </a:lnTo>
                  <a:lnTo>
                    <a:pt x="478371" y="0"/>
                  </a:lnTo>
                  <a:lnTo>
                    <a:pt x="476199" y="39319"/>
                  </a:lnTo>
                  <a:lnTo>
                    <a:pt x="111404" y="39319"/>
                  </a:lnTo>
                  <a:lnTo>
                    <a:pt x="84099" y="372427"/>
                  </a:lnTo>
                  <a:cubicBezTo>
                    <a:pt x="119050" y="325476"/>
                    <a:pt x="183490" y="281788"/>
                    <a:pt x="278511" y="281788"/>
                  </a:cubicBezTo>
                  <a:cubicBezTo>
                    <a:pt x="416128" y="281788"/>
                    <a:pt x="524243" y="377901"/>
                    <a:pt x="524243" y="541718"/>
                  </a:cubicBezTo>
                  <a:cubicBezTo>
                    <a:pt x="524243" y="697903"/>
                    <a:pt x="429222" y="824598"/>
                    <a:pt x="255575" y="824598"/>
                  </a:cubicBezTo>
                  <a:cubicBezTo>
                    <a:pt x="123419" y="824598"/>
                    <a:pt x="34950" y="740499"/>
                    <a:pt x="0" y="67059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7"/>
            <p:cNvSpPr/>
            <p:nvPr/>
          </p:nvSpPr>
          <p:spPr>
            <a:xfrm>
              <a:off x="6492515" y="4454023"/>
              <a:ext cx="538442" cy="840981"/>
            </a:xfrm>
            <a:custGeom>
              <a:avLst/>
              <a:gdLst>
                <a:gd name="connsiteX0" fmla="*/ 282877 w 538442"/>
                <a:gd name="connsiteY0" fmla="*/ 360412 h 840981"/>
                <a:gd name="connsiteX1" fmla="*/ 41501 w 538442"/>
                <a:gd name="connsiteY1" fmla="*/ 496937 h 840981"/>
                <a:gd name="connsiteX2" fmla="*/ 278496 w 538442"/>
                <a:gd name="connsiteY2" fmla="*/ 803845 h 840981"/>
                <a:gd name="connsiteX3" fmla="*/ 498028 w 538442"/>
                <a:gd name="connsiteY3" fmla="*/ 573391 h 840981"/>
                <a:gd name="connsiteX4" fmla="*/ 282877 w 538442"/>
                <a:gd name="connsiteY4" fmla="*/ 360412 h 840981"/>
                <a:gd name="connsiteX5" fmla="*/ 301434 w 538442"/>
                <a:gd name="connsiteY5" fmla="*/ 0 h 840981"/>
                <a:gd name="connsiteX6" fmla="*/ 494754 w 538442"/>
                <a:gd name="connsiteY6" fmla="*/ 67704 h 840981"/>
                <a:gd name="connsiteX7" fmla="*/ 470726 w 538442"/>
                <a:gd name="connsiteY7" fmla="*/ 99390 h 840981"/>
                <a:gd name="connsiteX8" fmla="*/ 300342 w 538442"/>
                <a:gd name="connsiteY8" fmla="*/ 37135 h 840981"/>
                <a:gd name="connsiteX9" fmla="*/ 39319 w 538442"/>
                <a:gd name="connsiteY9" fmla="*/ 434683 h 840981"/>
                <a:gd name="connsiteX10" fmla="*/ 39319 w 538442"/>
                <a:gd name="connsiteY10" fmla="*/ 446697 h 840981"/>
                <a:gd name="connsiteX11" fmla="*/ 283959 w 538442"/>
                <a:gd name="connsiteY11" fmla="*/ 323291 h 840981"/>
                <a:gd name="connsiteX12" fmla="*/ 538442 w 538442"/>
                <a:gd name="connsiteY12" fmla="*/ 573392 h 840981"/>
                <a:gd name="connsiteX13" fmla="*/ 277406 w 538442"/>
                <a:gd name="connsiteY13" fmla="*/ 840981 h 840981"/>
                <a:gd name="connsiteX14" fmla="*/ 0 w 538442"/>
                <a:gd name="connsiteY14" fmla="*/ 434683 h 840981"/>
                <a:gd name="connsiteX15" fmla="*/ 301434 w 538442"/>
                <a:gd name="connsiteY15" fmla="*/ 0 h 840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8442" h="840981">
                  <a:moveTo>
                    <a:pt x="282877" y="360412"/>
                  </a:moveTo>
                  <a:cubicBezTo>
                    <a:pt x="176934" y="360412"/>
                    <a:pt x="88466" y="429221"/>
                    <a:pt x="41501" y="496937"/>
                  </a:cubicBezTo>
                  <a:cubicBezTo>
                    <a:pt x="58976" y="715377"/>
                    <a:pt x="169288" y="803845"/>
                    <a:pt x="278496" y="803845"/>
                  </a:cubicBezTo>
                  <a:cubicBezTo>
                    <a:pt x="412836" y="803845"/>
                    <a:pt x="498028" y="707732"/>
                    <a:pt x="498028" y="573391"/>
                  </a:cubicBezTo>
                  <a:cubicBezTo>
                    <a:pt x="498028" y="457618"/>
                    <a:pt x="435772" y="360412"/>
                    <a:pt x="282877" y="360412"/>
                  </a:cubicBezTo>
                  <a:close/>
                  <a:moveTo>
                    <a:pt x="301434" y="0"/>
                  </a:moveTo>
                  <a:cubicBezTo>
                    <a:pt x="383350" y="0"/>
                    <a:pt x="439052" y="22936"/>
                    <a:pt x="494754" y="67704"/>
                  </a:cubicBezTo>
                  <a:lnTo>
                    <a:pt x="470726" y="99390"/>
                  </a:lnTo>
                  <a:cubicBezTo>
                    <a:pt x="417208" y="55702"/>
                    <a:pt x="372427" y="37135"/>
                    <a:pt x="300342" y="37135"/>
                  </a:cubicBezTo>
                  <a:cubicBezTo>
                    <a:pt x="135433" y="37135"/>
                    <a:pt x="39319" y="205321"/>
                    <a:pt x="39319" y="434683"/>
                  </a:cubicBezTo>
                  <a:lnTo>
                    <a:pt x="39319" y="446697"/>
                  </a:lnTo>
                  <a:cubicBezTo>
                    <a:pt x="86271" y="390995"/>
                    <a:pt x="175844" y="323291"/>
                    <a:pt x="283959" y="323291"/>
                  </a:cubicBezTo>
                  <a:cubicBezTo>
                    <a:pt x="465265" y="323291"/>
                    <a:pt x="538442" y="441236"/>
                    <a:pt x="538442" y="573392"/>
                  </a:cubicBezTo>
                  <a:cubicBezTo>
                    <a:pt x="538442" y="719747"/>
                    <a:pt x="440144" y="840981"/>
                    <a:pt x="277406" y="840981"/>
                  </a:cubicBezTo>
                  <a:cubicBezTo>
                    <a:pt x="135433" y="840981"/>
                    <a:pt x="0" y="725208"/>
                    <a:pt x="0" y="434683"/>
                  </a:cubicBezTo>
                  <a:cubicBezTo>
                    <a:pt x="0" y="188938"/>
                    <a:pt x="112484" y="0"/>
                    <a:pt x="301434"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Freeform 3"/>
            <p:cNvSpPr/>
            <p:nvPr/>
          </p:nvSpPr>
          <p:spPr>
            <a:xfrm>
              <a:off x="7399028" y="4470405"/>
              <a:ext cx="380086" cy="808215"/>
            </a:xfrm>
            <a:custGeom>
              <a:avLst/>
              <a:gdLst>
                <a:gd name="connsiteX0" fmla="*/ 0 w 380086"/>
                <a:gd name="connsiteY0" fmla="*/ 769988 h 808215"/>
                <a:gd name="connsiteX1" fmla="*/ 176936 w 380086"/>
                <a:gd name="connsiteY1" fmla="*/ 769988 h 808215"/>
                <a:gd name="connsiteX2" fmla="*/ 176936 w 380086"/>
                <a:gd name="connsiteY2" fmla="*/ 48057 h 808215"/>
                <a:gd name="connsiteX3" fmla="*/ 2184 w 380086"/>
                <a:gd name="connsiteY3" fmla="*/ 88468 h 808215"/>
                <a:gd name="connsiteX4" fmla="*/ 2184 w 380086"/>
                <a:gd name="connsiteY4" fmla="*/ 52426 h 808215"/>
                <a:gd name="connsiteX5" fmla="*/ 180213 w 380086"/>
                <a:gd name="connsiteY5" fmla="*/ 0 h 808215"/>
                <a:gd name="connsiteX6" fmla="*/ 217348 w 380086"/>
                <a:gd name="connsiteY6" fmla="*/ 0 h 808215"/>
                <a:gd name="connsiteX7" fmla="*/ 217348 w 380086"/>
                <a:gd name="connsiteY7" fmla="*/ 769988 h 808215"/>
                <a:gd name="connsiteX8" fmla="*/ 380086 w 380086"/>
                <a:gd name="connsiteY8" fmla="*/ 769988 h 808215"/>
                <a:gd name="connsiteX9" fmla="*/ 380086 w 380086"/>
                <a:gd name="connsiteY9" fmla="*/ 808215 h 808215"/>
                <a:gd name="connsiteX10" fmla="*/ 0 w 380086"/>
                <a:gd name="connsiteY10" fmla="*/ 808215 h 808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80086" h="808215">
                  <a:moveTo>
                    <a:pt x="0" y="769988"/>
                  </a:moveTo>
                  <a:lnTo>
                    <a:pt x="176936" y="769988"/>
                  </a:lnTo>
                  <a:lnTo>
                    <a:pt x="176936" y="48057"/>
                  </a:lnTo>
                  <a:cubicBezTo>
                    <a:pt x="136525" y="74270"/>
                    <a:pt x="54610" y="88468"/>
                    <a:pt x="2184" y="88468"/>
                  </a:cubicBezTo>
                  <a:lnTo>
                    <a:pt x="2184" y="52426"/>
                  </a:lnTo>
                  <a:cubicBezTo>
                    <a:pt x="72085" y="51333"/>
                    <a:pt x="144170" y="33858"/>
                    <a:pt x="180213" y="0"/>
                  </a:cubicBezTo>
                  <a:lnTo>
                    <a:pt x="217348" y="0"/>
                  </a:lnTo>
                  <a:lnTo>
                    <a:pt x="217348" y="769988"/>
                  </a:lnTo>
                  <a:lnTo>
                    <a:pt x="380086" y="769988"/>
                  </a:lnTo>
                  <a:lnTo>
                    <a:pt x="380086" y="808215"/>
                  </a:lnTo>
                  <a:lnTo>
                    <a:pt x="0" y="80821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8112230" y="4454021"/>
              <a:ext cx="526440" cy="840981"/>
            </a:xfrm>
            <a:custGeom>
              <a:avLst/>
              <a:gdLst>
                <a:gd name="connsiteX0" fmla="*/ 0 w 526440"/>
                <a:gd name="connsiteY0" fmla="*/ 685889 h 840981"/>
                <a:gd name="connsiteX1" fmla="*/ 33858 w 526440"/>
                <a:gd name="connsiteY1" fmla="*/ 665137 h 840981"/>
                <a:gd name="connsiteX2" fmla="*/ 269773 w 526440"/>
                <a:gd name="connsiteY2" fmla="*/ 803847 h 840981"/>
                <a:gd name="connsiteX3" fmla="*/ 486029 w 526440"/>
                <a:gd name="connsiteY3" fmla="*/ 611619 h 840981"/>
                <a:gd name="connsiteX4" fmla="*/ 220624 w 526440"/>
                <a:gd name="connsiteY4" fmla="*/ 410667 h 840981"/>
                <a:gd name="connsiteX5" fmla="*/ 180213 w 526440"/>
                <a:gd name="connsiteY5" fmla="*/ 410667 h 840981"/>
                <a:gd name="connsiteX6" fmla="*/ 180213 w 526440"/>
                <a:gd name="connsiteY6" fmla="*/ 374625 h 840981"/>
                <a:gd name="connsiteX7" fmla="*/ 222809 w 526440"/>
                <a:gd name="connsiteY7" fmla="*/ 374625 h 840981"/>
                <a:gd name="connsiteX8" fmla="*/ 469633 w 526440"/>
                <a:gd name="connsiteY8" fmla="*/ 205334 h 840981"/>
                <a:gd name="connsiteX9" fmla="*/ 275234 w 526440"/>
                <a:gd name="connsiteY9" fmla="*/ 37135 h 840981"/>
                <a:gd name="connsiteX10" fmla="*/ 73177 w 526440"/>
                <a:gd name="connsiteY10" fmla="*/ 147447 h 840981"/>
                <a:gd name="connsiteX11" fmla="*/ 40411 w 526440"/>
                <a:gd name="connsiteY11" fmla="*/ 126695 h 840981"/>
                <a:gd name="connsiteX12" fmla="*/ 275234 w 526440"/>
                <a:gd name="connsiteY12" fmla="*/ 0 h 840981"/>
                <a:gd name="connsiteX13" fmla="*/ 510057 w 526440"/>
                <a:gd name="connsiteY13" fmla="*/ 204241 h 840981"/>
                <a:gd name="connsiteX14" fmla="*/ 329844 w 526440"/>
                <a:gd name="connsiteY14" fmla="*/ 392100 h 840981"/>
                <a:gd name="connsiteX15" fmla="*/ 526440 w 526440"/>
                <a:gd name="connsiteY15" fmla="*/ 610527 h 840981"/>
                <a:gd name="connsiteX16" fmla="*/ 269773 w 526440"/>
                <a:gd name="connsiteY16" fmla="*/ 840981 h 840981"/>
                <a:gd name="connsiteX17" fmla="*/ 0 w 526440"/>
                <a:gd name="connsiteY17" fmla="*/ 685889 h 8409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26440" h="840981">
                  <a:moveTo>
                    <a:pt x="0" y="685889"/>
                  </a:moveTo>
                  <a:lnTo>
                    <a:pt x="33858" y="665137"/>
                  </a:lnTo>
                  <a:cubicBezTo>
                    <a:pt x="80823" y="745960"/>
                    <a:pt x="155092" y="803847"/>
                    <a:pt x="269773" y="803847"/>
                  </a:cubicBezTo>
                  <a:cubicBezTo>
                    <a:pt x="399745" y="803847"/>
                    <a:pt x="486029" y="724116"/>
                    <a:pt x="486029" y="611619"/>
                  </a:cubicBezTo>
                  <a:cubicBezTo>
                    <a:pt x="486029" y="487109"/>
                    <a:pt x="411747" y="410667"/>
                    <a:pt x="220624" y="410667"/>
                  </a:cubicBezTo>
                  <a:lnTo>
                    <a:pt x="180213" y="410667"/>
                  </a:lnTo>
                  <a:lnTo>
                    <a:pt x="180213" y="374625"/>
                  </a:lnTo>
                  <a:lnTo>
                    <a:pt x="222809" y="374625"/>
                  </a:lnTo>
                  <a:cubicBezTo>
                    <a:pt x="376796" y="374625"/>
                    <a:pt x="469633" y="323291"/>
                    <a:pt x="469633" y="205334"/>
                  </a:cubicBezTo>
                  <a:cubicBezTo>
                    <a:pt x="469633" y="107036"/>
                    <a:pt x="408483" y="37135"/>
                    <a:pt x="275234" y="37135"/>
                  </a:cubicBezTo>
                  <a:cubicBezTo>
                    <a:pt x="178029" y="37135"/>
                    <a:pt x="114681" y="88468"/>
                    <a:pt x="73177" y="147447"/>
                  </a:cubicBezTo>
                  <a:lnTo>
                    <a:pt x="40411" y="126695"/>
                  </a:lnTo>
                  <a:cubicBezTo>
                    <a:pt x="86284" y="61163"/>
                    <a:pt x="164922" y="0"/>
                    <a:pt x="275234" y="0"/>
                  </a:cubicBezTo>
                  <a:cubicBezTo>
                    <a:pt x="439064" y="0"/>
                    <a:pt x="510057" y="91745"/>
                    <a:pt x="510057" y="204241"/>
                  </a:cubicBezTo>
                  <a:cubicBezTo>
                    <a:pt x="510057" y="308000"/>
                    <a:pt x="437972" y="378981"/>
                    <a:pt x="329844" y="392100"/>
                  </a:cubicBezTo>
                  <a:cubicBezTo>
                    <a:pt x="459816" y="411759"/>
                    <a:pt x="526440" y="486016"/>
                    <a:pt x="526440" y="610527"/>
                  </a:cubicBezTo>
                  <a:cubicBezTo>
                    <a:pt x="526440" y="741591"/>
                    <a:pt x="424866" y="840981"/>
                    <a:pt x="269773" y="840981"/>
                  </a:cubicBezTo>
                  <a:cubicBezTo>
                    <a:pt x="138709" y="840981"/>
                    <a:pt x="49149" y="773265"/>
                    <a:pt x="0" y="685889"/>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8975057" y="4470404"/>
              <a:ext cx="483845" cy="808215"/>
            </a:xfrm>
            <a:custGeom>
              <a:avLst/>
              <a:gdLst>
                <a:gd name="connsiteX0" fmla="*/ 441249 w 483845"/>
                <a:gd name="connsiteY0" fmla="*/ 38227 h 808215"/>
                <a:gd name="connsiteX1" fmla="*/ 0 w 483845"/>
                <a:gd name="connsiteY1" fmla="*/ 38227 h 808215"/>
                <a:gd name="connsiteX2" fmla="*/ 0 w 483845"/>
                <a:gd name="connsiteY2" fmla="*/ 0 h 808215"/>
                <a:gd name="connsiteX3" fmla="*/ 483845 w 483845"/>
                <a:gd name="connsiteY3" fmla="*/ 0 h 808215"/>
                <a:gd name="connsiteX4" fmla="*/ 483845 w 483845"/>
                <a:gd name="connsiteY4" fmla="*/ 37135 h 808215"/>
                <a:gd name="connsiteX5" fmla="*/ 123431 w 483845"/>
                <a:gd name="connsiteY5" fmla="*/ 808215 h 808215"/>
                <a:gd name="connsiteX6" fmla="*/ 80836 w 483845"/>
                <a:gd name="connsiteY6" fmla="*/ 808215 h 808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83845" h="808215">
                  <a:moveTo>
                    <a:pt x="441249" y="38227"/>
                  </a:moveTo>
                  <a:lnTo>
                    <a:pt x="0" y="38227"/>
                  </a:lnTo>
                  <a:lnTo>
                    <a:pt x="0" y="0"/>
                  </a:lnTo>
                  <a:lnTo>
                    <a:pt x="483845" y="0"/>
                  </a:lnTo>
                  <a:lnTo>
                    <a:pt x="483845" y="37135"/>
                  </a:lnTo>
                  <a:lnTo>
                    <a:pt x="123431" y="808215"/>
                  </a:lnTo>
                  <a:lnTo>
                    <a:pt x="80836" y="80821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9765803" y="4470403"/>
              <a:ext cx="524243" cy="824598"/>
            </a:xfrm>
            <a:custGeom>
              <a:avLst/>
              <a:gdLst>
                <a:gd name="connsiteX0" fmla="*/ 0 w 524243"/>
                <a:gd name="connsiteY0" fmla="*/ 670598 h 824598"/>
                <a:gd name="connsiteX1" fmla="*/ 34950 w 524243"/>
                <a:gd name="connsiteY1" fmla="*/ 650938 h 824598"/>
                <a:gd name="connsiteX2" fmla="*/ 255575 w 524243"/>
                <a:gd name="connsiteY2" fmla="*/ 786371 h 824598"/>
                <a:gd name="connsiteX3" fmla="*/ 483845 w 524243"/>
                <a:gd name="connsiteY3" fmla="*/ 543903 h 824598"/>
                <a:gd name="connsiteX4" fmla="*/ 277419 w 524243"/>
                <a:gd name="connsiteY4" fmla="*/ 318922 h 824598"/>
                <a:gd name="connsiteX5" fmla="*/ 77546 w 524243"/>
                <a:gd name="connsiteY5" fmla="*/ 431419 h 824598"/>
                <a:gd name="connsiteX6" fmla="*/ 42596 w 524243"/>
                <a:gd name="connsiteY6" fmla="*/ 418300 h 824598"/>
                <a:gd name="connsiteX7" fmla="*/ 74270 w 524243"/>
                <a:gd name="connsiteY7" fmla="*/ 0 h 824598"/>
                <a:gd name="connsiteX8" fmla="*/ 478371 w 524243"/>
                <a:gd name="connsiteY8" fmla="*/ 0 h 824598"/>
                <a:gd name="connsiteX9" fmla="*/ 476199 w 524243"/>
                <a:gd name="connsiteY9" fmla="*/ 39319 h 824598"/>
                <a:gd name="connsiteX10" fmla="*/ 111404 w 524243"/>
                <a:gd name="connsiteY10" fmla="*/ 39319 h 824598"/>
                <a:gd name="connsiteX11" fmla="*/ 84099 w 524243"/>
                <a:gd name="connsiteY11" fmla="*/ 372427 h 824598"/>
                <a:gd name="connsiteX12" fmla="*/ 278511 w 524243"/>
                <a:gd name="connsiteY12" fmla="*/ 281788 h 824598"/>
                <a:gd name="connsiteX13" fmla="*/ 524243 w 524243"/>
                <a:gd name="connsiteY13" fmla="*/ 541718 h 824598"/>
                <a:gd name="connsiteX14" fmla="*/ 255575 w 524243"/>
                <a:gd name="connsiteY14" fmla="*/ 824598 h 824598"/>
                <a:gd name="connsiteX15" fmla="*/ 0 w 524243"/>
                <a:gd name="connsiteY15" fmla="*/ 670598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24243" h="824598">
                  <a:moveTo>
                    <a:pt x="0" y="670598"/>
                  </a:moveTo>
                  <a:lnTo>
                    <a:pt x="34950" y="650938"/>
                  </a:lnTo>
                  <a:cubicBezTo>
                    <a:pt x="67716" y="712102"/>
                    <a:pt x="138709" y="786371"/>
                    <a:pt x="255575" y="786371"/>
                  </a:cubicBezTo>
                  <a:cubicBezTo>
                    <a:pt x="410655" y="786371"/>
                    <a:pt x="483845" y="669506"/>
                    <a:pt x="483845" y="543903"/>
                  </a:cubicBezTo>
                  <a:cubicBezTo>
                    <a:pt x="483845" y="398640"/>
                    <a:pt x="393179" y="318922"/>
                    <a:pt x="277419" y="318922"/>
                  </a:cubicBezTo>
                  <a:cubicBezTo>
                    <a:pt x="183490" y="318922"/>
                    <a:pt x="117958" y="368071"/>
                    <a:pt x="77546" y="431419"/>
                  </a:cubicBezTo>
                  <a:lnTo>
                    <a:pt x="42596" y="418300"/>
                  </a:lnTo>
                  <a:lnTo>
                    <a:pt x="74270" y="0"/>
                  </a:lnTo>
                  <a:lnTo>
                    <a:pt x="478371" y="0"/>
                  </a:lnTo>
                  <a:lnTo>
                    <a:pt x="476199" y="39319"/>
                  </a:lnTo>
                  <a:lnTo>
                    <a:pt x="111404" y="39319"/>
                  </a:lnTo>
                  <a:lnTo>
                    <a:pt x="84099" y="372427"/>
                  </a:lnTo>
                  <a:cubicBezTo>
                    <a:pt x="119050" y="325476"/>
                    <a:pt x="183490" y="281788"/>
                    <a:pt x="278511" y="281788"/>
                  </a:cubicBezTo>
                  <a:cubicBezTo>
                    <a:pt x="416128" y="281788"/>
                    <a:pt x="524243" y="377901"/>
                    <a:pt x="524243" y="541718"/>
                  </a:cubicBezTo>
                  <a:cubicBezTo>
                    <a:pt x="524243" y="697903"/>
                    <a:pt x="429222" y="824598"/>
                    <a:pt x="255575" y="824598"/>
                  </a:cubicBezTo>
                  <a:cubicBezTo>
                    <a:pt x="123419" y="824598"/>
                    <a:pt x="34950" y="740499"/>
                    <a:pt x="0" y="67059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2"/>
            <p:cNvSpPr/>
            <p:nvPr/>
          </p:nvSpPr>
          <p:spPr>
            <a:xfrm>
              <a:off x="10571846" y="4470404"/>
              <a:ext cx="571208" cy="808215"/>
            </a:xfrm>
            <a:custGeom>
              <a:avLst/>
              <a:gdLst>
                <a:gd name="connsiteX0" fmla="*/ 390994 w 571208"/>
                <a:gd name="connsiteY0" fmla="*/ 50242 h 808215"/>
                <a:gd name="connsiteX1" fmla="*/ 46964 w 571208"/>
                <a:gd name="connsiteY1" fmla="*/ 555918 h 808215"/>
                <a:gd name="connsiteX2" fmla="*/ 390994 w 571208"/>
                <a:gd name="connsiteY2" fmla="*/ 555918 h 808215"/>
                <a:gd name="connsiteX3" fmla="*/ 381165 w 571208"/>
                <a:gd name="connsiteY3" fmla="*/ 0 h 808215"/>
                <a:gd name="connsiteX4" fmla="*/ 430314 w 571208"/>
                <a:gd name="connsiteY4" fmla="*/ 0 h 808215"/>
                <a:gd name="connsiteX5" fmla="*/ 430314 w 571208"/>
                <a:gd name="connsiteY5" fmla="*/ 555917 h 808215"/>
                <a:gd name="connsiteX6" fmla="*/ 571208 w 571208"/>
                <a:gd name="connsiteY6" fmla="*/ 555917 h 808215"/>
                <a:gd name="connsiteX7" fmla="*/ 571208 w 571208"/>
                <a:gd name="connsiteY7" fmla="*/ 593052 h 808215"/>
                <a:gd name="connsiteX8" fmla="*/ 430314 w 571208"/>
                <a:gd name="connsiteY8" fmla="*/ 593052 h 808215"/>
                <a:gd name="connsiteX9" fmla="*/ 430314 w 571208"/>
                <a:gd name="connsiteY9" fmla="*/ 808215 h 808215"/>
                <a:gd name="connsiteX10" fmla="*/ 390995 w 571208"/>
                <a:gd name="connsiteY10" fmla="*/ 808215 h 808215"/>
                <a:gd name="connsiteX11" fmla="*/ 390995 w 571208"/>
                <a:gd name="connsiteY11" fmla="*/ 593052 h 808215"/>
                <a:gd name="connsiteX12" fmla="*/ 0 w 571208"/>
                <a:gd name="connsiteY12" fmla="*/ 593052 h 808215"/>
                <a:gd name="connsiteX13" fmla="*/ 0 w 571208"/>
                <a:gd name="connsiteY13" fmla="*/ 561378 h 808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1208" h="808215">
                  <a:moveTo>
                    <a:pt x="390994" y="50242"/>
                  </a:moveTo>
                  <a:lnTo>
                    <a:pt x="46964" y="555918"/>
                  </a:lnTo>
                  <a:lnTo>
                    <a:pt x="390994" y="555918"/>
                  </a:lnTo>
                  <a:close/>
                  <a:moveTo>
                    <a:pt x="381165" y="0"/>
                  </a:moveTo>
                  <a:lnTo>
                    <a:pt x="430314" y="0"/>
                  </a:lnTo>
                  <a:lnTo>
                    <a:pt x="430314" y="555917"/>
                  </a:lnTo>
                  <a:lnTo>
                    <a:pt x="571208" y="555917"/>
                  </a:lnTo>
                  <a:lnTo>
                    <a:pt x="571208" y="593052"/>
                  </a:lnTo>
                  <a:lnTo>
                    <a:pt x="430314" y="593052"/>
                  </a:lnTo>
                  <a:lnTo>
                    <a:pt x="430314" y="808215"/>
                  </a:lnTo>
                  <a:lnTo>
                    <a:pt x="390995" y="808215"/>
                  </a:lnTo>
                  <a:lnTo>
                    <a:pt x="390995" y="593052"/>
                  </a:lnTo>
                  <a:lnTo>
                    <a:pt x="0" y="593052"/>
                  </a:lnTo>
                  <a:lnTo>
                    <a:pt x="0" y="56137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Freeform 3"/>
            <p:cNvSpPr/>
            <p:nvPr/>
          </p:nvSpPr>
          <p:spPr>
            <a:xfrm>
              <a:off x="11494741" y="4470405"/>
              <a:ext cx="380086" cy="808215"/>
            </a:xfrm>
            <a:custGeom>
              <a:avLst/>
              <a:gdLst>
                <a:gd name="connsiteX0" fmla="*/ 0 w 380086"/>
                <a:gd name="connsiteY0" fmla="*/ 769988 h 808215"/>
                <a:gd name="connsiteX1" fmla="*/ 176936 w 380086"/>
                <a:gd name="connsiteY1" fmla="*/ 769988 h 808215"/>
                <a:gd name="connsiteX2" fmla="*/ 176936 w 380086"/>
                <a:gd name="connsiteY2" fmla="*/ 48057 h 808215"/>
                <a:gd name="connsiteX3" fmla="*/ 2184 w 380086"/>
                <a:gd name="connsiteY3" fmla="*/ 88468 h 808215"/>
                <a:gd name="connsiteX4" fmla="*/ 2184 w 380086"/>
                <a:gd name="connsiteY4" fmla="*/ 52426 h 808215"/>
                <a:gd name="connsiteX5" fmla="*/ 180213 w 380086"/>
                <a:gd name="connsiteY5" fmla="*/ 0 h 808215"/>
                <a:gd name="connsiteX6" fmla="*/ 217348 w 380086"/>
                <a:gd name="connsiteY6" fmla="*/ 0 h 808215"/>
                <a:gd name="connsiteX7" fmla="*/ 217348 w 380086"/>
                <a:gd name="connsiteY7" fmla="*/ 769988 h 808215"/>
                <a:gd name="connsiteX8" fmla="*/ 380086 w 380086"/>
                <a:gd name="connsiteY8" fmla="*/ 769988 h 808215"/>
                <a:gd name="connsiteX9" fmla="*/ 380086 w 380086"/>
                <a:gd name="connsiteY9" fmla="*/ 808215 h 808215"/>
                <a:gd name="connsiteX10" fmla="*/ 0 w 380086"/>
                <a:gd name="connsiteY10" fmla="*/ 808215 h 808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380086" h="808215">
                  <a:moveTo>
                    <a:pt x="0" y="769988"/>
                  </a:moveTo>
                  <a:lnTo>
                    <a:pt x="176936" y="769988"/>
                  </a:lnTo>
                  <a:lnTo>
                    <a:pt x="176936" y="48057"/>
                  </a:lnTo>
                  <a:cubicBezTo>
                    <a:pt x="136525" y="74270"/>
                    <a:pt x="54610" y="88468"/>
                    <a:pt x="2184" y="88468"/>
                  </a:cubicBezTo>
                  <a:lnTo>
                    <a:pt x="2184" y="52426"/>
                  </a:lnTo>
                  <a:cubicBezTo>
                    <a:pt x="72085" y="51333"/>
                    <a:pt x="144170" y="33858"/>
                    <a:pt x="180213" y="0"/>
                  </a:cubicBezTo>
                  <a:lnTo>
                    <a:pt x="217348" y="0"/>
                  </a:lnTo>
                  <a:lnTo>
                    <a:pt x="217348" y="769988"/>
                  </a:lnTo>
                  <a:lnTo>
                    <a:pt x="380086" y="769988"/>
                  </a:lnTo>
                  <a:lnTo>
                    <a:pt x="380086" y="808215"/>
                  </a:lnTo>
                  <a:lnTo>
                    <a:pt x="0" y="80821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2233063" y="4454017"/>
              <a:ext cx="500228" cy="824598"/>
            </a:xfrm>
            <a:custGeom>
              <a:avLst/>
              <a:gdLst>
                <a:gd name="connsiteX0" fmla="*/ 1092 w 500228"/>
                <a:gd name="connsiteY0" fmla="*/ 801662 h 824598"/>
                <a:gd name="connsiteX1" fmla="*/ 282867 w 500228"/>
                <a:gd name="connsiteY1" fmla="*/ 451079 h 824598"/>
                <a:gd name="connsiteX2" fmla="*/ 458711 w 500228"/>
                <a:gd name="connsiteY2" fmla="*/ 220624 h 824598"/>
                <a:gd name="connsiteX3" fmla="*/ 266484 w 500228"/>
                <a:gd name="connsiteY3" fmla="*/ 37135 h 824598"/>
                <a:gd name="connsiteX4" fmla="*/ 50241 w 500228"/>
                <a:gd name="connsiteY4" fmla="*/ 185674 h 824598"/>
                <a:gd name="connsiteX5" fmla="*/ 15291 w 500228"/>
                <a:gd name="connsiteY5" fmla="*/ 169291 h 824598"/>
                <a:gd name="connsiteX6" fmla="*/ 267576 w 500228"/>
                <a:gd name="connsiteY6" fmla="*/ 0 h 824598"/>
                <a:gd name="connsiteX7" fmla="*/ 499135 w 500228"/>
                <a:gd name="connsiteY7" fmla="*/ 219532 h 824598"/>
                <a:gd name="connsiteX8" fmla="*/ 291617 w 500228"/>
                <a:gd name="connsiteY8" fmla="*/ 488201 h 824598"/>
                <a:gd name="connsiteX9" fmla="*/ 42609 w 500228"/>
                <a:gd name="connsiteY9" fmla="*/ 786371 h 824598"/>
                <a:gd name="connsiteX10" fmla="*/ 500228 w 500228"/>
                <a:gd name="connsiteY10" fmla="*/ 786371 h 824598"/>
                <a:gd name="connsiteX11" fmla="*/ 500228 w 500228"/>
                <a:gd name="connsiteY11" fmla="*/ 824598 h 824598"/>
                <a:gd name="connsiteX12" fmla="*/ 0 w 500228"/>
                <a:gd name="connsiteY12" fmla="*/ 824598 h 824598"/>
                <a:gd name="connsiteX13" fmla="*/ 1092 w 500228"/>
                <a:gd name="connsiteY13" fmla="*/ 801662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00228" h="824598">
                  <a:moveTo>
                    <a:pt x="1092" y="801662"/>
                  </a:moveTo>
                  <a:cubicBezTo>
                    <a:pt x="3277" y="672795"/>
                    <a:pt x="54610" y="593052"/>
                    <a:pt x="282867" y="451079"/>
                  </a:cubicBezTo>
                  <a:cubicBezTo>
                    <a:pt x="407378" y="373532"/>
                    <a:pt x="458711" y="311277"/>
                    <a:pt x="458711" y="220624"/>
                  </a:cubicBezTo>
                  <a:cubicBezTo>
                    <a:pt x="458711" y="109220"/>
                    <a:pt x="389903" y="37135"/>
                    <a:pt x="266484" y="37135"/>
                  </a:cubicBezTo>
                  <a:cubicBezTo>
                    <a:pt x="160553" y="37135"/>
                    <a:pt x="91745" y="97206"/>
                    <a:pt x="50241" y="185674"/>
                  </a:cubicBezTo>
                  <a:lnTo>
                    <a:pt x="15291" y="169291"/>
                  </a:lnTo>
                  <a:cubicBezTo>
                    <a:pt x="61163" y="69901"/>
                    <a:pt x="149631" y="0"/>
                    <a:pt x="267576" y="0"/>
                  </a:cubicBezTo>
                  <a:cubicBezTo>
                    <a:pt x="410667" y="0"/>
                    <a:pt x="499135" y="87376"/>
                    <a:pt x="499135" y="219532"/>
                  </a:cubicBezTo>
                  <a:cubicBezTo>
                    <a:pt x="499135" y="328752"/>
                    <a:pt x="437960" y="398653"/>
                    <a:pt x="291617" y="488201"/>
                  </a:cubicBezTo>
                  <a:cubicBezTo>
                    <a:pt x="98298" y="608343"/>
                    <a:pt x="45872" y="681533"/>
                    <a:pt x="42609" y="786371"/>
                  </a:cubicBezTo>
                  <a:lnTo>
                    <a:pt x="500228" y="786371"/>
                  </a:lnTo>
                  <a:lnTo>
                    <a:pt x="500228" y="824598"/>
                  </a:lnTo>
                  <a:lnTo>
                    <a:pt x="0" y="824598"/>
                  </a:lnTo>
                  <a:cubicBezTo>
                    <a:pt x="0" y="821322"/>
                    <a:pt x="1092" y="801662"/>
                    <a:pt x="1092" y="80166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5"/>
            <p:cNvSpPr/>
            <p:nvPr/>
          </p:nvSpPr>
          <p:spPr>
            <a:xfrm>
              <a:off x="13023812" y="4454027"/>
              <a:ext cx="569036" cy="840969"/>
            </a:xfrm>
            <a:custGeom>
              <a:avLst/>
              <a:gdLst>
                <a:gd name="connsiteX0" fmla="*/ 285052 w 569036"/>
                <a:gd name="connsiteY0" fmla="*/ 37122 h 840969"/>
                <a:gd name="connsiteX1" fmla="*/ 40412 w 569036"/>
                <a:gd name="connsiteY1" fmla="*/ 420484 h 840969"/>
                <a:gd name="connsiteX2" fmla="*/ 285052 w 569036"/>
                <a:gd name="connsiteY2" fmla="*/ 802741 h 840969"/>
                <a:gd name="connsiteX3" fmla="*/ 528613 w 569036"/>
                <a:gd name="connsiteY3" fmla="*/ 420484 h 840969"/>
                <a:gd name="connsiteX4" fmla="*/ 285052 w 569036"/>
                <a:gd name="connsiteY4" fmla="*/ 37122 h 840969"/>
                <a:gd name="connsiteX5" fmla="*/ 285051 w 569036"/>
                <a:gd name="connsiteY5" fmla="*/ 0 h 840969"/>
                <a:gd name="connsiteX6" fmla="*/ 569036 w 569036"/>
                <a:gd name="connsiteY6" fmla="*/ 420484 h 840969"/>
                <a:gd name="connsiteX7" fmla="*/ 285051 w 569036"/>
                <a:gd name="connsiteY7" fmla="*/ 840969 h 840969"/>
                <a:gd name="connsiteX8" fmla="*/ 0 w 569036"/>
                <a:gd name="connsiteY8" fmla="*/ 420484 h 840969"/>
                <a:gd name="connsiteX9" fmla="*/ 285051 w 569036"/>
                <a:gd name="connsiteY9" fmla="*/ 0 h 84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9036" h="840969">
                  <a:moveTo>
                    <a:pt x="285052" y="37122"/>
                  </a:moveTo>
                  <a:cubicBezTo>
                    <a:pt x="126696" y="37122"/>
                    <a:pt x="40412" y="187846"/>
                    <a:pt x="40412" y="420484"/>
                  </a:cubicBezTo>
                  <a:cubicBezTo>
                    <a:pt x="40412" y="652018"/>
                    <a:pt x="128867" y="802741"/>
                    <a:pt x="285052" y="802741"/>
                  </a:cubicBezTo>
                  <a:cubicBezTo>
                    <a:pt x="443421" y="802741"/>
                    <a:pt x="528613" y="652018"/>
                    <a:pt x="528613" y="420484"/>
                  </a:cubicBezTo>
                  <a:cubicBezTo>
                    <a:pt x="528613" y="187846"/>
                    <a:pt x="441237" y="37122"/>
                    <a:pt x="285052" y="37122"/>
                  </a:cubicBezTo>
                  <a:close/>
                  <a:moveTo>
                    <a:pt x="285051" y="0"/>
                  </a:moveTo>
                  <a:cubicBezTo>
                    <a:pt x="469633" y="0"/>
                    <a:pt x="569036" y="172555"/>
                    <a:pt x="569036" y="420484"/>
                  </a:cubicBezTo>
                  <a:cubicBezTo>
                    <a:pt x="569036" y="668401"/>
                    <a:pt x="469633" y="840969"/>
                    <a:pt x="285051" y="840969"/>
                  </a:cubicBezTo>
                  <a:cubicBezTo>
                    <a:pt x="100482" y="840969"/>
                    <a:pt x="0" y="668401"/>
                    <a:pt x="0" y="420484"/>
                  </a:cubicBezTo>
                  <a:cubicBezTo>
                    <a:pt x="0" y="172555"/>
                    <a:pt x="100482" y="0"/>
                    <a:pt x="285051"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Freeform 3"/>
            <p:cNvSpPr/>
            <p:nvPr/>
          </p:nvSpPr>
          <p:spPr>
            <a:xfrm>
              <a:off x="13861517" y="4470403"/>
              <a:ext cx="524243" cy="824598"/>
            </a:xfrm>
            <a:custGeom>
              <a:avLst/>
              <a:gdLst>
                <a:gd name="connsiteX0" fmla="*/ 0 w 524243"/>
                <a:gd name="connsiteY0" fmla="*/ 670598 h 824598"/>
                <a:gd name="connsiteX1" fmla="*/ 34950 w 524243"/>
                <a:gd name="connsiteY1" fmla="*/ 650938 h 824598"/>
                <a:gd name="connsiteX2" fmla="*/ 255575 w 524243"/>
                <a:gd name="connsiteY2" fmla="*/ 786371 h 824598"/>
                <a:gd name="connsiteX3" fmla="*/ 483845 w 524243"/>
                <a:gd name="connsiteY3" fmla="*/ 543903 h 824598"/>
                <a:gd name="connsiteX4" fmla="*/ 277419 w 524243"/>
                <a:gd name="connsiteY4" fmla="*/ 318922 h 824598"/>
                <a:gd name="connsiteX5" fmla="*/ 77546 w 524243"/>
                <a:gd name="connsiteY5" fmla="*/ 431419 h 824598"/>
                <a:gd name="connsiteX6" fmla="*/ 42596 w 524243"/>
                <a:gd name="connsiteY6" fmla="*/ 418300 h 824598"/>
                <a:gd name="connsiteX7" fmla="*/ 74270 w 524243"/>
                <a:gd name="connsiteY7" fmla="*/ 0 h 824598"/>
                <a:gd name="connsiteX8" fmla="*/ 478371 w 524243"/>
                <a:gd name="connsiteY8" fmla="*/ 0 h 824598"/>
                <a:gd name="connsiteX9" fmla="*/ 476186 w 524243"/>
                <a:gd name="connsiteY9" fmla="*/ 39319 h 824598"/>
                <a:gd name="connsiteX10" fmla="*/ 111392 w 524243"/>
                <a:gd name="connsiteY10" fmla="*/ 39319 h 824598"/>
                <a:gd name="connsiteX11" fmla="*/ 84099 w 524243"/>
                <a:gd name="connsiteY11" fmla="*/ 372427 h 824598"/>
                <a:gd name="connsiteX12" fmla="*/ 278511 w 524243"/>
                <a:gd name="connsiteY12" fmla="*/ 281788 h 824598"/>
                <a:gd name="connsiteX13" fmla="*/ 524243 w 524243"/>
                <a:gd name="connsiteY13" fmla="*/ 541718 h 824598"/>
                <a:gd name="connsiteX14" fmla="*/ 255575 w 524243"/>
                <a:gd name="connsiteY14" fmla="*/ 824598 h 824598"/>
                <a:gd name="connsiteX15" fmla="*/ 0 w 524243"/>
                <a:gd name="connsiteY15" fmla="*/ 670598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24243" h="824598">
                  <a:moveTo>
                    <a:pt x="0" y="670598"/>
                  </a:moveTo>
                  <a:lnTo>
                    <a:pt x="34950" y="650938"/>
                  </a:lnTo>
                  <a:cubicBezTo>
                    <a:pt x="67716" y="712102"/>
                    <a:pt x="138709" y="786371"/>
                    <a:pt x="255575" y="786371"/>
                  </a:cubicBezTo>
                  <a:cubicBezTo>
                    <a:pt x="410667" y="786371"/>
                    <a:pt x="483845" y="669506"/>
                    <a:pt x="483845" y="543903"/>
                  </a:cubicBezTo>
                  <a:cubicBezTo>
                    <a:pt x="483845" y="398640"/>
                    <a:pt x="393192" y="318922"/>
                    <a:pt x="277419" y="318922"/>
                  </a:cubicBezTo>
                  <a:cubicBezTo>
                    <a:pt x="183490" y="318922"/>
                    <a:pt x="117958" y="368071"/>
                    <a:pt x="77546" y="431419"/>
                  </a:cubicBezTo>
                  <a:lnTo>
                    <a:pt x="42596" y="418300"/>
                  </a:lnTo>
                  <a:lnTo>
                    <a:pt x="74270" y="0"/>
                  </a:lnTo>
                  <a:lnTo>
                    <a:pt x="478371" y="0"/>
                  </a:lnTo>
                  <a:lnTo>
                    <a:pt x="476186" y="39319"/>
                  </a:lnTo>
                  <a:lnTo>
                    <a:pt x="111392" y="39319"/>
                  </a:lnTo>
                  <a:lnTo>
                    <a:pt x="84099" y="372427"/>
                  </a:lnTo>
                  <a:cubicBezTo>
                    <a:pt x="119050" y="325476"/>
                    <a:pt x="183490" y="281788"/>
                    <a:pt x="278511" y="281788"/>
                  </a:cubicBezTo>
                  <a:cubicBezTo>
                    <a:pt x="416128" y="281788"/>
                    <a:pt x="524243" y="377901"/>
                    <a:pt x="524243" y="541718"/>
                  </a:cubicBezTo>
                  <a:cubicBezTo>
                    <a:pt x="524243" y="697903"/>
                    <a:pt x="429235" y="824598"/>
                    <a:pt x="255575" y="824598"/>
                  </a:cubicBezTo>
                  <a:cubicBezTo>
                    <a:pt x="123419" y="824598"/>
                    <a:pt x="34950" y="740499"/>
                    <a:pt x="0" y="67059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14680667" y="4470403"/>
              <a:ext cx="524243" cy="824598"/>
            </a:xfrm>
            <a:custGeom>
              <a:avLst/>
              <a:gdLst>
                <a:gd name="connsiteX0" fmla="*/ 0 w 524243"/>
                <a:gd name="connsiteY0" fmla="*/ 670598 h 824598"/>
                <a:gd name="connsiteX1" fmla="*/ 34950 w 524243"/>
                <a:gd name="connsiteY1" fmla="*/ 650938 h 824598"/>
                <a:gd name="connsiteX2" fmla="*/ 255575 w 524243"/>
                <a:gd name="connsiteY2" fmla="*/ 786371 h 824598"/>
                <a:gd name="connsiteX3" fmla="*/ 483845 w 524243"/>
                <a:gd name="connsiteY3" fmla="*/ 543903 h 824598"/>
                <a:gd name="connsiteX4" fmla="*/ 277419 w 524243"/>
                <a:gd name="connsiteY4" fmla="*/ 318922 h 824598"/>
                <a:gd name="connsiteX5" fmla="*/ 77546 w 524243"/>
                <a:gd name="connsiteY5" fmla="*/ 431419 h 824598"/>
                <a:gd name="connsiteX6" fmla="*/ 42596 w 524243"/>
                <a:gd name="connsiteY6" fmla="*/ 418300 h 824598"/>
                <a:gd name="connsiteX7" fmla="*/ 74270 w 524243"/>
                <a:gd name="connsiteY7" fmla="*/ 0 h 824598"/>
                <a:gd name="connsiteX8" fmla="*/ 478371 w 524243"/>
                <a:gd name="connsiteY8" fmla="*/ 0 h 824598"/>
                <a:gd name="connsiteX9" fmla="*/ 476186 w 524243"/>
                <a:gd name="connsiteY9" fmla="*/ 39319 h 824598"/>
                <a:gd name="connsiteX10" fmla="*/ 111392 w 524243"/>
                <a:gd name="connsiteY10" fmla="*/ 39319 h 824598"/>
                <a:gd name="connsiteX11" fmla="*/ 84099 w 524243"/>
                <a:gd name="connsiteY11" fmla="*/ 372427 h 824598"/>
                <a:gd name="connsiteX12" fmla="*/ 278511 w 524243"/>
                <a:gd name="connsiteY12" fmla="*/ 281788 h 824598"/>
                <a:gd name="connsiteX13" fmla="*/ 524243 w 524243"/>
                <a:gd name="connsiteY13" fmla="*/ 541718 h 824598"/>
                <a:gd name="connsiteX14" fmla="*/ 255575 w 524243"/>
                <a:gd name="connsiteY14" fmla="*/ 824598 h 824598"/>
                <a:gd name="connsiteX15" fmla="*/ 0 w 524243"/>
                <a:gd name="connsiteY15" fmla="*/ 670598 h 8245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524243" h="824598">
                  <a:moveTo>
                    <a:pt x="0" y="670598"/>
                  </a:moveTo>
                  <a:lnTo>
                    <a:pt x="34950" y="650938"/>
                  </a:lnTo>
                  <a:cubicBezTo>
                    <a:pt x="67716" y="712102"/>
                    <a:pt x="138709" y="786371"/>
                    <a:pt x="255575" y="786371"/>
                  </a:cubicBezTo>
                  <a:cubicBezTo>
                    <a:pt x="410667" y="786371"/>
                    <a:pt x="483845" y="669506"/>
                    <a:pt x="483845" y="543903"/>
                  </a:cubicBezTo>
                  <a:cubicBezTo>
                    <a:pt x="483845" y="398640"/>
                    <a:pt x="393192" y="318922"/>
                    <a:pt x="277419" y="318922"/>
                  </a:cubicBezTo>
                  <a:cubicBezTo>
                    <a:pt x="183490" y="318922"/>
                    <a:pt x="117958" y="368071"/>
                    <a:pt x="77546" y="431419"/>
                  </a:cubicBezTo>
                  <a:lnTo>
                    <a:pt x="42596" y="418300"/>
                  </a:lnTo>
                  <a:lnTo>
                    <a:pt x="74270" y="0"/>
                  </a:lnTo>
                  <a:lnTo>
                    <a:pt x="478371" y="0"/>
                  </a:lnTo>
                  <a:lnTo>
                    <a:pt x="476186" y="39319"/>
                  </a:lnTo>
                  <a:lnTo>
                    <a:pt x="111392" y="39319"/>
                  </a:lnTo>
                  <a:lnTo>
                    <a:pt x="84099" y="372427"/>
                  </a:lnTo>
                  <a:cubicBezTo>
                    <a:pt x="119050" y="325476"/>
                    <a:pt x="183490" y="281788"/>
                    <a:pt x="278511" y="281788"/>
                  </a:cubicBezTo>
                  <a:cubicBezTo>
                    <a:pt x="416128" y="281788"/>
                    <a:pt x="524243" y="377901"/>
                    <a:pt x="524243" y="541718"/>
                  </a:cubicBezTo>
                  <a:cubicBezTo>
                    <a:pt x="524243" y="697903"/>
                    <a:pt x="429235" y="824598"/>
                    <a:pt x="255575" y="824598"/>
                  </a:cubicBezTo>
                  <a:cubicBezTo>
                    <a:pt x="123419" y="824598"/>
                    <a:pt x="34950" y="740499"/>
                    <a:pt x="0" y="67059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Straight Connector 20"/>
          <p:cNvCxnSpPr/>
          <p:nvPr/>
        </p:nvCxnSpPr>
        <p:spPr>
          <a:xfrm>
            <a:off x="1469302" y="2723354"/>
            <a:ext cx="9290845"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5656015" y="3268668"/>
            <a:ext cx="5135202" cy="246221"/>
          </a:xfrm>
          <a:prstGeom prst="rect">
            <a:avLst/>
          </a:prstGeom>
          <a:noFill/>
        </p:spPr>
        <p:txBody>
          <a:bodyPr wrap="square" lIns="0" tIns="0" rIns="0" bIns="0" rtlCol="0">
            <a:spAutoFit/>
          </a:bodyPr>
          <a:lstStyle/>
          <a:p>
            <a:r>
              <a:rPr lang="en-US" sz="1600" dirty="0" smtClean="0">
                <a:solidFill>
                  <a:schemeClr val="accent5"/>
                </a:solidFill>
              </a:rPr>
              <a:t>15-digit </a:t>
            </a:r>
            <a:r>
              <a:rPr lang="en-US" sz="1600" dirty="0">
                <a:solidFill>
                  <a:schemeClr val="accent5"/>
                </a:solidFill>
              </a:rPr>
              <a:t>digital </a:t>
            </a:r>
            <a:r>
              <a:rPr lang="en-US" sz="1600" dirty="0" smtClean="0">
                <a:solidFill>
                  <a:schemeClr val="accent5"/>
                </a:solidFill>
              </a:rPr>
              <a:t>number</a:t>
            </a:r>
            <a:endParaRPr lang="en-US" sz="1600" dirty="0">
              <a:solidFill>
                <a:schemeClr val="accent5"/>
              </a:solidFill>
            </a:endParaRPr>
          </a:p>
        </p:txBody>
      </p:sp>
      <p:sp>
        <p:nvSpPr>
          <p:cNvPr id="22" name="TextBox 21"/>
          <p:cNvSpPr txBox="1"/>
          <p:nvPr/>
        </p:nvSpPr>
        <p:spPr>
          <a:xfrm>
            <a:off x="5656015" y="3859429"/>
            <a:ext cx="5135202" cy="246221"/>
          </a:xfrm>
          <a:prstGeom prst="rect">
            <a:avLst/>
          </a:prstGeom>
          <a:noFill/>
        </p:spPr>
        <p:txBody>
          <a:bodyPr wrap="square" lIns="0" tIns="0" rIns="0" bIns="0" rtlCol="0">
            <a:spAutoFit/>
          </a:bodyPr>
          <a:lstStyle/>
          <a:p>
            <a:r>
              <a:rPr lang="en-US" sz="1600" dirty="0" smtClean="0">
                <a:solidFill>
                  <a:schemeClr val="accent5"/>
                </a:solidFill>
              </a:rPr>
              <a:t>Has expiration </a:t>
            </a:r>
            <a:r>
              <a:rPr lang="en-US" sz="1600" dirty="0">
                <a:solidFill>
                  <a:schemeClr val="accent5"/>
                </a:solidFill>
              </a:rPr>
              <a:t>and security </a:t>
            </a:r>
            <a:r>
              <a:rPr lang="en-US" sz="1600" dirty="0" smtClean="0">
                <a:solidFill>
                  <a:schemeClr val="accent5"/>
                </a:solidFill>
              </a:rPr>
              <a:t>code</a:t>
            </a:r>
            <a:endParaRPr lang="en-US" sz="1600" dirty="0">
              <a:solidFill>
                <a:schemeClr val="accent5"/>
              </a:solidFill>
            </a:endParaRPr>
          </a:p>
        </p:txBody>
      </p:sp>
      <p:sp>
        <p:nvSpPr>
          <p:cNvPr id="23" name="TextBox 22"/>
          <p:cNvSpPr txBox="1"/>
          <p:nvPr/>
        </p:nvSpPr>
        <p:spPr>
          <a:xfrm>
            <a:off x="5656015" y="5040950"/>
            <a:ext cx="5135202" cy="246221"/>
          </a:xfrm>
          <a:prstGeom prst="rect">
            <a:avLst/>
          </a:prstGeom>
          <a:noFill/>
        </p:spPr>
        <p:txBody>
          <a:bodyPr wrap="square" lIns="0" tIns="0" rIns="0" bIns="0" rtlCol="0">
            <a:spAutoFit/>
          </a:bodyPr>
          <a:lstStyle/>
          <a:p>
            <a:r>
              <a:rPr lang="en-US" sz="1600" dirty="0" smtClean="0">
                <a:solidFill>
                  <a:schemeClr val="accent5"/>
                </a:solidFill>
              </a:rPr>
              <a:t>Captures data fields you define for each transaction</a:t>
            </a:r>
          </a:p>
        </p:txBody>
      </p:sp>
      <p:sp>
        <p:nvSpPr>
          <p:cNvPr id="24" name="TextBox 23"/>
          <p:cNvSpPr txBox="1"/>
          <p:nvPr/>
        </p:nvSpPr>
        <p:spPr>
          <a:xfrm>
            <a:off x="5656015" y="4450190"/>
            <a:ext cx="5135202" cy="246221"/>
          </a:xfrm>
          <a:prstGeom prst="rect">
            <a:avLst/>
          </a:prstGeom>
          <a:noFill/>
        </p:spPr>
        <p:txBody>
          <a:bodyPr wrap="square" lIns="0" tIns="0" rIns="0" bIns="0" rtlCol="0">
            <a:spAutoFit/>
          </a:bodyPr>
          <a:lstStyle/>
          <a:p>
            <a:r>
              <a:rPr lang="en-US" sz="1600" dirty="0" smtClean="0">
                <a:solidFill>
                  <a:schemeClr val="accent5"/>
                </a:solidFill>
              </a:rPr>
              <a:t>Includes </a:t>
            </a:r>
            <a:r>
              <a:rPr lang="en-US" sz="1600" dirty="0">
                <a:solidFill>
                  <a:schemeClr val="accent5"/>
                </a:solidFill>
              </a:rPr>
              <a:t>specific usage dates </a:t>
            </a:r>
            <a:r>
              <a:rPr lang="en-US" sz="1600" dirty="0" smtClean="0">
                <a:solidFill>
                  <a:schemeClr val="accent5"/>
                </a:solidFill>
              </a:rPr>
              <a:t>and transaction value</a:t>
            </a:r>
            <a:endParaRPr lang="en-US" sz="1600" dirty="0">
              <a:solidFill>
                <a:schemeClr val="accent5"/>
              </a:solidFill>
            </a:endParaRPr>
          </a:p>
        </p:txBody>
      </p:sp>
      <p:grpSp>
        <p:nvGrpSpPr>
          <p:cNvPr id="33" name="Group 32"/>
          <p:cNvGrpSpPr/>
          <p:nvPr/>
        </p:nvGrpSpPr>
        <p:grpSpPr>
          <a:xfrm>
            <a:off x="2368296" y="2735888"/>
            <a:ext cx="3083487" cy="677484"/>
            <a:chOff x="3163159" y="3359888"/>
            <a:chExt cx="744279" cy="744280"/>
          </a:xfrm>
        </p:grpSpPr>
        <p:cxnSp>
          <p:nvCxnSpPr>
            <p:cNvPr id="31" name="Straight Connector 30"/>
            <p:cNvCxnSpPr/>
            <p:nvPr/>
          </p:nvCxnSpPr>
          <p:spPr>
            <a:xfrm>
              <a:off x="3163160" y="335988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rot="5400000">
              <a:off x="3535299" y="373202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4" name="Group 33"/>
          <p:cNvGrpSpPr/>
          <p:nvPr/>
        </p:nvGrpSpPr>
        <p:grpSpPr>
          <a:xfrm>
            <a:off x="3026664" y="2735887"/>
            <a:ext cx="2425119" cy="1281183"/>
            <a:chOff x="3163159" y="3359888"/>
            <a:chExt cx="744279" cy="744280"/>
          </a:xfrm>
        </p:grpSpPr>
        <p:cxnSp>
          <p:nvCxnSpPr>
            <p:cNvPr id="35" name="Straight Connector 34"/>
            <p:cNvCxnSpPr/>
            <p:nvPr/>
          </p:nvCxnSpPr>
          <p:spPr>
            <a:xfrm>
              <a:off x="3163160" y="335988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rot="5400000">
              <a:off x="3535299" y="373202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37" name="Group 36"/>
          <p:cNvGrpSpPr/>
          <p:nvPr/>
        </p:nvGrpSpPr>
        <p:grpSpPr>
          <a:xfrm>
            <a:off x="3685034" y="2735887"/>
            <a:ext cx="1766749" cy="1875735"/>
            <a:chOff x="3163159" y="3359888"/>
            <a:chExt cx="744279" cy="744280"/>
          </a:xfrm>
        </p:grpSpPr>
        <p:cxnSp>
          <p:nvCxnSpPr>
            <p:cNvPr id="38" name="Straight Connector 37"/>
            <p:cNvCxnSpPr/>
            <p:nvPr/>
          </p:nvCxnSpPr>
          <p:spPr>
            <a:xfrm>
              <a:off x="3163160" y="335988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rot="5400000">
              <a:off x="3535299" y="373202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40" name="Group 39"/>
          <p:cNvGrpSpPr/>
          <p:nvPr/>
        </p:nvGrpSpPr>
        <p:grpSpPr>
          <a:xfrm>
            <a:off x="4339280" y="2723355"/>
            <a:ext cx="1112504" cy="2446244"/>
            <a:chOff x="3163159" y="3359888"/>
            <a:chExt cx="744279" cy="744280"/>
          </a:xfrm>
        </p:grpSpPr>
        <p:cxnSp>
          <p:nvCxnSpPr>
            <p:cNvPr id="41" name="Straight Connector 40"/>
            <p:cNvCxnSpPr/>
            <p:nvPr/>
          </p:nvCxnSpPr>
          <p:spPr>
            <a:xfrm>
              <a:off x="3163160" y="335988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rot="5400000">
              <a:off x="3535299" y="3732028"/>
              <a:ext cx="0" cy="744279"/>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79332683"/>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500"/>
                                        <p:tgtEl>
                                          <p:spTgt spid="37"/>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3"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Enhanced Business Travel Account</a:t>
            </a:r>
            <a:endParaRPr lang="en-US" dirty="0"/>
          </a:p>
        </p:txBody>
      </p:sp>
      <p:sp>
        <p:nvSpPr>
          <p:cNvPr id="124" name="TextBox 123"/>
          <p:cNvSpPr txBox="1"/>
          <p:nvPr/>
        </p:nvSpPr>
        <p:spPr>
          <a:xfrm>
            <a:off x="717871" y="2310600"/>
            <a:ext cx="2330273" cy="581698"/>
          </a:xfrm>
          <a:prstGeom prst="rect">
            <a:avLst/>
          </a:prstGeom>
          <a:noFill/>
        </p:spPr>
        <p:txBody>
          <a:bodyPr wrap="square" lIns="0" tIns="0" rIns="0" bIns="0" rtlCol="0">
            <a:spAutoFit/>
          </a:bodyPr>
          <a:lstStyle/>
          <a:p>
            <a:pPr algn="r">
              <a:lnSpc>
                <a:spcPct val="90000"/>
              </a:lnSpc>
            </a:pPr>
            <a:r>
              <a:rPr lang="en-US" sz="1400" dirty="0">
                <a:latin typeface="BentonSans Medium" charset="0"/>
                <a:ea typeface="BentonSans Medium" charset="0"/>
                <a:cs typeface="BentonSans Medium" charset="0"/>
              </a:rPr>
              <a:t>Book travel as usual </a:t>
            </a:r>
            <a:r>
              <a:rPr lang="en-US" sz="1400" dirty="0" smtClean="0">
                <a:latin typeface="BentonSans Medium" charset="0"/>
                <a:ea typeface="BentonSans Medium" charset="0"/>
                <a:cs typeface="BentonSans Medium" charset="0"/>
              </a:rPr>
              <a:t/>
            </a:r>
            <a:br>
              <a:rPr lang="en-US" sz="1400" dirty="0" smtClean="0">
                <a:latin typeface="BentonSans Medium" charset="0"/>
                <a:ea typeface="BentonSans Medium" charset="0"/>
                <a:cs typeface="BentonSans Medium" charset="0"/>
              </a:rPr>
            </a:br>
            <a:r>
              <a:rPr lang="en-US" sz="1400" dirty="0" smtClean="0">
                <a:latin typeface="BentonSans Medium" charset="0"/>
                <a:ea typeface="BentonSans Medium" charset="0"/>
                <a:cs typeface="BentonSans Medium" charset="0"/>
              </a:rPr>
              <a:t>for </a:t>
            </a:r>
            <a:r>
              <a:rPr lang="en-US" sz="1400" dirty="0">
                <a:latin typeface="BentonSans Medium" charset="0"/>
                <a:ea typeface="BentonSans Medium" charset="0"/>
                <a:cs typeface="BentonSans Medium" charset="0"/>
              </a:rPr>
              <a:t>air and rail. </a:t>
            </a:r>
            <a:endParaRPr lang="en-US" sz="1400" dirty="0" smtClean="0">
              <a:latin typeface="BentonSans Medium" charset="0"/>
              <a:ea typeface="BentonSans Medium" charset="0"/>
              <a:cs typeface="BentonSans Medium" charset="0"/>
            </a:endParaRPr>
          </a:p>
          <a:p>
            <a:pPr algn="r">
              <a:lnSpc>
                <a:spcPct val="90000"/>
              </a:lnSpc>
            </a:pPr>
            <a:r>
              <a:rPr lang="en-US" sz="1400" dirty="0" smtClean="0">
                <a:solidFill>
                  <a:schemeClr val="accent5"/>
                </a:solidFill>
              </a:rPr>
              <a:t>VAN </a:t>
            </a:r>
            <a:r>
              <a:rPr lang="en-US" sz="1400" dirty="0">
                <a:solidFill>
                  <a:schemeClr val="accent5"/>
                </a:solidFill>
              </a:rPr>
              <a:t>sits with your </a:t>
            </a:r>
            <a:r>
              <a:rPr lang="en-US" sz="1400" dirty="0" smtClean="0">
                <a:solidFill>
                  <a:schemeClr val="accent5"/>
                </a:solidFill>
              </a:rPr>
              <a:t>TMC</a:t>
            </a:r>
            <a:endParaRPr lang="en-US" sz="1400" dirty="0">
              <a:solidFill>
                <a:schemeClr val="accent5"/>
              </a:solidFill>
            </a:endParaRPr>
          </a:p>
        </p:txBody>
      </p:sp>
      <p:sp>
        <p:nvSpPr>
          <p:cNvPr id="126" name="TextBox 125"/>
          <p:cNvSpPr txBox="1"/>
          <p:nvPr/>
        </p:nvSpPr>
        <p:spPr>
          <a:xfrm>
            <a:off x="293370" y="4092958"/>
            <a:ext cx="2754774" cy="775597"/>
          </a:xfrm>
          <a:prstGeom prst="rect">
            <a:avLst/>
          </a:prstGeom>
          <a:noFill/>
        </p:spPr>
        <p:txBody>
          <a:bodyPr wrap="square" lIns="0" tIns="0" rIns="0" bIns="0" rtlCol="0">
            <a:spAutoFit/>
          </a:bodyPr>
          <a:lstStyle/>
          <a:p>
            <a:pPr algn="r">
              <a:lnSpc>
                <a:spcPct val="90000"/>
              </a:lnSpc>
            </a:pPr>
            <a:r>
              <a:rPr lang="en-US" sz="1400" dirty="0">
                <a:latin typeface="BentonSans Medium" charset="0"/>
                <a:ea typeface="BentonSans Medium" charset="0"/>
                <a:cs typeface="BentonSans Medium" charset="0"/>
              </a:rPr>
              <a:t>Generate dynamic VAN for hotel and low-cost carriers</a:t>
            </a:r>
            <a:r>
              <a:rPr lang="en-US" sz="1400" dirty="0">
                <a:solidFill>
                  <a:schemeClr val="accent5"/>
                </a:solidFill>
                <a:latin typeface="BentonSans Medium" charset="0"/>
                <a:ea typeface="BentonSans Medium" charset="0"/>
                <a:cs typeface="BentonSans Medium" charset="0"/>
              </a:rPr>
              <a:t>. </a:t>
            </a:r>
            <a:endParaRPr lang="en-US" sz="1400" dirty="0" smtClean="0">
              <a:solidFill>
                <a:schemeClr val="accent5"/>
              </a:solidFill>
              <a:latin typeface="BentonSans Medium" charset="0"/>
              <a:ea typeface="BentonSans Medium" charset="0"/>
              <a:cs typeface="BentonSans Medium" charset="0"/>
            </a:endParaRPr>
          </a:p>
          <a:p>
            <a:pPr algn="r">
              <a:lnSpc>
                <a:spcPct val="90000"/>
              </a:lnSpc>
            </a:pPr>
            <a:r>
              <a:rPr lang="en-US" sz="1400" dirty="0">
                <a:solidFill>
                  <a:schemeClr val="accent5"/>
                </a:solidFill>
              </a:rPr>
              <a:t>VAN includes start and end </a:t>
            </a:r>
            <a:r>
              <a:rPr lang="en-US" sz="1400" dirty="0" smtClean="0">
                <a:solidFill>
                  <a:schemeClr val="accent5"/>
                </a:solidFill>
              </a:rPr>
              <a:t>dates/transaction</a:t>
            </a:r>
            <a:endParaRPr lang="en-US" sz="1400" dirty="0">
              <a:solidFill>
                <a:schemeClr val="accent5"/>
              </a:solidFill>
            </a:endParaRPr>
          </a:p>
        </p:txBody>
      </p:sp>
      <p:sp>
        <p:nvSpPr>
          <p:cNvPr id="128" name="TextBox 127"/>
          <p:cNvSpPr txBox="1"/>
          <p:nvPr/>
        </p:nvSpPr>
        <p:spPr>
          <a:xfrm>
            <a:off x="5414910" y="4416448"/>
            <a:ext cx="1977856" cy="581698"/>
          </a:xfrm>
          <a:prstGeom prst="rect">
            <a:avLst/>
          </a:prstGeom>
          <a:noFill/>
        </p:spPr>
        <p:txBody>
          <a:bodyPr wrap="square" lIns="0" tIns="0" rIns="0" bIns="0" rtlCol="0">
            <a:spAutoFit/>
          </a:bodyPr>
          <a:lstStyle/>
          <a:p>
            <a:pPr algn="ctr">
              <a:lnSpc>
                <a:spcPct val="90000"/>
              </a:lnSpc>
            </a:pPr>
            <a:r>
              <a:rPr lang="en-US" sz="1400" dirty="0" smtClean="0">
                <a:solidFill>
                  <a:schemeClr val="accent5"/>
                </a:solidFill>
              </a:rPr>
              <a:t>Capture </a:t>
            </a:r>
            <a:r>
              <a:rPr lang="en-US" sz="1400" dirty="0">
                <a:solidFill>
                  <a:schemeClr val="accent5"/>
                </a:solidFill>
              </a:rPr>
              <a:t>client-defined data for each </a:t>
            </a:r>
            <a:r>
              <a:rPr lang="en-US" sz="1400" dirty="0" smtClean="0">
                <a:solidFill>
                  <a:schemeClr val="accent5"/>
                </a:solidFill>
              </a:rPr>
              <a:t>transaction </a:t>
            </a:r>
            <a:endParaRPr lang="en-US" sz="1400" dirty="0">
              <a:solidFill>
                <a:schemeClr val="accent5"/>
              </a:solidFill>
            </a:endParaRPr>
          </a:p>
        </p:txBody>
      </p:sp>
      <p:sp>
        <p:nvSpPr>
          <p:cNvPr id="129" name="TextBox 128"/>
          <p:cNvSpPr txBox="1"/>
          <p:nvPr/>
        </p:nvSpPr>
        <p:spPr>
          <a:xfrm>
            <a:off x="7574084" y="4416448"/>
            <a:ext cx="1385497" cy="387798"/>
          </a:xfrm>
          <a:prstGeom prst="rect">
            <a:avLst/>
          </a:prstGeom>
          <a:noFill/>
        </p:spPr>
        <p:txBody>
          <a:bodyPr wrap="square" lIns="0" tIns="0" rIns="0" bIns="0" rtlCol="0">
            <a:spAutoFit/>
          </a:bodyPr>
          <a:lstStyle/>
          <a:p>
            <a:pPr algn="ctr">
              <a:lnSpc>
                <a:spcPct val="90000"/>
              </a:lnSpc>
            </a:pPr>
            <a:r>
              <a:rPr lang="en-US" sz="1400" dirty="0" smtClean="0">
                <a:solidFill>
                  <a:schemeClr val="accent5"/>
                </a:solidFill>
              </a:rPr>
              <a:t>Get </a:t>
            </a:r>
            <a:r>
              <a:rPr lang="en-US" sz="1400" dirty="0">
                <a:solidFill>
                  <a:schemeClr val="accent5"/>
                </a:solidFill>
              </a:rPr>
              <a:t>a </a:t>
            </a:r>
            <a:r>
              <a:rPr lang="en-US" sz="1400" dirty="0" smtClean="0">
                <a:solidFill>
                  <a:schemeClr val="accent5"/>
                </a:solidFill>
              </a:rPr>
              <a:t/>
            </a:r>
            <a:br>
              <a:rPr lang="en-US" sz="1400" dirty="0" smtClean="0">
                <a:solidFill>
                  <a:schemeClr val="accent5"/>
                </a:solidFill>
              </a:rPr>
            </a:br>
            <a:r>
              <a:rPr lang="en-US" sz="1400" dirty="0" smtClean="0">
                <a:solidFill>
                  <a:schemeClr val="accent5"/>
                </a:solidFill>
              </a:rPr>
              <a:t>centralized bill</a:t>
            </a:r>
            <a:endParaRPr lang="en-US" sz="1400" dirty="0">
              <a:solidFill>
                <a:schemeClr val="accent5"/>
              </a:solidFill>
            </a:endParaRPr>
          </a:p>
        </p:txBody>
      </p:sp>
      <p:sp>
        <p:nvSpPr>
          <p:cNvPr id="130" name="TextBox 129"/>
          <p:cNvSpPr txBox="1"/>
          <p:nvPr/>
        </p:nvSpPr>
        <p:spPr>
          <a:xfrm>
            <a:off x="9372496" y="4416448"/>
            <a:ext cx="1504708" cy="387798"/>
          </a:xfrm>
          <a:prstGeom prst="rect">
            <a:avLst/>
          </a:prstGeom>
          <a:noFill/>
        </p:spPr>
        <p:txBody>
          <a:bodyPr wrap="square" lIns="0" tIns="0" rIns="0" bIns="0" rtlCol="0">
            <a:spAutoFit/>
          </a:bodyPr>
          <a:lstStyle/>
          <a:p>
            <a:pPr algn="ctr">
              <a:lnSpc>
                <a:spcPct val="90000"/>
              </a:lnSpc>
            </a:pPr>
            <a:r>
              <a:rPr lang="en-US" sz="1400" dirty="0" smtClean="0">
                <a:solidFill>
                  <a:schemeClr val="accent5"/>
                </a:solidFill>
              </a:rPr>
              <a:t>Quickly </a:t>
            </a:r>
            <a:r>
              <a:rPr lang="en-US" sz="1400" dirty="0">
                <a:solidFill>
                  <a:schemeClr val="accent5"/>
                </a:solidFill>
              </a:rPr>
              <a:t>reconcile </a:t>
            </a:r>
            <a:r>
              <a:rPr lang="en-US" sz="1400" dirty="0" smtClean="0">
                <a:solidFill>
                  <a:schemeClr val="accent5"/>
                </a:solidFill>
              </a:rPr>
              <a:t>charges</a:t>
            </a:r>
            <a:endParaRPr lang="en-US" sz="1400" dirty="0">
              <a:solidFill>
                <a:schemeClr val="accent5"/>
              </a:solidFill>
            </a:endParaRPr>
          </a:p>
        </p:txBody>
      </p:sp>
      <p:grpSp>
        <p:nvGrpSpPr>
          <p:cNvPr id="22" name="Group 21"/>
          <p:cNvGrpSpPr/>
          <p:nvPr/>
        </p:nvGrpSpPr>
        <p:grpSpPr>
          <a:xfrm>
            <a:off x="4673516" y="2587448"/>
            <a:ext cx="980075" cy="1990707"/>
            <a:chOff x="4673517" y="2587448"/>
            <a:chExt cx="631102" cy="1990707"/>
          </a:xfrm>
        </p:grpSpPr>
        <p:sp>
          <p:nvSpPr>
            <p:cNvPr id="145" name="Freeform 3"/>
            <p:cNvSpPr/>
            <p:nvPr/>
          </p:nvSpPr>
          <p:spPr>
            <a:xfrm flipH="1">
              <a:off x="4673517" y="2587448"/>
              <a:ext cx="631102" cy="840946"/>
            </a:xfrm>
            <a:custGeom>
              <a:avLst/>
              <a:gdLst>
                <a:gd name="connsiteX0" fmla="*/ 0 w 996950"/>
                <a:gd name="connsiteY0" fmla="*/ 666242 h 666242"/>
                <a:gd name="connsiteX1" fmla="*/ 193675 w 996950"/>
                <a:gd name="connsiteY1" fmla="*/ 666242 h 666242"/>
                <a:gd name="connsiteX2" fmla="*/ 803275 w 996950"/>
                <a:gd name="connsiteY2" fmla="*/ 0 h 666242"/>
                <a:gd name="connsiteX3" fmla="*/ 996950 w 996950"/>
                <a:gd name="connsiteY3" fmla="*/ 0 h 666242"/>
              </a:gdLst>
              <a:ahLst/>
              <a:cxnLst>
                <a:cxn ang="0">
                  <a:pos x="connsiteX0" y="connsiteY0"/>
                </a:cxn>
                <a:cxn ang="1">
                  <a:pos x="connsiteX1" y="connsiteY1"/>
                </a:cxn>
                <a:cxn ang="2">
                  <a:pos x="connsiteX2" y="connsiteY2"/>
                </a:cxn>
                <a:cxn ang="3">
                  <a:pos x="connsiteX3" y="connsiteY3"/>
                </a:cxn>
              </a:cxnLst>
              <a:rect l="l" t="t" r="r" b="b"/>
              <a:pathLst>
                <a:path w="996950" h="666242">
                  <a:moveTo>
                    <a:pt x="0" y="666242"/>
                  </a:moveTo>
                  <a:lnTo>
                    <a:pt x="193675" y="666242"/>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Freeform 3"/>
            <p:cNvSpPr/>
            <p:nvPr/>
          </p:nvSpPr>
          <p:spPr>
            <a:xfrm flipH="1" flipV="1">
              <a:off x="4673517" y="3608177"/>
              <a:ext cx="631102" cy="969978"/>
            </a:xfrm>
            <a:custGeom>
              <a:avLst/>
              <a:gdLst>
                <a:gd name="connsiteX0" fmla="*/ 0 w 996950"/>
                <a:gd name="connsiteY0" fmla="*/ 666242 h 666242"/>
                <a:gd name="connsiteX1" fmla="*/ 193675 w 996950"/>
                <a:gd name="connsiteY1" fmla="*/ 666242 h 666242"/>
                <a:gd name="connsiteX2" fmla="*/ 803275 w 996950"/>
                <a:gd name="connsiteY2" fmla="*/ 0 h 666242"/>
                <a:gd name="connsiteX3" fmla="*/ 996950 w 996950"/>
                <a:gd name="connsiteY3" fmla="*/ 0 h 666242"/>
              </a:gdLst>
              <a:ahLst/>
              <a:cxnLst>
                <a:cxn ang="0">
                  <a:pos x="connsiteX0" y="connsiteY0"/>
                </a:cxn>
                <a:cxn ang="1">
                  <a:pos x="connsiteX1" y="connsiteY1"/>
                </a:cxn>
                <a:cxn ang="2">
                  <a:pos x="connsiteX2" y="connsiteY2"/>
                </a:cxn>
                <a:cxn ang="3">
                  <a:pos x="connsiteX3" y="connsiteY3"/>
                </a:cxn>
              </a:cxnLst>
              <a:rect l="l" t="t" r="r" b="b"/>
              <a:pathLst>
                <a:path w="996950" h="666242">
                  <a:moveTo>
                    <a:pt x="0" y="666242"/>
                  </a:moveTo>
                  <a:lnTo>
                    <a:pt x="193675" y="666242"/>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 name="Straight Connector 23"/>
          <p:cNvCxnSpPr>
            <a:stCxn id="169" idx="6"/>
            <a:endCxn id="173" idx="2"/>
          </p:cNvCxnSpPr>
          <p:nvPr/>
        </p:nvCxnSpPr>
        <p:spPr>
          <a:xfrm>
            <a:off x="7149206" y="3537548"/>
            <a:ext cx="372258"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79" name="Straight Connector 178"/>
          <p:cNvCxnSpPr/>
          <p:nvPr/>
        </p:nvCxnSpPr>
        <p:spPr>
          <a:xfrm>
            <a:off x="9012200" y="3537548"/>
            <a:ext cx="372258"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a:off x="5658470" y="2792181"/>
            <a:ext cx="1490736" cy="1490734"/>
            <a:chOff x="5658470" y="2792181"/>
            <a:chExt cx="1490736" cy="1490734"/>
          </a:xfrm>
        </p:grpSpPr>
        <p:grpSp>
          <p:nvGrpSpPr>
            <p:cNvPr id="168" name="Group 167"/>
            <p:cNvGrpSpPr/>
            <p:nvPr/>
          </p:nvGrpSpPr>
          <p:grpSpPr>
            <a:xfrm>
              <a:off x="5658470" y="2792181"/>
              <a:ext cx="1490736" cy="1490734"/>
              <a:chOff x="5777588" y="1934259"/>
              <a:chExt cx="1456472" cy="1456470"/>
            </a:xfrm>
          </p:grpSpPr>
          <p:sp>
            <p:nvSpPr>
              <p:cNvPr id="169" name="Oval 168"/>
              <p:cNvSpPr/>
              <p:nvPr/>
            </p:nvSpPr>
            <p:spPr>
              <a:xfrm>
                <a:off x="5777588" y="1934259"/>
                <a:ext cx="1456472" cy="145647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0" name="Oval 169"/>
              <p:cNvSpPr/>
              <p:nvPr/>
            </p:nvSpPr>
            <p:spPr>
              <a:xfrm>
                <a:off x="5949973" y="2106643"/>
                <a:ext cx="1111702" cy="1111702"/>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190" name="Group 189"/>
            <p:cNvGrpSpPr/>
            <p:nvPr/>
          </p:nvGrpSpPr>
          <p:grpSpPr>
            <a:xfrm>
              <a:off x="6165006" y="3463131"/>
              <a:ext cx="477664" cy="459290"/>
              <a:chOff x="8728079" y="6831642"/>
              <a:chExt cx="569267" cy="547369"/>
            </a:xfrm>
            <a:solidFill>
              <a:schemeClr val="bg1"/>
            </a:solidFill>
          </p:grpSpPr>
          <p:sp>
            <p:nvSpPr>
              <p:cNvPr id="191" name="Freeform 3"/>
              <p:cNvSpPr/>
              <p:nvPr/>
            </p:nvSpPr>
            <p:spPr>
              <a:xfrm>
                <a:off x="8923757" y="6976589"/>
                <a:ext cx="271704" cy="334493"/>
              </a:xfrm>
              <a:custGeom>
                <a:avLst/>
                <a:gdLst>
                  <a:gd name="connsiteX0" fmla="*/ 33960 w 271704"/>
                  <a:gd name="connsiteY0" fmla="*/ 33960 h 334493"/>
                  <a:gd name="connsiteX1" fmla="*/ 237744 w 271704"/>
                  <a:gd name="connsiteY1" fmla="*/ 33960 h 334493"/>
                  <a:gd name="connsiteX2" fmla="*/ 237744 w 271704"/>
                  <a:gd name="connsiteY2" fmla="*/ 50940 h 334493"/>
                  <a:gd name="connsiteX3" fmla="*/ 271704 w 271704"/>
                  <a:gd name="connsiteY3" fmla="*/ 50940 h 334493"/>
                  <a:gd name="connsiteX4" fmla="*/ 271704 w 271704"/>
                  <a:gd name="connsiteY4" fmla="*/ 0 h 334493"/>
                  <a:gd name="connsiteX5" fmla="*/ 0 w 271704"/>
                  <a:gd name="connsiteY5" fmla="*/ 0 h 334493"/>
                  <a:gd name="connsiteX6" fmla="*/ 0 w 271704"/>
                  <a:gd name="connsiteY6" fmla="*/ 334493 h 334493"/>
                  <a:gd name="connsiteX7" fmla="*/ 84899 w 271704"/>
                  <a:gd name="connsiteY7" fmla="*/ 334493 h 334493"/>
                  <a:gd name="connsiteX8" fmla="*/ 84899 w 271704"/>
                  <a:gd name="connsiteY8" fmla="*/ 300533 h 334493"/>
                  <a:gd name="connsiteX9" fmla="*/ 33960 w 271704"/>
                  <a:gd name="connsiteY9" fmla="*/ 300533 h 33449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271704" h="334493">
                    <a:moveTo>
                      <a:pt x="33960" y="33960"/>
                    </a:moveTo>
                    <a:lnTo>
                      <a:pt x="237744" y="33960"/>
                    </a:lnTo>
                    <a:lnTo>
                      <a:pt x="237744" y="50940"/>
                    </a:lnTo>
                    <a:lnTo>
                      <a:pt x="271704" y="50940"/>
                    </a:lnTo>
                    <a:lnTo>
                      <a:pt x="271704" y="0"/>
                    </a:lnTo>
                    <a:lnTo>
                      <a:pt x="0" y="0"/>
                    </a:lnTo>
                    <a:lnTo>
                      <a:pt x="0" y="334493"/>
                    </a:lnTo>
                    <a:lnTo>
                      <a:pt x="84899" y="334493"/>
                    </a:lnTo>
                    <a:lnTo>
                      <a:pt x="84899" y="300533"/>
                    </a:lnTo>
                    <a:lnTo>
                      <a:pt x="33960" y="30053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Freeform 191"/>
              <p:cNvSpPr/>
              <p:nvPr/>
            </p:nvSpPr>
            <p:spPr>
              <a:xfrm>
                <a:off x="8825917" y="6904115"/>
                <a:ext cx="271704" cy="334493"/>
              </a:xfrm>
              <a:custGeom>
                <a:avLst/>
                <a:gdLst>
                  <a:gd name="connsiteX0" fmla="*/ 33960 w 271704"/>
                  <a:gd name="connsiteY0" fmla="*/ 33960 h 334493"/>
                  <a:gd name="connsiteX1" fmla="*/ 237744 w 271704"/>
                  <a:gd name="connsiteY1" fmla="*/ 33960 h 334493"/>
                  <a:gd name="connsiteX2" fmla="*/ 237744 w 271704"/>
                  <a:gd name="connsiteY2" fmla="*/ 50940 h 334493"/>
                  <a:gd name="connsiteX3" fmla="*/ 271704 w 271704"/>
                  <a:gd name="connsiteY3" fmla="*/ 50940 h 334493"/>
                  <a:gd name="connsiteX4" fmla="*/ 271704 w 271704"/>
                  <a:gd name="connsiteY4" fmla="*/ 0 h 334493"/>
                  <a:gd name="connsiteX5" fmla="*/ 0 w 271704"/>
                  <a:gd name="connsiteY5" fmla="*/ 0 h 334493"/>
                  <a:gd name="connsiteX6" fmla="*/ 0 w 271704"/>
                  <a:gd name="connsiteY6" fmla="*/ 334493 h 334493"/>
                  <a:gd name="connsiteX7" fmla="*/ 84899 w 271704"/>
                  <a:gd name="connsiteY7" fmla="*/ 334493 h 334493"/>
                  <a:gd name="connsiteX8" fmla="*/ 84899 w 271704"/>
                  <a:gd name="connsiteY8" fmla="*/ 300533 h 334493"/>
                  <a:gd name="connsiteX9" fmla="*/ 33960 w 271704"/>
                  <a:gd name="connsiteY9" fmla="*/ 300533 h 33449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271704" h="334493">
                    <a:moveTo>
                      <a:pt x="33960" y="33960"/>
                    </a:moveTo>
                    <a:lnTo>
                      <a:pt x="237744" y="33960"/>
                    </a:lnTo>
                    <a:lnTo>
                      <a:pt x="237744" y="50940"/>
                    </a:lnTo>
                    <a:lnTo>
                      <a:pt x="271704" y="50940"/>
                    </a:lnTo>
                    <a:lnTo>
                      <a:pt x="271704" y="0"/>
                    </a:lnTo>
                    <a:lnTo>
                      <a:pt x="0" y="0"/>
                    </a:lnTo>
                    <a:lnTo>
                      <a:pt x="0" y="334493"/>
                    </a:lnTo>
                    <a:lnTo>
                      <a:pt x="84899" y="334493"/>
                    </a:lnTo>
                    <a:lnTo>
                      <a:pt x="84899" y="300533"/>
                    </a:lnTo>
                    <a:lnTo>
                      <a:pt x="33960" y="30053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Freeform 3"/>
              <p:cNvSpPr/>
              <p:nvPr/>
            </p:nvSpPr>
            <p:spPr>
              <a:xfrm>
                <a:off x="8728079" y="6831642"/>
                <a:ext cx="271704" cy="334493"/>
              </a:xfrm>
              <a:custGeom>
                <a:avLst/>
                <a:gdLst>
                  <a:gd name="connsiteX0" fmla="*/ 33960 w 271704"/>
                  <a:gd name="connsiteY0" fmla="*/ 33960 h 334493"/>
                  <a:gd name="connsiteX1" fmla="*/ 237744 w 271704"/>
                  <a:gd name="connsiteY1" fmla="*/ 33960 h 334493"/>
                  <a:gd name="connsiteX2" fmla="*/ 237744 w 271704"/>
                  <a:gd name="connsiteY2" fmla="*/ 50940 h 334493"/>
                  <a:gd name="connsiteX3" fmla="*/ 271704 w 271704"/>
                  <a:gd name="connsiteY3" fmla="*/ 50940 h 334493"/>
                  <a:gd name="connsiteX4" fmla="*/ 271704 w 271704"/>
                  <a:gd name="connsiteY4" fmla="*/ 0 h 334493"/>
                  <a:gd name="connsiteX5" fmla="*/ 0 w 271704"/>
                  <a:gd name="connsiteY5" fmla="*/ 0 h 334493"/>
                  <a:gd name="connsiteX6" fmla="*/ 0 w 271704"/>
                  <a:gd name="connsiteY6" fmla="*/ 334493 h 334493"/>
                  <a:gd name="connsiteX7" fmla="*/ 84899 w 271704"/>
                  <a:gd name="connsiteY7" fmla="*/ 334493 h 334493"/>
                  <a:gd name="connsiteX8" fmla="*/ 84899 w 271704"/>
                  <a:gd name="connsiteY8" fmla="*/ 300533 h 334493"/>
                  <a:gd name="connsiteX9" fmla="*/ 33960 w 271704"/>
                  <a:gd name="connsiteY9" fmla="*/ 300533 h 33449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271704" h="334493">
                    <a:moveTo>
                      <a:pt x="33960" y="33960"/>
                    </a:moveTo>
                    <a:lnTo>
                      <a:pt x="237744" y="33960"/>
                    </a:lnTo>
                    <a:lnTo>
                      <a:pt x="237744" y="50940"/>
                    </a:lnTo>
                    <a:lnTo>
                      <a:pt x="271704" y="50940"/>
                    </a:lnTo>
                    <a:lnTo>
                      <a:pt x="271704" y="0"/>
                    </a:lnTo>
                    <a:lnTo>
                      <a:pt x="0" y="0"/>
                    </a:lnTo>
                    <a:lnTo>
                      <a:pt x="0" y="334493"/>
                    </a:lnTo>
                    <a:lnTo>
                      <a:pt x="84899" y="334493"/>
                    </a:lnTo>
                    <a:lnTo>
                      <a:pt x="84899" y="300533"/>
                    </a:lnTo>
                    <a:lnTo>
                      <a:pt x="33960" y="30053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Freeform 3"/>
              <p:cNvSpPr/>
              <p:nvPr/>
            </p:nvSpPr>
            <p:spPr>
              <a:xfrm>
                <a:off x="9025642" y="7044506"/>
                <a:ext cx="271704" cy="334505"/>
              </a:xfrm>
              <a:custGeom>
                <a:avLst/>
                <a:gdLst>
                  <a:gd name="connsiteX0" fmla="*/ 237744 w 271704"/>
                  <a:gd name="connsiteY0" fmla="*/ 232613 h 334505"/>
                  <a:gd name="connsiteX1" fmla="*/ 169812 w 271704"/>
                  <a:gd name="connsiteY1" fmla="*/ 232613 h 334505"/>
                  <a:gd name="connsiteX2" fmla="*/ 169812 w 271704"/>
                  <a:gd name="connsiteY2" fmla="*/ 300546 h 334505"/>
                  <a:gd name="connsiteX3" fmla="*/ 33960 w 271704"/>
                  <a:gd name="connsiteY3" fmla="*/ 300546 h 334505"/>
                  <a:gd name="connsiteX4" fmla="*/ 33960 w 271704"/>
                  <a:gd name="connsiteY4" fmla="*/ 33973 h 334505"/>
                  <a:gd name="connsiteX5" fmla="*/ 237744 w 271704"/>
                  <a:gd name="connsiteY5" fmla="*/ 33973 h 334505"/>
                  <a:gd name="connsiteX7" fmla="*/ 0 w 271704"/>
                  <a:gd name="connsiteY7" fmla="*/ 0 h 334505"/>
                  <a:gd name="connsiteX8" fmla="*/ 0 w 271704"/>
                  <a:gd name="connsiteY8" fmla="*/ 334505 h 334505"/>
                  <a:gd name="connsiteX9" fmla="*/ 186804 w 271704"/>
                  <a:gd name="connsiteY9" fmla="*/ 334505 h 334505"/>
                  <a:gd name="connsiteX10" fmla="*/ 271704 w 271704"/>
                  <a:gd name="connsiteY10" fmla="*/ 249593 h 334505"/>
                  <a:gd name="connsiteX11" fmla="*/ 271704 w 271704"/>
                  <a:gd name="connsiteY11" fmla="*/ 0 h 33450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7">
                    <a:pos x="connsiteX7" y="connsiteY7"/>
                  </a:cxn>
                  <a:cxn ang="8">
                    <a:pos x="connsiteX8" y="connsiteY8"/>
                  </a:cxn>
                  <a:cxn ang="9">
                    <a:pos x="connsiteX9" y="connsiteY9"/>
                  </a:cxn>
                  <a:cxn ang="10">
                    <a:pos x="connsiteX10" y="connsiteY10"/>
                  </a:cxn>
                  <a:cxn ang="11">
                    <a:pos x="connsiteX11" y="connsiteY11"/>
                  </a:cxn>
                </a:cxnLst>
                <a:rect l="l" t="t" r="r" b="b"/>
                <a:pathLst>
                  <a:path w="271704" h="334505">
                    <a:moveTo>
                      <a:pt x="237744" y="232613"/>
                    </a:moveTo>
                    <a:lnTo>
                      <a:pt x="169812" y="232613"/>
                    </a:lnTo>
                    <a:lnTo>
                      <a:pt x="169812" y="300546"/>
                    </a:lnTo>
                    <a:lnTo>
                      <a:pt x="33960" y="300546"/>
                    </a:lnTo>
                    <a:lnTo>
                      <a:pt x="33960" y="33973"/>
                    </a:lnTo>
                    <a:lnTo>
                      <a:pt x="237744" y="33973"/>
                    </a:lnTo>
                    <a:moveTo>
                      <a:pt x="0" y="0"/>
                    </a:moveTo>
                    <a:lnTo>
                      <a:pt x="0" y="334505"/>
                    </a:lnTo>
                    <a:lnTo>
                      <a:pt x="186804" y="334505"/>
                    </a:lnTo>
                    <a:lnTo>
                      <a:pt x="271704" y="249593"/>
                    </a:lnTo>
                    <a:lnTo>
                      <a:pt x="271704"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6" name="TextBox 195"/>
            <p:cNvSpPr txBox="1"/>
            <p:nvPr/>
          </p:nvSpPr>
          <p:spPr>
            <a:xfrm>
              <a:off x="6322085" y="3087993"/>
              <a:ext cx="163506" cy="290849"/>
            </a:xfrm>
            <a:prstGeom prst="rect">
              <a:avLst/>
            </a:prstGeom>
            <a:noFill/>
          </p:spPr>
          <p:txBody>
            <a:bodyPr wrap="none" lIns="0" tIns="0" rIns="0" bIns="0" rtlCol="0">
              <a:spAutoFit/>
            </a:bodyPr>
            <a:lstStyle/>
            <a:p>
              <a:pPr algn="ctr">
                <a:lnSpc>
                  <a:spcPct val="90000"/>
                </a:lnSpc>
                <a:spcBef>
                  <a:spcPts val="1600"/>
                </a:spcBef>
              </a:pPr>
              <a:r>
                <a:rPr lang="en-US" sz="2100" dirty="0" smtClean="0">
                  <a:solidFill>
                    <a:schemeClr val="accent4"/>
                  </a:solidFill>
                  <a:latin typeface="BentonSans Medium" charset="0"/>
                  <a:ea typeface="BentonSans Medium" charset="0"/>
                  <a:cs typeface="BentonSans Medium" charset="0"/>
                </a:rPr>
                <a:t>3</a:t>
              </a:r>
              <a:endParaRPr lang="en-US" sz="2100" dirty="0">
                <a:solidFill>
                  <a:schemeClr val="accent4"/>
                </a:solidFill>
                <a:latin typeface="BentonSans Medium" charset="0"/>
                <a:ea typeface="BentonSans Medium" charset="0"/>
                <a:cs typeface="BentonSans Medium" charset="0"/>
              </a:endParaRPr>
            </a:p>
          </p:txBody>
        </p:sp>
      </p:grpSp>
      <p:grpSp>
        <p:nvGrpSpPr>
          <p:cNvPr id="35" name="Group 34"/>
          <p:cNvGrpSpPr/>
          <p:nvPr/>
        </p:nvGrpSpPr>
        <p:grpSpPr>
          <a:xfrm>
            <a:off x="7521464" y="2792181"/>
            <a:ext cx="1490736" cy="1490734"/>
            <a:chOff x="7521464" y="2792181"/>
            <a:chExt cx="1490736" cy="1490734"/>
          </a:xfrm>
        </p:grpSpPr>
        <p:grpSp>
          <p:nvGrpSpPr>
            <p:cNvPr id="172" name="Group 171"/>
            <p:cNvGrpSpPr/>
            <p:nvPr/>
          </p:nvGrpSpPr>
          <p:grpSpPr>
            <a:xfrm>
              <a:off x="7521464" y="2792181"/>
              <a:ext cx="1490736" cy="1490734"/>
              <a:chOff x="5777588" y="1934259"/>
              <a:chExt cx="1456472" cy="1456470"/>
            </a:xfrm>
          </p:grpSpPr>
          <p:sp>
            <p:nvSpPr>
              <p:cNvPr id="173" name="Oval 172"/>
              <p:cNvSpPr/>
              <p:nvPr/>
            </p:nvSpPr>
            <p:spPr>
              <a:xfrm>
                <a:off x="5777588" y="1934259"/>
                <a:ext cx="1456472" cy="145647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4" name="Oval 173"/>
              <p:cNvSpPr/>
              <p:nvPr/>
            </p:nvSpPr>
            <p:spPr>
              <a:xfrm>
                <a:off x="5949973" y="2106643"/>
                <a:ext cx="1111702" cy="1111702"/>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187" name="Group 186"/>
            <p:cNvGrpSpPr/>
            <p:nvPr/>
          </p:nvGrpSpPr>
          <p:grpSpPr>
            <a:xfrm>
              <a:off x="8071465" y="3457365"/>
              <a:ext cx="409806" cy="448105"/>
              <a:chOff x="10024908" y="5402362"/>
              <a:chExt cx="336601" cy="368059"/>
            </a:xfrm>
            <a:solidFill>
              <a:schemeClr val="bg1"/>
            </a:solidFill>
          </p:grpSpPr>
          <p:sp>
            <p:nvSpPr>
              <p:cNvPr id="188" name="Freeform 187"/>
              <p:cNvSpPr/>
              <p:nvPr/>
            </p:nvSpPr>
            <p:spPr>
              <a:xfrm>
                <a:off x="10024908" y="5402362"/>
                <a:ext cx="336601" cy="368059"/>
              </a:xfrm>
              <a:custGeom>
                <a:avLst/>
                <a:gdLst>
                  <a:gd name="connsiteX0" fmla="*/ 63863 w 336601"/>
                  <a:gd name="connsiteY0" fmla="*/ 26960 h 368059"/>
                  <a:gd name="connsiteX1" fmla="*/ 63863 w 336601"/>
                  <a:gd name="connsiteY1" fmla="*/ 172629 h 368059"/>
                  <a:gd name="connsiteX2" fmla="*/ 100375 w 336601"/>
                  <a:gd name="connsiteY2" fmla="*/ 172629 h 368059"/>
                  <a:gd name="connsiteX3" fmla="*/ 100375 w 336601"/>
                  <a:gd name="connsiteY3" fmla="*/ 122451 h 368059"/>
                  <a:gd name="connsiteX4" fmla="*/ 200756 w 336601"/>
                  <a:gd name="connsiteY4" fmla="*/ 214463 h 368059"/>
                  <a:gd name="connsiteX5" fmla="*/ 100375 w 336601"/>
                  <a:gd name="connsiteY5" fmla="*/ 306474 h 368059"/>
                  <a:gd name="connsiteX6" fmla="*/ 100375 w 336601"/>
                  <a:gd name="connsiteY6" fmla="*/ 256284 h 368059"/>
                  <a:gd name="connsiteX7" fmla="*/ 63863 w 336601"/>
                  <a:gd name="connsiteY7" fmla="*/ 256284 h 368059"/>
                  <a:gd name="connsiteX8" fmla="*/ 63863 w 336601"/>
                  <a:gd name="connsiteY8" fmla="*/ 341107 h 368059"/>
                  <a:gd name="connsiteX9" fmla="*/ 308198 w 336601"/>
                  <a:gd name="connsiteY9" fmla="*/ 341107 h 368059"/>
                  <a:gd name="connsiteX10" fmla="*/ 308198 w 336601"/>
                  <a:gd name="connsiteY10" fmla="*/ 328420 h 368059"/>
                  <a:gd name="connsiteX11" fmla="*/ 308198 w 336601"/>
                  <a:gd name="connsiteY11" fmla="*/ 322337 h 368059"/>
                  <a:gd name="connsiteX12" fmla="*/ 308198 w 336601"/>
                  <a:gd name="connsiteY12" fmla="*/ 96759 h 368059"/>
                  <a:gd name="connsiteX13" fmla="*/ 238386 w 336601"/>
                  <a:gd name="connsiteY13" fmla="*/ 96759 h 368059"/>
                  <a:gd name="connsiteX14" fmla="*/ 238386 w 336601"/>
                  <a:gd name="connsiteY14" fmla="*/ 26960 h 368059"/>
                  <a:gd name="connsiteX15" fmla="*/ 35458 w 336601"/>
                  <a:gd name="connsiteY15" fmla="*/ 0 h 368059"/>
                  <a:gd name="connsiteX16" fmla="*/ 252946 w 336601"/>
                  <a:gd name="connsiteY16" fmla="*/ 0 h 368059"/>
                  <a:gd name="connsiteX17" fmla="*/ 336601 w 336601"/>
                  <a:gd name="connsiteY17" fmla="*/ 83642 h 368059"/>
                  <a:gd name="connsiteX18" fmla="*/ 336601 w 336601"/>
                  <a:gd name="connsiteY18" fmla="*/ 350736 h 368059"/>
                  <a:gd name="connsiteX19" fmla="*/ 336601 w 336601"/>
                  <a:gd name="connsiteY19" fmla="*/ 358927 h 368059"/>
                  <a:gd name="connsiteX20" fmla="*/ 336601 w 336601"/>
                  <a:gd name="connsiteY20" fmla="*/ 368059 h 368059"/>
                  <a:gd name="connsiteX21" fmla="*/ 35458 w 336601"/>
                  <a:gd name="connsiteY21" fmla="*/ 368059 h 368059"/>
                  <a:gd name="connsiteX22" fmla="*/ 35458 w 336601"/>
                  <a:gd name="connsiteY22" fmla="*/ 256286 h 368059"/>
                  <a:gd name="connsiteX23" fmla="*/ 0 w 336601"/>
                  <a:gd name="connsiteY23" fmla="*/ 256286 h 368059"/>
                  <a:gd name="connsiteX24" fmla="*/ 0 w 336601"/>
                  <a:gd name="connsiteY24" fmla="*/ 172631 h 368059"/>
                  <a:gd name="connsiteX25" fmla="*/ 35458 w 336601"/>
                  <a:gd name="connsiteY25" fmla="*/ 172631 h 368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6601" h="368059">
                    <a:moveTo>
                      <a:pt x="63863" y="26960"/>
                    </a:moveTo>
                    <a:lnTo>
                      <a:pt x="63863" y="172629"/>
                    </a:lnTo>
                    <a:lnTo>
                      <a:pt x="100375" y="172629"/>
                    </a:lnTo>
                    <a:lnTo>
                      <a:pt x="100375" y="122451"/>
                    </a:lnTo>
                    <a:lnTo>
                      <a:pt x="200756" y="214463"/>
                    </a:lnTo>
                    <a:lnTo>
                      <a:pt x="100375" y="306474"/>
                    </a:lnTo>
                    <a:lnTo>
                      <a:pt x="100375" y="256284"/>
                    </a:lnTo>
                    <a:lnTo>
                      <a:pt x="63863" y="256284"/>
                    </a:lnTo>
                    <a:lnTo>
                      <a:pt x="63863" y="341107"/>
                    </a:lnTo>
                    <a:lnTo>
                      <a:pt x="308198" y="341107"/>
                    </a:lnTo>
                    <a:lnTo>
                      <a:pt x="308198" y="328420"/>
                    </a:lnTo>
                    <a:lnTo>
                      <a:pt x="308198" y="322337"/>
                    </a:lnTo>
                    <a:lnTo>
                      <a:pt x="308198" y="96759"/>
                    </a:lnTo>
                    <a:lnTo>
                      <a:pt x="238386" y="96759"/>
                    </a:lnTo>
                    <a:lnTo>
                      <a:pt x="238386" y="26960"/>
                    </a:lnTo>
                    <a:close/>
                    <a:moveTo>
                      <a:pt x="35458" y="0"/>
                    </a:moveTo>
                    <a:lnTo>
                      <a:pt x="252946" y="0"/>
                    </a:lnTo>
                    <a:lnTo>
                      <a:pt x="336601" y="83642"/>
                    </a:lnTo>
                    <a:lnTo>
                      <a:pt x="336601" y="350736"/>
                    </a:lnTo>
                    <a:lnTo>
                      <a:pt x="336601" y="358927"/>
                    </a:lnTo>
                    <a:lnTo>
                      <a:pt x="336601" y="368059"/>
                    </a:lnTo>
                    <a:lnTo>
                      <a:pt x="35458" y="368059"/>
                    </a:lnTo>
                    <a:lnTo>
                      <a:pt x="35458" y="256286"/>
                    </a:lnTo>
                    <a:lnTo>
                      <a:pt x="0" y="256286"/>
                    </a:lnTo>
                    <a:lnTo>
                      <a:pt x="0" y="172631"/>
                    </a:lnTo>
                    <a:lnTo>
                      <a:pt x="35458" y="172631"/>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9" name="Freeform 188"/>
              <p:cNvSpPr/>
              <p:nvPr/>
            </p:nvSpPr>
            <p:spPr>
              <a:xfrm>
                <a:off x="10097549" y="5478653"/>
                <a:ext cx="186096" cy="234611"/>
              </a:xfrm>
              <a:custGeom>
                <a:avLst/>
                <a:gdLst>
                  <a:gd name="connsiteX0" fmla="*/ 101854 w 186096"/>
                  <a:gd name="connsiteY0" fmla="*/ 208347 h 234611"/>
                  <a:gd name="connsiteX1" fmla="*/ 185102 w 186096"/>
                  <a:gd name="connsiteY1" fmla="*/ 208347 h 234611"/>
                  <a:gd name="connsiteX2" fmla="*/ 185102 w 186096"/>
                  <a:gd name="connsiteY2" fmla="*/ 234611 h 234611"/>
                  <a:gd name="connsiteX3" fmla="*/ 69126 w 186096"/>
                  <a:gd name="connsiteY3" fmla="*/ 234611 h 234611"/>
                  <a:gd name="connsiteX4" fmla="*/ 101854 w 186096"/>
                  <a:gd name="connsiteY4" fmla="*/ 208347 h 234611"/>
                  <a:gd name="connsiteX5" fmla="*/ 125732 w 186096"/>
                  <a:gd name="connsiteY5" fmla="*/ 156263 h 234611"/>
                  <a:gd name="connsiteX6" fmla="*/ 186096 w 186096"/>
                  <a:gd name="connsiteY6" fmla="*/ 156263 h 234611"/>
                  <a:gd name="connsiteX7" fmla="*/ 186096 w 186096"/>
                  <a:gd name="connsiteY7" fmla="*/ 182527 h 234611"/>
                  <a:gd name="connsiteX8" fmla="*/ 117960 w 186096"/>
                  <a:gd name="connsiteY8" fmla="*/ 182527 h 234611"/>
                  <a:gd name="connsiteX9" fmla="*/ 125732 w 186096"/>
                  <a:gd name="connsiteY9" fmla="*/ 156263 h 234611"/>
                  <a:gd name="connsiteX10" fmla="*/ 121224 w 186096"/>
                  <a:gd name="connsiteY10" fmla="*/ 104173 h 234611"/>
                  <a:gd name="connsiteX11" fmla="*/ 186096 w 186096"/>
                  <a:gd name="connsiteY11" fmla="*/ 104173 h 234611"/>
                  <a:gd name="connsiteX12" fmla="*/ 186096 w 186096"/>
                  <a:gd name="connsiteY12" fmla="*/ 130437 h 234611"/>
                  <a:gd name="connsiteX13" fmla="*/ 126723 w 186096"/>
                  <a:gd name="connsiteY13" fmla="*/ 130437 h 234611"/>
                  <a:gd name="connsiteX14" fmla="*/ 121224 w 186096"/>
                  <a:gd name="connsiteY14" fmla="*/ 104173 h 234611"/>
                  <a:gd name="connsiteX15" fmla="*/ 82565 w 186096"/>
                  <a:gd name="connsiteY15" fmla="*/ 52090 h 234611"/>
                  <a:gd name="connsiteX16" fmla="*/ 186095 w 186096"/>
                  <a:gd name="connsiteY16" fmla="*/ 52090 h 234611"/>
                  <a:gd name="connsiteX17" fmla="*/ 186095 w 186096"/>
                  <a:gd name="connsiteY17" fmla="*/ 78354 h 234611"/>
                  <a:gd name="connsiteX18" fmla="*/ 108194 w 186096"/>
                  <a:gd name="connsiteY18" fmla="*/ 78354 h 234611"/>
                  <a:gd name="connsiteX19" fmla="*/ 82565 w 186096"/>
                  <a:gd name="connsiteY19" fmla="*/ 52090 h 234611"/>
                  <a:gd name="connsiteX20" fmla="*/ 0 w 186096"/>
                  <a:gd name="connsiteY20" fmla="*/ 0 h 234611"/>
                  <a:gd name="connsiteX21" fmla="*/ 120066 w 186096"/>
                  <a:gd name="connsiteY21" fmla="*/ 0 h 234611"/>
                  <a:gd name="connsiteX22" fmla="*/ 120066 w 186096"/>
                  <a:gd name="connsiteY22" fmla="*/ 26264 h 234611"/>
                  <a:gd name="connsiteX23" fmla="*/ 0 w 186096"/>
                  <a:gd name="connsiteY23" fmla="*/ 26264 h 234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6096" h="234611">
                    <a:moveTo>
                      <a:pt x="101854" y="208347"/>
                    </a:moveTo>
                    <a:lnTo>
                      <a:pt x="185102" y="208347"/>
                    </a:lnTo>
                    <a:lnTo>
                      <a:pt x="185102" y="234611"/>
                    </a:lnTo>
                    <a:lnTo>
                      <a:pt x="69126" y="234611"/>
                    </a:lnTo>
                    <a:cubicBezTo>
                      <a:pt x="81686" y="228057"/>
                      <a:pt x="92799" y="219104"/>
                      <a:pt x="101854" y="208347"/>
                    </a:cubicBezTo>
                    <a:close/>
                    <a:moveTo>
                      <a:pt x="125732" y="156263"/>
                    </a:moveTo>
                    <a:lnTo>
                      <a:pt x="186096" y="156263"/>
                    </a:lnTo>
                    <a:lnTo>
                      <a:pt x="186096" y="182527"/>
                    </a:lnTo>
                    <a:lnTo>
                      <a:pt x="117960" y="182527"/>
                    </a:lnTo>
                    <a:cubicBezTo>
                      <a:pt x="121618" y="174259"/>
                      <a:pt x="124272" y="165458"/>
                      <a:pt x="125732" y="156263"/>
                    </a:cubicBezTo>
                    <a:close/>
                    <a:moveTo>
                      <a:pt x="121224" y="104173"/>
                    </a:moveTo>
                    <a:lnTo>
                      <a:pt x="186096" y="104173"/>
                    </a:lnTo>
                    <a:lnTo>
                      <a:pt x="186096" y="130437"/>
                    </a:lnTo>
                    <a:lnTo>
                      <a:pt x="126723" y="130437"/>
                    </a:lnTo>
                    <a:cubicBezTo>
                      <a:pt x="125986" y="121318"/>
                      <a:pt x="124107" y="112517"/>
                      <a:pt x="121224" y="104173"/>
                    </a:cubicBezTo>
                    <a:close/>
                    <a:moveTo>
                      <a:pt x="82565" y="52090"/>
                    </a:moveTo>
                    <a:lnTo>
                      <a:pt x="186095" y="52090"/>
                    </a:lnTo>
                    <a:lnTo>
                      <a:pt x="186095" y="78354"/>
                    </a:lnTo>
                    <a:lnTo>
                      <a:pt x="108194" y="78354"/>
                    </a:lnTo>
                    <a:cubicBezTo>
                      <a:pt x="101209" y="68206"/>
                      <a:pt x="92535" y="59316"/>
                      <a:pt x="82565" y="52090"/>
                    </a:cubicBezTo>
                    <a:close/>
                    <a:moveTo>
                      <a:pt x="0" y="0"/>
                    </a:moveTo>
                    <a:lnTo>
                      <a:pt x="120066" y="0"/>
                    </a:lnTo>
                    <a:lnTo>
                      <a:pt x="120066" y="26264"/>
                    </a:lnTo>
                    <a:lnTo>
                      <a:pt x="0" y="26264"/>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97" name="TextBox 196"/>
            <p:cNvSpPr txBox="1"/>
            <p:nvPr/>
          </p:nvSpPr>
          <p:spPr>
            <a:xfrm>
              <a:off x="8179468" y="3087993"/>
              <a:ext cx="174728" cy="290849"/>
            </a:xfrm>
            <a:prstGeom prst="rect">
              <a:avLst/>
            </a:prstGeom>
            <a:noFill/>
          </p:spPr>
          <p:txBody>
            <a:bodyPr wrap="none" lIns="0" tIns="0" rIns="0" bIns="0" rtlCol="0">
              <a:spAutoFit/>
            </a:bodyPr>
            <a:lstStyle/>
            <a:p>
              <a:pPr algn="ctr">
                <a:lnSpc>
                  <a:spcPct val="90000"/>
                </a:lnSpc>
                <a:spcBef>
                  <a:spcPts val="1600"/>
                </a:spcBef>
              </a:pPr>
              <a:r>
                <a:rPr lang="en-US" sz="2100" dirty="0" smtClean="0">
                  <a:solidFill>
                    <a:schemeClr val="accent4"/>
                  </a:solidFill>
                  <a:latin typeface="BentonSans Medium" charset="0"/>
                  <a:ea typeface="BentonSans Medium" charset="0"/>
                  <a:cs typeface="BentonSans Medium" charset="0"/>
                </a:rPr>
                <a:t>4</a:t>
              </a:r>
              <a:endParaRPr lang="en-US" sz="2100" dirty="0">
                <a:solidFill>
                  <a:schemeClr val="accent4"/>
                </a:solidFill>
                <a:latin typeface="BentonSans Medium" charset="0"/>
                <a:ea typeface="BentonSans Medium" charset="0"/>
                <a:cs typeface="BentonSans Medium" charset="0"/>
              </a:endParaRPr>
            </a:p>
          </p:txBody>
        </p:sp>
      </p:grpSp>
      <p:grpSp>
        <p:nvGrpSpPr>
          <p:cNvPr id="36" name="Group 35"/>
          <p:cNvGrpSpPr/>
          <p:nvPr/>
        </p:nvGrpSpPr>
        <p:grpSpPr>
          <a:xfrm>
            <a:off x="9379483" y="2792181"/>
            <a:ext cx="1490736" cy="1490734"/>
            <a:chOff x="9379483" y="2792181"/>
            <a:chExt cx="1490736" cy="1490734"/>
          </a:xfrm>
        </p:grpSpPr>
        <p:grpSp>
          <p:nvGrpSpPr>
            <p:cNvPr id="175" name="Group 174"/>
            <p:cNvGrpSpPr/>
            <p:nvPr/>
          </p:nvGrpSpPr>
          <p:grpSpPr>
            <a:xfrm>
              <a:off x="9379483" y="2792181"/>
              <a:ext cx="1490736" cy="1490734"/>
              <a:chOff x="5777588" y="1934259"/>
              <a:chExt cx="1456472" cy="1456470"/>
            </a:xfrm>
          </p:grpSpPr>
          <p:sp>
            <p:nvSpPr>
              <p:cNvPr id="176" name="Oval 175"/>
              <p:cNvSpPr/>
              <p:nvPr/>
            </p:nvSpPr>
            <p:spPr>
              <a:xfrm>
                <a:off x="5777588" y="1934259"/>
                <a:ext cx="1456472" cy="145647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77" name="Oval 176"/>
              <p:cNvSpPr/>
              <p:nvPr/>
            </p:nvSpPr>
            <p:spPr>
              <a:xfrm>
                <a:off x="5949973" y="2106643"/>
                <a:ext cx="1111702" cy="1111702"/>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180" name="Group 179"/>
            <p:cNvGrpSpPr/>
            <p:nvPr/>
          </p:nvGrpSpPr>
          <p:grpSpPr>
            <a:xfrm>
              <a:off x="9783222" y="3385169"/>
              <a:ext cx="683259" cy="364181"/>
              <a:chOff x="8637224" y="11255375"/>
              <a:chExt cx="2921803" cy="1557338"/>
            </a:xfrm>
            <a:solidFill>
              <a:schemeClr val="bg1"/>
            </a:solidFill>
          </p:grpSpPr>
          <p:grpSp>
            <p:nvGrpSpPr>
              <p:cNvPr id="181" name="Group 180"/>
              <p:cNvGrpSpPr/>
              <p:nvPr/>
            </p:nvGrpSpPr>
            <p:grpSpPr>
              <a:xfrm>
                <a:off x="9982200" y="11255375"/>
                <a:ext cx="1576827" cy="1557338"/>
                <a:chOff x="9982200" y="11255375"/>
                <a:chExt cx="1576827" cy="1557338"/>
              </a:xfrm>
              <a:grpFill/>
            </p:grpSpPr>
            <p:sp>
              <p:nvSpPr>
                <p:cNvPr id="185" name="Freeform 3"/>
                <p:cNvSpPr/>
                <p:nvPr/>
              </p:nvSpPr>
              <p:spPr>
                <a:xfrm>
                  <a:off x="10284836" y="11255375"/>
                  <a:ext cx="1274191" cy="1557338"/>
                </a:xfrm>
                <a:custGeom>
                  <a:avLst/>
                  <a:gdLst>
                    <a:gd name="connsiteX0" fmla="*/ 0 w 1274191"/>
                    <a:gd name="connsiteY0" fmla="*/ 0 h 1557338"/>
                    <a:gd name="connsiteX1" fmla="*/ 0 w 1274191"/>
                    <a:gd name="connsiteY1" fmla="*/ 424726 h 1557338"/>
                    <a:gd name="connsiteX2" fmla="*/ 141567 w 1274191"/>
                    <a:gd name="connsiteY2" fmla="*/ 424726 h 1557338"/>
                    <a:gd name="connsiteX3" fmla="*/ 141567 w 1274191"/>
                    <a:gd name="connsiteY3" fmla="*/ 141567 h 1557338"/>
                    <a:gd name="connsiteX4" fmla="*/ 1132611 w 1274191"/>
                    <a:gd name="connsiteY4" fmla="*/ 141567 h 1557338"/>
                    <a:gd name="connsiteX5" fmla="*/ 1132611 w 1274191"/>
                    <a:gd name="connsiteY5" fmla="*/ 1132611 h 1557338"/>
                    <a:gd name="connsiteX6" fmla="*/ 849452 w 1274191"/>
                    <a:gd name="connsiteY6" fmla="*/ 1132611 h 1557338"/>
                    <a:gd name="connsiteX7" fmla="*/ 849452 w 1274191"/>
                    <a:gd name="connsiteY7" fmla="*/ 1415771 h 1557338"/>
                    <a:gd name="connsiteX8" fmla="*/ 141567 w 1274191"/>
                    <a:gd name="connsiteY8" fmla="*/ 1415771 h 1557338"/>
                    <a:gd name="connsiteX9" fmla="*/ 141567 w 1274191"/>
                    <a:gd name="connsiteY9" fmla="*/ 920242 h 1557338"/>
                    <a:gd name="connsiteX10" fmla="*/ 0 w 1274191"/>
                    <a:gd name="connsiteY10" fmla="*/ 920242 h 1557338"/>
                    <a:gd name="connsiteX11" fmla="*/ 0 w 1274191"/>
                    <a:gd name="connsiteY11" fmla="*/ 1557338 h 1557338"/>
                    <a:gd name="connsiteX12" fmla="*/ 920242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67" y="424726"/>
                      </a:lnTo>
                      <a:lnTo>
                        <a:pt x="141567" y="141567"/>
                      </a:lnTo>
                      <a:lnTo>
                        <a:pt x="1132611" y="141567"/>
                      </a:lnTo>
                      <a:lnTo>
                        <a:pt x="1132611" y="1132611"/>
                      </a:lnTo>
                      <a:lnTo>
                        <a:pt x="849452" y="1132611"/>
                      </a:lnTo>
                      <a:lnTo>
                        <a:pt x="849452" y="1415771"/>
                      </a:lnTo>
                      <a:lnTo>
                        <a:pt x="141567" y="1415771"/>
                      </a:lnTo>
                      <a:lnTo>
                        <a:pt x="141567" y="920242"/>
                      </a:lnTo>
                      <a:lnTo>
                        <a:pt x="0" y="920242"/>
                      </a:lnTo>
                      <a:lnTo>
                        <a:pt x="0" y="1557338"/>
                      </a:lnTo>
                      <a:lnTo>
                        <a:pt x="920242"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Freeform 3"/>
                <p:cNvSpPr/>
                <p:nvPr/>
              </p:nvSpPr>
              <p:spPr>
                <a:xfrm>
                  <a:off x="9982200" y="11538527"/>
                  <a:ext cx="1010514" cy="778675"/>
                </a:xfrm>
                <a:custGeom>
                  <a:avLst/>
                  <a:gdLst>
                    <a:gd name="connsiteX0" fmla="*/ 585788 w 1010514"/>
                    <a:gd name="connsiteY0" fmla="*/ 778675 h 778675"/>
                    <a:gd name="connsiteX1" fmla="*/ 1010514 w 1010514"/>
                    <a:gd name="connsiteY1" fmla="*/ 389344 h 778675"/>
                    <a:gd name="connsiteX2" fmla="*/ 585788 w 1010514"/>
                    <a:gd name="connsiteY2" fmla="*/ 0 h 778675"/>
                    <a:gd name="connsiteX3" fmla="*/ 585788 w 1010514"/>
                    <a:gd name="connsiteY3" fmla="*/ 212357 h 778675"/>
                    <a:gd name="connsiteX4" fmla="*/ 0 w 1010514"/>
                    <a:gd name="connsiteY4" fmla="*/ 212357 h 778675"/>
                    <a:gd name="connsiteX5" fmla="*/ 0 w 1010514"/>
                    <a:gd name="connsiteY5" fmla="*/ 566306 h 778675"/>
                    <a:gd name="connsiteX6" fmla="*/ 585788 w 1010514"/>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0514" h="778675">
                      <a:moveTo>
                        <a:pt x="585788" y="778675"/>
                      </a:moveTo>
                      <a:lnTo>
                        <a:pt x="1010514" y="389344"/>
                      </a:lnTo>
                      <a:lnTo>
                        <a:pt x="585788" y="0"/>
                      </a:lnTo>
                      <a:lnTo>
                        <a:pt x="585788" y="212357"/>
                      </a:lnTo>
                      <a:lnTo>
                        <a:pt x="0" y="212357"/>
                      </a:lnTo>
                      <a:lnTo>
                        <a:pt x="0" y="566306"/>
                      </a:lnTo>
                      <a:lnTo>
                        <a:pt x="585788"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2" name="Group 181"/>
              <p:cNvGrpSpPr/>
              <p:nvPr/>
            </p:nvGrpSpPr>
            <p:grpSpPr>
              <a:xfrm flipH="1">
                <a:off x="8637224" y="11255375"/>
                <a:ext cx="1576827" cy="1557338"/>
                <a:chOff x="9982200" y="11255375"/>
                <a:chExt cx="1576827" cy="1557338"/>
              </a:xfrm>
              <a:grpFill/>
            </p:grpSpPr>
            <p:sp>
              <p:nvSpPr>
                <p:cNvPr id="183" name="Freeform 3"/>
                <p:cNvSpPr/>
                <p:nvPr/>
              </p:nvSpPr>
              <p:spPr>
                <a:xfrm>
                  <a:off x="10284836" y="11255375"/>
                  <a:ext cx="1274191" cy="1557338"/>
                </a:xfrm>
                <a:custGeom>
                  <a:avLst/>
                  <a:gdLst>
                    <a:gd name="connsiteX0" fmla="*/ 0 w 1274191"/>
                    <a:gd name="connsiteY0" fmla="*/ 0 h 1557338"/>
                    <a:gd name="connsiteX1" fmla="*/ 0 w 1274191"/>
                    <a:gd name="connsiteY1" fmla="*/ 424726 h 1557338"/>
                    <a:gd name="connsiteX2" fmla="*/ 141567 w 1274191"/>
                    <a:gd name="connsiteY2" fmla="*/ 424726 h 1557338"/>
                    <a:gd name="connsiteX3" fmla="*/ 141567 w 1274191"/>
                    <a:gd name="connsiteY3" fmla="*/ 141567 h 1557338"/>
                    <a:gd name="connsiteX4" fmla="*/ 1132611 w 1274191"/>
                    <a:gd name="connsiteY4" fmla="*/ 141567 h 1557338"/>
                    <a:gd name="connsiteX5" fmla="*/ 1132611 w 1274191"/>
                    <a:gd name="connsiteY5" fmla="*/ 1132611 h 1557338"/>
                    <a:gd name="connsiteX6" fmla="*/ 849452 w 1274191"/>
                    <a:gd name="connsiteY6" fmla="*/ 1132611 h 1557338"/>
                    <a:gd name="connsiteX7" fmla="*/ 849452 w 1274191"/>
                    <a:gd name="connsiteY7" fmla="*/ 1415771 h 1557338"/>
                    <a:gd name="connsiteX8" fmla="*/ 141567 w 1274191"/>
                    <a:gd name="connsiteY8" fmla="*/ 1415771 h 1557338"/>
                    <a:gd name="connsiteX9" fmla="*/ 141567 w 1274191"/>
                    <a:gd name="connsiteY9" fmla="*/ 920242 h 1557338"/>
                    <a:gd name="connsiteX10" fmla="*/ 0 w 1274191"/>
                    <a:gd name="connsiteY10" fmla="*/ 920242 h 1557338"/>
                    <a:gd name="connsiteX11" fmla="*/ 0 w 1274191"/>
                    <a:gd name="connsiteY11" fmla="*/ 1557338 h 1557338"/>
                    <a:gd name="connsiteX12" fmla="*/ 920242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67" y="424726"/>
                      </a:lnTo>
                      <a:lnTo>
                        <a:pt x="141567" y="141567"/>
                      </a:lnTo>
                      <a:lnTo>
                        <a:pt x="1132611" y="141567"/>
                      </a:lnTo>
                      <a:lnTo>
                        <a:pt x="1132611" y="1132611"/>
                      </a:lnTo>
                      <a:lnTo>
                        <a:pt x="849452" y="1132611"/>
                      </a:lnTo>
                      <a:lnTo>
                        <a:pt x="849452" y="1415771"/>
                      </a:lnTo>
                      <a:lnTo>
                        <a:pt x="141567" y="1415771"/>
                      </a:lnTo>
                      <a:lnTo>
                        <a:pt x="141567" y="920242"/>
                      </a:lnTo>
                      <a:lnTo>
                        <a:pt x="0" y="920242"/>
                      </a:lnTo>
                      <a:lnTo>
                        <a:pt x="0" y="1557338"/>
                      </a:lnTo>
                      <a:lnTo>
                        <a:pt x="920242"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Freeform 3"/>
                <p:cNvSpPr/>
                <p:nvPr/>
              </p:nvSpPr>
              <p:spPr>
                <a:xfrm>
                  <a:off x="9982200" y="11538527"/>
                  <a:ext cx="1010514" cy="778675"/>
                </a:xfrm>
                <a:custGeom>
                  <a:avLst/>
                  <a:gdLst>
                    <a:gd name="connsiteX0" fmla="*/ 585788 w 1010514"/>
                    <a:gd name="connsiteY0" fmla="*/ 778675 h 778675"/>
                    <a:gd name="connsiteX1" fmla="*/ 1010514 w 1010514"/>
                    <a:gd name="connsiteY1" fmla="*/ 389344 h 778675"/>
                    <a:gd name="connsiteX2" fmla="*/ 585788 w 1010514"/>
                    <a:gd name="connsiteY2" fmla="*/ 0 h 778675"/>
                    <a:gd name="connsiteX3" fmla="*/ 585788 w 1010514"/>
                    <a:gd name="connsiteY3" fmla="*/ 212357 h 778675"/>
                    <a:gd name="connsiteX4" fmla="*/ 0 w 1010514"/>
                    <a:gd name="connsiteY4" fmla="*/ 212357 h 778675"/>
                    <a:gd name="connsiteX5" fmla="*/ 0 w 1010514"/>
                    <a:gd name="connsiteY5" fmla="*/ 566306 h 778675"/>
                    <a:gd name="connsiteX6" fmla="*/ 585788 w 1010514"/>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0514" h="778675">
                      <a:moveTo>
                        <a:pt x="585788" y="778675"/>
                      </a:moveTo>
                      <a:lnTo>
                        <a:pt x="1010514" y="389344"/>
                      </a:lnTo>
                      <a:lnTo>
                        <a:pt x="585788" y="0"/>
                      </a:lnTo>
                      <a:lnTo>
                        <a:pt x="585788" y="212357"/>
                      </a:lnTo>
                      <a:lnTo>
                        <a:pt x="0" y="212357"/>
                      </a:lnTo>
                      <a:lnTo>
                        <a:pt x="0" y="566306"/>
                      </a:lnTo>
                      <a:lnTo>
                        <a:pt x="585788"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8" name="TextBox 197"/>
            <p:cNvSpPr txBox="1"/>
            <p:nvPr/>
          </p:nvSpPr>
          <p:spPr>
            <a:xfrm>
              <a:off x="10043098" y="3087993"/>
              <a:ext cx="163506" cy="290849"/>
            </a:xfrm>
            <a:prstGeom prst="rect">
              <a:avLst/>
            </a:prstGeom>
            <a:noFill/>
          </p:spPr>
          <p:txBody>
            <a:bodyPr wrap="none" lIns="0" tIns="0" rIns="0" bIns="0" rtlCol="0">
              <a:spAutoFit/>
            </a:bodyPr>
            <a:lstStyle/>
            <a:p>
              <a:pPr algn="ctr">
                <a:lnSpc>
                  <a:spcPct val="90000"/>
                </a:lnSpc>
                <a:spcBef>
                  <a:spcPts val="1600"/>
                </a:spcBef>
              </a:pPr>
              <a:r>
                <a:rPr lang="en-US" sz="2100" dirty="0" smtClean="0">
                  <a:solidFill>
                    <a:schemeClr val="accent4"/>
                  </a:solidFill>
                  <a:latin typeface="BentonSans Medium" charset="0"/>
                  <a:ea typeface="BentonSans Medium" charset="0"/>
                  <a:cs typeface="BentonSans Medium" charset="0"/>
                </a:rPr>
                <a:t>5</a:t>
              </a:r>
              <a:endParaRPr lang="en-US" sz="2100" dirty="0">
                <a:solidFill>
                  <a:schemeClr val="accent4"/>
                </a:solidFill>
                <a:latin typeface="BentonSans Medium" charset="0"/>
                <a:ea typeface="BentonSans Medium" charset="0"/>
                <a:cs typeface="BentonSans Medium" charset="0"/>
              </a:endParaRPr>
            </a:p>
          </p:txBody>
        </p:sp>
      </p:grpSp>
      <p:grpSp>
        <p:nvGrpSpPr>
          <p:cNvPr id="32" name="Group 31"/>
          <p:cNvGrpSpPr/>
          <p:nvPr/>
        </p:nvGrpSpPr>
        <p:grpSpPr>
          <a:xfrm>
            <a:off x="3190821" y="1901651"/>
            <a:ext cx="1482696" cy="1482694"/>
            <a:chOff x="3190821" y="1901651"/>
            <a:chExt cx="1482696" cy="1482694"/>
          </a:xfrm>
        </p:grpSpPr>
        <p:sp>
          <p:nvSpPr>
            <p:cNvPr id="134" name="Oval 133"/>
            <p:cNvSpPr/>
            <p:nvPr/>
          </p:nvSpPr>
          <p:spPr>
            <a:xfrm>
              <a:off x="3190821" y="1901651"/>
              <a:ext cx="1482696" cy="1482694"/>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47" name="Freeform 146"/>
            <p:cNvSpPr/>
            <p:nvPr/>
          </p:nvSpPr>
          <p:spPr>
            <a:xfrm>
              <a:off x="3361234" y="2514756"/>
              <a:ext cx="605781" cy="605781"/>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2" name="Group 151"/>
            <p:cNvGrpSpPr/>
            <p:nvPr/>
          </p:nvGrpSpPr>
          <p:grpSpPr>
            <a:xfrm>
              <a:off x="4032622" y="2621747"/>
              <a:ext cx="315698" cy="417634"/>
              <a:chOff x="2148431" y="5631601"/>
              <a:chExt cx="1162252" cy="1537535"/>
            </a:xfrm>
            <a:solidFill>
              <a:schemeClr val="bg1"/>
            </a:solidFill>
          </p:grpSpPr>
          <p:sp>
            <p:nvSpPr>
              <p:cNvPr id="153" name="Freeform 152"/>
              <p:cNvSpPr/>
              <p:nvPr/>
            </p:nvSpPr>
            <p:spPr>
              <a:xfrm>
                <a:off x="2268512" y="5631601"/>
                <a:ext cx="922083" cy="1236282"/>
              </a:xfrm>
              <a:custGeom>
                <a:avLst/>
                <a:gdLst>
                  <a:gd name="connsiteX0" fmla="*/ 170097 w 922083"/>
                  <a:gd name="connsiteY0" fmla="*/ 950644 h 1236282"/>
                  <a:gd name="connsiteX1" fmla="*/ 70275 w 922083"/>
                  <a:gd name="connsiteY1" fmla="*/ 1050466 h 1236282"/>
                  <a:gd name="connsiteX2" fmla="*/ 170097 w 922083"/>
                  <a:gd name="connsiteY2" fmla="*/ 1150301 h 1236282"/>
                  <a:gd name="connsiteX3" fmla="*/ 269919 w 922083"/>
                  <a:gd name="connsiteY3" fmla="*/ 1050466 h 1236282"/>
                  <a:gd name="connsiteX4" fmla="*/ 170097 w 922083"/>
                  <a:gd name="connsiteY4" fmla="*/ 950644 h 1236282"/>
                  <a:gd name="connsiteX5" fmla="*/ 751972 w 922083"/>
                  <a:gd name="connsiteY5" fmla="*/ 950641 h 1236282"/>
                  <a:gd name="connsiteX6" fmla="*/ 652150 w 922083"/>
                  <a:gd name="connsiteY6" fmla="*/ 1050463 h 1236282"/>
                  <a:gd name="connsiteX7" fmla="*/ 751972 w 922083"/>
                  <a:gd name="connsiteY7" fmla="*/ 1150298 h 1236282"/>
                  <a:gd name="connsiteX8" fmla="*/ 851807 w 922083"/>
                  <a:gd name="connsiteY8" fmla="*/ 1050463 h 1236282"/>
                  <a:gd name="connsiteX9" fmla="*/ 751972 w 922083"/>
                  <a:gd name="connsiteY9" fmla="*/ 950641 h 1236282"/>
                  <a:gd name="connsiteX10" fmla="*/ 266725 w 922083"/>
                  <a:gd name="connsiteY10" fmla="*/ 294813 h 1236282"/>
                  <a:gd name="connsiteX11" fmla="*/ 90195 w 922083"/>
                  <a:gd name="connsiteY11" fmla="*/ 471330 h 1236282"/>
                  <a:gd name="connsiteX12" fmla="*/ 90195 w 922083"/>
                  <a:gd name="connsiteY12" fmla="*/ 579382 h 1236282"/>
                  <a:gd name="connsiteX13" fmla="*/ 461035 w 922083"/>
                  <a:gd name="connsiteY13" fmla="*/ 535719 h 1236282"/>
                  <a:gd name="connsiteX14" fmla="*/ 831900 w 922083"/>
                  <a:gd name="connsiteY14" fmla="*/ 579382 h 1236282"/>
                  <a:gd name="connsiteX15" fmla="*/ 831900 w 922083"/>
                  <a:gd name="connsiteY15" fmla="*/ 471330 h 1236282"/>
                  <a:gd name="connsiteX16" fmla="*/ 655345 w 922083"/>
                  <a:gd name="connsiteY16" fmla="*/ 294813 h 1236282"/>
                  <a:gd name="connsiteX17" fmla="*/ 456815 w 922083"/>
                  <a:gd name="connsiteY17" fmla="*/ 67165 h 1236282"/>
                  <a:gd name="connsiteX18" fmla="*/ 370887 w 922083"/>
                  <a:gd name="connsiteY18" fmla="*/ 153106 h 1236282"/>
                  <a:gd name="connsiteX19" fmla="*/ 371090 w 922083"/>
                  <a:gd name="connsiteY19" fmla="*/ 158783 h 1236282"/>
                  <a:gd name="connsiteX20" fmla="*/ 371090 w 922083"/>
                  <a:gd name="connsiteY20" fmla="*/ 158795 h 1236282"/>
                  <a:gd name="connsiteX21" fmla="*/ 456815 w 922083"/>
                  <a:gd name="connsiteY21" fmla="*/ 239034 h 1236282"/>
                  <a:gd name="connsiteX22" fmla="*/ 542528 w 922083"/>
                  <a:gd name="connsiteY22" fmla="*/ 158795 h 1236282"/>
                  <a:gd name="connsiteX23" fmla="*/ 542528 w 922083"/>
                  <a:gd name="connsiteY23" fmla="*/ 158783 h 1236282"/>
                  <a:gd name="connsiteX24" fmla="*/ 542756 w 922083"/>
                  <a:gd name="connsiteY24" fmla="*/ 153106 h 1236282"/>
                  <a:gd name="connsiteX25" fmla="*/ 456815 w 922083"/>
                  <a:gd name="connsiteY25" fmla="*/ 67165 h 1236282"/>
                  <a:gd name="connsiteX26" fmla="*/ 456679 w 922083"/>
                  <a:gd name="connsiteY26" fmla="*/ 0 h 1236282"/>
                  <a:gd name="connsiteX27" fmla="*/ 609778 w 922083"/>
                  <a:gd name="connsiteY27" fmla="*/ 153099 h 1236282"/>
                  <a:gd name="connsiteX28" fmla="*/ 609625 w 922083"/>
                  <a:gd name="connsiteY28" fmla="*/ 158801 h 1236282"/>
                  <a:gd name="connsiteX29" fmla="*/ 702615 w 922083"/>
                  <a:gd name="connsiteY29" fmla="*/ 158801 h 1236282"/>
                  <a:gd name="connsiteX30" fmla="*/ 922083 w 922083"/>
                  <a:gd name="connsiteY30" fmla="*/ 378257 h 1236282"/>
                  <a:gd name="connsiteX31" fmla="*/ 922083 w 922083"/>
                  <a:gd name="connsiteY31" fmla="*/ 1016813 h 1236282"/>
                  <a:gd name="connsiteX32" fmla="*/ 702615 w 922083"/>
                  <a:gd name="connsiteY32" fmla="*/ 1236282 h 1236282"/>
                  <a:gd name="connsiteX33" fmla="*/ 219481 w 922083"/>
                  <a:gd name="connsiteY33" fmla="*/ 1236282 h 1236282"/>
                  <a:gd name="connsiteX34" fmla="*/ 0 w 922083"/>
                  <a:gd name="connsiteY34" fmla="*/ 1016813 h 1236282"/>
                  <a:gd name="connsiteX35" fmla="*/ 0 w 922083"/>
                  <a:gd name="connsiteY35" fmla="*/ 378257 h 1236282"/>
                  <a:gd name="connsiteX36" fmla="*/ 219481 w 922083"/>
                  <a:gd name="connsiteY36" fmla="*/ 158801 h 1236282"/>
                  <a:gd name="connsiteX37" fmla="*/ 303733 w 922083"/>
                  <a:gd name="connsiteY37" fmla="*/ 158801 h 1236282"/>
                  <a:gd name="connsiteX38" fmla="*/ 303581 w 922083"/>
                  <a:gd name="connsiteY38" fmla="*/ 153099 h 1236282"/>
                  <a:gd name="connsiteX39" fmla="*/ 456679 w 922083"/>
                  <a:gd name="connsiteY39" fmla="*/ 0 h 1236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22083" h="1236282">
                    <a:moveTo>
                      <a:pt x="170097" y="950644"/>
                    </a:moveTo>
                    <a:cubicBezTo>
                      <a:pt x="114979" y="950733"/>
                      <a:pt x="70364" y="995361"/>
                      <a:pt x="70275" y="1050466"/>
                    </a:cubicBezTo>
                    <a:cubicBezTo>
                      <a:pt x="70364" y="1105584"/>
                      <a:pt x="114979" y="1150199"/>
                      <a:pt x="170097" y="1150301"/>
                    </a:cubicBezTo>
                    <a:cubicBezTo>
                      <a:pt x="225228" y="1150199"/>
                      <a:pt x="269830" y="1105584"/>
                      <a:pt x="269919" y="1050466"/>
                    </a:cubicBezTo>
                    <a:cubicBezTo>
                      <a:pt x="269830" y="995335"/>
                      <a:pt x="225228" y="950733"/>
                      <a:pt x="170097" y="950644"/>
                    </a:cubicBezTo>
                    <a:close/>
                    <a:moveTo>
                      <a:pt x="751972" y="950641"/>
                    </a:moveTo>
                    <a:cubicBezTo>
                      <a:pt x="696841" y="950743"/>
                      <a:pt x="652252" y="995358"/>
                      <a:pt x="652150" y="1050463"/>
                    </a:cubicBezTo>
                    <a:cubicBezTo>
                      <a:pt x="652252" y="1105581"/>
                      <a:pt x="696841" y="1150196"/>
                      <a:pt x="751972" y="1150298"/>
                    </a:cubicBezTo>
                    <a:cubicBezTo>
                      <a:pt x="807115" y="1150196"/>
                      <a:pt x="851705" y="1105581"/>
                      <a:pt x="851807" y="1050463"/>
                    </a:cubicBezTo>
                    <a:cubicBezTo>
                      <a:pt x="851705" y="995332"/>
                      <a:pt x="807115" y="950743"/>
                      <a:pt x="751972" y="950641"/>
                    </a:cubicBezTo>
                    <a:close/>
                    <a:moveTo>
                      <a:pt x="266725" y="294813"/>
                    </a:moveTo>
                    <a:cubicBezTo>
                      <a:pt x="169227" y="294813"/>
                      <a:pt x="90195" y="373832"/>
                      <a:pt x="90195" y="471330"/>
                    </a:cubicBezTo>
                    <a:lnTo>
                      <a:pt x="90195" y="579382"/>
                    </a:lnTo>
                    <a:cubicBezTo>
                      <a:pt x="199758" y="551594"/>
                      <a:pt x="326263" y="535719"/>
                      <a:pt x="461035" y="535719"/>
                    </a:cubicBezTo>
                    <a:cubicBezTo>
                      <a:pt x="595820" y="535719"/>
                      <a:pt x="722337" y="551594"/>
                      <a:pt x="831900" y="579382"/>
                    </a:cubicBezTo>
                    <a:lnTo>
                      <a:pt x="831900" y="471330"/>
                    </a:lnTo>
                    <a:cubicBezTo>
                      <a:pt x="831900" y="373832"/>
                      <a:pt x="752856" y="294813"/>
                      <a:pt x="655345" y="294813"/>
                    </a:cubicBezTo>
                    <a:close/>
                    <a:moveTo>
                      <a:pt x="456815" y="67165"/>
                    </a:moveTo>
                    <a:cubicBezTo>
                      <a:pt x="409368" y="67254"/>
                      <a:pt x="370963" y="105646"/>
                      <a:pt x="370887" y="153106"/>
                    </a:cubicBezTo>
                    <a:cubicBezTo>
                      <a:pt x="370887" y="155011"/>
                      <a:pt x="370963" y="156903"/>
                      <a:pt x="371090" y="158783"/>
                    </a:cubicBezTo>
                    <a:lnTo>
                      <a:pt x="371090" y="158795"/>
                    </a:lnTo>
                    <a:cubicBezTo>
                      <a:pt x="374087" y="203576"/>
                      <a:pt x="411273" y="238945"/>
                      <a:pt x="456815" y="239034"/>
                    </a:cubicBezTo>
                    <a:cubicBezTo>
                      <a:pt x="502332" y="238945"/>
                      <a:pt x="539518" y="203576"/>
                      <a:pt x="542528" y="158795"/>
                    </a:cubicBezTo>
                    <a:lnTo>
                      <a:pt x="542528" y="158783"/>
                    </a:lnTo>
                    <a:cubicBezTo>
                      <a:pt x="542642" y="156903"/>
                      <a:pt x="542756" y="155011"/>
                      <a:pt x="542756" y="153106"/>
                    </a:cubicBezTo>
                    <a:cubicBezTo>
                      <a:pt x="542655" y="105646"/>
                      <a:pt x="504250" y="67254"/>
                      <a:pt x="456815" y="67165"/>
                    </a:cubicBezTo>
                    <a:close/>
                    <a:moveTo>
                      <a:pt x="456679" y="0"/>
                    </a:moveTo>
                    <a:cubicBezTo>
                      <a:pt x="541236" y="25"/>
                      <a:pt x="609752" y="68542"/>
                      <a:pt x="609778" y="153099"/>
                    </a:cubicBezTo>
                    <a:cubicBezTo>
                      <a:pt x="609778" y="155004"/>
                      <a:pt x="609689" y="156909"/>
                      <a:pt x="609625" y="158801"/>
                    </a:cubicBezTo>
                    <a:lnTo>
                      <a:pt x="702615" y="158801"/>
                    </a:lnTo>
                    <a:cubicBezTo>
                      <a:pt x="823824" y="158801"/>
                      <a:pt x="922083" y="257061"/>
                      <a:pt x="922083" y="378257"/>
                    </a:cubicBezTo>
                    <a:lnTo>
                      <a:pt x="922083" y="1016813"/>
                    </a:lnTo>
                    <a:cubicBezTo>
                      <a:pt x="922083" y="1138022"/>
                      <a:pt x="823824" y="1236282"/>
                      <a:pt x="702615" y="1236282"/>
                    </a:cubicBezTo>
                    <a:lnTo>
                      <a:pt x="219481" y="1236282"/>
                    </a:lnTo>
                    <a:cubicBezTo>
                      <a:pt x="98273" y="1236282"/>
                      <a:pt x="0" y="1138022"/>
                      <a:pt x="0" y="1016813"/>
                    </a:cubicBezTo>
                    <a:lnTo>
                      <a:pt x="0" y="378257"/>
                    </a:lnTo>
                    <a:cubicBezTo>
                      <a:pt x="0" y="257061"/>
                      <a:pt x="98273" y="158801"/>
                      <a:pt x="219481" y="158801"/>
                    </a:cubicBezTo>
                    <a:lnTo>
                      <a:pt x="303733" y="158801"/>
                    </a:lnTo>
                    <a:cubicBezTo>
                      <a:pt x="303670" y="156909"/>
                      <a:pt x="303581" y="155004"/>
                      <a:pt x="303581" y="153099"/>
                    </a:cubicBezTo>
                    <a:cubicBezTo>
                      <a:pt x="303619" y="68542"/>
                      <a:pt x="372110" y="25"/>
                      <a:pt x="45667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54" name="Group 153"/>
              <p:cNvGrpSpPr/>
              <p:nvPr/>
            </p:nvGrpSpPr>
            <p:grpSpPr>
              <a:xfrm>
                <a:off x="2148431" y="6909383"/>
                <a:ext cx="1162252" cy="259753"/>
                <a:chOff x="2148431" y="6909383"/>
                <a:chExt cx="1162252" cy="259753"/>
              </a:xfrm>
              <a:grpFill/>
            </p:grpSpPr>
            <p:sp>
              <p:nvSpPr>
                <p:cNvPr id="155" name="Freeform 3"/>
                <p:cNvSpPr/>
                <p:nvPr/>
              </p:nvSpPr>
              <p:spPr>
                <a:xfrm>
                  <a:off x="2535785" y="6936565"/>
                  <a:ext cx="387566" cy="50432"/>
                </a:xfrm>
                <a:custGeom>
                  <a:avLst/>
                  <a:gdLst>
                    <a:gd name="connsiteX0" fmla="*/ 387566 w 387566"/>
                    <a:gd name="connsiteY0" fmla="*/ 50432 h 50432"/>
                    <a:gd name="connsiteX1" fmla="*/ 346164 w 387566"/>
                    <a:gd name="connsiteY1" fmla="*/ 0 h 50432"/>
                    <a:gd name="connsiteX2" fmla="*/ 41377 w 387566"/>
                    <a:gd name="connsiteY2" fmla="*/ 0 h 50432"/>
                    <a:gd name="connsiteX3" fmla="*/ 0 w 387566"/>
                    <a:gd name="connsiteY3" fmla="*/ 50432 h 50432"/>
                  </a:gdLst>
                  <a:ahLst/>
                  <a:cxnLst>
                    <a:cxn ang="0">
                      <a:pos x="connsiteX0" y="connsiteY0"/>
                    </a:cxn>
                    <a:cxn ang="1">
                      <a:pos x="connsiteX1" y="connsiteY1"/>
                    </a:cxn>
                    <a:cxn ang="2">
                      <a:pos x="connsiteX2" y="connsiteY2"/>
                    </a:cxn>
                    <a:cxn ang="3">
                      <a:pos x="connsiteX3" y="connsiteY3"/>
                    </a:cxn>
                  </a:cxnLst>
                  <a:rect l="l" t="t" r="r" b="b"/>
                  <a:pathLst>
                    <a:path w="387566" h="50432">
                      <a:moveTo>
                        <a:pt x="387566" y="50432"/>
                      </a:moveTo>
                      <a:lnTo>
                        <a:pt x="346164" y="0"/>
                      </a:lnTo>
                      <a:lnTo>
                        <a:pt x="41377" y="0"/>
                      </a:lnTo>
                      <a:lnTo>
                        <a:pt x="0" y="5043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Freeform 3"/>
                <p:cNvSpPr/>
                <p:nvPr/>
              </p:nvSpPr>
              <p:spPr>
                <a:xfrm>
                  <a:off x="2414848" y="7048947"/>
                  <a:ext cx="629412" cy="85446"/>
                </a:xfrm>
                <a:custGeom>
                  <a:avLst/>
                  <a:gdLst>
                    <a:gd name="connsiteX0" fmla="*/ 70104 w 629412"/>
                    <a:gd name="connsiteY0" fmla="*/ 0 h 85446"/>
                    <a:gd name="connsiteX1" fmla="*/ 0 w 629412"/>
                    <a:gd name="connsiteY1" fmla="*/ 85446 h 85446"/>
                    <a:gd name="connsiteX2" fmla="*/ 629412 w 629412"/>
                    <a:gd name="connsiteY2" fmla="*/ 85446 h 85446"/>
                    <a:gd name="connsiteX3" fmla="*/ 559321 w 629412"/>
                    <a:gd name="connsiteY3" fmla="*/ 0 h 85446"/>
                  </a:gdLst>
                  <a:ahLst/>
                  <a:cxnLst>
                    <a:cxn ang="0">
                      <a:pos x="connsiteX0" y="connsiteY0"/>
                    </a:cxn>
                    <a:cxn ang="1">
                      <a:pos x="connsiteX1" y="connsiteY1"/>
                    </a:cxn>
                    <a:cxn ang="2">
                      <a:pos x="connsiteX2" y="connsiteY2"/>
                    </a:cxn>
                    <a:cxn ang="3">
                      <a:pos x="connsiteX3" y="connsiteY3"/>
                    </a:cxn>
                  </a:cxnLst>
                  <a:rect l="l" t="t" r="r" b="b"/>
                  <a:pathLst>
                    <a:path w="629412" h="85446">
                      <a:moveTo>
                        <a:pt x="70104" y="0"/>
                      </a:moveTo>
                      <a:lnTo>
                        <a:pt x="0" y="85446"/>
                      </a:lnTo>
                      <a:lnTo>
                        <a:pt x="629412" y="85446"/>
                      </a:lnTo>
                      <a:lnTo>
                        <a:pt x="55932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Freeform 3"/>
                <p:cNvSpPr/>
                <p:nvPr/>
              </p:nvSpPr>
              <p:spPr>
                <a:xfrm>
                  <a:off x="2917199" y="6909383"/>
                  <a:ext cx="393484" cy="259753"/>
                </a:xfrm>
                <a:custGeom>
                  <a:avLst/>
                  <a:gdLst>
                    <a:gd name="connsiteX0" fmla="*/ 82029 w 393484"/>
                    <a:gd name="connsiteY0" fmla="*/ 0 h 259753"/>
                    <a:gd name="connsiteX1" fmla="*/ 0 w 393484"/>
                    <a:gd name="connsiteY1" fmla="*/ 1168 h 259753"/>
                    <a:gd name="connsiteX2" fmla="*/ 212179 w 393484"/>
                    <a:gd name="connsiteY2" fmla="*/ 259753 h 259753"/>
                    <a:gd name="connsiteX3" fmla="*/ 393484 w 393484"/>
                    <a:gd name="connsiteY3" fmla="*/ 259753 h 259753"/>
                  </a:gdLst>
                  <a:ahLst/>
                  <a:cxnLst>
                    <a:cxn ang="0">
                      <a:pos x="connsiteX0" y="connsiteY0"/>
                    </a:cxn>
                    <a:cxn ang="1">
                      <a:pos x="connsiteX1" y="connsiteY1"/>
                    </a:cxn>
                    <a:cxn ang="2">
                      <a:pos x="connsiteX2" y="connsiteY2"/>
                    </a:cxn>
                    <a:cxn ang="3">
                      <a:pos x="connsiteX3" y="connsiteY3"/>
                    </a:cxn>
                  </a:cxnLst>
                  <a:rect l="l" t="t" r="r" b="b"/>
                  <a:pathLst>
                    <a:path w="393484" h="259753">
                      <a:moveTo>
                        <a:pt x="82029" y="0"/>
                      </a:moveTo>
                      <a:lnTo>
                        <a:pt x="0" y="1168"/>
                      </a:lnTo>
                      <a:lnTo>
                        <a:pt x="212179" y="259753"/>
                      </a:lnTo>
                      <a:lnTo>
                        <a:pt x="393484" y="259753"/>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Freeform 3"/>
                <p:cNvSpPr/>
                <p:nvPr/>
              </p:nvSpPr>
              <p:spPr>
                <a:xfrm>
                  <a:off x="2148431" y="6909383"/>
                  <a:ext cx="393497" cy="259753"/>
                </a:xfrm>
                <a:custGeom>
                  <a:avLst/>
                  <a:gdLst>
                    <a:gd name="connsiteX0" fmla="*/ 311480 w 393497"/>
                    <a:gd name="connsiteY0" fmla="*/ 0 h 259753"/>
                    <a:gd name="connsiteX1" fmla="*/ 0 w 393497"/>
                    <a:gd name="connsiteY1" fmla="*/ 259753 h 259753"/>
                    <a:gd name="connsiteX2" fmla="*/ 181305 w 393497"/>
                    <a:gd name="connsiteY2" fmla="*/ 259753 h 259753"/>
                    <a:gd name="connsiteX3" fmla="*/ 393497 w 393497"/>
                    <a:gd name="connsiteY3" fmla="*/ 1168 h 259753"/>
                  </a:gdLst>
                  <a:ahLst/>
                  <a:cxnLst>
                    <a:cxn ang="0">
                      <a:pos x="connsiteX0" y="connsiteY0"/>
                    </a:cxn>
                    <a:cxn ang="1">
                      <a:pos x="connsiteX1" y="connsiteY1"/>
                    </a:cxn>
                    <a:cxn ang="2">
                      <a:pos x="connsiteX2" y="connsiteY2"/>
                    </a:cxn>
                    <a:cxn ang="3">
                      <a:pos x="connsiteX3" y="connsiteY3"/>
                    </a:cxn>
                  </a:cxnLst>
                  <a:rect l="l" t="t" r="r" b="b"/>
                  <a:pathLst>
                    <a:path w="393497" h="259753">
                      <a:moveTo>
                        <a:pt x="311480" y="0"/>
                      </a:moveTo>
                      <a:lnTo>
                        <a:pt x="0" y="259753"/>
                      </a:lnTo>
                      <a:lnTo>
                        <a:pt x="181305" y="259753"/>
                      </a:lnTo>
                      <a:lnTo>
                        <a:pt x="393497" y="116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Group 30"/>
            <p:cNvGrpSpPr/>
            <p:nvPr/>
          </p:nvGrpSpPr>
          <p:grpSpPr>
            <a:xfrm>
              <a:off x="3705312" y="2019097"/>
              <a:ext cx="453714" cy="453714"/>
              <a:chOff x="3705312" y="2019097"/>
              <a:chExt cx="453714" cy="453714"/>
            </a:xfrm>
          </p:grpSpPr>
          <p:sp>
            <p:nvSpPr>
              <p:cNvPr id="28" name="TextBox 27"/>
              <p:cNvSpPr txBox="1"/>
              <p:nvPr/>
            </p:nvSpPr>
            <p:spPr>
              <a:xfrm>
                <a:off x="3880018" y="2106626"/>
                <a:ext cx="137858" cy="332399"/>
              </a:xfrm>
              <a:prstGeom prst="rect">
                <a:avLst/>
              </a:prstGeom>
              <a:noFill/>
            </p:spPr>
            <p:txBody>
              <a:bodyPr wrap="none" lIns="0" tIns="0" rIns="0" bIns="0" rtlCol="0">
                <a:spAutoFit/>
              </a:bodyPr>
              <a:lstStyle/>
              <a:p>
                <a:pPr algn="ctr">
                  <a:lnSpc>
                    <a:spcPct val="90000"/>
                  </a:lnSpc>
                  <a:spcBef>
                    <a:spcPts val="1600"/>
                  </a:spcBef>
                </a:pPr>
                <a:r>
                  <a:rPr lang="en-US" sz="2400" dirty="0" smtClean="0">
                    <a:solidFill>
                      <a:schemeClr val="bg1"/>
                    </a:solidFill>
                    <a:latin typeface="BentonSans Medium" charset="0"/>
                    <a:ea typeface="BentonSans Medium" charset="0"/>
                    <a:cs typeface="BentonSans Medium" charset="0"/>
                  </a:rPr>
                  <a:t>1</a:t>
                </a:r>
                <a:endParaRPr lang="en-US" sz="2400" dirty="0">
                  <a:solidFill>
                    <a:schemeClr val="bg1"/>
                  </a:solidFill>
                  <a:latin typeface="BentonSans Medium" charset="0"/>
                  <a:ea typeface="BentonSans Medium" charset="0"/>
                  <a:cs typeface="BentonSans Medium" charset="0"/>
                </a:endParaRPr>
              </a:p>
            </p:txBody>
          </p:sp>
          <p:sp>
            <p:nvSpPr>
              <p:cNvPr id="29" name="Oval 28"/>
              <p:cNvSpPr/>
              <p:nvPr/>
            </p:nvSpPr>
            <p:spPr>
              <a:xfrm>
                <a:off x="3705312" y="2019097"/>
                <a:ext cx="453714" cy="453714"/>
              </a:xfrm>
              <a:prstGeom prst="ellipse">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grpSp>
        <p:nvGrpSpPr>
          <p:cNvPr id="33" name="Group 32"/>
          <p:cNvGrpSpPr/>
          <p:nvPr/>
        </p:nvGrpSpPr>
        <p:grpSpPr>
          <a:xfrm>
            <a:off x="3190821" y="3794809"/>
            <a:ext cx="1482696" cy="1482694"/>
            <a:chOff x="3190821" y="3794809"/>
            <a:chExt cx="1482696" cy="1482694"/>
          </a:xfrm>
        </p:grpSpPr>
        <p:sp>
          <p:nvSpPr>
            <p:cNvPr id="127" name="Oval 126"/>
            <p:cNvSpPr/>
            <p:nvPr/>
          </p:nvSpPr>
          <p:spPr>
            <a:xfrm>
              <a:off x="3190821" y="3794809"/>
              <a:ext cx="1482696" cy="1482694"/>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63" name="Group 162"/>
            <p:cNvGrpSpPr/>
            <p:nvPr/>
          </p:nvGrpSpPr>
          <p:grpSpPr>
            <a:xfrm>
              <a:off x="3432366" y="4563027"/>
              <a:ext cx="463516" cy="327579"/>
              <a:chOff x="12422529" y="7894806"/>
              <a:chExt cx="514452" cy="363576"/>
            </a:xfrm>
            <a:solidFill>
              <a:schemeClr val="bg1"/>
            </a:solidFill>
          </p:grpSpPr>
          <p:sp>
            <p:nvSpPr>
              <p:cNvPr id="164" name="Freeform 163"/>
              <p:cNvSpPr/>
              <p:nvPr/>
            </p:nvSpPr>
            <p:spPr>
              <a:xfrm>
                <a:off x="12422529" y="7894806"/>
                <a:ext cx="514452" cy="363576"/>
              </a:xfrm>
              <a:custGeom>
                <a:avLst/>
                <a:gdLst>
                  <a:gd name="connsiteX0" fmla="*/ 52807 w 514452"/>
                  <a:gd name="connsiteY0" fmla="*/ 322097 h 363576"/>
                  <a:gd name="connsiteX1" fmla="*/ 52807 w 514452"/>
                  <a:gd name="connsiteY1" fmla="*/ 349834 h 363576"/>
                  <a:gd name="connsiteX2" fmla="*/ 39078 w 514452"/>
                  <a:gd name="connsiteY2" fmla="*/ 363576 h 363576"/>
                  <a:gd name="connsiteX3" fmla="*/ 13780 w 514452"/>
                  <a:gd name="connsiteY3" fmla="*/ 363576 h 363576"/>
                  <a:gd name="connsiteX4" fmla="*/ 0 w 514452"/>
                  <a:gd name="connsiteY4" fmla="*/ 349834 h 363576"/>
                  <a:gd name="connsiteX5" fmla="*/ 0 w 514452"/>
                  <a:gd name="connsiteY5" fmla="*/ 13767 h 363576"/>
                  <a:gd name="connsiteX6" fmla="*/ 13780 w 514452"/>
                  <a:gd name="connsiteY6" fmla="*/ 0 h 363576"/>
                  <a:gd name="connsiteX7" fmla="*/ 39078 w 514452"/>
                  <a:gd name="connsiteY7" fmla="*/ 0 h 363576"/>
                  <a:gd name="connsiteX8" fmla="*/ 52807 w 514452"/>
                  <a:gd name="connsiteY8" fmla="*/ 13767 h 363576"/>
                  <a:gd name="connsiteX9" fmla="*/ 52807 w 514452"/>
                  <a:gd name="connsiteY9" fmla="*/ 225882 h 363576"/>
                  <a:gd name="connsiteX10" fmla="*/ 461670 w 514452"/>
                  <a:gd name="connsiteY10" fmla="*/ 225882 h 363576"/>
                  <a:gd name="connsiteX11" fmla="*/ 461670 w 514452"/>
                  <a:gd name="connsiteY11" fmla="*/ 144780 h 363576"/>
                  <a:gd name="connsiteX12" fmla="*/ 475386 w 514452"/>
                  <a:gd name="connsiteY12" fmla="*/ 131077 h 363576"/>
                  <a:gd name="connsiteX13" fmla="*/ 500710 w 514452"/>
                  <a:gd name="connsiteY13" fmla="*/ 131077 h 363576"/>
                  <a:gd name="connsiteX14" fmla="*/ 514452 w 514452"/>
                  <a:gd name="connsiteY14" fmla="*/ 144780 h 363576"/>
                  <a:gd name="connsiteX15" fmla="*/ 514452 w 514452"/>
                  <a:gd name="connsiteY15" fmla="*/ 349834 h 363576"/>
                  <a:gd name="connsiteX16" fmla="*/ 500672 w 514452"/>
                  <a:gd name="connsiteY16" fmla="*/ 363576 h 363576"/>
                  <a:gd name="connsiteX17" fmla="*/ 475348 w 514452"/>
                  <a:gd name="connsiteY17" fmla="*/ 363576 h 363576"/>
                  <a:gd name="connsiteX18" fmla="*/ 461632 w 514452"/>
                  <a:gd name="connsiteY18" fmla="*/ 349834 h 363576"/>
                  <a:gd name="connsiteX19" fmla="*/ 461632 w 514452"/>
                  <a:gd name="connsiteY19" fmla="*/ 322097 h 3635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14452" h="363576">
                    <a:moveTo>
                      <a:pt x="52807" y="322097"/>
                    </a:moveTo>
                    <a:lnTo>
                      <a:pt x="52807" y="349834"/>
                    </a:lnTo>
                    <a:cubicBezTo>
                      <a:pt x="52807" y="357416"/>
                      <a:pt x="46622" y="363576"/>
                      <a:pt x="39078" y="363576"/>
                    </a:cubicBezTo>
                    <a:lnTo>
                      <a:pt x="13780" y="363576"/>
                    </a:lnTo>
                    <a:cubicBezTo>
                      <a:pt x="6147" y="363576"/>
                      <a:pt x="0" y="357416"/>
                      <a:pt x="0" y="349834"/>
                    </a:cubicBezTo>
                    <a:lnTo>
                      <a:pt x="0" y="13767"/>
                    </a:lnTo>
                    <a:cubicBezTo>
                      <a:pt x="0" y="6198"/>
                      <a:pt x="6147" y="0"/>
                      <a:pt x="13780" y="0"/>
                    </a:cubicBezTo>
                    <a:lnTo>
                      <a:pt x="39078" y="0"/>
                    </a:lnTo>
                    <a:cubicBezTo>
                      <a:pt x="46622" y="0"/>
                      <a:pt x="52807" y="6198"/>
                      <a:pt x="52807" y="13767"/>
                    </a:cubicBezTo>
                    <a:lnTo>
                      <a:pt x="52807" y="225882"/>
                    </a:lnTo>
                    <a:lnTo>
                      <a:pt x="461670" y="225882"/>
                    </a:lnTo>
                    <a:lnTo>
                      <a:pt x="461670" y="144780"/>
                    </a:lnTo>
                    <a:cubicBezTo>
                      <a:pt x="461670" y="137223"/>
                      <a:pt x="467817" y="131077"/>
                      <a:pt x="475386" y="131077"/>
                    </a:cubicBezTo>
                    <a:lnTo>
                      <a:pt x="500710" y="131077"/>
                    </a:lnTo>
                    <a:cubicBezTo>
                      <a:pt x="508330" y="131077"/>
                      <a:pt x="514452" y="137223"/>
                      <a:pt x="514452" y="144780"/>
                    </a:cubicBezTo>
                    <a:lnTo>
                      <a:pt x="514452" y="349834"/>
                    </a:lnTo>
                    <a:cubicBezTo>
                      <a:pt x="514452" y="357416"/>
                      <a:pt x="508292" y="363576"/>
                      <a:pt x="500672" y="363576"/>
                    </a:cubicBezTo>
                    <a:lnTo>
                      <a:pt x="475348" y="363576"/>
                    </a:lnTo>
                    <a:cubicBezTo>
                      <a:pt x="467817" y="363576"/>
                      <a:pt x="461632" y="357416"/>
                      <a:pt x="461632" y="349834"/>
                    </a:cubicBezTo>
                    <a:lnTo>
                      <a:pt x="461632" y="32209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Freeform 3"/>
              <p:cNvSpPr/>
              <p:nvPr/>
            </p:nvSpPr>
            <p:spPr>
              <a:xfrm>
                <a:off x="12493294" y="8026400"/>
                <a:ext cx="77076" cy="77076"/>
              </a:xfrm>
              <a:custGeom>
                <a:avLst/>
                <a:gdLst>
                  <a:gd name="connsiteX0" fmla="*/ 38583 w 77076"/>
                  <a:gd name="connsiteY0" fmla="*/ 77076 h 77076"/>
                  <a:gd name="connsiteX1" fmla="*/ 0 w 77076"/>
                  <a:gd name="connsiteY1" fmla="*/ 38494 h 77076"/>
                  <a:gd name="connsiteX2" fmla="*/ 38583 w 77076"/>
                  <a:gd name="connsiteY2" fmla="*/ 0 h 77076"/>
                  <a:gd name="connsiteX3" fmla="*/ 77076 w 77076"/>
                  <a:gd name="connsiteY3" fmla="*/ 38494 h 77076"/>
                  <a:gd name="connsiteX4" fmla="*/ 38583 w 77076"/>
                  <a:gd name="connsiteY4" fmla="*/ 77076 h 7707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76" h="77076">
                    <a:moveTo>
                      <a:pt x="38583" y="77076"/>
                    </a:moveTo>
                    <a:cubicBezTo>
                      <a:pt x="17285" y="77076"/>
                      <a:pt x="0" y="59792"/>
                      <a:pt x="0" y="38494"/>
                    </a:cubicBezTo>
                    <a:cubicBezTo>
                      <a:pt x="0" y="17221"/>
                      <a:pt x="17285" y="0"/>
                      <a:pt x="38583" y="0"/>
                    </a:cubicBezTo>
                    <a:cubicBezTo>
                      <a:pt x="59842" y="0"/>
                      <a:pt x="77076" y="17221"/>
                      <a:pt x="77076" y="38494"/>
                    </a:cubicBezTo>
                    <a:cubicBezTo>
                      <a:pt x="77076" y="59792"/>
                      <a:pt x="59842" y="77076"/>
                      <a:pt x="38583" y="7707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Freeform 3"/>
              <p:cNvSpPr/>
              <p:nvPr/>
            </p:nvSpPr>
            <p:spPr>
              <a:xfrm>
                <a:off x="12592050" y="8040672"/>
                <a:ext cx="268046" cy="52832"/>
              </a:xfrm>
              <a:custGeom>
                <a:avLst/>
                <a:gdLst>
                  <a:gd name="connsiteX0" fmla="*/ 255397 w 268046"/>
                  <a:gd name="connsiteY0" fmla="*/ 52832 h 52832"/>
                  <a:gd name="connsiteX1" fmla="*/ 12890 w 268046"/>
                  <a:gd name="connsiteY1" fmla="*/ 52832 h 52832"/>
                  <a:gd name="connsiteX2" fmla="*/ 254 w 268046"/>
                  <a:gd name="connsiteY2" fmla="*/ 39141 h 52832"/>
                  <a:gd name="connsiteX3" fmla="*/ 0 w 268046"/>
                  <a:gd name="connsiteY3" fmla="*/ 34265 h 52832"/>
                  <a:gd name="connsiteX4" fmla="*/ 45098 w 268046"/>
                  <a:gd name="connsiteY4" fmla="*/ 0 h 52832"/>
                  <a:gd name="connsiteX5" fmla="*/ 223850 w 268046"/>
                  <a:gd name="connsiteY5" fmla="*/ 0 h 52832"/>
                  <a:gd name="connsiteX6" fmla="*/ 268046 w 268046"/>
                  <a:gd name="connsiteY6" fmla="*/ 39141 h 52832"/>
                  <a:gd name="connsiteX7" fmla="*/ 255397 w 268046"/>
                  <a:gd name="connsiteY7" fmla="*/ 52832 h 52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268046" h="52832">
                    <a:moveTo>
                      <a:pt x="255397" y="52832"/>
                    </a:moveTo>
                    <a:lnTo>
                      <a:pt x="12890" y="52832"/>
                    </a:lnTo>
                    <a:cubicBezTo>
                      <a:pt x="5880" y="52832"/>
                      <a:pt x="254" y="46685"/>
                      <a:pt x="254" y="39141"/>
                    </a:cubicBezTo>
                    <a:lnTo>
                      <a:pt x="0" y="34265"/>
                    </a:lnTo>
                    <a:cubicBezTo>
                      <a:pt x="6528" y="6337"/>
                      <a:pt x="23762" y="0"/>
                      <a:pt x="45098" y="0"/>
                    </a:cubicBezTo>
                    <a:lnTo>
                      <a:pt x="223850" y="0"/>
                    </a:lnTo>
                    <a:cubicBezTo>
                      <a:pt x="268161" y="0"/>
                      <a:pt x="268046" y="39141"/>
                      <a:pt x="268046" y="39141"/>
                    </a:cubicBezTo>
                    <a:cubicBezTo>
                      <a:pt x="268046" y="46685"/>
                      <a:pt x="262420" y="52832"/>
                      <a:pt x="255397" y="52832"/>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7" name="Freeform 166"/>
            <p:cNvSpPr/>
            <p:nvPr/>
          </p:nvSpPr>
          <p:spPr>
            <a:xfrm>
              <a:off x="4024260" y="4509638"/>
              <a:ext cx="434357" cy="434357"/>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Group 29"/>
            <p:cNvGrpSpPr/>
            <p:nvPr/>
          </p:nvGrpSpPr>
          <p:grpSpPr>
            <a:xfrm>
              <a:off x="3705856" y="3978215"/>
              <a:ext cx="453714" cy="453714"/>
              <a:chOff x="3705856" y="3852380"/>
              <a:chExt cx="453714" cy="453714"/>
            </a:xfrm>
          </p:grpSpPr>
          <p:sp>
            <p:nvSpPr>
              <p:cNvPr id="195" name="TextBox 194"/>
              <p:cNvSpPr txBox="1"/>
              <p:nvPr/>
            </p:nvSpPr>
            <p:spPr>
              <a:xfrm>
                <a:off x="3855973" y="3943536"/>
                <a:ext cx="185949" cy="332399"/>
              </a:xfrm>
              <a:prstGeom prst="rect">
                <a:avLst/>
              </a:prstGeom>
              <a:noFill/>
            </p:spPr>
            <p:txBody>
              <a:bodyPr wrap="none" lIns="0" tIns="0" rIns="0" bIns="0" rtlCol="0">
                <a:spAutoFit/>
              </a:bodyPr>
              <a:lstStyle/>
              <a:p>
                <a:pPr algn="ctr">
                  <a:lnSpc>
                    <a:spcPct val="90000"/>
                  </a:lnSpc>
                  <a:spcBef>
                    <a:spcPts val="1600"/>
                  </a:spcBef>
                </a:pPr>
                <a:r>
                  <a:rPr lang="en-US" sz="2400" dirty="0" smtClean="0">
                    <a:solidFill>
                      <a:schemeClr val="bg1"/>
                    </a:solidFill>
                    <a:latin typeface="BentonSans Medium" charset="0"/>
                    <a:ea typeface="BentonSans Medium" charset="0"/>
                    <a:cs typeface="BentonSans Medium" charset="0"/>
                  </a:rPr>
                  <a:t>2</a:t>
                </a:r>
                <a:endParaRPr lang="en-US" sz="2400" dirty="0">
                  <a:solidFill>
                    <a:schemeClr val="bg1"/>
                  </a:solidFill>
                  <a:latin typeface="BentonSans Medium" charset="0"/>
                  <a:ea typeface="BentonSans Medium" charset="0"/>
                  <a:cs typeface="BentonSans Medium" charset="0"/>
                </a:endParaRPr>
              </a:p>
            </p:txBody>
          </p:sp>
          <p:sp>
            <p:nvSpPr>
              <p:cNvPr id="199" name="Oval 198"/>
              <p:cNvSpPr/>
              <p:nvPr/>
            </p:nvSpPr>
            <p:spPr>
              <a:xfrm>
                <a:off x="3705856" y="3852380"/>
                <a:ext cx="453714" cy="453714"/>
              </a:xfrm>
              <a:prstGeom prst="ellipse">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spTree>
    <p:extLst>
      <p:ext uri="{BB962C8B-B14F-4D97-AF65-F5344CB8AC3E}">
        <p14:creationId xmlns:p14="http://schemas.microsoft.com/office/powerpoint/2010/main" val="427784898"/>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4"/>
                                        </p:tgtEl>
                                        <p:attrNameLst>
                                          <p:attrName>style.visibility</p:attrName>
                                        </p:attrNameLst>
                                      </p:cBhvr>
                                      <p:to>
                                        <p:strVal val="visible"/>
                                      </p:to>
                                    </p:set>
                                    <p:anim calcmode="lin" valueType="num">
                                      <p:cBhvr>
                                        <p:cTn id="10" dur="500" fill="hold"/>
                                        <p:tgtEl>
                                          <p:spTgt spid="124"/>
                                        </p:tgtEl>
                                        <p:attrNameLst>
                                          <p:attrName>ppt_w</p:attrName>
                                        </p:attrNameLst>
                                      </p:cBhvr>
                                      <p:tavLst>
                                        <p:tav tm="0">
                                          <p:val>
                                            <p:fltVal val="0"/>
                                          </p:val>
                                        </p:tav>
                                        <p:tav tm="100000">
                                          <p:val>
                                            <p:strVal val="#ppt_w"/>
                                          </p:val>
                                        </p:tav>
                                      </p:tavLst>
                                    </p:anim>
                                    <p:anim calcmode="lin" valueType="num">
                                      <p:cBhvr>
                                        <p:cTn id="11" dur="500" fill="hold"/>
                                        <p:tgtEl>
                                          <p:spTgt spid="124"/>
                                        </p:tgtEl>
                                        <p:attrNameLst>
                                          <p:attrName>ppt_h</p:attrName>
                                        </p:attrNameLst>
                                      </p:cBhvr>
                                      <p:tavLst>
                                        <p:tav tm="0">
                                          <p:val>
                                            <p:fltVal val="0"/>
                                          </p:val>
                                        </p:tav>
                                        <p:tav tm="100000">
                                          <p:val>
                                            <p:strVal val="#ppt_h"/>
                                          </p:val>
                                        </p:tav>
                                      </p:tavLst>
                                    </p:anim>
                                    <p:animEffect transition="in" filter="fade">
                                      <p:cBhvr>
                                        <p:cTn id="12" dur="500"/>
                                        <p:tgtEl>
                                          <p:spTgt spid="124"/>
                                        </p:tgtEl>
                                      </p:cBhvr>
                                    </p:animEffect>
                                  </p:childTnLst>
                                </p:cTn>
                              </p:par>
                            </p:childTnLst>
                          </p:cTn>
                        </p:par>
                        <p:par>
                          <p:cTn id="13" fill="hold">
                            <p:stCondLst>
                              <p:cond delay="500"/>
                            </p:stCondLst>
                            <p:childTnLst>
                              <p:par>
                                <p:cTn id="14" presetID="10" presetClass="entr" presetSubtype="0" fill="hold" nodeType="afterEffect">
                                  <p:stCondLst>
                                    <p:cond delay="6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53" presetClass="entr" presetSubtype="16" fill="hold" grpId="0" nodeType="withEffect">
                                  <p:stCondLst>
                                    <p:cond delay="600"/>
                                  </p:stCondLst>
                                  <p:childTnLst>
                                    <p:set>
                                      <p:cBhvr>
                                        <p:cTn id="18" dur="1" fill="hold">
                                          <p:stCondLst>
                                            <p:cond delay="0"/>
                                          </p:stCondLst>
                                        </p:cTn>
                                        <p:tgtEl>
                                          <p:spTgt spid="126"/>
                                        </p:tgtEl>
                                        <p:attrNameLst>
                                          <p:attrName>style.visibility</p:attrName>
                                        </p:attrNameLst>
                                      </p:cBhvr>
                                      <p:to>
                                        <p:strVal val="visible"/>
                                      </p:to>
                                    </p:set>
                                    <p:anim calcmode="lin" valueType="num">
                                      <p:cBhvr>
                                        <p:cTn id="19" dur="500" fill="hold"/>
                                        <p:tgtEl>
                                          <p:spTgt spid="126"/>
                                        </p:tgtEl>
                                        <p:attrNameLst>
                                          <p:attrName>ppt_w</p:attrName>
                                        </p:attrNameLst>
                                      </p:cBhvr>
                                      <p:tavLst>
                                        <p:tav tm="0">
                                          <p:val>
                                            <p:fltVal val="0"/>
                                          </p:val>
                                        </p:tav>
                                        <p:tav tm="100000">
                                          <p:val>
                                            <p:strVal val="#ppt_w"/>
                                          </p:val>
                                        </p:tav>
                                      </p:tavLst>
                                    </p:anim>
                                    <p:anim calcmode="lin" valueType="num">
                                      <p:cBhvr>
                                        <p:cTn id="20" dur="500" fill="hold"/>
                                        <p:tgtEl>
                                          <p:spTgt spid="126"/>
                                        </p:tgtEl>
                                        <p:attrNameLst>
                                          <p:attrName>ppt_h</p:attrName>
                                        </p:attrNameLst>
                                      </p:cBhvr>
                                      <p:tavLst>
                                        <p:tav tm="0">
                                          <p:val>
                                            <p:fltVal val="0"/>
                                          </p:val>
                                        </p:tav>
                                        <p:tav tm="100000">
                                          <p:val>
                                            <p:strVal val="#ppt_h"/>
                                          </p:val>
                                        </p:tav>
                                      </p:tavLst>
                                    </p:anim>
                                    <p:animEffect transition="in" filter="fade">
                                      <p:cBhvr>
                                        <p:cTn id="21" dur="500"/>
                                        <p:tgtEl>
                                          <p:spTgt spid="126"/>
                                        </p:tgtEl>
                                      </p:cBhvr>
                                    </p:animEffect>
                                  </p:childTnLst>
                                </p:cTn>
                              </p:par>
                            </p:childTnLst>
                          </p:cTn>
                        </p:par>
                        <p:par>
                          <p:cTn id="22" fill="hold">
                            <p:stCondLst>
                              <p:cond delay="160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1000"/>
                                        <p:tgtEl>
                                          <p:spTgt spid="22"/>
                                        </p:tgtEl>
                                      </p:cBhvr>
                                    </p:animEffect>
                                  </p:childTnLst>
                                </p:cTn>
                              </p:par>
                            </p:childTnLst>
                          </p:cTn>
                        </p:par>
                        <p:par>
                          <p:cTn id="26" fill="hold">
                            <p:stCondLst>
                              <p:cond delay="2600"/>
                            </p:stCondLst>
                            <p:childTnLst>
                              <p:par>
                                <p:cTn id="27" presetID="22" presetClass="entr" presetSubtype="8"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left)">
                                      <p:cBhvr>
                                        <p:cTn id="29" dur="500"/>
                                        <p:tgtEl>
                                          <p:spTgt spid="34"/>
                                        </p:tgtEl>
                                      </p:cBhvr>
                                    </p:animEffect>
                                  </p:childTnLst>
                                </p:cTn>
                              </p:par>
                            </p:childTnLst>
                          </p:cTn>
                        </p:par>
                        <p:par>
                          <p:cTn id="30" fill="hold">
                            <p:stCondLst>
                              <p:cond delay="3100"/>
                            </p:stCondLst>
                            <p:childTnLst>
                              <p:par>
                                <p:cTn id="31" presetID="10" presetClass="entr" presetSubtype="0" fill="hold" grpId="0" nodeType="afterEffect">
                                  <p:stCondLst>
                                    <p:cond delay="0"/>
                                  </p:stCondLst>
                                  <p:childTnLst>
                                    <p:set>
                                      <p:cBhvr>
                                        <p:cTn id="32" dur="1" fill="hold">
                                          <p:stCondLst>
                                            <p:cond delay="0"/>
                                          </p:stCondLst>
                                        </p:cTn>
                                        <p:tgtEl>
                                          <p:spTgt spid="128"/>
                                        </p:tgtEl>
                                        <p:attrNameLst>
                                          <p:attrName>style.visibility</p:attrName>
                                        </p:attrNameLst>
                                      </p:cBhvr>
                                      <p:to>
                                        <p:strVal val="visible"/>
                                      </p:to>
                                    </p:set>
                                    <p:animEffect transition="in" filter="fade">
                                      <p:cBhvr>
                                        <p:cTn id="33" dur="500"/>
                                        <p:tgtEl>
                                          <p:spTgt spid="128"/>
                                        </p:tgtEl>
                                      </p:cBhvr>
                                    </p:animEffect>
                                  </p:childTnLst>
                                </p:cTn>
                              </p:par>
                            </p:childTnLst>
                          </p:cTn>
                        </p:par>
                        <p:par>
                          <p:cTn id="34" fill="hold">
                            <p:stCondLst>
                              <p:cond delay="3600"/>
                            </p:stCondLst>
                            <p:childTnLst>
                              <p:par>
                                <p:cTn id="35" presetID="53" presetClass="entr" presetSubtype="16"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300" fill="hold"/>
                                        <p:tgtEl>
                                          <p:spTgt spid="24"/>
                                        </p:tgtEl>
                                        <p:attrNameLst>
                                          <p:attrName>ppt_w</p:attrName>
                                        </p:attrNameLst>
                                      </p:cBhvr>
                                      <p:tavLst>
                                        <p:tav tm="0">
                                          <p:val>
                                            <p:fltVal val="0"/>
                                          </p:val>
                                        </p:tav>
                                        <p:tav tm="100000">
                                          <p:val>
                                            <p:strVal val="#ppt_w"/>
                                          </p:val>
                                        </p:tav>
                                      </p:tavLst>
                                    </p:anim>
                                    <p:anim calcmode="lin" valueType="num">
                                      <p:cBhvr>
                                        <p:cTn id="38" dur="300" fill="hold"/>
                                        <p:tgtEl>
                                          <p:spTgt spid="24"/>
                                        </p:tgtEl>
                                        <p:attrNameLst>
                                          <p:attrName>ppt_h</p:attrName>
                                        </p:attrNameLst>
                                      </p:cBhvr>
                                      <p:tavLst>
                                        <p:tav tm="0">
                                          <p:val>
                                            <p:fltVal val="0"/>
                                          </p:val>
                                        </p:tav>
                                        <p:tav tm="100000">
                                          <p:val>
                                            <p:strVal val="#ppt_h"/>
                                          </p:val>
                                        </p:tav>
                                      </p:tavLst>
                                    </p:anim>
                                    <p:animEffect transition="in" filter="fade">
                                      <p:cBhvr>
                                        <p:cTn id="39" dur="300"/>
                                        <p:tgtEl>
                                          <p:spTgt spid="24"/>
                                        </p:tgtEl>
                                      </p:cBhvr>
                                    </p:animEffect>
                                  </p:childTnLst>
                                </p:cTn>
                              </p:par>
                            </p:childTnLst>
                          </p:cTn>
                        </p:par>
                        <p:par>
                          <p:cTn id="40" fill="hold">
                            <p:stCondLst>
                              <p:cond delay="3900"/>
                            </p:stCondLst>
                            <p:childTnLst>
                              <p:par>
                                <p:cTn id="41" presetID="22" presetClass="entr" presetSubtype="8"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childTnLst>
                          </p:cTn>
                        </p:par>
                        <p:par>
                          <p:cTn id="44" fill="hold">
                            <p:stCondLst>
                              <p:cond delay="4400"/>
                            </p:stCondLst>
                            <p:childTnLst>
                              <p:par>
                                <p:cTn id="45" presetID="10" presetClass="entr" presetSubtype="0" fill="hold" grpId="0" nodeType="afterEffect">
                                  <p:stCondLst>
                                    <p:cond delay="0"/>
                                  </p:stCondLst>
                                  <p:childTnLst>
                                    <p:set>
                                      <p:cBhvr>
                                        <p:cTn id="46" dur="1" fill="hold">
                                          <p:stCondLst>
                                            <p:cond delay="0"/>
                                          </p:stCondLst>
                                        </p:cTn>
                                        <p:tgtEl>
                                          <p:spTgt spid="129"/>
                                        </p:tgtEl>
                                        <p:attrNameLst>
                                          <p:attrName>style.visibility</p:attrName>
                                        </p:attrNameLst>
                                      </p:cBhvr>
                                      <p:to>
                                        <p:strVal val="visible"/>
                                      </p:to>
                                    </p:set>
                                    <p:animEffect transition="in" filter="fade">
                                      <p:cBhvr>
                                        <p:cTn id="47" dur="500"/>
                                        <p:tgtEl>
                                          <p:spTgt spid="129"/>
                                        </p:tgtEl>
                                      </p:cBhvr>
                                    </p:animEffect>
                                  </p:childTnLst>
                                </p:cTn>
                              </p:par>
                            </p:childTnLst>
                          </p:cTn>
                        </p:par>
                        <p:par>
                          <p:cTn id="48" fill="hold">
                            <p:stCondLst>
                              <p:cond delay="4900"/>
                            </p:stCondLst>
                            <p:childTnLst>
                              <p:par>
                                <p:cTn id="49" presetID="22" presetClass="entr" presetSubtype="8" fill="hold" nodeType="afterEffect">
                                  <p:stCondLst>
                                    <p:cond delay="0"/>
                                  </p:stCondLst>
                                  <p:childTnLst>
                                    <p:set>
                                      <p:cBhvr>
                                        <p:cTn id="50" dur="1" fill="hold">
                                          <p:stCondLst>
                                            <p:cond delay="0"/>
                                          </p:stCondLst>
                                        </p:cTn>
                                        <p:tgtEl>
                                          <p:spTgt spid="179"/>
                                        </p:tgtEl>
                                        <p:attrNameLst>
                                          <p:attrName>style.visibility</p:attrName>
                                        </p:attrNameLst>
                                      </p:cBhvr>
                                      <p:to>
                                        <p:strVal val="visible"/>
                                      </p:to>
                                    </p:set>
                                    <p:animEffect transition="in" filter="wipe(left)">
                                      <p:cBhvr>
                                        <p:cTn id="51" dur="300"/>
                                        <p:tgtEl>
                                          <p:spTgt spid="179"/>
                                        </p:tgtEl>
                                      </p:cBhvr>
                                    </p:animEffect>
                                  </p:childTnLst>
                                </p:cTn>
                              </p:par>
                            </p:childTnLst>
                          </p:cTn>
                        </p:par>
                        <p:par>
                          <p:cTn id="52" fill="hold">
                            <p:stCondLst>
                              <p:cond delay="5200"/>
                            </p:stCondLst>
                            <p:childTnLst>
                              <p:par>
                                <p:cTn id="53" presetID="22" presetClass="entr" presetSubtype="8" fill="hold"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childTnLst>
                          </p:cTn>
                        </p:par>
                        <p:par>
                          <p:cTn id="56" fill="hold">
                            <p:stCondLst>
                              <p:cond delay="5700"/>
                            </p:stCondLst>
                            <p:childTnLst>
                              <p:par>
                                <p:cTn id="57" presetID="10" presetClass="entr" presetSubtype="0" fill="hold" grpId="0" nodeType="afterEffect">
                                  <p:stCondLst>
                                    <p:cond delay="0"/>
                                  </p:stCondLst>
                                  <p:childTnLst>
                                    <p:set>
                                      <p:cBhvr>
                                        <p:cTn id="58" dur="1" fill="hold">
                                          <p:stCondLst>
                                            <p:cond delay="0"/>
                                          </p:stCondLst>
                                        </p:cTn>
                                        <p:tgtEl>
                                          <p:spTgt spid="130"/>
                                        </p:tgtEl>
                                        <p:attrNameLst>
                                          <p:attrName>style.visibility</p:attrName>
                                        </p:attrNameLst>
                                      </p:cBhvr>
                                      <p:to>
                                        <p:strVal val="visible"/>
                                      </p:to>
                                    </p:set>
                                    <p:animEffect transition="in" filter="fade">
                                      <p:cBhvr>
                                        <p:cTn id="59"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P spid="126" grpId="0"/>
      <p:bldP spid="128" grpId="0"/>
      <p:bldP spid="129" grpId="0"/>
      <p:bldP spid="13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Three"/>
          <p:cNvGrpSpPr>
            <a:grpSpLocks noChangeAspect="1"/>
          </p:cNvGrpSpPr>
          <p:nvPr/>
        </p:nvGrpSpPr>
        <p:grpSpPr>
          <a:xfrm>
            <a:off x="5148070" y="5824728"/>
            <a:ext cx="493776" cy="493776"/>
            <a:chOff x="5312229" y="2645229"/>
            <a:chExt cx="1567542" cy="1567542"/>
          </a:xfrm>
        </p:grpSpPr>
        <p:sp>
          <p:nvSpPr>
            <p:cNvPr id="85"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86" name="Not One Size icon"/>
            <p:cNvGrpSpPr/>
            <p:nvPr/>
          </p:nvGrpSpPr>
          <p:grpSpPr>
            <a:xfrm>
              <a:off x="5642411" y="2924035"/>
              <a:ext cx="907179" cy="1009931"/>
              <a:chOff x="5509518" y="2969748"/>
              <a:chExt cx="667556" cy="743167"/>
            </a:xfrm>
          </p:grpSpPr>
          <p:sp>
            <p:nvSpPr>
              <p:cNvPr id="87"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87"/>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2" name="Item Two"/>
          <p:cNvGrpSpPr>
            <a:grpSpLocks noChangeAspect="1"/>
          </p:cNvGrpSpPr>
          <p:nvPr/>
        </p:nvGrpSpPr>
        <p:grpSpPr>
          <a:xfrm>
            <a:off x="5845067" y="5824728"/>
            <a:ext cx="493776" cy="493776"/>
            <a:chOff x="3499758" y="2645229"/>
            <a:chExt cx="1567542" cy="1567542"/>
          </a:xfrm>
        </p:grpSpPr>
        <p:sp>
          <p:nvSpPr>
            <p:cNvPr id="93"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94"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2" name="Rectangle 31"/>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5" name="Item One"/>
          <p:cNvGrpSpPr>
            <a:grpSpLocks noChangeAspect="1"/>
          </p:cNvGrpSpPr>
          <p:nvPr/>
        </p:nvGrpSpPr>
        <p:grpSpPr>
          <a:xfrm>
            <a:off x="612648" y="1572768"/>
            <a:ext cx="3657600" cy="3657600"/>
            <a:chOff x="1687287" y="2645229"/>
            <a:chExt cx="1567542" cy="1567542"/>
          </a:xfrm>
        </p:grpSpPr>
        <p:sp>
          <p:nvSpPr>
            <p:cNvPr id="96"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97"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8" name="TextBox 7"/>
          <p:cNvSpPr txBox="1"/>
          <p:nvPr/>
        </p:nvSpPr>
        <p:spPr>
          <a:xfrm>
            <a:off x="2053167" y="2433547"/>
            <a:ext cx="783868"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1</a:t>
            </a:r>
            <a:endParaRPr lang="en-US" sz="14000" dirty="0">
              <a:ln w="25400">
                <a:solidFill>
                  <a:schemeClr val="tx1"/>
                </a:solidFill>
              </a:ln>
              <a:solidFill>
                <a:schemeClr val="bg1"/>
              </a:solidFill>
            </a:endParaRPr>
          </a:p>
        </p:txBody>
      </p:sp>
      <p:sp>
        <p:nvSpPr>
          <p:cNvPr id="30" name="Circle 1 Headline"/>
          <p:cNvSpPr txBox="1"/>
          <p:nvPr/>
        </p:nvSpPr>
        <p:spPr>
          <a:xfrm>
            <a:off x="5074491" y="2108896"/>
            <a:ext cx="4009111" cy="1661993"/>
          </a:xfrm>
          <a:prstGeom prst="rect">
            <a:avLst/>
          </a:prstGeom>
          <a:noFill/>
        </p:spPr>
        <p:txBody>
          <a:bodyPr wrap="none" lIns="0" tIns="0" rIns="0" bIns="0" rtlCol="0">
            <a:spAutoFit/>
          </a:bodyPr>
          <a:lstStyle/>
          <a:p>
            <a:pPr>
              <a:lnSpc>
                <a:spcPct val="90000"/>
              </a:lnSpc>
              <a:spcBef>
                <a:spcPts val="1600"/>
              </a:spcBef>
            </a:pPr>
            <a:r>
              <a:rPr lang="en-US" sz="6000" dirty="0" smtClean="0">
                <a:latin typeface="+mj-lt"/>
                <a:cs typeface="+mj-cs"/>
              </a:rPr>
              <a:t>Don</a:t>
            </a:r>
            <a:r>
              <a:rPr lang="mr-IN" sz="6000" dirty="0" smtClean="0">
                <a:latin typeface="+mj-lt"/>
                <a:cs typeface="+mj-cs"/>
              </a:rPr>
              <a:t>’</a:t>
            </a:r>
            <a:r>
              <a:rPr lang="en-US" sz="6000" dirty="0" smtClean="0">
                <a:latin typeface="+mj-lt"/>
                <a:cs typeface="+mj-cs"/>
              </a:rPr>
              <a:t>t Stop </a:t>
            </a:r>
            <a:br>
              <a:rPr lang="en-US" sz="6000" dirty="0" smtClean="0">
                <a:latin typeface="+mj-lt"/>
                <a:cs typeface="+mj-cs"/>
              </a:rPr>
            </a:br>
            <a:r>
              <a:rPr lang="en-US" sz="6000" dirty="0" smtClean="0">
                <a:latin typeface="+mj-lt"/>
                <a:cs typeface="+mj-cs"/>
              </a:rPr>
              <a:t>Asking Why</a:t>
            </a:r>
            <a:endParaRPr lang="en-US" sz="6000" dirty="0">
              <a:latin typeface="+mj-lt"/>
              <a:cs typeface="+mj-cs"/>
            </a:endParaRPr>
          </a:p>
        </p:txBody>
      </p:sp>
      <p:sp>
        <p:nvSpPr>
          <p:cNvPr id="31" name="Circle 1 Headline"/>
          <p:cNvSpPr txBox="1"/>
          <p:nvPr/>
        </p:nvSpPr>
        <p:spPr>
          <a:xfrm>
            <a:off x="5074491" y="3918019"/>
            <a:ext cx="4532647" cy="997196"/>
          </a:xfrm>
          <a:prstGeom prst="rect">
            <a:avLst/>
          </a:prstGeom>
          <a:noFill/>
        </p:spPr>
        <p:txBody>
          <a:bodyPr wrap="square" lIns="0" tIns="0" rIns="0" bIns="0" rtlCol="0">
            <a:spAutoFit/>
          </a:bodyPr>
          <a:lstStyle/>
          <a:p>
            <a:pPr>
              <a:lnSpc>
                <a:spcPct val="90000"/>
              </a:lnSpc>
              <a:spcBef>
                <a:spcPts val="1600"/>
              </a:spcBef>
            </a:pPr>
            <a:r>
              <a:rPr lang="en-US" sz="2400" dirty="0">
                <a:solidFill>
                  <a:schemeClr val="accent4"/>
                </a:solidFill>
                <a:latin typeface="+mj-lt"/>
                <a:cs typeface="+mj-cs"/>
              </a:rPr>
              <a:t>Continually evaluate what you’re doing against where you are—and where you’re </a:t>
            </a:r>
            <a:r>
              <a:rPr lang="en-US" sz="2400" dirty="0" smtClean="0">
                <a:solidFill>
                  <a:schemeClr val="accent4"/>
                </a:solidFill>
                <a:latin typeface="+mj-lt"/>
                <a:cs typeface="+mj-cs"/>
              </a:rPr>
              <a:t>going.</a:t>
            </a:r>
            <a:endParaRPr lang="en-US" sz="2400" dirty="0">
              <a:solidFill>
                <a:schemeClr val="accent4"/>
              </a:solidFill>
              <a:latin typeface="+mj-lt"/>
              <a:cs typeface="+mj-cs"/>
            </a:endParaRPr>
          </a:p>
        </p:txBody>
      </p:sp>
    </p:spTree>
    <p:extLst>
      <p:ext uri="{BB962C8B-B14F-4D97-AF65-F5344CB8AC3E}">
        <p14:creationId xmlns:p14="http://schemas.microsoft.com/office/powerpoint/2010/main" val="10414838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childTnLst>
                                </p:cTn>
                              </p:par>
                            </p:childTnLst>
                          </p:cTn>
                        </p:par>
                        <p:par>
                          <p:cTn id="8" fill="hold">
                            <p:stCondLst>
                              <p:cond delay="1000"/>
                            </p:stCondLst>
                            <p:childTnLst>
                              <p:par>
                                <p:cTn id="9" presetID="10" presetClass="entr" presetSubtype="0" fill="hold" grpId="0" nodeType="afterEffect">
                                  <p:stCondLst>
                                    <p:cond delay="60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a:t>American Express Enhanced Business Travel Account</a:t>
            </a:r>
          </a:p>
        </p:txBody>
      </p:sp>
      <p:grpSp>
        <p:nvGrpSpPr>
          <p:cNvPr id="5" name="Group 4"/>
          <p:cNvGrpSpPr/>
          <p:nvPr/>
        </p:nvGrpSpPr>
        <p:grpSpPr>
          <a:xfrm>
            <a:off x="6249852" y="1793966"/>
            <a:ext cx="2299063" cy="2943497"/>
            <a:chOff x="6249852" y="1793966"/>
            <a:chExt cx="2299063" cy="2943497"/>
          </a:xfrm>
        </p:grpSpPr>
        <p:sp>
          <p:nvSpPr>
            <p:cNvPr id="104" name="Rectangle 103"/>
            <p:cNvSpPr/>
            <p:nvPr/>
          </p:nvSpPr>
          <p:spPr>
            <a:xfrm>
              <a:off x="6249852" y="1793966"/>
              <a:ext cx="2299063" cy="2943497"/>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800"/>
                </a:spcBef>
              </a:pPr>
              <a:endParaRPr lang="en-US" sz="1400" dirty="0" err="1" smtClean="0">
                <a:solidFill>
                  <a:schemeClr val="accent4"/>
                </a:solidFill>
                <a:latin typeface="BentonSans Regular"/>
                <a:cs typeface="BentonSans Regular"/>
              </a:endParaRPr>
            </a:p>
          </p:txBody>
        </p:sp>
        <p:sp>
          <p:nvSpPr>
            <p:cNvPr id="106" name="TextBox 105"/>
            <p:cNvSpPr txBox="1"/>
            <p:nvPr/>
          </p:nvSpPr>
          <p:spPr>
            <a:xfrm>
              <a:off x="6463212" y="3641959"/>
              <a:ext cx="1872343" cy="684290"/>
            </a:xfrm>
            <a:prstGeom prst="rect">
              <a:avLst/>
            </a:prstGeom>
            <a:noFill/>
          </p:spPr>
          <p:txBody>
            <a:bodyPr wrap="square" lIns="0" tIns="0" rIns="0" bIns="0" rtlCol="0">
              <a:spAutoFit/>
            </a:bodyPr>
            <a:lstStyle/>
            <a:p>
              <a:pPr algn="ct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AP</a:t>
              </a:r>
              <a:r>
                <a:rPr lang="en-US" sz="1400" dirty="0">
                  <a:solidFill>
                    <a:schemeClr val="accent4"/>
                  </a:solidFill>
                  <a:latin typeface="BentonSans Medium" charset="0"/>
                  <a:ea typeface="BentonSans Medium" charset="0"/>
                  <a:cs typeface="BentonSans Medium" charset="0"/>
                </a:rPr>
                <a:t>: </a:t>
              </a:r>
              <a:endParaRPr lang="en-US" sz="1400" dirty="0" smtClean="0">
                <a:solidFill>
                  <a:schemeClr val="accent4"/>
                </a:solidFill>
                <a:latin typeface="BentonSans Medium" charset="0"/>
                <a:ea typeface="BentonSans Medium" charset="0"/>
                <a:cs typeface="BentonSans Medium" charset="0"/>
              </a:endParaRPr>
            </a:p>
            <a:p>
              <a:pPr algn="ctr">
                <a:lnSpc>
                  <a:spcPct val="90000"/>
                </a:lnSpc>
                <a:spcBef>
                  <a:spcPts val="800"/>
                </a:spcBef>
              </a:pPr>
              <a:r>
                <a:rPr lang="en-US" sz="1400" dirty="0" smtClean="0">
                  <a:solidFill>
                    <a:schemeClr val="accent4"/>
                  </a:solidFill>
                  <a:latin typeface="+mj-lt"/>
                </a:rPr>
                <a:t>Quick</a:t>
              </a:r>
              <a:r>
                <a:rPr lang="en-US" sz="1400" dirty="0">
                  <a:solidFill>
                    <a:schemeClr val="accent4"/>
                  </a:solidFill>
                  <a:latin typeface="+mj-lt"/>
                </a:rPr>
                <a:t>, easy </a:t>
              </a:r>
              <a:r>
                <a:rPr lang="en-US" sz="1400" dirty="0" smtClean="0">
                  <a:solidFill>
                    <a:schemeClr val="accent4"/>
                  </a:solidFill>
                  <a:latin typeface="+mj-lt"/>
                </a:rPr>
                <a:t>reconciliation</a:t>
              </a:r>
              <a:endParaRPr lang="en-US" sz="1400" dirty="0">
                <a:solidFill>
                  <a:schemeClr val="accent4"/>
                </a:solidFill>
                <a:latin typeface="+mj-lt"/>
              </a:endParaRPr>
            </a:p>
          </p:txBody>
        </p:sp>
        <p:grpSp>
          <p:nvGrpSpPr>
            <p:cNvPr id="111" name="Group 110"/>
            <p:cNvGrpSpPr/>
            <p:nvPr/>
          </p:nvGrpSpPr>
          <p:grpSpPr>
            <a:xfrm>
              <a:off x="6787018" y="2097993"/>
              <a:ext cx="1224780" cy="1203171"/>
              <a:chOff x="4264188" y="3079345"/>
              <a:chExt cx="1104756" cy="1085265"/>
            </a:xfrm>
          </p:grpSpPr>
          <p:sp>
            <p:nvSpPr>
              <p:cNvPr id="112" name="Freeform 3"/>
              <p:cNvSpPr/>
              <p:nvPr/>
            </p:nvSpPr>
            <p:spPr>
              <a:xfrm>
                <a:off x="4264188" y="3079345"/>
                <a:ext cx="1104756" cy="1085265"/>
              </a:xfrm>
              <a:custGeom>
                <a:avLst/>
                <a:gdLst>
                  <a:gd name="connsiteX0" fmla="*/ 358333 w 1037043"/>
                  <a:gd name="connsiteY0" fmla="*/ 25511 h 1037036"/>
                  <a:gd name="connsiteX1" fmla="*/ 1011533 w 1037043"/>
                  <a:gd name="connsiteY1" fmla="*/ 358339 h 1037036"/>
                  <a:gd name="connsiteX2" fmla="*/ 678716 w 1037043"/>
                  <a:gd name="connsiteY2" fmla="*/ 1011526 h 1037036"/>
                  <a:gd name="connsiteX3" fmla="*/ 25505 w 1037043"/>
                  <a:gd name="connsiteY3" fmla="*/ 678697 h 1037036"/>
                  <a:gd name="connsiteX4" fmla="*/ 358333 w 1037043"/>
                  <a:gd name="connsiteY4" fmla="*/ 25511 h 1037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43" h="1037036">
                    <a:moveTo>
                      <a:pt x="358333" y="25511"/>
                    </a:moveTo>
                    <a:cubicBezTo>
                      <a:pt x="630609" y="-62958"/>
                      <a:pt x="923052" y="86051"/>
                      <a:pt x="1011533" y="358339"/>
                    </a:cubicBezTo>
                    <a:cubicBezTo>
                      <a:pt x="1100001" y="630615"/>
                      <a:pt x="950992" y="923045"/>
                      <a:pt x="678716" y="1011526"/>
                    </a:cubicBezTo>
                    <a:cubicBezTo>
                      <a:pt x="406428" y="1099994"/>
                      <a:pt x="113985" y="950985"/>
                      <a:pt x="25505" y="678697"/>
                    </a:cubicBezTo>
                    <a:cubicBezTo>
                      <a:pt x="-62951" y="406434"/>
                      <a:pt x="86058" y="113979"/>
                      <a:pt x="358333" y="25511"/>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Group 112"/>
              <p:cNvGrpSpPr/>
              <p:nvPr/>
            </p:nvGrpSpPr>
            <p:grpSpPr>
              <a:xfrm>
                <a:off x="4545064" y="3292221"/>
                <a:ext cx="543005" cy="659512"/>
                <a:chOff x="9142515" y="2266730"/>
                <a:chExt cx="619849" cy="752844"/>
              </a:xfrm>
              <a:solidFill>
                <a:schemeClr val="accent3"/>
              </a:solidFill>
            </p:grpSpPr>
            <p:sp>
              <p:nvSpPr>
                <p:cNvPr id="114"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115" name="Group 114"/>
                <p:cNvGrpSpPr/>
                <p:nvPr/>
              </p:nvGrpSpPr>
              <p:grpSpPr>
                <a:xfrm>
                  <a:off x="9304270" y="2494989"/>
                  <a:ext cx="296338" cy="296326"/>
                  <a:chOff x="4288079" y="1422392"/>
                  <a:chExt cx="1049274" cy="1049236"/>
                </a:xfrm>
                <a:grpFill/>
              </p:grpSpPr>
              <p:sp>
                <p:nvSpPr>
                  <p:cNvPr id="116" name="Freeform 115"/>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7"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6" name="Group 5"/>
          <p:cNvGrpSpPr/>
          <p:nvPr/>
        </p:nvGrpSpPr>
        <p:grpSpPr>
          <a:xfrm>
            <a:off x="8856617" y="1793966"/>
            <a:ext cx="2299063" cy="2943497"/>
            <a:chOff x="8856617" y="1793966"/>
            <a:chExt cx="2299063" cy="2943497"/>
          </a:xfrm>
        </p:grpSpPr>
        <p:sp>
          <p:nvSpPr>
            <p:cNvPr id="108" name="Rectangle 107"/>
            <p:cNvSpPr/>
            <p:nvPr/>
          </p:nvSpPr>
          <p:spPr>
            <a:xfrm>
              <a:off x="8856617" y="1793966"/>
              <a:ext cx="2299063" cy="2943497"/>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800"/>
                </a:spcBef>
              </a:pPr>
              <a:endParaRPr lang="en-US" sz="1400" dirty="0" err="1" smtClean="0">
                <a:solidFill>
                  <a:schemeClr val="accent4"/>
                </a:solidFill>
                <a:latin typeface="BentonSans Regular"/>
                <a:cs typeface="BentonSans Regular"/>
              </a:endParaRPr>
            </a:p>
          </p:txBody>
        </p:sp>
        <p:sp>
          <p:nvSpPr>
            <p:cNvPr id="110" name="TextBox 109"/>
            <p:cNvSpPr txBox="1"/>
            <p:nvPr/>
          </p:nvSpPr>
          <p:spPr>
            <a:xfrm>
              <a:off x="9069977" y="3641959"/>
              <a:ext cx="1872343" cy="684290"/>
            </a:xfrm>
            <a:prstGeom prst="rect">
              <a:avLst/>
            </a:prstGeom>
            <a:noFill/>
          </p:spPr>
          <p:txBody>
            <a:bodyPr wrap="square" lIns="0" tIns="0" rIns="0" bIns="0" rtlCol="0">
              <a:spAutoFit/>
            </a:bodyPr>
            <a:lstStyle/>
            <a:p>
              <a:pPr algn="ct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Finance</a:t>
              </a:r>
              <a:r>
                <a:rPr lang="en-US" sz="1400" dirty="0">
                  <a:solidFill>
                    <a:schemeClr val="accent4"/>
                  </a:solidFill>
                  <a:latin typeface="BentonSans Medium" charset="0"/>
                  <a:ea typeface="BentonSans Medium" charset="0"/>
                  <a:cs typeface="BentonSans Medium" charset="0"/>
                </a:rPr>
                <a:t>: </a:t>
              </a:r>
              <a:endParaRPr lang="en-US" sz="1400" dirty="0" smtClean="0">
                <a:solidFill>
                  <a:schemeClr val="accent4"/>
                </a:solidFill>
                <a:latin typeface="BentonSans Medium" charset="0"/>
                <a:ea typeface="BentonSans Medium" charset="0"/>
                <a:cs typeface="BentonSans Medium" charset="0"/>
              </a:endParaRPr>
            </a:p>
            <a:p>
              <a:pPr algn="ctr">
                <a:lnSpc>
                  <a:spcPct val="90000"/>
                </a:lnSpc>
                <a:spcBef>
                  <a:spcPts val="800"/>
                </a:spcBef>
              </a:pPr>
              <a:r>
                <a:rPr lang="en-US" sz="1400" dirty="0" smtClean="0">
                  <a:solidFill>
                    <a:schemeClr val="accent4"/>
                  </a:solidFill>
                  <a:latin typeface="+mj-lt"/>
                </a:rPr>
                <a:t>Increase </a:t>
              </a:r>
              <a:r>
                <a:rPr lang="en-US" sz="1400" dirty="0">
                  <a:solidFill>
                    <a:schemeClr val="accent4"/>
                  </a:solidFill>
                  <a:latin typeface="+mj-lt"/>
                </a:rPr>
                <a:t>spending </a:t>
              </a:r>
              <a:r>
                <a:rPr lang="en-US" sz="1400" dirty="0" smtClean="0">
                  <a:solidFill>
                    <a:schemeClr val="accent4"/>
                  </a:solidFill>
                  <a:latin typeface="+mj-lt"/>
                </a:rPr>
                <a:t>control</a:t>
              </a:r>
              <a:endParaRPr lang="en-US" sz="1400" dirty="0">
                <a:solidFill>
                  <a:schemeClr val="accent4"/>
                </a:solidFill>
                <a:latin typeface="+mj-lt"/>
              </a:endParaRPr>
            </a:p>
          </p:txBody>
        </p:sp>
        <p:grpSp>
          <p:nvGrpSpPr>
            <p:cNvPr id="118" name="Group 117"/>
            <p:cNvGrpSpPr/>
            <p:nvPr/>
          </p:nvGrpSpPr>
          <p:grpSpPr>
            <a:xfrm>
              <a:off x="9393882" y="2097993"/>
              <a:ext cx="1224532" cy="1202940"/>
              <a:chOff x="6324748" y="1581771"/>
              <a:chExt cx="1104532" cy="1085056"/>
            </a:xfrm>
          </p:grpSpPr>
          <p:sp>
            <p:nvSpPr>
              <p:cNvPr id="119" name="Freeform 3"/>
              <p:cNvSpPr/>
              <p:nvPr/>
            </p:nvSpPr>
            <p:spPr>
              <a:xfrm>
                <a:off x="6324748" y="1581771"/>
                <a:ext cx="1104532" cy="1085056"/>
              </a:xfrm>
              <a:custGeom>
                <a:avLst/>
                <a:gdLst>
                  <a:gd name="connsiteX0" fmla="*/ 937794 w 1036833"/>
                  <a:gd name="connsiteY0" fmla="*/ 823110 h 1036835"/>
                  <a:gd name="connsiteX1" fmla="*/ 213716 w 1036833"/>
                  <a:gd name="connsiteY1" fmla="*/ 937791 h 1036835"/>
                  <a:gd name="connsiteX2" fmla="*/ 99035 w 1036833"/>
                  <a:gd name="connsiteY2" fmla="*/ 213726 h 1036835"/>
                  <a:gd name="connsiteX3" fmla="*/ 823113 w 1036833"/>
                  <a:gd name="connsiteY3" fmla="*/ 99045 h 1036835"/>
                  <a:gd name="connsiteX4" fmla="*/ 937794 w 1036833"/>
                  <a:gd name="connsiteY4" fmla="*/ 823110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3" h="1036835">
                    <a:moveTo>
                      <a:pt x="937794" y="823110"/>
                    </a:moveTo>
                    <a:cubicBezTo>
                      <a:pt x="769519" y="1054732"/>
                      <a:pt x="445339" y="1106078"/>
                      <a:pt x="213716" y="937791"/>
                    </a:cubicBezTo>
                    <a:cubicBezTo>
                      <a:pt x="-17894" y="769516"/>
                      <a:pt x="-69240" y="445335"/>
                      <a:pt x="99035" y="213726"/>
                    </a:cubicBezTo>
                    <a:cubicBezTo>
                      <a:pt x="267323" y="-17897"/>
                      <a:pt x="591491" y="-69243"/>
                      <a:pt x="823113" y="99045"/>
                    </a:cubicBezTo>
                    <a:cubicBezTo>
                      <a:pt x="1054736" y="267320"/>
                      <a:pt x="1106069" y="591500"/>
                      <a:pt x="937794" y="823110"/>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0" name="Group 119"/>
              <p:cNvGrpSpPr/>
              <p:nvPr/>
            </p:nvGrpSpPr>
            <p:grpSpPr>
              <a:xfrm>
                <a:off x="6661325" y="1804326"/>
                <a:ext cx="431378" cy="639946"/>
                <a:chOff x="15685406" y="5583737"/>
                <a:chExt cx="1065809" cy="1581119"/>
              </a:xfrm>
              <a:solidFill>
                <a:schemeClr val="accent1"/>
              </a:solidFill>
            </p:grpSpPr>
            <p:sp>
              <p:nvSpPr>
                <p:cNvPr id="121"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Group 121"/>
                <p:cNvGrpSpPr/>
                <p:nvPr/>
              </p:nvGrpSpPr>
              <p:grpSpPr>
                <a:xfrm>
                  <a:off x="15685406" y="6099072"/>
                  <a:ext cx="1065809" cy="1065784"/>
                  <a:chOff x="15685406" y="6099072"/>
                  <a:chExt cx="1065809" cy="1065784"/>
                </a:xfrm>
                <a:grpFill/>
              </p:grpSpPr>
              <p:sp>
                <p:nvSpPr>
                  <p:cNvPr id="123"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4" name="Group 3"/>
          <p:cNvGrpSpPr/>
          <p:nvPr/>
        </p:nvGrpSpPr>
        <p:grpSpPr>
          <a:xfrm>
            <a:off x="3643086" y="1793966"/>
            <a:ext cx="2299063" cy="2943497"/>
            <a:chOff x="3643086" y="1793966"/>
            <a:chExt cx="2299063" cy="2943497"/>
          </a:xfrm>
        </p:grpSpPr>
        <p:sp>
          <p:nvSpPr>
            <p:cNvPr id="100" name="Rectangle 99"/>
            <p:cNvSpPr/>
            <p:nvPr/>
          </p:nvSpPr>
          <p:spPr>
            <a:xfrm>
              <a:off x="3643086" y="1793966"/>
              <a:ext cx="2299063" cy="2943497"/>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800"/>
                </a:spcBef>
              </a:pPr>
              <a:endParaRPr lang="en-US" sz="1400" dirty="0" err="1" smtClean="0">
                <a:solidFill>
                  <a:schemeClr val="accent4"/>
                </a:solidFill>
                <a:latin typeface="BentonSans Regular"/>
                <a:cs typeface="BentonSans Regular"/>
              </a:endParaRPr>
            </a:p>
          </p:txBody>
        </p:sp>
        <p:sp>
          <p:nvSpPr>
            <p:cNvPr id="102" name="TextBox 101"/>
            <p:cNvSpPr txBox="1"/>
            <p:nvPr/>
          </p:nvSpPr>
          <p:spPr>
            <a:xfrm>
              <a:off x="3856446" y="3641959"/>
              <a:ext cx="1872343" cy="878189"/>
            </a:xfrm>
            <a:prstGeom prst="rect">
              <a:avLst/>
            </a:prstGeom>
            <a:noFill/>
          </p:spPr>
          <p:txBody>
            <a:bodyPr wrap="square" lIns="0" tIns="0" rIns="0" bIns="0" rtlCol="0">
              <a:spAutoFit/>
            </a:bodyPr>
            <a:lstStyle/>
            <a:p>
              <a:pPr algn="ct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Travel </a:t>
              </a:r>
              <a:r>
                <a:rPr lang="en-US" sz="1400" dirty="0">
                  <a:solidFill>
                    <a:schemeClr val="accent4"/>
                  </a:solidFill>
                  <a:latin typeface="BentonSans Medium" charset="0"/>
                  <a:ea typeface="BentonSans Medium" charset="0"/>
                  <a:cs typeface="BentonSans Medium" charset="0"/>
                </a:rPr>
                <a:t>Managers</a:t>
              </a:r>
              <a:r>
                <a:rPr lang="en-US" sz="1400" dirty="0" smtClean="0">
                  <a:solidFill>
                    <a:schemeClr val="accent4"/>
                  </a:solidFill>
                  <a:latin typeface="BentonSans Medium" charset="0"/>
                  <a:ea typeface="BentonSans Medium" charset="0"/>
                  <a:cs typeface="BentonSans Medium" charset="0"/>
                </a:rPr>
                <a:t>:</a:t>
              </a:r>
            </a:p>
            <a:p>
              <a:pPr algn="ctr">
                <a:lnSpc>
                  <a:spcPct val="90000"/>
                </a:lnSpc>
                <a:spcBef>
                  <a:spcPts val="800"/>
                </a:spcBef>
              </a:pPr>
              <a:r>
                <a:rPr lang="en-US" sz="1400" dirty="0" smtClean="0">
                  <a:solidFill>
                    <a:schemeClr val="accent4"/>
                  </a:solidFill>
                  <a:latin typeface="+mj-lt"/>
                </a:rPr>
                <a:t> </a:t>
              </a:r>
              <a:r>
                <a:rPr lang="en-US" sz="1400" dirty="0">
                  <a:solidFill>
                    <a:schemeClr val="accent4"/>
                  </a:solidFill>
                  <a:latin typeface="+mj-lt"/>
                </a:rPr>
                <a:t>Manage compliance and fraud by setting controls for each </a:t>
              </a:r>
              <a:r>
                <a:rPr lang="en-US" sz="1400" dirty="0" smtClean="0">
                  <a:solidFill>
                    <a:schemeClr val="accent4"/>
                  </a:solidFill>
                  <a:latin typeface="+mj-lt"/>
                </a:rPr>
                <a:t>VAN</a:t>
              </a:r>
              <a:endParaRPr lang="en-US" sz="1400" dirty="0">
                <a:solidFill>
                  <a:schemeClr val="accent4"/>
                </a:solidFill>
                <a:latin typeface="+mj-lt"/>
              </a:endParaRPr>
            </a:p>
          </p:txBody>
        </p:sp>
        <p:grpSp>
          <p:nvGrpSpPr>
            <p:cNvPr id="125" name="Group 124"/>
            <p:cNvGrpSpPr/>
            <p:nvPr/>
          </p:nvGrpSpPr>
          <p:grpSpPr>
            <a:xfrm>
              <a:off x="4180160" y="2097993"/>
              <a:ext cx="1224774" cy="1203181"/>
              <a:chOff x="6806260" y="3088915"/>
              <a:chExt cx="1104750" cy="1085273"/>
            </a:xfrm>
          </p:grpSpPr>
          <p:sp>
            <p:nvSpPr>
              <p:cNvPr id="126" name="Freeform 3"/>
              <p:cNvSpPr/>
              <p:nvPr/>
            </p:nvSpPr>
            <p:spPr>
              <a:xfrm>
                <a:off x="6806260" y="3088915"/>
                <a:ext cx="1104750" cy="1085273"/>
              </a:xfrm>
              <a:custGeom>
                <a:avLst/>
                <a:gdLst>
                  <a:gd name="connsiteX0" fmla="*/ 358332 w 1037037"/>
                  <a:gd name="connsiteY0" fmla="*/ 1011534 h 1037043"/>
                  <a:gd name="connsiteX1" fmla="*/ 25515 w 1037037"/>
                  <a:gd name="connsiteY1" fmla="*/ 358322 h 1037043"/>
                  <a:gd name="connsiteX2" fmla="*/ 678715 w 1037037"/>
                  <a:gd name="connsiteY2" fmla="*/ 25506 h 1037043"/>
                  <a:gd name="connsiteX3" fmla="*/ 1011531 w 1037037"/>
                  <a:gd name="connsiteY3" fmla="*/ 678705 h 1037043"/>
                  <a:gd name="connsiteX4" fmla="*/ 358332 w 1037037"/>
                  <a:gd name="connsiteY4" fmla="*/ 1011534 h 10370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37" h="1037043">
                    <a:moveTo>
                      <a:pt x="358332" y="1011534"/>
                    </a:moveTo>
                    <a:cubicBezTo>
                      <a:pt x="86056" y="923053"/>
                      <a:pt x="-62965" y="630610"/>
                      <a:pt x="25515" y="358322"/>
                    </a:cubicBezTo>
                    <a:cubicBezTo>
                      <a:pt x="113984" y="86047"/>
                      <a:pt x="406427" y="-62950"/>
                      <a:pt x="678715" y="25506"/>
                    </a:cubicBezTo>
                    <a:cubicBezTo>
                      <a:pt x="950990" y="113987"/>
                      <a:pt x="1099986" y="406430"/>
                      <a:pt x="1011531" y="678705"/>
                    </a:cubicBezTo>
                    <a:cubicBezTo>
                      <a:pt x="923063" y="950980"/>
                      <a:pt x="630607" y="1100002"/>
                      <a:pt x="358332" y="1011534"/>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Freeform 126"/>
              <p:cNvSpPr/>
              <p:nvPr/>
            </p:nvSpPr>
            <p:spPr>
              <a:xfrm>
                <a:off x="7067337" y="3340253"/>
                <a:ext cx="582596" cy="582596"/>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Group 2"/>
          <p:cNvGrpSpPr/>
          <p:nvPr/>
        </p:nvGrpSpPr>
        <p:grpSpPr>
          <a:xfrm>
            <a:off x="1036320" y="1793966"/>
            <a:ext cx="2299063" cy="2943497"/>
            <a:chOff x="1036320" y="1793966"/>
            <a:chExt cx="2299063" cy="2943497"/>
          </a:xfrm>
        </p:grpSpPr>
        <p:sp>
          <p:nvSpPr>
            <p:cNvPr id="70" name="Rectangle 69"/>
            <p:cNvSpPr/>
            <p:nvPr/>
          </p:nvSpPr>
          <p:spPr>
            <a:xfrm>
              <a:off x="1036320" y="1793966"/>
              <a:ext cx="2299063" cy="2943497"/>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800"/>
                </a:spcBef>
              </a:pPr>
              <a:endParaRPr lang="en-US" sz="1400" dirty="0" err="1" smtClean="0">
                <a:solidFill>
                  <a:schemeClr val="accent4"/>
                </a:solidFill>
                <a:latin typeface="BentonSans Regular"/>
                <a:cs typeface="BentonSans Regular"/>
              </a:endParaRPr>
            </a:p>
          </p:txBody>
        </p:sp>
        <p:sp>
          <p:nvSpPr>
            <p:cNvPr id="72" name="TextBox 71"/>
            <p:cNvSpPr txBox="1"/>
            <p:nvPr/>
          </p:nvSpPr>
          <p:spPr>
            <a:xfrm>
              <a:off x="1249680" y="3641959"/>
              <a:ext cx="1872343" cy="878189"/>
            </a:xfrm>
            <a:prstGeom prst="rect">
              <a:avLst/>
            </a:prstGeom>
            <a:noFill/>
          </p:spPr>
          <p:txBody>
            <a:bodyPr wrap="square" lIns="0" tIns="0" rIns="0" bIns="0" rtlCol="0">
              <a:spAutoFit/>
            </a:bodyPr>
            <a:lstStyle/>
            <a:p>
              <a:pPr algn="ct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Users:</a:t>
              </a:r>
            </a:p>
            <a:p>
              <a:pPr algn="ctr">
                <a:lnSpc>
                  <a:spcPct val="90000"/>
                </a:lnSpc>
                <a:spcBef>
                  <a:spcPts val="800"/>
                </a:spcBef>
              </a:pPr>
              <a:r>
                <a:rPr lang="en-US" sz="1400" dirty="0" smtClean="0">
                  <a:solidFill>
                    <a:schemeClr val="accent4"/>
                  </a:solidFill>
                  <a:latin typeface="+mj-lt"/>
                </a:rPr>
                <a:t>Travelers </a:t>
              </a:r>
              <a:r>
                <a:rPr lang="en-US" sz="1400" dirty="0">
                  <a:solidFill>
                    <a:schemeClr val="accent4"/>
                  </a:solidFill>
                  <a:latin typeface="+mj-lt"/>
                </a:rPr>
                <a:t>without </a:t>
              </a:r>
              <a:r>
                <a:rPr lang="en-US" sz="1400" dirty="0" err="1">
                  <a:solidFill>
                    <a:schemeClr val="accent4"/>
                  </a:solidFill>
                  <a:latin typeface="+mj-lt"/>
                </a:rPr>
                <a:t>corp</a:t>
              </a:r>
              <a:r>
                <a:rPr lang="en-US" sz="1400" dirty="0">
                  <a:solidFill>
                    <a:schemeClr val="accent4"/>
                  </a:solidFill>
                  <a:latin typeface="+mj-lt"/>
                </a:rPr>
                <a:t> cards don’t have to pay out of </a:t>
              </a:r>
              <a:r>
                <a:rPr lang="en-US" sz="1400" dirty="0" smtClean="0">
                  <a:solidFill>
                    <a:schemeClr val="accent4"/>
                  </a:solidFill>
                  <a:latin typeface="+mj-lt"/>
                </a:rPr>
                <a:t>pocket</a:t>
              </a:r>
              <a:endParaRPr lang="en-US" sz="1400" dirty="0">
                <a:solidFill>
                  <a:schemeClr val="accent4"/>
                </a:solidFill>
                <a:latin typeface="+mj-lt"/>
              </a:endParaRPr>
            </a:p>
          </p:txBody>
        </p:sp>
        <p:grpSp>
          <p:nvGrpSpPr>
            <p:cNvPr id="128" name="Group 127"/>
            <p:cNvGrpSpPr/>
            <p:nvPr/>
          </p:nvGrpSpPr>
          <p:grpSpPr>
            <a:xfrm>
              <a:off x="1573625" y="2097993"/>
              <a:ext cx="1224451" cy="1202844"/>
              <a:chOff x="5540264" y="3999402"/>
              <a:chExt cx="1104459" cy="1084969"/>
            </a:xfrm>
          </p:grpSpPr>
          <p:sp>
            <p:nvSpPr>
              <p:cNvPr id="129" name="Freeform 128"/>
              <p:cNvSpPr/>
              <p:nvPr/>
            </p:nvSpPr>
            <p:spPr>
              <a:xfrm>
                <a:off x="5540264" y="3999402"/>
                <a:ext cx="1104459" cy="1084969"/>
              </a:xfrm>
              <a:custGeom>
                <a:avLst/>
                <a:gdLst>
                  <a:gd name="connsiteX0" fmla="*/ 0 w 1036764"/>
                  <a:gd name="connsiteY0" fmla="*/ 518376 h 1036752"/>
                  <a:gd name="connsiteX1" fmla="*/ 518376 w 1036764"/>
                  <a:gd name="connsiteY1" fmla="*/ 0 h 1036752"/>
                  <a:gd name="connsiteX2" fmla="*/ 1036764 w 1036764"/>
                  <a:gd name="connsiteY2" fmla="*/ 518376 h 1036752"/>
                  <a:gd name="connsiteX3" fmla="*/ 518376 w 1036764"/>
                  <a:gd name="connsiteY3" fmla="*/ 1036752 h 1036752"/>
                  <a:gd name="connsiteX4" fmla="*/ 0 w 1036764"/>
                  <a:gd name="connsiteY4" fmla="*/ 518376 h 10367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764" h="1036752">
                    <a:moveTo>
                      <a:pt x="0" y="518376"/>
                    </a:moveTo>
                    <a:cubicBezTo>
                      <a:pt x="0" y="232080"/>
                      <a:pt x="232080" y="0"/>
                      <a:pt x="518376" y="0"/>
                    </a:cubicBezTo>
                    <a:cubicBezTo>
                      <a:pt x="804672" y="0"/>
                      <a:pt x="1036764" y="232080"/>
                      <a:pt x="1036764" y="518376"/>
                    </a:cubicBezTo>
                    <a:cubicBezTo>
                      <a:pt x="1036764" y="804672"/>
                      <a:pt x="804672" y="1036752"/>
                      <a:pt x="518376" y="1036752"/>
                    </a:cubicBezTo>
                    <a:cubicBezTo>
                      <a:pt x="232080" y="1036752"/>
                      <a:pt x="0" y="804672"/>
                      <a:pt x="0" y="51837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0" name="Group 129"/>
              <p:cNvGrpSpPr/>
              <p:nvPr/>
            </p:nvGrpSpPr>
            <p:grpSpPr>
              <a:xfrm>
                <a:off x="5864382" y="4234964"/>
                <a:ext cx="456222" cy="613845"/>
                <a:chOff x="9923355" y="2805300"/>
                <a:chExt cx="504759" cy="679151"/>
              </a:xfrm>
              <a:solidFill>
                <a:schemeClr val="accent1"/>
              </a:solidFill>
            </p:grpSpPr>
            <p:sp>
              <p:nvSpPr>
                <p:cNvPr id="131" name="Freeform 130"/>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2" name="Group 131"/>
                <p:cNvGrpSpPr/>
                <p:nvPr/>
              </p:nvGrpSpPr>
              <p:grpSpPr>
                <a:xfrm>
                  <a:off x="9923355" y="3191995"/>
                  <a:ext cx="504759" cy="292456"/>
                  <a:chOff x="8957193" y="1306299"/>
                  <a:chExt cx="504759" cy="292456"/>
                </a:xfrm>
                <a:grpFill/>
              </p:grpSpPr>
              <p:sp>
                <p:nvSpPr>
                  <p:cNvPr id="133"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spTree>
    <p:extLst>
      <p:ext uri="{BB962C8B-B14F-4D97-AF65-F5344CB8AC3E}">
        <p14:creationId xmlns:p14="http://schemas.microsoft.com/office/powerpoint/2010/main" val="1370486442"/>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500"/>
                                        <p:tgtEl>
                                          <p:spTgt spid="4"/>
                                        </p:tgtEl>
                                      </p:cBhvr>
                                    </p:animEffect>
                                  </p:childTnLst>
                                </p:cTn>
                              </p:par>
                            </p:childTnLst>
                          </p:cTn>
                        </p:par>
                        <p:par>
                          <p:cTn id="12" fill="hold">
                            <p:stCondLst>
                              <p:cond delay="1500"/>
                            </p:stCondLst>
                            <p:childTnLst>
                              <p:par>
                                <p:cTn id="13" presetID="22" presetClass="entr" presetSubtype="1"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par>
                          <p:cTn id="16" fill="hold">
                            <p:stCondLst>
                              <p:cond delay="2500"/>
                            </p:stCondLst>
                            <p:childTnLst>
                              <p:par>
                                <p:cTn id="17" presetID="22" presetClass="entr" presetSubtype="1" fill="hold" nodeType="after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a:t>American Express Enhanced Business Travel Account</a:t>
            </a:r>
          </a:p>
        </p:txBody>
      </p:sp>
      <p:sp>
        <p:nvSpPr>
          <p:cNvPr id="68" name="TextBox 67"/>
          <p:cNvSpPr txBox="1"/>
          <p:nvPr/>
        </p:nvSpPr>
        <p:spPr>
          <a:xfrm>
            <a:off x="4225940" y="1005840"/>
            <a:ext cx="3740126" cy="387798"/>
          </a:xfrm>
          <a:prstGeom prst="rect">
            <a:avLst/>
          </a:prstGeom>
          <a:noFill/>
        </p:spPr>
        <p:txBody>
          <a:bodyPr wrap="none" lIns="0" tIns="0" rIns="0" bIns="0" rtlCol="0">
            <a:spAutoFit/>
          </a:bodyPr>
          <a:lstStyle/>
          <a:p>
            <a:pPr algn="ctr">
              <a:lnSpc>
                <a:spcPct val="90000"/>
              </a:lnSpc>
              <a:spcBef>
                <a:spcPts val="1600"/>
              </a:spcBef>
            </a:pPr>
            <a:r>
              <a:rPr lang="en-US" sz="2800" dirty="0">
                <a:solidFill>
                  <a:srgbClr val="26AAC8"/>
                </a:solidFill>
                <a:latin typeface="BentonSans Medium" charset="0"/>
                <a:ea typeface="BentonSans Medium" charset="0"/>
                <a:cs typeface="BentonSans Medium" charset="0"/>
              </a:rPr>
              <a:t>Business Traveler App</a:t>
            </a:r>
            <a:endParaRPr lang="en-US" sz="2800" dirty="0">
              <a:latin typeface="BentonSans Medium" charset="0"/>
              <a:ea typeface="BentonSans Medium" charset="0"/>
              <a:cs typeface="BentonSans Medium" charset="0"/>
            </a:endParaRPr>
          </a:p>
        </p:txBody>
      </p:sp>
      <p:sp>
        <p:nvSpPr>
          <p:cNvPr id="67" name="TextBox 66"/>
          <p:cNvSpPr txBox="1"/>
          <p:nvPr/>
        </p:nvSpPr>
        <p:spPr>
          <a:xfrm>
            <a:off x="6547104" y="2675918"/>
            <a:ext cx="3360376" cy="207749"/>
          </a:xfrm>
          <a:prstGeom prst="rect">
            <a:avLst/>
          </a:prstGeom>
          <a:noFill/>
        </p:spPr>
        <p:txBody>
          <a:bodyPr wrap="square" lIns="0" tIns="0" rIns="0" bIns="0" rtlCol="0">
            <a:spAutoFit/>
          </a:bodyPr>
          <a:lstStyle/>
          <a:p>
            <a:pPr lvl="0">
              <a:lnSpc>
                <a:spcPct val="90000"/>
              </a:lnSpc>
              <a:spcBef>
                <a:spcPts val="3200"/>
              </a:spcBef>
            </a:pPr>
            <a:r>
              <a:rPr lang="en-US" sz="1500" dirty="0" smtClean="0">
                <a:solidFill>
                  <a:srgbClr val="898A8C"/>
                </a:solidFill>
              </a:rPr>
              <a:t>Send </a:t>
            </a:r>
            <a:r>
              <a:rPr lang="en-US" sz="1500" dirty="0">
                <a:solidFill>
                  <a:srgbClr val="898A8C"/>
                </a:solidFill>
              </a:rPr>
              <a:t>VANs right to users’ </a:t>
            </a:r>
            <a:r>
              <a:rPr lang="en-US" sz="1500" dirty="0" smtClean="0">
                <a:solidFill>
                  <a:srgbClr val="898A8C"/>
                </a:solidFill>
              </a:rPr>
              <a:t>phones</a:t>
            </a:r>
            <a:endParaRPr lang="en-US" sz="1500" dirty="0">
              <a:solidFill>
                <a:srgbClr val="898A8C"/>
              </a:solidFill>
            </a:endParaRPr>
          </a:p>
        </p:txBody>
      </p:sp>
      <p:sp>
        <p:nvSpPr>
          <p:cNvPr id="69" name="TextBox 68"/>
          <p:cNvSpPr txBox="1"/>
          <p:nvPr/>
        </p:nvSpPr>
        <p:spPr>
          <a:xfrm>
            <a:off x="6547104" y="4297406"/>
            <a:ext cx="3360376" cy="207749"/>
          </a:xfrm>
          <a:prstGeom prst="rect">
            <a:avLst/>
          </a:prstGeom>
          <a:noFill/>
        </p:spPr>
        <p:txBody>
          <a:bodyPr wrap="square" lIns="0" tIns="0" rIns="0" bIns="0" rtlCol="0">
            <a:spAutoFit/>
          </a:bodyPr>
          <a:lstStyle/>
          <a:p>
            <a:pPr lvl="0">
              <a:lnSpc>
                <a:spcPct val="90000"/>
              </a:lnSpc>
              <a:spcBef>
                <a:spcPts val="3200"/>
              </a:spcBef>
            </a:pPr>
            <a:r>
              <a:rPr lang="en-US" sz="1500" dirty="0" smtClean="0">
                <a:solidFill>
                  <a:srgbClr val="898A8C"/>
                </a:solidFill>
              </a:rPr>
              <a:t>Perfect </a:t>
            </a:r>
            <a:r>
              <a:rPr lang="en-US" sz="1500" dirty="0">
                <a:solidFill>
                  <a:srgbClr val="898A8C"/>
                </a:solidFill>
              </a:rPr>
              <a:t>for recruits or </a:t>
            </a:r>
            <a:r>
              <a:rPr lang="en-US" sz="1500" dirty="0" smtClean="0">
                <a:solidFill>
                  <a:srgbClr val="898A8C"/>
                </a:solidFill>
              </a:rPr>
              <a:t>contractors</a:t>
            </a:r>
            <a:endParaRPr lang="en-US" sz="1500" dirty="0">
              <a:solidFill>
                <a:srgbClr val="898A8C"/>
              </a:solidFill>
            </a:endParaRPr>
          </a:p>
        </p:txBody>
      </p:sp>
      <p:sp>
        <p:nvSpPr>
          <p:cNvPr id="71" name="TextBox 70"/>
          <p:cNvSpPr txBox="1"/>
          <p:nvPr/>
        </p:nvSpPr>
        <p:spPr>
          <a:xfrm>
            <a:off x="6547104" y="3382787"/>
            <a:ext cx="2732570" cy="415498"/>
          </a:xfrm>
          <a:prstGeom prst="rect">
            <a:avLst/>
          </a:prstGeom>
          <a:noFill/>
        </p:spPr>
        <p:txBody>
          <a:bodyPr wrap="square" lIns="0" tIns="0" rIns="0" bIns="0" rtlCol="0">
            <a:spAutoFit/>
          </a:bodyPr>
          <a:lstStyle/>
          <a:p>
            <a:pPr lvl="0">
              <a:lnSpc>
                <a:spcPct val="90000"/>
              </a:lnSpc>
              <a:spcBef>
                <a:spcPts val="3200"/>
              </a:spcBef>
            </a:pPr>
            <a:r>
              <a:rPr lang="en-US" sz="1500" dirty="0" smtClean="0">
                <a:solidFill>
                  <a:srgbClr val="898A8C"/>
                </a:solidFill>
              </a:rPr>
              <a:t>Cover </a:t>
            </a:r>
            <a:r>
              <a:rPr lang="en-US" sz="1500" dirty="0">
                <a:solidFill>
                  <a:srgbClr val="898A8C"/>
                </a:solidFill>
              </a:rPr>
              <a:t>and confirm flights, hotels and other </a:t>
            </a:r>
            <a:r>
              <a:rPr lang="en-US" sz="1500" dirty="0" smtClean="0">
                <a:solidFill>
                  <a:srgbClr val="898A8C"/>
                </a:solidFill>
              </a:rPr>
              <a:t>incidentals</a:t>
            </a:r>
            <a:endParaRPr lang="en-US" sz="1500" dirty="0">
              <a:solidFill>
                <a:srgbClr val="898A8C"/>
              </a:solidFill>
            </a:endParaRPr>
          </a:p>
        </p:txBody>
      </p:sp>
      <p:cxnSp>
        <p:nvCxnSpPr>
          <p:cNvPr id="66" name="Straight Connector 65"/>
          <p:cNvCxnSpPr/>
          <p:nvPr/>
        </p:nvCxnSpPr>
        <p:spPr>
          <a:xfrm flipH="1">
            <a:off x="3996666" y="2779792"/>
            <a:ext cx="225678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flipH="1">
            <a:off x="3996666" y="3590536"/>
            <a:ext cx="225678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flipH="1">
            <a:off x="3996666" y="4401280"/>
            <a:ext cx="225678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9" name="Group 8"/>
          <p:cNvGrpSpPr/>
          <p:nvPr/>
        </p:nvGrpSpPr>
        <p:grpSpPr>
          <a:xfrm>
            <a:off x="910154" y="1161708"/>
            <a:ext cx="3048781" cy="5705335"/>
            <a:chOff x="865767" y="1161708"/>
            <a:chExt cx="3048781" cy="5705335"/>
          </a:xfrm>
        </p:grpSpPr>
        <p:pic>
          <p:nvPicPr>
            <p:cNvPr id="105" name="Picture 104"/>
            <p:cNvPicPr>
              <a:picLocks noChangeAspect="1"/>
            </p:cNvPicPr>
            <p:nvPr/>
          </p:nvPicPr>
          <p:blipFill rotWithShape="1">
            <a:blip r:embed="rId3">
              <a:extLst>
                <a:ext uri="{28A0092B-C50C-407E-A947-70E740481C1C}">
                  <a14:useLocalDpi xmlns:a14="http://schemas.microsoft.com/office/drawing/2010/main" val="0"/>
                </a:ext>
              </a:extLst>
            </a:blip>
            <a:srcRect b="8221"/>
            <a:stretch/>
          </p:blipFill>
          <p:spPr>
            <a:xfrm>
              <a:off x="865767" y="1161708"/>
              <a:ext cx="3048781" cy="570533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7634" y="1888320"/>
              <a:ext cx="2669233" cy="4743299"/>
            </a:xfrm>
            <a:prstGeom prst="rect">
              <a:avLst/>
            </a:prstGeom>
            <a:ln>
              <a:solidFill>
                <a:schemeClr val="accent6"/>
              </a:solidFill>
            </a:ln>
          </p:spPr>
        </p:pic>
      </p:grpSp>
      <p:sp>
        <p:nvSpPr>
          <p:cNvPr id="10" name="TextBox 9"/>
          <p:cNvSpPr txBox="1"/>
          <p:nvPr/>
        </p:nvSpPr>
        <p:spPr>
          <a:xfrm>
            <a:off x="1677337" y="3341473"/>
            <a:ext cx="1269507" cy="498125"/>
          </a:xfrm>
          <a:prstGeom prst="rect">
            <a:avLst/>
          </a:prstGeom>
          <a:solidFill>
            <a:schemeClr val="bg1"/>
          </a:solidFill>
        </p:spPr>
        <p:txBody>
          <a:bodyPr wrap="square" lIns="0" tIns="0" rIns="0" bIns="0" rtlCol="0">
            <a:spAutoFit/>
          </a:bodyPr>
          <a:lstStyle/>
          <a:p>
            <a:pPr algn="ctr">
              <a:lnSpc>
                <a:spcPct val="90000"/>
              </a:lnSpc>
              <a:spcBef>
                <a:spcPts val="1600"/>
              </a:spcBef>
            </a:pPr>
            <a:r>
              <a:rPr lang="en-US" dirty="0" smtClean="0">
                <a:solidFill>
                  <a:srgbClr val="FF0000"/>
                </a:solidFill>
              </a:rPr>
              <a:t>Screenshot FPO</a:t>
            </a:r>
            <a:endParaRPr lang="en-US" dirty="0">
              <a:solidFill>
                <a:srgbClr val="FF0000"/>
              </a:solidFill>
            </a:endParaRPr>
          </a:p>
        </p:txBody>
      </p:sp>
    </p:spTree>
    <p:extLst>
      <p:ext uri="{BB962C8B-B14F-4D97-AF65-F5344CB8AC3E}">
        <p14:creationId xmlns:p14="http://schemas.microsoft.com/office/powerpoint/2010/main" val="638643442"/>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50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childTnLst>
                          </p:cTn>
                        </p:par>
                        <p:par>
                          <p:cTn id="12" fill="hold">
                            <p:stCondLst>
                              <p:cond delay="1500"/>
                            </p:stCondLst>
                            <p:childTnLst>
                              <p:par>
                                <p:cTn id="13" presetID="22" presetClass="entr" presetSubtype="8" fill="hold" nodeType="afterEffect">
                                  <p:stCondLst>
                                    <p:cond delay="50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childTnLst>
                          </p:cTn>
                        </p:par>
                        <p:par>
                          <p:cTn id="20" fill="hold">
                            <p:stCondLst>
                              <p:cond delay="3000"/>
                            </p:stCondLst>
                            <p:childTnLst>
                              <p:par>
                                <p:cTn id="21" presetID="22" presetClass="entr" presetSubtype="8" fill="hold" nodeType="afterEffect">
                                  <p:stCondLst>
                                    <p:cond delay="500"/>
                                  </p:stCondLst>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p:bldP spid="7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8" name="Picture 67"/>
          <p:cNvPicPr>
            <a:picLocks noChangeAspect="1"/>
          </p:cNvPicPr>
          <p:nvPr/>
        </p:nvPicPr>
        <p:blipFill rotWithShape="1">
          <a:blip r:embed="rId3">
            <a:alphaModFix amt="23000"/>
            <a:extLst>
              <a:ext uri="{28A0092B-C50C-407E-A947-70E740481C1C}">
                <a14:useLocalDpi xmlns:a14="http://schemas.microsoft.com/office/drawing/2010/main" val="0"/>
              </a:ext>
            </a:extLst>
          </a:blip>
          <a:srcRect l="-1294" t="-6221" r="657" b="2909"/>
          <a:stretch/>
        </p:blipFill>
        <p:spPr>
          <a:xfrm>
            <a:off x="0" y="-1"/>
            <a:ext cx="12192000" cy="6858001"/>
          </a:xfrm>
          <a:prstGeom prst="rect">
            <a:avLst/>
          </a:prstGeom>
        </p:spPr>
      </p:pic>
      <p:sp>
        <p:nvSpPr>
          <p:cNvPr id="69" name="Rectangle 68"/>
          <p:cNvSpPr/>
          <p:nvPr/>
        </p:nvSpPr>
        <p:spPr>
          <a:xfrm>
            <a:off x="0" y="0"/>
            <a:ext cx="12192000" cy="1534886"/>
          </a:xfrm>
          <a:prstGeom prst="rect">
            <a:avLst/>
          </a:prstGeom>
          <a:gradFill>
            <a:gsLst>
              <a:gs pos="0">
                <a:schemeClr val="bg1"/>
              </a:gs>
              <a:gs pos="100000">
                <a:schemeClr val="bg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33" name="Text Placeholder 1"/>
          <p:cNvSpPr>
            <a:spLocks noGrp="1"/>
          </p:cNvSpPr>
          <p:nvPr>
            <p:ph type="body" sz="quarter" idx="10"/>
          </p:nvPr>
        </p:nvSpPr>
        <p:spPr>
          <a:xfrm>
            <a:off x="853440" y="476250"/>
            <a:ext cx="10485120" cy="529590"/>
          </a:xfrm>
        </p:spPr>
        <p:txBody>
          <a:bodyPr/>
          <a:lstStyle/>
          <a:p>
            <a:r>
              <a:rPr lang="en-US" dirty="0"/>
              <a:t>American Express Enhanced Business Travel Account</a:t>
            </a:r>
          </a:p>
        </p:txBody>
      </p:sp>
    </p:spTree>
    <p:extLst>
      <p:ext uri="{BB962C8B-B14F-4D97-AF65-F5344CB8AC3E}">
        <p14:creationId xmlns:p14="http://schemas.microsoft.com/office/powerpoint/2010/main" val="1028158196"/>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a:bodyPr>
          <a:lstStyle/>
          <a:p>
            <a:r>
              <a:rPr lang="en-US" dirty="0" smtClean="0"/>
              <a:t>Centralize Meeting Spending</a:t>
            </a:r>
          </a:p>
        </p:txBody>
      </p:sp>
      <p:sp>
        <p:nvSpPr>
          <p:cNvPr id="3" name="TextBox 2"/>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smtClean="0">
                <a:solidFill>
                  <a:schemeClr val="accent4"/>
                </a:solidFill>
                <a:latin typeface="+mj-lt"/>
              </a:rPr>
              <a:t>Improve </a:t>
            </a:r>
            <a:r>
              <a:rPr lang="en-US" sz="2000" dirty="0">
                <a:solidFill>
                  <a:schemeClr val="accent4"/>
                </a:solidFill>
                <a:latin typeface="+mj-lt"/>
              </a:rPr>
              <a:t>visibility, control and the entire process.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68856"/>
            <a:ext cx="12192000" cy="4652211"/>
          </a:xfrm>
          <a:prstGeom prst="rect">
            <a:avLst/>
          </a:prstGeom>
        </p:spPr>
      </p:pic>
    </p:spTree>
    <p:extLst>
      <p:ext uri="{BB962C8B-B14F-4D97-AF65-F5344CB8AC3E}">
        <p14:creationId xmlns:p14="http://schemas.microsoft.com/office/powerpoint/2010/main" val="501462368"/>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smtClean="0"/>
              <a:t>American Express Meeting Solutions</a:t>
            </a:r>
            <a:endParaRPr lang="en-US" dirty="0"/>
          </a:p>
        </p:txBody>
      </p:sp>
      <p:grpSp>
        <p:nvGrpSpPr>
          <p:cNvPr id="6" name="Group 5"/>
          <p:cNvGrpSpPr/>
          <p:nvPr/>
        </p:nvGrpSpPr>
        <p:grpSpPr>
          <a:xfrm>
            <a:off x="6252164" y="2140248"/>
            <a:ext cx="2299063" cy="3135941"/>
            <a:chOff x="6252164" y="2140248"/>
            <a:chExt cx="2299063" cy="3135941"/>
          </a:xfrm>
        </p:grpSpPr>
        <p:sp>
          <p:nvSpPr>
            <p:cNvPr id="69" name="Rectangle 68"/>
            <p:cNvSpPr/>
            <p:nvPr/>
          </p:nvSpPr>
          <p:spPr>
            <a:xfrm>
              <a:off x="6252164" y="2140248"/>
              <a:ext cx="2299063" cy="3135941"/>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800"/>
                </a:spcBef>
              </a:pPr>
              <a:endParaRPr lang="en-US" sz="1400" dirty="0" err="1" smtClean="0">
                <a:solidFill>
                  <a:schemeClr val="accent4"/>
                </a:solidFill>
                <a:latin typeface="BentonSans Regular"/>
                <a:cs typeface="BentonSans Regular"/>
              </a:endParaRPr>
            </a:p>
          </p:txBody>
        </p:sp>
        <p:sp>
          <p:nvSpPr>
            <p:cNvPr id="43" name="TextBox 42"/>
            <p:cNvSpPr txBox="1"/>
            <p:nvPr/>
          </p:nvSpPr>
          <p:spPr>
            <a:xfrm>
              <a:off x="6466245" y="3988241"/>
              <a:ext cx="1872343" cy="684290"/>
            </a:xfrm>
            <a:prstGeom prst="rect">
              <a:avLst/>
            </a:prstGeom>
            <a:noFill/>
          </p:spPr>
          <p:txBody>
            <a:bodyPr wrap="square" lIns="0" tIns="0" rIns="0" bIns="0" rtlCol="0">
              <a:spAutoFit/>
            </a:bodyPr>
            <a:lstStyle/>
            <a:p>
              <a:pPr algn="ct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Finance</a:t>
              </a:r>
              <a:r>
                <a:rPr lang="en-US" sz="1400" dirty="0">
                  <a:solidFill>
                    <a:schemeClr val="accent4"/>
                  </a:solidFill>
                  <a:latin typeface="BentonSans Medium" charset="0"/>
                  <a:ea typeface="BentonSans Medium" charset="0"/>
                  <a:cs typeface="BentonSans Medium" charset="0"/>
                </a:rPr>
                <a:t>: </a:t>
              </a:r>
              <a:endParaRPr lang="en-US" sz="1400" dirty="0" smtClean="0">
                <a:solidFill>
                  <a:schemeClr val="accent4"/>
                </a:solidFill>
                <a:latin typeface="BentonSans Medium" charset="0"/>
                <a:ea typeface="BentonSans Medium" charset="0"/>
                <a:cs typeface="BentonSans Medium" charset="0"/>
              </a:endParaRPr>
            </a:p>
            <a:p>
              <a:pPr algn="ctr">
                <a:lnSpc>
                  <a:spcPct val="90000"/>
                </a:lnSpc>
                <a:spcBef>
                  <a:spcPts val="800"/>
                </a:spcBef>
              </a:pPr>
              <a:r>
                <a:rPr lang="en-US" sz="1400" dirty="0">
                  <a:solidFill>
                    <a:schemeClr val="accent4"/>
                  </a:solidFill>
                  <a:latin typeface="+mj-lt"/>
                </a:rPr>
                <a:t>S</a:t>
              </a:r>
              <a:r>
                <a:rPr lang="en-US" sz="1400" dirty="0" smtClean="0">
                  <a:solidFill>
                    <a:schemeClr val="accent4"/>
                  </a:solidFill>
                  <a:latin typeface="+mj-lt"/>
                </a:rPr>
                <a:t>tay </a:t>
              </a:r>
              <a:r>
                <a:rPr lang="en-US" sz="1400" dirty="0">
                  <a:solidFill>
                    <a:schemeClr val="accent4"/>
                  </a:solidFill>
                  <a:latin typeface="+mj-lt"/>
                </a:rPr>
                <a:t>on top of event spending.</a:t>
              </a:r>
            </a:p>
          </p:txBody>
        </p:sp>
        <p:grpSp>
          <p:nvGrpSpPr>
            <p:cNvPr id="44" name="Group 43"/>
            <p:cNvGrpSpPr/>
            <p:nvPr/>
          </p:nvGrpSpPr>
          <p:grpSpPr>
            <a:xfrm>
              <a:off x="6790150" y="2444275"/>
              <a:ext cx="1224532" cy="1202940"/>
              <a:chOff x="6324748" y="1581771"/>
              <a:chExt cx="1104532" cy="1085056"/>
            </a:xfrm>
          </p:grpSpPr>
          <p:sp>
            <p:nvSpPr>
              <p:cNvPr id="45" name="Freeform 3"/>
              <p:cNvSpPr/>
              <p:nvPr/>
            </p:nvSpPr>
            <p:spPr>
              <a:xfrm>
                <a:off x="6324748" y="1581771"/>
                <a:ext cx="1104532" cy="1085056"/>
              </a:xfrm>
              <a:custGeom>
                <a:avLst/>
                <a:gdLst>
                  <a:gd name="connsiteX0" fmla="*/ 937794 w 1036833"/>
                  <a:gd name="connsiteY0" fmla="*/ 823110 h 1036835"/>
                  <a:gd name="connsiteX1" fmla="*/ 213716 w 1036833"/>
                  <a:gd name="connsiteY1" fmla="*/ 937791 h 1036835"/>
                  <a:gd name="connsiteX2" fmla="*/ 99035 w 1036833"/>
                  <a:gd name="connsiteY2" fmla="*/ 213726 h 1036835"/>
                  <a:gd name="connsiteX3" fmla="*/ 823113 w 1036833"/>
                  <a:gd name="connsiteY3" fmla="*/ 99045 h 1036835"/>
                  <a:gd name="connsiteX4" fmla="*/ 937794 w 1036833"/>
                  <a:gd name="connsiteY4" fmla="*/ 823110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3" h="1036835">
                    <a:moveTo>
                      <a:pt x="937794" y="823110"/>
                    </a:moveTo>
                    <a:cubicBezTo>
                      <a:pt x="769519" y="1054732"/>
                      <a:pt x="445339" y="1106078"/>
                      <a:pt x="213716" y="937791"/>
                    </a:cubicBezTo>
                    <a:cubicBezTo>
                      <a:pt x="-17894" y="769516"/>
                      <a:pt x="-69240" y="445335"/>
                      <a:pt x="99035" y="213726"/>
                    </a:cubicBezTo>
                    <a:cubicBezTo>
                      <a:pt x="267323" y="-17897"/>
                      <a:pt x="591491" y="-69243"/>
                      <a:pt x="823113" y="99045"/>
                    </a:cubicBezTo>
                    <a:cubicBezTo>
                      <a:pt x="1054736" y="267320"/>
                      <a:pt x="1106069" y="591500"/>
                      <a:pt x="937794" y="823110"/>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Group 45"/>
              <p:cNvGrpSpPr/>
              <p:nvPr/>
            </p:nvGrpSpPr>
            <p:grpSpPr>
              <a:xfrm>
                <a:off x="6661325" y="1804326"/>
                <a:ext cx="431378" cy="639946"/>
                <a:chOff x="15685406" y="5583737"/>
                <a:chExt cx="1065809" cy="1581119"/>
              </a:xfrm>
              <a:solidFill>
                <a:schemeClr val="accent1"/>
              </a:solidFill>
            </p:grpSpPr>
            <p:sp>
              <p:nvSpPr>
                <p:cNvPr id="47"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Group 47"/>
                <p:cNvGrpSpPr/>
                <p:nvPr/>
              </p:nvGrpSpPr>
              <p:grpSpPr>
                <a:xfrm>
                  <a:off x="15685406" y="6099072"/>
                  <a:ext cx="1065809" cy="1065784"/>
                  <a:chOff x="15685406" y="6099072"/>
                  <a:chExt cx="1065809" cy="1065784"/>
                </a:xfrm>
                <a:grpFill/>
              </p:grpSpPr>
              <p:sp>
                <p:nvSpPr>
                  <p:cNvPr id="49"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7" name="Group 6"/>
          <p:cNvGrpSpPr/>
          <p:nvPr/>
        </p:nvGrpSpPr>
        <p:grpSpPr>
          <a:xfrm>
            <a:off x="8860085" y="2140248"/>
            <a:ext cx="2299063" cy="3135941"/>
            <a:chOff x="8860085" y="2140248"/>
            <a:chExt cx="2299063" cy="3135941"/>
          </a:xfrm>
        </p:grpSpPr>
        <p:sp>
          <p:nvSpPr>
            <p:cNvPr id="71" name="Rectangle 70"/>
            <p:cNvSpPr/>
            <p:nvPr/>
          </p:nvSpPr>
          <p:spPr>
            <a:xfrm>
              <a:off x="8860085" y="2140248"/>
              <a:ext cx="2299063" cy="3135941"/>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800"/>
                </a:spcBef>
              </a:pPr>
              <a:endParaRPr lang="en-US" sz="1400" dirty="0" err="1" smtClean="0">
                <a:solidFill>
                  <a:schemeClr val="accent4"/>
                </a:solidFill>
                <a:latin typeface="BentonSans Regular"/>
                <a:cs typeface="BentonSans Regular"/>
              </a:endParaRPr>
            </a:p>
          </p:txBody>
        </p:sp>
        <p:sp>
          <p:nvSpPr>
            <p:cNvPr id="60" name="TextBox 59"/>
            <p:cNvSpPr txBox="1"/>
            <p:nvPr/>
          </p:nvSpPr>
          <p:spPr>
            <a:xfrm>
              <a:off x="9089213" y="3988241"/>
              <a:ext cx="1872343" cy="1072088"/>
            </a:xfrm>
            <a:prstGeom prst="rect">
              <a:avLst/>
            </a:prstGeom>
            <a:noFill/>
          </p:spPr>
          <p:txBody>
            <a:bodyPr wrap="square" lIns="0" tIns="0" rIns="0" bIns="0" rtlCol="0">
              <a:spAutoFit/>
            </a:bodyPr>
            <a:lstStyle/>
            <a:p>
              <a:pPr algn="ct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Travelers:</a:t>
              </a:r>
            </a:p>
            <a:p>
              <a:pPr algn="ctr">
                <a:lnSpc>
                  <a:spcPct val="90000"/>
                </a:lnSpc>
                <a:spcBef>
                  <a:spcPts val="800"/>
                </a:spcBef>
              </a:pPr>
              <a:r>
                <a:rPr lang="en-US" sz="1400" dirty="0">
                  <a:solidFill>
                    <a:schemeClr val="accent4"/>
                  </a:solidFill>
                  <a:latin typeface="+mj-lt"/>
                </a:rPr>
                <a:t>G</a:t>
              </a:r>
              <a:r>
                <a:rPr lang="en-US" sz="1400" dirty="0" smtClean="0">
                  <a:solidFill>
                    <a:schemeClr val="accent4"/>
                  </a:solidFill>
                  <a:latin typeface="+mj-lt"/>
                </a:rPr>
                <a:t>et </a:t>
              </a:r>
              <a:r>
                <a:rPr lang="en-US" sz="1400" dirty="0">
                  <a:solidFill>
                    <a:schemeClr val="accent4"/>
                  </a:solidFill>
                  <a:latin typeface="+mj-lt"/>
                </a:rPr>
                <a:t>American Express service and support as well as travel insurance </a:t>
              </a:r>
              <a:r>
                <a:rPr lang="en-US" sz="1400" dirty="0" smtClean="0">
                  <a:solidFill>
                    <a:schemeClr val="accent4"/>
                  </a:solidFill>
                  <a:latin typeface="+mj-lt"/>
                </a:rPr>
                <a:t>benefits.</a:t>
              </a:r>
              <a:endParaRPr lang="en-US" sz="1400" dirty="0">
                <a:solidFill>
                  <a:schemeClr val="accent4"/>
                </a:solidFill>
                <a:latin typeface="+mj-lt"/>
              </a:endParaRPr>
            </a:p>
          </p:txBody>
        </p:sp>
        <p:grpSp>
          <p:nvGrpSpPr>
            <p:cNvPr id="61" name="Group 60"/>
            <p:cNvGrpSpPr/>
            <p:nvPr/>
          </p:nvGrpSpPr>
          <p:grpSpPr>
            <a:xfrm>
              <a:off x="9413158" y="2444275"/>
              <a:ext cx="1224451" cy="1202844"/>
              <a:chOff x="5540264" y="3999402"/>
              <a:chExt cx="1104459" cy="1084969"/>
            </a:xfrm>
          </p:grpSpPr>
          <p:sp>
            <p:nvSpPr>
              <p:cNvPr id="62" name="Freeform 61"/>
              <p:cNvSpPr/>
              <p:nvPr/>
            </p:nvSpPr>
            <p:spPr>
              <a:xfrm>
                <a:off x="5540264" y="3999402"/>
                <a:ext cx="1104459" cy="1084969"/>
              </a:xfrm>
              <a:custGeom>
                <a:avLst/>
                <a:gdLst>
                  <a:gd name="connsiteX0" fmla="*/ 0 w 1036764"/>
                  <a:gd name="connsiteY0" fmla="*/ 518376 h 1036752"/>
                  <a:gd name="connsiteX1" fmla="*/ 518376 w 1036764"/>
                  <a:gd name="connsiteY1" fmla="*/ 0 h 1036752"/>
                  <a:gd name="connsiteX2" fmla="*/ 1036764 w 1036764"/>
                  <a:gd name="connsiteY2" fmla="*/ 518376 h 1036752"/>
                  <a:gd name="connsiteX3" fmla="*/ 518376 w 1036764"/>
                  <a:gd name="connsiteY3" fmla="*/ 1036752 h 1036752"/>
                  <a:gd name="connsiteX4" fmla="*/ 0 w 1036764"/>
                  <a:gd name="connsiteY4" fmla="*/ 518376 h 10367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764" h="1036752">
                    <a:moveTo>
                      <a:pt x="0" y="518376"/>
                    </a:moveTo>
                    <a:cubicBezTo>
                      <a:pt x="0" y="232080"/>
                      <a:pt x="232080" y="0"/>
                      <a:pt x="518376" y="0"/>
                    </a:cubicBezTo>
                    <a:cubicBezTo>
                      <a:pt x="804672" y="0"/>
                      <a:pt x="1036764" y="232080"/>
                      <a:pt x="1036764" y="518376"/>
                    </a:cubicBezTo>
                    <a:cubicBezTo>
                      <a:pt x="1036764" y="804672"/>
                      <a:pt x="804672" y="1036752"/>
                      <a:pt x="518376" y="1036752"/>
                    </a:cubicBezTo>
                    <a:cubicBezTo>
                      <a:pt x="232080" y="1036752"/>
                      <a:pt x="0" y="804672"/>
                      <a:pt x="0" y="518376"/>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2"/>
              <p:cNvGrpSpPr/>
              <p:nvPr/>
            </p:nvGrpSpPr>
            <p:grpSpPr>
              <a:xfrm>
                <a:off x="5864382" y="4234964"/>
                <a:ext cx="456222" cy="613845"/>
                <a:chOff x="9923355" y="2805300"/>
                <a:chExt cx="504759" cy="679151"/>
              </a:xfrm>
              <a:solidFill>
                <a:schemeClr val="accent1"/>
              </a:solidFill>
            </p:grpSpPr>
            <p:sp>
              <p:nvSpPr>
                <p:cNvPr id="64" name="Freeform 63"/>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5" name="Group 64"/>
                <p:cNvGrpSpPr/>
                <p:nvPr/>
              </p:nvGrpSpPr>
              <p:grpSpPr>
                <a:xfrm>
                  <a:off x="9923355" y="3191995"/>
                  <a:ext cx="504759" cy="292456"/>
                  <a:chOff x="8957193" y="1306299"/>
                  <a:chExt cx="504759" cy="292456"/>
                </a:xfrm>
                <a:grpFill/>
              </p:grpSpPr>
              <p:sp>
                <p:nvSpPr>
                  <p:cNvPr id="66"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4" name="Group 3"/>
          <p:cNvGrpSpPr/>
          <p:nvPr/>
        </p:nvGrpSpPr>
        <p:grpSpPr>
          <a:xfrm>
            <a:off x="1036320" y="2140248"/>
            <a:ext cx="2299063" cy="3135941"/>
            <a:chOff x="1036320" y="2140248"/>
            <a:chExt cx="2299063" cy="3135941"/>
          </a:xfrm>
        </p:grpSpPr>
        <p:sp>
          <p:nvSpPr>
            <p:cNvPr id="59" name="Rectangle 58"/>
            <p:cNvSpPr/>
            <p:nvPr/>
          </p:nvSpPr>
          <p:spPr>
            <a:xfrm>
              <a:off x="1036320" y="2140248"/>
              <a:ext cx="2299063" cy="3135941"/>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800"/>
                </a:spcBef>
              </a:pPr>
              <a:endParaRPr lang="en-US" sz="1400" dirty="0" err="1" smtClean="0">
                <a:solidFill>
                  <a:schemeClr val="accent4"/>
                </a:solidFill>
                <a:latin typeface="BentonSans Regular"/>
                <a:cs typeface="BentonSans Regular"/>
              </a:endParaRPr>
            </a:p>
          </p:txBody>
        </p:sp>
        <p:sp>
          <p:nvSpPr>
            <p:cNvPr id="53" name="TextBox 52"/>
            <p:cNvSpPr txBox="1"/>
            <p:nvPr/>
          </p:nvSpPr>
          <p:spPr>
            <a:xfrm>
              <a:off x="1249680" y="3988241"/>
              <a:ext cx="1872343" cy="1072088"/>
            </a:xfrm>
            <a:prstGeom prst="rect">
              <a:avLst/>
            </a:prstGeom>
            <a:noFill/>
          </p:spPr>
          <p:txBody>
            <a:bodyPr wrap="square" lIns="0" tIns="0" rIns="0" bIns="0" rtlCol="0">
              <a:spAutoFit/>
            </a:bodyPr>
            <a:lstStyle/>
            <a:p>
              <a:pPr algn="ct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Travel and Event Managers:</a:t>
              </a:r>
            </a:p>
            <a:p>
              <a:pPr algn="ctr">
                <a:lnSpc>
                  <a:spcPct val="90000"/>
                </a:lnSpc>
                <a:spcBef>
                  <a:spcPts val="800"/>
                </a:spcBef>
              </a:pPr>
              <a:r>
                <a:rPr lang="en-US" sz="1400" dirty="0">
                  <a:solidFill>
                    <a:schemeClr val="accent4"/>
                  </a:solidFill>
                  <a:latin typeface="+mj-lt"/>
                </a:rPr>
                <a:t> C</a:t>
              </a:r>
              <a:r>
                <a:rPr lang="en-US" sz="1400" dirty="0" smtClean="0">
                  <a:solidFill>
                    <a:schemeClr val="accent4"/>
                  </a:solidFill>
                  <a:latin typeface="+mj-lt"/>
                </a:rPr>
                <a:t>entralize </a:t>
              </a:r>
              <a:r>
                <a:rPr lang="en-US" sz="1400" dirty="0">
                  <a:solidFill>
                    <a:schemeClr val="accent4"/>
                  </a:solidFill>
                  <a:latin typeface="+mj-lt"/>
                </a:rPr>
                <a:t>meetings costs and simplify reporting.</a:t>
              </a:r>
            </a:p>
          </p:txBody>
        </p:sp>
        <p:grpSp>
          <p:nvGrpSpPr>
            <p:cNvPr id="54" name="Group 53"/>
            <p:cNvGrpSpPr/>
            <p:nvPr/>
          </p:nvGrpSpPr>
          <p:grpSpPr>
            <a:xfrm>
              <a:off x="1573464" y="2444275"/>
              <a:ext cx="1224774" cy="1203181"/>
              <a:chOff x="6806260" y="3088915"/>
              <a:chExt cx="1104750" cy="1085273"/>
            </a:xfrm>
          </p:grpSpPr>
          <p:sp>
            <p:nvSpPr>
              <p:cNvPr id="56" name="Freeform 3"/>
              <p:cNvSpPr/>
              <p:nvPr/>
            </p:nvSpPr>
            <p:spPr>
              <a:xfrm>
                <a:off x="6806260" y="3088915"/>
                <a:ext cx="1104750" cy="1085273"/>
              </a:xfrm>
              <a:custGeom>
                <a:avLst/>
                <a:gdLst>
                  <a:gd name="connsiteX0" fmla="*/ 358332 w 1037037"/>
                  <a:gd name="connsiteY0" fmla="*/ 1011534 h 1037043"/>
                  <a:gd name="connsiteX1" fmla="*/ 25515 w 1037037"/>
                  <a:gd name="connsiteY1" fmla="*/ 358322 h 1037043"/>
                  <a:gd name="connsiteX2" fmla="*/ 678715 w 1037037"/>
                  <a:gd name="connsiteY2" fmla="*/ 25506 h 1037043"/>
                  <a:gd name="connsiteX3" fmla="*/ 1011531 w 1037037"/>
                  <a:gd name="connsiteY3" fmla="*/ 678705 h 1037043"/>
                  <a:gd name="connsiteX4" fmla="*/ 358332 w 1037037"/>
                  <a:gd name="connsiteY4" fmla="*/ 1011534 h 10370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37" h="1037043">
                    <a:moveTo>
                      <a:pt x="358332" y="1011534"/>
                    </a:moveTo>
                    <a:cubicBezTo>
                      <a:pt x="86056" y="923053"/>
                      <a:pt x="-62965" y="630610"/>
                      <a:pt x="25515" y="358322"/>
                    </a:cubicBezTo>
                    <a:cubicBezTo>
                      <a:pt x="113984" y="86047"/>
                      <a:pt x="406427" y="-62950"/>
                      <a:pt x="678715" y="25506"/>
                    </a:cubicBezTo>
                    <a:cubicBezTo>
                      <a:pt x="950990" y="113987"/>
                      <a:pt x="1099986" y="406430"/>
                      <a:pt x="1011531" y="678705"/>
                    </a:cubicBezTo>
                    <a:cubicBezTo>
                      <a:pt x="923063" y="950980"/>
                      <a:pt x="630607" y="1100002"/>
                      <a:pt x="358332" y="1011534"/>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56"/>
              <p:cNvSpPr/>
              <p:nvPr/>
            </p:nvSpPr>
            <p:spPr>
              <a:xfrm>
                <a:off x="7067337" y="3340253"/>
                <a:ext cx="582596" cy="582596"/>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Group 4"/>
          <p:cNvGrpSpPr/>
          <p:nvPr/>
        </p:nvGrpSpPr>
        <p:grpSpPr>
          <a:xfrm>
            <a:off x="3644242" y="2140248"/>
            <a:ext cx="2299063" cy="3135941"/>
            <a:chOff x="3644242" y="2140248"/>
            <a:chExt cx="2299063" cy="3135941"/>
          </a:xfrm>
        </p:grpSpPr>
        <p:sp>
          <p:nvSpPr>
            <p:cNvPr id="68" name="Rectangle 67"/>
            <p:cNvSpPr/>
            <p:nvPr/>
          </p:nvSpPr>
          <p:spPr>
            <a:xfrm>
              <a:off x="3644242" y="2140248"/>
              <a:ext cx="2299063" cy="3135941"/>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800"/>
                </a:spcBef>
              </a:pPr>
              <a:endParaRPr lang="en-US" sz="1400" dirty="0" err="1" smtClean="0">
                <a:solidFill>
                  <a:schemeClr val="accent4"/>
                </a:solidFill>
                <a:latin typeface="BentonSans Regular"/>
                <a:cs typeface="BentonSans Regular"/>
              </a:endParaRPr>
            </a:p>
          </p:txBody>
        </p:sp>
        <p:sp>
          <p:nvSpPr>
            <p:cNvPr id="33" name="TextBox 32"/>
            <p:cNvSpPr txBox="1"/>
            <p:nvPr/>
          </p:nvSpPr>
          <p:spPr>
            <a:xfrm>
              <a:off x="3777938" y="3988241"/>
              <a:ext cx="1872343" cy="878189"/>
            </a:xfrm>
            <a:prstGeom prst="rect">
              <a:avLst/>
            </a:prstGeom>
            <a:noFill/>
          </p:spPr>
          <p:txBody>
            <a:bodyPr wrap="square" lIns="0" tIns="0" rIns="0" bIns="0" rtlCol="0">
              <a:spAutoFit/>
            </a:bodyPr>
            <a:lstStyle/>
            <a:p>
              <a:pPr algn="ct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AP</a:t>
              </a:r>
              <a:r>
                <a:rPr lang="en-US" sz="1400" dirty="0">
                  <a:solidFill>
                    <a:schemeClr val="accent4"/>
                  </a:solidFill>
                  <a:latin typeface="BentonSans Medium" charset="0"/>
                  <a:ea typeface="BentonSans Medium" charset="0"/>
                  <a:cs typeface="BentonSans Medium" charset="0"/>
                </a:rPr>
                <a:t>: </a:t>
              </a:r>
              <a:endParaRPr lang="en-US" sz="1400" dirty="0" smtClean="0">
                <a:solidFill>
                  <a:schemeClr val="accent4"/>
                </a:solidFill>
                <a:latin typeface="BentonSans Medium" charset="0"/>
                <a:ea typeface="BentonSans Medium" charset="0"/>
                <a:cs typeface="BentonSans Medium" charset="0"/>
              </a:endParaRPr>
            </a:p>
            <a:p>
              <a:pPr algn="ctr">
                <a:lnSpc>
                  <a:spcPct val="90000"/>
                </a:lnSpc>
                <a:spcBef>
                  <a:spcPts val="800"/>
                </a:spcBef>
              </a:pPr>
              <a:r>
                <a:rPr lang="en-US" sz="1400" dirty="0">
                  <a:solidFill>
                    <a:schemeClr val="accent4"/>
                  </a:solidFill>
                  <a:latin typeface="+mj-lt"/>
                </a:rPr>
                <a:t>E</a:t>
              </a:r>
              <a:r>
                <a:rPr lang="en-US" sz="1400" dirty="0" smtClean="0">
                  <a:solidFill>
                    <a:schemeClr val="accent4"/>
                  </a:solidFill>
                  <a:latin typeface="+mj-lt"/>
                </a:rPr>
                <a:t>liminate </a:t>
              </a:r>
              <a:r>
                <a:rPr lang="en-US" sz="1400" dirty="0">
                  <a:solidFill>
                    <a:schemeClr val="accent4"/>
                  </a:solidFill>
                  <a:latin typeface="+mj-lt"/>
                </a:rPr>
                <a:t>one-off payments and easily allocate costs.</a:t>
              </a:r>
            </a:p>
          </p:txBody>
        </p:sp>
        <p:grpSp>
          <p:nvGrpSpPr>
            <p:cNvPr id="34" name="Group 33"/>
            <p:cNvGrpSpPr/>
            <p:nvPr/>
          </p:nvGrpSpPr>
          <p:grpSpPr>
            <a:xfrm>
              <a:off x="4101744" y="2444275"/>
              <a:ext cx="1224780" cy="1203171"/>
              <a:chOff x="4264188" y="3079345"/>
              <a:chExt cx="1104756" cy="1085265"/>
            </a:xfrm>
          </p:grpSpPr>
          <p:sp>
            <p:nvSpPr>
              <p:cNvPr id="35" name="Freeform 3"/>
              <p:cNvSpPr/>
              <p:nvPr/>
            </p:nvSpPr>
            <p:spPr>
              <a:xfrm>
                <a:off x="4264188" y="3079345"/>
                <a:ext cx="1104756" cy="1085265"/>
              </a:xfrm>
              <a:custGeom>
                <a:avLst/>
                <a:gdLst>
                  <a:gd name="connsiteX0" fmla="*/ 358333 w 1037043"/>
                  <a:gd name="connsiteY0" fmla="*/ 25511 h 1037036"/>
                  <a:gd name="connsiteX1" fmla="*/ 1011533 w 1037043"/>
                  <a:gd name="connsiteY1" fmla="*/ 358339 h 1037036"/>
                  <a:gd name="connsiteX2" fmla="*/ 678716 w 1037043"/>
                  <a:gd name="connsiteY2" fmla="*/ 1011526 h 1037036"/>
                  <a:gd name="connsiteX3" fmla="*/ 25505 w 1037043"/>
                  <a:gd name="connsiteY3" fmla="*/ 678697 h 1037036"/>
                  <a:gd name="connsiteX4" fmla="*/ 358333 w 1037043"/>
                  <a:gd name="connsiteY4" fmla="*/ 25511 h 1037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43" h="1037036">
                    <a:moveTo>
                      <a:pt x="358333" y="25511"/>
                    </a:moveTo>
                    <a:cubicBezTo>
                      <a:pt x="630609" y="-62958"/>
                      <a:pt x="923052" y="86051"/>
                      <a:pt x="1011533" y="358339"/>
                    </a:cubicBezTo>
                    <a:cubicBezTo>
                      <a:pt x="1100001" y="630615"/>
                      <a:pt x="950992" y="923045"/>
                      <a:pt x="678716" y="1011526"/>
                    </a:cubicBezTo>
                    <a:cubicBezTo>
                      <a:pt x="406428" y="1099994"/>
                      <a:pt x="113985" y="950985"/>
                      <a:pt x="25505" y="678697"/>
                    </a:cubicBezTo>
                    <a:cubicBezTo>
                      <a:pt x="-62951" y="406434"/>
                      <a:pt x="86058" y="113979"/>
                      <a:pt x="358333" y="25511"/>
                    </a:cubicBezTo>
                  </a:path>
                </a:pathLst>
              </a:custGeom>
              <a:solidFill>
                <a:schemeClr val="tx1"/>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Group 35"/>
              <p:cNvGrpSpPr/>
              <p:nvPr/>
            </p:nvGrpSpPr>
            <p:grpSpPr>
              <a:xfrm>
                <a:off x="4545064" y="3292221"/>
                <a:ext cx="543005" cy="659512"/>
                <a:chOff x="9142515" y="2266730"/>
                <a:chExt cx="619849" cy="752844"/>
              </a:xfrm>
              <a:solidFill>
                <a:schemeClr val="accent3"/>
              </a:solidFill>
            </p:grpSpPr>
            <p:sp>
              <p:nvSpPr>
                <p:cNvPr id="37"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38" name="Group 37"/>
                <p:cNvGrpSpPr/>
                <p:nvPr/>
              </p:nvGrpSpPr>
              <p:grpSpPr>
                <a:xfrm>
                  <a:off x="9304270" y="2494989"/>
                  <a:ext cx="296338" cy="296326"/>
                  <a:chOff x="4288079" y="1422392"/>
                  <a:chExt cx="1049274" cy="1049236"/>
                </a:xfrm>
                <a:grpFill/>
              </p:grpSpPr>
              <p:sp>
                <p:nvSpPr>
                  <p:cNvPr id="39" name="Freeform 38"/>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spTree>
    <p:extLst>
      <p:ext uri="{BB962C8B-B14F-4D97-AF65-F5344CB8AC3E}">
        <p14:creationId xmlns:p14="http://schemas.microsoft.com/office/powerpoint/2010/main" val="1711540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500"/>
                            </p:stCondLst>
                            <p:childTnLst>
                              <p:par>
                                <p:cTn id="13" presetID="22" presetClass="entr" presetSubtype="1" fill="hold" nodeType="afterEffect">
                                  <p:stCondLst>
                                    <p:cond delay="50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p:stCondLst>
                              <p:cond delay="2500"/>
                            </p:stCondLst>
                            <p:childTnLst>
                              <p:par>
                                <p:cTn id="17" presetID="22" presetClass="entr" presetSubtype="1" fill="hold" nodeType="after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p:txBody>
          <a:bodyPr/>
          <a:lstStyle/>
          <a:p>
            <a:r>
              <a:rPr lang="en-US" dirty="0"/>
              <a:t>American Express </a:t>
            </a:r>
            <a:r>
              <a:rPr lang="en-US" dirty="0" smtClean="0"/>
              <a:t>Corporate Meeting Card</a:t>
            </a:r>
            <a:endParaRPr lang="en-US" dirty="0"/>
          </a:p>
        </p:txBody>
      </p:sp>
      <p:grpSp>
        <p:nvGrpSpPr>
          <p:cNvPr id="9" name="Group 8"/>
          <p:cNvGrpSpPr/>
          <p:nvPr/>
        </p:nvGrpSpPr>
        <p:grpSpPr>
          <a:xfrm>
            <a:off x="6659845" y="3437815"/>
            <a:ext cx="4501238" cy="614917"/>
            <a:chOff x="6327231" y="3437815"/>
            <a:chExt cx="4501238" cy="614917"/>
          </a:xfrm>
        </p:grpSpPr>
        <p:sp>
          <p:nvSpPr>
            <p:cNvPr id="43" name="TextBox 42"/>
            <p:cNvSpPr txBox="1"/>
            <p:nvPr/>
          </p:nvSpPr>
          <p:spPr>
            <a:xfrm>
              <a:off x="7143928" y="3648324"/>
              <a:ext cx="3684541" cy="193899"/>
            </a:xfrm>
            <a:prstGeom prst="rect">
              <a:avLst/>
            </a:prstGeom>
            <a:noFill/>
          </p:spPr>
          <p:txBody>
            <a:bodyPr wrap="square" lIns="0" tIns="0" rIns="0" bIns="0" rtlCol="0">
              <a:spAutoFit/>
            </a:bodyPr>
            <a:lstStyle/>
            <a:p>
              <a:pP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Finance</a:t>
              </a:r>
              <a:r>
                <a:rPr lang="en-US" sz="1400" dirty="0">
                  <a:solidFill>
                    <a:schemeClr val="accent4"/>
                  </a:solidFill>
                  <a:latin typeface="BentonSans Medium" charset="0"/>
                  <a:ea typeface="BentonSans Medium" charset="0"/>
                  <a:cs typeface="BentonSans Medium" charset="0"/>
                </a:rPr>
                <a:t>:  </a:t>
              </a:r>
              <a:r>
                <a:rPr lang="en-US" sz="1400" dirty="0" smtClean="0">
                  <a:solidFill>
                    <a:schemeClr val="accent4"/>
                  </a:solidFill>
                  <a:latin typeface="+mj-lt"/>
                </a:rPr>
                <a:t>Stay </a:t>
              </a:r>
              <a:r>
                <a:rPr lang="en-US" sz="1400" dirty="0">
                  <a:solidFill>
                    <a:schemeClr val="accent4"/>
                  </a:solidFill>
                  <a:latin typeface="+mj-lt"/>
                </a:rPr>
                <a:t>on top of event spending.</a:t>
              </a:r>
            </a:p>
          </p:txBody>
        </p:sp>
        <p:grpSp>
          <p:nvGrpSpPr>
            <p:cNvPr id="44" name="Group 43"/>
            <p:cNvGrpSpPr/>
            <p:nvPr/>
          </p:nvGrpSpPr>
          <p:grpSpPr>
            <a:xfrm>
              <a:off x="6327231" y="3437815"/>
              <a:ext cx="625954" cy="614917"/>
              <a:chOff x="6324748" y="1581771"/>
              <a:chExt cx="1104532" cy="1085056"/>
            </a:xfrm>
          </p:grpSpPr>
          <p:sp>
            <p:nvSpPr>
              <p:cNvPr id="45" name="Freeform 3"/>
              <p:cNvSpPr/>
              <p:nvPr/>
            </p:nvSpPr>
            <p:spPr>
              <a:xfrm>
                <a:off x="6324748" y="1581771"/>
                <a:ext cx="1104532" cy="1085056"/>
              </a:xfrm>
              <a:custGeom>
                <a:avLst/>
                <a:gdLst>
                  <a:gd name="connsiteX0" fmla="*/ 937794 w 1036833"/>
                  <a:gd name="connsiteY0" fmla="*/ 823110 h 1036835"/>
                  <a:gd name="connsiteX1" fmla="*/ 213716 w 1036833"/>
                  <a:gd name="connsiteY1" fmla="*/ 937791 h 1036835"/>
                  <a:gd name="connsiteX2" fmla="*/ 99035 w 1036833"/>
                  <a:gd name="connsiteY2" fmla="*/ 213726 h 1036835"/>
                  <a:gd name="connsiteX3" fmla="*/ 823113 w 1036833"/>
                  <a:gd name="connsiteY3" fmla="*/ 99045 h 1036835"/>
                  <a:gd name="connsiteX4" fmla="*/ 937794 w 1036833"/>
                  <a:gd name="connsiteY4" fmla="*/ 823110 h 10368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833" h="1036835">
                    <a:moveTo>
                      <a:pt x="937794" y="823110"/>
                    </a:moveTo>
                    <a:cubicBezTo>
                      <a:pt x="769519" y="1054732"/>
                      <a:pt x="445339" y="1106078"/>
                      <a:pt x="213716" y="937791"/>
                    </a:cubicBezTo>
                    <a:cubicBezTo>
                      <a:pt x="-17894" y="769516"/>
                      <a:pt x="-69240" y="445335"/>
                      <a:pt x="99035" y="213726"/>
                    </a:cubicBezTo>
                    <a:cubicBezTo>
                      <a:pt x="267323" y="-17897"/>
                      <a:pt x="591491" y="-69243"/>
                      <a:pt x="823113" y="99045"/>
                    </a:cubicBezTo>
                    <a:cubicBezTo>
                      <a:pt x="1054736" y="267320"/>
                      <a:pt x="1106069" y="591500"/>
                      <a:pt x="937794" y="823110"/>
                    </a:cubicBezTo>
                  </a:path>
                </a:pathLst>
              </a:custGeom>
              <a:solidFill>
                <a:schemeClr val="accent3"/>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Group 45"/>
              <p:cNvGrpSpPr/>
              <p:nvPr/>
            </p:nvGrpSpPr>
            <p:grpSpPr>
              <a:xfrm>
                <a:off x="6661325" y="1804326"/>
                <a:ext cx="431378" cy="639946"/>
                <a:chOff x="15685406" y="5583737"/>
                <a:chExt cx="1065809" cy="1581119"/>
              </a:xfrm>
              <a:solidFill>
                <a:schemeClr val="accent1"/>
              </a:solidFill>
            </p:grpSpPr>
            <p:sp>
              <p:nvSpPr>
                <p:cNvPr id="47" name="Freeform 3"/>
                <p:cNvSpPr/>
                <p:nvPr/>
              </p:nvSpPr>
              <p:spPr>
                <a:xfrm>
                  <a:off x="15788532" y="5583737"/>
                  <a:ext cx="826668" cy="648640"/>
                </a:xfrm>
                <a:custGeom>
                  <a:avLst/>
                  <a:gdLst>
                    <a:gd name="connsiteX0" fmla="*/ 0 w 826668"/>
                    <a:gd name="connsiteY0" fmla="*/ 648640 h 648640"/>
                    <a:gd name="connsiteX1" fmla="*/ 0 w 826668"/>
                    <a:gd name="connsiteY1" fmla="*/ 413334 h 648640"/>
                    <a:gd name="connsiteX2" fmla="*/ 413360 w 826668"/>
                    <a:gd name="connsiteY2" fmla="*/ 0 h 648640"/>
                    <a:gd name="connsiteX3" fmla="*/ 826668 w 826668"/>
                    <a:gd name="connsiteY3" fmla="*/ 413334 h 648640"/>
                    <a:gd name="connsiteX4" fmla="*/ 826668 w 826668"/>
                    <a:gd name="connsiteY4" fmla="*/ 646455 h 648640"/>
                    <a:gd name="connsiteX5" fmla="*/ 679031 w 826668"/>
                    <a:gd name="connsiteY5" fmla="*/ 530860 h 648640"/>
                    <a:gd name="connsiteX6" fmla="*/ 679031 w 826668"/>
                    <a:gd name="connsiteY6" fmla="*/ 413334 h 648640"/>
                    <a:gd name="connsiteX7" fmla="*/ 413360 w 826668"/>
                    <a:gd name="connsiteY7" fmla="*/ 147663 h 648640"/>
                    <a:gd name="connsiteX8" fmla="*/ 147663 w 826668"/>
                    <a:gd name="connsiteY8" fmla="*/ 413334 h 648640"/>
                    <a:gd name="connsiteX9" fmla="*/ 147663 w 826668"/>
                    <a:gd name="connsiteY9" fmla="*/ 531901 h 648640"/>
                    <a:gd name="connsiteX10" fmla="*/ 0 w 826668"/>
                    <a:gd name="connsiteY10" fmla="*/ 648640 h 648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826668" h="648640">
                      <a:moveTo>
                        <a:pt x="0" y="648640"/>
                      </a:moveTo>
                      <a:lnTo>
                        <a:pt x="0" y="413334"/>
                      </a:lnTo>
                      <a:cubicBezTo>
                        <a:pt x="0" y="185445"/>
                        <a:pt x="185433" y="0"/>
                        <a:pt x="413360" y="0"/>
                      </a:cubicBezTo>
                      <a:cubicBezTo>
                        <a:pt x="641261" y="0"/>
                        <a:pt x="826668" y="185445"/>
                        <a:pt x="826668" y="413334"/>
                      </a:cubicBezTo>
                      <a:lnTo>
                        <a:pt x="826668" y="646455"/>
                      </a:lnTo>
                      <a:cubicBezTo>
                        <a:pt x="784454" y="600126"/>
                        <a:pt x="734568" y="560921"/>
                        <a:pt x="679031" y="530860"/>
                      </a:cubicBezTo>
                      <a:lnTo>
                        <a:pt x="679031" y="413334"/>
                      </a:lnTo>
                      <a:cubicBezTo>
                        <a:pt x="679031" y="266840"/>
                        <a:pt x="559829" y="147663"/>
                        <a:pt x="413360" y="147663"/>
                      </a:cubicBezTo>
                      <a:cubicBezTo>
                        <a:pt x="266852" y="147663"/>
                        <a:pt x="147663" y="266840"/>
                        <a:pt x="147663" y="413334"/>
                      </a:cubicBezTo>
                      <a:lnTo>
                        <a:pt x="147663" y="531901"/>
                      </a:lnTo>
                      <a:cubicBezTo>
                        <a:pt x="92037" y="562293"/>
                        <a:pt x="42139" y="601891"/>
                        <a:pt x="0" y="64864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Group 47"/>
                <p:cNvGrpSpPr/>
                <p:nvPr/>
              </p:nvGrpSpPr>
              <p:grpSpPr>
                <a:xfrm>
                  <a:off x="15685406" y="6099072"/>
                  <a:ext cx="1065809" cy="1065784"/>
                  <a:chOff x="15685406" y="6099072"/>
                  <a:chExt cx="1065809" cy="1065784"/>
                </a:xfrm>
                <a:grpFill/>
              </p:grpSpPr>
              <p:sp>
                <p:nvSpPr>
                  <p:cNvPr id="49" name="Freeform 3"/>
                  <p:cNvSpPr/>
                  <p:nvPr/>
                </p:nvSpPr>
                <p:spPr>
                  <a:xfrm>
                    <a:off x="15685406" y="6099072"/>
                    <a:ext cx="1065809" cy="1065784"/>
                  </a:xfrm>
                  <a:custGeom>
                    <a:avLst/>
                    <a:gdLst>
                      <a:gd name="connsiteX0" fmla="*/ 532879 w 1065809"/>
                      <a:gd name="connsiteY0" fmla="*/ 933082 h 1065784"/>
                      <a:gd name="connsiteX1" fmla="*/ 134899 w 1065809"/>
                      <a:gd name="connsiteY1" fmla="*/ 535089 h 1065784"/>
                      <a:gd name="connsiteX2" fmla="*/ 532879 w 1065809"/>
                      <a:gd name="connsiteY2" fmla="*/ 137097 h 1065784"/>
                      <a:gd name="connsiteX3" fmla="*/ 930897 w 1065809"/>
                      <a:gd name="connsiteY3" fmla="*/ 535089 h 1065784"/>
                      <a:gd name="connsiteX4" fmla="*/ 532879 w 1065809"/>
                      <a:gd name="connsiteY4" fmla="*/ 933082 h 1065784"/>
                      <a:gd name="connsiteX5" fmla="*/ 532917 w 1065809"/>
                      <a:gd name="connsiteY5" fmla="*/ 0 h 1065784"/>
                      <a:gd name="connsiteX6" fmla="*/ 0 w 1065809"/>
                      <a:gd name="connsiteY6" fmla="*/ 532892 h 1065784"/>
                      <a:gd name="connsiteX7" fmla="*/ 532917 w 1065809"/>
                      <a:gd name="connsiteY7" fmla="*/ 1065784 h 1065784"/>
                      <a:gd name="connsiteX8" fmla="*/ 1065809 w 1065809"/>
                      <a:gd name="connsiteY8" fmla="*/ 532892 h 1065784"/>
                      <a:gd name="connsiteX9" fmla="*/ 532917 w 1065809"/>
                      <a:gd name="connsiteY9" fmla="*/ 0 h 106578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065809" h="1065784">
                        <a:moveTo>
                          <a:pt x="532879" y="933082"/>
                        </a:moveTo>
                        <a:cubicBezTo>
                          <a:pt x="313461" y="933082"/>
                          <a:pt x="134899" y="754532"/>
                          <a:pt x="134899" y="535089"/>
                        </a:cubicBezTo>
                        <a:cubicBezTo>
                          <a:pt x="134899" y="315633"/>
                          <a:pt x="313461" y="137097"/>
                          <a:pt x="532879" y="137097"/>
                        </a:cubicBezTo>
                        <a:cubicBezTo>
                          <a:pt x="752335" y="137097"/>
                          <a:pt x="930897" y="315633"/>
                          <a:pt x="930897" y="535089"/>
                        </a:cubicBezTo>
                        <a:cubicBezTo>
                          <a:pt x="930897" y="754532"/>
                          <a:pt x="752335" y="933082"/>
                          <a:pt x="532879" y="933082"/>
                        </a:cubicBezTo>
                        <a:moveTo>
                          <a:pt x="532917" y="0"/>
                        </a:moveTo>
                        <a:cubicBezTo>
                          <a:pt x="239052" y="0"/>
                          <a:pt x="0" y="239052"/>
                          <a:pt x="0" y="532892"/>
                        </a:cubicBezTo>
                        <a:cubicBezTo>
                          <a:pt x="0" y="826732"/>
                          <a:pt x="239052" y="1065784"/>
                          <a:pt x="532917" y="1065784"/>
                        </a:cubicBezTo>
                        <a:cubicBezTo>
                          <a:pt x="826757" y="1065784"/>
                          <a:pt x="1065809" y="826732"/>
                          <a:pt x="1065809" y="532892"/>
                        </a:cubicBezTo>
                        <a:cubicBezTo>
                          <a:pt x="1065809" y="239052"/>
                          <a:pt x="826757" y="0"/>
                          <a:pt x="53291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p:cNvSpPr/>
                  <p:nvPr/>
                </p:nvSpPr>
                <p:spPr>
                  <a:xfrm>
                    <a:off x="15884954" y="6300819"/>
                    <a:ext cx="666712" cy="666699"/>
                  </a:xfrm>
                  <a:custGeom>
                    <a:avLst/>
                    <a:gdLst>
                      <a:gd name="connsiteX0" fmla="*/ 384937 w 666712"/>
                      <a:gd name="connsiteY0" fmla="*/ 319037 h 666699"/>
                      <a:gd name="connsiteX1" fmla="*/ 377241 w 666712"/>
                      <a:gd name="connsiteY1" fmla="*/ 337388 h 666699"/>
                      <a:gd name="connsiteX2" fmla="*/ 377241 w 666712"/>
                      <a:gd name="connsiteY2" fmla="*/ 539039 h 666699"/>
                      <a:gd name="connsiteX3" fmla="*/ 366484 w 666712"/>
                      <a:gd name="connsiteY3" fmla="*/ 549796 h 666699"/>
                      <a:gd name="connsiteX4" fmla="*/ 297650 w 666712"/>
                      <a:gd name="connsiteY4" fmla="*/ 549796 h 666699"/>
                      <a:gd name="connsiteX5" fmla="*/ 286880 w 666712"/>
                      <a:gd name="connsiteY5" fmla="*/ 539039 h 666699"/>
                      <a:gd name="connsiteX6" fmla="*/ 286880 w 666712"/>
                      <a:gd name="connsiteY6" fmla="*/ 337388 h 666699"/>
                      <a:gd name="connsiteX7" fmla="*/ 279197 w 666712"/>
                      <a:gd name="connsiteY7" fmla="*/ 319037 h 666699"/>
                      <a:gd name="connsiteX8" fmla="*/ 241198 w 666712"/>
                      <a:gd name="connsiteY8" fmla="*/ 247764 h 666699"/>
                      <a:gd name="connsiteX9" fmla="*/ 332054 w 666712"/>
                      <a:gd name="connsiteY9" fmla="*/ 156883 h 666699"/>
                      <a:gd name="connsiteX10" fmla="*/ 422910 w 666712"/>
                      <a:gd name="connsiteY10" fmla="*/ 247764 h 666699"/>
                      <a:gd name="connsiteX11" fmla="*/ 384937 w 666712"/>
                      <a:gd name="connsiteY11" fmla="*/ 319037 h 666699"/>
                      <a:gd name="connsiteX12" fmla="*/ 333337 w 666712"/>
                      <a:gd name="connsiteY12" fmla="*/ 0 h 666699"/>
                      <a:gd name="connsiteX13" fmla="*/ 0 w 666712"/>
                      <a:gd name="connsiteY13" fmla="*/ 333337 h 666699"/>
                      <a:gd name="connsiteX14" fmla="*/ 333337 w 666712"/>
                      <a:gd name="connsiteY14" fmla="*/ 666699 h 666699"/>
                      <a:gd name="connsiteX15" fmla="*/ 666712 w 666712"/>
                      <a:gd name="connsiteY15" fmla="*/ 333337 h 666699"/>
                      <a:gd name="connsiteX16" fmla="*/ 333337 w 666712"/>
                      <a:gd name="connsiteY16" fmla="*/ 0 h 6666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666712" h="666699">
                        <a:moveTo>
                          <a:pt x="384937" y="319037"/>
                        </a:moveTo>
                        <a:cubicBezTo>
                          <a:pt x="380721" y="323202"/>
                          <a:pt x="377241" y="331445"/>
                          <a:pt x="377241" y="337388"/>
                        </a:cubicBezTo>
                        <a:lnTo>
                          <a:pt x="377241" y="539039"/>
                        </a:lnTo>
                        <a:cubicBezTo>
                          <a:pt x="377241" y="544970"/>
                          <a:pt x="372415" y="549796"/>
                          <a:pt x="366484" y="549796"/>
                        </a:cubicBezTo>
                        <a:lnTo>
                          <a:pt x="297650" y="549796"/>
                        </a:lnTo>
                        <a:cubicBezTo>
                          <a:pt x="291706" y="549796"/>
                          <a:pt x="286880" y="544970"/>
                          <a:pt x="286880" y="539039"/>
                        </a:cubicBezTo>
                        <a:lnTo>
                          <a:pt x="286880" y="337388"/>
                        </a:lnTo>
                        <a:cubicBezTo>
                          <a:pt x="286880" y="331445"/>
                          <a:pt x="283439" y="323202"/>
                          <a:pt x="279197" y="319037"/>
                        </a:cubicBezTo>
                        <a:cubicBezTo>
                          <a:pt x="279197" y="319037"/>
                          <a:pt x="241198" y="291198"/>
                          <a:pt x="241198" y="247764"/>
                        </a:cubicBezTo>
                        <a:cubicBezTo>
                          <a:pt x="241198" y="197574"/>
                          <a:pt x="281902" y="156883"/>
                          <a:pt x="332054" y="156883"/>
                        </a:cubicBezTo>
                        <a:cubicBezTo>
                          <a:pt x="382257" y="156883"/>
                          <a:pt x="422910" y="197574"/>
                          <a:pt x="422910" y="247764"/>
                        </a:cubicBezTo>
                        <a:cubicBezTo>
                          <a:pt x="422910" y="288735"/>
                          <a:pt x="384937" y="319037"/>
                          <a:pt x="384937" y="319037"/>
                        </a:cubicBezTo>
                        <a:moveTo>
                          <a:pt x="333337" y="0"/>
                        </a:moveTo>
                        <a:cubicBezTo>
                          <a:pt x="149542" y="0"/>
                          <a:pt x="0" y="149542"/>
                          <a:pt x="0" y="333337"/>
                        </a:cubicBezTo>
                        <a:cubicBezTo>
                          <a:pt x="0" y="517157"/>
                          <a:pt x="149542" y="666699"/>
                          <a:pt x="333337" y="666699"/>
                        </a:cubicBezTo>
                        <a:cubicBezTo>
                          <a:pt x="517157" y="666699"/>
                          <a:pt x="666712" y="517157"/>
                          <a:pt x="666712" y="333337"/>
                        </a:cubicBezTo>
                        <a:cubicBezTo>
                          <a:pt x="666712" y="149542"/>
                          <a:pt x="517157" y="0"/>
                          <a:pt x="333337" y="0"/>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8" name="Group 7"/>
          <p:cNvGrpSpPr/>
          <p:nvPr/>
        </p:nvGrpSpPr>
        <p:grpSpPr>
          <a:xfrm>
            <a:off x="6659866" y="4235207"/>
            <a:ext cx="4444736" cy="614868"/>
            <a:chOff x="6327252" y="4235207"/>
            <a:chExt cx="4444736" cy="614868"/>
          </a:xfrm>
        </p:grpSpPr>
        <p:sp>
          <p:nvSpPr>
            <p:cNvPr id="60" name="TextBox 59"/>
            <p:cNvSpPr txBox="1"/>
            <p:nvPr/>
          </p:nvSpPr>
          <p:spPr>
            <a:xfrm>
              <a:off x="7143928" y="4348742"/>
              <a:ext cx="3628060" cy="387798"/>
            </a:xfrm>
            <a:prstGeom prst="rect">
              <a:avLst/>
            </a:prstGeom>
            <a:noFill/>
          </p:spPr>
          <p:txBody>
            <a:bodyPr wrap="square" lIns="0" tIns="0" rIns="0" bIns="0" rtlCol="0">
              <a:spAutoFit/>
            </a:bodyPr>
            <a:lstStyle/>
            <a:p>
              <a:pP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Travelers: </a:t>
              </a:r>
              <a:r>
                <a:rPr lang="en-US" sz="1400" dirty="0" smtClean="0">
                  <a:solidFill>
                    <a:schemeClr val="accent4"/>
                  </a:solidFill>
                  <a:latin typeface="+mj-lt"/>
                </a:rPr>
                <a:t>get </a:t>
              </a:r>
              <a:r>
                <a:rPr lang="en-US" sz="1400" dirty="0">
                  <a:solidFill>
                    <a:schemeClr val="accent4"/>
                  </a:solidFill>
                  <a:latin typeface="+mj-lt"/>
                </a:rPr>
                <a:t>American Express service and support as well as travel insurance </a:t>
              </a:r>
              <a:r>
                <a:rPr lang="en-US" sz="1400" dirty="0" smtClean="0">
                  <a:solidFill>
                    <a:schemeClr val="accent4"/>
                  </a:solidFill>
                  <a:latin typeface="+mj-lt"/>
                </a:rPr>
                <a:t>benefits.</a:t>
              </a:r>
              <a:endParaRPr lang="en-US" sz="1400" dirty="0">
                <a:solidFill>
                  <a:schemeClr val="accent4"/>
                </a:solidFill>
                <a:latin typeface="+mj-lt"/>
              </a:endParaRPr>
            </a:p>
          </p:txBody>
        </p:sp>
        <p:grpSp>
          <p:nvGrpSpPr>
            <p:cNvPr id="61" name="Group 60"/>
            <p:cNvGrpSpPr/>
            <p:nvPr/>
          </p:nvGrpSpPr>
          <p:grpSpPr>
            <a:xfrm>
              <a:off x="6327252" y="4235207"/>
              <a:ext cx="625913" cy="614868"/>
              <a:chOff x="5540264" y="3999402"/>
              <a:chExt cx="1104459" cy="1084969"/>
            </a:xfrm>
          </p:grpSpPr>
          <p:sp>
            <p:nvSpPr>
              <p:cNvPr id="62" name="Freeform 61"/>
              <p:cNvSpPr/>
              <p:nvPr/>
            </p:nvSpPr>
            <p:spPr>
              <a:xfrm>
                <a:off x="5540264" y="3999402"/>
                <a:ext cx="1104459" cy="1084969"/>
              </a:xfrm>
              <a:custGeom>
                <a:avLst/>
                <a:gdLst>
                  <a:gd name="connsiteX0" fmla="*/ 0 w 1036764"/>
                  <a:gd name="connsiteY0" fmla="*/ 518376 h 1036752"/>
                  <a:gd name="connsiteX1" fmla="*/ 518376 w 1036764"/>
                  <a:gd name="connsiteY1" fmla="*/ 0 h 1036752"/>
                  <a:gd name="connsiteX2" fmla="*/ 1036764 w 1036764"/>
                  <a:gd name="connsiteY2" fmla="*/ 518376 h 1036752"/>
                  <a:gd name="connsiteX3" fmla="*/ 518376 w 1036764"/>
                  <a:gd name="connsiteY3" fmla="*/ 1036752 h 1036752"/>
                  <a:gd name="connsiteX4" fmla="*/ 0 w 1036764"/>
                  <a:gd name="connsiteY4" fmla="*/ 518376 h 10367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6764" h="1036752">
                    <a:moveTo>
                      <a:pt x="0" y="518376"/>
                    </a:moveTo>
                    <a:cubicBezTo>
                      <a:pt x="0" y="232080"/>
                      <a:pt x="232080" y="0"/>
                      <a:pt x="518376" y="0"/>
                    </a:cubicBezTo>
                    <a:cubicBezTo>
                      <a:pt x="804672" y="0"/>
                      <a:pt x="1036764" y="232080"/>
                      <a:pt x="1036764" y="518376"/>
                    </a:cubicBezTo>
                    <a:cubicBezTo>
                      <a:pt x="1036764" y="804672"/>
                      <a:pt x="804672" y="1036752"/>
                      <a:pt x="518376" y="1036752"/>
                    </a:cubicBezTo>
                    <a:cubicBezTo>
                      <a:pt x="232080" y="1036752"/>
                      <a:pt x="0" y="804672"/>
                      <a:pt x="0" y="518376"/>
                    </a:cubicBezTo>
                  </a:path>
                </a:pathLst>
              </a:custGeom>
              <a:solidFill>
                <a:schemeClr val="accent3"/>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2"/>
              <p:cNvGrpSpPr/>
              <p:nvPr/>
            </p:nvGrpSpPr>
            <p:grpSpPr>
              <a:xfrm>
                <a:off x="5864382" y="4234964"/>
                <a:ext cx="456222" cy="613845"/>
                <a:chOff x="9923355" y="2805300"/>
                <a:chExt cx="504759" cy="679151"/>
              </a:xfrm>
              <a:solidFill>
                <a:schemeClr val="accent1"/>
              </a:solidFill>
            </p:grpSpPr>
            <p:sp>
              <p:nvSpPr>
                <p:cNvPr id="64" name="Freeform 63"/>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5" name="Group 64"/>
                <p:cNvGrpSpPr/>
                <p:nvPr/>
              </p:nvGrpSpPr>
              <p:grpSpPr>
                <a:xfrm>
                  <a:off x="9923355" y="3191995"/>
                  <a:ext cx="504759" cy="292456"/>
                  <a:chOff x="8957193" y="1306299"/>
                  <a:chExt cx="504759" cy="292456"/>
                </a:xfrm>
                <a:grpFill/>
              </p:grpSpPr>
              <p:sp>
                <p:nvSpPr>
                  <p:cNvPr id="66"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1" name="Group 10"/>
          <p:cNvGrpSpPr/>
          <p:nvPr/>
        </p:nvGrpSpPr>
        <p:grpSpPr>
          <a:xfrm>
            <a:off x="6659783" y="1842792"/>
            <a:ext cx="4444819" cy="615040"/>
            <a:chOff x="6327169" y="1842792"/>
            <a:chExt cx="4444819" cy="615040"/>
          </a:xfrm>
        </p:grpSpPr>
        <p:sp>
          <p:nvSpPr>
            <p:cNvPr id="53" name="TextBox 52"/>
            <p:cNvSpPr txBox="1"/>
            <p:nvPr/>
          </p:nvSpPr>
          <p:spPr>
            <a:xfrm>
              <a:off x="7143928" y="1956413"/>
              <a:ext cx="3628060" cy="387798"/>
            </a:xfrm>
            <a:prstGeom prst="rect">
              <a:avLst/>
            </a:prstGeom>
            <a:noFill/>
          </p:spPr>
          <p:txBody>
            <a:bodyPr wrap="square" lIns="0" tIns="0" rIns="0" bIns="0" rtlCol="0">
              <a:spAutoFit/>
            </a:bodyPr>
            <a:lstStyle/>
            <a:p>
              <a:pP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Travel and Event Managers: </a:t>
              </a:r>
              <a:r>
                <a:rPr lang="en-US" sz="1400" dirty="0" smtClean="0">
                  <a:solidFill>
                    <a:schemeClr val="accent4"/>
                  </a:solidFill>
                  <a:latin typeface="+mj-lt"/>
                </a:rPr>
                <a:t>Centralize </a:t>
              </a:r>
              <a:r>
                <a:rPr lang="en-US" sz="1400" dirty="0">
                  <a:solidFill>
                    <a:schemeClr val="accent4"/>
                  </a:solidFill>
                  <a:latin typeface="+mj-lt"/>
                </a:rPr>
                <a:t>meetings costs and simplify reporting.</a:t>
              </a:r>
            </a:p>
          </p:txBody>
        </p:sp>
        <p:grpSp>
          <p:nvGrpSpPr>
            <p:cNvPr id="54" name="Group 53"/>
            <p:cNvGrpSpPr/>
            <p:nvPr/>
          </p:nvGrpSpPr>
          <p:grpSpPr>
            <a:xfrm>
              <a:off x="6327169" y="1842792"/>
              <a:ext cx="626078" cy="615040"/>
              <a:chOff x="6806260" y="3088915"/>
              <a:chExt cx="1104750" cy="1085273"/>
            </a:xfrm>
          </p:grpSpPr>
          <p:sp>
            <p:nvSpPr>
              <p:cNvPr id="56" name="Freeform 3"/>
              <p:cNvSpPr/>
              <p:nvPr/>
            </p:nvSpPr>
            <p:spPr>
              <a:xfrm>
                <a:off x="6806260" y="3088915"/>
                <a:ext cx="1104750" cy="1085273"/>
              </a:xfrm>
              <a:custGeom>
                <a:avLst/>
                <a:gdLst>
                  <a:gd name="connsiteX0" fmla="*/ 358332 w 1037037"/>
                  <a:gd name="connsiteY0" fmla="*/ 1011534 h 1037043"/>
                  <a:gd name="connsiteX1" fmla="*/ 25515 w 1037037"/>
                  <a:gd name="connsiteY1" fmla="*/ 358322 h 1037043"/>
                  <a:gd name="connsiteX2" fmla="*/ 678715 w 1037037"/>
                  <a:gd name="connsiteY2" fmla="*/ 25506 h 1037043"/>
                  <a:gd name="connsiteX3" fmla="*/ 1011531 w 1037037"/>
                  <a:gd name="connsiteY3" fmla="*/ 678705 h 1037043"/>
                  <a:gd name="connsiteX4" fmla="*/ 358332 w 1037037"/>
                  <a:gd name="connsiteY4" fmla="*/ 1011534 h 10370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37" h="1037043">
                    <a:moveTo>
                      <a:pt x="358332" y="1011534"/>
                    </a:moveTo>
                    <a:cubicBezTo>
                      <a:pt x="86056" y="923053"/>
                      <a:pt x="-62965" y="630610"/>
                      <a:pt x="25515" y="358322"/>
                    </a:cubicBezTo>
                    <a:cubicBezTo>
                      <a:pt x="113984" y="86047"/>
                      <a:pt x="406427" y="-62950"/>
                      <a:pt x="678715" y="25506"/>
                    </a:cubicBezTo>
                    <a:cubicBezTo>
                      <a:pt x="950990" y="113987"/>
                      <a:pt x="1099986" y="406430"/>
                      <a:pt x="1011531" y="678705"/>
                    </a:cubicBezTo>
                    <a:cubicBezTo>
                      <a:pt x="923063" y="950980"/>
                      <a:pt x="630607" y="1100002"/>
                      <a:pt x="358332" y="1011534"/>
                    </a:cubicBezTo>
                  </a:path>
                </a:pathLst>
              </a:custGeom>
              <a:solidFill>
                <a:schemeClr val="accent3"/>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56"/>
              <p:cNvSpPr/>
              <p:nvPr/>
            </p:nvSpPr>
            <p:spPr>
              <a:xfrm>
                <a:off x="7067337" y="3340253"/>
                <a:ext cx="582596" cy="582596"/>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Group 9"/>
          <p:cNvGrpSpPr/>
          <p:nvPr/>
        </p:nvGrpSpPr>
        <p:grpSpPr>
          <a:xfrm>
            <a:off x="6659782" y="2640306"/>
            <a:ext cx="4428657" cy="615035"/>
            <a:chOff x="6327168" y="2640306"/>
            <a:chExt cx="4428657" cy="615035"/>
          </a:xfrm>
        </p:grpSpPr>
        <p:sp>
          <p:nvSpPr>
            <p:cNvPr id="33" name="TextBox 32"/>
            <p:cNvSpPr txBox="1"/>
            <p:nvPr/>
          </p:nvSpPr>
          <p:spPr>
            <a:xfrm>
              <a:off x="7143928" y="2753924"/>
              <a:ext cx="3611897" cy="387798"/>
            </a:xfrm>
            <a:prstGeom prst="rect">
              <a:avLst/>
            </a:prstGeom>
            <a:noFill/>
          </p:spPr>
          <p:txBody>
            <a:bodyPr wrap="square" lIns="0" tIns="0" rIns="0" bIns="0" rtlCol="0">
              <a:spAutoFit/>
            </a:bodyPr>
            <a:lstStyle/>
            <a:p>
              <a:pPr>
                <a:lnSpc>
                  <a:spcPct val="90000"/>
                </a:lnSpc>
                <a:spcBef>
                  <a:spcPts val="800"/>
                </a:spcBef>
              </a:pPr>
              <a:r>
                <a:rPr lang="en-US" sz="1400" dirty="0" smtClean="0">
                  <a:solidFill>
                    <a:schemeClr val="accent4"/>
                  </a:solidFill>
                  <a:latin typeface="BentonSans Medium" charset="0"/>
                  <a:ea typeface="BentonSans Medium" charset="0"/>
                  <a:cs typeface="BentonSans Medium" charset="0"/>
                </a:rPr>
                <a:t>AP</a:t>
              </a:r>
              <a:r>
                <a:rPr lang="en-US" sz="1400" dirty="0">
                  <a:solidFill>
                    <a:schemeClr val="accent4"/>
                  </a:solidFill>
                  <a:latin typeface="BentonSans Medium" charset="0"/>
                  <a:ea typeface="BentonSans Medium" charset="0"/>
                  <a:cs typeface="BentonSans Medium" charset="0"/>
                </a:rPr>
                <a:t>:  </a:t>
              </a:r>
              <a:r>
                <a:rPr lang="en-US" sz="1400" dirty="0" smtClean="0">
                  <a:solidFill>
                    <a:schemeClr val="accent4"/>
                  </a:solidFill>
                  <a:latin typeface="+mj-lt"/>
                </a:rPr>
                <a:t>Eliminate </a:t>
              </a:r>
              <a:r>
                <a:rPr lang="en-US" sz="1400" dirty="0">
                  <a:solidFill>
                    <a:schemeClr val="accent4"/>
                  </a:solidFill>
                  <a:latin typeface="+mj-lt"/>
                </a:rPr>
                <a:t>one-off payments and easily allocate costs.</a:t>
              </a:r>
            </a:p>
          </p:txBody>
        </p:sp>
        <p:grpSp>
          <p:nvGrpSpPr>
            <p:cNvPr id="34" name="Group 33"/>
            <p:cNvGrpSpPr/>
            <p:nvPr/>
          </p:nvGrpSpPr>
          <p:grpSpPr>
            <a:xfrm>
              <a:off x="6327168" y="2640306"/>
              <a:ext cx="626081" cy="615035"/>
              <a:chOff x="4264188" y="3079345"/>
              <a:chExt cx="1104756" cy="1085265"/>
            </a:xfrm>
          </p:grpSpPr>
          <p:sp>
            <p:nvSpPr>
              <p:cNvPr id="35" name="Freeform 3"/>
              <p:cNvSpPr/>
              <p:nvPr/>
            </p:nvSpPr>
            <p:spPr>
              <a:xfrm>
                <a:off x="4264188" y="3079345"/>
                <a:ext cx="1104756" cy="1085265"/>
              </a:xfrm>
              <a:custGeom>
                <a:avLst/>
                <a:gdLst>
                  <a:gd name="connsiteX0" fmla="*/ 358333 w 1037043"/>
                  <a:gd name="connsiteY0" fmla="*/ 25511 h 1037036"/>
                  <a:gd name="connsiteX1" fmla="*/ 1011533 w 1037043"/>
                  <a:gd name="connsiteY1" fmla="*/ 358339 h 1037036"/>
                  <a:gd name="connsiteX2" fmla="*/ 678716 w 1037043"/>
                  <a:gd name="connsiteY2" fmla="*/ 1011526 h 1037036"/>
                  <a:gd name="connsiteX3" fmla="*/ 25505 w 1037043"/>
                  <a:gd name="connsiteY3" fmla="*/ 678697 h 1037036"/>
                  <a:gd name="connsiteX4" fmla="*/ 358333 w 1037043"/>
                  <a:gd name="connsiteY4" fmla="*/ 25511 h 103703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37043" h="1037036">
                    <a:moveTo>
                      <a:pt x="358333" y="25511"/>
                    </a:moveTo>
                    <a:cubicBezTo>
                      <a:pt x="630609" y="-62958"/>
                      <a:pt x="923052" y="86051"/>
                      <a:pt x="1011533" y="358339"/>
                    </a:cubicBezTo>
                    <a:cubicBezTo>
                      <a:pt x="1100001" y="630615"/>
                      <a:pt x="950992" y="923045"/>
                      <a:pt x="678716" y="1011526"/>
                    </a:cubicBezTo>
                    <a:cubicBezTo>
                      <a:pt x="406428" y="1099994"/>
                      <a:pt x="113985" y="950985"/>
                      <a:pt x="25505" y="678697"/>
                    </a:cubicBezTo>
                    <a:cubicBezTo>
                      <a:pt x="-62951" y="406434"/>
                      <a:pt x="86058" y="113979"/>
                      <a:pt x="358333" y="25511"/>
                    </a:cubicBezTo>
                  </a:path>
                </a:pathLst>
              </a:custGeom>
              <a:solidFill>
                <a:schemeClr val="accent3"/>
              </a:solidFill>
              <a:ln w="9525"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Group 35"/>
              <p:cNvGrpSpPr/>
              <p:nvPr/>
            </p:nvGrpSpPr>
            <p:grpSpPr>
              <a:xfrm>
                <a:off x="4545064" y="3292221"/>
                <a:ext cx="543005" cy="659512"/>
                <a:chOff x="9142515" y="2266730"/>
                <a:chExt cx="619849" cy="752844"/>
              </a:xfrm>
              <a:solidFill>
                <a:schemeClr val="accent3"/>
              </a:solidFill>
            </p:grpSpPr>
            <p:sp>
              <p:nvSpPr>
                <p:cNvPr id="37"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38" name="Group 37"/>
                <p:cNvGrpSpPr/>
                <p:nvPr/>
              </p:nvGrpSpPr>
              <p:grpSpPr>
                <a:xfrm>
                  <a:off x="9304270" y="2494989"/>
                  <a:ext cx="296338" cy="296326"/>
                  <a:chOff x="4288079" y="1422392"/>
                  <a:chExt cx="1049274" cy="1049236"/>
                </a:xfrm>
                <a:grpFill/>
              </p:grpSpPr>
              <p:sp>
                <p:nvSpPr>
                  <p:cNvPr id="39" name="Freeform 38"/>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solidFill>
                    <a:schemeClr val="bg1"/>
                  </a:solidFill>
                  <a:ln w="9525"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sp>
        <p:nvSpPr>
          <p:cNvPr id="72" name="Freeform 71"/>
          <p:cNvSpPr/>
          <p:nvPr/>
        </p:nvSpPr>
        <p:spPr>
          <a:xfrm>
            <a:off x="5783615" y="3839337"/>
            <a:ext cx="880905" cy="724675"/>
          </a:xfrm>
          <a:custGeom>
            <a:avLst/>
            <a:gdLst>
              <a:gd name="connsiteX0" fmla="*/ 0 w 996950"/>
              <a:gd name="connsiteY0" fmla="*/ 0 h 666255"/>
              <a:gd name="connsiteX1" fmla="*/ 193675 w 996950"/>
              <a:gd name="connsiteY1" fmla="*/ 0 h 666255"/>
              <a:gd name="connsiteX2" fmla="*/ 803275 w 996950"/>
              <a:gd name="connsiteY2" fmla="*/ 666255 h 666255"/>
              <a:gd name="connsiteX3" fmla="*/ 996950 w 996950"/>
              <a:gd name="connsiteY3" fmla="*/ 666255 h 666255"/>
            </a:gdLst>
            <a:ahLst/>
            <a:cxnLst>
              <a:cxn ang="0">
                <a:pos x="connsiteX0" y="connsiteY0"/>
              </a:cxn>
              <a:cxn ang="1">
                <a:pos x="connsiteX1" y="connsiteY1"/>
              </a:cxn>
              <a:cxn ang="2">
                <a:pos x="connsiteX2" y="connsiteY2"/>
              </a:cxn>
              <a:cxn ang="3">
                <a:pos x="connsiteX3" y="connsiteY3"/>
              </a:cxn>
            </a:cxnLst>
            <a:rect l="l" t="t" r="r" b="b"/>
            <a:pathLst>
              <a:path w="996950" h="666255">
                <a:moveTo>
                  <a:pt x="0" y="0"/>
                </a:moveTo>
                <a:lnTo>
                  <a:pt x="193675" y="0"/>
                </a:lnTo>
                <a:lnTo>
                  <a:pt x="803275" y="666255"/>
                </a:lnTo>
                <a:lnTo>
                  <a:pt x="996950" y="666255"/>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Freeform 98"/>
          <p:cNvSpPr/>
          <p:nvPr/>
        </p:nvSpPr>
        <p:spPr>
          <a:xfrm>
            <a:off x="5783615" y="2955013"/>
            <a:ext cx="880905" cy="268484"/>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99"/>
          <p:cNvSpPr/>
          <p:nvPr/>
        </p:nvSpPr>
        <p:spPr>
          <a:xfrm>
            <a:off x="5783615" y="2143125"/>
            <a:ext cx="880905" cy="728024"/>
          </a:xfrm>
          <a:custGeom>
            <a:avLst/>
            <a:gdLst>
              <a:gd name="connsiteX0" fmla="*/ 0 w 996950"/>
              <a:gd name="connsiteY0" fmla="*/ 666242 h 666242"/>
              <a:gd name="connsiteX1" fmla="*/ 193675 w 996950"/>
              <a:gd name="connsiteY1" fmla="*/ 666242 h 666242"/>
              <a:gd name="connsiteX2" fmla="*/ 803275 w 996950"/>
              <a:gd name="connsiteY2" fmla="*/ 0 h 666242"/>
              <a:gd name="connsiteX3" fmla="*/ 996950 w 996950"/>
              <a:gd name="connsiteY3" fmla="*/ 0 h 666242"/>
            </a:gdLst>
            <a:ahLst/>
            <a:cxnLst>
              <a:cxn ang="0">
                <a:pos x="connsiteX0" y="connsiteY0"/>
              </a:cxn>
              <a:cxn ang="1">
                <a:pos x="connsiteX1" y="connsiteY1"/>
              </a:cxn>
              <a:cxn ang="2">
                <a:pos x="connsiteX2" y="connsiteY2"/>
              </a:cxn>
              <a:cxn ang="3">
                <a:pos x="connsiteX3" y="connsiteY3"/>
              </a:cxn>
            </a:cxnLst>
            <a:rect l="l" t="t" r="r" b="b"/>
            <a:pathLst>
              <a:path w="996950" h="666242">
                <a:moveTo>
                  <a:pt x="0" y="666242"/>
                </a:moveTo>
                <a:lnTo>
                  <a:pt x="193675" y="666242"/>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p:cNvSpPr/>
          <p:nvPr/>
        </p:nvSpPr>
        <p:spPr>
          <a:xfrm>
            <a:off x="5783615" y="3518773"/>
            <a:ext cx="880905" cy="256301"/>
          </a:xfrm>
          <a:custGeom>
            <a:avLst/>
            <a:gdLst>
              <a:gd name="connsiteX0" fmla="*/ 0 w 996950"/>
              <a:gd name="connsiteY0" fmla="*/ 0 h 333121"/>
              <a:gd name="connsiteX1" fmla="*/ 193675 w 996950"/>
              <a:gd name="connsiteY1" fmla="*/ 0 h 333121"/>
              <a:gd name="connsiteX2" fmla="*/ 803275 w 996950"/>
              <a:gd name="connsiteY2" fmla="*/ 333121 h 333121"/>
              <a:gd name="connsiteX3" fmla="*/ 996950 w 996950"/>
              <a:gd name="connsiteY3" fmla="*/ 333121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0"/>
                </a:moveTo>
                <a:lnTo>
                  <a:pt x="193675" y="0"/>
                </a:lnTo>
                <a:lnTo>
                  <a:pt x="803275" y="333121"/>
                </a:lnTo>
                <a:lnTo>
                  <a:pt x="996950" y="333121"/>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8" name="Picture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0313" y="1746823"/>
            <a:ext cx="5044361" cy="3194762"/>
          </a:xfrm>
          <a:prstGeom prst="rect">
            <a:avLst/>
          </a:prstGeom>
        </p:spPr>
      </p:pic>
    </p:spTree>
    <p:extLst>
      <p:ext uri="{BB962C8B-B14F-4D97-AF65-F5344CB8AC3E}">
        <p14:creationId xmlns:p14="http://schemas.microsoft.com/office/powerpoint/2010/main" val="201471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ipe(left)">
                                      <p:cBhvr>
                                        <p:cTn id="7" dur="500"/>
                                        <p:tgtEl>
                                          <p:spTgt spid="10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500"/>
                                        <p:tgtEl>
                                          <p:spTgt spid="9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wipe(left)">
                                      <p:cBhvr>
                                        <p:cTn id="23" dur="500"/>
                                        <p:tgtEl>
                                          <p:spTgt spid="10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left)">
                                      <p:cBhvr>
                                        <p:cTn id="31" dur="500"/>
                                        <p:tgtEl>
                                          <p:spTgt spid="72"/>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99" grpId="0" animBg="1"/>
      <p:bldP spid="100" grpId="0" animBg="1"/>
      <p:bldP spid="10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8" name="Picture 67"/>
          <p:cNvPicPr>
            <a:picLocks noChangeAspect="1"/>
          </p:cNvPicPr>
          <p:nvPr/>
        </p:nvPicPr>
        <p:blipFill rotWithShape="1">
          <a:blip r:embed="rId3">
            <a:alphaModFix amt="23000"/>
            <a:extLst>
              <a:ext uri="{28A0092B-C50C-407E-A947-70E740481C1C}">
                <a14:useLocalDpi xmlns:a14="http://schemas.microsoft.com/office/drawing/2010/main" val="0"/>
              </a:ext>
            </a:extLst>
          </a:blip>
          <a:srcRect l="-1294" t="-6221" r="657" b="2909"/>
          <a:stretch/>
        </p:blipFill>
        <p:spPr>
          <a:xfrm>
            <a:off x="0" y="-1"/>
            <a:ext cx="12192000" cy="6858001"/>
          </a:xfrm>
          <a:prstGeom prst="rect">
            <a:avLst/>
          </a:prstGeom>
        </p:spPr>
      </p:pic>
      <p:sp>
        <p:nvSpPr>
          <p:cNvPr id="69" name="Rectangle 68"/>
          <p:cNvSpPr/>
          <p:nvPr/>
        </p:nvSpPr>
        <p:spPr>
          <a:xfrm>
            <a:off x="0" y="0"/>
            <a:ext cx="12192000" cy="1534886"/>
          </a:xfrm>
          <a:prstGeom prst="rect">
            <a:avLst/>
          </a:prstGeom>
          <a:gradFill>
            <a:gsLst>
              <a:gs pos="0">
                <a:schemeClr val="bg1"/>
              </a:gs>
              <a:gs pos="100000">
                <a:schemeClr val="bg1">
                  <a:alpha val="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32" name="Text Placeholder 1"/>
          <p:cNvSpPr>
            <a:spLocks noGrp="1"/>
          </p:cNvSpPr>
          <p:nvPr>
            <p:ph type="body" sz="quarter" idx="10"/>
          </p:nvPr>
        </p:nvSpPr>
        <p:spPr>
          <a:xfrm>
            <a:off x="853440" y="476250"/>
            <a:ext cx="10485120" cy="529590"/>
          </a:xfrm>
        </p:spPr>
        <p:txBody>
          <a:bodyPr/>
          <a:lstStyle/>
          <a:p>
            <a:r>
              <a:rPr lang="en-US" dirty="0"/>
              <a:t>American Express </a:t>
            </a:r>
            <a:r>
              <a:rPr lang="en-US" dirty="0" smtClean="0"/>
              <a:t>Corporate Meeting Card</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26931" y="317234"/>
            <a:ext cx="1338349" cy="847621"/>
          </a:xfrm>
          <a:prstGeom prst="rect">
            <a:avLst/>
          </a:prstGeom>
        </p:spPr>
      </p:pic>
    </p:spTree>
    <p:extLst>
      <p:ext uri="{BB962C8B-B14F-4D97-AF65-F5344CB8AC3E}">
        <p14:creationId xmlns:p14="http://schemas.microsoft.com/office/powerpoint/2010/main" val="2005120094"/>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Partnerships Driver More Savings and Efficiency</a:t>
            </a:r>
            <a:endParaRPr lang="en-US" dirty="0"/>
          </a:p>
        </p:txBody>
      </p:sp>
      <p:sp>
        <p:nvSpPr>
          <p:cNvPr id="44" name="Circle 1 Headline"/>
          <p:cNvSpPr txBox="1"/>
          <p:nvPr/>
        </p:nvSpPr>
        <p:spPr>
          <a:xfrm>
            <a:off x="6146741" y="2173228"/>
            <a:ext cx="4599710" cy="2782300"/>
          </a:xfrm>
          <a:prstGeom prst="rect">
            <a:avLst/>
          </a:prstGeom>
          <a:noFill/>
        </p:spPr>
        <p:txBody>
          <a:bodyPr wrap="square" lIns="0" tIns="0" rIns="0" bIns="0" rtlCol="0">
            <a:spAutoFit/>
          </a:bodyPr>
          <a:lstStyle/>
          <a:p>
            <a:pPr>
              <a:lnSpc>
                <a:spcPct val="90000"/>
              </a:lnSpc>
              <a:spcBef>
                <a:spcPts val="2400"/>
              </a:spcBef>
            </a:pPr>
            <a:r>
              <a:rPr lang="en-US" sz="1600" dirty="0">
                <a:solidFill>
                  <a:schemeClr val="accent5"/>
                </a:solidFill>
                <a:cs typeface="+mj-cs"/>
              </a:rPr>
              <a:t>Card data flows directly to expense reports delivering more accurate, on-time spending </a:t>
            </a:r>
            <a:r>
              <a:rPr lang="en-US" sz="1600" dirty="0" smtClean="0">
                <a:solidFill>
                  <a:schemeClr val="accent5"/>
                </a:solidFill>
                <a:cs typeface="+mj-cs"/>
              </a:rPr>
              <a:t>information and insight:</a:t>
            </a:r>
            <a:endParaRPr lang="en-US" sz="1600" dirty="0">
              <a:solidFill>
                <a:schemeClr val="accent5"/>
              </a:solidFill>
              <a:cs typeface="+mj-cs"/>
            </a:endParaRPr>
          </a:p>
          <a:p>
            <a:pPr marL="457200" indent="-228600">
              <a:lnSpc>
                <a:spcPct val="90000"/>
              </a:lnSpc>
              <a:spcBef>
                <a:spcPts val="2400"/>
              </a:spcBef>
              <a:buFont typeface="Arial" charset="0"/>
              <a:buChar char="•"/>
            </a:pPr>
            <a:r>
              <a:rPr lang="en-US" sz="1600" dirty="0" smtClean="0">
                <a:solidFill>
                  <a:schemeClr val="accent5"/>
                </a:solidFill>
              </a:rPr>
              <a:t>TBD </a:t>
            </a:r>
            <a:r>
              <a:rPr lang="en-US" sz="1600" dirty="0">
                <a:solidFill>
                  <a:schemeClr val="accent5"/>
                </a:solidFill>
              </a:rPr>
              <a:t>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3904" y="2963907"/>
            <a:ext cx="4293187" cy="770462"/>
          </a:xfrm>
          <a:prstGeom prst="rect">
            <a:avLst/>
          </a:prstGeom>
        </p:spPr>
      </p:pic>
    </p:spTree>
    <p:extLst>
      <p:ext uri="{BB962C8B-B14F-4D97-AF65-F5344CB8AC3E}">
        <p14:creationId xmlns:p14="http://schemas.microsoft.com/office/powerpoint/2010/main" val="170510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4">
                                            <p:txEl>
                                              <p:pRg st="1" end="1"/>
                                            </p:txEl>
                                          </p:spTgt>
                                        </p:tgtEl>
                                        <p:attrNameLst>
                                          <p:attrName>style.visibility</p:attrName>
                                        </p:attrNameLst>
                                      </p:cBhvr>
                                      <p:to>
                                        <p:strVal val="visible"/>
                                      </p:to>
                                    </p:set>
                                    <p:animEffect transition="in" filter="fade">
                                      <p:cBhvr>
                                        <p:cTn id="11" dur="500"/>
                                        <p:tgtEl>
                                          <p:spTgt spid="44">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4">
                                            <p:txEl>
                                              <p:pRg st="2" end="2"/>
                                            </p:txEl>
                                          </p:spTgt>
                                        </p:tgtEl>
                                        <p:attrNameLst>
                                          <p:attrName>style.visibility</p:attrName>
                                        </p:attrNameLst>
                                      </p:cBhvr>
                                      <p:to>
                                        <p:strVal val="visible"/>
                                      </p:to>
                                    </p:set>
                                    <p:animEffect transition="in" filter="fade">
                                      <p:cBhvr>
                                        <p:cTn id="15" dur="500"/>
                                        <p:tgtEl>
                                          <p:spTgt spid="44">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4">
                                            <p:txEl>
                                              <p:pRg st="3" end="3"/>
                                            </p:txEl>
                                          </p:spTgt>
                                        </p:tgtEl>
                                        <p:attrNameLst>
                                          <p:attrName>style.visibility</p:attrName>
                                        </p:attrNameLst>
                                      </p:cBhvr>
                                      <p:to>
                                        <p:strVal val="visible"/>
                                      </p:to>
                                    </p:set>
                                    <p:animEffect transition="in" filter="fade">
                                      <p:cBhvr>
                                        <p:cTn id="19" dur="500"/>
                                        <p:tgtEl>
                                          <p:spTgt spid="4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Partnerships Driver More Savings and Efficiency</a:t>
            </a:r>
            <a:endParaRPr lang="en-US" dirty="0"/>
          </a:p>
        </p:txBody>
      </p:sp>
      <p:sp>
        <p:nvSpPr>
          <p:cNvPr id="44" name="Circle 1 Headline"/>
          <p:cNvSpPr txBox="1"/>
          <p:nvPr/>
        </p:nvSpPr>
        <p:spPr>
          <a:xfrm>
            <a:off x="6146741" y="2173228"/>
            <a:ext cx="4599710" cy="2339102"/>
          </a:xfrm>
          <a:prstGeom prst="rect">
            <a:avLst/>
          </a:prstGeom>
          <a:noFill/>
        </p:spPr>
        <p:txBody>
          <a:bodyPr wrap="square" lIns="0" tIns="0" rIns="0" bIns="0" rtlCol="0">
            <a:spAutoFit/>
          </a:bodyPr>
          <a:lstStyle/>
          <a:p>
            <a:pPr>
              <a:lnSpc>
                <a:spcPct val="90000"/>
              </a:lnSpc>
              <a:spcBef>
                <a:spcPts val="2400"/>
              </a:spcBef>
            </a:pPr>
            <a:r>
              <a:rPr lang="en-US" sz="1600" dirty="0" smtClean="0">
                <a:solidFill>
                  <a:schemeClr val="accent5"/>
                </a:solidFill>
                <a:cs typeface="+mj-cs"/>
              </a:rPr>
              <a:t>TBD overview content.</a:t>
            </a:r>
            <a:endParaRPr lang="en-US" sz="1600" dirty="0">
              <a:solidFill>
                <a:schemeClr val="accent5"/>
              </a:solidFill>
              <a:cs typeface="+mj-cs"/>
            </a:endParaRPr>
          </a:p>
          <a:p>
            <a:pPr marL="457200" indent="-228600">
              <a:lnSpc>
                <a:spcPct val="90000"/>
              </a:lnSpc>
              <a:spcBef>
                <a:spcPts val="2400"/>
              </a:spcBef>
              <a:buFont typeface="Arial" charset="0"/>
              <a:buChar char="•"/>
            </a:pPr>
            <a:r>
              <a:rPr lang="en-US" sz="1600" dirty="0">
                <a:solidFill>
                  <a:schemeClr val="accent5"/>
                </a:solidFill>
              </a:rPr>
              <a:t>TBD specific bullet </a:t>
            </a:r>
            <a:r>
              <a:rPr lang="en-US" sz="1600" dirty="0" smtClean="0">
                <a:solidFill>
                  <a:schemeClr val="accent5"/>
                </a:solidFill>
              </a:rPr>
              <a:t>point</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a:t>
            </a:r>
            <a:r>
              <a:rPr lang="en-US" sz="1600" dirty="0" smtClean="0">
                <a:solidFill>
                  <a:schemeClr val="accent5"/>
                </a:solidFill>
              </a:rPr>
              <a:t>point</a:t>
            </a:r>
            <a:endParaRPr lang="en-US" sz="1600" dirty="0">
              <a:solidFill>
                <a:schemeClr val="accent5"/>
              </a:solidFill>
            </a:endParaRPr>
          </a:p>
        </p:txBody>
      </p:sp>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5299" y="2961179"/>
            <a:ext cx="3691450" cy="444279"/>
          </a:xfrm>
          <a:prstGeom prst="rect">
            <a:avLst/>
          </a:prstGeom>
        </p:spPr>
      </p:pic>
    </p:spTree>
    <p:extLst>
      <p:ext uri="{BB962C8B-B14F-4D97-AF65-F5344CB8AC3E}">
        <p14:creationId xmlns:p14="http://schemas.microsoft.com/office/powerpoint/2010/main" val="957243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Partnerships Driver More Savings and Efficiency</a:t>
            </a:r>
            <a:endParaRPr lang="en-US" dirty="0"/>
          </a:p>
        </p:txBody>
      </p:sp>
      <p:sp>
        <p:nvSpPr>
          <p:cNvPr id="44" name="Circle 1 Headline"/>
          <p:cNvSpPr txBox="1"/>
          <p:nvPr/>
        </p:nvSpPr>
        <p:spPr>
          <a:xfrm>
            <a:off x="6146741" y="2173228"/>
            <a:ext cx="4599710" cy="2782300"/>
          </a:xfrm>
          <a:prstGeom prst="rect">
            <a:avLst/>
          </a:prstGeom>
          <a:noFill/>
        </p:spPr>
        <p:txBody>
          <a:bodyPr wrap="square" lIns="0" tIns="0" rIns="0" bIns="0" rtlCol="0">
            <a:spAutoFit/>
          </a:bodyPr>
          <a:lstStyle/>
          <a:p>
            <a:pPr>
              <a:lnSpc>
                <a:spcPct val="90000"/>
              </a:lnSpc>
              <a:spcBef>
                <a:spcPts val="2400"/>
              </a:spcBef>
            </a:pPr>
            <a:r>
              <a:rPr lang="en-US" sz="1600" dirty="0">
                <a:solidFill>
                  <a:schemeClr val="accent5"/>
                </a:solidFill>
                <a:cs typeface="+mj-cs"/>
              </a:rPr>
              <a:t>Automatically match transaction data to PO data in </a:t>
            </a:r>
            <a:r>
              <a:rPr lang="en-US" sz="1600" dirty="0" err="1">
                <a:solidFill>
                  <a:schemeClr val="accent5"/>
                </a:solidFill>
                <a:cs typeface="+mj-cs"/>
              </a:rPr>
              <a:t>SpotBuy</a:t>
            </a:r>
            <a:r>
              <a:rPr lang="en-US" sz="1600" dirty="0">
                <a:solidFill>
                  <a:schemeClr val="accent5"/>
                </a:solidFill>
                <a:cs typeface="+mj-cs"/>
              </a:rPr>
              <a:t> solution for easier, faster, more accurate reconciliation. </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p:txBody>
      </p:sp>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247" y="2811750"/>
            <a:ext cx="3882892" cy="743137"/>
          </a:xfrm>
          <a:prstGeom prst="rect">
            <a:avLst/>
          </a:prstGeom>
        </p:spPr>
      </p:pic>
    </p:spTree>
    <p:extLst>
      <p:ext uri="{BB962C8B-B14F-4D97-AF65-F5344CB8AC3E}">
        <p14:creationId xmlns:p14="http://schemas.microsoft.com/office/powerpoint/2010/main" val="148586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Item Five"/>
          <p:cNvGrpSpPr>
            <a:grpSpLocks noChangeAspect="1"/>
          </p:cNvGrpSpPr>
          <p:nvPr/>
        </p:nvGrpSpPr>
        <p:grpSpPr>
          <a:xfrm>
            <a:off x="7251192" y="5824728"/>
            <a:ext cx="493776" cy="493776"/>
            <a:chOff x="8937171" y="2645229"/>
            <a:chExt cx="1567542" cy="1567542"/>
          </a:xfrm>
        </p:grpSpPr>
        <p:sp>
          <p:nvSpPr>
            <p:cNvPr id="50"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1" name="Rollout and Refine Icon"/>
            <p:cNvGrpSpPr/>
            <p:nvPr/>
          </p:nvGrpSpPr>
          <p:grpSpPr>
            <a:xfrm>
              <a:off x="9279036" y="2980806"/>
              <a:ext cx="883812" cy="896388"/>
              <a:chOff x="6280447" y="3970760"/>
              <a:chExt cx="794340" cy="805643"/>
            </a:xfrm>
          </p:grpSpPr>
          <p:sp>
            <p:nvSpPr>
              <p:cNvPr id="52"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52"/>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7" name="Item Four"/>
          <p:cNvGrpSpPr>
            <a:grpSpLocks noChangeAspect="1"/>
          </p:cNvGrpSpPr>
          <p:nvPr/>
        </p:nvGrpSpPr>
        <p:grpSpPr>
          <a:xfrm>
            <a:off x="6547104" y="5824728"/>
            <a:ext cx="493776" cy="493776"/>
            <a:chOff x="7124700" y="2645229"/>
            <a:chExt cx="1567542" cy="1567542"/>
          </a:xfrm>
        </p:grpSpPr>
        <p:sp>
          <p:nvSpPr>
            <p:cNvPr id="58"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9"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0" name="Item Three"/>
          <p:cNvGrpSpPr>
            <a:grpSpLocks noChangeAspect="1"/>
          </p:cNvGrpSpPr>
          <p:nvPr/>
        </p:nvGrpSpPr>
        <p:grpSpPr>
          <a:xfrm>
            <a:off x="5171425" y="5824728"/>
            <a:ext cx="493776" cy="493776"/>
            <a:chOff x="5312229" y="2645229"/>
            <a:chExt cx="1567542" cy="1567542"/>
          </a:xfrm>
        </p:grpSpPr>
        <p:sp>
          <p:nvSpPr>
            <p:cNvPr id="7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3" name="Not One Size icon"/>
            <p:cNvGrpSpPr/>
            <p:nvPr/>
          </p:nvGrpSpPr>
          <p:grpSpPr>
            <a:xfrm>
              <a:off x="5642411" y="2924035"/>
              <a:ext cx="907179" cy="1009931"/>
              <a:chOff x="5509518" y="2969748"/>
              <a:chExt cx="667556" cy="743167"/>
            </a:xfrm>
          </p:grpSpPr>
          <p:sp>
            <p:nvSpPr>
              <p:cNvPr id="7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7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9" name="Item Two"/>
          <p:cNvGrpSpPr>
            <a:grpSpLocks noChangeAspect="1"/>
          </p:cNvGrpSpPr>
          <p:nvPr/>
        </p:nvGrpSpPr>
        <p:grpSpPr>
          <a:xfrm>
            <a:off x="5845112" y="5824728"/>
            <a:ext cx="493776" cy="493776"/>
            <a:chOff x="3499758" y="2645229"/>
            <a:chExt cx="1567542" cy="1567542"/>
          </a:xfrm>
        </p:grpSpPr>
        <p:sp>
          <p:nvSpPr>
            <p:cNvPr id="80"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1"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4" name="Rectangle 83"/>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9" name="Item One"/>
          <p:cNvGrpSpPr>
            <a:grpSpLocks noChangeAspect="1"/>
          </p:cNvGrpSpPr>
          <p:nvPr/>
        </p:nvGrpSpPr>
        <p:grpSpPr>
          <a:xfrm>
            <a:off x="612648" y="1572768"/>
            <a:ext cx="3657600" cy="3657600"/>
            <a:chOff x="1687287" y="2645229"/>
            <a:chExt cx="1567542" cy="1567542"/>
          </a:xfrm>
        </p:grpSpPr>
        <p:sp>
          <p:nvSpPr>
            <p:cNvPr id="70"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1"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8" name="TextBox 7"/>
          <p:cNvSpPr txBox="1"/>
          <p:nvPr/>
        </p:nvSpPr>
        <p:spPr>
          <a:xfrm>
            <a:off x="2052960" y="2432304"/>
            <a:ext cx="783868"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1</a:t>
            </a:r>
            <a:endParaRPr lang="en-US" sz="14000" dirty="0">
              <a:ln w="25400">
                <a:solidFill>
                  <a:schemeClr val="tx1"/>
                </a:solidFill>
              </a:ln>
              <a:solidFill>
                <a:schemeClr val="bg1"/>
              </a:solidFill>
            </a:endParaRPr>
          </a:p>
        </p:txBody>
      </p:sp>
      <p:sp>
        <p:nvSpPr>
          <p:cNvPr id="32" name="Circle 1 Headline"/>
          <p:cNvSpPr txBox="1"/>
          <p:nvPr/>
        </p:nvSpPr>
        <p:spPr>
          <a:xfrm>
            <a:off x="4834151" y="1759580"/>
            <a:ext cx="6693838" cy="3283976"/>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dirty="0">
                <a:solidFill>
                  <a:schemeClr val="accent4"/>
                </a:solidFill>
                <a:latin typeface="+mj-lt"/>
                <a:cs typeface="+mj-cs"/>
              </a:rPr>
              <a:t>Have we re-examined our goals and objectives as the business has changed?</a:t>
            </a:r>
          </a:p>
          <a:p>
            <a:pPr marL="342900" indent="-342900">
              <a:lnSpc>
                <a:spcPct val="90000"/>
              </a:lnSpc>
              <a:spcBef>
                <a:spcPts val="2400"/>
              </a:spcBef>
              <a:buFont typeface="Arial" charset="0"/>
              <a:buChar char="•"/>
            </a:pPr>
            <a:r>
              <a:rPr lang="en-US" dirty="0">
                <a:solidFill>
                  <a:schemeClr val="accent4"/>
                </a:solidFill>
                <a:latin typeface="+mj-lt"/>
                <a:cs typeface="+mj-cs"/>
              </a:rPr>
              <a:t>Are our technical requirements up-to-date?</a:t>
            </a:r>
          </a:p>
          <a:p>
            <a:pPr marL="342900" indent="-342900">
              <a:lnSpc>
                <a:spcPct val="90000"/>
              </a:lnSpc>
              <a:spcBef>
                <a:spcPts val="2400"/>
              </a:spcBef>
              <a:buFont typeface="Arial" charset="0"/>
              <a:buChar char="•"/>
            </a:pPr>
            <a:r>
              <a:rPr lang="en-US" dirty="0">
                <a:solidFill>
                  <a:schemeClr val="accent4"/>
                </a:solidFill>
                <a:latin typeface="+mj-lt"/>
                <a:cs typeface="+mj-cs"/>
              </a:rPr>
              <a:t>Are we focused on the right metrics and analytics?</a:t>
            </a:r>
          </a:p>
          <a:p>
            <a:pPr marL="342900" indent="-342900">
              <a:lnSpc>
                <a:spcPct val="90000"/>
              </a:lnSpc>
              <a:spcBef>
                <a:spcPts val="2400"/>
              </a:spcBef>
              <a:buFont typeface="Arial" charset="0"/>
              <a:buChar char="•"/>
            </a:pPr>
            <a:r>
              <a:rPr lang="en-US" dirty="0">
                <a:solidFill>
                  <a:schemeClr val="accent4"/>
                </a:solidFill>
                <a:latin typeface="+mj-lt"/>
                <a:cs typeface="+mj-cs"/>
              </a:rPr>
              <a:t>Are we getting the data we need? And are we using that data?</a:t>
            </a:r>
          </a:p>
          <a:p>
            <a:pPr marL="342900" indent="-342900">
              <a:lnSpc>
                <a:spcPct val="90000"/>
              </a:lnSpc>
              <a:spcBef>
                <a:spcPts val="2400"/>
              </a:spcBef>
              <a:buFont typeface="Arial" charset="0"/>
              <a:buChar char="•"/>
            </a:pPr>
            <a:r>
              <a:rPr lang="en-US" dirty="0">
                <a:solidFill>
                  <a:schemeClr val="accent4"/>
                </a:solidFill>
                <a:latin typeface="+mj-lt"/>
                <a:cs typeface="+mj-cs"/>
              </a:rPr>
              <a:t>Are we delivering the best employee experience?</a:t>
            </a:r>
          </a:p>
          <a:p>
            <a:pPr marL="342900" indent="-342900">
              <a:lnSpc>
                <a:spcPct val="90000"/>
              </a:lnSpc>
              <a:spcBef>
                <a:spcPts val="2400"/>
              </a:spcBef>
              <a:buFont typeface="Arial" charset="0"/>
              <a:buChar char="•"/>
            </a:pPr>
            <a:r>
              <a:rPr lang="en-US" dirty="0">
                <a:solidFill>
                  <a:schemeClr val="accent4"/>
                </a:solidFill>
                <a:latin typeface="+mj-lt"/>
                <a:cs typeface="+mj-cs"/>
              </a:rPr>
              <a:t>Do we have the right resources in place where we need them?</a:t>
            </a:r>
          </a:p>
        </p:txBody>
      </p:sp>
    </p:spTree>
    <p:extLst>
      <p:ext uri="{BB962C8B-B14F-4D97-AF65-F5344CB8AC3E}">
        <p14:creationId xmlns:p14="http://schemas.microsoft.com/office/powerpoint/2010/main" val="127264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Partnerships Driver More Savings and Efficiency</a:t>
            </a:r>
            <a:endParaRPr lang="en-US" dirty="0"/>
          </a:p>
        </p:txBody>
      </p:sp>
      <p:sp>
        <p:nvSpPr>
          <p:cNvPr id="44" name="Circle 1 Headline"/>
          <p:cNvSpPr txBox="1"/>
          <p:nvPr/>
        </p:nvSpPr>
        <p:spPr>
          <a:xfrm>
            <a:off x="6146741" y="2173228"/>
            <a:ext cx="4599710" cy="2339102"/>
          </a:xfrm>
          <a:prstGeom prst="rect">
            <a:avLst/>
          </a:prstGeom>
          <a:noFill/>
        </p:spPr>
        <p:txBody>
          <a:bodyPr wrap="square" lIns="0" tIns="0" rIns="0" bIns="0" rtlCol="0">
            <a:spAutoFit/>
          </a:bodyPr>
          <a:lstStyle/>
          <a:p>
            <a:pPr>
              <a:lnSpc>
                <a:spcPct val="90000"/>
              </a:lnSpc>
              <a:spcBef>
                <a:spcPts val="2400"/>
              </a:spcBef>
            </a:pPr>
            <a:r>
              <a:rPr lang="en-US" sz="1600" dirty="0" smtClean="0">
                <a:solidFill>
                  <a:schemeClr val="accent5"/>
                </a:solidFill>
                <a:cs typeface="+mj-cs"/>
              </a:rPr>
              <a:t>Descriptive text.. </a:t>
            </a:r>
            <a:endParaRPr lang="en-US" sz="1600" dirty="0">
              <a:solidFill>
                <a:schemeClr val="accent5"/>
              </a:solidFill>
              <a:cs typeface="+mj-cs"/>
            </a:endParaRP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a:p>
            <a:pPr marL="457200" indent="-228600">
              <a:lnSpc>
                <a:spcPct val="90000"/>
              </a:lnSpc>
              <a:spcBef>
                <a:spcPts val="2400"/>
              </a:spcBef>
              <a:buFont typeface="Arial" charset="0"/>
              <a:buChar char="•"/>
            </a:pPr>
            <a:r>
              <a:rPr lang="en-US" sz="1600" dirty="0">
                <a:solidFill>
                  <a:schemeClr val="accent5"/>
                </a:solidFill>
              </a:rPr>
              <a:t>TBD specific bullet point</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000" t="30444" r="3000" b="30444"/>
          <a:stretch/>
        </p:blipFill>
        <p:spPr>
          <a:xfrm>
            <a:off x="1086929" y="2909524"/>
            <a:ext cx="4165148" cy="866510"/>
          </a:xfrm>
          <a:prstGeom prst="rect">
            <a:avLst/>
          </a:prstGeom>
        </p:spPr>
      </p:pic>
    </p:spTree>
    <p:extLst>
      <p:ext uri="{BB962C8B-B14F-4D97-AF65-F5344CB8AC3E}">
        <p14:creationId xmlns:p14="http://schemas.microsoft.com/office/powerpoint/2010/main" val="167797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p:cNvSpPr/>
          <p:nvPr/>
        </p:nvSpPr>
        <p:spPr>
          <a:xfrm>
            <a:off x="4453128" y="0"/>
            <a:ext cx="7738872" cy="5609299"/>
          </a:xfrm>
          <a:prstGeom prst="rect">
            <a:avLst/>
          </a:prstGeom>
          <a:gradFill>
            <a:gsLst>
              <a:gs pos="0">
                <a:schemeClr val="accent6">
                  <a:alpha val="55000"/>
                </a:schemeClr>
              </a:gs>
              <a:gs pos="100000">
                <a:schemeClr val="bg1">
                  <a:alpha val="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4" name="Circle 1 Headline"/>
          <p:cNvSpPr txBox="1"/>
          <p:nvPr/>
        </p:nvSpPr>
        <p:spPr>
          <a:xfrm>
            <a:off x="4946905" y="2120949"/>
            <a:ext cx="5893816" cy="2616101"/>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sz="2000" dirty="0" smtClean="0">
                <a:solidFill>
                  <a:schemeClr val="accent2"/>
                </a:solidFill>
                <a:latin typeface="+mj-lt"/>
                <a:cs typeface="+mj-cs"/>
              </a:rPr>
              <a:t>Client specific bullet point</a:t>
            </a:r>
            <a:endParaRPr lang="en-US" sz="2000" dirty="0">
              <a:solidFill>
                <a:schemeClr val="accent2"/>
              </a:solidFill>
              <a:latin typeface="+mj-lt"/>
              <a:cs typeface="+mj-cs"/>
            </a:endParaRP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p:txBody>
      </p:sp>
      <p:cxnSp>
        <p:nvCxnSpPr>
          <p:cNvPr id="56" name="Straight Connector 55"/>
          <p:cNvCxnSpPr/>
          <p:nvPr/>
        </p:nvCxnSpPr>
        <p:spPr>
          <a:xfrm>
            <a:off x="4453128" y="0"/>
            <a:ext cx="0" cy="4737050"/>
          </a:xfrm>
          <a:prstGeom prst="line">
            <a:avLst/>
          </a:prstGeom>
          <a:ln w="9525" cmpd="sng">
            <a:solidFill>
              <a:schemeClr val="accent6"/>
            </a:solidFill>
          </a:ln>
          <a:effectLst/>
        </p:spPr>
        <p:style>
          <a:lnRef idx="2">
            <a:schemeClr val="accent1"/>
          </a:lnRef>
          <a:fillRef idx="0">
            <a:schemeClr val="accent1"/>
          </a:fillRef>
          <a:effectRef idx="1">
            <a:schemeClr val="accent1"/>
          </a:effectRef>
          <a:fontRef idx="minor">
            <a:schemeClr val="tx1"/>
          </a:fontRef>
        </p:style>
      </p:cxnSp>
      <p:grpSp>
        <p:nvGrpSpPr>
          <p:cNvPr id="32" name="Item Five"/>
          <p:cNvGrpSpPr>
            <a:grpSpLocks noChangeAspect="1"/>
          </p:cNvGrpSpPr>
          <p:nvPr/>
        </p:nvGrpSpPr>
        <p:grpSpPr>
          <a:xfrm>
            <a:off x="7251192" y="5824728"/>
            <a:ext cx="493776" cy="493776"/>
            <a:chOff x="8937171" y="2645229"/>
            <a:chExt cx="1567542" cy="1567542"/>
          </a:xfrm>
        </p:grpSpPr>
        <p:sp>
          <p:nvSpPr>
            <p:cNvPr id="33"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4" name="Rollout and Refine Icon"/>
            <p:cNvGrpSpPr/>
            <p:nvPr/>
          </p:nvGrpSpPr>
          <p:grpSpPr>
            <a:xfrm>
              <a:off x="9279036" y="2980806"/>
              <a:ext cx="883812" cy="896388"/>
              <a:chOff x="6280447" y="3970760"/>
              <a:chExt cx="794340" cy="805643"/>
            </a:xfrm>
          </p:grpSpPr>
          <p:sp>
            <p:nvSpPr>
              <p:cNvPr id="35"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3" name="Item One"/>
          <p:cNvGrpSpPr>
            <a:grpSpLocks noChangeAspect="1"/>
          </p:cNvGrpSpPr>
          <p:nvPr/>
        </p:nvGrpSpPr>
        <p:grpSpPr>
          <a:xfrm>
            <a:off x="4453128" y="5824728"/>
            <a:ext cx="493776" cy="493776"/>
            <a:chOff x="1687287" y="2645229"/>
            <a:chExt cx="1567542" cy="1567542"/>
          </a:xfrm>
        </p:grpSpPr>
        <p:sp>
          <p:nvSpPr>
            <p:cNvPr id="44"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1"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62" name="Item Two"/>
          <p:cNvGrpSpPr>
            <a:grpSpLocks noChangeAspect="1"/>
          </p:cNvGrpSpPr>
          <p:nvPr/>
        </p:nvGrpSpPr>
        <p:grpSpPr>
          <a:xfrm>
            <a:off x="5148072" y="5824728"/>
            <a:ext cx="493776" cy="493776"/>
            <a:chOff x="3499758" y="2645229"/>
            <a:chExt cx="1567542" cy="1567542"/>
          </a:xfrm>
        </p:grpSpPr>
        <p:sp>
          <p:nvSpPr>
            <p:cNvPr id="63"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4"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6" name="Rectangle 45"/>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6" name="Item Three"/>
          <p:cNvGrpSpPr>
            <a:grpSpLocks noChangeAspect="1"/>
          </p:cNvGrpSpPr>
          <p:nvPr/>
        </p:nvGrpSpPr>
        <p:grpSpPr>
          <a:xfrm>
            <a:off x="5852160" y="5824728"/>
            <a:ext cx="493776" cy="493776"/>
            <a:chOff x="5312229" y="2645229"/>
            <a:chExt cx="1567542" cy="1567542"/>
          </a:xfrm>
        </p:grpSpPr>
        <p:sp>
          <p:nvSpPr>
            <p:cNvPr id="67"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8" name="Not One Size icon"/>
            <p:cNvGrpSpPr/>
            <p:nvPr/>
          </p:nvGrpSpPr>
          <p:grpSpPr>
            <a:xfrm>
              <a:off x="5642411" y="2924035"/>
              <a:ext cx="907179" cy="1009931"/>
              <a:chOff x="5509518" y="2969748"/>
              <a:chExt cx="667556" cy="743167"/>
            </a:xfrm>
          </p:grpSpPr>
          <p:sp>
            <p:nvSpPr>
              <p:cNvPr id="69"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69"/>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440" y="2368525"/>
            <a:ext cx="3011431" cy="875728"/>
          </a:xfrm>
          <a:prstGeom prst="rect">
            <a:avLst/>
          </a:prstGeom>
        </p:spPr>
      </p:pic>
    </p:spTree>
    <p:extLst>
      <p:ext uri="{BB962C8B-B14F-4D97-AF65-F5344CB8AC3E}">
        <p14:creationId xmlns:p14="http://schemas.microsoft.com/office/powerpoint/2010/main" val="162641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up)">
                                      <p:cBhvr>
                                        <p:cTn id="7" dur="500"/>
                                        <p:tgtEl>
                                          <p:spTgt spid="53"/>
                                        </p:tgtEl>
                                      </p:cBhvr>
                                    </p:animEffect>
                                  </p:childTnLst>
                                </p:cTn>
                              </p:par>
                              <p:par>
                                <p:cTn id="8" presetID="22" presetClass="entr" presetSubtype="1"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up)">
                                      <p:cBhvr>
                                        <p:cTn id="10" dur="500"/>
                                        <p:tgtEl>
                                          <p:spTgt spid="56"/>
                                        </p:tgtEl>
                                      </p:cBhvr>
                                    </p:animEffect>
                                  </p:childTnLst>
                                </p:cTn>
                              </p:par>
                              <p:par>
                                <p:cTn id="11" presetID="10" presetClass="entr" presetSubtype="0" fill="hold" nodeType="withEffect">
                                  <p:stCondLst>
                                    <p:cond delay="0"/>
                                  </p:stCondLst>
                                  <p:childTnLst>
                                    <p:set>
                                      <p:cBhvr>
                                        <p:cTn id="12" dur="1" fill="hold">
                                          <p:stCondLst>
                                            <p:cond delay="0"/>
                                          </p:stCondLst>
                                        </p:cTn>
                                        <p:tgtEl>
                                          <p:spTgt spid="54">
                                            <p:txEl>
                                              <p:pRg st="0" end="0"/>
                                            </p:txEl>
                                          </p:spTgt>
                                        </p:tgtEl>
                                        <p:attrNameLst>
                                          <p:attrName>style.visibility</p:attrName>
                                        </p:attrNameLst>
                                      </p:cBhvr>
                                      <p:to>
                                        <p:strVal val="visible"/>
                                      </p:to>
                                    </p:set>
                                    <p:animEffect transition="in" filter="fade">
                                      <p:cBhvr>
                                        <p:cTn id="13" dur="500"/>
                                        <p:tgtEl>
                                          <p:spTgt spid="54">
                                            <p:txEl>
                                              <p:pRg st="0" end="0"/>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54">
                                            <p:txEl>
                                              <p:pRg st="1" end="1"/>
                                            </p:txEl>
                                          </p:spTgt>
                                        </p:tgtEl>
                                        <p:attrNameLst>
                                          <p:attrName>style.visibility</p:attrName>
                                        </p:attrNameLst>
                                      </p:cBhvr>
                                      <p:to>
                                        <p:strVal val="visible"/>
                                      </p:to>
                                    </p:set>
                                    <p:animEffect transition="in" filter="fade">
                                      <p:cBhvr>
                                        <p:cTn id="17" dur="500"/>
                                        <p:tgtEl>
                                          <p:spTgt spid="54">
                                            <p:txEl>
                                              <p:pRg st="1" end="1"/>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4">
                                            <p:txEl>
                                              <p:pRg st="2" end="2"/>
                                            </p:txEl>
                                          </p:spTgt>
                                        </p:tgtEl>
                                        <p:attrNameLst>
                                          <p:attrName>style.visibility</p:attrName>
                                        </p:attrNameLst>
                                      </p:cBhvr>
                                      <p:to>
                                        <p:strVal val="visible"/>
                                      </p:to>
                                    </p:set>
                                    <p:animEffect transition="in" filter="fade">
                                      <p:cBhvr>
                                        <p:cTn id="21" dur="500"/>
                                        <p:tgtEl>
                                          <p:spTgt spid="54">
                                            <p:txEl>
                                              <p:pRg st="2" end="2"/>
                                            </p:txEl>
                                          </p:spTgt>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4">
                                            <p:txEl>
                                              <p:pRg st="3" end="3"/>
                                            </p:txEl>
                                          </p:spTgt>
                                        </p:tgtEl>
                                        <p:attrNameLst>
                                          <p:attrName>style.visibility</p:attrName>
                                        </p:attrNameLst>
                                      </p:cBhvr>
                                      <p:to>
                                        <p:strVal val="visible"/>
                                      </p:to>
                                    </p:set>
                                    <p:animEffect transition="in" filter="fade">
                                      <p:cBhvr>
                                        <p:cTn id="25" dur="500"/>
                                        <p:tgtEl>
                                          <p:spTgt spid="54">
                                            <p:txEl>
                                              <p:pRg st="3" end="3"/>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4">
                                            <p:txEl>
                                              <p:pRg st="4" end="4"/>
                                            </p:txEl>
                                          </p:spTgt>
                                        </p:tgtEl>
                                        <p:attrNameLst>
                                          <p:attrName>style.visibility</p:attrName>
                                        </p:attrNameLst>
                                      </p:cBhvr>
                                      <p:to>
                                        <p:strVal val="visible"/>
                                      </p:to>
                                    </p:set>
                                    <p:animEffect transition="in" filter="fade">
                                      <p:cBhvr>
                                        <p:cTn id="29" dur="500"/>
                                        <p:tgtEl>
                                          <p:spTgt spid="5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Item Five"/>
          <p:cNvGrpSpPr>
            <a:grpSpLocks noChangeAspect="1"/>
          </p:cNvGrpSpPr>
          <p:nvPr/>
        </p:nvGrpSpPr>
        <p:grpSpPr>
          <a:xfrm>
            <a:off x="7251192" y="5824728"/>
            <a:ext cx="493776" cy="493776"/>
            <a:chOff x="8937171" y="2645229"/>
            <a:chExt cx="1567542" cy="1567542"/>
          </a:xfrm>
        </p:grpSpPr>
        <p:sp>
          <p:nvSpPr>
            <p:cNvPr id="37"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8" name="Rollout and Refine Icon"/>
            <p:cNvGrpSpPr/>
            <p:nvPr/>
          </p:nvGrpSpPr>
          <p:grpSpPr>
            <a:xfrm>
              <a:off x="9279036" y="2980806"/>
              <a:ext cx="883812" cy="896388"/>
              <a:chOff x="6280447" y="3970760"/>
              <a:chExt cx="794340" cy="805643"/>
            </a:xfrm>
          </p:grpSpPr>
          <p:sp>
            <p:nvSpPr>
              <p:cNvPr id="39"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9"/>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Item Four"/>
          <p:cNvGrpSpPr>
            <a:grpSpLocks noChangeAspect="1"/>
          </p:cNvGrpSpPr>
          <p:nvPr/>
        </p:nvGrpSpPr>
        <p:grpSpPr>
          <a:xfrm>
            <a:off x="6547104" y="5824728"/>
            <a:ext cx="493776" cy="493776"/>
            <a:chOff x="7124700" y="2645229"/>
            <a:chExt cx="1567542" cy="1567542"/>
          </a:xfrm>
        </p:grpSpPr>
        <p:sp>
          <p:nvSpPr>
            <p:cNvPr id="45"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6"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7" name="Item Three"/>
          <p:cNvGrpSpPr>
            <a:grpSpLocks noChangeAspect="1"/>
          </p:cNvGrpSpPr>
          <p:nvPr/>
        </p:nvGrpSpPr>
        <p:grpSpPr>
          <a:xfrm>
            <a:off x="5852160" y="5824728"/>
            <a:ext cx="493776" cy="493776"/>
            <a:chOff x="5312229" y="2645229"/>
            <a:chExt cx="1567542" cy="1567542"/>
          </a:xfrm>
        </p:grpSpPr>
        <p:sp>
          <p:nvSpPr>
            <p:cNvPr id="48"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9" name="Not One Size icon"/>
            <p:cNvGrpSpPr/>
            <p:nvPr/>
          </p:nvGrpSpPr>
          <p:grpSpPr>
            <a:xfrm>
              <a:off x="5642411" y="2924035"/>
              <a:ext cx="907179" cy="1009931"/>
              <a:chOff x="5509518" y="2969748"/>
              <a:chExt cx="667556" cy="743167"/>
            </a:xfrm>
          </p:grpSpPr>
          <p:sp>
            <p:nvSpPr>
              <p:cNvPr id="50"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50"/>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0" name="Item One"/>
          <p:cNvGrpSpPr>
            <a:grpSpLocks noChangeAspect="1"/>
          </p:cNvGrpSpPr>
          <p:nvPr/>
        </p:nvGrpSpPr>
        <p:grpSpPr>
          <a:xfrm>
            <a:off x="4453128" y="5824728"/>
            <a:ext cx="493776" cy="493776"/>
            <a:chOff x="1687287" y="2645229"/>
            <a:chExt cx="1567542" cy="1567542"/>
          </a:xfrm>
        </p:grpSpPr>
        <p:sp>
          <p:nvSpPr>
            <p:cNvPr id="61"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2"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52" name="Rectangle 51"/>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7" name="Item Two"/>
          <p:cNvGrpSpPr>
            <a:grpSpLocks noChangeAspect="1"/>
          </p:cNvGrpSpPr>
          <p:nvPr/>
        </p:nvGrpSpPr>
        <p:grpSpPr>
          <a:xfrm>
            <a:off x="606707" y="1572768"/>
            <a:ext cx="3657600" cy="3657600"/>
            <a:chOff x="3499758" y="2645229"/>
            <a:chExt cx="1567542" cy="1567542"/>
          </a:xfrm>
        </p:grpSpPr>
        <p:sp>
          <p:nvSpPr>
            <p:cNvPr id="5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 name="TextBox 7"/>
          <p:cNvSpPr txBox="1"/>
          <p:nvPr/>
        </p:nvSpPr>
        <p:spPr>
          <a:xfrm>
            <a:off x="1904112" y="2432072"/>
            <a:ext cx="1062791"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3</a:t>
            </a:r>
            <a:endParaRPr lang="en-US" sz="14000" dirty="0">
              <a:ln w="25400">
                <a:solidFill>
                  <a:schemeClr val="tx1"/>
                </a:solidFill>
              </a:ln>
              <a:solidFill>
                <a:schemeClr val="bg1"/>
              </a:solidFill>
            </a:endParaRPr>
          </a:p>
        </p:txBody>
      </p:sp>
      <p:sp>
        <p:nvSpPr>
          <p:cNvPr id="31" name="Circle 1 Headline"/>
          <p:cNvSpPr txBox="1"/>
          <p:nvPr/>
        </p:nvSpPr>
        <p:spPr>
          <a:xfrm>
            <a:off x="4797228" y="2277481"/>
            <a:ext cx="6804562" cy="1661993"/>
          </a:xfrm>
          <a:prstGeom prst="rect">
            <a:avLst/>
          </a:prstGeom>
          <a:noFill/>
        </p:spPr>
        <p:txBody>
          <a:bodyPr wrap="square" lIns="0" tIns="0" rIns="0" bIns="0" rtlCol="0">
            <a:spAutoFit/>
          </a:bodyPr>
          <a:lstStyle/>
          <a:p>
            <a:pPr>
              <a:lnSpc>
                <a:spcPct val="90000"/>
              </a:lnSpc>
              <a:spcBef>
                <a:spcPts val="1600"/>
              </a:spcBef>
            </a:pPr>
            <a:r>
              <a:rPr lang="en-US" sz="6000" dirty="0" smtClean="0">
                <a:latin typeface="+mj-lt"/>
                <a:cs typeface="+mj-cs"/>
              </a:rPr>
              <a:t>Insist on In-Market Expertise</a:t>
            </a:r>
            <a:endParaRPr lang="en-US" sz="6000" dirty="0">
              <a:latin typeface="+mj-lt"/>
              <a:cs typeface="+mj-cs"/>
            </a:endParaRPr>
          </a:p>
        </p:txBody>
      </p:sp>
      <p:sp>
        <p:nvSpPr>
          <p:cNvPr id="32" name="Circle 1 Headline"/>
          <p:cNvSpPr txBox="1"/>
          <p:nvPr/>
        </p:nvSpPr>
        <p:spPr>
          <a:xfrm>
            <a:off x="4797228" y="4086604"/>
            <a:ext cx="4532647" cy="664797"/>
          </a:xfrm>
          <a:prstGeom prst="rect">
            <a:avLst/>
          </a:prstGeom>
          <a:noFill/>
        </p:spPr>
        <p:txBody>
          <a:bodyPr wrap="square" lIns="0" tIns="0" rIns="0" bIns="0" rtlCol="0">
            <a:spAutoFit/>
          </a:bodyPr>
          <a:lstStyle/>
          <a:p>
            <a:pPr>
              <a:lnSpc>
                <a:spcPct val="90000"/>
              </a:lnSpc>
              <a:spcBef>
                <a:spcPts val="1600"/>
              </a:spcBef>
            </a:pPr>
            <a:r>
              <a:rPr lang="en-US" sz="2400" dirty="0" smtClean="0">
                <a:solidFill>
                  <a:schemeClr val="accent4"/>
                </a:solidFill>
                <a:latin typeface="+mj-lt"/>
                <a:cs typeface="+mj-cs"/>
              </a:rPr>
              <a:t>Can </a:t>
            </a:r>
            <a:r>
              <a:rPr lang="en-US" sz="2400" dirty="0">
                <a:solidFill>
                  <a:schemeClr val="accent4"/>
                </a:solidFill>
                <a:latin typeface="+mj-lt"/>
                <a:cs typeface="+mj-cs"/>
              </a:rPr>
              <a:t>you manage payments everywhere you do </a:t>
            </a:r>
            <a:r>
              <a:rPr lang="en-US" sz="2400" dirty="0" smtClean="0">
                <a:solidFill>
                  <a:schemeClr val="accent4"/>
                </a:solidFill>
                <a:latin typeface="+mj-lt"/>
                <a:cs typeface="+mj-cs"/>
              </a:rPr>
              <a:t>business?</a:t>
            </a:r>
            <a:endParaRPr lang="en-US" sz="2400" dirty="0">
              <a:solidFill>
                <a:schemeClr val="accent4"/>
              </a:solidFill>
              <a:latin typeface="+mj-lt"/>
              <a:cs typeface="+mj-cs"/>
            </a:endParaRPr>
          </a:p>
        </p:txBody>
      </p:sp>
    </p:spTree>
    <p:extLst>
      <p:ext uri="{BB962C8B-B14F-4D97-AF65-F5344CB8AC3E}">
        <p14:creationId xmlns:p14="http://schemas.microsoft.com/office/powerpoint/2010/main" val="19708002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60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Item Five"/>
          <p:cNvGrpSpPr>
            <a:grpSpLocks noChangeAspect="1"/>
          </p:cNvGrpSpPr>
          <p:nvPr/>
        </p:nvGrpSpPr>
        <p:grpSpPr>
          <a:xfrm>
            <a:off x="7251192" y="5824728"/>
            <a:ext cx="493776" cy="493776"/>
            <a:chOff x="8937171" y="2645229"/>
            <a:chExt cx="1567542" cy="1567542"/>
          </a:xfrm>
        </p:grpSpPr>
        <p:sp>
          <p:nvSpPr>
            <p:cNvPr id="33"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4" name="Rollout and Refine Icon"/>
            <p:cNvGrpSpPr/>
            <p:nvPr/>
          </p:nvGrpSpPr>
          <p:grpSpPr>
            <a:xfrm>
              <a:off x="9279036" y="2980806"/>
              <a:ext cx="883812" cy="896388"/>
              <a:chOff x="6280447" y="3970760"/>
              <a:chExt cx="794340" cy="805643"/>
            </a:xfrm>
          </p:grpSpPr>
          <p:sp>
            <p:nvSpPr>
              <p:cNvPr id="35"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3" name="Item Three"/>
          <p:cNvGrpSpPr>
            <a:grpSpLocks noChangeAspect="1"/>
          </p:cNvGrpSpPr>
          <p:nvPr/>
        </p:nvGrpSpPr>
        <p:grpSpPr>
          <a:xfrm>
            <a:off x="5852160" y="5824728"/>
            <a:ext cx="493776" cy="493776"/>
            <a:chOff x="5312229" y="2645229"/>
            <a:chExt cx="1567542" cy="1567542"/>
          </a:xfrm>
        </p:grpSpPr>
        <p:sp>
          <p:nvSpPr>
            <p:cNvPr id="4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2" name="Not One Size icon"/>
            <p:cNvGrpSpPr/>
            <p:nvPr/>
          </p:nvGrpSpPr>
          <p:grpSpPr>
            <a:xfrm>
              <a:off x="5642411" y="2924035"/>
              <a:ext cx="907179" cy="1009931"/>
              <a:chOff x="5509518" y="2969748"/>
              <a:chExt cx="667556" cy="743167"/>
            </a:xfrm>
          </p:grpSpPr>
          <p:sp>
            <p:nvSpPr>
              <p:cNvPr id="53"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60"/>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Item One"/>
          <p:cNvGrpSpPr>
            <a:grpSpLocks noChangeAspect="1"/>
          </p:cNvGrpSpPr>
          <p:nvPr/>
        </p:nvGrpSpPr>
        <p:grpSpPr>
          <a:xfrm>
            <a:off x="4453128" y="5824728"/>
            <a:ext cx="493776" cy="493776"/>
            <a:chOff x="1687287" y="2645229"/>
            <a:chExt cx="1567542" cy="1567542"/>
          </a:xfrm>
        </p:grpSpPr>
        <p:sp>
          <p:nvSpPr>
            <p:cNvPr id="66"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7"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81" name="Rectangle 80"/>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Item Two"/>
          <p:cNvGrpSpPr>
            <a:grpSpLocks noChangeAspect="1"/>
          </p:cNvGrpSpPr>
          <p:nvPr/>
        </p:nvGrpSpPr>
        <p:grpSpPr>
          <a:xfrm>
            <a:off x="606707" y="1572768"/>
            <a:ext cx="3657600" cy="3657600"/>
            <a:chOff x="3499758" y="2645229"/>
            <a:chExt cx="1567542" cy="1567542"/>
          </a:xfrm>
        </p:grpSpPr>
        <p:sp>
          <p:nvSpPr>
            <p:cNvPr id="76"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7"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8" name="TextBox 7"/>
          <p:cNvSpPr txBox="1"/>
          <p:nvPr/>
        </p:nvSpPr>
        <p:spPr>
          <a:xfrm>
            <a:off x="1904112" y="2432072"/>
            <a:ext cx="1062791"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3</a:t>
            </a:r>
            <a:endParaRPr lang="en-US" sz="14000" dirty="0">
              <a:ln w="25400">
                <a:solidFill>
                  <a:schemeClr val="tx1"/>
                </a:solidFill>
              </a:ln>
              <a:solidFill>
                <a:schemeClr val="bg1"/>
              </a:solidFill>
            </a:endParaRPr>
          </a:p>
        </p:txBody>
      </p:sp>
      <p:sp>
        <p:nvSpPr>
          <p:cNvPr id="30" name="Circle 1 Headline"/>
          <p:cNvSpPr txBox="1"/>
          <p:nvPr/>
        </p:nvSpPr>
        <p:spPr>
          <a:xfrm>
            <a:off x="4797228" y="2286946"/>
            <a:ext cx="6791944" cy="2277547"/>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sz="2000" dirty="0" smtClean="0">
                <a:solidFill>
                  <a:schemeClr val="accent4"/>
                </a:solidFill>
                <a:latin typeface="+mj-lt"/>
                <a:cs typeface="+mj-cs"/>
              </a:rPr>
              <a:t>Do you have resources for where you are and </a:t>
            </a:r>
            <a:br>
              <a:rPr lang="en-US" sz="2000" dirty="0" smtClean="0">
                <a:solidFill>
                  <a:schemeClr val="accent4"/>
                </a:solidFill>
                <a:latin typeface="+mj-lt"/>
                <a:cs typeface="+mj-cs"/>
              </a:rPr>
            </a:br>
            <a:r>
              <a:rPr lang="en-US" sz="2000" dirty="0" smtClean="0">
                <a:solidFill>
                  <a:schemeClr val="accent4"/>
                </a:solidFill>
                <a:latin typeface="+mj-lt"/>
                <a:cs typeface="+mj-cs"/>
              </a:rPr>
              <a:t>where you’re going?</a:t>
            </a:r>
            <a:endParaRPr lang="en-US" sz="2000" dirty="0">
              <a:solidFill>
                <a:schemeClr val="accent4"/>
              </a:solidFill>
              <a:latin typeface="+mj-lt"/>
              <a:cs typeface="+mj-cs"/>
            </a:endParaRPr>
          </a:p>
          <a:p>
            <a:pPr marL="342900" indent="-342900">
              <a:lnSpc>
                <a:spcPct val="90000"/>
              </a:lnSpc>
              <a:spcBef>
                <a:spcPts val="2400"/>
              </a:spcBef>
              <a:buFont typeface="Arial" charset="0"/>
              <a:buChar char="•"/>
            </a:pPr>
            <a:r>
              <a:rPr lang="en-US" sz="2000" dirty="0" smtClean="0">
                <a:solidFill>
                  <a:schemeClr val="accent4"/>
                </a:solidFill>
                <a:latin typeface="+mj-lt"/>
                <a:cs typeface="+mj-cs"/>
              </a:rPr>
              <a:t>Do you have access to global service centers to </a:t>
            </a:r>
            <a:br>
              <a:rPr lang="en-US" sz="2000" dirty="0" smtClean="0">
                <a:solidFill>
                  <a:schemeClr val="accent4"/>
                </a:solidFill>
                <a:latin typeface="+mj-lt"/>
                <a:cs typeface="+mj-cs"/>
              </a:rPr>
            </a:br>
            <a:r>
              <a:rPr lang="en-US" sz="2000" dirty="0" smtClean="0">
                <a:solidFill>
                  <a:schemeClr val="accent4"/>
                </a:solidFill>
                <a:latin typeface="+mj-lt"/>
                <a:cs typeface="+mj-cs"/>
              </a:rPr>
              <a:t>support your global business?</a:t>
            </a:r>
            <a:endParaRPr lang="en-US" sz="2000" dirty="0">
              <a:solidFill>
                <a:schemeClr val="accent4"/>
              </a:solidFill>
              <a:latin typeface="+mj-lt"/>
              <a:cs typeface="+mj-cs"/>
            </a:endParaRPr>
          </a:p>
          <a:p>
            <a:pPr marL="342900" indent="-342900">
              <a:lnSpc>
                <a:spcPct val="90000"/>
              </a:lnSpc>
              <a:spcBef>
                <a:spcPts val="2400"/>
              </a:spcBef>
              <a:buFont typeface="Arial" charset="0"/>
              <a:buChar char="•"/>
            </a:pPr>
            <a:r>
              <a:rPr lang="en-US" sz="2000" dirty="0" smtClean="0">
                <a:solidFill>
                  <a:schemeClr val="accent4"/>
                </a:solidFill>
                <a:latin typeface="+mj-lt"/>
                <a:cs typeface="+mj-cs"/>
              </a:rPr>
              <a:t>How many markets and languages are available </a:t>
            </a:r>
            <a:br>
              <a:rPr lang="en-US" sz="2000" dirty="0" smtClean="0">
                <a:solidFill>
                  <a:schemeClr val="accent4"/>
                </a:solidFill>
                <a:latin typeface="+mj-lt"/>
                <a:cs typeface="+mj-cs"/>
              </a:rPr>
            </a:br>
            <a:r>
              <a:rPr lang="en-US" sz="2000" dirty="0" smtClean="0">
                <a:solidFill>
                  <a:schemeClr val="accent4"/>
                </a:solidFill>
                <a:latin typeface="+mj-lt"/>
                <a:cs typeface="+mj-cs"/>
              </a:rPr>
              <a:t>to support your team?</a:t>
            </a:r>
            <a:endParaRPr lang="en-US" sz="2000" dirty="0">
              <a:solidFill>
                <a:schemeClr val="accent4"/>
              </a:solidFill>
              <a:latin typeface="+mj-lt"/>
              <a:cs typeface="+mj-cs"/>
            </a:endParaRPr>
          </a:p>
        </p:txBody>
      </p:sp>
    </p:spTree>
    <p:extLst>
      <p:ext uri="{BB962C8B-B14F-4D97-AF65-F5344CB8AC3E}">
        <p14:creationId xmlns:p14="http://schemas.microsoft.com/office/powerpoint/2010/main" val="2100041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500"/>
                                        <p:tgtEl>
                                          <p:spTgt spid="3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xEl>
                                              <p:pRg st="1" end="1"/>
                                            </p:txEl>
                                          </p:spTgt>
                                        </p:tgtEl>
                                        <p:attrNameLst>
                                          <p:attrName>style.visibility</p:attrName>
                                        </p:attrNameLst>
                                      </p:cBhvr>
                                      <p:to>
                                        <p:strVal val="visible"/>
                                      </p:to>
                                    </p:set>
                                    <p:animEffect transition="in" filter="fade">
                                      <p:cBhvr>
                                        <p:cTn id="11" dur="500"/>
                                        <p:tgtEl>
                                          <p:spTgt spid="30">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xEl>
                                              <p:pRg st="2" end="2"/>
                                            </p:txEl>
                                          </p:spTgt>
                                        </p:tgtEl>
                                        <p:attrNameLst>
                                          <p:attrName>style.visibility</p:attrName>
                                        </p:attrNameLst>
                                      </p:cBhvr>
                                      <p:to>
                                        <p:strVal val="visible"/>
                                      </p:to>
                                    </p:set>
                                    <p:animEffect transition="in" filter="fade">
                                      <p:cBhvr>
                                        <p:cTn id="15" dur="500"/>
                                        <p:tgtEl>
                                          <p:spTgt spid="3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4453128" y="0"/>
            <a:ext cx="7738872" cy="5609299"/>
          </a:xfrm>
          <a:prstGeom prst="rect">
            <a:avLst/>
          </a:prstGeom>
          <a:gradFill>
            <a:gsLst>
              <a:gs pos="0">
                <a:schemeClr val="accent6">
                  <a:alpha val="55000"/>
                </a:schemeClr>
              </a:gs>
              <a:gs pos="100000">
                <a:schemeClr val="bg1">
                  <a:alpha val="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93" name="Circle 1 Headline"/>
          <p:cNvSpPr txBox="1"/>
          <p:nvPr/>
        </p:nvSpPr>
        <p:spPr>
          <a:xfrm>
            <a:off x="4946905" y="2120949"/>
            <a:ext cx="5893816" cy="2616101"/>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sz="2000" dirty="0" smtClean="0">
                <a:solidFill>
                  <a:schemeClr val="accent2"/>
                </a:solidFill>
                <a:latin typeface="+mj-lt"/>
                <a:cs typeface="+mj-cs"/>
              </a:rPr>
              <a:t>Client specific bullet point</a:t>
            </a:r>
            <a:endParaRPr lang="en-US" sz="2000" dirty="0">
              <a:solidFill>
                <a:schemeClr val="accent2"/>
              </a:solidFill>
              <a:latin typeface="+mj-lt"/>
              <a:cs typeface="+mj-cs"/>
            </a:endParaRP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p:txBody>
      </p:sp>
      <p:cxnSp>
        <p:nvCxnSpPr>
          <p:cNvPr id="95" name="Straight Connector 94"/>
          <p:cNvCxnSpPr/>
          <p:nvPr/>
        </p:nvCxnSpPr>
        <p:spPr>
          <a:xfrm>
            <a:off x="4453128" y="0"/>
            <a:ext cx="0" cy="4737050"/>
          </a:xfrm>
          <a:prstGeom prst="line">
            <a:avLst/>
          </a:prstGeom>
          <a:ln w="9525" cmpd="sng">
            <a:solidFill>
              <a:schemeClr val="accent6"/>
            </a:solidFill>
          </a:ln>
          <a:effectLst/>
        </p:spPr>
        <p:style>
          <a:lnRef idx="2">
            <a:schemeClr val="accent1"/>
          </a:lnRef>
          <a:fillRef idx="0">
            <a:schemeClr val="accent1"/>
          </a:fillRef>
          <a:effectRef idx="1">
            <a:schemeClr val="accent1"/>
          </a:effectRef>
          <a:fontRef idx="minor">
            <a:schemeClr val="tx1"/>
          </a:fontRef>
        </p:style>
      </p:cxnSp>
      <p:grpSp>
        <p:nvGrpSpPr>
          <p:cNvPr id="31" name="Item Five"/>
          <p:cNvGrpSpPr>
            <a:grpSpLocks noChangeAspect="1"/>
          </p:cNvGrpSpPr>
          <p:nvPr/>
        </p:nvGrpSpPr>
        <p:grpSpPr>
          <a:xfrm>
            <a:off x="7251192" y="5824728"/>
            <a:ext cx="493776" cy="493776"/>
            <a:chOff x="8937171" y="2645229"/>
            <a:chExt cx="1567542" cy="1567542"/>
          </a:xfrm>
        </p:grpSpPr>
        <p:sp>
          <p:nvSpPr>
            <p:cNvPr id="32"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3" name="Rollout and Refine Icon"/>
            <p:cNvGrpSpPr/>
            <p:nvPr/>
          </p:nvGrpSpPr>
          <p:grpSpPr>
            <a:xfrm>
              <a:off x="9279036" y="2980806"/>
              <a:ext cx="883812" cy="896388"/>
              <a:chOff x="6280447" y="3970760"/>
              <a:chExt cx="794340" cy="805643"/>
            </a:xfrm>
          </p:grpSpPr>
          <p:sp>
            <p:nvSpPr>
              <p:cNvPr id="34"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4"/>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Item Four"/>
          <p:cNvGrpSpPr>
            <a:grpSpLocks noChangeAspect="1"/>
          </p:cNvGrpSpPr>
          <p:nvPr/>
        </p:nvGrpSpPr>
        <p:grpSpPr>
          <a:xfrm>
            <a:off x="6547104" y="5824728"/>
            <a:ext cx="493776" cy="493776"/>
            <a:chOff x="7124700" y="2645229"/>
            <a:chExt cx="1567542" cy="1567542"/>
          </a:xfrm>
        </p:grpSpPr>
        <p:sp>
          <p:nvSpPr>
            <p:cNvPr id="40"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1"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2" name="Item Three"/>
          <p:cNvGrpSpPr>
            <a:grpSpLocks noChangeAspect="1"/>
          </p:cNvGrpSpPr>
          <p:nvPr/>
        </p:nvGrpSpPr>
        <p:grpSpPr>
          <a:xfrm>
            <a:off x="5852160" y="5824728"/>
            <a:ext cx="493776" cy="493776"/>
            <a:chOff x="5312229" y="2645229"/>
            <a:chExt cx="1567542" cy="1567542"/>
          </a:xfrm>
        </p:grpSpPr>
        <p:sp>
          <p:nvSpPr>
            <p:cNvPr id="43"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4" name="Not One Size icon"/>
            <p:cNvGrpSpPr/>
            <p:nvPr/>
          </p:nvGrpSpPr>
          <p:grpSpPr>
            <a:xfrm>
              <a:off x="5642411" y="2924035"/>
              <a:ext cx="907179" cy="1009931"/>
              <a:chOff x="5509518" y="2969748"/>
              <a:chExt cx="667556" cy="743167"/>
            </a:xfrm>
          </p:grpSpPr>
          <p:sp>
            <p:nvSpPr>
              <p:cNvPr id="45"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60"/>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Item One"/>
          <p:cNvGrpSpPr>
            <a:grpSpLocks noChangeAspect="1"/>
          </p:cNvGrpSpPr>
          <p:nvPr/>
        </p:nvGrpSpPr>
        <p:grpSpPr>
          <a:xfrm>
            <a:off x="4453128" y="5824728"/>
            <a:ext cx="493776" cy="493776"/>
            <a:chOff x="1687287" y="2645229"/>
            <a:chExt cx="1567542" cy="1567542"/>
          </a:xfrm>
        </p:grpSpPr>
        <p:sp>
          <p:nvSpPr>
            <p:cNvPr id="66"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7"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80" name="Rectangle 7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8" name="Item Two"/>
          <p:cNvGrpSpPr>
            <a:grpSpLocks noChangeAspect="1"/>
          </p:cNvGrpSpPr>
          <p:nvPr/>
        </p:nvGrpSpPr>
        <p:grpSpPr>
          <a:xfrm>
            <a:off x="5148072" y="5824728"/>
            <a:ext cx="493776" cy="493776"/>
            <a:chOff x="3499758" y="2645229"/>
            <a:chExt cx="1567542" cy="1567542"/>
          </a:xfrm>
        </p:grpSpPr>
        <p:sp>
          <p:nvSpPr>
            <p:cNvPr id="69"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3"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46" name="Picture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440" y="2368525"/>
            <a:ext cx="3011431" cy="875728"/>
          </a:xfrm>
          <a:prstGeom prst="rect">
            <a:avLst/>
          </a:prstGeom>
        </p:spPr>
      </p:pic>
    </p:spTree>
    <p:extLst>
      <p:ext uri="{BB962C8B-B14F-4D97-AF65-F5344CB8AC3E}">
        <p14:creationId xmlns:p14="http://schemas.microsoft.com/office/powerpoint/2010/main" val="1261529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wipe(up)">
                                      <p:cBhvr>
                                        <p:cTn id="7" dur="500"/>
                                        <p:tgtEl>
                                          <p:spTgt spid="92"/>
                                        </p:tgtEl>
                                      </p:cBhvr>
                                    </p:animEffect>
                                  </p:childTnLst>
                                </p:cTn>
                              </p:par>
                              <p:par>
                                <p:cTn id="8" presetID="22" presetClass="entr" presetSubtype="1"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wipe(up)">
                                      <p:cBhvr>
                                        <p:cTn id="10" dur="500"/>
                                        <p:tgtEl>
                                          <p:spTgt spid="95"/>
                                        </p:tgtEl>
                                      </p:cBhvr>
                                    </p:animEffect>
                                  </p:childTnLst>
                                </p:cTn>
                              </p:par>
                              <p:par>
                                <p:cTn id="11" presetID="10" presetClass="entr" presetSubtype="0" fill="hold" nodeType="withEffect">
                                  <p:stCondLst>
                                    <p:cond delay="0"/>
                                  </p:stCondLst>
                                  <p:childTnLst>
                                    <p:set>
                                      <p:cBhvr>
                                        <p:cTn id="12" dur="1" fill="hold">
                                          <p:stCondLst>
                                            <p:cond delay="0"/>
                                          </p:stCondLst>
                                        </p:cTn>
                                        <p:tgtEl>
                                          <p:spTgt spid="93">
                                            <p:txEl>
                                              <p:pRg st="0" end="0"/>
                                            </p:txEl>
                                          </p:spTgt>
                                        </p:tgtEl>
                                        <p:attrNameLst>
                                          <p:attrName>style.visibility</p:attrName>
                                        </p:attrNameLst>
                                      </p:cBhvr>
                                      <p:to>
                                        <p:strVal val="visible"/>
                                      </p:to>
                                    </p:set>
                                    <p:animEffect transition="in" filter="fade">
                                      <p:cBhvr>
                                        <p:cTn id="13" dur="500"/>
                                        <p:tgtEl>
                                          <p:spTgt spid="93">
                                            <p:txEl>
                                              <p:pRg st="0" end="0"/>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93">
                                            <p:txEl>
                                              <p:pRg st="1" end="1"/>
                                            </p:txEl>
                                          </p:spTgt>
                                        </p:tgtEl>
                                        <p:attrNameLst>
                                          <p:attrName>style.visibility</p:attrName>
                                        </p:attrNameLst>
                                      </p:cBhvr>
                                      <p:to>
                                        <p:strVal val="visible"/>
                                      </p:to>
                                    </p:set>
                                    <p:animEffect transition="in" filter="fade">
                                      <p:cBhvr>
                                        <p:cTn id="17" dur="500"/>
                                        <p:tgtEl>
                                          <p:spTgt spid="93">
                                            <p:txEl>
                                              <p:pRg st="1" end="1"/>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93">
                                            <p:txEl>
                                              <p:pRg st="2" end="2"/>
                                            </p:txEl>
                                          </p:spTgt>
                                        </p:tgtEl>
                                        <p:attrNameLst>
                                          <p:attrName>style.visibility</p:attrName>
                                        </p:attrNameLst>
                                      </p:cBhvr>
                                      <p:to>
                                        <p:strVal val="visible"/>
                                      </p:to>
                                    </p:set>
                                    <p:animEffect transition="in" filter="fade">
                                      <p:cBhvr>
                                        <p:cTn id="21" dur="500"/>
                                        <p:tgtEl>
                                          <p:spTgt spid="93">
                                            <p:txEl>
                                              <p:pRg st="2" end="2"/>
                                            </p:txEl>
                                          </p:spTgt>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93">
                                            <p:txEl>
                                              <p:pRg st="3" end="3"/>
                                            </p:txEl>
                                          </p:spTgt>
                                        </p:tgtEl>
                                        <p:attrNameLst>
                                          <p:attrName>style.visibility</p:attrName>
                                        </p:attrNameLst>
                                      </p:cBhvr>
                                      <p:to>
                                        <p:strVal val="visible"/>
                                      </p:to>
                                    </p:set>
                                    <p:animEffect transition="in" filter="fade">
                                      <p:cBhvr>
                                        <p:cTn id="25" dur="500"/>
                                        <p:tgtEl>
                                          <p:spTgt spid="93">
                                            <p:txEl>
                                              <p:pRg st="3" end="3"/>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93">
                                            <p:txEl>
                                              <p:pRg st="4" end="4"/>
                                            </p:txEl>
                                          </p:spTgt>
                                        </p:tgtEl>
                                        <p:attrNameLst>
                                          <p:attrName>style.visibility</p:attrName>
                                        </p:attrNameLst>
                                      </p:cBhvr>
                                      <p:to>
                                        <p:strVal val="visible"/>
                                      </p:to>
                                    </p:set>
                                    <p:animEffect transition="in" filter="fade">
                                      <p:cBhvr>
                                        <p:cTn id="29" dur="500"/>
                                        <p:tgtEl>
                                          <p:spTgt spid="9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Item Three"/>
          <p:cNvGrpSpPr>
            <a:grpSpLocks noChangeAspect="1"/>
          </p:cNvGrpSpPr>
          <p:nvPr/>
        </p:nvGrpSpPr>
        <p:grpSpPr>
          <a:xfrm>
            <a:off x="5852160" y="5824728"/>
            <a:ext cx="493776" cy="493776"/>
            <a:chOff x="5312229" y="2645229"/>
            <a:chExt cx="1567542" cy="1567542"/>
          </a:xfrm>
        </p:grpSpPr>
        <p:sp>
          <p:nvSpPr>
            <p:cNvPr id="4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1" name="Not One Size icon"/>
            <p:cNvGrpSpPr/>
            <p:nvPr/>
          </p:nvGrpSpPr>
          <p:grpSpPr>
            <a:xfrm>
              <a:off x="5642411" y="2924035"/>
              <a:ext cx="907179" cy="1009931"/>
              <a:chOff x="5509518" y="2969748"/>
              <a:chExt cx="667556" cy="743167"/>
            </a:xfrm>
          </p:grpSpPr>
          <p:sp>
            <p:nvSpPr>
              <p:cNvPr id="62"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Item Five"/>
          <p:cNvGrpSpPr>
            <a:grpSpLocks noChangeAspect="1"/>
          </p:cNvGrpSpPr>
          <p:nvPr/>
        </p:nvGrpSpPr>
        <p:grpSpPr>
          <a:xfrm>
            <a:off x="7251192" y="5824728"/>
            <a:ext cx="493776" cy="493776"/>
            <a:chOff x="8937171" y="2645229"/>
            <a:chExt cx="1567542" cy="1567542"/>
          </a:xfrm>
        </p:grpSpPr>
        <p:sp>
          <p:nvSpPr>
            <p:cNvPr id="31"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2" name="Rollout and Refine Icon"/>
            <p:cNvGrpSpPr/>
            <p:nvPr/>
          </p:nvGrpSpPr>
          <p:grpSpPr>
            <a:xfrm>
              <a:off x="9279036" y="2980806"/>
              <a:ext cx="883812" cy="896388"/>
              <a:chOff x="6280447" y="3970760"/>
              <a:chExt cx="794340" cy="805643"/>
            </a:xfrm>
          </p:grpSpPr>
          <p:sp>
            <p:nvSpPr>
              <p:cNvPr id="33"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3"/>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Item One"/>
          <p:cNvGrpSpPr>
            <a:grpSpLocks noChangeAspect="1"/>
          </p:cNvGrpSpPr>
          <p:nvPr/>
        </p:nvGrpSpPr>
        <p:grpSpPr>
          <a:xfrm>
            <a:off x="4453128" y="5824728"/>
            <a:ext cx="493776" cy="493776"/>
            <a:chOff x="1687287" y="2645229"/>
            <a:chExt cx="1567542" cy="1567542"/>
          </a:xfrm>
        </p:grpSpPr>
        <p:sp>
          <p:nvSpPr>
            <p:cNvPr id="68"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70" name="Item Two"/>
          <p:cNvGrpSpPr>
            <a:grpSpLocks noChangeAspect="1"/>
          </p:cNvGrpSpPr>
          <p:nvPr/>
        </p:nvGrpSpPr>
        <p:grpSpPr>
          <a:xfrm>
            <a:off x="5148072" y="5824728"/>
            <a:ext cx="493776" cy="493776"/>
            <a:chOff x="3499758" y="2645229"/>
            <a:chExt cx="1567542" cy="1567542"/>
          </a:xfrm>
        </p:grpSpPr>
        <p:sp>
          <p:nvSpPr>
            <p:cNvPr id="71"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7" name="Rectangle 46"/>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0" name="Item Four"/>
          <p:cNvGrpSpPr>
            <a:grpSpLocks noChangeAspect="1"/>
          </p:cNvGrpSpPr>
          <p:nvPr/>
        </p:nvGrpSpPr>
        <p:grpSpPr>
          <a:xfrm>
            <a:off x="606707" y="1572768"/>
            <a:ext cx="3657600" cy="3657600"/>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8" name="TextBox 7"/>
          <p:cNvSpPr txBox="1"/>
          <p:nvPr/>
        </p:nvSpPr>
        <p:spPr>
          <a:xfrm>
            <a:off x="1880067" y="2432072"/>
            <a:ext cx="1110881"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4</a:t>
            </a:r>
            <a:endParaRPr lang="en-US" sz="14000" dirty="0">
              <a:ln w="25400">
                <a:solidFill>
                  <a:schemeClr val="tx1"/>
                </a:solidFill>
              </a:ln>
              <a:solidFill>
                <a:schemeClr val="bg1"/>
              </a:solidFill>
            </a:endParaRPr>
          </a:p>
        </p:txBody>
      </p:sp>
      <p:sp>
        <p:nvSpPr>
          <p:cNvPr id="37" name="Circle 1 Headline"/>
          <p:cNvSpPr txBox="1"/>
          <p:nvPr/>
        </p:nvSpPr>
        <p:spPr>
          <a:xfrm>
            <a:off x="4797228" y="2273045"/>
            <a:ext cx="6031878" cy="1661993"/>
          </a:xfrm>
          <a:prstGeom prst="rect">
            <a:avLst/>
          </a:prstGeom>
          <a:noFill/>
        </p:spPr>
        <p:txBody>
          <a:bodyPr wrap="square" lIns="0" tIns="0" rIns="0" bIns="0" rtlCol="0">
            <a:spAutoFit/>
          </a:bodyPr>
          <a:lstStyle/>
          <a:p>
            <a:pPr>
              <a:lnSpc>
                <a:spcPct val="90000"/>
              </a:lnSpc>
              <a:spcBef>
                <a:spcPts val="1600"/>
              </a:spcBef>
            </a:pPr>
            <a:r>
              <a:rPr lang="en-US" sz="6000" dirty="0" smtClean="0">
                <a:latin typeface="+mj-lt"/>
                <a:cs typeface="+mj-cs"/>
              </a:rPr>
              <a:t>Demand More From Your Data</a:t>
            </a:r>
            <a:endParaRPr lang="en-US" sz="6000" dirty="0">
              <a:latin typeface="+mj-lt"/>
              <a:cs typeface="+mj-cs"/>
            </a:endParaRPr>
          </a:p>
        </p:txBody>
      </p:sp>
      <p:sp>
        <p:nvSpPr>
          <p:cNvPr id="38" name="Circle 1 Headline"/>
          <p:cNvSpPr txBox="1"/>
          <p:nvPr/>
        </p:nvSpPr>
        <p:spPr>
          <a:xfrm>
            <a:off x="4797228" y="4082168"/>
            <a:ext cx="6149007" cy="664797"/>
          </a:xfrm>
          <a:prstGeom prst="rect">
            <a:avLst/>
          </a:prstGeom>
          <a:noFill/>
        </p:spPr>
        <p:txBody>
          <a:bodyPr wrap="square" lIns="0" tIns="0" rIns="0" bIns="0" rtlCol="0">
            <a:spAutoFit/>
          </a:bodyPr>
          <a:lstStyle/>
          <a:p>
            <a:pPr>
              <a:lnSpc>
                <a:spcPct val="90000"/>
              </a:lnSpc>
              <a:spcBef>
                <a:spcPts val="1600"/>
              </a:spcBef>
            </a:pPr>
            <a:r>
              <a:rPr lang="en-US" sz="2400" dirty="0">
                <a:solidFill>
                  <a:schemeClr val="accent4"/>
                </a:solidFill>
                <a:latin typeface="+mj-lt"/>
                <a:cs typeface="+mj-cs"/>
              </a:rPr>
              <a:t>Re-examine your expectations and model for </a:t>
            </a:r>
            <a:r>
              <a:rPr lang="en-US" sz="2400" dirty="0" smtClean="0">
                <a:solidFill>
                  <a:schemeClr val="accent4"/>
                </a:solidFill>
                <a:latin typeface="+mj-lt"/>
                <a:cs typeface="+mj-cs"/>
              </a:rPr>
              <a:t>capturing, </a:t>
            </a:r>
            <a:r>
              <a:rPr lang="en-US" sz="2400" dirty="0">
                <a:solidFill>
                  <a:schemeClr val="accent4"/>
                </a:solidFill>
                <a:latin typeface="+mj-lt"/>
                <a:cs typeface="+mj-cs"/>
              </a:rPr>
              <a:t>packaging and analyzing data.</a:t>
            </a:r>
          </a:p>
        </p:txBody>
      </p:sp>
    </p:spTree>
    <p:extLst>
      <p:ext uri="{BB962C8B-B14F-4D97-AF65-F5344CB8AC3E}">
        <p14:creationId xmlns:p14="http://schemas.microsoft.com/office/powerpoint/2010/main" val="20110291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childTnLst>
                          </p:cTn>
                        </p:par>
                        <p:par>
                          <p:cTn id="8" fill="hold">
                            <p:stCondLst>
                              <p:cond delay="1000"/>
                            </p:stCondLst>
                            <p:childTnLst>
                              <p:par>
                                <p:cTn id="9" presetID="10" presetClass="entr" presetSubtype="0" fill="hold" grpId="0" nodeType="afterEffect">
                                  <p:stCondLst>
                                    <p:cond delay="60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Item Three"/>
          <p:cNvGrpSpPr>
            <a:grpSpLocks noChangeAspect="1"/>
          </p:cNvGrpSpPr>
          <p:nvPr/>
        </p:nvGrpSpPr>
        <p:grpSpPr>
          <a:xfrm>
            <a:off x="5852160" y="5824728"/>
            <a:ext cx="493776" cy="493776"/>
            <a:chOff x="5312229" y="2645229"/>
            <a:chExt cx="1567542" cy="1567542"/>
          </a:xfrm>
        </p:grpSpPr>
        <p:sp>
          <p:nvSpPr>
            <p:cNvPr id="4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1" name="Not One Size icon"/>
            <p:cNvGrpSpPr/>
            <p:nvPr/>
          </p:nvGrpSpPr>
          <p:grpSpPr>
            <a:xfrm>
              <a:off x="5642411" y="2924035"/>
              <a:ext cx="907179" cy="1009931"/>
              <a:chOff x="5509518" y="2969748"/>
              <a:chExt cx="667556" cy="743167"/>
            </a:xfrm>
          </p:grpSpPr>
          <p:sp>
            <p:nvSpPr>
              <p:cNvPr id="62"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Item Five"/>
          <p:cNvGrpSpPr>
            <a:grpSpLocks noChangeAspect="1"/>
          </p:cNvGrpSpPr>
          <p:nvPr/>
        </p:nvGrpSpPr>
        <p:grpSpPr>
          <a:xfrm>
            <a:off x="7251192" y="5824728"/>
            <a:ext cx="493776" cy="493776"/>
            <a:chOff x="8937171" y="2645229"/>
            <a:chExt cx="1567542" cy="1567542"/>
          </a:xfrm>
        </p:grpSpPr>
        <p:sp>
          <p:nvSpPr>
            <p:cNvPr id="31"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2" name="Rollout and Refine Icon"/>
            <p:cNvGrpSpPr/>
            <p:nvPr/>
          </p:nvGrpSpPr>
          <p:grpSpPr>
            <a:xfrm>
              <a:off x="9279036" y="2980806"/>
              <a:ext cx="883812" cy="896388"/>
              <a:chOff x="6280447" y="3970760"/>
              <a:chExt cx="794340" cy="805643"/>
            </a:xfrm>
          </p:grpSpPr>
          <p:sp>
            <p:nvSpPr>
              <p:cNvPr id="33"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3"/>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Item One"/>
          <p:cNvGrpSpPr>
            <a:grpSpLocks noChangeAspect="1"/>
          </p:cNvGrpSpPr>
          <p:nvPr/>
        </p:nvGrpSpPr>
        <p:grpSpPr>
          <a:xfrm>
            <a:off x="4453128" y="5824728"/>
            <a:ext cx="493776" cy="493776"/>
            <a:chOff x="1687287" y="2645229"/>
            <a:chExt cx="1567542" cy="1567542"/>
          </a:xfrm>
        </p:grpSpPr>
        <p:sp>
          <p:nvSpPr>
            <p:cNvPr id="68"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70" name="Item Two"/>
          <p:cNvGrpSpPr>
            <a:grpSpLocks noChangeAspect="1"/>
          </p:cNvGrpSpPr>
          <p:nvPr/>
        </p:nvGrpSpPr>
        <p:grpSpPr>
          <a:xfrm>
            <a:off x="5148072" y="5824728"/>
            <a:ext cx="493776" cy="493776"/>
            <a:chOff x="3499758" y="2645229"/>
            <a:chExt cx="1567542" cy="1567542"/>
          </a:xfrm>
        </p:grpSpPr>
        <p:sp>
          <p:nvSpPr>
            <p:cNvPr id="71"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5" name="Rectangle 44"/>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0" name="Item Four"/>
          <p:cNvGrpSpPr>
            <a:grpSpLocks noChangeAspect="1"/>
          </p:cNvGrpSpPr>
          <p:nvPr/>
        </p:nvGrpSpPr>
        <p:grpSpPr>
          <a:xfrm>
            <a:off x="602301" y="1572768"/>
            <a:ext cx="3657600" cy="3657600"/>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8" name="TextBox 7"/>
          <p:cNvSpPr txBox="1"/>
          <p:nvPr/>
        </p:nvSpPr>
        <p:spPr>
          <a:xfrm>
            <a:off x="1875661" y="2432072"/>
            <a:ext cx="1110881"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4</a:t>
            </a:r>
            <a:endParaRPr lang="en-US" sz="14000" dirty="0">
              <a:ln w="25400">
                <a:solidFill>
                  <a:schemeClr val="tx1"/>
                </a:solidFill>
              </a:ln>
              <a:solidFill>
                <a:schemeClr val="bg1"/>
              </a:solidFill>
            </a:endParaRPr>
          </a:p>
        </p:txBody>
      </p:sp>
      <p:sp>
        <p:nvSpPr>
          <p:cNvPr id="46" name="Circle 1 Headline"/>
          <p:cNvSpPr txBox="1"/>
          <p:nvPr/>
        </p:nvSpPr>
        <p:spPr>
          <a:xfrm>
            <a:off x="4797228" y="1955018"/>
            <a:ext cx="6391895" cy="2893100"/>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sz="2000" dirty="0">
                <a:solidFill>
                  <a:schemeClr val="accent4"/>
                </a:solidFill>
                <a:latin typeface="+mj-lt"/>
                <a:cs typeface="+mj-cs"/>
              </a:rPr>
              <a:t>Do we know how accurate our spending data is?</a:t>
            </a:r>
          </a:p>
          <a:p>
            <a:pPr marL="342900" indent="-342900">
              <a:lnSpc>
                <a:spcPct val="90000"/>
              </a:lnSpc>
              <a:spcBef>
                <a:spcPts val="2400"/>
              </a:spcBef>
              <a:buFont typeface="Arial" charset="0"/>
              <a:buChar char="•"/>
            </a:pPr>
            <a:r>
              <a:rPr lang="en-US" sz="2000" dirty="0">
                <a:solidFill>
                  <a:schemeClr val="accent4"/>
                </a:solidFill>
                <a:latin typeface="+mj-lt"/>
                <a:cs typeface="+mj-cs"/>
              </a:rPr>
              <a:t>Are we getting </a:t>
            </a:r>
            <a:r>
              <a:rPr lang="en-US" sz="2000" dirty="0" smtClean="0">
                <a:solidFill>
                  <a:schemeClr val="accent4"/>
                </a:solidFill>
                <a:latin typeface="+mj-lt"/>
                <a:cs typeface="+mj-cs"/>
              </a:rPr>
              <a:t>it </a:t>
            </a:r>
            <a:r>
              <a:rPr lang="en-US" sz="2000" dirty="0">
                <a:solidFill>
                  <a:schemeClr val="accent4"/>
                </a:solidFill>
                <a:latin typeface="+mj-lt"/>
                <a:cs typeface="+mj-cs"/>
              </a:rPr>
              <a:t>as fast as we should be? </a:t>
            </a:r>
          </a:p>
          <a:p>
            <a:pPr marL="342900" indent="-342900">
              <a:lnSpc>
                <a:spcPct val="90000"/>
              </a:lnSpc>
              <a:spcBef>
                <a:spcPts val="2400"/>
              </a:spcBef>
              <a:buFont typeface="Arial" charset="0"/>
              <a:buChar char="•"/>
            </a:pPr>
            <a:r>
              <a:rPr lang="en-US" sz="2000" dirty="0">
                <a:solidFill>
                  <a:schemeClr val="accent4"/>
                </a:solidFill>
                <a:latin typeface="+mj-lt"/>
                <a:cs typeface="+mj-cs"/>
              </a:rPr>
              <a:t>Are we consistently finding </a:t>
            </a:r>
            <a:r>
              <a:rPr lang="en-US" sz="2000" dirty="0" smtClean="0">
                <a:solidFill>
                  <a:schemeClr val="accent4"/>
                </a:solidFill>
                <a:latin typeface="+mj-lt"/>
                <a:cs typeface="+mj-cs"/>
              </a:rPr>
              <a:t>new </a:t>
            </a:r>
            <a:r>
              <a:rPr lang="en-US" sz="2000" dirty="0">
                <a:solidFill>
                  <a:schemeClr val="accent4"/>
                </a:solidFill>
                <a:latin typeface="+mj-lt"/>
                <a:cs typeface="+mj-cs"/>
              </a:rPr>
              <a:t>sources of savings?</a:t>
            </a:r>
          </a:p>
          <a:p>
            <a:pPr marL="342900" indent="-342900">
              <a:lnSpc>
                <a:spcPct val="90000"/>
              </a:lnSpc>
              <a:spcBef>
                <a:spcPts val="2400"/>
              </a:spcBef>
              <a:buFont typeface="Arial" charset="0"/>
              <a:buChar char="•"/>
            </a:pPr>
            <a:r>
              <a:rPr lang="en-US" sz="2000" dirty="0">
                <a:solidFill>
                  <a:schemeClr val="accent4"/>
                </a:solidFill>
                <a:latin typeface="+mj-lt"/>
                <a:cs typeface="+mj-cs"/>
              </a:rPr>
              <a:t>Have we improved policy compliance?</a:t>
            </a:r>
          </a:p>
          <a:p>
            <a:pPr marL="342900" indent="-342900">
              <a:lnSpc>
                <a:spcPct val="90000"/>
              </a:lnSpc>
              <a:spcBef>
                <a:spcPts val="2400"/>
              </a:spcBef>
              <a:buFont typeface="Arial" charset="0"/>
              <a:buChar char="•"/>
            </a:pPr>
            <a:r>
              <a:rPr lang="en-US" sz="2000" dirty="0">
                <a:solidFill>
                  <a:schemeClr val="accent4"/>
                </a:solidFill>
                <a:latin typeface="+mj-lt"/>
                <a:cs typeface="+mj-cs"/>
              </a:rPr>
              <a:t>Do we know if our spending is creating </a:t>
            </a:r>
            <a:r>
              <a:rPr lang="en-US" sz="2000" dirty="0" smtClean="0">
                <a:solidFill>
                  <a:schemeClr val="accent4"/>
                </a:solidFill>
                <a:latin typeface="+mj-lt"/>
                <a:cs typeface="+mj-cs"/>
              </a:rPr>
              <a:t/>
            </a:r>
            <a:br>
              <a:rPr lang="en-US" sz="2000" dirty="0" smtClean="0">
                <a:solidFill>
                  <a:schemeClr val="accent4"/>
                </a:solidFill>
                <a:latin typeface="+mj-lt"/>
                <a:cs typeface="+mj-cs"/>
              </a:rPr>
            </a:br>
            <a:r>
              <a:rPr lang="en-US" sz="2000" dirty="0" smtClean="0">
                <a:solidFill>
                  <a:schemeClr val="accent4"/>
                </a:solidFill>
                <a:latin typeface="+mj-lt"/>
                <a:cs typeface="+mj-cs"/>
              </a:rPr>
              <a:t>unnecessary </a:t>
            </a:r>
            <a:r>
              <a:rPr lang="en-US" sz="2000" dirty="0">
                <a:solidFill>
                  <a:schemeClr val="accent4"/>
                </a:solidFill>
                <a:latin typeface="+mj-lt"/>
                <a:cs typeface="+mj-cs"/>
              </a:rPr>
              <a:t>risks?</a:t>
            </a:r>
          </a:p>
        </p:txBody>
      </p:sp>
      <p:grpSp>
        <p:nvGrpSpPr>
          <p:cNvPr id="37" name="Item Four"/>
          <p:cNvGrpSpPr>
            <a:grpSpLocks noChangeAspect="1"/>
          </p:cNvGrpSpPr>
          <p:nvPr/>
        </p:nvGrpSpPr>
        <p:grpSpPr>
          <a:xfrm>
            <a:off x="6547104" y="5824728"/>
            <a:ext cx="493776" cy="493776"/>
            <a:chOff x="7124700" y="2645229"/>
            <a:chExt cx="1567542" cy="1567542"/>
          </a:xfrm>
        </p:grpSpPr>
        <p:sp>
          <p:nvSpPr>
            <p:cNvPr id="38"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7"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Tree>
    <p:extLst>
      <p:ext uri="{BB962C8B-B14F-4D97-AF65-F5344CB8AC3E}">
        <p14:creationId xmlns:p14="http://schemas.microsoft.com/office/powerpoint/2010/main" val="41091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animEffect transition="in" filter="fade">
                                      <p:cBhvr>
                                        <p:cTn id="7" dur="500"/>
                                        <p:tgtEl>
                                          <p:spTgt spid="4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xEl>
                                              <p:pRg st="1" end="1"/>
                                            </p:txEl>
                                          </p:spTgt>
                                        </p:tgtEl>
                                        <p:attrNameLst>
                                          <p:attrName>style.visibility</p:attrName>
                                        </p:attrNameLst>
                                      </p:cBhvr>
                                      <p:to>
                                        <p:strVal val="visible"/>
                                      </p:to>
                                    </p:set>
                                    <p:animEffect transition="in" filter="fade">
                                      <p:cBhvr>
                                        <p:cTn id="11" dur="500"/>
                                        <p:tgtEl>
                                          <p:spTgt spid="4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6">
                                            <p:txEl>
                                              <p:pRg st="2" end="2"/>
                                            </p:txEl>
                                          </p:spTgt>
                                        </p:tgtEl>
                                        <p:attrNameLst>
                                          <p:attrName>style.visibility</p:attrName>
                                        </p:attrNameLst>
                                      </p:cBhvr>
                                      <p:to>
                                        <p:strVal val="visible"/>
                                      </p:to>
                                    </p:set>
                                    <p:animEffect transition="in" filter="fade">
                                      <p:cBhvr>
                                        <p:cTn id="15" dur="500"/>
                                        <p:tgtEl>
                                          <p:spTgt spid="4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6">
                                            <p:txEl>
                                              <p:pRg st="3" end="3"/>
                                            </p:txEl>
                                          </p:spTgt>
                                        </p:tgtEl>
                                        <p:attrNameLst>
                                          <p:attrName>style.visibility</p:attrName>
                                        </p:attrNameLst>
                                      </p:cBhvr>
                                      <p:to>
                                        <p:strVal val="visible"/>
                                      </p:to>
                                    </p:set>
                                    <p:animEffect transition="in" filter="fade">
                                      <p:cBhvr>
                                        <p:cTn id="19" dur="500"/>
                                        <p:tgtEl>
                                          <p:spTgt spid="46">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6">
                                            <p:txEl>
                                              <p:pRg st="4" end="4"/>
                                            </p:txEl>
                                          </p:spTgt>
                                        </p:tgtEl>
                                        <p:attrNameLst>
                                          <p:attrName>style.visibility</p:attrName>
                                        </p:attrNameLst>
                                      </p:cBhvr>
                                      <p:to>
                                        <p:strVal val="visible"/>
                                      </p:to>
                                    </p:set>
                                    <p:animEffect transition="in" filter="fade">
                                      <p:cBhvr>
                                        <p:cTn id="23" dur="500"/>
                                        <p:tgtEl>
                                          <p:spTgt spid="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6" name="Item Three"/>
          <p:cNvGrpSpPr>
            <a:grpSpLocks noChangeAspect="1"/>
          </p:cNvGrpSpPr>
          <p:nvPr/>
        </p:nvGrpSpPr>
        <p:grpSpPr>
          <a:xfrm>
            <a:off x="5852160" y="5824728"/>
            <a:ext cx="493776" cy="493776"/>
            <a:chOff x="5312229" y="2645229"/>
            <a:chExt cx="1567542" cy="1567542"/>
          </a:xfrm>
        </p:grpSpPr>
        <p:sp>
          <p:nvSpPr>
            <p:cNvPr id="237"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38" name="Not One Size icon"/>
            <p:cNvGrpSpPr/>
            <p:nvPr/>
          </p:nvGrpSpPr>
          <p:grpSpPr>
            <a:xfrm>
              <a:off x="5642411" y="2924035"/>
              <a:ext cx="907179" cy="1009931"/>
              <a:chOff x="5509518" y="2969748"/>
              <a:chExt cx="667556" cy="743167"/>
            </a:xfrm>
          </p:grpSpPr>
          <p:sp>
            <p:nvSpPr>
              <p:cNvPr id="239"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Freeform 239"/>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44" name="Item Five"/>
          <p:cNvGrpSpPr>
            <a:grpSpLocks noChangeAspect="1"/>
          </p:cNvGrpSpPr>
          <p:nvPr/>
        </p:nvGrpSpPr>
        <p:grpSpPr>
          <a:xfrm>
            <a:off x="7251192" y="5824728"/>
            <a:ext cx="493776" cy="493776"/>
            <a:chOff x="8937171" y="2645229"/>
            <a:chExt cx="1567542" cy="1567542"/>
          </a:xfrm>
        </p:grpSpPr>
        <p:sp>
          <p:nvSpPr>
            <p:cNvPr id="245"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46" name="Rollout and Refine Icon"/>
            <p:cNvGrpSpPr/>
            <p:nvPr/>
          </p:nvGrpSpPr>
          <p:grpSpPr>
            <a:xfrm>
              <a:off x="9279036" y="2980806"/>
              <a:ext cx="883812" cy="896388"/>
              <a:chOff x="6280447" y="3970760"/>
              <a:chExt cx="794340" cy="805643"/>
            </a:xfrm>
          </p:grpSpPr>
          <p:sp>
            <p:nvSpPr>
              <p:cNvPr id="247"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Freeform 247"/>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2" name="Item One"/>
          <p:cNvGrpSpPr>
            <a:grpSpLocks noChangeAspect="1"/>
          </p:cNvGrpSpPr>
          <p:nvPr/>
        </p:nvGrpSpPr>
        <p:grpSpPr>
          <a:xfrm>
            <a:off x="4453128" y="5824728"/>
            <a:ext cx="493776" cy="493776"/>
            <a:chOff x="1687287" y="2645229"/>
            <a:chExt cx="1567542" cy="1567542"/>
          </a:xfrm>
        </p:grpSpPr>
        <p:sp>
          <p:nvSpPr>
            <p:cNvPr id="253"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54"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255" name="Item Two"/>
          <p:cNvGrpSpPr>
            <a:grpSpLocks noChangeAspect="1"/>
          </p:cNvGrpSpPr>
          <p:nvPr/>
        </p:nvGrpSpPr>
        <p:grpSpPr>
          <a:xfrm>
            <a:off x="5148072" y="5824728"/>
            <a:ext cx="493776" cy="493776"/>
            <a:chOff x="3499758" y="2645229"/>
            <a:chExt cx="1567542" cy="1567542"/>
          </a:xfrm>
        </p:grpSpPr>
        <p:sp>
          <p:nvSpPr>
            <p:cNvPr id="256"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57"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58" name="Rectangle 257"/>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529590"/>
          </a:xfrm>
        </p:spPr>
        <p:txBody>
          <a:bodyPr/>
          <a:lstStyle/>
          <a:p>
            <a:r>
              <a:rPr lang="en-US" dirty="0" smtClean="0"/>
              <a:t>GET BETTER DATA—FASTER.</a:t>
            </a:r>
            <a:endParaRPr lang="en-US" dirty="0"/>
          </a:p>
        </p:txBody>
      </p:sp>
      <p:sp>
        <p:nvSpPr>
          <p:cNvPr id="3" name="TextBox 2"/>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smtClean="0">
                <a:solidFill>
                  <a:schemeClr val="accent4"/>
                </a:solidFill>
                <a:latin typeface="+mj-lt"/>
              </a:rPr>
              <a:t>Closed Loop: Fewer </a:t>
            </a:r>
            <a:r>
              <a:rPr lang="en-US" sz="2000" dirty="0">
                <a:solidFill>
                  <a:schemeClr val="accent4"/>
                </a:solidFill>
                <a:latin typeface="+mj-lt"/>
              </a:rPr>
              <a:t>data handoffs puts more accurate, </a:t>
            </a:r>
            <a:r>
              <a:rPr lang="en-US" sz="2000" dirty="0" smtClean="0">
                <a:solidFill>
                  <a:schemeClr val="accent4"/>
                </a:solidFill>
                <a:latin typeface="+mj-lt"/>
              </a:rPr>
              <a:t>more </a:t>
            </a:r>
            <a:r>
              <a:rPr lang="en-US" sz="2000" dirty="0">
                <a:solidFill>
                  <a:schemeClr val="accent4"/>
                </a:solidFill>
                <a:latin typeface="+mj-lt"/>
              </a:rPr>
              <a:t>timely data in your </a:t>
            </a:r>
            <a:r>
              <a:rPr lang="en-US" sz="2000" dirty="0" smtClean="0">
                <a:solidFill>
                  <a:schemeClr val="accent4"/>
                </a:solidFill>
                <a:latin typeface="+mj-lt"/>
              </a:rPr>
              <a:t>hands.</a:t>
            </a:r>
            <a:endParaRPr lang="en-US" sz="2000" dirty="0">
              <a:solidFill>
                <a:schemeClr val="accent4"/>
              </a:solidFill>
              <a:latin typeface="+mj-lt"/>
            </a:endParaRPr>
          </a:p>
        </p:txBody>
      </p:sp>
      <p:sp>
        <p:nvSpPr>
          <p:cNvPr id="59" name="Text Box 37"/>
          <p:cNvSpPr txBox="1">
            <a:spLocks noChangeArrowheads="1"/>
          </p:cNvSpPr>
          <p:nvPr/>
        </p:nvSpPr>
        <p:spPr bwMode="auto">
          <a:xfrm>
            <a:off x="3662090" y="3861164"/>
            <a:ext cx="4867821" cy="246221"/>
          </a:xfrm>
          <a:prstGeom prst="rect">
            <a:avLst/>
          </a:prstGeom>
          <a:noFill/>
          <a:ln w="9525">
            <a:noFill/>
            <a:miter lim="800000"/>
            <a:headEnd/>
            <a:tailEnd/>
          </a:ln>
        </p:spPr>
        <p:txBody>
          <a:bodyPr wrap="square" lIns="0" tIns="0" rIns="0" bIns="0">
            <a:spAutoFit/>
          </a:bodyPr>
          <a:lstStyle/>
          <a:p>
            <a:pPr algn="ctr">
              <a:spcBef>
                <a:spcPct val="50000"/>
              </a:spcBef>
              <a:defRPr/>
            </a:pPr>
            <a:r>
              <a:rPr lang="en-US" sz="1600" dirty="0" smtClean="0"/>
              <a:t>American Express Integrated Network</a:t>
            </a:r>
            <a:endParaRPr lang="en-US" sz="1600" dirty="0"/>
          </a:p>
        </p:txBody>
      </p:sp>
      <p:sp>
        <p:nvSpPr>
          <p:cNvPr id="199" name="Text Box 37"/>
          <p:cNvSpPr txBox="1">
            <a:spLocks noChangeArrowheads="1"/>
          </p:cNvSpPr>
          <p:nvPr/>
        </p:nvSpPr>
        <p:spPr bwMode="auto">
          <a:xfrm>
            <a:off x="4404430" y="1767662"/>
            <a:ext cx="3383140" cy="246221"/>
          </a:xfrm>
          <a:prstGeom prst="rect">
            <a:avLst/>
          </a:prstGeom>
          <a:noFill/>
          <a:ln w="9525">
            <a:noFill/>
            <a:miter lim="800000"/>
            <a:headEnd/>
            <a:tailEnd/>
          </a:ln>
        </p:spPr>
        <p:txBody>
          <a:bodyPr wrap="square" lIns="0" tIns="0" rIns="0" bIns="0">
            <a:spAutoFit/>
          </a:bodyPr>
          <a:lstStyle/>
          <a:p>
            <a:pPr algn="ctr">
              <a:spcBef>
                <a:spcPct val="50000"/>
              </a:spcBef>
              <a:defRPr/>
            </a:pPr>
            <a:r>
              <a:rPr lang="en-US" sz="1600" dirty="0" smtClean="0">
                <a:solidFill>
                  <a:schemeClr val="accent5"/>
                </a:solidFill>
              </a:rPr>
              <a:t>Bank Network</a:t>
            </a:r>
            <a:endParaRPr lang="en-US" sz="1600" dirty="0">
              <a:solidFill>
                <a:schemeClr val="accent5"/>
              </a:solidFill>
            </a:endParaRPr>
          </a:p>
        </p:txBody>
      </p:sp>
      <p:cxnSp>
        <p:nvCxnSpPr>
          <p:cNvPr id="202" name="Straight Connector 201"/>
          <p:cNvCxnSpPr/>
          <p:nvPr/>
        </p:nvCxnSpPr>
        <p:spPr>
          <a:xfrm>
            <a:off x="1463154" y="3563093"/>
            <a:ext cx="9265694" cy="0"/>
          </a:xfrm>
          <a:prstGeom prst="line">
            <a:avLst/>
          </a:prstGeom>
          <a:ln w="9525" cmpd="sng">
            <a:solidFill>
              <a:schemeClr val="accent6">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grpSp>
        <p:nvGrpSpPr>
          <p:cNvPr id="259" name="Item Four"/>
          <p:cNvGrpSpPr>
            <a:grpSpLocks noChangeAspect="1"/>
          </p:cNvGrpSpPr>
          <p:nvPr/>
        </p:nvGrpSpPr>
        <p:grpSpPr>
          <a:xfrm>
            <a:off x="6547104" y="5824728"/>
            <a:ext cx="493776" cy="493776"/>
            <a:chOff x="7124700" y="2645229"/>
            <a:chExt cx="1567542" cy="1567542"/>
          </a:xfrm>
        </p:grpSpPr>
        <p:sp>
          <p:nvSpPr>
            <p:cNvPr id="260"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61"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 name="Group 7"/>
          <p:cNvGrpSpPr/>
          <p:nvPr/>
        </p:nvGrpSpPr>
        <p:grpSpPr>
          <a:xfrm>
            <a:off x="2976412" y="4389138"/>
            <a:ext cx="5895331" cy="1197072"/>
            <a:chOff x="2976412" y="4389138"/>
            <a:chExt cx="5895331" cy="1197072"/>
          </a:xfrm>
        </p:grpSpPr>
        <p:pic>
          <p:nvPicPr>
            <p:cNvPr id="52" name="Picture 51" descr="AXP_blue box gradient_rgb.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4790" y="4389138"/>
              <a:ext cx="1016000" cy="899525"/>
            </a:xfrm>
            <a:prstGeom prst="rect">
              <a:avLst/>
            </a:prstGeom>
          </p:spPr>
        </p:pic>
        <p:grpSp>
          <p:nvGrpSpPr>
            <p:cNvPr id="204" name="Group 203"/>
            <p:cNvGrpSpPr/>
            <p:nvPr/>
          </p:nvGrpSpPr>
          <p:grpSpPr>
            <a:xfrm>
              <a:off x="7973662" y="4464990"/>
              <a:ext cx="898081" cy="1121220"/>
              <a:chOff x="7810069" y="4652132"/>
              <a:chExt cx="898081" cy="1121220"/>
            </a:xfrm>
          </p:grpSpPr>
          <p:grpSp>
            <p:nvGrpSpPr>
              <p:cNvPr id="90" name="Group 89"/>
              <p:cNvGrpSpPr/>
              <p:nvPr/>
            </p:nvGrpSpPr>
            <p:grpSpPr>
              <a:xfrm>
                <a:off x="7819049" y="4652132"/>
                <a:ext cx="880121" cy="823673"/>
                <a:chOff x="8988082" y="1892651"/>
                <a:chExt cx="1506257" cy="1409650"/>
              </a:xfrm>
              <a:solidFill>
                <a:schemeClr val="tx2"/>
              </a:solidFill>
            </p:grpSpPr>
            <p:sp>
              <p:nvSpPr>
                <p:cNvPr id="91" name="Freeform 3"/>
                <p:cNvSpPr/>
                <p:nvPr/>
              </p:nvSpPr>
              <p:spPr>
                <a:xfrm>
                  <a:off x="9078214" y="1892651"/>
                  <a:ext cx="1341488" cy="894144"/>
                </a:xfrm>
                <a:custGeom>
                  <a:avLst/>
                  <a:gdLst>
                    <a:gd name="connsiteX0" fmla="*/ 572478 w 1341488"/>
                    <a:gd name="connsiteY0" fmla="*/ 645719 h 894144"/>
                    <a:gd name="connsiteX1" fmla="*/ 760857 w 1341488"/>
                    <a:gd name="connsiteY1" fmla="*/ 894144 h 894144"/>
                    <a:gd name="connsiteX2" fmla="*/ 1341488 w 1341488"/>
                    <a:gd name="connsiteY2" fmla="*/ 741070 h 894144"/>
                    <a:gd name="connsiteX3" fmla="*/ 1155713 w 1341488"/>
                    <a:gd name="connsiteY3" fmla="*/ 496138 h 894144"/>
                    <a:gd name="connsiteX4" fmla="*/ 677761 w 1341488"/>
                    <a:gd name="connsiteY4" fmla="*/ 622135 h 894144"/>
                    <a:gd name="connsiteX5" fmla="*/ 680822 w 1341488"/>
                    <a:gd name="connsiteY5" fmla="*/ 225082 h 894144"/>
                    <a:gd name="connsiteX6" fmla="*/ 579869 w 1341488"/>
                    <a:gd name="connsiteY6" fmla="*/ 0 h 894144"/>
                    <a:gd name="connsiteX7" fmla="*/ 0 w 1341488"/>
                    <a:gd name="connsiteY7" fmla="*/ 154000 h 894144"/>
                    <a:gd name="connsiteX8" fmla="*/ 120307 w 1341488"/>
                    <a:gd name="connsiteY8" fmla="*/ 373951 h 8941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41488" h="894144">
                      <a:moveTo>
                        <a:pt x="572478" y="645719"/>
                      </a:moveTo>
                      <a:lnTo>
                        <a:pt x="760857" y="894144"/>
                      </a:lnTo>
                      <a:lnTo>
                        <a:pt x="1341488" y="741070"/>
                      </a:lnTo>
                      <a:lnTo>
                        <a:pt x="1155713" y="496138"/>
                      </a:lnTo>
                      <a:lnTo>
                        <a:pt x="677761" y="622135"/>
                      </a:lnTo>
                      <a:lnTo>
                        <a:pt x="680822" y="225082"/>
                      </a:lnTo>
                      <a:lnTo>
                        <a:pt x="579869" y="0"/>
                      </a:lnTo>
                      <a:lnTo>
                        <a:pt x="0" y="154000"/>
                      </a:lnTo>
                      <a:lnTo>
                        <a:pt x="120307" y="373951"/>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91"/>
                <p:cNvSpPr/>
                <p:nvPr/>
              </p:nvSpPr>
              <p:spPr>
                <a:xfrm>
                  <a:off x="8988082" y="2470692"/>
                  <a:ext cx="1291641" cy="831609"/>
                </a:xfrm>
                <a:custGeom>
                  <a:avLst/>
                  <a:gdLst>
                    <a:gd name="connsiteX0" fmla="*/ 659435 w 1291641"/>
                    <a:gd name="connsiteY0" fmla="*/ 91275 h 831609"/>
                    <a:gd name="connsiteX1" fmla="*/ 490004 w 1291641"/>
                    <a:gd name="connsiteY1" fmla="*/ 284277 h 831609"/>
                    <a:gd name="connsiteX2" fmla="*/ 2210 w 1291641"/>
                    <a:gd name="connsiteY2" fmla="*/ 0 h 831609"/>
                    <a:gd name="connsiteX3" fmla="*/ 0 w 1291641"/>
                    <a:gd name="connsiteY3" fmla="*/ 17780 h 831609"/>
                    <a:gd name="connsiteX4" fmla="*/ 196266 w 1291641"/>
                    <a:gd name="connsiteY4" fmla="*/ 142469 h 831609"/>
                    <a:gd name="connsiteX5" fmla="*/ 196266 w 1291641"/>
                    <a:gd name="connsiteY5" fmla="*/ 561937 h 831609"/>
                    <a:gd name="connsiteX6" fmla="*/ 662254 w 1291641"/>
                    <a:gd name="connsiteY6" fmla="*/ 830669 h 831609"/>
                    <a:gd name="connsiteX7" fmla="*/ 662254 w 1291641"/>
                    <a:gd name="connsiteY7" fmla="*/ 831609 h 831609"/>
                    <a:gd name="connsiteX8" fmla="*/ 663372 w 1291641"/>
                    <a:gd name="connsiteY8" fmla="*/ 831317 h 831609"/>
                    <a:gd name="connsiteX9" fmla="*/ 1291641 w 1291641"/>
                    <a:gd name="connsiteY9" fmla="*/ 662280 h 831609"/>
                    <a:gd name="connsiteX10" fmla="*/ 1291641 w 1291641"/>
                    <a:gd name="connsiteY10" fmla="*/ 255499 h 831609"/>
                    <a:gd name="connsiteX11" fmla="*/ 757314 w 1291641"/>
                    <a:gd name="connsiteY11" fmla="*/ 402755 h 831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91641" h="831609">
                      <a:moveTo>
                        <a:pt x="659435" y="91275"/>
                      </a:moveTo>
                      <a:lnTo>
                        <a:pt x="490004" y="284277"/>
                      </a:lnTo>
                      <a:lnTo>
                        <a:pt x="2210" y="0"/>
                      </a:lnTo>
                      <a:lnTo>
                        <a:pt x="0" y="17780"/>
                      </a:lnTo>
                      <a:lnTo>
                        <a:pt x="196266" y="142469"/>
                      </a:lnTo>
                      <a:lnTo>
                        <a:pt x="196266" y="561937"/>
                      </a:lnTo>
                      <a:lnTo>
                        <a:pt x="662254" y="830669"/>
                      </a:lnTo>
                      <a:lnTo>
                        <a:pt x="662254" y="831609"/>
                      </a:lnTo>
                      <a:lnTo>
                        <a:pt x="663372" y="831317"/>
                      </a:lnTo>
                      <a:lnTo>
                        <a:pt x="1291641" y="662280"/>
                      </a:lnTo>
                      <a:lnTo>
                        <a:pt x="1291641" y="255499"/>
                      </a:lnTo>
                      <a:lnTo>
                        <a:pt x="757314" y="40275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p:cNvSpPr/>
                <p:nvPr/>
              </p:nvSpPr>
              <p:spPr>
                <a:xfrm>
                  <a:off x="9764419" y="1966586"/>
                  <a:ext cx="729920" cy="425640"/>
                </a:xfrm>
                <a:custGeom>
                  <a:avLst/>
                  <a:gdLst>
                    <a:gd name="connsiteX0" fmla="*/ 464477 w 729920"/>
                    <a:gd name="connsiteY0" fmla="*/ 425640 h 425640"/>
                    <a:gd name="connsiteX1" fmla="*/ 729920 w 729920"/>
                    <a:gd name="connsiteY1" fmla="*/ 269532 h 425640"/>
                    <a:gd name="connsiteX2" fmla="*/ 265443 w 729920"/>
                    <a:gd name="connsiteY2" fmla="*/ 0 h 425640"/>
                    <a:gd name="connsiteX3" fmla="*/ 0 w 729920"/>
                    <a:gd name="connsiteY3" fmla="*/ 156108 h 425640"/>
                  </a:gdLst>
                  <a:ahLst/>
                  <a:cxnLst>
                    <a:cxn ang="0">
                      <a:pos x="connsiteX0" y="connsiteY0"/>
                    </a:cxn>
                    <a:cxn ang="1">
                      <a:pos x="connsiteX1" y="connsiteY1"/>
                    </a:cxn>
                    <a:cxn ang="2">
                      <a:pos x="connsiteX2" y="connsiteY2"/>
                    </a:cxn>
                    <a:cxn ang="3">
                      <a:pos x="connsiteX3" y="connsiteY3"/>
                    </a:cxn>
                  </a:cxnLst>
                  <a:rect l="l" t="t" r="r" b="b"/>
                  <a:pathLst>
                    <a:path w="729920" h="425640">
                      <a:moveTo>
                        <a:pt x="464477" y="425640"/>
                      </a:moveTo>
                      <a:lnTo>
                        <a:pt x="729920" y="269532"/>
                      </a:lnTo>
                      <a:lnTo>
                        <a:pt x="265443" y="0"/>
                      </a:lnTo>
                      <a:lnTo>
                        <a:pt x="0" y="15610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3" name="TextBox 142"/>
              <p:cNvSpPr txBox="1"/>
              <p:nvPr/>
            </p:nvSpPr>
            <p:spPr>
              <a:xfrm>
                <a:off x="7810069" y="5579453"/>
                <a:ext cx="898081" cy="193899"/>
              </a:xfrm>
              <a:prstGeom prst="rect">
                <a:avLst/>
              </a:prstGeom>
              <a:noFill/>
            </p:spPr>
            <p:txBody>
              <a:bodyPr wrap="square" lIns="0" tIns="0" rIns="0" bIns="0" rtlCol="0">
                <a:spAutoFit/>
              </a:bodyPr>
              <a:lstStyle/>
              <a:p>
                <a:pPr algn="ctr">
                  <a:lnSpc>
                    <a:spcPct val="90000"/>
                  </a:lnSpc>
                </a:pPr>
                <a:r>
                  <a:rPr lang="en-US" sz="1400" dirty="0" smtClean="0"/>
                  <a:t>Supplier</a:t>
                </a:r>
                <a:endParaRPr lang="en-US" sz="1400" dirty="0"/>
              </a:p>
            </p:txBody>
          </p:sp>
        </p:grpSp>
        <p:cxnSp>
          <p:nvCxnSpPr>
            <p:cNvPr id="205" name="Straight Arrow Connector 204"/>
            <p:cNvCxnSpPr/>
            <p:nvPr/>
          </p:nvCxnSpPr>
          <p:spPr>
            <a:xfrm>
              <a:off x="4142189" y="4849022"/>
              <a:ext cx="1202603" cy="0"/>
            </a:xfrm>
            <a:prstGeom prst="straightConnector1">
              <a:avLst/>
            </a:prstGeom>
            <a:ln w="15875" cmpd="sng">
              <a:solidFill>
                <a:schemeClr val="tx1"/>
              </a:solidFill>
              <a:headEnd type="triangle" w="lg" len="med"/>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208" name="Straight Arrow Connector 207"/>
            <p:cNvCxnSpPr/>
            <p:nvPr/>
          </p:nvCxnSpPr>
          <p:spPr>
            <a:xfrm>
              <a:off x="6750917" y="4849022"/>
              <a:ext cx="1078586" cy="0"/>
            </a:xfrm>
            <a:prstGeom prst="straightConnector1">
              <a:avLst/>
            </a:prstGeom>
            <a:ln w="15875" cmpd="sng">
              <a:solidFill>
                <a:schemeClr val="tx1"/>
              </a:solidFill>
              <a:headEnd type="triangle" w="lg" len="med"/>
              <a:tailEnd type="triangle" w="lg" len="med"/>
            </a:ln>
            <a:effectLst/>
          </p:spPr>
          <p:style>
            <a:lnRef idx="2">
              <a:schemeClr val="accent1"/>
            </a:lnRef>
            <a:fillRef idx="0">
              <a:schemeClr val="accent1"/>
            </a:fillRef>
            <a:effectRef idx="1">
              <a:schemeClr val="accent1"/>
            </a:effectRef>
            <a:fontRef idx="minor">
              <a:schemeClr val="tx1"/>
            </a:fontRef>
          </p:style>
        </p:cxnSp>
        <p:grpSp>
          <p:nvGrpSpPr>
            <p:cNvPr id="6" name="Group 5"/>
            <p:cNvGrpSpPr/>
            <p:nvPr/>
          </p:nvGrpSpPr>
          <p:grpSpPr>
            <a:xfrm>
              <a:off x="2976412" y="4464990"/>
              <a:ext cx="1180010" cy="1121220"/>
              <a:chOff x="2976412" y="4464990"/>
              <a:chExt cx="1180010" cy="1121220"/>
            </a:xfrm>
          </p:grpSpPr>
          <p:sp>
            <p:nvSpPr>
              <p:cNvPr id="142" name="TextBox 141"/>
              <p:cNvSpPr txBox="1"/>
              <p:nvPr/>
            </p:nvSpPr>
            <p:spPr>
              <a:xfrm>
                <a:off x="2976412" y="5392311"/>
                <a:ext cx="1180010" cy="193899"/>
              </a:xfrm>
              <a:prstGeom prst="rect">
                <a:avLst/>
              </a:prstGeom>
              <a:noFill/>
            </p:spPr>
            <p:txBody>
              <a:bodyPr wrap="square" lIns="0" tIns="0" rIns="0" bIns="0" rtlCol="0">
                <a:spAutoFit/>
              </a:bodyPr>
              <a:lstStyle/>
              <a:p>
                <a:pPr algn="ctr">
                  <a:lnSpc>
                    <a:spcPct val="90000"/>
                  </a:lnSpc>
                </a:pPr>
                <a:r>
                  <a:rPr lang="en-US" sz="1400" dirty="0" smtClean="0"/>
                  <a:t>Your Business</a:t>
                </a:r>
                <a:endParaRPr lang="en-US" sz="1400" dirty="0"/>
              </a:p>
            </p:txBody>
          </p:sp>
          <p:grpSp>
            <p:nvGrpSpPr>
              <p:cNvPr id="160" name="Group 159"/>
              <p:cNvGrpSpPr>
                <a:grpSpLocks noChangeAspect="1"/>
              </p:cNvGrpSpPr>
              <p:nvPr/>
            </p:nvGrpSpPr>
            <p:grpSpPr>
              <a:xfrm>
                <a:off x="3171217" y="4464990"/>
                <a:ext cx="791039" cy="801998"/>
                <a:chOff x="-5864225" y="8767763"/>
                <a:chExt cx="1947862" cy="1974850"/>
              </a:xfrm>
              <a:solidFill>
                <a:schemeClr val="tx1"/>
              </a:solidFill>
            </p:grpSpPr>
            <p:sp>
              <p:nvSpPr>
                <p:cNvPr id="161" name="Rectangle 80"/>
                <p:cNvSpPr>
                  <a:spLocks noChangeArrowheads="1"/>
                </p:cNvSpPr>
                <p:nvPr/>
              </p:nvSpPr>
              <p:spPr bwMode="auto">
                <a:xfrm>
                  <a:off x="-5864225" y="10641013"/>
                  <a:ext cx="1947862"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81"/>
                <p:cNvSpPr>
                  <a:spLocks noEditPoints="1"/>
                </p:cNvSpPr>
                <p:nvPr/>
              </p:nvSpPr>
              <p:spPr bwMode="auto">
                <a:xfrm>
                  <a:off x="-4735513" y="9126538"/>
                  <a:ext cx="661987" cy="1443038"/>
                </a:xfrm>
                <a:custGeom>
                  <a:avLst/>
                  <a:gdLst>
                    <a:gd name="T0" fmla="*/ 0 w 417"/>
                    <a:gd name="T1" fmla="*/ 0 h 909"/>
                    <a:gd name="T2" fmla="*/ 0 w 417"/>
                    <a:gd name="T3" fmla="*/ 909 h 909"/>
                    <a:gd name="T4" fmla="*/ 417 w 417"/>
                    <a:gd name="T5" fmla="*/ 909 h 909"/>
                    <a:gd name="T6" fmla="*/ 417 w 417"/>
                    <a:gd name="T7" fmla="*/ 0 h 909"/>
                    <a:gd name="T8" fmla="*/ 0 w 417"/>
                    <a:gd name="T9" fmla="*/ 0 h 909"/>
                    <a:gd name="T10" fmla="*/ 103 w 417"/>
                    <a:gd name="T11" fmla="*/ 583 h 909"/>
                    <a:gd name="T12" fmla="*/ 54 w 417"/>
                    <a:gd name="T13" fmla="*/ 583 h 909"/>
                    <a:gd name="T14" fmla="*/ 54 w 417"/>
                    <a:gd name="T15" fmla="*/ 410 h 909"/>
                    <a:gd name="T16" fmla="*/ 103 w 417"/>
                    <a:gd name="T17" fmla="*/ 410 h 909"/>
                    <a:gd name="T18" fmla="*/ 103 w 417"/>
                    <a:gd name="T19" fmla="*/ 583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909">
                      <a:moveTo>
                        <a:pt x="0" y="0"/>
                      </a:moveTo>
                      <a:lnTo>
                        <a:pt x="0" y="909"/>
                      </a:lnTo>
                      <a:lnTo>
                        <a:pt x="417" y="909"/>
                      </a:lnTo>
                      <a:lnTo>
                        <a:pt x="417" y="0"/>
                      </a:lnTo>
                      <a:lnTo>
                        <a:pt x="0" y="0"/>
                      </a:lnTo>
                      <a:close/>
                      <a:moveTo>
                        <a:pt x="103" y="583"/>
                      </a:moveTo>
                      <a:lnTo>
                        <a:pt x="54" y="583"/>
                      </a:lnTo>
                      <a:lnTo>
                        <a:pt x="54" y="410"/>
                      </a:lnTo>
                      <a:lnTo>
                        <a:pt x="103" y="410"/>
                      </a:lnTo>
                      <a:lnTo>
                        <a:pt x="103" y="5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Rectangle 82"/>
                <p:cNvSpPr>
                  <a:spLocks noChangeArrowheads="1"/>
                </p:cNvSpPr>
                <p:nvPr/>
              </p:nvSpPr>
              <p:spPr bwMode="auto">
                <a:xfrm>
                  <a:off x="-5864225" y="8767763"/>
                  <a:ext cx="1947862" cy="296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83"/>
                <p:cNvSpPr>
                  <a:spLocks noEditPoints="1"/>
                </p:cNvSpPr>
                <p:nvPr/>
              </p:nvSpPr>
              <p:spPr bwMode="auto">
                <a:xfrm>
                  <a:off x="-5707063" y="9126538"/>
                  <a:ext cx="866775" cy="1443038"/>
                </a:xfrm>
                <a:custGeom>
                  <a:avLst/>
                  <a:gdLst>
                    <a:gd name="T0" fmla="*/ 0 w 546"/>
                    <a:gd name="T1" fmla="*/ 0 h 909"/>
                    <a:gd name="T2" fmla="*/ 0 w 546"/>
                    <a:gd name="T3" fmla="*/ 909 h 909"/>
                    <a:gd name="T4" fmla="*/ 546 w 546"/>
                    <a:gd name="T5" fmla="*/ 909 h 909"/>
                    <a:gd name="T6" fmla="*/ 546 w 546"/>
                    <a:gd name="T7" fmla="*/ 0 h 909"/>
                    <a:gd name="T8" fmla="*/ 0 w 546"/>
                    <a:gd name="T9" fmla="*/ 0 h 909"/>
                    <a:gd name="T10" fmla="*/ 282 w 546"/>
                    <a:gd name="T11" fmla="*/ 279 h 909"/>
                    <a:gd name="T12" fmla="*/ 305 w 546"/>
                    <a:gd name="T13" fmla="*/ 301 h 909"/>
                    <a:gd name="T14" fmla="*/ 177 w 546"/>
                    <a:gd name="T15" fmla="*/ 427 h 909"/>
                    <a:gd name="T16" fmla="*/ 155 w 546"/>
                    <a:gd name="T17" fmla="*/ 406 h 909"/>
                    <a:gd name="T18" fmla="*/ 282 w 546"/>
                    <a:gd name="T19" fmla="*/ 279 h 909"/>
                    <a:gd name="T20" fmla="*/ 155 w 546"/>
                    <a:gd name="T21" fmla="*/ 515 h 909"/>
                    <a:gd name="T22" fmla="*/ 388 w 546"/>
                    <a:gd name="T23" fmla="*/ 283 h 909"/>
                    <a:gd name="T24" fmla="*/ 410 w 546"/>
                    <a:gd name="T25" fmla="*/ 303 h 909"/>
                    <a:gd name="T26" fmla="*/ 175 w 546"/>
                    <a:gd name="T27" fmla="*/ 538 h 909"/>
                    <a:gd name="T28" fmla="*/ 155 w 546"/>
                    <a:gd name="T29" fmla="*/ 515 h 909"/>
                    <a:gd name="T30" fmla="*/ 291 w 546"/>
                    <a:gd name="T31" fmla="*/ 540 h 909"/>
                    <a:gd name="T32" fmla="*/ 270 w 546"/>
                    <a:gd name="T33" fmla="*/ 520 h 909"/>
                    <a:gd name="T34" fmla="*/ 396 w 546"/>
                    <a:gd name="T35" fmla="*/ 392 h 909"/>
                    <a:gd name="T36" fmla="*/ 419 w 546"/>
                    <a:gd name="T37" fmla="*/ 414 h 909"/>
                    <a:gd name="T38" fmla="*/ 291 w 546"/>
                    <a:gd name="T39" fmla="*/ 54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6" h="909">
                      <a:moveTo>
                        <a:pt x="0" y="0"/>
                      </a:moveTo>
                      <a:lnTo>
                        <a:pt x="0" y="909"/>
                      </a:lnTo>
                      <a:lnTo>
                        <a:pt x="546" y="909"/>
                      </a:lnTo>
                      <a:lnTo>
                        <a:pt x="546" y="0"/>
                      </a:lnTo>
                      <a:lnTo>
                        <a:pt x="0" y="0"/>
                      </a:lnTo>
                      <a:close/>
                      <a:moveTo>
                        <a:pt x="282" y="279"/>
                      </a:moveTo>
                      <a:lnTo>
                        <a:pt x="305" y="301"/>
                      </a:lnTo>
                      <a:lnTo>
                        <a:pt x="177" y="427"/>
                      </a:lnTo>
                      <a:lnTo>
                        <a:pt x="155" y="406"/>
                      </a:lnTo>
                      <a:lnTo>
                        <a:pt x="282" y="279"/>
                      </a:lnTo>
                      <a:close/>
                      <a:moveTo>
                        <a:pt x="155" y="515"/>
                      </a:moveTo>
                      <a:lnTo>
                        <a:pt x="388" y="283"/>
                      </a:lnTo>
                      <a:lnTo>
                        <a:pt x="410" y="303"/>
                      </a:lnTo>
                      <a:lnTo>
                        <a:pt x="175" y="538"/>
                      </a:lnTo>
                      <a:lnTo>
                        <a:pt x="155" y="515"/>
                      </a:lnTo>
                      <a:close/>
                      <a:moveTo>
                        <a:pt x="291" y="540"/>
                      </a:moveTo>
                      <a:lnTo>
                        <a:pt x="270" y="520"/>
                      </a:lnTo>
                      <a:lnTo>
                        <a:pt x="396" y="392"/>
                      </a:lnTo>
                      <a:lnTo>
                        <a:pt x="419" y="414"/>
                      </a:lnTo>
                      <a:lnTo>
                        <a:pt x="291"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7" name="Group 6"/>
          <p:cNvGrpSpPr/>
          <p:nvPr/>
        </p:nvGrpSpPr>
        <p:grpSpPr>
          <a:xfrm>
            <a:off x="1683416" y="2261634"/>
            <a:ext cx="8625040" cy="1039044"/>
            <a:chOff x="1683416" y="2261634"/>
            <a:chExt cx="8625040" cy="1039044"/>
          </a:xfrm>
        </p:grpSpPr>
        <p:grpSp>
          <p:nvGrpSpPr>
            <p:cNvPr id="185" name="Group 184"/>
            <p:cNvGrpSpPr/>
            <p:nvPr/>
          </p:nvGrpSpPr>
          <p:grpSpPr>
            <a:xfrm>
              <a:off x="3287485" y="2261634"/>
              <a:ext cx="742616" cy="981658"/>
              <a:chOff x="2657105" y="1715221"/>
              <a:chExt cx="897576" cy="1186498"/>
            </a:xfrm>
          </p:grpSpPr>
          <p:sp>
            <p:nvSpPr>
              <p:cNvPr id="5" name="TextBox 4"/>
              <p:cNvSpPr txBox="1"/>
              <p:nvPr/>
            </p:nvSpPr>
            <p:spPr>
              <a:xfrm>
                <a:off x="2657105" y="2569320"/>
                <a:ext cx="897576" cy="332399"/>
              </a:xfrm>
              <a:prstGeom prst="rect">
                <a:avLst/>
              </a:prstGeom>
              <a:noFill/>
            </p:spPr>
            <p:txBody>
              <a:bodyPr wrap="square" lIns="0" tIns="0" rIns="0" bIns="0" rtlCol="0">
                <a:spAutoFit/>
              </a:bodyPr>
              <a:lstStyle/>
              <a:p>
                <a:pPr algn="ctr">
                  <a:lnSpc>
                    <a:spcPct val="90000"/>
                  </a:lnSpc>
                </a:pPr>
                <a:r>
                  <a:rPr lang="en-US" sz="1200" dirty="0" smtClean="0">
                    <a:solidFill>
                      <a:schemeClr val="accent5"/>
                    </a:solidFill>
                  </a:rPr>
                  <a:t>Bank Card Issuer</a:t>
                </a:r>
                <a:endParaRPr lang="en-US" sz="1200" dirty="0">
                  <a:solidFill>
                    <a:schemeClr val="accent5"/>
                  </a:solidFill>
                </a:endParaRPr>
              </a:p>
            </p:txBody>
          </p:sp>
          <p:grpSp>
            <p:nvGrpSpPr>
              <p:cNvPr id="180" name="Group 179"/>
              <p:cNvGrpSpPr/>
              <p:nvPr/>
            </p:nvGrpSpPr>
            <p:grpSpPr>
              <a:xfrm>
                <a:off x="2720509" y="1715221"/>
                <a:ext cx="770769" cy="770769"/>
                <a:chOff x="2720509" y="1715221"/>
                <a:chExt cx="770769" cy="770769"/>
              </a:xfrm>
            </p:grpSpPr>
            <p:sp>
              <p:nvSpPr>
                <p:cNvPr id="147" name="Oval 146"/>
                <p:cNvSpPr/>
                <p:nvPr/>
              </p:nvSpPr>
              <p:spPr>
                <a:xfrm>
                  <a:off x="2720509"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3" name="Group 72"/>
                <p:cNvGrpSpPr/>
                <p:nvPr/>
              </p:nvGrpSpPr>
              <p:grpSpPr>
                <a:xfrm>
                  <a:off x="2839089" y="1928552"/>
                  <a:ext cx="533609" cy="344107"/>
                  <a:chOff x="9907829" y="6415054"/>
                  <a:chExt cx="1297394" cy="836647"/>
                </a:xfrm>
                <a:solidFill>
                  <a:schemeClr val="bg1"/>
                </a:solidFill>
              </p:grpSpPr>
              <p:sp>
                <p:nvSpPr>
                  <p:cNvPr id="74" name="Freeform 3"/>
                  <p:cNvSpPr/>
                  <p:nvPr/>
                </p:nvSpPr>
                <p:spPr>
                  <a:xfrm>
                    <a:off x="9907829" y="6415054"/>
                    <a:ext cx="1297368" cy="173926"/>
                  </a:xfrm>
                  <a:custGeom>
                    <a:avLst/>
                    <a:gdLst>
                      <a:gd name="connsiteX0" fmla="*/ 1297368 w 1297368"/>
                      <a:gd name="connsiteY0" fmla="*/ 173926 h 173926"/>
                      <a:gd name="connsiteX1" fmla="*/ 1297368 w 1297368"/>
                      <a:gd name="connsiteY1" fmla="*/ 67818 h 173926"/>
                      <a:gd name="connsiteX2" fmla="*/ 1223442 w 1297368"/>
                      <a:gd name="connsiteY2" fmla="*/ 0 h 173926"/>
                      <a:gd name="connsiteX3" fmla="*/ 73927 w 1297368"/>
                      <a:gd name="connsiteY3" fmla="*/ 0 h 173926"/>
                      <a:gd name="connsiteX4" fmla="*/ 0 w 1297368"/>
                      <a:gd name="connsiteY4" fmla="*/ 67818 h 173926"/>
                      <a:gd name="connsiteX5" fmla="*/ 0 w 1297368"/>
                      <a:gd name="connsiteY5" fmla="*/ 173926 h 1739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297368" h="173926">
                        <a:moveTo>
                          <a:pt x="1297368" y="173926"/>
                        </a:moveTo>
                        <a:lnTo>
                          <a:pt x="1297368" y="67818"/>
                        </a:lnTo>
                        <a:cubicBezTo>
                          <a:pt x="1297368" y="30340"/>
                          <a:pt x="1264196" y="0"/>
                          <a:pt x="1223442" y="0"/>
                        </a:cubicBezTo>
                        <a:lnTo>
                          <a:pt x="73927" y="0"/>
                        </a:lnTo>
                        <a:cubicBezTo>
                          <a:pt x="33058" y="0"/>
                          <a:pt x="0" y="30340"/>
                          <a:pt x="0" y="67818"/>
                        </a:cubicBezTo>
                        <a:lnTo>
                          <a:pt x="0" y="17392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75" name="Freeform 74"/>
                  <p:cNvSpPr/>
                  <p:nvPr/>
                </p:nvSpPr>
                <p:spPr>
                  <a:xfrm>
                    <a:off x="9907855" y="6755639"/>
                    <a:ext cx="1297368" cy="496062"/>
                  </a:xfrm>
                  <a:custGeom>
                    <a:avLst/>
                    <a:gdLst>
                      <a:gd name="connsiteX0" fmla="*/ 0 w 1297368"/>
                      <a:gd name="connsiteY0" fmla="*/ 0 h 496062"/>
                      <a:gd name="connsiteX1" fmla="*/ 0 w 1297368"/>
                      <a:gd name="connsiteY1" fmla="*/ 428333 h 496062"/>
                      <a:gd name="connsiteX2" fmla="*/ 73876 w 1297368"/>
                      <a:gd name="connsiteY2" fmla="*/ 496062 h 496062"/>
                      <a:gd name="connsiteX3" fmla="*/ 1223391 w 1297368"/>
                      <a:gd name="connsiteY3" fmla="*/ 496062 h 496062"/>
                      <a:gd name="connsiteX4" fmla="*/ 1297368 w 1297368"/>
                      <a:gd name="connsiteY4" fmla="*/ 428333 h 496062"/>
                      <a:gd name="connsiteX5" fmla="*/ 1297368 w 1297368"/>
                      <a:gd name="connsiteY5" fmla="*/ 0 h 49606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297368" h="496062">
                        <a:moveTo>
                          <a:pt x="0" y="0"/>
                        </a:moveTo>
                        <a:lnTo>
                          <a:pt x="0" y="428333"/>
                        </a:lnTo>
                        <a:cubicBezTo>
                          <a:pt x="0" y="465671"/>
                          <a:pt x="33020" y="496062"/>
                          <a:pt x="73876" y="496062"/>
                        </a:cubicBezTo>
                        <a:lnTo>
                          <a:pt x="1223391" y="496062"/>
                        </a:lnTo>
                        <a:cubicBezTo>
                          <a:pt x="1264209" y="496062"/>
                          <a:pt x="1297368" y="465671"/>
                          <a:pt x="1297368" y="428333"/>
                        </a:cubicBezTo>
                        <a:lnTo>
                          <a:pt x="1297368"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grpSp>
          <p:nvGrpSpPr>
            <p:cNvPr id="177" name="Group 176"/>
            <p:cNvGrpSpPr/>
            <p:nvPr/>
          </p:nvGrpSpPr>
          <p:grpSpPr>
            <a:xfrm>
              <a:off x="8017118" y="2261634"/>
              <a:ext cx="637702" cy="637701"/>
              <a:chOff x="8759461" y="1715221"/>
              <a:chExt cx="770769" cy="770769"/>
            </a:xfrm>
          </p:grpSpPr>
          <p:sp>
            <p:nvSpPr>
              <p:cNvPr id="153" name="Oval 152"/>
              <p:cNvSpPr/>
              <p:nvPr/>
            </p:nvSpPr>
            <p:spPr>
              <a:xfrm>
                <a:off x="8759461"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01" name="Group 100"/>
              <p:cNvGrpSpPr/>
              <p:nvPr/>
            </p:nvGrpSpPr>
            <p:grpSpPr>
              <a:xfrm>
                <a:off x="8898968" y="1854728"/>
                <a:ext cx="491754" cy="491755"/>
                <a:chOff x="3742172" y="5179182"/>
                <a:chExt cx="1485900" cy="1485905"/>
              </a:xfrm>
              <a:solidFill>
                <a:schemeClr val="bg1"/>
              </a:solidFill>
            </p:grpSpPr>
            <p:sp>
              <p:nvSpPr>
                <p:cNvPr id="102" name="Freeform 101"/>
                <p:cNvSpPr/>
                <p:nvPr/>
              </p:nvSpPr>
              <p:spPr>
                <a:xfrm>
                  <a:off x="3745154" y="6518262"/>
                  <a:ext cx="1479931" cy="146825"/>
                </a:xfrm>
                <a:custGeom>
                  <a:avLst/>
                  <a:gdLst>
                    <a:gd name="connsiteX0" fmla="*/ 1355992 w 1479931"/>
                    <a:gd name="connsiteY0" fmla="*/ 0 h 146825"/>
                    <a:gd name="connsiteX1" fmla="*/ 123952 w 1479931"/>
                    <a:gd name="connsiteY1" fmla="*/ 0 h 146825"/>
                    <a:gd name="connsiteX2" fmla="*/ 123952 w 1479931"/>
                    <a:gd name="connsiteY2" fmla="*/ 72479 h 146825"/>
                    <a:gd name="connsiteX3" fmla="*/ 0 w 1479931"/>
                    <a:gd name="connsiteY3" fmla="*/ 72479 h 146825"/>
                    <a:gd name="connsiteX4" fmla="*/ 0 w 1479931"/>
                    <a:gd name="connsiteY4" fmla="*/ 146825 h 146825"/>
                    <a:gd name="connsiteX5" fmla="*/ 1479931 w 1479931"/>
                    <a:gd name="connsiteY5" fmla="*/ 146825 h 146825"/>
                    <a:gd name="connsiteX6" fmla="*/ 1479931 w 1479931"/>
                    <a:gd name="connsiteY6" fmla="*/ 72479 h 146825"/>
                    <a:gd name="connsiteX7" fmla="*/ 1355992 w 1479931"/>
                    <a:gd name="connsiteY7" fmla="*/ 72479 h 1468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479931" h="146825">
                      <a:moveTo>
                        <a:pt x="1355992" y="0"/>
                      </a:moveTo>
                      <a:lnTo>
                        <a:pt x="123952" y="0"/>
                      </a:lnTo>
                      <a:lnTo>
                        <a:pt x="123952" y="72479"/>
                      </a:lnTo>
                      <a:lnTo>
                        <a:pt x="0" y="72479"/>
                      </a:lnTo>
                      <a:lnTo>
                        <a:pt x="0" y="146825"/>
                      </a:lnTo>
                      <a:lnTo>
                        <a:pt x="1479931" y="146825"/>
                      </a:lnTo>
                      <a:lnTo>
                        <a:pt x="1479931" y="72479"/>
                      </a:lnTo>
                      <a:lnTo>
                        <a:pt x="1355992" y="72479"/>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102"/>
                <p:cNvSpPr/>
                <p:nvPr/>
              </p:nvSpPr>
              <p:spPr>
                <a:xfrm>
                  <a:off x="3869106" y="5494414"/>
                  <a:ext cx="1232040" cy="74346"/>
                </a:xfrm>
                <a:custGeom>
                  <a:avLst/>
                  <a:gdLst>
                    <a:gd name="connsiteX0" fmla="*/ 0 w 1232040"/>
                    <a:gd name="connsiteY0" fmla="*/ 74346 h 74346"/>
                    <a:gd name="connsiteX1" fmla="*/ 1232040 w 1232040"/>
                    <a:gd name="connsiteY1" fmla="*/ 74346 h 74346"/>
                    <a:gd name="connsiteX2" fmla="*/ 1232040 w 1232040"/>
                    <a:gd name="connsiteY2" fmla="*/ 0 h 74346"/>
                    <a:gd name="connsiteX3" fmla="*/ 0 w 1232040"/>
                    <a:gd name="connsiteY3" fmla="*/ 0 h 74346"/>
                  </a:gdLst>
                  <a:ahLst/>
                  <a:cxnLst>
                    <a:cxn ang="0">
                      <a:pos x="connsiteX0" y="connsiteY0"/>
                    </a:cxn>
                    <a:cxn ang="1">
                      <a:pos x="connsiteX1" y="connsiteY1"/>
                    </a:cxn>
                    <a:cxn ang="2">
                      <a:pos x="connsiteX2" y="connsiteY2"/>
                    </a:cxn>
                    <a:cxn ang="3">
                      <a:pos x="connsiteX3" y="connsiteY3"/>
                    </a:cxn>
                  </a:cxnLst>
                  <a:rect l="l" t="t" r="r" b="b"/>
                  <a:pathLst>
                    <a:path w="1232040" h="74346">
                      <a:moveTo>
                        <a:pt x="0" y="74346"/>
                      </a:moveTo>
                      <a:lnTo>
                        <a:pt x="1232040" y="74346"/>
                      </a:lnTo>
                      <a:lnTo>
                        <a:pt x="1232040"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Freeform 3"/>
                <p:cNvSpPr/>
                <p:nvPr/>
              </p:nvSpPr>
              <p:spPr>
                <a:xfrm>
                  <a:off x="4002291" y="5625338"/>
                  <a:ext cx="136893" cy="836333"/>
                </a:xfrm>
                <a:custGeom>
                  <a:avLst/>
                  <a:gdLst>
                    <a:gd name="connsiteX0" fmla="*/ 0 w 136893"/>
                    <a:gd name="connsiteY0" fmla="*/ 836333 h 836333"/>
                    <a:gd name="connsiteX1" fmla="*/ 136893 w 136893"/>
                    <a:gd name="connsiteY1" fmla="*/ 836333 h 836333"/>
                    <a:gd name="connsiteX2" fmla="*/ 136893 w 136893"/>
                    <a:gd name="connsiteY2" fmla="*/ 0 h 836333"/>
                    <a:gd name="connsiteX3" fmla="*/ 0 w 136893"/>
                    <a:gd name="connsiteY3" fmla="*/ 0 h 836333"/>
                  </a:gdLst>
                  <a:ahLst/>
                  <a:cxnLst>
                    <a:cxn ang="0">
                      <a:pos x="connsiteX0" y="connsiteY0"/>
                    </a:cxn>
                    <a:cxn ang="1">
                      <a:pos x="connsiteX1" y="connsiteY1"/>
                    </a:cxn>
                    <a:cxn ang="2">
                      <a:pos x="connsiteX2" y="connsiteY2"/>
                    </a:cxn>
                    <a:cxn ang="3">
                      <a:pos x="connsiteX3" y="connsiteY3"/>
                    </a:cxn>
                  </a:cxnLst>
                  <a:rect l="l" t="t" r="r" b="b"/>
                  <a:pathLst>
                    <a:path w="136893" h="836333">
                      <a:moveTo>
                        <a:pt x="0" y="836333"/>
                      </a:moveTo>
                      <a:lnTo>
                        <a:pt x="136893" y="836333"/>
                      </a:lnTo>
                      <a:lnTo>
                        <a:pt x="136893"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3"/>
                <p:cNvSpPr/>
                <p:nvPr/>
              </p:nvSpPr>
              <p:spPr>
                <a:xfrm>
                  <a:off x="4278541" y="5625338"/>
                  <a:ext cx="136893" cy="836333"/>
                </a:xfrm>
                <a:custGeom>
                  <a:avLst/>
                  <a:gdLst>
                    <a:gd name="connsiteX0" fmla="*/ 0 w 136893"/>
                    <a:gd name="connsiteY0" fmla="*/ 836333 h 836333"/>
                    <a:gd name="connsiteX1" fmla="*/ 136893 w 136893"/>
                    <a:gd name="connsiteY1" fmla="*/ 836333 h 836333"/>
                    <a:gd name="connsiteX2" fmla="*/ 136893 w 136893"/>
                    <a:gd name="connsiteY2" fmla="*/ 0 h 836333"/>
                    <a:gd name="connsiteX3" fmla="*/ 0 w 136893"/>
                    <a:gd name="connsiteY3" fmla="*/ 0 h 836333"/>
                  </a:gdLst>
                  <a:ahLst/>
                  <a:cxnLst>
                    <a:cxn ang="0">
                      <a:pos x="connsiteX0" y="connsiteY0"/>
                    </a:cxn>
                    <a:cxn ang="1">
                      <a:pos x="connsiteX1" y="connsiteY1"/>
                    </a:cxn>
                    <a:cxn ang="2">
                      <a:pos x="connsiteX2" y="connsiteY2"/>
                    </a:cxn>
                    <a:cxn ang="3">
                      <a:pos x="connsiteX3" y="connsiteY3"/>
                    </a:cxn>
                  </a:cxnLst>
                  <a:rect l="l" t="t" r="r" b="b"/>
                  <a:pathLst>
                    <a:path w="136893" h="836333">
                      <a:moveTo>
                        <a:pt x="0" y="836333"/>
                      </a:moveTo>
                      <a:lnTo>
                        <a:pt x="136893" y="836333"/>
                      </a:lnTo>
                      <a:lnTo>
                        <a:pt x="136893"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3"/>
                <p:cNvSpPr/>
                <p:nvPr/>
              </p:nvSpPr>
              <p:spPr>
                <a:xfrm>
                  <a:off x="4554804" y="5625338"/>
                  <a:ext cx="136893" cy="836333"/>
                </a:xfrm>
                <a:custGeom>
                  <a:avLst/>
                  <a:gdLst>
                    <a:gd name="connsiteX0" fmla="*/ 0 w 136893"/>
                    <a:gd name="connsiteY0" fmla="*/ 836333 h 836333"/>
                    <a:gd name="connsiteX1" fmla="*/ 136893 w 136893"/>
                    <a:gd name="connsiteY1" fmla="*/ 836333 h 836333"/>
                    <a:gd name="connsiteX2" fmla="*/ 136893 w 136893"/>
                    <a:gd name="connsiteY2" fmla="*/ 0 h 836333"/>
                    <a:gd name="connsiteX3" fmla="*/ 0 w 136893"/>
                    <a:gd name="connsiteY3" fmla="*/ 0 h 836333"/>
                  </a:gdLst>
                  <a:ahLst/>
                  <a:cxnLst>
                    <a:cxn ang="0">
                      <a:pos x="connsiteX0" y="connsiteY0"/>
                    </a:cxn>
                    <a:cxn ang="1">
                      <a:pos x="connsiteX1" y="connsiteY1"/>
                    </a:cxn>
                    <a:cxn ang="2">
                      <a:pos x="connsiteX2" y="connsiteY2"/>
                    </a:cxn>
                    <a:cxn ang="3">
                      <a:pos x="connsiteX3" y="connsiteY3"/>
                    </a:cxn>
                  </a:cxnLst>
                  <a:rect l="l" t="t" r="r" b="b"/>
                  <a:pathLst>
                    <a:path w="136893" h="836333">
                      <a:moveTo>
                        <a:pt x="0" y="836333"/>
                      </a:moveTo>
                      <a:lnTo>
                        <a:pt x="136893" y="836333"/>
                      </a:lnTo>
                      <a:lnTo>
                        <a:pt x="136893"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3"/>
                <p:cNvSpPr/>
                <p:nvPr/>
              </p:nvSpPr>
              <p:spPr>
                <a:xfrm>
                  <a:off x="4831055" y="5625338"/>
                  <a:ext cx="136893" cy="836333"/>
                </a:xfrm>
                <a:custGeom>
                  <a:avLst/>
                  <a:gdLst>
                    <a:gd name="connsiteX0" fmla="*/ 0 w 136893"/>
                    <a:gd name="connsiteY0" fmla="*/ 836333 h 836333"/>
                    <a:gd name="connsiteX1" fmla="*/ 136893 w 136893"/>
                    <a:gd name="connsiteY1" fmla="*/ 836333 h 836333"/>
                    <a:gd name="connsiteX2" fmla="*/ 136893 w 136893"/>
                    <a:gd name="connsiteY2" fmla="*/ 0 h 836333"/>
                    <a:gd name="connsiteX3" fmla="*/ 0 w 136893"/>
                    <a:gd name="connsiteY3" fmla="*/ 0 h 836333"/>
                  </a:gdLst>
                  <a:ahLst/>
                  <a:cxnLst>
                    <a:cxn ang="0">
                      <a:pos x="connsiteX0" y="connsiteY0"/>
                    </a:cxn>
                    <a:cxn ang="1">
                      <a:pos x="connsiteX1" y="connsiteY1"/>
                    </a:cxn>
                    <a:cxn ang="2">
                      <a:pos x="connsiteX2" y="connsiteY2"/>
                    </a:cxn>
                    <a:cxn ang="3">
                      <a:pos x="connsiteX3" y="connsiteY3"/>
                    </a:cxn>
                  </a:cxnLst>
                  <a:rect l="l" t="t" r="r" b="b"/>
                  <a:pathLst>
                    <a:path w="136893" h="836333">
                      <a:moveTo>
                        <a:pt x="0" y="836333"/>
                      </a:moveTo>
                      <a:lnTo>
                        <a:pt x="136893" y="836333"/>
                      </a:lnTo>
                      <a:lnTo>
                        <a:pt x="136893"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Freeform 3"/>
                <p:cNvSpPr/>
                <p:nvPr/>
              </p:nvSpPr>
              <p:spPr>
                <a:xfrm>
                  <a:off x="3742172" y="5179182"/>
                  <a:ext cx="1485900" cy="258636"/>
                </a:xfrm>
                <a:custGeom>
                  <a:avLst/>
                  <a:gdLst>
                    <a:gd name="connsiteX0" fmla="*/ 742950 w 1485900"/>
                    <a:gd name="connsiteY0" fmla="*/ 0 h 258636"/>
                    <a:gd name="connsiteX1" fmla="*/ 0 w 1485900"/>
                    <a:gd name="connsiteY1" fmla="*/ 258636 h 258636"/>
                    <a:gd name="connsiteX2" fmla="*/ 1485900 w 1485900"/>
                    <a:gd name="connsiteY2" fmla="*/ 258636 h 258636"/>
                  </a:gdLst>
                  <a:ahLst/>
                  <a:cxnLst>
                    <a:cxn ang="0">
                      <a:pos x="connsiteX0" y="connsiteY0"/>
                    </a:cxn>
                    <a:cxn ang="1">
                      <a:pos x="connsiteX1" y="connsiteY1"/>
                    </a:cxn>
                    <a:cxn ang="2">
                      <a:pos x="connsiteX2" y="connsiteY2"/>
                    </a:cxn>
                  </a:cxnLst>
                  <a:rect l="l" t="t" r="r" b="b"/>
                  <a:pathLst>
                    <a:path w="1485900" h="258636">
                      <a:moveTo>
                        <a:pt x="742950" y="0"/>
                      </a:moveTo>
                      <a:lnTo>
                        <a:pt x="0" y="258636"/>
                      </a:lnTo>
                      <a:lnTo>
                        <a:pt x="1485900" y="25863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9" name="Group 178"/>
            <p:cNvGrpSpPr/>
            <p:nvPr/>
          </p:nvGrpSpPr>
          <p:grpSpPr>
            <a:xfrm>
              <a:off x="2510713" y="2261634"/>
              <a:ext cx="637702" cy="637701"/>
              <a:chOff x="1714017" y="1715221"/>
              <a:chExt cx="770769" cy="770769"/>
            </a:xfrm>
          </p:grpSpPr>
          <p:sp>
            <p:nvSpPr>
              <p:cNvPr id="146" name="Oval 145"/>
              <p:cNvSpPr/>
              <p:nvPr/>
            </p:nvSpPr>
            <p:spPr>
              <a:xfrm>
                <a:off x="1714017"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12" name="Group 111"/>
              <p:cNvGrpSpPr/>
              <p:nvPr/>
            </p:nvGrpSpPr>
            <p:grpSpPr>
              <a:xfrm>
                <a:off x="1921695" y="1905128"/>
                <a:ext cx="355412" cy="390954"/>
                <a:chOff x="13318261" y="11255375"/>
                <a:chExt cx="1415760" cy="1557338"/>
              </a:xfrm>
              <a:solidFill>
                <a:schemeClr val="bg1"/>
              </a:solidFill>
            </p:grpSpPr>
            <p:sp>
              <p:nvSpPr>
                <p:cNvPr id="113" name="Freeform 3"/>
                <p:cNvSpPr/>
                <p:nvPr/>
              </p:nvSpPr>
              <p:spPr>
                <a:xfrm>
                  <a:off x="13459830" y="11255375"/>
                  <a:ext cx="1274191" cy="1557338"/>
                </a:xfrm>
                <a:custGeom>
                  <a:avLst/>
                  <a:gdLst>
                    <a:gd name="connsiteX0" fmla="*/ 0 w 1274191"/>
                    <a:gd name="connsiteY0" fmla="*/ 0 h 1557338"/>
                    <a:gd name="connsiteX1" fmla="*/ 0 w 1274191"/>
                    <a:gd name="connsiteY1" fmla="*/ 424726 h 1557338"/>
                    <a:gd name="connsiteX2" fmla="*/ 141580 w 1274191"/>
                    <a:gd name="connsiteY2" fmla="*/ 424726 h 1557338"/>
                    <a:gd name="connsiteX3" fmla="*/ 141580 w 1274191"/>
                    <a:gd name="connsiteY3" fmla="*/ 141567 h 1557338"/>
                    <a:gd name="connsiteX4" fmla="*/ 1132624 w 1274191"/>
                    <a:gd name="connsiteY4" fmla="*/ 141567 h 1557338"/>
                    <a:gd name="connsiteX5" fmla="*/ 1132624 w 1274191"/>
                    <a:gd name="connsiteY5" fmla="*/ 1132611 h 1557338"/>
                    <a:gd name="connsiteX6" fmla="*/ 849465 w 1274191"/>
                    <a:gd name="connsiteY6" fmla="*/ 1132611 h 1557338"/>
                    <a:gd name="connsiteX7" fmla="*/ 849465 w 1274191"/>
                    <a:gd name="connsiteY7" fmla="*/ 1415771 h 1557338"/>
                    <a:gd name="connsiteX8" fmla="*/ 141580 w 1274191"/>
                    <a:gd name="connsiteY8" fmla="*/ 1415771 h 1557338"/>
                    <a:gd name="connsiteX9" fmla="*/ 141580 w 1274191"/>
                    <a:gd name="connsiteY9" fmla="*/ 920242 h 1557338"/>
                    <a:gd name="connsiteX10" fmla="*/ 0 w 1274191"/>
                    <a:gd name="connsiteY10" fmla="*/ 920242 h 1557338"/>
                    <a:gd name="connsiteX11" fmla="*/ 0 w 1274191"/>
                    <a:gd name="connsiteY11" fmla="*/ 1557338 h 1557338"/>
                    <a:gd name="connsiteX12" fmla="*/ 920255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80" y="424726"/>
                      </a:lnTo>
                      <a:lnTo>
                        <a:pt x="141580" y="141567"/>
                      </a:lnTo>
                      <a:lnTo>
                        <a:pt x="1132624" y="141567"/>
                      </a:lnTo>
                      <a:lnTo>
                        <a:pt x="1132624" y="1132611"/>
                      </a:lnTo>
                      <a:lnTo>
                        <a:pt x="849465" y="1132611"/>
                      </a:lnTo>
                      <a:lnTo>
                        <a:pt x="849465" y="1415771"/>
                      </a:lnTo>
                      <a:lnTo>
                        <a:pt x="141580" y="1415771"/>
                      </a:lnTo>
                      <a:lnTo>
                        <a:pt x="141580" y="920242"/>
                      </a:lnTo>
                      <a:lnTo>
                        <a:pt x="0" y="920242"/>
                      </a:lnTo>
                      <a:lnTo>
                        <a:pt x="0" y="1557338"/>
                      </a:lnTo>
                      <a:lnTo>
                        <a:pt x="920255"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113"/>
                <p:cNvSpPr/>
                <p:nvPr/>
              </p:nvSpPr>
              <p:spPr>
                <a:xfrm>
                  <a:off x="13318261" y="11538527"/>
                  <a:ext cx="849452" cy="778675"/>
                </a:xfrm>
                <a:custGeom>
                  <a:avLst/>
                  <a:gdLst>
                    <a:gd name="connsiteX0" fmla="*/ 424726 w 849452"/>
                    <a:gd name="connsiteY0" fmla="*/ 778675 h 778675"/>
                    <a:gd name="connsiteX1" fmla="*/ 849452 w 849452"/>
                    <a:gd name="connsiteY1" fmla="*/ 389344 h 778675"/>
                    <a:gd name="connsiteX2" fmla="*/ 424726 w 849452"/>
                    <a:gd name="connsiteY2" fmla="*/ 0 h 778675"/>
                    <a:gd name="connsiteX3" fmla="*/ 424726 w 849452"/>
                    <a:gd name="connsiteY3" fmla="*/ 212357 h 778675"/>
                    <a:gd name="connsiteX4" fmla="*/ 0 w 849452"/>
                    <a:gd name="connsiteY4" fmla="*/ 212357 h 778675"/>
                    <a:gd name="connsiteX5" fmla="*/ 0 w 849452"/>
                    <a:gd name="connsiteY5" fmla="*/ 566306 h 778675"/>
                    <a:gd name="connsiteX6" fmla="*/ 424726 w 849452"/>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49452" h="778675">
                      <a:moveTo>
                        <a:pt x="424726" y="778675"/>
                      </a:moveTo>
                      <a:lnTo>
                        <a:pt x="849452" y="389344"/>
                      </a:lnTo>
                      <a:lnTo>
                        <a:pt x="424726" y="0"/>
                      </a:lnTo>
                      <a:lnTo>
                        <a:pt x="424726" y="212357"/>
                      </a:lnTo>
                      <a:lnTo>
                        <a:pt x="0" y="212357"/>
                      </a:lnTo>
                      <a:lnTo>
                        <a:pt x="0" y="566306"/>
                      </a:lnTo>
                      <a:lnTo>
                        <a:pt x="424726"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8" name="Group 177"/>
            <p:cNvGrpSpPr/>
            <p:nvPr/>
          </p:nvGrpSpPr>
          <p:grpSpPr>
            <a:xfrm>
              <a:off x="8879605" y="2261634"/>
              <a:ext cx="637702" cy="637701"/>
              <a:chOff x="9765950" y="1715221"/>
              <a:chExt cx="770769" cy="770769"/>
            </a:xfrm>
          </p:grpSpPr>
          <p:sp>
            <p:nvSpPr>
              <p:cNvPr id="154" name="Oval 153"/>
              <p:cNvSpPr/>
              <p:nvPr/>
            </p:nvSpPr>
            <p:spPr>
              <a:xfrm>
                <a:off x="9765950"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22" name="Group 121"/>
              <p:cNvGrpSpPr/>
              <p:nvPr/>
            </p:nvGrpSpPr>
            <p:grpSpPr>
              <a:xfrm flipH="1">
                <a:off x="9973628" y="1905128"/>
                <a:ext cx="355412" cy="390954"/>
                <a:chOff x="13318261" y="11255375"/>
                <a:chExt cx="1415760" cy="1557338"/>
              </a:xfrm>
              <a:solidFill>
                <a:schemeClr val="bg1"/>
              </a:solidFill>
            </p:grpSpPr>
            <p:sp>
              <p:nvSpPr>
                <p:cNvPr id="123" name="Freeform 3"/>
                <p:cNvSpPr/>
                <p:nvPr/>
              </p:nvSpPr>
              <p:spPr>
                <a:xfrm>
                  <a:off x="13459830" y="11255375"/>
                  <a:ext cx="1274191" cy="1557338"/>
                </a:xfrm>
                <a:custGeom>
                  <a:avLst/>
                  <a:gdLst>
                    <a:gd name="connsiteX0" fmla="*/ 0 w 1274191"/>
                    <a:gd name="connsiteY0" fmla="*/ 0 h 1557338"/>
                    <a:gd name="connsiteX1" fmla="*/ 0 w 1274191"/>
                    <a:gd name="connsiteY1" fmla="*/ 424726 h 1557338"/>
                    <a:gd name="connsiteX2" fmla="*/ 141580 w 1274191"/>
                    <a:gd name="connsiteY2" fmla="*/ 424726 h 1557338"/>
                    <a:gd name="connsiteX3" fmla="*/ 141580 w 1274191"/>
                    <a:gd name="connsiteY3" fmla="*/ 141567 h 1557338"/>
                    <a:gd name="connsiteX4" fmla="*/ 1132624 w 1274191"/>
                    <a:gd name="connsiteY4" fmla="*/ 141567 h 1557338"/>
                    <a:gd name="connsiteX5" fmla="*/ 1132624 w 1274191"/>
                    <a:gd name="connsiteY5" fmla="*/ 1132611 h 1557338"/>
                    <a:gd name="connsiteX6" fmla="*/ 849465 w 1274191"/>
                    <a:gd name="connsiteY6" fmla="*/ 1132611 h 1557338"/>
                    <a:gd name="connsiteX7" fmla="*/ 849465 w 1274191"/>
                    <a:gd name="connsiteY7" fmla="*/ 1415771 h 1557338"/>
                    <a:gd name="connsiteX8" fmla="*/ 141580 w 1274191"/>
                    <a:gd name="connsiteY8" fmla="*/ 1415771 h 1557338"/>
                    <a:gd name="connsiteX9" fmla="*/ 141580 w 1274191"/>
                    <a:gd name="connsiteY9" fmla="*/ 920242 h 1557338"/>
                    <a:gd name="connsiteX10" fmla="*/ 0 w 1274191"/>
                    <a:gd name="connsiteY10" fmla="*/ 920242 h 1557338"/>
                    <a:gd name="connsiteX11" fmla="*/ 0 w 1274191"/>
                    <a:gd name="connsiteY11" fmla="*/ 1557338 h 1557338"/>
                    <a:gd name="connsiteX12" fmla="*/ 920255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80" y="424726"/>
                      </a:lnTo>
                      <a:lnTo>
                        <a:pt x="141580" y="141567"/>
                      </a:lnTo>
                      <a:lnTo>
                        <a:pt x="1132624" y="141567"/>
                      </a:lnTo>
                      <a:lnTo>
                        <a:pt x="1132624" y="1132611"/>
                      </a:lnTo>
                      <a:lnTo>
                        <a:pt x="849465" y="1132611"/>
                      </a:lnTo>
                      <a:lnTo>
                        <a:pt x="849465" y="1415771"/>
                      </a:lnTo>
                      <a:lnTo>
                        <a:pt x="141580" y="1415771"/>
                      </a:lnTo>
                      <a:lnTo>
                        <a:pt x="141580" y="920242"/>
                      </a:lnTo>
                      <a:lnTo>
                        <a:pt x="0" y="920242"/>
                      </a:lnTo>
                      <a:lnTo>
                        <a:pt x="0" y="1557338"/>
                      </a:lnTo>
                      <a:lnTo>
                        <a:pt x="920255"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Freeform 123"/>
                <p:cNvSpPr/>
                <p:nvPr/>
              </p:nvSpPr>
              <p:spPr>
                <a:xfrm>
                  <a:off x="13318261" y="11538527"/>
                  <a:ext cx="849452" cy="778675"/>
                </a:xfrm>
                <a:custGeom>
                  <a:avLst/>
                  <a:gdLst>
                    <a:gd name="connsiteX0" fmla="*/ 424726 w 849452"/>
                    <a:gd name="connsiteY0" fmla="*/ 778675 h 778675"/>
                    <a:gd name="connsiteX1" fmla="*/ 849452 w 849452"/>
                    <a:gd name="connsiteY1" fmla="*/ 389344 h 778675"/>
                    <a:gd name="connsiteX2" fmla="*/ 424726 w 849452"/>
                    <a:gd name="connsiteY2" fmla="*/ 0 h 778675"/>
                    <a:gd name="connsiteX3" fmla="*/ 424726 w 849452"/>
                    <a:gd name="connsiteY3" fmla="*/ 212357 h 778675"/>
                    <a:gd name="connsiteX4" fmla="*/ 0 w 849452"/>
                    <a:gd name="connsiteY4" fmla="*/ 212357 h 778675"/>
                    <a:gd name="connsiteX5" fmla="*/ 0 w 849452"/>
                    <a:gd name="connsiteY5" fmla="*/ 566306 h 778675"/>
                    <a:gd name="connsiteX6" fmla="*/ 424726 w 849452"/>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49452" h="778675">
                      <a:moveTo>
                        <a:pt x="424726" y="778675"/>
                      </a:moveTo>
                      <a:lnTo>
                        <a:pt x="849452" y="389344"/>
                      </a:lnTo>
                      <a:lnTo>
                        <a:pt x="424726" y="0"/>
                      </a:lnTo>
                      <a:lnTo>
                        <a:pt x="424726" y="212357"/>
                      </a:lnTo>
                      <a:lnTo>
                        <a:pt x="0" y="212357"/>
                      </a:lnTo>
                      <a:lnTo>
                        <a:pt x="0" y="566306"/>
                      </a:lnTo>
                      <a:lnTo>
                        <a:pt x="424726"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4" name="Group 143"/>
            <p:cNvGrpSpPr/>
            <p:nvPr/>
          </p:nvGrpSpPr>
          <p:grpSpPr>
            <a:xfrm>
              <a:off x="9634929" y="2327831"/>
              <a:ext cx="673527" cy="758372"/>
              <a:chOff x="10129684" y="2590991"/>
              <a:chExt cx="814070" cy="916620"/>
            </a:xfrm>
          </p:grpSpPr>
          <p:grpSp>
            <p:nvGrpSpPr>
              <p:cNvPr id="94" name="Group 93"/>
              <p:cNvGrpSpPr/>
              <p:nvPr/>
            </p:nvGrpSpPr>
            <p:grpSpPr>
              <a:xfrm>
                <a:off x="10195639" y="2590991"/>
                <a:ext cx="675214" cy="631908"/>
                <a:chOff x="8988082" y="1892651"/>
                <a:chExt cx="1506257" cy="1409650"/>
              </a:xfrm>
              <a:solidFill>
                <a:schemeClr val="accent6"/>
              </a:solidFill>
            </p:grpSpPr>
            <p:sp>
              <p:nvSpPr>
                <p:cNvPr id="95" name="Freeform 3"/>
                <p:cNvSpPr/>
                <p:nvPr/>
              </p:nvSpPr>
              <p:spPr>
                <a:xfrm>
                  <a:off x="9078214" y="1892651"/>
                  <a:ext cx="1341488" cy="894144"/>
                </a:xfrm>
                <a:custGeom>
                  <a:avLst/>
                  <a:gdLst>
                    <a:gd name="connsiteX0" fmla="*/ 572478 w 1341488"/>
                    <a:gd name="connsiteY0" fmla="*/ 645719 h 894144"/>
                    <a:gd name="connsiteX1" fmla="*/ 760857 w 1341488"/>
                    <a:gd name="connsiteY1" fmla="*/ 894144 h 894144"/>
                    <a:gd name="connsiteX2" fmla="*/ 1341488 w 1341488"/>
                    <a:gd name="connsiteY2" fmla="*/ 741070 h 894144"/>
                    <a:gd name="connsiteX3" fmla="*/ 1155713 w 1341488"/>
                    <a:gd name="connsiteY3" fmla="*/ 496138 h 894144"/>
                    <a:gd name="connsiteX4" fmla="*/ 677761 w 1341488"/>
                    <a:gd name="connsiteY4" fmla="*/ 622135 h 894144"/>
                    <a:gd name="connsiteX5" fmla="*/ 680822 w 1341488"/>
                    <a:gd name="connsiteY5" fmla="*/ 225082 h 894144"/>
                    <a:gd name="connsiteX6" fmla="*/ 579869 w 1341488"/>
                    <a:gd name="connsiteY6" fmla="*/ 0 h 894144"/>
                    <a:gd name="connsiteX7" fmla="*/ 0 w 1341488"/>
                    <a:gd name="connsiteY7" fmla="*/ 154000 h 894144"/>
                    <a:gd name="connsiteX8" fmla="*/ 120307 w 1341488"/>
                    <a:gd name="connsiteY8" fmla="*/ 373951 h 8941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41488" h="894144">
                      <a:moveTo>
                        <a:pt x="572478" y="645719"/>
                      </a:moveTo>
                      <a:lnTo>
                        <a:pt x="760857" y="894144"/>
                      </a:lnTo>
                      <a:lnTo>
                        <a:pt x="1341488" y="741070"/>
                      </a:lnTo>
                      <a:lnTo>
                        <a:pt x="1155713" y="496138"/>
                      </a:lnTo>
                      <a:lnTo>
                        <a:pt x="677761" y="622135"/>
                      </a:lnTo>
                      <a:lnTo>
                        <a:pt x="680822" y="225082"/>
                      </a:lnTo>
                      <a:lnTo>
                        <a:pt x="579869" y="0"/>
                      </a:lnTo>
                      <a:lnTo>
                        <a:pt x="0" y="154000"/>
                      </a:lnTo>
                      <a:lnTo>
                        <a:pt x="120307" y="373951"/>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95"/>
                <p:cNvSpPr/>
                <p:nvPr/>
              </p:nvSpPr>
              <p:spPr>
                <a:xfrm>
                  <a:off x="8988082" y="2470692"/>
                  <a:ext cx="1291641" cy="831609"/>
                </a:xfrm>
                <a:custGeom>
                  <a:avLst/>
                  <a:gdLst>
                    <a:gd name="connsiteX0" fmla="*/ 659435 w 1291641"/>
                    <a:gd name="connsiteY0" fmla="*/ 91275 h 831609"/>
                    <a:gd name="connsiteX1" fmla="*/ 490004 w 1291641"/>
                    <a:gd name="connsiteY1" fmla="*/ 284277 h 831609"/>
                    <a:gd name="connsiteX2" fmla="*/ 2210 w 1291641"/>
                    <a:gd name="connsiteY2" fmla="*/ 0 h 831609"/>
                    <a:gd name="connsiteX3" fmla="*/ 0 w 1291641"/>
                    <a:gd name="connsiteY3" fmla="*/ 17780 h 831609"/>
                    <a:gd name="connsiteX4" fmla="*/ 196266 w 1291641"/>
                    <a:gd name="connsiteY4" fmla="*/ 142469 h 831609"/>
                    <a:gd name="connsiteX5" fmla="*/ 196266 w 1291641"/>
                    <a:gd name="connsiteY5" fmla="*/ 561937 h 831609"/>
                    <a:gd name="connsiteX6" fmla="*/ 662254 w 1291641"/>
                    <a:gd name="connsiteY6" fmla="*/ 830669 h 831609"/>
                    <a:gd name="connsiteX7" fmla="*/ 662254 w 1291641"/>
                    <a:gd name="connsiteY7" fmla="*/ 831609 h 831609"/>
                    <a:gd name="connsiteX8" fmla="*/ 663372 w 1291641"/>
                    <a:gd name="connsiteY8" fmla="*/ 831317 h 831609"/>
                    <a:gd name="connsiteX9" fmla="*/ 1291641 w 1291641"/>
                    <a:gd name="connsiteY9" fmla="*/ 662280 h 831609"/>
                    <a:gd name="connsiteX10" fmla="*/ 1291641 w 1291641"/>
                    <a:gd name="connsiteY10" fmla="*/ 255499 h 831609"/>
                    <a:gd name="connsiteX11" fmla="*/ 757314 w 1291641"/>
                    <a:gd name="connsiteY11" fmla="*/ 402755 h 831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91641" h="831609">
                      <a:moveTo>
                        <a:pt x="659435" y="91275"/>
                      </a:moveTo>
                      <a:lnTo>
                        <a:pt x="490004" y="284277"/>
                      </a:lnTo>
                      <a:lnTo>
                        <a:pt x="2210" y="0"/>
                      </a:lnTo>
                      <a:lnTo>
                        <a:pt x="0" y="17780"/>
                      </a:lnTo>
                      <a:lnTo>
                        <a:pt x="196266" y="142469"/>
                      </a:lnTo>
                      <a:lnTo>
                        <a:pt x="196266" y="561937"/>
                      </a:lnTo>
                      <a:lnTo>
                        <a:pt x="662254" y="830669"/>
                      </a:lnTo>
                      <a:lnTo>
                        <a:pt x="662254" y="831609"/>
                      </a:lnTo>
                      <a:lnTo>
                        <a:pt x="663372" y="831317"/>
                      </a:lnTo>
                      <a:lnTo>
                        <a:pt x="1291641" y="662280"/>
                      </a:lnTo>
                      <a:lnTo>
                        <a:pt x="1291641" y="255499"/>
                      </a:lnTo>
                      <a:lnTo>
                        <a:pt x="757314" y="40275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9764419" y="1966586"/>
                  <a:ext cx="729920" cy="425640"/>
                </a:xfrm>
                <a:custGeom>
                  <a:avLst/>
                  <a:gdLst>
                    <a:gd name="connsiteX0" fmla="*/ 464477 w 729920"/>
                    <a:gd name="connsiteY0" fmla="*/ 425640 h 425640"/>
                    <a:gd name="connsiteX1" fmla="*/ 729920 w 729920"/>
                    <a:gd name="connsiteY1" fmla="*/ 269532 h 425640"/>
                    <a:gd name="connsiteX2" fmla="*/ 265443 w 729920"/>
                    <a:gd name="connsiteY2" fmla="*/ 0 h 425640"/>
                    <a:gd name="connsiteX3" fmla="*/ 0 w 729920"/>
                    <a:gd name="connsiteY3" fmla="*/ 156108 h 425640"/>
                  </a:gdLst>
                  <a:ahLst/>
                  <a:cxnLst>
                    <a:cxn ang="0">
                      <a:pos x="connsiteX0" y="connsiteY0"/>
                    </a:cxn>
                    <a:cxn ang="1">
                      <a:pos x="connsiteX1" y="connsiteY1"/>
                    </a:cxn>
                    <a:cxn ang="2">
                      <a:pos x="connsiteX2" y="connsiteY2"/>
                    </a:cxn>
                    <a:cxn ang="3">
                      <a:pos x="connsiteX3" y="connsiteY3"/>
                    </a:cxn>
                  </a:cxnLst>
                  <a:rect l="l" t="t" r="r" b="b"/>
                  <a:pathLst>
                    <a:path w="729920" h="425640">
                      <a:moveTo>
                        <a:pt x="464477" y="425640"/>
                      </a:moveTo>
                      <a:lnTo>
                        <a:pt x="729920" y="269532"/>
                      </a:lnTo>
                      <a:lnTo>
                        <a:pt x="265443" y="0"/>
                      </a:lnTo>
                      <a:lnTo>
                        <a:pt x="0" y="15610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1" name="TextBox 140"/>
              <p:cNvSpPr txBox="1"/>
              <p:nvPr/>
            </p:nvSpPr>
            <p:spPr>
              <a:xfrm>
                <a:off x="10129684" y="3341412"/>
                <a:ext cx="814070" cy="166199"/>
              </a:xfrm>
              <a:prstGeom prst="rect">
                <a:avLst/>
              </a:prstGeom>
              <a:noFill/>
            </p:spPr>
            <p:txBody>
              <a:bodyPr wrap="square" lIns="0" tIns="0" rIns="0" bIns="0" rtlCol="0">
                <a:spAutoFit/>
              </a:bodyPr>
              <a:lstStyle/>
              <a:p>
                <a:pPr algn="ctr">
                  <a:lnSpc>
                    <a:spcPct val="90000"/>
                  </a:lnSpc>
                </a:pPr>
                <a:r>
                  <a:rPr lang="en-US" sz="1200" dirty="0" smtClean="0">
                    <a:solidFill>
                      <a:schemeClr val="accent5"/>
                    </a:solidFill>
                  </a:rPr>
                  <a:t>Supplier</a:t>
                </a:r>
                <a:endParaRPr lang="en-US" sz="1200" dirty="0">
                  <a:solidFill>
                    <a:schemeClr val="accent5"/>
                  </a:solidFill>
                </a:endParaRPr>
              </a:p>
            </p:txBody>
          </p:sp>
        </p:grpSp>
        <p:grpSp>
          <p:nvGrpSpPr>
            <p:cNvPr id="189" name="Group 188"/>
            <p:cNvGrpSpPr/>
            <p:nvPr/>
          </p:nvGrpSpPr>
          <p:grpSpPr>
            <a:xfrm>
              <a:off x="5463204" y="2261634"/>
              <a:ext cx="1057585" cy="1039044"/>
              <a:chOff x="5464072" y="1715221"/>
              <a:chExt cx="1278269" cy="1255859"/>
            </a:xfrm>
          </p:grpSpPr>
          <p:grpSp>
            <p:nvGrpSpPr>
              <p:cNvPr id="188" name="Group 187"/>
              <p:cNvGrpSpPr/>
              <p:nvPr/>
            </p:nvGrpSpPr>
            <p:grpSpPr>
              <a:xfrm>
                <a:off x="5717821" y="1715221"/>
                <a:ext cx="770769" cy="770769"/>
                <a:chOff x="5739985" y="1715221"/>
                <a:chExt cx="770769" cy="770769"/>
              </a:xfrm>
            </p:grpSpPr>
            <p:sp>
              <p:nvSpPr>
                <p:cNvPr id="150" name="Oval 149"/>
                <p:cNvSpPr/>
                <p:nvPr/>
              </p:nvSpPr>
              <p:spPr>
                <a:xfrm>
                  <a:off x="5739985"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0" name="Group 59"/>
                <p:cNvGrpSpPr/>
                <p:nvPr/>
              </p:nvGrpSpPr>
              <p:grpSpPr>
                <a:xfrm>
                  <a:off x="5863959" y="1808078"/>
                  <a:ext cx="522821" cy="585054"/>
                  <a:chOff x="11142110" y="2155378"/>
                  <a:chExt cx="1393410" cy="1559271"/>
                </a:xfrm>
                <a:solidFill>
                  <a:schemeClr val="bg1"/>
                </a:solidFill>
              </p:grpSpPr>
              <p:sp>
                <p:nvSpPr>
                  <p:cNvPr id="61" name="Freeform 3"/>
                  <p:cNvSpPr/>
                  <p:nvPr/>
                </p:nvSpPr>
                <p:spPr>
                  <a:xfrm>
                    <a:off x="11900304" y="3070476"/>
                    <a:ext cx="635216" cy="643928"/>
                  </a:xfrm>
                  <a:custGeom>
                    <a:avLst/>
                    <a:gdLst>
                      <a:gd name="connsiteX0" fmla="*/ 415646 w 635216"/>
                      <a:gd name="connsiteY0" fmla="*/ 412064 h 643928"/>
                      <a:gd name="connsiteX1" fmla="*/ 168885 w 635216"/>
                      <a:gd name="connsiteY1" fmla="*/ 412064 h 643928"/>
                      <a:gd name="connsiteX2" fmla="*/ 168885 w 635216"/>
                      <a:gd name="connsiteY2" fmla="*/ 349072 h 643928"/>
                      <a:gd name="connsiteX3" fmla="*/ 315900 w 635216"/>
                      <a:gd name="connsiteY3" fmla="*/ 349072 h 643928"/>
                      <a:gd name="connsiteX4" fmla="*/ 415646 w 635216"/>
                      <a:gd name="connsiteY4" fmla="*/ 349072 h 643928"/>
                      <a:gd name="connsiteX6" fmla="*/ 624154 w 635216"/>
                      <a:gd name="connsiteY6" fmla="*/ 396964 h 643928"/>
                      <a:gd name="connsiteX7" fmla="*/ 145923 w 635216"/>
                      <a:gd name="connsiteY7" fmla="*/ 0 h 643928"/>
                      <a:gd name="connsiteX8" fmla="*/ 0 w 635216"/>
                      <a:gd name="connsiteY8" fmla="*/ 643928 h 643928"/>
                      <a:gd name="connsiteX9" fmla="*/ 635216 w 635216"/>
                      <a:gd name="connsiteY9" fmla="*/ 580873 h 643928"/>
                      <a:gd name="connsiteX10" fmla="*/ 624154 w 635216"/>
                      <a:gd name="connsiteY10" fmla="*/ 396964 h 643928"/>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Lst>
                    <a:rect l="l" t="t" r="r" b="b"/>
                    <a:pathLst>
                      <a:path w="635216" h="643928">
                        <a:moveTo>
                          <a:pt x="415646" y="412064"/>
                        </a:moveTo>
                        <a:lnTo>
                          <a:pt x="168885" y="412064"/>
                        </a:lnTo>
                        <a:lnTo>
                          <a:pt x="168885" y="349072"/>
                        </a:lnTo>
                        <a:lnTo>
                          <a:pt x="315900" y="349072"/>
                        </a:lnTo>
                        <a:lnTo>
                          <a:pt x="415646" y="349072"/>
                        </a:lnTo>
                        <a:moveTo>
                          <a:pt x="624154" y="396964"/>
                        </a:moveTo>
                        <a:cubicBezTo>
                          <a:pt x="582168" y="193154"/>
                          <a:pt x="513817" y="35357"/>
                          <a:pt x="145923" y="0"/>
                        </a:cubicBezTo>
                        <a:lnTo>
                          <a:pt x="0" y="643928"/>
                        </a:lnTo>
                        <a:cubicBezTo>
                          <a:pt x="445516" y="638289"/>
                          <a:pt x="635216" y="580873"/>
                          <a:pt x="635216" y="580873"/>
                        </a:cubicBezTo>
                        <a:cubicBezTo>
                          <a:pt x="632066" y="559181"/>
                          <a:pt x="628459" y="417792"/>
                          <a:pt x="624154" y="396964"/>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1"/>
                  <p:cNvSpPr/>
                  <p:nvPr/>
                </p:nvSpPr>
                <p:spPr>
                  <a:xfrm>
                    <a:off x="11142110" y="3070226"/>
                    <a:ext cx="635254" cy="644423"/>
                  </a:xfrm>
                  <a:custGeom>
                    <a:avLst/>
                    <a:gdLst>
                      <a:gd name="connsiteX0" fmla="*/ 9004 w 635254"/>
                      <a:gd name="connsiteY0" fmla="*/ 407403 h 644423"/>
                      <a:gd name="connsiteX1" fmla="*/ 0 w 635254"/>
                      <a:gd name="connsiteY1" fmla="*/ 581127 h 644423"/>
                      <a:gd name="connsiteX2" fmla="*/ 635254 w 635254"/>
                      <a:gd name="connsiteY2" fmla="*/ 644423 h 644423"/>
                      <a:gd name="connsiteX3" fmla="*/ 488747 w 635254"/>
                      <a:gd name="connsiteY3" fmla="*/ 0 h 644423"/>
                      <a:gd name="connsiteX4" fmla="*/ 9004 w 635254"/>
                      <a:gd name="connsiteY4" fmla="*/ 407403 h 6444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5254" h="644423">
                        <a:moveTo>
                          <a:pt x="9004" y="407403"/>
                        </a:moveTo>
                        <a:cubicBezTo>
                          <a:pt x="5601" y="424993"/>
                          <a:pt x="2642" y="562953"/>
                          <a:pt x="0" y="581127"/>
                        </a:cubicBezTo>
                        <a:cubicBezTo>
                          <a:pt x="0" y="581127"/>
                          <a:pt x="161950" y="640283"/>
                          <a:pt x="635254" y="644423"/>
                        </a:cubicBezTo>
                        <a:lnTo>
                          <a:pt x="488747" y="0"/>
                        </a:lnTo>
                        <a:cubicBezTo>
                          <a:pt x="111671" y="35497"/>
                          <a:pt x="49378" y="198234"/>
                          <a:pt x="9004" y="407403"/>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p:cNvSpPr/>
                  <p:nvPr/>
                </p:nvSpPr>
                <p:spPr>
                  <a:xfrm>
                    <a:off x="11762302" y="3074957"/>
                    <a:ext cx="153340" cy="85458"/>
                  </a:xfrm>
                  <a:custGeom>
                    <a:avLst/>
                    <a:gdLst>
                      <a:gd name="connsiteX0" fmla="*/ 0 w 153340"/>
                      <a:gd name="connsiteY0" fmla="*/ 0 h 85458"/>
                      <a:gd name="connsiteX1" fmla="*/ 35560 w 153340"/>
                      <a:gd name="connsiteY1" fmla="*/ 85458 h 85458"/>
                      <a:gd name="connsiteX2" fmla="*/ 117767 w 153340"/>
                      <a:gd name="connsiteY2" fmla="*/ 85458 h 85458"/>
                      <a:gd name="connsiteX3" fmla="*/ 153340 w 153340"/>
                      <a:gd name="connsiteY3" fmla="*/ 0 h 85458"/>
                      <a:gd name="connsiteX4" fmla="*/ 76568 w 153340"/>
                      <a:gd name="connsiteY4" fmla="*/ 9258 h 85458"/>
                      <a:gd name="connsiteX5" fmla="*/ 0 w 153340"/>
                      <a:gd name="connsiteY5" fmla="*/ 0 h 8545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53340" h="85458">
                        <a:moveTo>
                          <a:pt x="0" y="0"/>
                        </a:moveTo>
                        <a:lnTo>
                          <a:pt x="35560" y="85458"/>
                        </a:lnTo>
                        <a:lnTo>
                          <a:pt x="117767" y="85458"/>
                        </a:lnTo>
                        <a:lnTo>
                          <a:pt x="153340" y="0"/>
                        </a:lnTo>
                        <a:cubicBezTo>
                          <a:pt x="153340" y="0"/>
                          <a:pt x="123139" y="9258"/>
                          <a:pt x="76568" y="9258"/>
                        </a:cubicBezTo>
                        <a:cubicBezTo>
                          <a:pt x="33896" y="9258"/>
                          <a:pt x="0" y="0"/>
                          <a:pt x="0"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11764707" y="3212840"/>
                    <a:ext cx="148298" cy="487769"/>
                  </a:xfrm>
                  <a:custGeom>
                    <a:avLst/>
                    <a:gdLst>
                      <a:gd name="connsiteX0" fmla="*/ 114846 w 148298"/>
                      <a:gd name="connsiteY0" fmla="*/ 0 h 487769"/>
                      <a:gd name="connsiteX1" fmla="*/ 35446 w 148298"/>
                      <a:gd name="connsiteY1" fmla="*/ 0 h 487769"/>
                      <a:gd name="connsiteX2" fmla="*/ 0 w 148298"/>
                      <a:gd name="connsiteY2" fmla="*/ 148666 h 487769"/>
                      <a:gd name="connsiteX3" fmla="*/ 74105 w 148298"/>
                      <a:gd name="connsiteY3" fmla="*/ 487769 h 487769"/>
                      <a:gd name="connsiteX4" fmla="*/ 148298 w 148298"/>
                      <a:gd name="connsiteY4" fmla="*/ 143345 h 4877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8298" h="487769">
                        <a:moveTo>
                          <a:pt x="114846" y="0"/>
                        </a:moveTo>
                        <a:lnTo>
                          <a:pt x="35446" y="0"/>
                        </a:lnTo>
                        <a:lnTo>
                          <a:pt x="0" y="148666"/>
                        </a:lnTo>
                        <a:lnTo>
                          <a:pt x="74105" y="487769"/>
                        </a:lnTo>
                        <a:lnTo>
                          <a:pt x="148298" y="14334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11473085" y="2155378"/>
                    <a:ext cx="718960" cy="227826"/>
                  </a:xfrm>
                  <a:custGeom>
                    <a:avLst/>
                    <a:gdLst>
                      <a:gd name="connsiteX0" fmla="*/ 525501 w 718960"/>
                      <a:gd name="connsiteY0" fmla="*/ 125438 h 227826"/>
                      <a:gd name="connsiteX1" fmla="*/ 535813 w 718960"/>
                      <a:gd name="connsiteY1" fmla="*/ 116865 h 227826"/>
                      <a:gd name="connsiteX2" fmla="*/ 718960 w 718960"/>
                      <a:gd name="connsiteY2" fmla="*/ 203581 h 227826"/>
                      <a:gd name="connsiteX3" fmla="*/ 544170 w 718960"/>
                      <a:gd name="connsiteY3" fmla="*/ 56490 h 227826"/>
                      <a:gd name="connsiteX4" fmla="*/ 365951 w 718960"/>
                      <a:gd name="connsiteY4" fmla="*/ 0 h 227826"/>
                      <a:gd name="connsiteX5" fmla="*/ 0 w 718960"/>
                      <a:gd name="connsiteY5" fmla="*/ 206223 h 227826"/>
                      <a:gd name="connsiteX6" fmla="*/ 162192 w 718960"/>
                      <a:gd name="connsiteY6" fmla="*/ 227825 h 227826"/>
                      <a:gd name="connsiteX7" fmla="*/ 525501 w 718960"/>
                      <a:gd name="connsiteY7" fmla="*/ 125438 h 2278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18960" h="227826">
                        <a:moveTo>
                          <a:pt x="525501" y="125438"/>
                        </a:moveTo>
                        <a:lnTo>
                          <a:pt x="535813" y="116865"/>
                        </a:lnTo>
                        <a:cubicBezTo>
                          <a:pt x="535813" y="116865"/>
                          <a:pt x="643776" y="202273"/>
                          <a:pt x="718960" y="203581"/>
                        </a:cubicBezTo>
                        <a:cubicBezTo>
                          <a:pt x="708863" y="134061"/>
                          <a:pt x="654977" y="44628"/>
                          <a:pt x="544170" y="56490"/>
                        </a:cubicBezTo>
                        <a:cubicBezTo>
                          <a:pt x="490068" y="14288"/>
                          <a:pt x="431406" y="0"/>
                          <a:pt x="365951" y="0"/>
                        </a:cubicBezTo>
                        <a:cubicBezTo>
                          <a:pt x="112128" y="0"/>
                          <a:pt x="23736" y="170612"/>
                          <a:pt x="0" y="206223"/>
                        </a:cubicBezTo>
                        <a:cubicBezTo>
                          <a:pt x="43536" y="222047"/>
                          <a:pt x="103505" y="227825"/>
                          <a:pt x="162192" y="227825"/>
                        </a:cubicBezTo>
                        <a:cubicBezTo>
                          <a:pt x="278117" y="228003"/>
                          <a:pt x="426657" y="207709"/>
                          <a:pt x="525501" y="12543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11897746" y="2514221"/>
                    <a:ext cx="239039" cy="142330"/>
                  </a:xfrm>
                  <a:custGeom>
                    <a:avLst/>
                    <a:gdLst>
                      <a:gd name="connsiteX0" fmla="*/ 44298 w 239039"/>
                      <a:gd name="connsiteY0" fmla="*/ 139434 h 142330"/>
                      <a:gd name="connsiteX1" fmla="*/ 52375 w 239039"/>
                      <a:gd name="connsiteY1" fmla="*/ 140729 h 142330"/>
                      <a:gd name="connsiteX2" fmla="*/ 84734 w 239039"/>
                      <a:gd name="connsiteY2" fmla="*/ 142330 h 142330"/>
                      <a:gd name="connsiteX3" fmla="*/ 200038 w 239039"/>
                      <a:gd name="connsiteY3" fmla="*/ 125604 h 142330"/>
                      <a:gd name="connsiteX4" fmla="*/ 209474 w 239039"/>
                      <a:gd name="connsiteY4" fmla="*/ 115355 h 142330"/>
                      <a:gd name="connsiteX5" fmla="*/ 222174 w 239039"/>
                      <a:gd name="connsiteY5" fmla="*/ 86919 h 142330"/>
                      <a:gd name="connsiteX6" fmla="*/ 238404 w 239039"/>
                      <a:gd name="connsiteY6" fmla="*/ 19978 h 142330"/>
                      <a:gd name="connsiteX7" fmla="*/ 239039 w 239039"/>
                      <a:gd name="connsiteY7" fmla="*/ 16269 h 142330"/>
                      <a:gd name="connsiteX8" fmla="*/ 206159 w 239039"/>
                      <a:gd name="connsiteY8" fmla="*/ 9957 h 142330"/>
                      <a:gd name="connsiteX9" fmla="*/ 94933 w 239039"/>
                      <a:gd name="connsiteY9" fmla="*/ 1 h 142330"/>
                      <a:gd name="connsiteX10" fmla="*/ 0 w 239039"/>
                      <a:gd name="connsiteY10" fmla="*/ 7824 h 142330"/>
                      <a:gd name="connsiteX11" fmla="*/ 610 w 239039"/>
                      <a:gd name="connsiteY11" fmla="*/ 12383 h 142330"/>
                      <a:gd name="connsiteX12" fmla="*/ 8255 w 239039"/>
                      <a:gd name="connsiteY12" fmla="*/ 54890 h 142330"/>
                      <a:gd name="connsiteX13" fmla="*/ 44298 w 239039"/>
                      <a:gd name="connsiteY13" fmla="*/ 139434 h 1423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239039" h="142330">
                        <a:moveTo>
                          <a:pt x="44298" y="139434"/>
                        </a:moveTo>
                        <a:cubicBezTo>
                          <a:pt x="46038" y="139840"/>
                          <a:pt x="48882" y="140310"/>
                          <a:pt x="52375" y="140729"/>
                        </a:cubicBezTo>
                        <a:cubicBezTo>
                          <a:pt x="60249" y="141656"/>
                          <a:pt x="71577" y="142330"/>
                          <a:pt x="84734" y="142330"/>
                        </a:cubicBezTo>
                        <a:cubicBezTo>
                          <a:pt x="118148" y="142368"/>
                          <a:pt x="163690" y="138012"/>
                          <a:pt x="200038" y="125604"/>
                        </a:cubicBezTo>
                        <a:cubicBezTo>
                          <a:pt x="200787" y="125578"/>
                          <a:pt x="205143" y="122556"/>
                          <a:pt x="209474" y="115355"/>
                        </a:cubicBezTo>
                        <a:cubicBezTo>
                          <a:pt x="213868" y="108344"/>
                          <a:pt x="218338" y="98159"/>
                          <a:pt x="222174" y="86919"/>
                        </a:cubicBezTo>
                        <a:cubicBezTo>
                          <a:pt x="229908" y="64352"/>
                          <a:pt x="235382" y="37529"/>
                          <a:pt x="238404" y="19978"/>
                        </a:cubicBezTo>
                        <a:cubicBezTo>
                          <a:pt x="238633" y="18695"/>
                          <a:pt x="238824" y="17450"/>
                          <a:pt x="239039" y="16269"/>
                        </a:cubicBezTo>
                        <a:cubicBezTo>
                          <a:pt x="230810" y="14479"/>
                          <a:pt x="219570" y="12231"/>
                          <a:pt x="206159" y="9957"/>
                        </a:cubicBezTo>
                        <a:cubicBezTo>
                          <a:pt x="176632" y="4966"/>
                          <a:pt x="136550" y="1"/>
                          <a:pt x="94933" y="1"/>
                        </a:cubicBezTo>
                        <a:cubicBezTo>
                          <a:pt x="41262" y="-63"/>
                          <a:pt x="13106" y="4560"/>
                          <a:pt x="0" y="7824"/>
                        </a:cubicBezTo>
                        <a:cubicBezTo>
                          <a:pt x="178" y="9246"/>
                          <a:pt x="381" y="10783"/>
                          <a:pt x="610" y="12383"/>
                        </a:cubicBezTo>
                        <a:cubicBezTo>
                          <a:pt x="2083" y="23381"/>
                          <a:pt x="4509" y="38558"/>
                          <a:pt x="8255" y="54890"/>
                        </a:cubicBezTo>
                        <a:cubicBezTo>
                          <a:pt x="15113" y="86196"/>
                          <a:pt x="27927" y="121832"/>
                          <a:pt x="44298" y="139434"/>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p:cNvSpPr/>
                  <p:nvPr/>
                </p:nvSpPr>
                <p:spPr>
                  <a:xfrm>
                    <a:off x="11480630" y="2339448"/>
                    <a:ext cx="716356" cy="184074"/>
                  </a:xfrm>
                  <a:custGeom>
                    <a:avLst/>
                    <a:gdLst>
                      <a:gd name="connsiteX0" fmla="*/ 521868 w 716356"/>
                      <a:gd name="connsiteY0" fmla="*/ 0 h 184074"/>
                      <a:gd name="connsiteX1" fmla="*/ 161569 w 716356"/>
                      <a:gd name="connsiteY1" fmla="*/ 98107 h 184074"/>
                      <a:gd name="connsiteX2" fmla="*/ 16637 w 716356"/>
                      <a:gd name="connsiteY2" fmla="*/ 88252 h 184074"/>
                      <a:gd name="connsiteX3" fmla="*/ 0 w 716356"/>
                      <a:gd name="connsiteY3" fmla="*/ 172060 h 184074"/>
                      <a:gd name="connsiteX4" fmla="*/ 36690 w 716356"/>
                      <a:gd name="connsiteY4" fmla="*/ 161011 h 184074"/>
                      <a:gd name="connsiteX5" fmla="*/ 36982 w 716356"/>
                      <a:gd name="connsiteY5" fmla="*/ 160896 h 184074"/>
                      <a:gd name="connsiteX6" fmla="*/ 37871 w 716356"/>
                      <a:gd name="connsiteY6" fmla="*/ 160668 h 184074"/>
                      <a:gd name="connsiteX7" fmla="*/ 40373 w 716356"/>
                      <a:gd name="connsiteY7" fmla="*/ 159906 h 184074"/>
                      <a:gd name="connsiteX8" fmla="*/ 40462 w 716356"/>
                      <a:gd name="connsiteY8" fmla="*/ 160033 h 184074"/>
                      <a:gd name="connsiteX9" fmla="*/ 205130 w 716356"/>
                      <a:gd name="connsiteY9" fmla="*/ 139967 h 184074"/>
                      <a:gd name="connsiteX10" fmla="*/ 328930 w 716356"/>
                      <a:gd name="connsiteY10" fmla="*/ 156769 h 184074"/>
                      <a:gd name="connsiteX11" fmla="*/ 336156 w 716356"/>
                      <a:gd name="connsiteY11" fmla="*/ 172314 h 184074"/>
                      <a:gd name="connsiteX12" fmla="*/ 335039 w 716356"/>
                      <a:gd name="connsiteY12" fmla="*/ 183299 h 184074"/>
                      <a:gd name="connsiteX13" fmla="*/ 382232 w 716356"/>
                      <a:gd name="connsiteY13" fmla="*/ 184074 h 184074"/>
                      <a:gd name="connsiteX14" fmla="*/ 380987 w 716356"/>
                      <a:gd name="connsiteY14" fmla="*/ 172314 h 184074"/>
                      <a:gd name="connsiteX15" fmla="*/ 388226 w 716356"/>
                      <a:gd name="connsiteY15" fmla="*/ 156769 h 184074"/>
                      <a:gd name="connsiteX16" fmla="*/ 512051 w 716356"/>
                      <a:gd name="connsiteY16" fmla="*/ 139967 h 184074"/>
                      <a:gd name="connsiteX17" fmla="*/ 680174 w 716356"/>
                      <a:gd name="connsiteY17" fmla="*/ 160896 h 184074"/>
                      <a:gd name="connsiteX18" fmla="*/ 681901 w 716356"/>
                      <a:gd name="connsiteY18" fmla="*/ 161696 h 184074"/>
                      <a:gd name="connsiteX19" fmla="*/ 716356 w 716356"/>
                      <a:gd name="connsiteY19" fmla="*/ 172060 h 184074"/>
                      <a:gd name="connsiteX20" fmla="*/ 696366 w 716356"/>
                      <a:gd name="connsiteY20" fmla="*/ 77826 h 184074"/>
                      <a:gd name="connsiteX21" fmla="*/ 521868 w 716356"/>
                      <a:gd name="connsiteY21" fmla="*/ 0 h 1840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Lst>
                    <a:rect l="l" t="t" r="r" b="b"/>
                    <a:pathLst>
                      <a:path w="716356" h="184074">
                        <a:moveTo>
                          <a:pt x="521868" y="0"/>
                        </a:moveTo>
                        <a:cubicBezTo>
                          <a:pt x="417119" y="80353"/>
                          <a:pt x="273139" y="97917"/>
                          <a:pt x="161569" y="98107"/>
                        </a:cubicBezTo>
                        <a:cubicBezTo>
                          <a:pt x="99073" y="98095"/>
                          <a:pt x="46660" y="92405"/>
                          <a:pt x="16637" y="88252"/>
                        </a:cubicBezTo>
                        <a:cubicBezTo>
                          <a:pt x="8395" y="114427"/>
                          <a:pt x="2680" y="142367"/>
                          <a:pt x="0" y="172060"/>
                        </a:cubicBezTo>
                        <a:lnTo>
                          <a:pt x="36690" y="161011"/>
                        </a:lnTo>
                        <a:cubicBezTo>
                          <a:pt x="36805" y="160998"/>
                          <a:pt x="36881" y="160922"/>
                          <a:pt x="36982" y="160896"/>
                        </a:cubicBezTo>
                        <a:cubicBezTo>
                          <a:pt x="37033" y="160884"/>
                          <a:pt x="37401" y="160782"/>
                          <a:pt x="37871" y="160668"/>
                        </a:cubicBezTo>
                        <a:lnTo>
                          <a:pt x="40373" y="159906"/>
                        </a:lnTo>
                        <a:lnTo>
                          <a:pt x="40462" y="160033"/>
                        </a:lnTo>
                        <a:cubicBezTo>
                          <a:pt x="56477" y="156121"/>
                          <a:pt x="126860" y="140005"/>
                          <a:pt x="205130" y="139967"/>
                        </a:cubicBezTo>
                        <a:cubicBezTo>
                          <a:pt x="301409" y="140170"/>
                          <a:pt x="323151" y="153099"/>
                          <a:pt x="328930" y="156769"/>
                        </a:cubicBezTo>
                        <a:cubicBezTo>
                          <a:pt x="333883" y="160338"/>
                          <a:pt x="336639" y="166230"/>
                          <a:pt x="336156" y="172314"/>
                        </a:cubicBezTo>
                        <a:cubicBezTo>
                          <a:pt x="336131" y="172504"/>
                          <a:pt x="335826" y="176581"/>
                          <a:pt x="335039" y="183299"/>
                        </a:cubicBezTo>
                        <a:cubicBezTo>
                          <a:pt x="350660" y="180378"/>
                          <a:pt x="366712" y="180531"/>
                          <a:pt x="382232" y="184074"/>
                        </a:cubicBezTo>
                        <a:cubicBezTo>
                          <a:pt x="381368" y="176860"/>
                          <a:pt x="381013" y="172504"/>
                          <a:pt x="380987" y="172314"/>
                        </a:cubicBezTo>
                        <a:cubicBezTo>
                          <a:pt x="380505" y="166230"/>
                          <a:pt x="383273" y="160338"/>
                          <a:pt x="388226" y="156769"/>
                        </a:cubicBezTo>
                        <a:cubicBezTo>
                          <a:pt x="394030" y="153099"/>
                          <a:pt x="415760" y="140170"/>
                          <a:pt x="512051" y="139967"/>
                        </a:cubicBezTo>
                        <a:cubicBezTo>
                          <a:pt x="600710" y="140005"/>
                          <a:pt x="679361" y="160731"/>
                          <a:pt x="680174" y="160896"/>
                        </a:cubicBezTo>
                        <a:cubicBezTo>
                          <a:pt x="680809" y="161074"/>
                          <a:pt x="681304" y="161455"/>
                          <a:pt x="681901" y="161696"/>
                        </a:cubicBezTo>
                        <a:lnTo>
                          <a:pt x="716356" y="172060"/>
                        </a:lnTo>
                        <a:cubicBezTo>
                          <a:pt x="713321" y="138417"/>
                          <a:pt x="706514" y="106909"/>
                          <a:pt x="696366" y="77826"/>
                        </a:cubicBezTo>
                        <a:cubicBezTo>
                          <a:pt x="611010" y="62763"/>
                          <a:pt x="545859" y="18288"/>
                          <a:pt x="521868"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p:cNvSpPr/>
                  <p:nvPr/>
                </p:nvSpPr>
                <p:spPr>
                  <a:xfrm>
                    <a:off x="11541657" y="2514218"/>
                    <a:ext cx="239027" cy="142331"/>
                  </a:xfrm>
                  <a:custGeom>
                    <a:avLst/>
                    <a:gdLst>
                      <a:gd name="connsiteX0" fmla="*/ 38964 w 239027"/>
                      <a:gd name="connsiteY0" fmla="*/ 125603 h 142331"/>
                      <a:gd name="connsiteX1" fmla="*/ 154280 w 239027"/>
                      <a:gd name="connsiteY1" fmla="*/ 142329 h 142331"/>
                      <a:gd name="connsiteX2" fmla="*/ 194793 w 239027"/>
                      <a:gd name="connsiteY2" fmla="*/ 139433 h 142331"/>
                      <a:gd name="connsiteX3" fmla="*/ 238442 w 239027"/>
                      <a:gd name="connsiteY3" fmla="*/ 12383 h 142331"/>
                      <a:gd name="connsiteX4" fmla="*/ 239027 w 239027"/>
                      <a:gd name="connsiteY4" fmla="*/ 7823 h 142331"/>
                      <a:gd name="connsiteX5" fmla="*/ 232943 w 239027"/>
                      <a:gd name="connsiteY5" fmla="*/ 6464 h 142331"/>
                      <a:gd name="connsiteX6" fmla="*/ 144094 w 239027"/>
                      <a:gd name="connsiteY6" fmla="*/ 0 h 142331"/>
                      <a:gd name="connsiteX7" fmla="*/ 0 w 239027"/>
                      <a:gd name="connsiteY7" fmla="*/ 16256 h 142331"/>
                      <a:gd name="connsiteX8" fmla="*/ 4470 w 239027"/>
                      <a:gd name="connsiteY8" fmla="*/ 40132 h 142331"/>
                      <a:gd name="connsiteX9" fmla="*/ 25159 w 239027"/>
                      <a:gd name="connsiteY9" fmla="*/ 107353 h 142331"/>
                      <a:gd name="connsiteX10" fmla="*/ 38964 w 239027"/>
                      <a:gd name="connsiteY10" fmla="*/ 125603 h 14233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39027" h="142331">
                        <a:moveTo>
                          <a:pt x="38964" y="125603"/>
                        </a:moveTo>
                        <a:cubicBezTo>
                          <a:pt x="75273" y="138024"/>
                          <a:pt x="120853" y="142367"/>
                          <a:pt x="154280" y="142329"/>
                        </a:cubicBezTo>
                        <a:cubicBezTo>
                          <a:pt x="173228" y="142392"/>
                          <a:pt x="189052" y="140792"/>
                          <a:pt x="194793" y="139433"/>
                        </a:cubicBezTo>
                        <a:cubicBezTo>
                          <a:pt x="220193" y="112535"/>
                          <a:pt x="234721" y="44260"/>
                          <a:pt x="238442" y="12383"/>
                        </a:cubicBezTo>
                        <a:cubicBezTo>
                          <a:pt x="238658" y="10782"/>
                          <a:pt x="238849" y="9246"/>
                          <a:pt x="239027" y="7823"/>
                        </a:cubicBezTo>
                        <a:cubicBezTo>
                          <a:pt x="237287" y="7391"/>
                          <a:pt x="235267" y="6922"/>
                          <a:pt x="232943" y="6464"/>
                        </a:cubicBezTo>
                        <a:cubicBezTo>
                          <a:pt x="217945" y="3378"/>
                          <a:pt x="190576" y="0"/>
                          <a:pt x="144094" y="0"/>
                        </a:cubicBezTo>
                        <a:cubicBezTo>
                          <a:pt x="83541" y="-25"/>
                          <a:pt x="26314" y="10528"/>
                          <a:pt x="0" y="16256"/>
                        </a:cubicBezTo>
                        <a:cubicBezTo>
                          <a:pt x="1092" y="22822"/>
                          <a:pt x="2565" y="31039"/>
                          <a:pt x="4470" y="40132"/>
                        </a:cubicBezTo>
                        <a:cubicBezTo>
                          <a:pt x="9030" y="62306"/>
                          <a:pt x="16294" y="89497"/>
                          <a:pt x="25159" y="107353"/>
                        </a:cubicBezTo>
                        <a:cubicBezTo>
                          <a:pt x="30772" y="119558"/>
                          <a:pt x="37910" y="125857"/>
                          <a:pt x="38964" y="125603"/>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p:cNvSpPr/>
                  <p:nvPr/>
                </p:nvSpPr>
                <p:spPr>
                  <a:xfrm>
                    <a:off x="11478823" y="2537477"/>
                    <a:ext cx="719976" cy="463728"/>
                  </a:xfrm>
                  <a:custGeom>
                    <a:avLst/>
                    <a:gdLst>
                      <a:gd name="connsiteX0" fmla="*/ 664058 w 719976"/>
                      <a:gd name="connsiteY0" fmla="*/ 99466 h 463728"/>
                      <a:gd name="connsiteX1" fmla="*/ 630212 w 719976"/>
                      <a:gd name="connsiteY1" fmla="*/ 135280 h 463728"/>
                      <a:gd name="connsiteX2" fmla="*/ 503657 w 719976"/>
                      <a:gd name="connsiteY2" fmla="*/ 153911 h 463728"/>
                      <a:gd name="connsiteX3" fmla="*/ 454292 w 719976"/>
                      <a:gd name="connsiteY3" fmla="*/ 149873 h 463728"/>
                      <a:gd name="connsiteX4" fmla="*/ 440868 w 719976"/>
                      <a:gd name="connsiteY4" fmla="*/ 143167 h 463728"/>
                      <a:gd name="connsiteX5" fmla="*/ 393205 w 719976"/>
                      <a:gd name="connsiteY5" fmla="*/ 39383 h 463728"/>
                      <a:gd name="connsiteX6" fmla="*/ 390284 w 719976"/>
                      <a:gd name="connsiteY6" fmla="*/ 25527 h 463728"/>
                      <a:gd name="connsiteX7" fmla="*/ 330899 w 719976"/>
                      <a:gd name="connsiteY7" fmla="*/ 23533 h 463728"/>
                      <a:gd name="connsiteX8" fmla="*/ 327609 w 719976"/>
                      <a:gd name="connsiteY8" fmla="*/ 39383 h 463728"/>
                      <a:gd name="connsiteX9" fmla="*/ 279883 w 719976"/>
                      <a:gd name="connsiteY9" fmla="*/ 143180 h 463728"/>
                      <a:gd name="connsiteX10" fmla="*/ 266497 w 719976"/>
                      <a:gd name="connsiteY10" fmla="*/ 149873 h 463728"/>
                      <a:gd name="connsiteX11" fmla="*/ 253581 w 719976"/>
                      <a:gd name="connsiteY11" fmla="*/ 152057 h 463728"/>
                      <a:gd name="connsiteX12" fmla="*/ 217107 w 719976"/>
                      <a:gd name="connsiteY12" fmla="*/ 153911 h 463728"/>
                      <a:gd name="connsiteX13" fmla="*/ 90589 w 719976"/>
                      <a:gd name="connsiteY13" fmla="*/ 135280 h 463728"/>
                      <a:gd name="connsiteX14" fmla="*/ 56744 w 719976"/>
                      <a:gd name="connsiteY14" fmla="*/ 99466 h 463728"/>
                      <a:gd name="connsiteX15" fmla="*/ 39002 w 719976"/>
                      <a:gd name="connsiteY15" fmla="*/ 48933 h 463728"/>
                      <a:gd name="connsiteX16" fmla="*/ 28702 w 719976"/>
                      <a:gd name="connsiteY16" fmla="*/ 0 h 463728"/>
                      <a:gd name="connsiteX17" fmla="*/ 203 w 719976"/>
                      <a:gd name="connsiteY17" fmla="*/ 5880 h 463728"/>
                      <a:gd name="connsiteX18" fmla="*/ 0 w 719976"/>
                      <a:gd name="connsiteY18" fmla="*/ 14275 h 463728"/>
                      <a:gd name="connsiteX19" fmla="*/ 243294 w 719976"/>
                      <a:gd name="connsiteY19" fmla="*/ 435953 h 463728"/>
                      <a:gd name="connsiteX20" fmla="*/ 360693 w 719976"/>
                      <a:gd name="connsiteY20" fmla="*/ 463728 h 463728"/>
                      <a:gd name="connsiteX21" fmla="*/ 476694 w 719976"/>
                      <a:gd name="connsiteY21" fmla="*/ 435953 h 463728"/>
                      <a:gd name="connsiteX22" fmla="*/ 719976 w 719976"/>
                      <a:gd name="connsiteY22" fmla="*/ 14275 h 463728"/>
                      <a:gd name="connsiteX23" fmla="*/ 719773 w 719976"/>
                      <a:gd name="connsiteY23" fmla="*/ 5880 h 463728"/>
                      <a:gd name="connsiteX24" fmla="*/ 692061 w 719976"/>
                      <a:gd name="connsiteY24" fmla="*/ 165 h 463728"/>
                      <a:gd name="connsiteX25" fmla="*/ 664058 w 719976"/>
                      <a:gd name="connsiteY25" fmla="*/ 99466 h 46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719976" h="463728">
                        <a:moveTo>
                          <a:pt x="664058" y="99466"/>
                        </a:moveTo>
                        <a:cubicBezTo>
                          <a:pt x="656272" y="114541"/>
                          <a:pt x="647573" y="128753"/>
                          <a:pt x="630212" y="135280"/>
                        </a:cubicBezTo>
                        <a:cubicBezTo>
                          <a:pt x="588061" y="149568"/>
                          <a:pt x="539953" y="153848"/>
                          <a:pt x="503657" y="153911"/>
                        </a:cubicBezTo>
                        <a:cubicBezTo>
                          <a:pt x="482054" y="153835"/>
                          <a:pt x="465379" y="152502"/>
                          <a:pt x="454292" y="149873"/>
                        </a:cubicBezTo>
                        <a:cubicBezTo>
                          <a:pt x="450291" y="148476"/>
                          <a:pt x="447446" y="148819"/>
                          <a:pt x="440868" y="143167"/>
                        </a:cubicBezTo>
                        <a:cubicBezTo>
                          <a:pt x="414363" y="116243"/>
                          <a:pt x="401536" y="74739"/>
                          <a:pt x="393205" y="39383"/>
                        </a:cubicBezTo>
                        <a:cubicBezTo>
                          <a:pt x="392112" y="34620"/>
                          <a:pt x="391160" y="30010"/>
                          <a:pt x="390284" y="25527"/>
                        </a:cubicBezTo>
                        <a:cubicBezTo>
                          <a:pt x="371399" y="17247"/>
                          <a:pt x="350126" y="16510"/>
                          <a:pt x="330899" y="23533"/>
                        </a:cubicBezTo>
                        <a:cubicBezTo>
                          <a:pt x="329908" y="28613"/>
                          <a:pt x="328841" y="33884"/>
                          <a:pt x="327609" y="39383"/>
                        </a:cubicBezTo>
                        <a:cubicBezTo>
                          <a:pt x="319240" y="74739"/>
                          <a:pt x="306426" y="116243"/>
                          <a:pt x="279883" y="143180"/>
                        </a:cubicBezTo>
                        <a:cubicBezTo>
                          <a:pt x="273317" y="148819"/>
                          <a:pt x="270472" y="148476"/>
                          <a:pt x="266497" y="149873"/>
                        </a:cubicBezTo>
                        <a:cubicBezTo>
                          <a:pt x="262674" y="150787"/>
                          <a:pt x="258470" y="151473"/>
                          <a:pt x="253581" y="152057"/>
                        </a:cubicBezTo>
                        <a:cubicBezTo>
                          <a:pt x="243827" y="153187"/>
                          <a:pt x="231432" y="153886"/>
                          <a:pt x="217107" y="153911"/>
                        </a:cubicBezTo>
                        <a:cubicBezTo>
                          <a:pt x="180810" y="153848"/>
                          <a:pt x="132690" y="149568"/>
                          <a:pt x="90589" y="135280"/>
                        </a:cubicBezTo>
                        <a:cubicBezTo>
                          <a:pt x="73215" y="128753"/>
                          <a:pt x="64491" y="114541"/>
                          <a:pt x="56744" y="99466"/>
                        </a:cubicBezTo>
                        <a:cubicBezTo>
                          <a:pt x="49174" y="84087"/>
                          <a:pt x="43536" y="66231"/>
                          <a:pt x="39002" y="48933"/>
                        </a:cubicBezTo>
                        <a:cubicBezTo>
                          <a:pt x="34188" y="30340"/>
                          <a:pt x="30823" y="12611"/>
                          <a:pt x="28702" y="0"/>
                        </a:cubicBezTo>
                        <a:lnTo>
                          <a:pt x="203" y="5880"/>
                        </a:lnTo>
                        <a:cubicBezTo>
                          <a:pt x="140" y="8687"/>
                          <a:pt x="0" y="11443"/>
                          <a:pt x="0" y="14275"/>
                        </a:cubicBezTo>
                        <a:cubicBezTo>
                          <a:pt x="0" y="192634"/>
                          <a:pt x="101790" y="370383"/>
                          <a:pt x="243294" y="435953"/>
                        </a:cubicBezTo>
                        <a:cubicBezTo>
                          <a:pt x="243294" y="435953"/>
                          <a:pt x="301638" y="463728"/>
                          <a:pt x="360693" y="463728"/>
                        </a:cubicBezTo>
                        <a:cubicBezTo>
                          <a:pt x="421081" y="463728"/>
                          <a:pt x="476694" y="435953"/>
                          <a:pt x="476694" y="435953"/>
                        </a:cubicBezTo>
                        <a:cubicBezTo>
                          <a:pt x="618185" y="370383"/>
                          <a:pt x="719976" y="192634"/>
                          <a:pt x="719976" y="14275"/>
                        </a:cubicBezTo>
                        <a:cubicBezTo>
                          <a:pt x="719976" y="11443"/>
                          <a:pt x="719836" y="8687"/>
                          <a:pt x="719773" y="5880"/>
                        </a:cubicBezTo>
                        <a:lnTo>
                          <a:pt x="692061" y="165"/>
                        </a:lnTo>
                        <a:cubicBezTo>
                          <a:pt x="688010" y="24447"/>
                          <a:pt x="679285" y="68008"/>
                          <a:pt x="664058" y="99466"/>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6" name="TextBox 165"/>
              <p:cNvSpPr txBox="1"/>
              <p:nvPr/>
            </p:nvSpPr>
            <p:spPr>
              <a:xfrm>
                <a:off x="5464072" y="2569320"/>
                <a:ext cx="1278269" cy="401760"/>
              </a:xfrm>
              <a:prstGeom prst="rect">
                <a:avLst/>
              </a:prstGeom>
              <a:noFill/>
            </p:spPr>
            <p:txBody>
              <a:bodyPr wrap="square" lIns="0" tIns="0" rIns="0" bIns="0" rtlCol="0">
                <a:spAutoFit/>
              </a:bodyPr>
              <a:lstStyle/>
              <a:p>
                <a:pPr algn="ctr">
                  <a:lnSpc>
                    <a:spcPct val="90000"/>
                  </a:lnSpc>
                </a:pPr>
                <a:r>
                  <a:rPr lang="en-US" sz="1200" dirty="0" smtClean="0">
                    <a:solidFill>
                      <a:schemeClr val="accent5"/>
                    </a:solidFill>
                  </a:rPr>
                  <a:t>Network Association</a:t>
                </a:r>
                <a:endParaRPr lang="en-US" sz="1200" dirty="0">
                  <a:solidFill>
                    <a:schemeClr val="accent5"/>
                  </a:solidFill>
                </a:endParaRPr>
              </a:p>
            </p:txBody>
          </p:sp>
        </p:grpSp>
        <p:grpSp>
          <p:nvGrpSpPr>
            <p:cNvPr id="186" name="Group 185"/>
            <p:cNvGrpSpPr/>
            <p:nvPr/>
          </p:nvGrpSpPr>
          <p:grpSpPr>
            <a:xfrm>
              <a:off x="4179569" y="2261634"/>
              <a:ext cx="1261905" cy="981658"/>
              <a:chOff x="3919097" y="1715221"/>
              <a:chExt cx="1525223" cy="1186498"/>
            </a:xfrm>
          </p:grpSpPr>
          <p:sp>
            <p:nvSpPr>
              <p:cNvPr id="165" name="TextBox 164"/>
              <p:cNvSpPr txBox="1"/>
              <p:nvPr/>
            </p:nvSpPr>
            <p:spPr>
              <a:xfrm>
                <a:off x="4130911" y="2569320"/>
                <a:ext cx="1101595" cy="332399"/>
              </a:xfrm>
              <a:prstGeom prst="rect">
                <a:avLst/>
              </a:prstGeom>
              <a:noFill/>
            </p:spPr>
            <p:txBody>
              <a:bodyPr wrap="square" lIns="0" tIns="0" rIns="0" bIns="0" rtlCol="0">
                <a:spAutoFit/>
              </a:bodyPr>
              <a:lstStyle/>
              <a:p>
                <a:pPr algn="ctr">
                  <a:lnSpc>
                    <a:spcPct val="90000"/>
                  </a:lnSpc>
                </a:pPr>
                <a:r>
                  <a:rPr lang="en-US" sz="1200" dirty="0" smtClean="0">
                    <a:solidFill>
                      <a:schemeClr val="accent5"/>
                    </a:solidFill>
                  </a:rPr>
                  <a:t>Issuer Processor</a:t>
                </a:r>
                <a:endParaRPr lang="en-US" sz="1200" dirty="0">
                  <a:solidFill>
                    <a:schemeClr val="accent5"/>
                  </a:solidFill>
                </a:endParaRPr>
              </a:p>
            </p:txBody>
          </p:sp>
          <p:grpSp>
            <p:nvGrpSpPr>
              <p:cNvPr id="183" name="Group 182"/>
              <p:cNvGrpSpPr/>
              <p:nvPr/>
            </p:nvGrpSpPr>
            <p:grpSpPr>
              <a:xfrm>
                <a:off x="3919097" y="1715221"/>
                <a:ext cx="1525223" cy="770769"/>
                <a:chOff x="3727001" y="1715221"/>
                <a:chExt cx="1525223" cy="770769"/>
              </a:xfrm>
            </p:grpSpPr>
            <p:grpSp>
              <p:nvGrpSpPr>
                <p:cNvPr id="181" name="Group 180"/>
                <p:cNvGrpSpPr/>
                <p:nvPr/>
              </p:nvGrpSpPr>
              <p:grpSpPr>
                <a:xfrm>
                  <a:off x="4481455" y="1715221"/>
                  <a:ext cx="770769" cy="770769"/>
                  <a:chOff x="4733493" y="1715221"/>
                  <a:chExt cx="770769" cy="770769"/>
                </a:xfrm>
              </p:grpSpPr>
              <p:sp>
                <p:nvSpPr>
                  <p:cNvPr id="149" name="Oval 148"/>
                  <p:cNvSpPr/>
                  <p:nvPr/>
                </p:nvSpPr>
                <p:spPr>
                  <a:xfrm>
                    <a:off x="4733493"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55" name="Group 154"/>
                  <p:cNvGrpSpPr/>
                  <p:nvPr/>
                </p:nvGrpSpPr>
                <p:grpSpPr>
                  <a:xfrm>
                    <a:off x="4861647" y="1843384"/>
                    <a:ext cx="514460" cy="514442"/>
                    <a:chOff x="4288079" y="1422392"/>
                    <a:chExt cx="1049274" cy="1049236"/>
                  </a:xfrm>
                  <a:solidFill>
                    <a:schemeClr val="bg1"/>
                  </a:solidFill>
                </p:grpSpPr>
                <p:sp>
                  <p:nvSpPr>
                    <p:cNvPr id="156" name="Freeform 155"/>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7"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5" name="Group 174"/>
                <p:cNvGrpSpPr/>
                <p:nvPr/>
              </p:nvGrpSpPr>
              <p:grpSpPr>
                <a:xfrm>
                  <a:off x="3727001" y="1715221"/>
                  <a:ext cx="770769" cy="770769"/>
                  <a:chOff x="3727001" y="1715221"/>
                  <a:chExt cx="770769" cy="770769"/>
                </a:xfrm>
              </p:grpSpPr>
              <p:sp>
                <p:nvSpPr>
                  <p:cNvPr id="148" name="Oval 147"/>
                  <p:cNvSpPr/>
                  <p:nvPr/>
                </p:nvSpPr>
                <p:spPr>
                  <a:xfrm>
                    <a:off x="3727001"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69" name="Group 168"/>
                  <p:cNvGrpSpPr/>
                  <p:nvPr/>
                </p:nvGrpSpPr>
                <p:grpSpPr>
                  <a:xfrm>
                    <a:off x="3822714" y="1893987"/>
                    <a:ext cx="527088" cy="413237"/>
                    <a:chOff x="4034079" y="2957396"/>
                    <a:chExt cx="433584" cy="339930"/>
                  </a:xfrm>
                  <a:solidFill>
                    <a:schemeClr val="bg1"/>
                  </a:solidFill>
                </p:grpSpPr>
                <p:grpSp>
                  <p:nvGrpSpPr>
                    <p:cNvPr id="116" name="Group 115"/>
                    <p:cNvGrpSpPr/>
                    <p:nvPr/>
                  </p:nvGrpSpPr>
                  <p:grpSpPr>
                    <a:xfrm>
                      <a:off x="4158636" y="2957396"/>
                      <a:ext cx="309027" cy="339930"/>
                      <a:chOff x="13318261" y="11255375"/>
                      <a:chExt cx="1415760" cy="1557338"/>
                    </a:xfrm>
                    <a:grpFill/>
                  </p:grpSpPr>
                  <p:sp>
                    <p:nvSpPr>
                      <p:cNvPr id="117" name="Freeform 3"/>
                      <p:cNvSpPr/>
                      <p:nvPr/>
                    </p:nvSpPr>
                    <p:spPr>
                      <a:xfrm>
                        <a:off x="13459830" y="11255375"/>
                        <a:ext cx="1274191" cy="1557338"/>
                      </a:xfrm>
                      <a:custGeom>
                        <a:avLst/>
                        <a:gdLst>
                          <a:gd name="connsiteX0" fmla="*/ 0 w 1274191"/>
                          <a:gd name="connsiteY0" fmla="*/ 0 h 1557338"/>
                          <a:gd name="connsiteX1" fmla="*/ 0 w 1274191"/>
                          <a:gd name="connsiteY1" fmla="*/ 424726 h 1557338"/>
                          <a:gd name="connsiteX2" fmla="*/ 141580 w 1274191"/>
                          <a:gd name="connsiteY2" fmla="*/ 424726 h 1557338"/>
                          <a:gd name="connsiteX3" fmla="*/ 141580 w 1274191"/>
                          <a:gd name="connsiteY3" fmla="*/ 141567 h 1557338"/>
                          <a:gd name="connsiteX4" fmla="*/ 1132624 w 1274191"/>
                          <a:gd name="connsiteY4" fmla="*/ 141567 h 1557338"/>
                          <a:gd name="connsiteX5" fmla="*/ 1132624 w 1274191"/>
                          <a:gd name="connsiteY5" fmla="*/ 1132611 h 1557338"/>
                          <a:gd name="connsiteX6" fmla="*/ 849465 w 1274191"/>
                          <a:gd name="connsiteY6" fmla="*/ 1132611 h 1557338"/>
                          <a:gd name="connsiteX7" fmla="*/ 849465 w 1274191"/>
                          <a:gd name="connsiteY7" fmla="*/ 1415771 h 1557338"/>
                          <a:gd name="connsiteX8" fmla="*/ 141580 w 1274191"/>
                          <a:gd name="connsiteY8" fmla="*/ 1415771 h 1557338"/>
                          <a:gd name="connsiteX9" fmla="*/ 141580 w 1274191"/>
                          <a:gd name="connsiteY9" fmla="*/ 920242 h 1557338"/>
                          <a:gd name="connsiteX10" fmla="*/ 0 w 1274191"/>
                          <a:gd name="connsiteY10" fmla="*/ 920242 h 1557338"/>
                          <a:gd name="connsiteX11" fmla="*/ 0 w 1274191"/>
                          <a:gd name="connsiteY11" fmla="*/ 1557338 h 1557338"/>
                          <a:gd name="connsiteX12" fmla="*/ 920255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80" y="424726"/>
                            </a:lnTo>
                            <a:lnTo>
                              <a:pt x="141580" y="141567"/>
                            </a:lnTo>
                            <a:lnTo>
                              <a:pt x="1132624" y="141567"/>
                            </a:lnTo>
                            <a:lnTo>
                              <a:pt x="1132624" y="1132611"/>
                            </a:lnTo>
                            <a:lnTo>
                              <a:pt x="849465" y="1132611"/>
                            </a:lnTo>
                            <a:lnTo>
                              <a:pt x="849465" y="1415771"/>
                            </a:lnTo>
                            <a:lnTo>
                              <a:pt x="141580" y="1415771"/>
                            </a:lnTo>
                            <a:lnTo>
                              <a:pt x="141580" y="920242"/>
                            </a:lnTo>
                            <a:lnTo>
                              <a:pt x="0" y="920242"/>
                            </a:lnTo>
                            <a:lnTo>
                              <a:pt x="0" y="1557338"/>
                            </a:lnTo>
                            <a:lnTo>
                              <a:pt x="920255"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Freeform 117"/>
                      <p:cNvSpPr/>
                      <p:nvPr/>
                    </p:nvSpPr>
                    <p:spPr>
                      <a:xfrm>
                        <a:off x="13318261" y="11538527"/>
                        <a:ext cx="849452" cy="778675"/>
                      </a:xfrm>
                      <a:custGeom>
                        <a:avLst/>
                        <a:gdLst>
                          <a:gd name="connsiteX0" fmla="*/ 424726 w 849452"/>
                          <a:gd name="connsiteY0" fmla="*/ 778675 h 778675"/>
                          <a:gd name="connsiteX1" fmla="*/ 849452 w 849452"/>
                          <a:gd name="connsiteY1" fmla="*/ 389344 h 778675"/>
                          <a:gd name="connsiteX2" fmla="*/ 424726 w 849452"/>
                          <a:gd name="connsiteY2" fmla="*/ 0 h 778675"/>
                          <a:gd name="connsiteX3" fmla="*/ 424726 w 849452"/>
                          <a:gd name="connsiteY3" fmla="*/ 212357 h 778675"/>
                          <a:gd name="connsiteX4" fmla="*/ 0 w 849452"/>
                          <a:gd name="connsiteY4" fmla="*/ 212357 h 778675"/>
                          <a:gd name="connsiteX5" fmla="*/ 0 w 849452"/>
                          <a:gd name="connsiteY5" fmla="*/ 566306 h 778675"/>
                          <a:gd name="connsiteX6" fmla="*/ 424726 w 849452"/>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49452" h="778675">
                            <a:moveTo>
                              <a:pt x="424726" y="778675"/>
                            </a:moveTo>
                            <a:lnTo>
                              <a:pt x="849452" y="389344"/>
                            </a:lnTo>
                            <a:lnTo>
                              <a:pt x="424726" y="0"/>
                            </a:lnTo>
                            <a:lnTo>
                              <a:pt x="424726" y="212357"/>
                            </a:lnTo>
                            <a:lnTo>
                              <a:pt x="0" y="212357"/>
                            </a:lnTo>
                            <a:lnTo>
                              <a:pt x="0" y="566306"/>
                            </a:lnTo>
                            <a:lnTo>
                              <a:pt x="424726"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8" name="Freeform 167"/>
                    <p:cNvSpPr/>
                    <p:nvPr/>
                  </p:nvSpPr>
                  <p:spPr>
                    <a:xfrm flipH="1">
                      <a:off x="4034079" y="3019201"/>
                      <a:ext cx="185415" cy="169966"/>
                    </a:xfrm>
                    <a:custGeom>
                      <a:avLst/>
                      <a:gdLst>
                        <a:gd name="connsiteX0" fmla="*/ 424726 w 849452"/>
                        <a:gd name="connsiteY0" fmla="*/ 778675 h 778675"/>
                        <a:gd name="connsiteX1" fmla="*/ 849452 w 849452"/>
                        <a:gd name="connsiteY1" fmla="*/ 389344 h 778675"/>
                        <a:gd name="connsiteX2" fmla="*/ 424726 w 849452"/>
                        <a:gd name="connsiteY2" fmla="*/ 0 h 778675"/>
                        <a:gd name="connsiteX3" fmla="*/ 424726 w 849452"/>
                        <a:gd name="connsiteY3" fmla="*/ 212357 h 778675"/>
                        <a:gd name="connsiteX4" fmla="*/ 0 w 849452"/>
                        <a:gd name="connsiteY4" fmla="*/ 212357 h 778675"/>
                        <a:gd name="connsiteX5" fmla="*/ 0 w 849452"/>
                        <a:gd name="connsiteY5" fmla="*/ 566306 h 778675"/>
                        <a:gd name="connsiteX6" fmla="*/ 424726 w 849452"/>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49452" h="778675">
                          <a:moveTo>
                            <a:pt x="424726" y="778675"/>
                          </a:moveTo>
                          <a:lnTo>
                            <a:pt x="849452" y="389344"/>
                          </a:lnTo>
                          <a:lnTo>
                            <a:pt x="424726" y="0"/>
                          </a:lnTo>
                          <a:lnTo>
                            <a:pt x="424726" y="212357"/>
                          </a:lnTo>
                          <a:lnTo>
                            <a:pt x="0" y="212357"/>
                          </a:lnTo>
                          <a:lnTo>
                            <a:pt x="0" y="566306"/>
                          </a:lnTo>
                          <a:lnTo>
                            <a:pt x="424726"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87" name="Group 186"/>
            <p:cNvGrpSpPr/>
            <p:nvPr/>
          </p:nvGrpSpPr>
          <p:grpSpPr>
            <a:xfrm>
              <a:off x="6531821" y="2261634"/>
              <a:ext cx="1260695" cy="981658"/>
              <a:chOff x="6661171" y="1715221"/>
              <a:chExt cx="1523761" cy="1186498"/>
            </a:xfrm>
          </p:grpSpPr>
          <p:sp>
            <p:nvSpPr>
              <p:cNvPr id="167" name="TextBox 166"/>
              <p:cNvSpPr txBox="1"/>
              <p:nvPr/>
            </p:nvSpPr>
            <p:spPr>
              <a:xfrm>
                <a:off x="6872254" y="2569320"/>
                <a:ext cx="1101595" cy="332399"/>
              </a:xfrm>
              <a:prstGeom prst="rect">
                <a:avLst/>
              </a:prstGeom>
              <a:noFill/>
            </p:spPr>
            <p:txBody>
              <a:bodyPr wrap="square" lIns="0" tIns="0" rIns="0" bIns="0" rtlCol="0">
                <a:spAutoFit/>
              </a:bodyPr>
              <a:lstStyle/>
              <a:p>
                <a:pPr algn="ctr">
                  <a:lnSpc>
                    <a:spcPct val="90000"/>
                  </a:lnSpc>
                </a:pPr>
                <a:r>
                  <a:rPr lang="en-US" sz="1200" dirty="0" smtClean="0">
                    <a:solidFill>
                      <a:schemeClr val="accent5"/>
                    </a:solidFill>
                  </a:rPr>
                  <a:t>Merchant Processor</a:t>
                </a:r>
                <a:endParaRPr lang="en-US" sz="1200" dirty="0">
                  <a:solidFill>
                    <a:schemeClr val="accent5"/>
                  </a:solidFill>
                </a:endParaRPr>
              </a:p>
            </p:txBody>
          </p:sp>
          <p:grpSp>
            <p:nvGrpSpPr>
              <p:cNvPr id="184" name="Group 183"/>
              <p:cNvGrpSpPr/>
              <p:nvPr/>
            </p:nvGrpSpPr>
            <p:grpSpPr>
              <a:xfrm>
                <a:off x="6661171" y="1715221"/>
                <a:ext cx="1523761" cy="770769"/>
                <a:chOff x="6746477" y="1715221"/>
                <a:chExt cx="1523761" cy="770769"/>
              </a:xfrm>
            </p:grpSpPr>
            <p:grpSp>
              <p:nvGrpSpPr>
                <p:cNvPr id="182" name="Group 181"/>
                <p:cNvGrpSpPr/>
                <p:nvPr/>
              </p:nvGrpSpPr>
              <p:grpSpPr>
                <a:xfrm>
                  <a:off x="6746477" y="1715221"/>
                  <a:ext cx="770769" cy="770769"/>
                  <a:chOff x="6746477" y="1715221"/>
                  <a:chExt cx="770769" cy="770769"/>
                </a:xfrm>
              </p:grpSpPr>
              <p:sp>
                <p:nvSpPr>
                  <p:cNvPr id="151" name="Oval 150"/>
                  <p:cNvSpPr/>
                  <p:nvPr/>
                </p:nvSpPr>
                <p:spPr>
                  <a:xfrm>
                    <a:off x="6746477"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27" name="Group 126"/>
                  <p:cNvGrpSpPr/>
                  <p:nvPr/>
                </p:nvGrpSpPr>
                <p:grpSpPr>
                  <a:xfrm>
                    <a:off x="6874631" y="1843384"/>
                    <a:ext cx="514460" cy="514442"/>
                    <a:chOff x="4288079" y="1422392"/>
                    <a:chExt cx="1049274" cy="1049236"/>
                  </a:xfrm>
                  <a:solidFill>
                    <a:schemeClr val="bg1"/>
                  </a:solidFill>
                </p:grpSpPr>
                <p:sp>
                  <p:nvSpPr>
                    <p:cNvPr id="131" name="Freeform 130"/>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2"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6" name="Group 175"/>
                <p:cNvGrpSpPr/>
                <p:nvPr/>
              </p:nvGrpSpPr>
              <p:grpSpPr>
                <a:xfrm>
                  <a:off x="7499469" y="1715221"/>
                  <a:ext cx="770769" cy="770769"/>
                  <a:chOff x="7752969" y="1715221"/>
                  <a:chExt cx="770769" cy="770769"/>
                </a:xfrm>
              </p:grpSpPr>
              <p:sp>
                <p:nvSpPr>
                  <p:cNvPr id="152" name="Oval 151"/>
                  <p:cNvSpPr/>
                  <p:nvPr/>
                </p:nvSpPr>
                <p:spPr>
                  <a:xfrm>
                    <a:off x="7752969" y="1715221"/>
                    <a:ext cx="770769" cy="770769"/>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70" name="Group 169"/>
                  <p:cNvGrpSpPr/>
                  <p:nvPr/>
                </p:nvGrpSpPr>
                <p:grpSpPr>
                  <a:xfrm>
                    <a:off x="7848682" y="1893987"/>
                    <a:ext cx="527088" cy="413237"/>
                    <a:chOff x="4034079" y="2957396"/>
                    <a:chExt cx="433584" cy="339930"/>
                  </a:xfrm>
                  <a:solidFill>
                    <a:schemeClr val="bg1"/>
                  </a:solidFill>
                </p:grpSpPr>
                <p:grpSp>
                  <p:nvGrpSpPr>
                    <p:cNvPr id="171" name="Group 170"/>
                    <p:cNvGrpSpPr/>
                    <p:nvPr/>
                  </p:nvGrpSpPr>
                  <p:grpSpPr>
                    <a:xfrm>
                      <a:off x="4158636" y="2957396"/>
                      <a:ext cx="309027" cy="339930"/>
                      <a:chOff x="13318261" y="11255375"/>
                      <a:chExt cx="1415760" cy="1557338"/>
                    </a:xfrm>
                    <a:grpFill/>
                  </p:grpSpPr>
                  <p:sp>
                    <p:nvSpPr>
                      <p:cNvPr id="173" name="Freeform 3"/>
                      <p:cNvSpPr/>
                      <p:nvPr/>
                    </p:nvSpPr>
                    <p:spPr>
                      <a:xfrm>
                        <a:off x="13459830" y="11255375"/>
                        <a:ext cx="1274191" cy="1557338"/>
                      </a:xfrm>
                      <a:custGeom>
                        <a:avLst/>
                        <a:gdLst>
                          <a:gd name="connsiteX0" fmla="*/ 0 w 1274191"/>
                          <a:gd name="connsiteY0" fmla="*/ 0 h 1557338"/>
                          <a:gd name="connsiteX1" fmla="*/ 0 w 1274191"/>
                          <a:gd name="connsiteY1" fmla="*/ 424726 h 1557338"/>
                          <a:gd name="connsiteX2" fmla="*/ 141580 w 1274191"/>
                          <a:gd name="connsiteY2" fmla="*/ 424726 h 1557338"/>
                          <a:gd name="connsiteX3" fmla="*/ 141580 w 1274191"/>
                          <a:gd name="connsiteY3" fmla="*/ 141567 h 1557338"/>
                          <a:gd name="connsiteX4" fmla="*/ 1132624 w 1274191"/>
                          <a:gd name="connsiteY4" fmla="*/ 141567 h 1557338"/>
                          <a:gd name="connsiteX5" fmla="*/ 1132624 w 1274191"/>
                          <a:gd name="connsiteY5" fmla="*/ 1132611 h 1557338"/>
                          <a:gd name="connsiteX6" fmla="*/ 849465 w 1274191"/>
                          <a:gd name="connsiteY6" fmla="*/ 1132611 h 1557338"/>
                          <a:gd name="connsiteX7" fmla="*/ 849465 w 1274191"/>
                          <a:gd name="connsiteY7" fmla="*/ 1415771 h 1557338"/>
                          <a:gd name="connsiteX8" fmla="*/ 141580 w 1274191"/>
                          <a:gd name="connsiteY8" fmla="*/ 1415771 h 1557338"/>
                          <a:gd name="connsiteX9" fmla="*/ 141580 w 1274191"/>
                          <a:gd name="connsiteY9" fmla="*/ 920242 h 1557338"/>
                          <a:gd name="connsiteX10" fmla="*/ 0 w 1274191"/>
                          <a:gd name="connsiteY10" fmla="*/ 920242 h 1557338"/>
                          <a:gd name="connsiteX11" fmla="*/ 0 w 1274191"/>
                          <a:gd name="connsiteY11" fmla="*/ 1557338 h 1557338"/>
                          <a:gd name="connsiteX12" fmla="*/ 920255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80" y="424726"/>
                            </a:lnTo>
                            <a:lnTo>
                              <a:pt x="141580" y="141567"/>
                            </a:lnTo>
                            <a:lnTo>
                              <a:pt x="1132624" y="141567"/>
                            </a:lnTo>
                            <a:lnTo>
                              <a:pt x="1132624" y="1132611"/>
                            </a:lnTo>
                            <a:lnTo>
                              <a:pt x="849465" y="1132611"/>
                            </a:lnTo>
                            <a:lnTo>
                              <a:pt x="849465" y="1415771"/>
                            </a:lnTo>
                            <a:lnTo>
                              <a:pt x="141580" y="1415771"/>
                            </a:lnTo>
                            <a:lnTo>
                              <a:pt x="141580" y="920242"/>
                            </a:lnTo>
                            <a:lnTo>
                              <a:pt x="0" y="920242"/>
                            </a:lnTo>
                            <a:lnTo>
                              <a:pt x="0" y="1557338"/>
                            </a:lnTo>
                            <a:lnTo>
                              <a:pt x="920255"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Freeform 173"/>
                      <p:cNvSpPr/>
                      <p:nvPr/>
                    </p:nvSpPr>
                    <p:spPr>
                      <a:xfrm>
                        <a:off x="13318261" y="11538527"/>
                        <a:ext cx="849452" cy="778675"/>
                      </a:xfrm>
                      <a:custGeom>
                        <a:avLst/>
                        <a:gdLst>
                          <a:gd name="connsiteX0" fmla="*/ 424726 w 849452"/>
                          <a:gd name="connsiteY0" fmla="*/ 778675 h 778675"/>
                          <a:gd name="connsiteX1" fmla="*/ 849452 w 849452"/>
                          <a:gd name="connsiteY1" fmla="*/ 389344 h 778675"/>
                          <a:gd name="connsiteX2" fmla="*/ 424726 w 849452"/>
                          <a:gd name="connsiteY2" fmla="*/ 0 h 778675"/>
                          <a:gd name="connsiteX3" fmla="*/ 424726 w 849452"/>
                          <a:gd name="connsiteY3" fmla="*/ 212357 h 778675"/>
                          <a:gd name="connsiteX4" fmla="*/ 0 w 849452"/>
                          <a:gd name="connsiteY4" fmla="*/ 212357 h 778675"/>
                          <a:gd name="connsiteX5" fmla="*/ 0 w 849452"/>
                          <a:gd name="connsiteY5" fmla="*/ 566306 h 778675"/>
                          <a:gd name="connsiteX6" fmla="*/ 424726 w 849452"/>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49452" h="778675">
                            <a:moveTo>
                              <a:pt x="424726" y="778675"/>
                            </a:moveTo>
                            <a:lnTo>
                              <a:pt x="849452" y="389344"/>
                            </a:lnTo>
                            <a:lnTo>
                              <a:pt x="424726" y="0"/>
                            </a:lnTo>
                            <a:lnTo>
                              <a:pt x="424726" y="212357"/>
                            </a:lnTo>
                            <a:lnTo>
                              <a:pt x="0" y="212357"/>
                            </a:lnTo>
                            <a:lnTo>
                              <a:pt x="0" y="566306"/>
                            </a:lnTo>
                            <a:lnTo>
                              <a:pt x="424726"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2" name="Freeform 171"/>
                    <p:cNvSpPr/>
                    <p:nvPr/>
                  </p:nvSpPr>
                  <p:spPr>
                    <a:xfrm flipH="1">
                      <a:off x="4034079" y="3019201"/>
                      <a:ext cx="185415" cy="169966"/>
                    </a:xfrm>
                    <a:custGeom>
                      <a:avLst/>
                      <a:gdLst>
                        <a:gd name="connsiteX0" fmla="*/ 424726 w 849452"/>
                        <a:gd name="connsiteY0" fmla="*/ 778675 h 778675"/>
                        <a:gd name="connsiteX1" fmla="*/ 849452 w 849452"/>
                        <a:gd name="connsiteY1" fmla="*/ 389344 h 778675"/>
                        <a:gd name="connsiteX2" fmla="*/ 424726 w 849452"/>
                        <a:gd name="connsiteY2" fmla="*/ 0 h 778675"/>
                        <a:gd name="connsiteX3" fmla="*/ 424726 w 849452"/>
                        <a:gd name="connsiteY3" fmla="*/ 212357 h 778675"/>
                        <a:gd name="connsiteX4" fmla="*/ 0 w 849452"/>
                        <a:gd name="connsiteY4" fmla="*/ 212357 h 778675"/>
                        <a:gd name="connsiteX5" fmla="*/ 0 w 849452"/>
                        <a:gd name="connsiteY5" fmla="*/ 566306 h 778675"/>
                        <a:gd name="connsiteX6" fmla="*/ 424726 w 849452"/>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49452" h="778675">
                          <a:moveTo>
                            <a:pt x="424726" y="778675"/>
                          </a:moveTo>
                          <a:lnTo>
                            <a:pt x="849452" y="389344"/>
                          </a:lnTo>
                          <a:lnTo>
                            <a:pt x="424726" y="0"/>
                          </a:lnTo>
                          <a:lnTo>
                            <a:pt x="424726" y="212357"/>
                          </a:lnTo>
                          <a:lnTo>
                            <a:pt x="0" y="212357"/>
                          </a:lnTo>
                          <a:lnTo>
                            <a:pt x="0" y="566306"/>
                          </a:lnTo>
                          <a:lnTo>
                            <a:pt x="424726"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cxnSp>
          <p:nvCxnSpPr>
            <p:cNvPr id="191" name="Straight Arrow Connector 190"/>
            <p:cNvCxnSpPr>
              <a:stCxn id="146" idx="6"/>
              <a:endCxn id="147" idx="2"/>
            </p:cNvCxnSpPr>
            <p:nvPr/>
          </p:nvCxnSpPr>
          <p:spPr>
            <a:xfrm>
              <a:off x="3148415" y="2580485"/>
              <a:ext cx="191528" cy="0"/>
            </a:xfrm>
            <a:prstGeom prst="straightConnector1">
              <a:avLst/>
            </a:prstGeom>
            <a:ln w="15875" cmpd="sng">
              <a:solidFill>
                <a:schemeClr val="accent6"/>
              </a:solidFill>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192" name="Straight Arrow Connector 191"/>
            <p:cNvCxnSpPr/>
            <p:nvPr/>
          </p:nvCxnSpPr>
          <p:spPr>
            <a:xfrm>
              <a:off x="3977645" y="2580485"/>
              <a:ext cx="207247" cy="0"/>
            </a:xfrm>
            <a:prstGeom prst="straightConnector1">
              <a:avLst/>
            </a:prstGeom>
            <a:ln w="15875" cmpd="sng">
              <a:solidFill>
                <a:schemeClr val="accent6"/>
              </a:solidFill>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193" name="Straight Arrow Connector 192"/>
            <p:cNvCxnSpPr/>
            <p:nvPr/>
          </p:nvCxnSpPr>
          <p:spPr>
            <a:xfrm>
              <a:off x="5448901" y="2580485"/>
              <a:ext cx="233208" cy="0"/>
            </a:xfrm>
            <a:prstGeom prst="straightConnector1">
              <a:avLst/>
            </a:prstGeom>
            <a:ln w="15875" cmpd="sng">
              <a:solidFill>
                <a:schemeClr val="accent6"/>
              </a:solidFill>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195" name="Straight Arrow Connector 194"/>
            <p:cNvCxnSpPr/>
            <p:nvPr/>
          </p:nvCxnSpPr>
          <p:spPr>
            <a:xfrm>
              <a:off x="6310847" y="2580485"/>
              <a:ext cx="233208" cy="0"/>
            </a:xfrm>
            <a:prstGeom prst="straightConnector1">
              <a:avLst/>
            </a:prstGeom>
            <a:ln w="15875" cmpd="sng">
              <a:solidFill>
                <a:schemeClr val="accent6"/>
              </a:solidFill>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196" name="Straight Arrow Connector 195"/>
            <p:cNvCxnSpPr/>
            <p:nvPr/>
          </p:nvCxnSpPr>
          <p:spPr>
            <a:xfrm>
              <a:off x="7792516" y="2580485"/>
              <a:ext cx="233208" cy="0"/>
            </a:xfrm>
            <a:prstGeom prst="straightConnector1">
              <a:avLst/>
            </a:prstGeom>
            <a:ln w="15875" cmpd="sng">
              <a:solidFill>
                <a:schemeClr val="accent6"/>
              </a:solidFill>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197" name="Straight Arrow Connector 196"/>
            <p:cNvCxnSpPr/>
            <p:nvPr/>
          </p:nvCxnSpPr>
          <p:spPr>
            <a:xfrm>
              <a:off x="8667037" y="2580485"/>
              <a:ext cx="233208" cy="0"/>
            </a:xfrm>
            <a:prstGeom prst="straightConnector1">
              <a:avLst/>
            </a:prstGeom>
            <a:ln w="15875" cmpd="sng">
              <a:solidFill>
                <a:schemeClr val="accent6"/>
              </a:solidFill>
              <a:tailEnd type="triangle" w="lg" len="med"/>
            </a:ln>
            <a:effectLst/>
          </p:spPr>
          <p:style>
            <a:lnRef idx="2">
              <a:schemeClr val="accent1"/>
            </a:lnRef>
            <a:fillRef idx="0">
              <a:schemeClr val="accent1"/>
            </a:fillRef>
            <a:effectRef idx="1">
              <a:schemeClr val="accent1"/>
            </a:effectRef>
            <a:fontRef idx="minor">
              <a:schemeClr val="tx1"/>
            </a:fontRef>
          </p:style>
        </p:cxnSp>
        <p:grpSp>
          <p:nvGrpSpPr>
            <p:cNvPr id="4" name="Group 3"/>
            <p:cNvGrpSpPr/>
            <p:nvPr/>
          </p:nvGrpSpPr>
          <p:grpSpPr>
            <a:xfrm>
              <a:off x="1683416" y="2341564"/>
              <a:ext cx="767450" cy="910838"/>
              <a:chOff x="1683416" y="2341564"/>
              <a:chExt cx="767450" cy="910838"/>
            </a:xfrm>
          </p:grpSpPr>
          <p:sp>
            <p:nvSpPr>
              <p:cNvPr id="140" name="TextBox 139"/>
              <p:cNvSpPr txBox="1"/>
              <p:nvPr/>
            </p:nvSpPr>
            <p:spPr>
              <a:xfrm>
                <a:off x="1683416" y="2920003"/>
                <a:ext cx="767450" cy="332399"/>
              </a:xfrm>
              <a:prstGeom prst="rect">
                <a:avLst/>
              </a:prstGeom>
              <a:noFill/>
            </p:spPr>
            <p:txBody>
              <a:bodyPr wrap="square" lIns="0" tIns="0" rIns="0" bIns="0" rtlCol="0">
                <a:spAutoFit/>
              </a:bodyPr>
              <a:lstStyle/>
              <a:p>
                <a:pPr algn="ctr">
                  <a:lnSpc>
                    <a:spcPct val="90000"/>
                  </a:lnSpc>
                </a:pPr>
                <a:r>
                  <a:rPr lang="en-US" sz="1200" dirty="0" smtClean="0">
                    <a:solidFill>
                      <a:schemeClr val="accent5"/>
                    </a:solidFill>
                  </a:rPr>
                  <a:t>Your</a:t>
                </a:r>
              </a:p>
              <a:p>
                <a:pPr algn="ctr">
                  <a:lnSpc>
                    <a:spcPct val="90000"/>
                  </a:lnSpc>
                </a:pPr>
                <a:r>
                  <a:rPr lang="en-US" sz="1200" dirty="0" smtClean="0">
                    <a:solidFill>
                      <a:schemeClr val="accent5"/>
                    </a:solidFill>
                  </a:rPr>
                  <a:t>Business</a:t>
                </a:r>
                <a:endParaRPr lang="en-US" sz="1200" dirty="0">
                  <a:solidFill>
                    <a:schemeClr val="accent5"/>
                  </a:solidFill>
                </a:endParaRPr>
              </a:p>
            </p:txBody>
          </p:sp>
          <p:grpSp>
            <p:nvGrpSpPr>
              <p:cNvPr id="207" name="Group 206"/>
              <p:cNvGrpSpPr>
                <a:grpSpLocks noChangeAspect="1"/>
              </p:cNvGrpSpPr>
              <p:nvPr/>
            </p:nvGrpSpPr>
            <p:grpSpPr>
              <a:xfrm>
                <a:off x="1820459" y="2341564"/>
                <a:ext cx="493365" cy="500200"/>
                <a:chOff x="-5864225" y="8767763"/>
                <a:chExt cx="1947862" cy="1974850"/>
              </a:xfrm>
              <a:solidFill>
                <a:schemeClr val="accent6"/>
              </a:solidFill>
            </p:grpSpPr>
            <p:sp>
              <p:nvSpPr>
                <p:cNvPr id="209" name="Rectangle 80"/>
                <p:cNvSpPr>
                  <a:spLocks noChangeArrowheads="1"/>
                </p:cNvSpPr>
                <p:nvPr/>
              </p:nvSpPr>
              <p:spPr bwMode="auto">
                <a:xfrm>
                  <a:off x="-5864225" y="10641013"/>
                  <a:ext cx="1947862"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81"/>
                <p:cNvSpPr>
                  <a:spLocks noEditPoints="1"/>
                </p:cNvSpPr>
                <p:nvPr/>
              </p:nvSpPr>
              <p:spPr bwMode="auto">
                <a:xfrm>
                  <a:off x="-4735513" y="9126538"/>
                  <a:ext cx="661987" cy="1443038"/>
                </a:xfrm>
                <a:custGeom>
                  <a:avLst/>
                  <a:gdLst>
                    <a:gd name="T0" fmla="*/ 0 w 417"/>
                    <a:gd name="T1" fmla="*/ 0 h 909"/>
                    <a:gd name="T2" fmla="*/ 0 w 417"/>
                    <a:gd name="T3" fmla="*/ 909 h 909"/>
                    <a:gd name="T4" fmla="*/ 417 w 417"/>
                    <a:gd name="T5" fmla="*/ 909 h 909"/>
                    <a:gd name="T6" fmla="*/ 417 w 417"/>
                    <a:gd name="T7" fmla="*/ 0 h 909"/>
                    <a:gd name="T8" fmla="*/ 0 w 417"/>
                    <a:gd name="T9" fmla="*/ 0 h 909"/>
                    <a:gd name="T10" fmla="*/ 103 w 417"/>
                    <a:gd name="T11" fmla="*/ 583 h 909"/>
                    <a:gd name="T12" fmla="*/ 54 w 417"/>
                    <a:gd name="T13" fmla="*/ 583 h 909"/>
                    <a:gd name="T14" fmla="*/ 54 w 417"/>
                    <a:gd name="T15" fmla="*/ 410 h 909"/>
                    <a:gd name="T16" fmla="*/ 103 w 417"/>
                    <a:gd name="T17" fmla="*/ 410 h 909"/>
                    <a:gd name="T18" fmla="*/ 103 w 417"/>
                    <a:gd name="T19" fmla="*/ 583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909">
                      <a:moveTo>
                        <a:pt x="0" y="0"/>
                      </a:moveTo>
                      <a:lnTo>
                        <a:pt x="0" y="909"/>
                      </a:lnTo>
                      <a:lnTo>
                        <a:pt x="417" y="909"/>
                      </a:lnTo>
                      <a:lnTo>
                        <a:pt x="417" y="0"/>
                      </a:lnTo>
                      <a:lnTo>
                        <a:pt x="0" y="0"/>
                      </a:lnTo>
                      <a:close/>
                      <a:moveTo>
                        <a:pt x="103" y="583"/>
                      </a:moveTo>
                      <a:lnTo>
                        <a:pt x="54" y="583"/>
                      </a:lnTo>
                      <a:lnTo>
                        <a:pt x="54" y="410"/>
                      </a:lnTo>
                      <a:lnTo>
                        <a:pt x="103" y="410"/>
                      </a:lnTo>
                      <a:lnTo>
                        <a:pt x="103" y="5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Rectangle 82"/>
                <p:cNvSpPr>
                  <a:spLocks noChangeArrowheads="1"/>
                </p:cNvSpPr>
                <p:nvPr/>
              </p:nvSpPr>
              <p:spPr bwMode="auto">
                <a:xfrm>
                  <a:off x="-5864225" y="8767763"/>
                  <a:ext cx="1947862" cy="296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83"/>
                <p:cNvSpPr>
                  <a:spLocks noEditPoints="1"/>
                </p:cNvSpPr>
                <p:nvPr/>
              </p:nvSpPr>
              <p:spPr bwMode="auto">
                <a:xfrm>
                  <a:off x="-5707063" y="9126538"/>
                  <a:ext cx="866775" cy="1443038"/>
                </a:xfrm>
                <a:custGeom>
                  <a:avLst/>
                  <a:gdLst>
                    <a:gd name="T0" fmla="*/ 0 w 546"/>
                    <a:gd name="T1" fmla="*/ 0 h 909"/>
                    <a:gd name="T2" fmla="*/ 0 w 546"/>
                    <a:gd name="T3" fmla="*/ 909 h 909"/>
                    <a:gd name="T4" fmla="*/ 546 w 546"/>
                    <a:gd name="T5" fmla="*/ 909 h 909"/>
                    <a:gd name="T6" fmla="*/ 546 w 546"/>
                    <a:gd name="T7" fmla="*/ 0 h 909"/>
                    <a:gd name="T8" fmla="*/ 0 w 546"/>
                    <a:gd name="T9" fmla="*/ 0 h 909"/>
                    <a:gd name="T10" fmla="*/ 282 w 546"/>
                    <a:gd name="T11" fmla="*/ 279 h 909"/>
                    <a:gd name="T12" fmla="*/ 305 w 546"/>
                    <a:gd name="T13" fmla="*/ 301 h 909"/>
                    <a:gd name="T14" fmla="*/ 177 w 546"/>
                    <a:gd name="T15" fmla="*/ 427 h 909"/>
                    <a:gd name="T16" fmla="*/ 155 w 546"/>
                    <a:gd name="T17" fmla="*/ 406 h 909"/>
                    <a:gd name="T18" fmla="*/ 282 w 546"/>
                    <a:gd name="T19" fmla="*/ 279 h 909"/>
                    <a:gd name="T20" fmla="*/ 155 w 546"/>
                    <a:gd name="T21" fmla="*/ 515 h 909"/>
                    <a:gd name="T22" fmla="*/ 388 w 546"/>
                    <a:gd name="T23" fmla="*/ 283 h 909"/>
                    <a:gd name="T24" fmla="*/ 410 w 546"/>
                    <a:gd name="T25" fmla="*/ 303 h 909"/>
                    <a:gd name="T26" fmla="*/ 175 w 546"/>
                    <a:gd name="T27" fmla="*/ 538 h 909"/>
                    <a:gd name="T28" fmla="*/ 155 w 546"/>
                    <a:gd name="T29" fmla="*/ 515 h 909"/>
                    <a:gd name="T30" fmla="*/ 291 w 546"/>
                    <a:gd name="T31" fmla="*/ 540 h 909"/>
                    <a:gd name="T32" fmla="*/ 270 w 546"/>
                    <a:gd name="T33" fmla="*/ 520 h 909"/>
                    <a:gd name="T34" fmla="*/ 396 w 546"/>
                    <a:gd name="T35" fmla="*/ 392 h 909"/>
                    <a:gd name="T36" fmla="*/ 419 w 546"/>
                    <a:gd name="T37" fmla="*/ 414 h 909"/>
                    <a:gd name="T38" fmla="*/ 291 w 546"/>
                    <a:gd name="T39" fmla="*/ 54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6" h="909">
                      <a:moveTo>
                        <a:pt x="0" y="0"/>
                      </a:moveTo>
                      <a:lnTo>
                        <a:pt x="0" y="909"/>
                      </a:lnTo>
                      <a:lnTo>
                        <a:pt x="546" y="909"/>
                      </a:lnTo>
                      <a:lnTo>
                        <a:pt x="546" y="0"/>
                      </a:lnTo>
                      <a:lnTo>
                        <a:pt x="0" y="0"/>
                      </a:lnTo>
                      <a:close/>
                      <a:moveTo>
                        <a:pt x="282" y="279"/>
                      </a:moveTo>
                      <a:lnTo>
                        <a:pt x="305" y="301"/>
                      </a:lnTo>
                      <a:lnTo>
                        <a:pt x="177" y="427"/>
                      </a:lnTo>
                      <a:lnTo>
                        <a:pt x="155" y="406"/>
                      </a:lnTo>
                      <a:lnTo>
                        <a:pt x="282" y="279"/>
                      </a:lnTo>
                      <a:close/>
                      <a:moveTo>
                        <a:pt x="155" y="515"/>
                      </a:moveTo>
                      <a:lnTo>
                        <a:pt x="388" y="283"/>
                      </a:lnTo>
                      <a:lnTo>
                        <a:pt x="410" y="303"/>
                      </a:lnTo>
                      <a:lnTo>
                        <a:pt x="175" y="538"/>
                      </a:lnTo>
                      <a:lnTo>
                        <a:pt x="155" y="515"/>
                      </a:lnTo>
                      <a:close/>
                      <a:moveTo>
                        <a:pt x="291" y="540"/>
                      </a:moveTo>
                      <a:lnTo>
                        <a:pt x="270" y="520"/>
                      </a:lnTo>
                      <a:lnTo>
                        <a:pt x="396" y="392"/>
                      </a:lnTo>
                      <a:lnTo>
                        <a:pt x="419" y="414"/>
                      </a:lnTo>
                      <a:lnTo>
                        <a:pt x="291"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spTree>
    <p:extLst>
      <p:ext uri="{BB962C8B-B14F-4D97-AF65-F5344CB8AC3E}">
        <p14:creationId xmlns:p14="http://schemas.microsoft.com/office/powerpoint/2010/main" val="703719831"/>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 name="Item Three"/>
          <p:cNvGrpSpPr>
            <a:grpSpLocks noChangeAspect="1"/>
          </p:cNvGrpSpPr>
          <p:nvPr/>
        </p:nvGrpSpPr>
        <p:grpSpPr>
          <a:xfrm>
            <a:off x="5852160" y="5824728"/>
            <a:ext cx="493776" cy="493776"/>
            <a:chOff x="5312229" y="2645229"/>
            <a:chExt cx="1567542" cy="1567542"/>
          </a:xfrm>
        </p:grpSpPr>
        <p:sp>
          <p:nvSpPr>
            <p:cNvPr id="190"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94" name="Not One Size icon"/>
            <p:cNvGrpSpPr/>
            <p:nvPr/>
          </p:nvGrpSpPr>
          <p:grpSpPr>
            <a:xfrm>
              <a:off x="5642411" y="2924035"/>
              <a:ext cx="907179" cy="1009931"/>
              <a:chOff x="5509518" y="2969748"/>
              <a:chExt cx="667556" cy="743167"/>
            </a:xfrm>
          </p:grpSpPr>
          <p:sp>
            <p:nvSpPr>
              <p:cNvPr id="200"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Freeform 205"/>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1" name="Item Five"/>
          <p:cNvGrpSpPr>
            <a:grpSpLocks noChangeAspect="1"/>
          </p:cNvGrpSpPr>
          <p:nvPr/>
        </p:nvGrpSpPr>
        <p:grpSpPr>
          <a:xfrm>
            <a:off x="7251192" y="5824728"/>
            <a:ext cx="493776" cy="493776"/>
            <a:chOff x="8937171" y="2645229"/>
            <a:chExt cx="1567542" cy="1567542"/>
          </a:xfrm>
        </p:grpSpPr>
        <p:sp>
          <p:nvSpPr>
            <p:cNvPr id="21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15" name="Rollout and Refine Icon"/>
            <p:cNvGrpSpPr/>
            <p:nvPr/>
          </p:nvGrpSpPr>
          <p:grpSpPr>
            <a:xfrm>
              <a:off x="9279036" y="2980806"/>
              <a:ext cx="883812" cy="896388"/>
              <a:chOff x="6280447" y="3970760"/>
              <a:chExt cx="794340" cy="805643"/>
            </a:xfrm>
          </p:grpSpPr>
          <p:sp>
            <p:nvSpPr>
              <p:cNvPr id="21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Freeform 21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6" name="Item One"/>
          <p:cNvGrpSpPr>
            <a:grpSpLocks noChangeAspect="1"/>
          </p:cNvGrpSpPr>
          <p:nvPr/>
        </p:nvGrpSpPr>
        <p:grpSpPr>
          <a:xfrm>
            <a:off x="4453128" y="5824728"/>
            <a:ext cx="493776" cy="493776"/>
            <a:chOff x="1687287" y="2645229"/>
            <a:chExt cx="1567542" cy="1567542"/>
          </a:xfrm>
        </p:grpSpPr>
        <p:sp>
          <p:nvSpPr>
            <p:cNvPr id="23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3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239" name="Item Two"/>
          <p:cNvGrpSpPr>
            <a:grpSpLocks noChangeAspect="1"/>
          </p:cNvGrpSpPr>
          <p:nvPr/>
        </p:nvGrpSpPr>
        <p:grpSpPr>
          <a:xfrm>
            <a:off x="5148072" y="5824728"/>
            <a:ext cx="493776" cy="493776"/>
            <a:chOff x="3499758" y="2645229"/>
            <a:chExt cx="1567542" cy="1567542"/>
          </a:xfrm>
        </p:grpSpPr>
        <p:sp>
          <p:nvSpPr>
            <p:cNvPr id="240"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41"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2" name="Rectangle 241"/>
          <p:cNvSpPr/>
          <p:nvPr/>
        </p:nvSpPr>
        <p:spPr>
          <a:xfrm>
            <a:off x="15182" y="5100448"/>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529590"/>
          </a:xfrm>
        </p:spPr>
        <p:txBody>
          <a:bodyPr/>
          <a:lstStyle/>
          <a:p>
            <a:r>
              <a:rPr lang="en-US" dirty="0" smtClean="0"/>
              <a:t>GET BETTER DATA—FASTER.</a:t>
            </a:r>
            <a:endParaRPr lang="en-US" dirty="0"/>
          </a:p>
        </p:txBody>
      </p:sp>
      <p:sp>
        <p:nvSpPr>
          <p:cNvPr id="3" name="TextBox 2"/>
          <p:cNvSpPr txBox="1"/>
          <p:nvPr/>
        </p:nvSpPr>
        <p:spPr>
          <a:xfrm>
            <a:off x="2063152" y="1097280"/>
            <a:ext cx="8071448" cy="1036181"/>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American Express centralizes and enhances data to deliver a more </a:t>
            </a:r>
            <a:r>
              <a:rPr lang="en-US" sz="2000" dirty="0" smtClean="0">
                <a:solidFill>
                  <a:schemeClr val="accent4"/>
                </a:solidFill>
                <a:latin typeface="+mj-lt"/>
              </a:rPr>
              <a:t>complete </a:t>
            </a:r>
            <a:r>
              <a:rPr lang="en-US" sz="2000">
                <a:solidFill>
                  <a:schemeClr val="accent4"/>
                </a:solidFill>
                <a:latin typeface="+mj-lt"/>
              </a:rPr>
              <a:t>spending </a:t>
            </a:r>
            <a:r>
              <a:rPr lang="en-US" sz="2000" smtClean="0">
                <a:solidFill>
                  <a:schemeClr val="accent4"/>
                </a:solidFill>
                <a:latin typeface="+mj-lt"/>
              </a:rPr>
              <a:t>picture and improve </a:t>
            </a:r>
            <a:r>
              <a:rPr lang="en-US" sz="2000" dirty="0">
                <a:solidFill>
                  <a:schemeClr val="accent4"/>
                </a:solidFill>
                <a:latin typeface="+mj-lt"/>
              </a:rPr>
              <a:t>visibility and control.</a:t>
            </a:r>
          </a:p>
          <a:p>
            <a:pPr algn="ctr">
              <a:lnSpc>
                <a:spcPct val="90000"/>
              </a:lnSpc>
              <a:spcBef>
                <a:spcPts val="1600"/>
              </a:spcBef>
            </a:pPr>
            <a:r>
              <a:rPr lang="en-US" sz="2000" dirty="0" smtClean="0">
                <a:solidFill>
                  <a:schemeClr val="accent4"/>
                </a:solidFill>
                <a:latin typeface="+mj-lt"/>
              </a:rPr>
              <a:t>.</a:t>
            </a:r>
            <a:endParaRPr lang="en-US" sz="2000" dirty="0">
              <a:solidFill>
                <a:schemeClr val="accent4"/>
              </a:solidFill>
              <a:latin typeface="+mj-lt"/>
            </a:endParaRPr>
          </a:p>
        </p:txBody>
      </p:sp>
      <p:grpSp>
        <p:nvGrpSpPr>
          <p:cNvPr id="7" name="Group 6"/>
          <p:cNvGrpSpPr/>
          <p:nvPr/>
        </p:nvGrpSpPr>
        <p:grpSpPr>
          <a:xfrm>
            <a:off x="4728318" y="2418717"/>
            <a:ext cx="2735366" cy="2735366"/>
            <a:chOff x="4639319" y="2531418"/>
            <a:chExt cx="2298542" cy="2298542"/>
          </a:xfrm>
        </p:grpSpPr>
        <p:sp>
          <p:nvSpPr>
            <p:cNvPr id="4" name="Oval 3"/>
            <p:cNvSpPr/>
            <p:nvPr/>
          </p:nvSpPr>
          <p:spPr>
            <a:xfrm>
              <a:off x="4639319" y="2531418"/>
              <a:ext cx="2298542" cy="229854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28" name="Group 127"/>
            <p:cNvGrpSpPr/>
            <p:nvPr/>
          </p:nvGrpSpPr>
          <p:grpSpPr>
            <a:xfrm>
              <a:off x="4891436" y="2783543"/>
              <a:ext cx="1794308" cy="1794292"/>
              <a:chOff x="10349941" y="799090"/>
              <a:chExt cx="1642631" cy="1642618"/>
            </a:xfrm>
            <a:solidFill>
              <a:schemeClr val="accent2">
                <a:lumMod val="75000"/>
              </a:schemeClr>
            </a:solidFill>
          </p:grpSpPr>
          <p:sp>
            <p:nvSpPr>
              <p:cNvPr id="129" name="Freeform 128"/>
              <p:cNvSpPr/>
              <p:nvPr/>
            </p:nvSpPr>
            <p:spPr>
              <a:xfrm>
                <a:off x="10496315" y="963292"/>
                <a:ext cx="1349882" cy="1314214"/>
              </a:xfrm>
              <a:custGeom>
                <a:avLst/>
                <a:gdLst>
                  <a:gd name="connsiteX0" fmla="*/ 1037363 w 1349882"/>
                  <a:gd name="connsiteY0" fmla="*/ 1033709 h 1314214"/>
                  <a:gd name="connsiteX1" fmla="*/ 1235889 w 1349882"/>
                  <a:gd name="connsiteY1" fmla="*/ 1033709 h 1314214"/>
                  <a:gd name="connsiteX2" fmla="*/ 831775 w 1349882"/>
                  <a:gd name="connsiteY2" fmla="*/ 1314214 h 1314214"/>
                  <a:gd name="connsiteX3" fmla="*/ 982130 w 1349882"/>
                  <a:gd name="connsiteY3" fmla="*/ 1150066 h 1314214"/>
                  <a:gd name="connsiteX4" fmla="*/ 1037363 w 1349882"/>
                  <a:gd name="connsiteY4" fmla="*/ 1033709 h 1314214"/>
                  <a:gd name="connsiteX5" fmla="*/ 704946 w 1349882"/>
                  <a:gd name="connsiteY5" fmla="*/ 1033709 h 1314214"/>
                  <a:gd name="connsiteX6" fmla="*/ 972776 w 1349882"/>
                  <a:gd name="connsiteY6" fmla="*/ 1033709 h 1314214"/>
                  <a:gd name="connsiteX7" fmla="*/ 930371 w 1349882"/>
                  <a:gd name="connsiteY7" fmla="*/ 1119586 h 1314214"/>
                  <a:gd name="connsiteX8" fmla="*/ 704946 w 1349882"/>
                  <a:gd name="connsiteY8" fmla="*/ 1300396 h 1314214"/>
                  <a:gd name="connsiteX9" fmla="*/ 377094 w 1349882"/>
                  <a:gd name="connsiteY9" fmla="*/ 1033709 h 1314214"/>
                  <a:gd name="connsiteX10" fmla="*/ 644899 w 1349882"/>
                  <a:gd name="connsiteY10" fmla="*/ 1033709 h 1314214"/>
                  <a:gd name="connsiteX11" fmla="*/ 644899 w 1349882"/>
                  <a:gd name="connsiteY11" fmla="*/ 1300396 h 1314214"/>
                  <a:gd name="connsiteX12" fmla="*/ 419474 w 1349882"/>
                  <a:gd name="connsiteY12" fmla="*/ 1119586 h 1314214"/>
                  <a:gd name="connsiteX13" fmla="*/ 377094 w 1349882"/>
                  <a:gd name="connsiteY13" fmla="*/ 1033709 h 1314214"/>
                  <a:gd name="connsiteX14" fmla="*/ 113979 w 1349882"/>
                  <a:gd name="connsiteY14" fmla="*/ 1033709 h 1314214"/>
                  <a:gd name="connsiteX15" fmla="*/ 312493 w 1349882"/>
                  <a:gd name="connsiteY15" fmla="*/ 1033709 h 1314214"/>
                  <a:gd name="connsiteX16" fmla="*/ 367725 w 1349882"/>
                  <a:gd name="connsiteY16" fmla="*/ 1150066 h 1314214"/>
                  <a:gd name="connsiteX17" fmla="*/ 518068 w 1349882"/>
                  <a:gd name="connsiteY17" fmla="*/ 1314214 h 1314214"/>
                  <a:gd name="connsiteX18" fmla="*/ 113979 w 1349882"/>
                  <a:gd name="connsiteY18" fmla="*/ 1033709 h 1314214"/>
                  <a:gd name="connsiteX19" fmla="*/ 704946 w 1349882"/>
                  <a:gd name="connsiteY19" fmla="*/ 690906 h 1314214"/>
                  <a:gd name="connsiteX20" fmla="*/ 1042258 w 1349882"/>
                  <a:gd name="connsiteY20" fmla="*/ 690906 h 1314214"/>
                  <a:gd name="connsiteX21" fmla="*/ 994912 w 1349882"/>
                  <a:gd name="connsiteY21" fmla="*/ 973646 h 1314214"/>
                  <a:gd name="connsiteX22" fmla="*/ 704946 w 1349882"/>
                  <a:gd name="connsiteY22" fmla="*/ 973646 h 1314214"/>
                  <a:gd name="connsiteX23" fmla="*/ 182 w 1349882"/>
                  <a:gd name="connsiteY23" fmla="*/ 690906 h 1314214"/>
                  <a:gd name="connsiteX24" fmla="*/ 247553 w 1349882"/>
                  <a:gd name="connsiteY24" fmla="*/ 690906 h 1314214"/>
                  <a:gd name="connsiteX25" fmla="*/ 292053 w 1349882"/>
                  <a:gd name="connsiteY25" fmla="*/ 973646 h 1314214"/>
                  <a:gd name="connsiteX26" fmla="*/ 78046 w 1349882"/>
                  <a:gd name="connsiteY26" fmla="*/ 973646 h 1314214"/>
                  <a:gd name="connsiteX27" fmla="*/ 182 w 1349882"/>
                  <a:gd name="connsiteY27" fmla="*/ 690906 h 1314214"/>
                  <a:gd name="connsiteX28" fmla="*/ 1102305 w 1349882"/>
                  <a:gd name="connsiteY28" fmla="*/ 690901 h 1314214"/>
                  <a:gd name="connsiteX29" fmla="*/ 1349676 w 1349882"/>
                  <a:gd name="connsiteY29" fmla="*/ 690901 h 1314214"/>
                  <a:gd name="connsiteX30" fmla="*/ 1271825 w 1349882"/>
                  <a:gd name="connsiteY30" fmla="*/ 973641 h 1314214"/>
                  <a:gd name="connsiteX31" fmla="*/ 1057792 w 1349882"/>
                  <a:gd name="connsiteY31" fmla="*/ 973641 h 1314214"/>
                  <a:gd name="connsiteX32" fmla="*/ 1102305 w 1349882"/>
                  <a:gd name="connsiteY32" fmla="*/ 690901 h 1314214"/>
                  <a:gd name="connsiteX33" fmla="*/ 307580 w 1349882"/>
                  <a:gd name="connsiteY33" fmla="*/ 690901 h 1314214"/>
                  <a:gd name="connsiteX34" fmla="*/ 644905 w 1349882"/>
                  <a:gd name="connsiteY34" fmla="*/ 690901 h 1314214"/>
                  <a:gd name="connsiteX35" fmla="*/ 644905 w 1349882"/>
                  <a:gd name="connsiteY35" fmla="*/ 973641 h 1314214"/>
                  <a:gd name="connsiteX36" fmla="*/ 354938 w 1349882"/>
                  <a:gd name="connsiteY36" fmla="*/ 973641 h 1314214"/>
                  <a:gd name="connsiteX37" fmla="*/ 307580 w 1349882"/>
                  <a:gd name="connsiteY37" fmla="*/ 690901 h 1314214"/>
                  <a:gd name="connsiteX38" fmla="*/ 1060055 w 1349882"/>
                  <a:gd name="connsiteY38" fmla="*/ 348070 h 1314214"/>
                  <a:gd name="connsiteX39" fmla="*/ 1275663 w 1349882"/>
                  <a:gd name="connsiteY39" fmla="*/ 348070 h 1314214"/>
                  <a:gd name="connsiteX40" fmla="*/ 1349882 w 1349882"/>
                  <a:gd name="connsiteY40" fmla="*/ 630823 h 1314214"/>
                  <a:gd name="connsiteX41" fmla="*/ 1102410 w 1349882"/>
                  <a:gd name="connsiteY41" fmla="*/ 630823 h 1314214"/>
                  <a:gd name="connsiteX42" fmla="*/ 1060055 w 1349882"/>
                  <a:gd name="connsiteY42" fmla="*/ 348070 h 1314214"/>
                  <a:gd name="connsiteX43" fmla="*/ 352535 w 1349882"/>
                  <a:gd name="connsiteY43" fmla="*/ 348070 h 1314214"/>
                  <a:gd name="connsiteX44" fmla="*/ 644901 w 1349882"/>
                  <a:gd name="connsiteY44" fmla="*/ 348070 h 1314214"/>
                  <a:gd name="connsiteX45" fmla="*/ 644901 w 1349882"/>
                  <a:gd name="connsiteY45" fmla="*/ 630823 h 1314214"/>
                  <a:gd name="connsiteX46" fmla="*/ 307475 w 1349882"/>
                  <a:gd name="connsiteY46" fmla="*/ 630823 h 1314214"/>
                  <a:gd name="connsiteX47" fmla="*/ 352535 w 1349882"/>
                  <a:gd name="connsiteY47" fmla="*/ 348070 h 1314214"/>
                  <a:gd name="connsiteX48" fmla="*/ 704946 w 1349882"/>
                  <a:gd name="connsiteY48" fmla="*/ 348067 h 1314214"/>
                  <a:gd name="connsiteX49" fmla="*/ 997313 w 1349882"/>
                  <a:gd name="connsiteY49" fmla="*/ 348067 h 1314214"/>
                  <a:gd name="connsiteX50" fmla="*/ 1042360 w 1349882"/>
                  <a:gd name="connsiteY50" fmla="*/ 630820 h 1314214"/>
                  <a:gd name="connsiteX51" fmla="*/ 704946 w 1349882"/>
                  <a:gd name="connsiteY51" fmla="*/ 630820 h 1314214"/>
                  <a:gd name="connsiteX52" fmla="*/ 74219 w 1349882"/>
                  <a:gd name="connsiteY52" fmla="*/ 348067 h 1314214"/>
                  <a:gd name="connsiteX53" fmla="*/ 289801 w 1349882"/>
                  <a:gd name="connsiteY53" fmla="*/ 348067 h 1314214"/>
                  <a:gd name="connsiteX54" fmla="*/ 247447 w 1349882"/>
                  <a:gd name="connsiteY54" fmla="*/ 630820 h 1314214"/>
                  <a:gd name="connsiteX55" fmla="*/ 0 w 1349882"/>
                  <a:gd name="connsiteY55" fmla="*/ 630820 h 1314214"/>
                  <a:gd name="connsiteX56" fmla="*/ 74219 w 1349882"/>
                  <a:gd name="connsiteY56" fmla="*/ 348067 h 1314214"/>
                  <a:gd name="connsiteX57" fmla="*/ 704946 w 1349882"/>
                  <a:gd name="connsiteY57" fmla="*/ 13816 h 1314214"/>
                  <a:gd name="connsiteX58" fmla="*/ 930371 w 1349882"/>
                  <a:gd name="connsiteY58" fmla="*/ 194613 h 1314214"/>
                  <a:gd name="connsiteX59" fmla="*/ 975913 w 1349882"/>
                  <a:gd name="connsiteY59" fmla="*/ 288034 h 1314214"/>
                  <a:gd name="connsiteX60" fmla="*/ 704946 w 1349882"/>
                  <a:gd name="connsiteY60" fmla="*/ 288034 h 1314214"/>
                  <a:gd name="connsiteX61" fmla="*/ 644898 w 1349882"/>
                  <a:gd name="connsiteY61" fmla="*/ 13816 h 1314214"/>
                  <a:gd name="connsiteX62" fmla="*/ 644898 w 1349882"/>
                  <a:gd name="connsiteY62" fmla="*/ 288034 h 1314214"/>
                  <a:gd name="connsiteX63" fmla="*/ 373931 w 1349882"/>
                  <a:gd name="connsiteY63" fmla="*/ 288034 h 1314214"/>
                  <a:gd name="connsiteX64" fmla="*/ 419473 w 1349882"/>
                  <a:gd name="connsiteY64" fmla="*/ 194613 h 1314214"/>
                  <a:gd name="connsiteX65" fmla="*/ 644898 w 1349882"/>
                  <a:gd name="connsiteY65" fmla="*/ 13816 h 1314214"/>
                  <a:gd name="connsiteX66" fmla="*/ 518042 w 1349882"/>
                  <a:gd name="connsiteY66" fmla="*/ 25 h 1314214"/>
                  <a:gd name="connsiteX67" fmla="*/ 367725 w 1349882"/>
                  <a:gd name="connsiteY67" fmla="*/ 164147 h 1314214"/>
                  <a:gd name="connsiteX68" fmla="*/ 309648 w 1349882"/>
                  <a:gd name="connsiteY68" fmla="*/ 288036 h 1314214"/>
                  <a:gd name="connsiteX69" fmla="*/ 109153 w 1349882"/>
                  <a:gd name="connsiteY69" fmla="*/ 288036 h 1314214"/>
                  <a:gd name="connsiteX70" fmla="*/ 518042 w 1349882"/>
                  <a:gd name="connsiteY70" fmla="*/ 25 h 1314214"/>
                  <a:gd name="connsiteX71" fmla="*/ 831801 w 1349882"/>
                  <a:gd name="connsiteY71" fmla="*/ 0 h 1314214"/>
                  <a:gd name="connsiteX72" fmla="*/ 1240703 w 1349882"/>
                  <a:gd name="connsiteY72" fmla="*/ 288036 h 1314214"/>
                  <a:gd name="connsiteX73" fmla="*/ 1040208 w 1349882"/>
                  <a:gd name="connsiteY73" fmla="*/ 288036 h 1314214"/>
                  <a:gd name="connsiteX74" fmla="*/ 982131 w 1349882"/>
                  <a:gd name="connsiteY74" fmla="*/ 164147 h 1314214"/>
                  <a:gd name="connsiteX75" fmla="*/ 831801 w 1349882"/>
                  <a:gd name="connsiteY75" fmla="*/ 0 h 131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349882" h="1314214">
                    <a:moveTo>
                      <a:pt x="1037363" y="1033709"/>
                    </a:moveTo>
                    <a:lnTo>
                      <a:pt x="1235889" y="1033709"/>
                    </a:lnTo>
                    <a:cubicBezTo>
                      <a:pt x="1142620" y="1172355"/>
                      <a:pt x="999275" y="1274387"/>
                      <a:pt x="831775" y="1314214"/>
                    </a:cubicBezTo>
                    <a:cubicBezTo>
                      <a:pt x="890017" y="1276901"/>
                      <a:pt x="941046" y="1220005"/>
                      <a:pt x="982130" y="1150066"/>
                    </a:cubicBezTo>
                    <a:cubicBezTo>
                      <a:pt x="1002971" y="1114608"/>
                      <a:pt x="1021437" y="1075556"/>
                      <a:pt x="1037363" y="1033709"/>
                    </a:cubicBezTo>
                    <a:close/>
                    <a:moveTo>
                      <a:pt x="704946" y="1033709"/>
                    </a:moveTo>
                    <a:lnTo>
                      <a:pt x="972776" y="1033709"/>
                    </a:lnTo>
                    <a:cubicBezTo>
                      <a:pt x="960026" y="1064494"/>
                      <a:pt x="945878" y="1093323"/>
                      <a:pt x="930371" y="1119586"/>
                    </a:cubicBezTo>
                    <a:cubicBezTo>
                      <a:pt x="868598" y="1224285"/>
                      <a:pt x="789020" y="1288217"/>
                      <a:pt x="704946" y="1300396"/>
                    </a:cubicBezTo>
                    <a:close/>
                    <a:moveTo>
                      <a:pt x="377094" y="1033709"/>
                    </a:moveTo>
                    <a:lnTo>
                      <a:pt x="644899" y="1033709"/>
                    </a:lnTo>
                    <a:lnTo>
                      <a:pt x="644899" y="1300396"/>
                    </a:lnTo>
                    <a:cubicBezTo>
                      <a:pt x="560838" y="1288217"/>
                      <a:pt x="481247" y="1224285"/>
                      <a:pt x="419474" y="1119586"/>
                    </a:cubicBezTo>
                    <a:cubicBezTo>
                      <a:pt x="403967" y="1093323"/>
                      <a:pt x="389832" y="1064494"/>
                      <a:pt x="377094" y="1033709"/>
                    </a:cubicBezTo>
                    <a:close/>
                    <a:moveTo>
                      <a:pt x="113979" y="1033709"/>
                    </a:moveTo>
                    <a:lnTo>
                      <a:pt x="312493" y="1033709"/>
                    </a:lnTo>
                    <a:cubicBezTo>
                      <a:pt x="328418" y="1075556"/>
                      <a:pt x="346872" y="1114608"/>
                      <a:pt x="367725" y="1150066"/>
                    </a:cubicBezTo>
                    <a:cubicBezTo>
                      <a:pt x="408810" y="1219980"/>
                      <a:pt x="459838" y="1276901"/>
                      <a:pt x="518068" y="1314214"/>
                    </a:cubicBezTo>
                    <a:cubicBezTo>
                      <a:pt x="350580" y="1274387"/>
                      <a:pt x="207235" y="1172355"/>
                      <a:pt x="113979" y="1033709"/>
                    </a:cubicBezTo>
                    <a:close/>
                    <a:moveTo>
                      <a:pt x="704946" y="690906"/>
                    </a:moveTo>
                    <a:lnTo>
                      <a:pt x="1042258" y="690906"/>
                    </a:lnTo>
                    <a:cubicBezTo>
                      <a:pt x="1039223" y="793370"/>
                      <a:pt x="1022255" y="889445"/>
                      <a:pt x="994912" y="973646"/>
                    </a:cubicBezTo>
                    <a:lnTo>
                      <a:pt x="704946" y="973646"/>
                    </a:lnTo>
                    <a:close/>
                    <a:moveTo>
                      <a:pt x="182" y="690906"/>
                    </a:moveTo>
                    <a:lnTo>
                      <a:pt x="247553" y="690906"/>
                    </a:lnTo>
                    <a:cubicBezTo>
                      <a:pt x="250435" y="792163"/>
                      <a:pt x="266107" y="887756"/>
                      <a:pt x="292053" y="973646"/>
                    </a:cubicBezTo>
                    <a:lnTo>
                      <a:pt x="78046" y="973646"/>
                    </a:lnTo>
                    <a:cubicBezTo>
                      <a:pt x="32834" y="888556"/>
                      <a:pt x="5211" y="792722"/>
                      <a:pt x="182" y="690906"/>
                    </a:cubicBezTo>
                    <a:close/>
                    <a:moveTo>
                      <a:pt x="1102305" y="690901"/>
                    </a:moveTo>
                    <a:lnTo>
                      <a:pt x="1349676" y="690901"/>
                    </a:lnTo>
                    <a:cubicBezTo>
                      <a:pt x="1344660" y="792717"/>
                      <a:pt x="1317024" y="888551"/>
                      <a:pt x="1271825" y="973641"/>
                    </a:cubicBezTo>
                    <a:lnTo>
                      <a:pt x="1057792" y="973641"/>
                    </a:lnTo>
                    <a:cubicBezTo>
                      <a:pt x="1083725" y="887764"/>
                      <a:pt x="1099423" y="792158"/>
                      <a:pt x="1102305" y="690901"/>
                    </a:cubicBezTo>
                    <a:close/>
                    <a:moveTo>
                      <a:pt x="307580" y="690901"/>
                    </a:moveTo>
                    <a:lnTo>
                      <a:pt x="644905" y="690901"/>
                    </a:lnTo>
                    <a:lnTo>
                      <a:pt x="644905" y="973641"/>
                    </a:lnTo>
                    <a:lnTo>
                      <a:pt x="354938" y="973641"/>
                    </a:lnTo>
                    <a:cubicBezTo>
                      <a:pt x="327595" y="889440"/>
                      <a:pt x="310628" y="793365"/>
                      <a:pt x="307580" y="690901"/>
                    </a:cubicBezTo>
                    <a:close/>
                    <a:moveTo>
                      <a:pt x="1060055" y="348070"/>
                    </a:moveTo>
                    <a:lnTo>
                      <a:pt x="1275663" y="348070"/>
                    </a:lnTo>
                    <a:cubicBezTo>
                      <a:pt x="1319630" y="433376"/>
                      <a:pt x="1345983" y="529197"/>
                      <a:pt x="1349882" y="630823"/>
                    </a:cubicBezTo>
                    <a:lnTo>
                      <a:pt x="1102410" y="630823"/>
                    </a:lnTo>
                    <a:cubicBezTo>
                      <a:pt x="1100162" y="529756"/>
                      <a:pt x="1085290" y="434100"/>
                      <a:pt x="1060055" y="348070"/>
                    </a:cubicBezTo>
                    <a:close/>
                    <a:moveTo>
                      <a:pt x="352535" y="348070"/>
                    </a:moveTo>
                    <a:lnTo>
                      <a:pt x="644901" y="348070"/>
                    </a:lnTo>
                    <a:lnTo>
                      <a:pt x="644901" y="630823"/>
                    </a:lnTo>
                    <a:lnTo>
                      <a:pt x="307475" y="630823"/>
                    </a:lnTo>
                    <a:cubicBezTo>
                      <a:pt x="309824" y="528588"/>
                      <a:pt x="325954" y="432500"/>
                      <a:pt x="352535" y="348070"/>
                    </a:cubicBezTo>
                    <a:close/>
                    <a:moveTo>
                      <a:pt x="704946" y="348067"/>
                    </a:moveTo>
                    <a:lnTo>
                      <a:pt x="997313" y="348067"/>
                    </a:lnTo>
                    <a:cubicBezTo>
                      <a:pt x="1023894" y="432497"/>
                      <a:pt x="1040035" y="528585"/>
                      <a:pt x="1042360" y="630820"/>
                    </a:cubicBezTo>
                    <a:lnTo>
                      <a:pt x="704946" y="630820"/>
                    </a:lnTo>
                    <a:close/>
                    <a:moveTo>
                      <a:pt x="74219" y="348067"/>
                    </a:moveTo>
                    <a:lnTo>
                      <a:pt x="289801" y="348067"/>
                    </a:lnTo>
                    <a:cubicBezTo>
                      <a:pt x="264566" y="434097"/>
                      <a:pt x="249695" y="529753"/>
                      <a:pt x="247447" y="630820"/>
                    </a:cubicBezTo>
                    <a:lnTo>
                      <a:pt x="0" y="630820"/>
                    </a:lnTo>
                    <a:cubicBezTo>
                      <a:pt x="3899" y="529194"/>
                      <a:pt x="30251" y="433373"/>
                      <a:pt x="74219" y="348067"/>
                    </a:cubicBezTo>
                    <a:close/>
                    <a:moveTo>
                      <a:pt x="704946" y="13816"/>
                    </a:moveTo>
                    <a:cubicBezTo>
                      <a:pt x="789020" y="26008"/>
                      <a:pt x="868598" y="89914"/>
                      <a:pt x="930371" y="194613"/>
                    </a:cubicBezTo>
                    <a:cubicBezTo>
                      <a:pt x="947148" y="223036"/>
                      <a:pt x="962388" y="254354"/>
                      <a:pt x="975913" y="288034"/>
                    </a:cubicBezTo>
                    <a:lnTo>
                      <a:pt x="704946" y="288034"/>
                    </a:lnTo>
                    <a:close/>
                    <a:moveTo>
                      <a:pt x="644898" y="13816"/>
                    </a:moveTo>
                    <a:lnTo>
                      <a:pt x="644898" y="288034"/>
                    </a:lnTo>
                    <a:lnTo>
                      <a:pt x="373931" y="288034"/>
                    </a:lnTo>
                    <a:cubicBezTo>
                      <a:pt x="387457" y="254354"/>
                      <a:pt x="402709" y="223036"/>
                      <a:pt x="419473" y="194613"/>
                    </a:cubicBezTo>
                    <a:cubicBezTo>
                      <a:pt x="481246" y="89927"/>
                      <a:pt x="560837" y="26008"/>
                      <a:pt x="644898" y="13816"/>
                    </a:cubicBezTo>
                    <a:close/>
                    <a:moveTo>
                      <a:pt x="518042" y="25"/>
                    </a:moveTo>
                    <a:cubicBezTo>
                      <a:pt x="459825" y="37338"/>
                      <a:pt x="408797" y="94221"/>
                      <a:pt x="367725" y="164147"/>
                    </a:cubicBezTo>
                    <a:cubicBezTo>
                      <a:pt x="345640" y="201714"/>
                      <a:pt x="326196" y="243306"/>
                      <a:pt x="309648" y="288036"/>
                    </a:cubicBezTo>
                    <a:lnTo>
                      <a:pt x="109153" y="288036"/>
                    </a:lnTo>
                    <a:cubicBezTo>
                      <a:pt x="202257" y="145618"/>
                      <a:pt x="347608" y="40551"/>
                      <a:pt x="518042" y="25"/>
                    </a:cubicBezTo>
                    <a:close/>
                    <a:moveTo>
                      <a:pt x="831801" y="0"/>
                    </a:moveTo>
                    <a:cubicBezTo>
                      <a:pt x="1002248" y="40551"/>
                      <a:pt x="1147599" y="145593"/>
                      <a:pt x="1240703" y="288036"/>
                    </a:cubicBezTo>
                    <a:lnTo>
                      <a:pt x="1040208" y="288036"/>
                    </a:lnTo>
                    <a:cubicBezTo>
                      <a:pt x="1023660" y="243307"/>
                      <a:pt x="1004216" y="201714"/>
                      <a:pt x="982131" y="164147"/>
                    </a:cubicBezTo>
                    <a:cubicBezTo>
                      <a:pt x="941046" y="94221"/>
                      <a:pt x="890018" y="37313"/>
                      <a:pt x="831801"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0" name="Freeform 129"/>
              <p:cNvSpPr/>
              <p:nvPr/>
            </p:nvSpPr>
            <p:spPr>
              <a:xfrm>
                <a:off x="10349941" y="799090"/>
                <a:ext cx="1642631" cy="1642618"/>
              </a:xfrm>
              <a:custGeom>
                <a:avLst/>
                <a:gdLst>
                  <a:gd name="connsiteX0" fmla="*/ 821322 w 1642631"/>
                  <a:gd name="connsiteY0" fmla="*/ 63183 h 1642618"/>
                  <a:gd name="connsiteX1" fmla="*/ 63183 w 1642631"/>
                  <a:gd name="connsiteY1" fmla="*/ 821309 h 1642618"/>
                  <a:gd name="connsiteX2" fmla="*/ 821322 w 1642631"/>
                  <a:gd name="connsiteY2" fmla="*/ 1579448 h 1642618"/>
                  <a:gd name="connsiteX3" fmla="*/ 1579448 w 1642631"/>
                  <a:gd name="connsiteY3" fmla="*/ 821309 h 1642618"/>
                  <a:gd name="connsiteX4" fmla="*/ 821322 w 1642631"/>
                  <a:gd name="connsiteY4" fmla="*/ 63183 h 1642618"/>
                  <a:gd name="connsiteX5" fmla="*/ 821322 w 1642631"/>
                  <a:gd name="connsiteY5" fmla="*/ 1642618 h 1642618"/>
                  <a:gd name="connsiteX6" fmla="*/ 0 w 1642631"/>
                  <a:gd name="connsiteY6" fmla="*/ 821309 h 1642618"/>
                  <a:gd name="connsiteX7" fmla="*/ 821322 w 1642631"/>
                  <a:gd name="connsiteY7" fmla="*/ 0 h 1642618"/>
                  <a:gd name="connsiteX8" fmla="*/ 1642631 w 1642631"/>
                  <a:gd name="connsiteY8" fmla="*/ 821309 h 1642618"/>
                  <a:gd name="connsiteX9" fmla="*/ 821322 w 1642631"/>
                  <a:gd name="connsiteY9" fmla="*/ 1642618 h 16426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642631" h="1642618">
                    <a:moveTo>
                      <a:pt x="821322" y="63183"/>
                    </a:moveTo>
                    <a:cubicBezTo>
                      <a:pt x="403289" y="63183"/>
                      <a:pt x="63183" y="403276"/>
                      <a:pt x="63183" y="821309"/>
                    </a:cubicBezTo>
                    <a:cubicBezTo>
                      <a:pt x="63183" y="1239342"/>
                      <a:pt x="403289" y="1579448"/>
                      <a:pt x="821322" y="1579448"/>
                    </a:cubicBezTo>
                    <a:cubicBezTo>
                      <a:pt x="1239342" y="1579448"/>
                      <a:pt x="1579448" y="1239342"/>
                      <a:pt x="1579448" y="821309"/>
                    </a:cubicBezTo>
                    <a:cubicBezTo>
                      <a:pt x="1579448" y="403276"/>
                      <a:pt x="1239342" y="63183"/>
                      <a:pt x="821322" y="63183"/>
                    </a:cubicBezTo>
                    <a:moveTo>
                      <a:pt x="821322" y="1642618"/>
                    </a:moveTo>
                    <a:cubicBezTo>
                      <a:pt x="368452" y="1642618"/>
                      <a:pt x="0" y="1274178"/>
                      <a:pt x="0" y="821309"/>
                    </a:cubicBezTo>
                    <a:cubicBezTo>
                      <a:pt x="0" y="368440"/>
                      <a:pt x="368452" y="0"/>
                      <a:pt x="821322" y="0"/>
                    </a:cubicBezTo>
                    <a:cubicBezTo>
                      <a:pt x="1274191" y="0"/>
                      <a:pt x="1642631" y="368440"/>
                      <a:pt x="1642631" y="821309"/>
                    </a:cubicBezTo>
                    <a:cubicBezTo>
                      <a:pt x="1642631" y="1274178"/>
                      <a:pt x="1274191" y="1642618"/>
                      <a:pt x="821322" y="164261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43" name="Item Four"/>
          <p:cNvGrpSpPr>
            <a:grpSpLocks noChangeAspect="1"/>
          </p:cNvGrpSpPr>
          <p:nvPr/>
        </p:nvGrpSpPr>
        <p:grpSpPr>
          <a:xfrm>
            <a:off x="6547104" y="5824728"/>
            <a:ext cx="493776" cy="493776"/>
            <a:chOff x="7124700" y="2645229"/>
            <a:chExt cx="1567542" cy="1567542"/>
          </a:xfrm>
        </p:grpSpPr>
        <p:sp>
          <p:nvSpPr>
            <p:cNvPr id="24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4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cxnSp>
        <p:nvCxnSpPr>
          <p:cNvPr id="13" name="Straight Arrow Connector 12"/>
          <p:cNvCxnSpPr/>
          <p:nvPr/>
        </p:nvCxnSpPr>
        <p:spPr>
          <a:xfrm>
            <a:off x="1753047" y="2812336"/>
            <a:ext cx="1006731" cy="668491"/>
          </a:xfrm>
          <a:prstGeom prst="straightConnector1">
            <a:avLst/>
          </a:prstGeom>
          <a:ln w="12700"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9" name="Straight Arrow Connector 88"/>
          <p:cNvCxnSpPr/>
          <p:nvPr/>
        </p:nvCxnSpPr>
        <p:spPr>
          <a:xfrm flipV="1">
            <a:off x="1769744" y="4139021"/>
            <a:ext cx="998163" cy="582346"/>
          </a:xfrm>
          <a:prstGeom prst="straightConnector1">
            <a:avLst/>
          </a:prstGeom>
          <a:ln w="12700"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a:stCxn id="5" idx="6"/>
            <a:endCxn id="4" idx="2"/>
          </p:cNvCxnSpPr>
          <p:nvPr/>
        </p:nvCxnSpPr>
        <p:spPr>
          <a:xfrm>
            <a:off x="4127945" y="3786400"/>
            <a:ext cx="600373" cy="0"/>
          </a:xfrm>
          <a:prstGeom prst="straightConnector1">
            <a:avLst/>
          </a:prstGeom>
          <a:ln w="12700"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146500" y="3556605"/>
            <a:ext cx="1899002" cy="498598"/>
          </a:xfrm>
          <a:prstGeom prst="rect">
            <a:avLst/>
          </a:prstGeom>
          <a:noFill/>
        </p:spPr>
        <p:txBody>
          <a:bodyPr wrap="square" lIns="0" tIns="0" rIns="0" bIns="0" rtlCol="0">
            <a:spAutoFit/>
          </a:bodyPr>
          <a:lstStyle/>
          <a:p>
            <a:pPr algn="ctr">
              <a:lnSpc>
                <a:spcPct val="90000"/>
              </a:lnSpc>
              <a:spcBef>
                <a:spcPts val="1600"/>
              </a:spcBef>
            </a:pPr>
            <a:r>
              <a:rPr lang="en-US" dirty="0" smtClean="0">
                <a:solidFill>
                  <a:schemeClr val="bg1"/>
                </a:solidFill>
                <a:latin typeface="BentonSans Medium" charset="0"/>
                <a:ea typeface="BentonSans Medium" charset="0"/>
                <a:cs typeface="BentonSans Medium" charset="0"/>
              </a:rPr>
              <a:t>Global Data Repository</a:t>
            </a:r>
            <a:endParaRPr lang="en-US" dirty="0">
              <a:solidFill>
                <a:schemeClr val="bg1"/>
              </a:solidFill>
              <a:latin typeface="BentonSans Medium" charset="0"/>
              <a:ea typeface="BentonSans Medium" charset="0"/>
              <a:cs typeface="BentonSans Medium" charset="0"/>
            </a:endParaRPr>
          </a:p>
        </p:txBody>
      </p:sp>
      <p:grpSp>
        <p:nvGrpSpPr>
          <p:cNvPr id="12" name="Group 11"/>
          <p:cNvGrpSpPr/>
          <p:nvPr/>
        </p:nvGrpSpPr>
        <p:grpSpPr>
          <a:xfrm>
            <a:off x="2680747" y="3062801"/>
            <a:ext cx="1447198" cy="1447198"/>
            <a:chOff x="1732689" y="2884484"/>
            <a:chExt cx="1447198" cy="1447198"/>
          </a:xfrm>
        </p:grpSpPr>
        <p:sp>
          <p:nvSpPr>
            <p:cNvPr id="5" name="Oval 4"/>
            <p:cNvSpPr/>
            <p:nvPr/>
          </p:nvSpPr>
          <p:spPr>
            <a:xfrm>
              <a:off x="1732689" y="2884484"/>
              <a:ext cx="1447198" cy="144719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84" name="Group 83"/>
            <p:cNvGrpSpPr>
              <a:grpSpLocks noChangeAspect="1"/>
            </p:cNvGrpSpPr>
            <p:nvPr/>
          </p:nvGrpSpPr>
          <p:grpSpPr>
            <a:xfrm>
              <a:off x="2031561" y="3177473"/>
              <a:ext cx="849454" cy="861220"/>
              <a:chOff x="-5864225" y="8767763"/>
              <a:chExt cx="1947862" cy="1974850"/>
            </a:xfrm>
            <a:solidFill>
              <a:schemeClr val="accent2">
                <a:lumMod val="75000"/>
              </a:schemeClr>
            </a:solidFill>
          </p:grpSpPr>
          <p:sp>
            <p:nvSpPr>
              <p:cNvPr id="85" name="Rectangle 80"/>
              <p:cNvSpPr>
                <a:spLocks noChangeArrowheads="1"/>
              </p:cNvSpPr>
              <p:nvPr/>
            </p:nvSpPr>
            <p:spPr bwMode="auto">
              <a:xfrm>
                <a:off x="-5864225" y="10641013"/>
                <a:ext cx="1947862"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81"/>
              <p:cNvSpPr>
                <a:spLocks noEditPoints="1"/>
              </p:cNvSpPr>
              <p:nvPr/>
            </p:nvSpPr>
            <p:spPr bwMode="auto">
              <a:xfrm>
                <a:off x="-4735513" y="9126538"/>
                <a:ext cx="661987" cy="1443038"/>
              </a:xfrm>
              <a:custGeom>
                <a:avLst/>
                <a:gdLst>
                  <a:gd name="T0" fmla="*/ 0 w 417"/>
                  <a:gd name="T1" fmla="*/ 0 h 909"/>
                  <a:gd name="T2" fmla="*/ 0 w 417"/>
                  <a:gd name="T3" fmla="*/ 909 h 909"/>
                  <a:gd name="T4" fmla="*/ 417 w 417"/>
                  <a:gd name="T5" fmla="*/ 909 h 909"/>
                  <a:gd name="T6" fmla="*/ 417 w 417"/>
                  <a:gd name="T7" fmla="*/ 0 h 909"/>
                  <a:gd name="T8" fmla="*/ 0 w 417"/>
                  <a:gd name="T9" fmla="*/ 0 h 909"/>
                  <a:gd name="T10" fmla="*/ 103 w 417"/>
                  <a:gd name="T11" fmla="*/ 583 h 909"/>
                  <a:gd name="T12" fmla="*/ 54 w 417"/>
                  <a:gd name="T13" fmla="*/ 583 h 909"/>
                  <a:gd name="T14" fmla="*/ 54 w 417"/>
                  <a:gd name="T15" fmla="*/ 410 h 909"/>
                  <a:gd name="T16" fmla="*/ 103 w 417"/>
                  <a:gd name="T17" fmla="*/ 410 h 909"/>
                  <a:gd name="T18" fmla="*/ 103 w 417"/>
                  <a:gd name="T19" fmla="*/ 583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909">
                    <a:moveTo>
                      <a:pt x="0" y="0"/>
                    </a:moveTo>
                    <a:lnTo>
                      <a:pt x="0" y="909"/>
                    </a:lnTo>
                    <a:lnTo>
                      <a:pt x="417" y="909"/>
                    </a:lnTo>
                    <a:lnTo>
                      <a:pt x="417" y="0"/>
                    </a:lnTo>
                    <a:lnTo>
                      <a:pt x="0" y="0"/>
                    </a:lnTo>
                    <a:close/>
                    <a:moveTo>
                      <a:pt x="103" y="583"/>
                    </a:moveTo>
                    <a:lnTo>
                      <a:pt x="54" y="583"/>
                    </a:lnTo>
                    <a:lnTo>
                      <a:pt x="54" y="410"/>
                    </a:lnTo>
                    <a:lnTo>
                      <a:pt x="103" y="410"/>
                    </a:lnTo>
                    <a:lnTo>
                      <a:pt x="103" y="5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82"/>
              <p:cNvSpPr>
                <a:spLocks noChangeArrowheads="1"/>
              </p:cNvSpPr>
              <p:nvPr/>
            </p:nvSpPr>
            <p:spPr bwMode="auto">
              <a:xfrm>
                <a:off x="-5864225" y="8767763"/>
                <a:ext cx="1947862" cy="296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83"/>
              <p:cNvSpPr>
                <a:spLocks noEditPoints="1"/>
              </p:cNvSpPr>
              <p:nvPr/>
            </p:nvSpPr>
            <p:spPr bwMode="auto">
              <a:xfrm>
                <a:off x="-5707063" y="9126538"/>
                <a:ext cx="866775" cy="1443038"/>
              </a:xfrm>
              <a:custGeom>
                <a:avLst/>
                <a:gdLst>
                  <a:gd name="T0" fmla="*/ 0 w 546"/>
                  <a:gd name="T1" fmla="*/ 0 h 909"/>
                  <a:gd name="T2" fmla="*/ 0 w 546"/>
                  <a:gd name="T3" fmla="*/ 909 h 909"/>
                  <a:gd name="T4" fmla="*/ 546 w 546"/>
                  <a:gd name="T5" fmla="*/ 909 h 909"/>
                  <a:gd name="T6" fmla="*/ 546 w 546"/>
                  <a:gd name="T7" fmla="*/ 0 h 909"/>
                  <a:gd name="T8" fmla="*/ 0 w 546"/>
                  <a:gd name="T9" fmla="*/ 0 h 909"/>
                  <a:gd name="T10" fmla="*/ 282 w 546"/>
                  <a:gd name="T11" fmla="*/ 279 h 909"/>
                  <a:gd name="T12" fmla="*/ 305 w 546"/>
                  <a:gd name="T13" fmla="*/ 301 h 909"/>
                  <a:gd name="T14" fmla="*/ 177 w 546"/>
                  <a:gd name="T15" fmla="*/ 427 h 909"/>
                  <a:gd name="T16" fmla="*/ 155 w 546"/>
                  <a:gd name="T17" fmla="*/ 406 h 909"/>
                  <a:gd name="T18" fmla="*/ 282 w 546"/>
                  <a:gd name="T19" fmla="*/ 279 h 909"/>
                  <a:gd name="T20" fmla="*/ 155 w 546"/>
                  <a:gd name="T21" fmla="*/ 515 h 909"/>
                  <a:gd name="T22" fmla="*/ 388 w 546"/>
                  <a:gd name="T23" fmla="*/ 283 h 909"/>
                  <a:gd name="T24" fmla="*/ 410 w 546"/>
                  <a:gd name="T25" fmla="*/ 303 h 909"/>
                  <a:gd name="T26" fmla="*/ 175 w 546"/>
                  <a:gd name="T27" fmla="*/ 538 h 909"/>
                  <a:gd name="T28" fmla="*/ 155 w 546"/>
                  <a:gd name="T29" fmla="*/ 515 h 909"/>
                  <a:gd name="T30" fmla="*/ 291 w 546"/>
                  <a:gd name="T31" fmla="*/ 540 h 909"/>
                  <a:gd name="T32" fmla="*/ 270 w 546"/>
                  <a:gd name="T33" fmla="*/ 520 h 909"/>
                  <a:gd name="T34" fmla="*/ 396 w 546"/>
                  <a:gd name="T35" fmla="*/ 392 h 909"/>
                  <a:gd name="T36" fmla="*/ 419 w 546"/>
                  <a:gd name="T37" fmla="*/ 414 h 909"/>
                  <a:gd name="T38" fmla="*/ 291 w 546"/>
                  <a:gd name="T39" fmla="*/ 54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6" h="909">
                    <a:moveTo>
                      <a:pt x="0" y="0"/>
                    </a:moveTo>
                    <a:lnTo>
                      <a:pt x="0" y="909"/>
                    </a:lnTo>
                    <a:lnTo>
                      <a:pt x="546" y="909"/>
                    </a:lnTo>
                    <a:lnTo>
                      <a:pt x="546" y="0"/>
                    </a:lnTo>
                    <a:lnTo>
                      <a:pt x="0" y="0"/>
                    </a:lnTo>
                    <a:close/>
                    <a:moveTo>
                      <a:pt x="282" y="279"/>
                    </a:moveTo>
                    <a:lnTo>
                      <a:pt x="305" y="301"/>
                    </a:lnTo>
                    <a:lnTo>
                      <a:pt x="177" y="427"/>
                    </a:lnTo>
                    <a:lnTo>
                      <a:pt x="155" y="406"/>
                    </a:lnTo>
                    <a:lnTo>
                      <a:pt x="282" y="279"/>
                    </a:lnTo>
                    <a:close/>
                    <a:moveTo>
                      <a:pt x="155" y="515"/>
                    </a:moveTo>
                    <a:lnTo>
                      <a:pt x="388" y="283"/>
                    </a:lnTo>
                    <a:lnTo>
                      <a:pt x="410" y="303"/>
                    </a:lnTo>
                    <a:lnTo>
                      <a:pt x="175" y="538"/>
                    </a:lnTo>
                    <a:lnTo>
                      <a:pt x="155" y="515"/>
                    </a:lnTo>
                    <a:close/>
                    <a:moveTo>
                      <a:pt x="291" y="540"/>
                    </a:moveTo>
                    <a:lnTo>
                      <a:pt x="270" y="520"/>
                    </a:lnTo>
                    <a:lnTo>
                      <a:pt x="396" y="392"/>
                    </a:lnTo>
                    <a:lnTo>
                      <a:pt x="419" y="414"/>
                    </a:lnTo>
                    <a:lnTo>
                      <a:pt x="291" y="5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58" name="Text Box 37"/>
            <p:cNvSpPr txBox="1">
              <a:spLocks noChangeArrowheads="1"/>
            </p:cNvSpPr>
            <p:nvPr/>
          </p:nvSpPr>
          <p:spPr bwMode="auto">
            <a:xfrm>
              <a:off x="1793444" y="3414184"/>
              <a:ext cx="1325688" cy="360099"/>
            </a:xfrm>
            <a:prstGeom prst="rect">
              <a:avLst/>
            </a:prstGeom>
            <a:noFill/>
            <a:ln w="9525">
              <a:noFill/>
              <a:miter lim="800000"/>
              <a:headEnd/>
              <a:tailEnd/>
            </a:ln>
          </p:spPr>
          <p:txBody>
            <a:bodyPr wrap="square" lIns="0" tIns="0" rIns="0" bIns="0">
              <a:spAutoFit/>
            </a:bodyPr>
            <a:lstStyle/>
            <a:p>
              <a:pPr algn="ctr">
                <a:lnSpc>
                  <a:spcPct val="90000"/>
                </a:lnSpc>
                <a:spcBef>
                  <a:spcPct val="50000"/>
                </a:spcBef>
                <a:defRPr/>
              </a:pPr>
              <a:r>
                <a:rPr lang="en-US" sz="1300" dirty="0" smtClean="0">
                  <a:solidFill>
                    <a:schemeClr val="bg1"/>
                  </a:solidFill>
                  <a:latin typeface="BentonSans Medium" charset="0"/>
                  <a:ea typeface="BentonSans Medium" charset="0"/>
                  <a:cs typeface="BentonSans Medium" charset="0"/>
                </a:rPr>
                <a:t>Enrich with Merchant Data</a:t>
              </a:r>
              <a:endParaRPr lang="en-US" sz="1300" dirty="0">
                <a:solidFill>
                  <a:schemeClr val="bg1"/>
                </a:solidFill>
                <a:latin typeface="BentonSans Medium" charset="0"/>
                <a:ea typeface="BentonSans Medium" charset="0"/>
                <a:cs typeface="BentonSans Medium" charset="0"/>
              </a:endParaRPr>
            </a:p>
          </p:txBody>
        </p:sp>
      </p:grpSp>
      <p:grpSp>
        <p:nvGrpSpPr>
          <p:cNvPr id="29" name="Group 28"/>
          <p:cNvGrpSpPr/>
          <p:nvPr/>
        </p:nvGrpSpPr>
        <p:grpSpPr>
          <a:xfrm>
            <a:off x="1140406" y="2035447"/>
            <a:ext cx="1169616" cy="1299730"/>
            <a:chOff x="966811" y="1857130"/>
            <a:chExt cx="1169616" cy="1299730"/>
          </a:xfrm>
        </p:grpSpPr>
        <p:sp>
          <p:nvSpPr>
            <p:cNvPr id="219" name="TextBox 218"/>
            <p:cNvSpPr txBox="1"/>
            <p:nvPr/>
          </p:nvSpPr>
          <p:spPr>
            <a:xfrm>
              <a:off x="966811" y="1857130"/>
              <a:ext cx="1169616" cy="184666"/>
            </a:xfrm>
            <a:prstGeom prst="rect">
              <a:avLst/>
            </a:prstGeom>
            <a:noFill/>
          </p:spPr>
          <p:txBody>
            <a:bodyPr wrap="none" lIns="0" tIns="0" rIns="0" bIns="0" rtlCol="0">
              <a:spAutoFit/>
            </a:bodyPr>
            <a:lstStyle/>
            <a:p>
              <a:pPr marL="0" lvl="1" algn="r" defTabSz="914400" fontAlgn="base">
                <a:spcAft>
                  <a:spcPts val="800"/>
                </a:spcAft>
                <a:buClr>
                  <a:schemeClr val="bg1"/>
                </a:buClr>
                <a:buSzPct val="125000"/>
                <a:defRPr/>
              </a:pPr>
              <a:r>
                <a:rPr lang="en-US" sz="1200" dirty="0">
                  <a:cs typeface="Arial" pitchFamily="34" charset="0"/>
                </a:rPr>
                <a:t>T&amp;E Spend </a:t>
              </a:r>
              <a:r>
                <a:rPr lang="en-US" sz="1200" dirty="0" smtClean="0">
                  <a:cs typeface="Arial" pitchFamily="34" charset="0"/>
                </a:rPr>
                <a:t>Data</a:t>
              </a:r>
              <a:endParaRPr lang="en-US" sz="1200" dirty="0">
                <a:cs typeface="Arial" pitchFamily="34" charset="0"/>
              </a:endParaRPr>
            </a:p>
          </p:txBody>
        </p:sp>
        <p:grpSp>
          <p:nvGrpSpPr>
            <p:cNvPr id="28" name="Group 27"/>
            <p:cNvGrpSpPr/>
            <p:nvPr/>
          </p:nvGrpSpPr>
          <p:grpSpPr>
            <a:xfrm>
              <a:off x="1055972" y="2141798"/>
              <a:ext cx="1015062" cy="1015062"/>
              <a:chOff x="1055972" y="2141798"/>
              <a:chExt cx="1015062" cy="1015062"/>
            </a:xfrm>
          </p:grpSpPr>
          <p:sp>
            <p:nvSpPr>
              <p:cNvPr id="14" name="Oval 13"/>
              <p:cNvSpPr/>
              <p:nvPr/>
            </p:nvSpPr>
            <p:spPr>
              <a:xfrm>
                <a:off x="1055972" y="2141798"/>
                <a:ext cx="1015062" cy="101506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17" name="Freeform 116"/>
              <p:cNvSpPr/>
              <p:nvPr/>
            </p:nvSpPr>
            <p:spPr>
              <a:xfrm>
                <a:off x="1314792" y="2400618"/>
                <a:ext cx="497423" cy="497423"/>
              </a:xfrm>
              <a:custGeom>
                <a:avLst/>
                <a:gdLst>
                  <a:gd name="connsiteX0" fmla="*/ 584200 w 584200"/>
                  <a:gd name="connsiteY0" fmla="*/ 38100 h 584200"/>
                  <a:gd name="connsiteX1" fmla="*/ 546100 w 584200"/>
                  <a:gd name="connsiteY1" fmla="*/ 0 h 584200"/>
                  <a:gd name="connsiteX2" fmla="*/ 506463 w 584200"/>
                  <a:gd name="connsiteY2" fmla="*/ 23863 h 584200"/>
                  <a:gd name="connsiteX3" fmla="*/ 390982 w 584200"/>
                  <a:gd name="connsiteY3" fmla="*/ 139332 h 584200"/>
                  <a:gd name="connsiteX4" fmla="*/ 76200 w 584200"/>
                  <a:gd name="connsiteY4" fmla="*/ 101600 h 584200"/>
                  <a:gd name="connsiteX5" fmla="*/ 34925 w 584200"/>
                  <a:gd name="connsiteY5" fmla="*/ 139700 h 584200"/>
                  <a:gd name="connsiteX6" fmla="*/ 289966 w 584200"/>
                  <a:gd name="connsiteY6" fmla="*/ 240360 h 584200"/>
                  <a:gd name="connsiteX7" fmla="*/ 149327 w 584200"/>
                  <a:gd name="connsiteY7" fmla="*/ 381000 h 584200"/>
                  <a:gd name="connsiteX8" fmla="*/ 25400 w 584200"/>
                  <a:gd name="connsiteY8" fmla="*/ 381000 h 584200"/>
                  <a:gd name="connsiteX9" fmla="*/ 0 w 584200"/>
                  <a:gd name="connsiteY9" fmla="*/ 412750 h 584200"/>
                  <a:gd name="connsiteX10" fmla="*/ 127102 w 584200"/>
                  <a:gd name="connsiteY10" fmla="*/ 457098 h 584200"/>
                  <a:gd name="connsiteX11" fmla="*/ 171450 w 584200"/>
                  <a:gd name="connsiteY11" fmla="*/ 584200 h 584200"/>
                  <a:gd name="connsiteX12" fmla="*/ 203200 w 584200"/>
                  <a:gd name="connsiteY12" fmla="*/ 558800 h 584200"/>
                  <a:gd name="connsiteX13" fmla="*/ 203200 w 584200"/>
                  <a:gd name="connsiteY13" fmla="*/ 434873 h 584200"/>
                  <a:gd name="connsiteX14" fmla="*/ 343840 w 584200"/>
                  <a:gd name="connsiteY14" fmla="*/ 294234 h 584200"/>
                  <a:gd name="connsiteX15" fmla="*/ 444500 w 584200"/>
                  <a:gd name="connsiteY15" fmla="*/ 549275 h 584200"/>
                  <a:gd name="connsiteX16" fmla="*/ 482600 w 584200"/>
                  <a:gd name="connsiteY16" fmla="*/ 508000 h 584200"/>
                  <a:gd name="connsiteX17" fmla="*/ 444843 w 584200"/>
                  <a:gd name="connsiteY17" fmla="*/ 193231 h 584200"/>
                  <a:gd name="connsiteX18" fmla="*/ 560337 w 584200"/>
                  <a:gd name="connsiteY18" fmla="*/ 77737 h 584200"/>
                  <a:gd name="connsiteX19" fmla="*/ 584200 w 584200"/>
                  <a:gd name="connsiteY19" fmla="*/ 38100 h 5842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84200" h="584200">
                    <a:moveTo>
                      <a:pt x="584200" y="38100"/>
                    </a:moveTo>
                    <a:cubicBezTo>
                      <a:pt x="584200" y="17069"/>
                      <a:pt x="567131" y="0"/>
                      <a:pt x="546100" y="0"/>
                    </a:cubicBezTo>
                    <a:cubicBezTo>
                      <a:pt x="531863" y="0"/>
                      <a:pt x="508406" y="21933"/>
                      <a:pt x="506463" y="23863"/>
                    </a:cubicBezTo>
                    <a:lnTo>
                      <a:pt x="390982" y="139332"/>
                    </a:lnTo>
                    <a:lnTo>
                      <a:pt x="76200" y="101600"/>
                    </a:lnTo>
                    <a:lnTo>
                      <a:pt x="34925" y="139700"/>
                    </a:lnTo>
                    <a:lnTo>
                      <a:pt x="289966" y="240360"/>
                    </a:lnTo>
                    <a:lnTo>
                      <a:pt x="149327" y="381000"/>
                    </a:lnTo>
                    <a:lnTo>
                      <a:pt x="25400" y="381000"/>
                    </a:lnTo>
                    <a:lnTo>
                      <a:pt x="0" y="412750"/>
                    </a:lnTo>
                    <a:lnTo>
                      <a:pt x="127102" y="457098"/>
                    </a:lnTo>
                    <a:lnTo>
                      <a:pt x="171450" y="584200"/>
                    </a:lnTo>
                    <a:lnTo>
                      <a:pt x="203200" y="558800"/>
                    </a:lnTo>
                    <a:lnTo>
                      <a:pt x="203200" y="434873"/>
                    </a:lnTo>
                    <a:lnTo>
                      <a:pt x="343840" y="294234"/>
                    </a:lnTo>
                    <a:lnTo>
                      <a:pt x="444500" y="549275"/>
                    </a:lnTo>
                    <a:lnTo>
                      <a:pt x="482600" y="508000"/>
                    </a:lnTo>
                    <a:lnTo>
                      <a:pt x="444843" y="193231"/>
                    </a:lnTo>
                    <a:lnTo>
                      <a:pt x="560337" y="77737"/>
                    </a:lnTo>
                    <a:cubicBezTo>
                      <a:pt x="562280" y="75806"/>
                      <a:pt x="584200" y="52337"/>
                      <a:pt x="584200" y="38100"/>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4" name="Group 33"/>
          <p:cNvGrpSpPr/>
          <p:nvPr/>
        </p:nvGrpSpPr>
        <p:grpSpPr>
          <a:xfrm>
            <a:off x="1189875" y="4201362"/>
            <a:ext cx="1070678" cy="1525340"/>
            <a:chOff x="1189875" y="4023045"/>
            <a:chExt cx="1070678" cy="1525340"/>
          </a:xfrm>
        </p:grpSpPr>
        <p:sp>
          <p:nvSpPr>
            <p:cNvPr id="135" name="TextBox 134"/>
            <p:cNvSpPr txBox="1"/>
            <p:nvPr/>
          </p:nvSpPr>
          <p:spPr>
            <a:xfrm>
              <a:off x="1189875" y="5179053"/>
              <a:ext cx="1070678" cy="369332"/>
            </a:xfrm>
            <a:prstGeom prst="rect">
              <a:avLst/>
            </a:prstGeom>
            <a:noFill/>
          </p:spPr>
          <p:txBody>
            <a:bodyPr wrap="none" lIns="0" tIns="0" rIns="0" bIns="0" rtlCol="0">
              <a:spAutoFit/>
            </a:bodyPr>
            <a:lstStyle/>
            <a:p>
              <a:pPr marL="0" lvl="1" algn="ctr" defTabSz="914400" fontAlgn="base">
                <a:spcAft>
                  <a:spcPts val="800"/>
                </a:spcAft>
                <a:buClr>
                  <a:schemeClr val="bg1"/>
                </a:buClr>
                <a:buSzPct val="125000"/>
                <a:defRPr/>
              </a:pPr>
              <a:r>
                <a:rPr lang="en-US" sz="1200" dirty="0" smtClean="0">
                  <a:cs typeface="Arial" pitchFamily="34" charset="0"/>
                </a:rPr>
                <a:t>Procure-to-Pay</a:t>
              </a:r>
              <a:br>
                <a:rPr lang="en-US" sz="1200" dirty="0" smtClean="0">
                  <a:cs typeface="Arial" pitchFamily="34" charset="0"/>
                </a:rPr>
              </a:br>
              <a:r>
                <a:rPr lang="en-US" sz="1200" dirty="0" smtClean="0">
                  <a:cs typeface="Arial" pitchFamily="34" charset="0"/>
                </a:rPr>
                <a:t>Spend Data</a:t>
              </a:r>
              <a:endParaRPr lang="en-US" sz="1200" dirty="0">
                <a:cs typeface="Arial" pitchFamily="34" charset="0"/>
              </a:endParaRPr>
            </a:p>
          </p:txBody>
        </p:sp>
        <p:grpSp>
          <p:nvGrpSpPr>
            <p:cNvPr id="33" name="Group 32"/>
            <p:cNvGrpSpPr/>
            <p:nvPr/>
          </p:nvGrpSpPr>
          <p:grpSpPr>
            <a:xfrm>
              <a:off x="1229567" y="4023045"/>
              <a:ext cx="1015062" cy="1015062"/>
              <a:chOff x="1229567" y="4023045"/>
              <a:chExt cx="1015062" cy="1015062"/>
            </a:xfrm>
          </p:grpSpPr>
          <p:sp>
            <p:nvSpPr>
              <p:cNvPr id="91" name="Oval 90"/>
              <p:cNvSpPr/>
              <p:nvPr/>
            </p:nvSpPr>
            <p:spPr>
              <a:xfrm>
                <a:off x="1229567" y="4023045"/>
                <a:ext cx="1015062" cy="101506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18" name="Group 117"/>
              <p:cNvGrpSpPr/>
              <p:nvPr/>
            </p:nvGrpSpPr>
            <p:grpSpPr>
              <a:xfrm>
                <a:off x="1458715" y="4270047"/>
                <a:ext cx="556767" cy="521058"/>
                <a:chOff x="8988082" y="1892651"/>
                <a:chExt cx="1506257" cy="1409650"/>
              </a:xfrm>
              <a:solidFill>
                <a:schemeClr val="bg1"/>
              </a:solidFill>
            </p:grpSpPr>
            <p:sp>
              <p:nvSpPr>
                <p:cNvPr id="119" name="Freeform 3"/>
                <p:cNvSpPr/>
                <p:nvPr/>
              </p:nvSpPr>
              <p:spPr>
                <a:xfrm>
                  <a:off x="9078214" y="1892651"/>
                  <a:ext cx="1341488" cy="894144"/>
                </a:xfrm>
                <a:custGeom>
                  <a:avLst/>
                  <a:gdLst>
                    <a:gd name="connsiteX0" fmla="*/ 572478 w 1341488"/>
                    <a:gd name="connsiteY0" fmla="*/ 645719 h 894144"/>
                    <a:gd name="connsiteX1" fmla="*/ 760857 w 1341488"/>
                    <a:gd name="connsiteY1" fmla="*/ 894144 h 894144"/>
                    <a:gd name="connsiteX2" fmla="*/ 1341488 w 1341488"/>
                    <a:gd name="connsiteY2" fmla="*/ 741070 h 894144"/>
                    <a:gd name="connsiteX3" fmla="*/ 1155713 w 1341488"/>
                    <a:gd name="connsiteY3" fmla="*/ 496138 h 894144"/>
                    <a:gd name="connsiteX4" fmla="*/ 677761 w 1341488"/>
                    <a:gd name="connsiteY4" fmla="*/ 622135 h 894144"/>
                    <a:gd name="connsiteX5" fmla="*/ 680822 w 1341488"/>
                    <a:gd name="connsiteY5" fmla="*/ 225082 h 894144"/>
                    <a:gd name="connsiteX6" fmla="*/ 579869 w 1341488"/>
                    <a:gd name="connsiteY6" fmla="*/ 0 h 894144"/>
                    <a:gd name="connsiteX7" fmla="*/ 0 w 1341488"/>
                    <a:gd name="connsiteY7" fmla="*/ 154000 h 894144"/>
                    <a:gd name="connsiteX8" fmla="*/ 120307 w 1341488"/>
                    <a:gd name="connsiteY8" fmla="*/ 373951 h 8941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41488" h="894144">
                      <a:moveTo>
                        <a:pt x="572478" y="645719"/>
                      </a:moveTo>
                      <a:lnTo>
                        <a:pt x="760857" y="894144"/>
                      </a:lnTo>
                      <a:lnTo>
                        <a:pt x="1341488" y="741070"/>
                      </a:lnTo>
                      <a:lnTo>
                        <a:pt x="1155713" y="496138"/>
                      </a:lnTo>
                      <a:lnTo>
                        <a:pt x="677761" y="622135"/>
                      </a:lnTo>
                      <a:lnTo>
                        <a:pt x="680822" y="225082"/>
                      </a:lnTo>
                      <a:lnTo>
                        <a:pt x="579869" y="0"/>
                      </a:lnTo>
                      <a:lnTo>
                        <a:pt x="0" y="154000"/>
                      </a:lnTo>
                      <a:lnTo>
                        <a:pt x="120307" y="373951"/>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Freeform 119"/>
                <p:cNvSpPr/>
                <p:nvPr/>
              </p:nvSpPr>
              <p:spPr>
                <a:xfrm>
                  <a:off x="8988082" y="2470692"/>
                  <a:ext cx="1291641" cy="831609"/>
                </a:xfrm>
                <a:custGeom>
                  <a:avLst/>
                  <a:gdLst>
                    <a:gd name="connsiteX0" fmla="*/ 659435 w 1291641"/>
                    <a:gd name="connsiteY0" fmla="*/ 91275 h 831609"/>
                    <a:gd name="connsiteX1" fmla="*/ 490004 w 1291641"/>
                    <a:gd name="connsiteY1" fmla="*/ 284277 h 831609"/>
                    <a:gd name="connsiteX2" fmla="*/ 2210 w 1291641"/>
                    <a:gd name="connsiteY2" fmla="*/ 0 h 831609"/>
                    <a:gd name="connsiteX3" fmla="*/ 0 w 1291641"/>
                    <a:gd name="connsiteY3" fmla="*/ 17780 h 831609"/>
                    <a:gd name="connsiteX4" fmla="*/ 196266 w 1291641"/>
                    <a:gd name="connsiteY4" fmla="*/ 142469 h 831609"/>
                    <a:gd name="connsiteX5" fmla="*/ 196266 w 1291641"/>
                    <a:gd name="connsiteY5" fmla="*/ 561937 h 831609"/>
                    <a:gd name="connsiteX6" fmla="*/ 662254 w 1291641"/>
                    <a:gd name="connsiteY6" fmla="*/ 830669 h 831609"/>
                    <a:gd name="connsiteX7" fmla="*/ 662254 w 1291641"/>
                    <a:gd name="connsiteY7" fmla="*/ 831609 h 831609"/>
                    <a:gd name="connsiteX8" fmla="*/ 663372 w 1291641"/>
                    <a:gd name="connsiteY8" fmla="*/ 831317 h 831609"/>
                    <a:gd name="connsiteX9" fmla="*/ 1291641 w 1291641"/>
                    <a:gd name="connsiteY9" fmla="*/ 662280 h 831609"/>
                    <a:gd name="connsiteX10" fmla="*/ 1291641 w 1291641"/>
                    <a:gd name="connsiteY10" fmla="*/ 255499 h 831609"/>
                    <a:gd name="connsiteX11" fmla="*/ 757314 w 1291641"/>
                    <a:gd name="connsiteY11" fmla="*/ 402755 h 83160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91641" h="831609">
                      <a:moveTo>
                        <a:pt x="659435" y="91275"/>
                      </a:moveTo>
                      <a:lnTo>
                        <a:pt x="490004" y="284277"/>
                      </a:lnTo>
                      <a:lnTo>
                        <a:pt x="2210" y="0"/>
                      </a:lnTo>
                      <a:lnTo>
                        <a:pt x="0" y="17780"/>
                      </a:lnTo>
                      <a:lnTo>
                        <a:pt x="196266" y="142469"/>
                      </a:lnTo>
                      <a:lnTo>
                        <a:pt x="196266" y="561937"/>
                      </a:lnTo>
                      <a:lnTo>
                        <a:pt x="662254" y="830669"/>
                      </a:lnTo>
                      <a:lnTo>
                        <a:pt x="662254" y="831609"/>
                      </a:lnTo>
                      <a:lnTo>
                        <a:pt x="663372" y="831317"/>
                      </a:lnTo>
                      <a:lnTo>
                        <a:pt x="1291641" y="662280"/>
                      </a:lnTo>
                      <a:lnTo>
                        <a:pt x="1291641" y="255499"/>
                      </a:lnTo>
                      <a:lnTo>
                        <a:pt x="757314" y="402755"/>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3"/>
                <p:cNvSpPr/>
                <p:nvPr/>
              </p:nvSpPr>
              <p:spPr>
                <a:xfrm>
                  <a:off x="9764419" y="1966586"/>
                  <a:ext cx="729920" cy="425640"/>
                </a:xfrm>
                <a:custGeom>
                  <a:avLst/>
                  <a:gdLst>
                    <a:gd name="connsiteX0" fmla="*/ 464477 w 729920"/>
                    <a:gd name="connsiteY0" fmla="*/ 425640 h 425640"/>
                    <a:gd name="connsiteX1" fmla="*/ 729920 w 729920"/>
                    <a:gd name="connsiteY1" fmla="*/ 269532 h 425640"/>
                    <a:gd name="connsiteX2" fmla="*/ 265443 w 729920"/>
                    <a:gd name="connsiteY2" fmla="*/ 0 h 425640"/>
                    <a:gd name="connsiteX3" fmla="*/ 0 w 729920"/>
                    <a:gd name="connsiteY3" fmla="*/ 156108 h 425640"/>
                  </a:gdLst>
                  <a:ahLst/>
                  <a:cxnLst>
                    <a:cxn ang="0">
                      <a:pos x="connsiteX0" y="connsiteY0"/>
                    </a:cxn>
                    <a:cxn ang="1">
                      <a:pos x="connsiteX1" y="connsiteY1"/>
                    </a:cxn>
                    <a:cxn ang="2">
                      <a:pos x="connsiteX2" y="connsiteY2"/>
                    </a:cxn>
                    <a:cxn ang="3">
                      <a:pos x="connsiteX3" y="connsiteY3"/>
                    </a:cxn>
                  </a:cxnLst>
                  <a:rect l="l" t="t" r="r" b="b"/>
                  <a:pathLst>
                    <a:path w="729920" h="425640">
                      <a:moveTo>
                        <a:pt x="464477" y="425640"/>
                      </a:moveTo>
                      <a:lnTo>
                        <a:pt x="729920" y="269532"/>
                      </a:lnTo>
                      <a:lnTo>
                        <a:pt x="265443" y="0"/>
                      </a:lnTo>
                      <a:lnTo>
                        <a:pt x="0" y="156108"/>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6" name="Group 15"/>
          <p:cNvGrpSpPr/>
          <p:nvPr/>
        </p:nvGrpSpPr>
        <p:grpSpPr>
          <a:xfrm>
            <a:off x="8764385" y="2534802"/>
            <a:ext cx="2606883" cy="853198"/>
            <a:chOff x="8847154" y="2960139"/>
            <a:chExt cx="2606883" cy="853198"/>
          </a:xfrm>
        </p:grpSpPr>
        <p:sp>
          <p:nvSpPr>
            <p:cNvPr id="137" name="TextBox 136"/>
            <p:cNvSpPr txBox="1"/>
            <p:nvPr/>
          </p:nvSpPr>
          <p:spPr>
            <a:xfrm>
              <a:off x="9856789" y="3202072"/>
              <a:ext cx="1597248" cy="369332"/>
            </a:xfrm>
            <a:prstGeom prst="rect">
              <a:avLst/>
            </a:prstGeom>
            <a:noFill/>
          </p:spPr>
          <p:txBody>
            <a:bodyPr wrap="square" lIns="0" tIns="0" rIns="0" bIns="0" rtlCol="0">
              <a:spAutoFit/>
            </a:bodyPr>
            <a:lstStyle/>
            <a:p>
              <a:pPr marL="0" lvl="1" defTabSz="914400" fontAlgn="base">
                <a:spcAft>
                  <a:spcPts val="800"/>
                </a:spcAft>
                <a:buClr>
                  <a:schemeClr val="bg1"/>
                </a:buClr>
                <a:buSzPct val="125000"/>
                <a:defRPr/>
              </a:pPr>
              <a:r>
                <a:rPr lang="en-US" sz="1200" dirty="0" smtClean="0">
                  <a:cs typeface="Arial" pitchFamily="34" charset="0"/>
                </a:rPr>
                <a:t>Get </a:t>
              </a:r>
              <a:r>
                <a:rPr lang="en-US" sz="1200" dirty="0">
                  <a:cs typeface="Arial" pitchFamily="34" charset="0"/>
                </a:rPr>
                <a:t>insight into Card Member demographic </a:t>
              </a:r>
            </a:p>
          </p:txBody>
        </p:sp>
        <p:grpSp>
          <p:nvGrpSpPr>
            <p:cNvPr id="10" name="Group 9"/>
            <p:cNvGrpSpPr/>
            <p:nvPr/>
          </p:nvGrpSpPr>
          <p:grpSpPr>
            <a:xfrm>
              <a:off x="8847154" y="2960139"/>
              <a:ext cx="853198" cy="853198"/>
              <a:chOff x="8847154" y="2960139"/>
              <a:chExt cx="853198" cy="853198"/>
            </a:xfrm>
          </p:grpSpPr>
          <p:sp>
            <p:nvSpPr>
              <p:cNvPr id="70" name="Oval 69"/>
              <p:cNvSpPr/>
              <p:nvPr/>
            </p:nvSpPr>
            <p:spPr>
              <a:xfrm>
                <a:off x="8847154" y="2960139"/>
                <a:ext cx="853198" cy="85319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91" name="Group 190"/>
              <p:cNvGrpSpPr/>
              <p:nvPr/>
            </p:nvGrpSpPr>
            <p:grpSpPr>
              <a:xfrm>
                <a:off x="9076445" y="3121261"/>
                <a:ext cx="394616" cy="530954"/>
                <a:chOff x="9923355" y="2805300"/>
                <a:chExt cx="504759" cy="679151"/>
              </a:xfrm>
              <a:solidFill>
                <a:schemeClr val="bg1"/>
              </a:solidFill>
            </p:grpSpPr>
            <p:sp>
              <p:nvSpPr>
                <p:cNvPr id="192" name="Freeform 191"/>
                <p:cNvSpPr/>
                <p:nvPr/>
              </p:nvSpPr>
              <p:spPr>
                <a:xfrm>
                  <a:off x="9932445" y="2805300"/>
                  <a:ext cx="495668" cy="417551"/>
                </a:xfrm>
                <a:custGeom>
                  <a:avLst/>
                  <a:gdLst>
                    <a:gd name="connsiteX0" fmla="*/ 225634 w 495668"/>
                    <a:gd name="connsiteY0" fmla="*/ 131142 h 417551"/>
                    <a:gd name="connsiteX1" fmla="*/ 188347 w 495668"/>
                    <a:gd name="connsiteY1" fmla="*/ 194794 h 417551"/>
                    <a:gd name="connsiteX2" fmla="*/ 153256 w 495668"/>
                    <a:gd name="connsiteY2" fmla="*/ 189397 h 417551"/>
                    <a:gd name="connsiteX3" fmla="*/ 152431 w 495668"/>
                    <a:gd name="connsiteY3" fmla="*/ 204624 h 417551"/>
                    <a:gd name="connsiteX4" fmla="*/ 257371 w 495668"/>
                    <a:gd name="connsiteY4" fmla="*/ 357964 h 417551"/>
                    <a:gd name="connsiteX5" fmla="*/ 362298 w 495668"/>
                    <a:gd name="connsiteY5" fmla="*/ 204624 h 417551"/>
                    <a:gd name="connsiteX6" fmla="*/ 360482 w 495668"/>
                    <a:gd name="connsiteY6" fmla="*/ 181853 h 417551"/>
                    <a:gd name="connsiteX7" fmla="*/ 269271 w 495668"/>
                    <a:gd name="connsiteY7" fmla="*/ 165292 h 417551"/>
                    <a:gd name="connsiteX8" fmla="*/ 239312 w 495668"/>
                    <a:gd name="connsiteY8" fmla="*/ 199925 h 417551"/>
                    <a:gd name="connsiteX9" fmla="*/ 224529 w 495668"/>
                    <a:gd name="connsiteY9" fmla="*/ 145772 h 417551"/>
                    <a:gd name="connsiteX10" fmla="*/ 225634 w 495668"/>
                    <a:gd name="connsiteY10" fmla="*/ 131142 h 417551"/>
                    <a:gd name="connsiteX11" fmla="*/ 256248 w 495668"/>
                    <a:gd name="connsiteY11" fmla="*/ 0 h 417551"/>
                    <a:gd name="connsiteX12" fmla="*/ 357594 w 495668"/>
                    <a:gd name="connsiteY12" fmla="*/ 38481 h 417551"/>
                    <a:gd name="connsiteX13" fmla="*/ 401422 w 495668"/>
                    <a:gd name="connsiteY13" fmla="*/ 94844 h 417551"/>
                    <a:gd name="connsiteX14" fmla="*/ 417868 w 495668"/>
                    <a:gd name="connsiteY14" fmla="*/ 257912 h 417551"/>
                    <a:gd name="connsiteX15" fmla="*/ 460451 w 495668"/>
                    <a:gd name="connsiteY15" fmla="*/ 387083 h 417551"/>
                    <a:gd name="connsiteX16" fmla="*/ 495668 w 495668"/>
                    <a:gd name="connsiteY16" fmla="*/ 417551 h 417551"/>
                    <a:gd name="connsiteX17" fmla="*/ 351930 w 495668"/>
                    <a:gd name="connsiteY17" fmla="*/ 341719 h 417551"/>
                    <a:gd name="connsiteX18" fmla="*/ 344246 w 495668"/>
                    <a:gd name="connsiteY18" fmla="*/ 330035 h 417551"/>
                    <a:gd name="connsiteX19" fmla="*/ 343764 w 495668"/>
                    <a:gd name="connsiteY19" fmla="*/ 329946 h 417551"/>
                    <a:gd name="connsiteX20" fmla="*/ 256248 w 495668"/>
                    <a:gd name="connsiteY20" fmla="*/ 386283 h 417551"/>
                    <a:gd name="connsiteX21" fmla="*/ 184467 w 495668"/>
                    <a:gd name="connsiteY21" fmla="*/ 349872 h 417551"/>
                    <a:gd name="connsiteX22" fmla="*/ 186106 w 495668"/>
                    <a:gd name="connsiteY22" fmla="*/ 352793 h 417551"/>
                    <a:gd name="connsiteX23" fmla="*/ 169100 w 495668"/>
                    <a:gd name="connsiteY23" fmla="*/ 363665 h 417551"/>
                    <a:gd name="connsiteX24" fmla="*/ 0 w 495668"/>
                    <a:gd name="connsiteY24" fmla="*/ 386626 h 417551"/>
                    <a:gd name="connsiteX25" fmla="*/ 31407 w 495668"/>
                    <a:gd name="connsiteY25" fmla="*/ 372300 h 417551"/>
                    <a:gd name="connsiteX26" fmla="*/ 90157 w 495668"/>
                    <a:gd name="connsiteY26" fmla="*/ 324688 h 417551"/>
                    <a:gd name="connsiteX27" fmla="*/ 12078 w 495668"/>
                    <a:gd name="connsiteY27" fmla="*/ 333299 h 417551"/>
                    <a:gd name="connsiteX28" fmla="*/ 29870 w 495668"/>
                    <a:gd name="connsiteY28" fmla="*/ 324993 h 417551"/>
                    <a:gd name="connsiteX29" fmla="*/ 88710 w 495668"/>
                    <a:gd name="connsiteY29" fmla="*/ 262026 h 417551"/>
                    <a:gd name="connsiteX30" fmla="*/ 102032 w 495668"/>
                    <a:gd name="connsiteY30" fmla="*/ 201460 h 417551"/>
                    <a:gd name="connsiteX31" fmla="*/ 134315 w 495668"/>
                    <a:gd name="connsiteY31" fmla="*/ 61354 h 417551"/>
                    <a:gd name="connsiteX32" fmla="*/ 142710 w 495668"/>
                    <a:gd name="connsiteY32" fmla="*/ 50902 h 417551"/>
                    <a:gd name="connsiteX33" fmla="*/ 256248 w 495668"/>
                    <a:gd name="connsiteY33" fmla="*/ 0 h 41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5668" h="417551">
                      <a:moveTo>
                        <a:pt x="225634" y="131142"/>
                      </a:moveTo>
                      <a:cubicBezTo>
                        <a:pt x="210711" y="149506"/>
                        <a:pt x="188397" y="169305"/>
                        <a:pt x="188347" y="194794"/>
                      </a:cubicBezTo>
                      <a:cubicBezTo>
                        <a:pt x="174681" y="193689"/>
                        <a:pt x="163048" y="192064"/>
                        <a:pt x="153256" y="189397"/>
                      </a:cubicBezTo>
                      <a:cubicBezTo>
                        <a:pt x="152761" y="194286"/>
                        <a:pt x="152431" y="199328"/>
                        <a:pt x="152431" y="204624"/>
                      </a:cubicBezTo>
                      <a:cubicBezTo>
                        <a:pt x="152431" y="276468"/>
                        <a:pt x="199408" y="357964"/>
                        <a:pt x="257371" y="357964"/>
                      </a:cubicBezTo>
                      <a:cubicBezTo>
                        <a:pt x="315321" y="357964"/>
                        <a:pt x="362298" y="276468"/>
                        <a:pt x="362298" y="204624"/>
                      </a:cubicBezTo>
                      <a:cubicBezTo>
                        <a:pt x="362298" y="196547"/>
                        <a:pt x="361625" y="189003"/>
                        <a:pt x="360482" y="181853"/>
                      </a:cubicBezTo>
                      <a:cubicBezTo>
                        <a:pt x="329012" y="192204"/>
                        <a:pt x="287915" y="185041"/>
                        <a:pt x="269271" y="165292"/>
                      </a:cubicBezTo>
                      <a:cubicBezTo>
                        <a:pt x="265067" y="160835"/>
                        <a:pt x="245230" y="200001"/>
                        <a:pt x="239312" y="199925"/>
                      </a:cubicBezTo>
                      <a:cubicBezTo>
                        <a:pt x="229952" y="184038"/>
                        <a:pt x="224529" y="165559"/>
                        <a:pt x="224529" y="145772"/>
                      </a:cubicBezTo>
                      <a:cubicBezTo>
                        <a:pt x="224529" y="140794"/>
                        <a:pt x="224986" y="135943"/>
                        <a:pt x="225634" y="131142"/>
                      </a:cubicBezTo>
                      <a:close/>
                      <a:moveTo>
                        <a:pt x="256248" y="0"/>
                      </a:moveTo>
                      <a:cubicBezTo>
                        <a:pt x="295758" y="0"/>
                        <a:pt x="331546" y="15062"/>
                        <a:pt x="357594" y="38481"/>
                      </a:cubicBezTo>
                      <a:cubicBezTo>
                        <a:pt x="369138" y="45644"/>
                        <a:pt x="381495" y="61620"/>
                        <a:pt x="401422" y="94844"/>
                      </a:cubicBezTo>
                      <a:cubicBezTo>
                        <a:pt x="427914" y="138989"/>
                        <a:pt x="423837" y="191554"/>
                        <a:pt x="417868" y="257912"/>
                      </a:cubicBezTo>
                      <a:cubicBezTo>
                        <a:pt x="418833" y="309804"/>
                        <a:pt x="429781" y="344653"/>
                        <a:pt x="460451" y="387083"/>
                      </a:cubicBezTo>
                      <a:cubicBezTo>
                        <a:pt x="467119" y="396329"/>
                        <a:pt x="488036" y="409702"/>
                        <a:pt x="495668" y="417551"/>
                      </a:cubicBezTo>
                      <a:cubicBezTo>
                        <a:pt x="443560" y="407403"/>
                        <a:pt x="386232" y="389204"/>
                        <a:pt x="351930" y="341719"/>
                      </a:cubicBezTo>
                      <a:cubicBezTo>
                        <a:pt x="349187" y="337922"/>
                        <a:pt x="346685" y="333985"/>
                        <a:pt x="344246" y="330035"/>
                      </a:cubicBezTo>
                      <a:lnTo>
                        <a:pt x="343764" y="329946"/>
                      </a:lnTo>
                      <a:cubicBezTo>
                        <a:pt x="320891" y="363398"/>
                        <a:pt x="290132" y="386283"/>
                        <a:pt x="256248" y="386283"/>
                      </a:cubicBezTo>
                      <a:cubicBezTo>
                        <a:pt x="229641" y="386283"/>
                        <a:pt x="204927" y="372161"/>
                        <a:pt x="184467" y="349872"/>
                      </a:cubicBezTo>
                      <a:lnTo>
                        <a:pt x="186106" y="352793"/>
                      </a:lnTo>
                      <a:cubicBezTo>
                        <a:pt x="180581" y="356578"/>
                        <a:pt x="175031" y="360324"/>
                        <a:pt x="169100" y="363665"/>
                      </a:cubicBezTo>
                      <a:cubicBezTo>
                        <a:pt x="116688" y="393167"/>
                        <a:pt x="57023" y="399644"/>
                        <a:pt x="0" y="386626"/>
                      </a:cubicBezTo>
                      <a:cubicBezTo>
                        <a:pt x="10668" y="382600"/>
                        <a:pt x="21209" y="378041"/>
                        <a:pt x="31407" y="372300"/>
                      </a:cubicBezTo>
                      <a:cubicBezTo>
                        <a:pt x="54051" y="359562"/>
                        <a:pt x="73660" y="343383"/>
                        <a:pt x="90157" y="324688"/>
                      </a:cubicBezTo>
                      <a:cubicBezTo>
                        <a:pt x="64795" y="335039"/>
                        <a:pt x="37783" y="337693"/>
                        <a:pt x="12078" y="333299"/>
                      </a:cubicBezTo>
                      <a:cubicBezTo>
                        <a:pt x="18097" y="330911"/>
                        <a:pt x="24066" y="328257"/>
                        <a:pt x="29870" y="324993"/>
                      </a:cubicBezTo>
                      <a:cubicBezTo>
                        <a:pt x="56528" y="309982"/>
                        <a:pt x="76441" y="287680"/>
                        <a:pt x="88710" y="262026"/>
                      </a:cubicBezTo>
                      <a:cubicBezTo>
                        <a:pt x="97104" y="233362"/>
                        <a:pt x="103238" y="212357"/>
                        <a:pt x="102032" y="201460"/>
                      </a:cubicBezTo>
                      <a:cubicBezTo>
                        <a:pt x="95720" y="143815"/>
                        <a:pt x="105753" y="102756"/>
                        <a:pt x="134315" y="61354"/>
                      </a:cubicBezTo>
                      <a:cubicBezTo>
                        <a:pt x="137084" y="57328"/>
                        <a:pt x="139878" y="53962"/>
                        <a:pt x="142710" y="50902"/>
                      </a:cubicBezTo>
                      <a:cubicBezTo>
                        <a:pt x="169100" y="20536"/>
                        <a:pt x="210134" y="0"/>
                        <a:pt x="256248"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93" name="Group 192"/>
                <p:cNvGrpSpPr/>
                <p:nvPr/>
              </p:nvGrpSpPr>
              <p:grpSpPr>
                <a:xfrm>
                  <a:off x="9923355" y="3191995"/>
                  <a:ext cx="504759" cy="292456"/>
                  <a:chOff x="8957193" y="1306299"/>
                  <a:chExt cx="504759" cy="292456"/>
                </a:xfrm>
                <a:grpFill/>
              </p:grpSpPr>
              <p:sp>
                <p:nvSpPr>
                  <p:cNvPr id="195" name="Freeform 3"/>
                  <p:cNvSpPr/>
                  <p:nvPr/>
                </p:nvSpPr>
                <p:spPr>
                  <a:xfrm>
                    <a:off x="8957193" y="1306299"/>
                    <a:ext cx="504759" cy="292456"/>
                  </a:xfrm>
                  <a:custGeom>
                    <a:avLst/>
                    <a:gdLst>
                      <a:gd name="connsiteX0" fmla="*/ 899 w 504759"/>
                      <a:gd name="connsiteY0" fmla="*/ 198018 h 292456"/>
                      <a:gd name="connsiteX1" fmla="*/ 154277 w 504759"/>
                      <a:gd name="connsiteY1" fmla="*/ 127 h 292456"/>
                      <a:gd name="connsiteX2" fmla="*/ 186637 w 504759"/>
                      <a:gd name="connsiteY2" fmla="*/ 156528 h 292456"/>
                      <a:gd name="connsiteX3" fmla="*/ 254455 w 504759"/>
                      <a:gd name="connsiteY3" fmla="*/ 233020 h 292456"/>
                      <a:gd name="connsiteX4" fmla="*/ 318107 w 504759"/>
                      <a:gd name="connsiteY4" fmla="*/ 161214 h 292456"/>
                      <a:gd name="connsiteX5" fmla="*/ 348917 w 504759"/>
                      <a:gd name="connsiteY5" fmla="*/ 0 h 292456"/>
                      <a:gd name="connsiteX6" fmla="*/ 503857 w 504759"/>
                      <a:gd name="connsiteY6" fmla="*/ 198018 h 292456"/>
                      <a:gd name="connsiteX7" fmla="*/ 489125 w 504759"/>
                      <a:gd name="connsiteY7" fmla="*/ 292456 h 292456"/>
                      <a:gd name="connsiteX8" fmla="*/ 15631 w 504759"/>
                      <a:gd name="connsiteY8" fmla="*/ 292456 h 29245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04759" h="292456">
                        <a:moveTo>
                          <a:pt x="899" y="198018"/>
                        </a:moveTo>
                        <a:cubicBezTo>
                          <a:pt x="-9388" y="112319"/>
                          <a:pt x="70254" y="8166"/>
                          <a:pt x="154277" y="127"/>
                        </a:cubicBezTo>
                        <a:cubicBezTo>
                          <a:pt x="138008" y="54369"/>
                          <a:pt x="149972" y="115176"/>
                          <a:pt x="186637" y="156528"/>
                        </a:cubicBezTo>
                        <a:lnTo>
                          <a:pt x="254455" y="233020"/>
                        </a:lnTo>
                        <a:lnTo>
                          <a:pt x="318107" y="161214"/>
                        </a:lnTo>
                        <a:cubicBezTo>
                          <a:pt x="355877" y="118605"/>
                          <a:pt x="367396" y="55410"/>
                          <a:pt x="348917" y="0"/>
                        </a:cubicBezTo>
                        <a:cubicBezTo>
                          <a:pt x="433728" y="7239"/>
                          <a:pt x="514208" y="111785"/>
                          <a:pt x="503857" y="198018"/>
                        </a:cubicBezTo>
                        <a:lnTo>
                          <a:pt x="489125" y="292456"/>
                        </a:lnTo>
                        <a:lnTo>
                          <a:pt x="15631" y="29245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Freeform 3"/>
                  <p:cNvSpPr/>
                  <p:nvPr/>
                </p:nvSpPr>
                <p:spPr>
                  <a:xfrm>
                    <a:off x="9118653" y="1370101"/>
                    <a:ext cx="181839" cy="149949"/>
                  </a:xfrm>
                  <a:custGeom>
                    <a:avLst/>
                    <a:gdLst>
                      <a:gd name="connsiteX0" fmla="*/ 0 w 181839"/>
                      <a:gd name="connsiteY0" fmla="*/ 8661 h 149949"/>
                      <a:gd name="connsiteX1" fmla="*/ 33134 w 181839"/>
                      <a:gd name="connsiteY1" fmla="*/ 83312 h 149949"/>
                      <a:gd name="connsiteX2" fmla="*/ 92202 w 181839"/>
                      <a:gd name="connsiteY2" fmla="*/ 149949 h 149949"/>
                      <a:gd name="connsiteX3" fmla="*/ 147663 w 181839"/>
                      <a:gd name="connsiteY3" fmla="*/ 87389 h 149949"/>
                      <a:gd name="connsiteX4" fmla="*/ 181839 w 181839"/>
                      <a:gd name="connsiteY4" fmla="*/ 0 h 149949"/>
                      <a:gd name="connsiteX5" fmla="*/ 85928 w 181839"/>
                      <a:gd name="connsiteY5" fmla="*/ 38443 h 149949"/>
                      <a:gd name="connsiteX6" fmla="*/ 0 w 181839"/>
                      <a:gd name="connsiteY6" fmla="*/ 8661 h 14994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81839" h="149949">
                        <a:moveTo>
                          <a:pt x="0" y="8661"/>
                        </a:moveTo>
                        <a:cubicBezTo>
                          <a:pt x="3556" y="36271"/>
                          <a:pt x="14757" y="62598"/>
                          <a:pt x="33134" y="83312"/>
                        </a:cubicBezTo>
                        <a:lnTo>
                          <a:pt x="92202" y="149949"/>
                        </a:lnTo>
                        <a:lnTo>
                          <a:pt x="147663" y="87389"/>
                        </a:lnTo>
                        <a:cubicBezTo>
                          <a:pt x="168834" y="63500"/>
                          <a:pt x="180480" y="32169"/>
                          <a:pt x="181839" y="0"/>
                        </a:cubicBezTo>
                        <a:cubicBezTo>
                          <a:pt x="156896" y="23800"/>
                          <a:pt x="123127" y="38443"/>
                          <a:pt x="85928" y="38443"/>
                        </a:cubicBezTo>
                        <a:cubicBezTo>
                          <a:pt x="53480" y="38443"/>
                          <a:pt x="23660" y="27292"/>
                          <a:pt x="0" y="8661"/>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5" name="Group 14"/>
          <p:cNvGrpSpPr/>
          <p:nvPr/>
        </p:nvGrpSpPr>
        <p:grpSpPr>
          <a:xfrm>
            <a:off x="8166704" y="1714598"/>
            <a:ext cx="3086833" cy="853198"/>
            <a:chOff x="8847154" y="2004433"/>
            <a:chExt cx="3086833" cy="853198"/>
          </a:xfrm>
        </p:grpSpPr>
        <p:sp>
          <p:nvSpPr>
            <p:cNvPr id="233" name="TextBox 232"/>
            <p:cNvSpPr txBox="1"/>
            <p:nvPr/>
          </p:nvSpPr>
          <p:spPr>
            <a:xfrm>
              <a:off x="9856789" y="2246366"/>
              <a:ext cx="2077198" cy="369332"/>
            </a:xfrm>
            <a:prstGeom prst="rect">
              <a:avLst/>
            </a:prstGeom>
            <a:noFill/>
          </p:spPr>
          <p:txBody>
            <a:bodyPr wrap="square" lIns="0" tIns="0" rIns="0" bIns="0" rtlCol="0">
              <a:spAutoFit/>
            </a:bodyPr>
            <a:lstStyle/>
            <a:p>
              <a:pPr marL="0" lvl="1" defTabSz="914400" fontAlgn="base">
                <a:spcAft>
                  <a:spcPts val="800"/>
                </a:spcAft>
                <a:buClr>
                  <a:schemeClr val="bg1"/>
                </a:buClr>
                <a:buSzPct val="125000"/>
                <a:defRPr/>
              </a:pPr>
              <a:r>
                <a:rPr lang="en-US" sz="1200" dirty="0">
                  <a:cs typeface="Arial" pitchFamily="34" charset="0"/>
                </a:rPr>
                <a:t>View daily and monthly billed/un-billed transactions</a:t>
              </a:r>
            </a:p>
          </p:txBody>
        </p:sp>
        <p:grpSp>
          <p:nvGrpSpPr>
            <p:cNvPr id="11" name="Group 10"/>
            <p:cNvGrpSpPr/>
            <p:nvPr/>
          </p:nvGrpSpPr>
          <p:grpSpPr>
            <a:xfrm>
              <a:off x="8847154" y="2004433"/>
              <a:ext cx="853198" cy="853198"/>
              <a:chOff x="8847154" y="2004433"/>
              <a:chExt cx="853198" cy="853198"/>
            </a:xfrm>
          </p:grpSpPr>
          <p:sp>
            <p:nvSpPr>
              <p:cNvPr id="58" name="Oval 57"/>
              <p:cNvSpPr/>
              <p:nvPr/>
            </p:nvSpPr>
            <p:spPr>
              <a:xfrm>
                <a:off x="8847154" y="2004433"/>
                <a:ext cx="853198" cy="85319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03" name="Group 202"/>
              <p:cNvGrpSpPr/>
              <p:nvPr/>
            </p:nvGrpSpPr>
            <p:grpSpPr>
              <a:xfrm>
                <a:off x="9008783" y="2222842"/>
                <a:ext cx="529940" cy="416381"/>
                <a:chOff x="8583879" y="4737194"/>
                <a:chExt cx="928926" cy="729870"/>
              </a:xfrm>
              <a:solidFill>
                <a:schemeClr val="bg1"/>
              </a:solidFill>
            </p:grpSpPr>
            <p:grpSp>
              <p:nvGrpSpPr>
                <p:cNvPr id="204" name="Group 203"/>
                <p:cNvGrpSpPr/>
                <p:nvPr/>
              </p:nvGrpSpPr>
              <p:grpSpPr>
                <a:xfrm>
                  <a:off x="8849288" y="4737194"/>
                  <a:ext cx="663517" cy="729870"/>
                  <a:chOff x="13318261" y="11255375"/>
                  <a:chExt cx="1415760" cy="1557338"/>
                </a:xfrm>
                <a:grpFill/>
              </p:grpSpPr>
              <p:sp>
                <p:nvSpPr>
                  <p:cNvPr id="208" name="Freeform 3"/>
                  <p:cNvSpPr/>
                  <p:nvPr/>
                </p:nvSpPr>
                <p:spPr>
                  <a:xfrm>
                    <a:off x="13459830" y="11255375"/>
                    <a:ext cx="1274191" cy="1557338"/>
                  </a:xfrm>
                  <a:custGeom>
                    <a:avLst/>
                    <a:gdLst>
                      <a:gd name="connsiteX0" fmla="*/ 0 w 1274191"/>
                      <a:gd name="connsiteY0" fmla="*/ 0 h 1557338"/>
                      <a:gd name="connsiteX1" fmla="*/ 0 w 1274191"/>
                      <a:gd name="connsiteY1" fmla="*/ 424726 h 1557338"/>
                      <a:gd name="connsiteX2" fmla="*/ 141580 w 1274191"/>
                      <a:gd name="connsiteY2" fmla="*/ 424726 h 1557338"/>
                      <a:gd name="connsiteX3" fmla="*/ 141580 w 1274191"/>
                      <a:gd name="connsiteY3" fmla="*/ 141567 h 1557338"/>
                      <a:gd name="connsiteX4" fmla="*/ 1132624 w 1274191"/>
                      <a:gd name="connsiteY4" fmla="*/ 141567 h 1557338"/>
                      <a:gd name="connsiteX5" fmla="*/ 1132624 w 1274191"/>
                      <a:gd name="connsiteY5" fmla="*/ 1132611 h 1557338"/>
                      <a:gd name="connsiteX6" fmla="*/ 849465 w 1274191"/>
                      <a:gd name="connsiteY6" fmla="*/ 1132611 h 1557338"/>
                      <a:gd name="connsiteX7" fmla="*/ 849465 w 1274191"/>
                      <a:gd name="connsiteY7" fmla="*/ 1415771 h 1557338"/>
                      <a:gd name="connsiteX8" fmla="*/ 141580 w 1274191"/>
                      <a:gd name="connsiteY8" fmla="*/ 1415771 h 1557338"/>
                      <a:gd name="connsiteX9" fmla="*/ 141580 w 1274191"/>
                      <a:gd name="connsiteY9" fmla="*/ 920242 h 1557338"/>
                      <a:gd name="connsiteX10" fmla="*/ 0 w 1274191"/>
                      <a:gd name="connsiteY10" fmla="*/ 920242 h 1557338"/>
                      <a:gd name="connsiteX11" fmla="*/ 0 w 1274191"/>
                      <a:gd name="connsiteY11" fmla="*/ 1557338 h 1557338"/>
                      <a:gd name="connsiteX12" fmla="*/ 920255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80" y="424726"/>
                        </a:lnTo>
                        <a:lnTo>
                          <a:pt x="141580" y="141567"/>
                        </a:lnTo>
                        <a:lnTo>
                          <a:pt x="1132624" y="141567"/>
                        </a:lnTo>
                        <a:lnTo>
                          <a:pt x="1132624" y="1132611"/>
                        </a:lnTo>
                        <a:lnTo>
                          <a:pt x="849465" y="1132611"/>
                        </a:lnTo>
                        <a:lnTo>
                          <a:pt x="849465" y="1415771"/>
                        </a:lnTo>
                        <a:lnTo>
                          <a:pt x="141580" y="1415771"/>
                        </a:lnTo>
                        <a:lnTo>
                          <a:pt x="141580" y="920242"/>
                        </a:lnTo>
                        <a:lnTo>
                          <a:pt x="0" y="920242"/>
                        </a:lnTo>
                        <a:lnTo>
                          <a:pt x="0" y="1557338"/>
                        </a:lnTo>
                        <a:lnTo>
                          <a:pt x="920255"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Freeform 3"/>
                  <p:cNvSpPr/>
                  <p:nvPr/>
                </p:nvSpPr>
                <p:spPr>
                  <a:xfrm>
                    <a:off x="13318261" y="11538527"/>
                    <a:ext cx="849452" cy="778675"/>
                  </a:xfrm>
                  <a:custGeom>
                    <a:avLst/>
                    <a:gdLst>
                      <a:gd name="connsiteX0" fmla="*/ 424726 w 849452"/>
                      <a:gd name="connsiteY0" fmla="*/ 778675 h 778675"/>
                      <a:gd name="connsiteX1" fmla="*/ 849452 w 849452"/>
                      <a:gd name="connsiteY1" fmla="*/ 389344 h 778675"/>
                      <a:gd name="connsiteX2" fmla="*/ 424726 w 849452"/>
                      <a:gd name="connsiteY2" fmla="*/ 0 h 778675"/>
                      <a:gd name="connsiteX3" fmla="*/ 424726 w 849452"/>
                      <a:gd name="connsiteY3" fmla="*/ 212357 h 778675"/>
                      <a:gd name="connsiteX4" fmla="*/ 0 w 849452"/>
                      <a:gd name="connsiteY4" fmla="*/ 212357 h 778675"/>
                      <a:gd name="connsiteX5" fmla="*/ 0 w 849452"/>
                      <a:gd name="connsiteY5" fmla="*/ 566306 h 778675"/>
                      <a:gd name="connsiteX6" fmla="*/ 424726 w 849452"/>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849452" h="778675">
                        <a:moveTo>
                          <a:pt x="424726" y="778675"/>
                        </a:moveTo>
                        <a:lnTo>
                          <a:pt x="849452" y="389344"/>
                        </a:lnTo>
                        <a:lnTo>
                          <a:pt x="424726" y="0"/>
                        </a:lnTo>
                        <a:lnTo>
                          <a:pt x="424726" y="212357"/>
                        </a:lnTo>
                        <a:lnTo>
                          <a:pt x="0" y="212357"/>
                        </a:lnTo>
                        <a:lnTo>
                          <a:pt x="0" y="566306"/>
                        </a:lnTo>
                        <a:lnTo>
                          <a:pt x="424726"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5" name="Freeform 204"/>
                <p:cNvSpPr/>
                <p:nvPr/>
              </p:nvSpPr>
              <p:spPr>
                <a:xfrm>
                  <a:off x="8583879" y="4829106"/>
                  <a:ext cx="237151" cy="433801"/>
                </a:xfrm>
                <a:custGeom>
                  <a:avLst/>
                  <a:gdLst>
                    <a:gd name="connsiteX0" fmla="*/ 396255 w 678929"/>
                    <a:gd name="connsiteY0" fmla="*/ 687954 h 1241908"/>
                    <a:gd name="connsiteX1" fmla="*/ 396255 w 678929"/>
                    <a:gd name="connsiteY1" fmla="*/ 958680 h 1241908"/>
                    <a:gd name="connsiteX2" fmla="*/ 480951 w 678929"/>
                    <a:gd name="connsiteY2" fmla="*/ 910433 h 1241908"/>
                    <a:gd name="connsiteX3" fmla="*/ 513565 w 678929"/>
                    <a:gd name="connsiteY3" fmla="*/ 819843 h 1241908"/>
                    <a:gd name="connsiteX4" fmla="*/ 486146 w 678929"/>
                    <a:gd name="connsiteY4" fmla="*/ 739668 h 1241908"/>
                    <a:gd name="connsiteX5" fmla="*/ 396255 w 678929"/>
                    <a:gd name="connsiteY5" fmla="*/ 687954 h 1241908"/>
                    <a:gd name="connsiteX6" fmla="*/ 295598 w 678929"/>
                    <a:gd name="connsiteY6" fmla="*/ 220058 h 1241908"/>
                    <a:gd name="connsiteX7" fmla="*/ 230345 w 678929"/>
                    <a:gd name="connsiteY7" fmla="*/ 267264 h 1241908"/>
                    <a:gd name="connsiteX8" fmla="*/ 206050 w 678929"/>
                    <a:gd name="connsiteY8" fmla="*/ 340860 h 1241908"/>
                    <a:gd name="connsiteX9" fmla="*/ 228262 w 678929"/>
                    <a:gd name="connsiteY9" fmla="*/ 409237 h 1241908"/>
                    <a:gd name="connsiteX10" fmla="*/ 295598 w 678929"/>
                    <a:gd name="connsiteY10" fmla="*/ 460253 h 1241908"/>
                    <a:gd name="connsiteX11" fmla="*/ 290868 w 678929"/>
                    <a:gd name="connsiteY11" fmla="*/ 0 h 1241908"/>
                    <a:gd name="connsiteX12" fmla="*/ 391528 w 678929"/>
                    <a:gd name="connsiteY12" fmla="*/ 0 h 1241908"/>
                    <a:gd name="connsiteX13" fmla="*/ 391528 w 678929"/>
                    <a:gd name="connsiteY13" fmla="*/ 68720 h 1241908"/>
                    <a:gd name="connsiteX14" fmla="*/ 567157 w 678929"/>
                    <a:gd name="connsiteY14" fmla="*/ 144043 h 1241908"/>
                    <a:gd name="connsiteX15" fmla="*/ 650456 w 678929"/>
                    <a:gd name="connsiteY15" fmla="*/ 310312 h 1241908"/>
                    <a:gd name="connsiteX16" fmla="*/ 474828 w 678929"/>
                    <a:gd name="connsiteY16" fmla="*/ 333223 h 1241908"/>
                    <a:gd name="connsiteX17" fmla="*/ 391528 w 678929"/>
                    <a:gd name="connsiteY17" fmla="*/ 222148 h 1241908"/>
                    <a:gd name="connsiteX18" fmla="*/ 391528 w 678929"/>
                    <a:gd name="connsiteY18" fmla="*/ 493586 h 1241908"/>
                    <a:gd name="connsiteX19" fmla="*/ 618528 w 678929"/>
                    <a:gd name="connsiteY19" fmla="*/ 610552 h 1241908"/>
                    <a:gd name="connsiteX20" fmla="*/ 678929 w 678929"/>
                    <a:gd name="connsiteY20" fmla="*/ 794855 h 1241908"/>
                    <a:gd name="connsiteX21" fmla="*/ 602907 w 678929"/>
                    <a:gd name="connsiteY21" fmla="*/ 1006589 h 1241908"/>
                    <a:gd name="connsiteX22" fmla="*/ 391528 w 678929"/>
                    <a:gd name="connsiteY22" fmla="*/ 1112114 h 1241908"/>
                    <a:gd name="connsiteX23" fmla="*/ 391528 w 678929"/>
                    <a:gd name="connsiteY23" fmla="*/ 1241908 h 1241908"/>
                    <a:gd name="connsiteX24" fmla="*/ 290868 w 678929"/>
                    <a:gd name="connsiteY24" fmla="*/ 1241908 h 1241908"/>
                    <a:gd name="connsiteX25" fmla="*/ 290868 w 678929"/>
                    <a:gd name="connsiteY25" fmla="*/ 1115568 h 1241908"/>
                    <a:gd name="connsiteX26" fmla="*/ 95796 w 678929"/>
                    <a:gd name="connsiteY26" fmla="*/ 1026020 h 1241908"/>
                    <a:gd name="connsiteX27" fmla="*/ 0 w 678929"/>
                    <a:gd name="connsiteY27" fmla="*/ 814299 h 1241908"/>
                    <a:gd name="connsiteX28" fmla="*/ 181178 w 678929"/>
                    <a:gd name="connsiteY28" fmla="*/ 794855 h 1241908"/>
                    <a:gd name="connsiteX29" fmla="*/ 222834 w 678929"/>
                    <a:gd name="connsiteY29" fmla="*/ 890651 h 1241908"/>
                    <a:gd name="connsiteX30" fmla="*/ 290868 w 678929"/>
                    <a:gd name="connsiteY30" fmla="*/ 948969 h 1241908"/>
                    <a:gd name="connsiteX31" fmla="*/ 290868 w 678929"/>
                    <a:gd name="connsiteY31" fmla="*/ 658101 h 1241908"/>
                    <a:gd name="connsiteX32" fmla="*/ 91288 w 678929"/>
                    <a:gd name="connsiteY32" fmla="*/ 540436 h 1241908"/>
                    <a:gd name="connsiteX33" fmla="*/ 27762 w 678929"/>
                    <a:gd name="connsiteY33" fmla="*/ 349174 h 1241908"/>
                    <a:gd name="connsiteX34" fmla="*/ 99619 w 678929"/>
                    <a:gd name="connsiteY34" fmla="*/ 157937 h 1241908"/>
                    <a:gd name="connsiteX35" fmla="*/ 290868 w 678929"/>
                    <a:gd name="connsiteY35" fmla="*/ 68720 h 1241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78929" h="1241908">
                      <a:moveTo>
                        <a:pt x="396255" y="687954"/>
                      </a:moveTo>
                      <a:lnTo>
                        <a:pt x="396255" y="958680"/>
                      </a:lnTo>
                      <a:cubicBezTo>
                        <a:pt x="430964" y="952203"/>
                        <a:pt x="459183" y="936125"/>
                        <a:pt x="480951" y="910433"/>
                      </a:cubicBezTo>
                      <a:cubicBezTo>
                        <a:pt x="502694" y="884753"/>
                        <a:pt x="513565" y="854553"/>
                        <a:pt x="513565" y="819843"/>
                      </a:cubicBezTo>
                      <a:cubicBezTo>
                        <a:pt x="513565" y="788843"/>
                        <a:pt x="504434" y="762109"/>
                        <a:pt x="486146" y="739668"/>
                      </a:cubicBezTo>
                      <a:cubicBezTo>
                        <a:pt x="467870" y="717215"/>
                        <a:pt x="437898" y="699994"/>
                        <a:pt x="396255" y="687954"/>
                      </a:cubicBezTo>
                      <a:close/>
                      <a:moveTo>
                        <a:pt x="295598" y="220058"/>
                      </a:moveTo>
                      <a:cubicBezTo>
                        <a:pt x="268280" y="229316"/>
                        <a:pt x="246538" y="245052"/>
                        <a:pt x="230345" y="267264"/>
                      </a:cubicBezTo>
                      <a:cubicBezTo>
                        <a:pt x="214140" y="289489"/>
                        <a:pt x="206050" y="314013"/>
                        <a:pt x="206050" y="340860"/>
                      </a:cubicBezTo>
                      <a:cubicBezTo>
                        <a:pt x="206050" y="365384"/>
                        <a:pt x="213441" y="388168"/>
                        <a:pt x="228262" y="409237"/>
                      </a:cubicBezTo>
                      <a:cubicBezTo>
                        <a:pt x="243070" y="430294"/>
                        <a:pt x="265511" y="447312"/>
                        <a:pt x="295598" y="460253"/>
                      </a:cubicBezTo>
                      <a:close/>
                      <a:moveTo>
                        <a:pt x="290868" y="0"/>
                      </a:moveTo>
                      <a:lnTo>
                        <a:pt x="391528" y="0"/>
                      </a:lnTo>
                      <a:lnTo>
                        <a:pt x="391528" y="68720"/>
                      </a:lnTo>
                      <a:cubicBezTo>
                        <a:pt x="465112" y="77521"/>
                        <a:pt x="523646" y="102629"/>
                        <a:pt x="567157" y="144043"/>
                      </a:cubicBezTo>
                      <a:cubicBezTo>
                        <a:pt x="610654" y="185471"/>
                        <a:pt x="638416" y="240881"/>
                        <a:pt x="650456" y="310312"/>
                      </a:cubicBezTo>
                      <a:lnTo>
                        <a:pt x="474828" y="333223"/>
                      </a:lnTo>
                      <a:cubicBezTo>
                        <a:pt x="464172" y="278613"/>
                        <a:pt x="436410" y="241579"/>
                        <a:pt x="391528" y="222148"/>
                      </a:cubicBezTo>
                      <a:lnTo>
                        <a:pt x="391528" y="493586"/>
                      </a:lnTo>
                      <a:cubicBezTo>
                        <a:pt x="502603" y="523672"/>
                        <a:pt x="578269" y="562648"/>
                        <a:pt x="618528" y="610552"/>
                      </a:cubicBezTo>
                      <a:cubicBezTo>
                        <a:pt x="658800" y="658444"/>
                        <a:pt x="678929" y="719887"/>
                        <a:pt x="678929" y="794855"/>
                      </a:cubicBezTo>
                      <a:cubicBezTo>
                        <a:pt x="678929" y="878624"/>
                        <a:pt x="653593" y="949211"/>
                        <a:pt x="602907" y="1006589"/>
                      </a:cubicBezTo>
                      <a:cubicBezTo>
                        <a:pt x="552234" y="1063981"/>
                        <a:pt x="481762" y="1099147"/>
                        <a:pt x="391528" y="1112114"/>
                      </a:cubicBezTo>
                      <a:lnTo>
                        <a:pt x="391528" y="1241908"/>
                      </a:lnTo>
                      <a:lnTo>
                        <a:pt x="290868" y="1241908"/>
                      </a:lnTo>
                      <a:lnTo>
                        <a:pt x="290868" y="1115568"/>
                      </a:lnTo>
                      <a:cubicBezTo>
                        <a:pt x="210795" y="1105865"/>
                        <a:pt x="145783" y="1076008"/>
                        <a:pt x="95796" y="1026020"/>
                      </a:cubicBezTo>
                      <a:cubicBezTo>
                        <a:pt x="45822" y="976046"/>
                        <a:pt x="13881" y="905472"/>
                        <a:pt x="0" y="814299"/>
                      </a:cubicBezTo>
                      <a:lnTo>
                        <a:pt x="181178" y="794855"/>
                      </a:lnTo>
                      <a:cubicBezTo>
                        <a:pt x="188582" y="831888"/>
                        <a:pt x="202463" y="863816"/>
                        <a:pt x="222834" y="890651"/>
                      </a:cubicBezTo>
                      <a:cubicBezTo>
                        <a:pt x="243192" y="917499"/>
                        <a:pt x="265874" y="936942"/>
                        <a:pt x="290868" y="948969"/>
                      </a:cubicBezTo>
                      <a:lnTo>
                        <a:pt x="290868" y="658101"/>
                      </a:lnTo>
                      <a:cubicBezTo>
                        <a:pt x="200152" y="632193"/>
                        <a:pt x="133629" y="592963"/>
                        <a:pt x="91288" y="540436"/>
                      </a:cubicBezTo>
                      <a:cubicBezTo>
                        <a:pt x="48933" y="487909"/>
                        <a:pt x="27762" y="424155"/>
                        <a:pt x="27762" y="349174"/>
                      </a:cubicBezTo>
                      <a:cubicBezTo>
                        <a:pt x="27762" y="273291"/>
                        <a:pt x="51714" y="209537"/>
                        <a:pt x="99619" y="157937"/>
                      </a:cubicBezTo>
                      <a:cubicBezTo>
                        <a:pt x="147511" y="106324"/>
                        <a:pt x="211265" y="76606"/>
                        <a:pt x="290868" y="6872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grpSp>
        <p:nvGrpSpPr>
          <p:cNvPr id="20" name="Group 19"/>
          <p:cNvGrpSpPr/>
          <p:nvPr/>
        </p:nvGrpSpPr>
        <p:grpSpPr>
          <a:xfrm>
            <a:off x="9270055" y="3359801"/>
            <a:ext cx="2236668" cy="853198"/>
            <a:chOff x="8847154" y="4037110"/>
            <a:chExt cx="2236668" cy="853198"/>
          </a:xfrm>
        </p:grpSpPr>
        <p:sp>
          <p:nvSpPr>
            <p:cNvPr id="213" name="TextBox 212"/>
            <p:cNvSpPr txBox="1"/>
            <p:nvPr/>
          </p:nvSpPr>
          <p:spPr>
            <a:xfrm>
              <a:off x="9856789" y="4279043"/>
              <a:ext cx="1227033" cy="369332"/>
            </a:xfrm>
            <a:prstGeom prst="rect">
              <a:avLst/>
            </a:prstGeom>
            <a:noFill/>
          </p:spPr>
          <p:txBody>
            <a:bodyPr wrap="square" lIns="0" tIns="0" rIns="0" bIns="0" rtlCol="0">
              <a:spAutoFit/>
            </a:bodyPr>
            <a:lstStyle/>
            <a:p>
              <a:pPr marL="0" lvl="1" defTabSz="914400" fontAlgn="base">
                <a:spcAft>
                  <a:spcPts val="800"/>
                </a:spcAft>
                <a:buClr>
                  <a:schemeClr val="bg1"/>
                </a:buClr>
                <a:buSzPct val="125000"/>
                <a:defRPr/>
              </a:pPr>
              <a:r>
                <a:rPr lang="en-US" sz="1200" dirty="0" smtClean="0">
                  <a:cs typeface="Arial" pitchFamily="34" charset="0"/>
                </a:rPr>
                <a:t>Track </a:t>
              </a:r>
              <a:r>
                <a:rPr lang="en-US" sz="1200" dirty="0">
                  <a:cs typeface="Arial" pitchFamily="34" charset="0"/>
                </a:rPr>
                <a:t>interim aging analysis</a:t>
              </a:r>
            </a:p>
          </p:txBody>
        </p:sp>
        <p:grpSp>
          <p:nvGrpSpPr>
            <p:cNvPr id="9" name="Group 8"/>
            <p:cNvGrpSpPr/>
            <p:nvPr/>
          </p:nvGrpSpPr>
          <p:grpSpPr>
            <a:xfrm>
              <a:off x="8847154" y="4037110"/>
              <a:ext cx="853198" cy="853198"/>
              <a:chOff x="8847154" y="4037110"/>
              <a:chExt cx="853198" cy="853198"/>
            </a:xfrm>
          </p:grpSpPr>
          <p:sp>
            <p:nvSpPr>
              <p:cNvPr id="220" name="Oval 219"/>
              <p:cNvSpPr/>
              <p:nvPr/>
            </p:nvSpPr>
            <p:spPr>
              <a:xfrm>
                <a:off x="8847154" y="4037110"/>
                <a:ext cx="853198" cy="85319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68" name="Group 167"/>
              <p:cNvGrpSpPr/>
              <p:nvPr/>
            </p:nvGrpSpPr>
            <p:grpSpPr>
              <a:xfrm>
                <a:off x="9037884" y="4235294"/>
                <a:ext cx="471738" cy="456830"/>
                <a:chOff x="2361912" y="5496682"/>
                <a:chExt cx="939264" cy="909581"/>
              </a:xfrm>
              <a:solidFill>
                <a:schemeClr val="bg1"/>
              </a:solidFill>
            </p:grpSpPr>
            <p:grpSp>
              <p:nvGrpSpPr>
                <p:cNvPr id="169" name="Group 168"/>
                <p:cNvGrpSpPr/>
                <p:nvPr/>
              </p:nvGrpSpPr>
              <p:grpSpPr>
                <a:xfrm>
                  <a:off x="2361912" y="5496682"/>
                  <a:ext cx="939264" cy="909581"/>
                  <a:chOff x="2891165" y="7756714"/>
                  <a:chExt cx="1469829" cy="1423380"/>
                </a:xfrm>
                <a:grpFill/>
              </p:grpSpPr>
              <p:sp>
                <p:nvSpPr>
                  <p:cNvPr id="171" name="Freeform 3"/>
                  <p:cNvSpPr/>
                  <p:nvPr/>
                </p:nvSpPr>
                <p:spPr>
                  <a:xfrm>
                    <a:off x="3670305" y="8489392"/>
                    <a:ext cx="690689" cy="690702"/>
                  </a:xfrm>
                  <a:custGeom>
                    <a:avLst/>
                    <a:gdLst>
                      <a:gd name="connsiteX0" fmla="*/ 345338 w 690689"/>
                      <a:gd name="connsiteY0" fmla="*/ 623849 h 690702"/>
                      <a:gd name="connsiteX1" fmla="*/ 66840 w 690689"/>
                      <a:gd name="connsiteY1" fmla="*/ 345338 h 690702"/>
                      <a:gd name="connsiteX2" fmla="*/ 345338 w 690689"/>
                      <a:gd name="connsiteY2" fmla="*/ 66840 h 690702"/>
                      <a:gd name="connsiteX3" fmla="*/ 623849 w 690689"/>
                      <a:gd name="connsiteY3" fmla="*/ 345338 h 690702"/>
                      <a:gd name="connsiteX4" fmla="*/ 345338 w 690689"/>
                      <a:gd name="connsiteY4" fmla="*/ 623849 h 690702"/>
                      <a:gd name="connsiteX5" fmla="*/ 345338 w 690689"/>
                      <a:gd name="connsiteY5" fmla="*/ 0 h 690702"/>
                      <a:gd name="connsiteX6" fmla="*/ 0 w 690689"/>
                      <a:gd name="connsiteY6" fmla="*/ 345338 h 690702"/>
                      <a:gd name="connsiteX7" fmla="*/ 345338 w 690689"/>
                      <a:gd name="connsiteY7" fmla="*/ 690702 h 690702"/>
                      <a:gd name="connsiteX8" fmla="*/ 690689 w 690689"/>
                      <a:gd name="connsiteY8" fmla="*/ 345338 h 690702"/>
                      <a:gd name="connsiteX9" fmla="*/ 345338 w 690689"/>
                      <a:gd name="connsiteY9" fmla="*/ 0 h 69070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690689" h="690702">
                        <a:moveTo>
                          <a:pt x="345338" y="623849"/>
                        </a:moveTo>
                        <a:cubicBezTo>
                          <a:pt x="191529" y="623849"/>
                          <a:pt x="66840" y="499161"/>
                          <a:pt x="66840" y="345338"/>
                        </a:cubicBezTo>
                        <a:cubicBezTo>
                          <a:pt x="66840" y="191529"/>
                          <a:pt x="191529" y="66840"/>
                          <a:pt x="345338" y="66840"/>
                        </a:cubicBezTo>
                        <a:cubicBezTo>
                          <a:pt x="499161" y="66840"/>
                          <a:pt x="623849" y="191529"/>
                          <a:pt x="623849" y="345338"/>
                        </a:cubicBezTo>
                        <a:cubicBezTo>
                          <a:pt x="623849" y="499161"/>
                          <a:pt x="499161" y="623849"/>
                          <a:pt x="345338" y="623849"/>
                        </a:cubicBezTo>
                        <a:moveTo>
                          <a:pt x="345338" y="0"/>
                        </a:moveTo>
                        <a:cubicBezTo>
                          <a:pt x="154610" y="0"/>
                          <a:pt x="0" y="154622"/>
                          <a:pt x="0" y="345338"/>
                        </a:cubicBezTo>
                        <a:cubicBezTo>
                          <a:pt x="0" y="536080"/>
                          <a:pt x="154610" y="690702"/>
                          <a:pt x="345338" y="690702"/>
                        </a:cubicBezTo>
                        <a:cubicBezTo>
                          <a:pt x="536080" y="690702"/>
                          <a:pt x="690689" y="536080"/>
                          <a:pt x="690689" y="345338"/>
                        </a:cubicBezTo>
                        <a:cubicBezTo>
                          <a:pt x="690689" y="154622"/>
                          <a:pt x="536080" y="0"/>
                          <a:pt x="345338"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72" name="Freeform 3"/>
                  <p:cNvSpPr/>
                  <p:nvPr/>
                </p:nvSpPr>
                <p:spPr>
                  <a:xfrm>
                    <a:off x="3032430" y="867031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73" name="Freeform 3"/>
                  <p:cNvSpPr/>
                  <p:nvPr/>
                </p:nvSpPr>
                <p:spPr>
                  <a:xfrm>
                    <a:off x="3298495" y="867031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74" name="Freeform 3"/>
                  <p:cNvSpPr/>
                  <p:nvPr/>
                </p:nvSpPr>
                <p:spPr>
                  <a:xfrm>
                    <a:off x="3564557" y="8670318"/>
                    <a:ext cx="102641" cy="188366"/>
                  </a:xfrm>
                  <a:custGeom>
                    <a:avLst/>
                    <a:gdLst>
                      <a:gd name="connsiteX0" fmla="*/ 0 w 102641"/>
                      <a:gd name="connsiteY0" fmla="*/ 188366 h 188366"/>
                      <a:gd name="connsiteX1" fmla="*/ 63055 w 102641"/>
                      <a:gd name="connsiteY1" fmla="*/ 188366 h 188366"/>
                      <a:gd name="connsiteX2" fmla="*/ 62624 w 102641"/>
                      <a:gd name="connsiteY2" fmla="*/ 171196 h 188366"/>
                      <a:gd name="connsiteX3" fmla="*/ 102641 w 102641"/>
                      <a:gd name="connsiteY3" fmla="*/ 0 h 188366"/>
                      <a:gd name="connsiteX4" fmla="*/ 0 w 102641"/>
                      <a:gd name="connsiteY4" fmla="*/ 0 h 1883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02641" h="188366">
                        <a:moveTo>
                          <a:pt x="0" y="188366"/>
                        </a:moveTo>
                        <a:lnTo>
                          <a:pt x="63055" y="188366"/>
                        </a:lnTo>
                        <a:cubicBezTo>
                          <a:pt x="62801" y="182677"/>
                          <a:pt x="62624" y="176962"/>
                          <a:pt x="62624" y="171196"/>
                        </a:cubicBezTo>
                        <a:cubicBezTo>
                          <a:pt x="62624" y="109715"/>
                          <a:pt x="77064" y="51600"/>
                          <a:pt x="102641" y="0"/>
                        </a:cubicBez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75" name="Freeform 3"/>
                  <p:cNvSpPr/>
                  <p:nvPr/>
                </p:nvSpPr>
                <p:spPr>
                  <a:xfrm>
                    <a:off x="3032442" y="842073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76" name="Freeform 3"/>
                  <p:cNvSpPr/>
                  <p:nvPr/>
                </p:nvSpPr>
                <p:spPr>
                  <a:xfrm>
                    <a:off x="3298507" y="842073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77" name="Freeform 3"/>
                  <p:cNvSpPr/>
                  <p:nvPr/>
                </p:nvSpPr>
                <p:spPr>
                  <a:xfrm>
                    <a:off x="3564560" y="8420735"/>
                    <a:ext cx="188379" cy="188366"/>
                  </a:xfrm>
                  <a:custGeom>
                    <a:avLst/>
                    <a:gdLst>
                      <a:gd name="connsiteX0" fmla="*/ 0 w 188379"/>
                      <a:gd name="connsiteY0" fmla="*/ 188366 h 188366"/>
                      <a:gd name="connsiteX1" fmla="*/ 188379 w 188379"/>
                      <a:gd name="connsiteY1" fmla="*/ 188366 h 188366"/>
                      <a:gd name="connsiteX2" fmla="*/ 188379 w 188379"/>
                      <a:gd name="connsiteY2" fmla="*/ 0 h 188366"/>
                      <a:gd name="connsiteX3" fmla="*/ 0 w 188379"/>
                      <a:gd name="connsiteY3" fmla="*/ 0 h 188366"/>
                    </a:gdLst>
                    <a:ahLst/>
                    <a:cxnLst>
                      <a:cxn ang="0">
                        <a:pos x="connsiteX0" y="connsiteY0"/>
                      </a:cxn>
                      <a:cxn ang="1">
                        <a:pos x="connsiteX1" y="connsiteY1"/>
                      </a:cxn>
                      <a:cxn ang="2">
                        <a:pos x="connsiteX2" y="connsiteY2"/>
                      </a:cxn>
                      <a:cxn ang="3">
                        <a:pos x="connsiteX3" y="connsiteY3"/>
                      </a:cxn>
                    </a:cxnLst>
                    <a:rect l="l" t="t" r="r" b="b"/>
                    <a:pathLst>
                      <a:path w="188379" h="188366">
                        <a:moveTo>
                          <a:pt x="0" y="188366"/>
                        </a:moveTo>
                        <a:lnTo>
                          <a:pt x="188379" y="188366"/>
                        </a:ln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78" name="Freeform 3"/>
                  <p:cNvSpPr/>
                  <p:nvPr/>
                </p:nvSpPr>
                <p:spPr>
                  <a:xfrm>
                    <a:off x="3830601" y="8420730"/>
                    <a:ext cx="188379" cy="80543"/>
                  </a:xfrm>
                  <a:custGeom>
                    <a:avLst/>
                    <a:gdLst>
                      <a:gd name="connsiteX0" fmla="*/ 0 w 188379"/>
                      <a:gd name="connsiteY0" fmla="*/ 80543 h 80543"/>
                      <a:gd name="connsiteX1" fmla="*/ 182778 w 188379"/>
                      <a:gd name="connsiteY1" fmla="*/ 34608 h 80543"/>
                      <a:gd name="connsiteX2" fmla="*/ 188379 w 188379"/>
                      <a:gd name="connsiteY2" fmla="*/ 34747 h 80543"/>
                      <a:gd name="connsiteX3" fmla="*/ 188379 w 188379"/>
                      <a:gd name="connsiteY3" fmla="*/ 0 h 80543"/>
                      <a:gd name="connsiteX4" fmla="*/ 0 w 188379"/>
                      <a:gd name="connsiteY4" fmla="*/ 0 h 8054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79" h="80543">
                        <a:moveTo>
                          <a:pt x="0" y="80543"/>
                        </a:moveTo>
                        <a:cubicBezTo>
                          <a:pt x="54420" y="51244"/>
                          <a:pt x="116650" y="34608"/>
                          <a:pt x="182778" y="34608"/>
                        </a:cubicBezTo>
                        <a:cubicBezTo>
                          <a:pt x="184658" y="34608"/>
                          <a:pt x="186512" y="34722"/>
                          <a:pt x="188379" y="34747"/>
                        </a:cubicBez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79" name="Freeform 3"/>
                  <p:cNvSpPr/>
                  <p:nvPr/>
                </p:nvSpPr>
                <p:spPr>
                  <a:xfrm>
                    <a:off x="3298507" y="8171142"/>
                    <a:ext cx="188379" cy="188379"/>
                  </a:xfrm>
                  <a:custGeom>
                    <a:avLst/>
                    <a:gdLst>
                      <a:gd name="connsiteX0" fmla="*/ 0 w 188379"/>
                      <a:gd name="connsiteY0" fmla="*/ 188379 h 188379"/>
                      <a:gd name="connsiteX1" fmla="*/ 188379 w 188379"/>
                      <a:gd name="connsiteY1" fmla="*/ 188379 h 188379"/>
                      <a:gd name="connsiteX2" fmla="*/ 188379 w 188379"/>
                      <a:gd name="connsiteY2" fmla="*/ 0 h 188379"/>
                      <a:gd name="connsiteX3" fmla="*/ 0 w 188379"/>
                      <a:gd name="connsiteY3" fmla="*/ 0 h 188379"/>
                    </a:gdLst>
                    <a:ahLst/>
                    <a:cxnLst>
                      <a:cxn ang="0">
                        <a:pos x="connsiteX0" y="connsiteY0"/>
                      </a:cxn>
                      <a:cxn ang="1">
                        <a:pos x="connsiteX1" y="connsiteY1"/>
                      </a:cxn>
                      <a:cxn ang="2">
                        <a:pos x="connsiteX2" y="connsiteY2"/>
                      </a:cxn>
                      <a:cxn ang="3">
                        <a:pos x="connsiteX3" y="connsiteY3"/>
                      </a:cxn>
                    </a:cxnLst>
                    <a:rect l="l" t="t" r="r" b="b"/>
                    <a:pathLst>
                      <a:path w="188379" h="188379">
                        <a:moveTo>
                          <a:pt x="0" y="188379"/>
                        </a:moveTo>
                        <a:lnTo>
                          <a:pt x="188379" y="188379"/>
                        </a:ln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80" name="Freeform 3"/>
                  <p:cNvSpPr/>
                  <p:nvPr/>
                </p:nvSpPr>
                <p:spPr>
                  <a:xfrm>
                    <a:off x="3564560" y="8171142"/>
                    <a:ext cx="188379" cy="188379"/>
                  </a:xfrm>
                  <a:custGeom>
                    <a:avLst/>
                    <a:gdLst>
                      <a:gd name="connsiteX0" fmla="*/ 0 w 188379"/>
                      <a:gd name="connsiteY0" fmla="*/ 188379 h 188379"/>
                      <a:gd name="connsiteX1" fmla="*/ 188379 w 188379"/>
                      <a:gd name="connsiteY1" fmla="*/ 188379 h 188379"/>
                      <a:gd name="connsiteX2" fmla="*/ 188379 w 188379"/>
                      <a:gd name="connsiteY2" fmla="*/ 0 h 188379"/>
                      <a:gd name="connsiteX3" fmla="*/ 0 w 188379"/>
                      <a:gd name="connsiteY3" fmla="*/ 0 h 188379"/>
                    </a:gdLst>
                    <a:ahLst/>
                    <a:cxnLst>
                      <a:cxn ang="0">
                        <a:pos x="connsiteX0" y="connsiteY0"/>
                      </a:cxn>
                      <a:cxn ang="1">
                        <a:pos x="connsiteX1" y="connsiteY1"/>
                      </a:cxn>
                      <a:cxn ang="2">
                        <a:pos x="connsiteX2" y="connsiteY2"/>
                      </a:cxn>
                      <a:cxn ang="3">
                        <a:pos x="connsiteX3" y="connsiteY3"/>
                      </a:cxn>
                    </a:cxnLst>
                    <a:rect l="l" t="t" r="r" b="b"/>
                    <a:pathLst>
                      <a:path w="188379" h="188379">
                        <a:moveTo>
                          <a:pt x="0" y="188379"/>
                        </a:moveTo>
                        <a:lnTo>
                          <a:pt x="188379" y="188379"/>
                        </a:ln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81" name="Freeform 3"/>
                  <p:cNvSpPr/>
                  <p:nvPr/>
                </p:nvSpPr>
                <p:spPr>
                  <a:xfrm>
                    <a:off x="3830612" y="8171142"/>
                    <a:ext cx="188379" cy="188379"/>
                  </a:xfrm>
                  <a:custGeom>
                    <a:avLst/>
                    <a:gdLst>
                      <a:gd name="connsiteX0" fmla="*/ 0 w 188379"/>
                      <a:gd name="connsiteY0" fmla="*/ 188379 h 188379"/>
                      <a:gd name="connsiteX1" fmla="*/ 188379 w 188379"/>
                      <a:gd name="connsiteY1" fmla="*/ 188379 h 188379"/>
                      <a:gd name="connsiteX2" fmla="*/ 188379 w 188379"/>
                      <a:gd name="connsiteY2" fmla="*/ 0 h 188379"/>
                      <a:gd name="connsiteX3" fmla="*/ 0 w 188379"/>
                      <a:gd name="connsiteY3" fmla="*/ 0 h 188379"/>
                    </a:gdLst>
                    <a:ahLst/>
                    <a:cxnLst>
                      <a:cxn ang="0">
                        <a:pos x="connsiteX0" y="connsiteY0"/>
                      </a:cxn>
                      <a:cxn ang="1">
                        <a:pos x="connsiteX1" y="connsiteY1"/>
                      </a:cxn>
                      <a:cxn ang="2">
                        <a:pos x="connsiteX2" y="connsiteY2"/>
                      </a:cxn>
                      <a:cxn ang="3">
                        <a:pos x="connsiteX3" y="connsiteY3"/>
                      </a:cxn>
                    </a:cxnLst>
                    <a:rect l="l" t="t" r="r" b="b"/>
                    <a:pathLst>
                      <a:path w="188379" h="188379">
                        <a:moveTo>
                          <a:pt x="0" y="188379"/>
                        </a:moveTo>
                        <a:lnTo>
                          <a:pt x="188379" y="188379"/>
                        </a:lnTo>
                        <a:lnTo>
                          <a:pt x="18837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82" name="Freeform 3"/>
                  <p:cNvSpPr/>
                  <p:nvPr/>
                </p:nvSpPr>
                <p:spPr>
                  <a:xfrm>
                    <a:off x="3198470" y="7756714"/>
                    <a:ext cx="101244" cy="244881"/>
                  </a:xfrm>
                  <a:custGeom>
                    <a:avLst/>
                    <a:gdLst>
                      <a:gd name="connsiteX0" fmla="*/ 50610 w 101244"/>
                      <a:gd name="connsiteY0" fmla="*/ 244881 h 244881"/>
                      <a:gd name="connsiteX1" fmla="*/ 101244 w 101244"/>
                      <a:gd name="connsiteY1" fmla="*/ 194259 h 244881"/>
                      <a:gd name="connsiteX2" fmla="*/ 101244 w 101244"/>
                      <a:gd name="connsiteY2" fmla="*/ 50622 h 244881"/>
                      <a:gd name="connsiteX3" fmla="*/ 50610 w 101244"/>
                      <a:gd name="connsiteY3" fmla="*/ 0 h 244881"/>
                      <a:gd name="connsiteX4" fmla="*/ 0 w 101244"/>
                      <a:gd name="connsiteY4" fmla="*/ 50622 h 244881"/>
                      <a:gd name="connsiteX5" fmla="*/ 0 w 101244"/>
                      <a:gd name="connsiteY5" fmla="*/ 194259 h 244881"/>
                      <a:gd name="connsiteX6" fmla="*/ 50610 w 101244"/>
                      <a:gd name="connsiteY6" fmla="*/ 244881 h 2448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244" h="244881">
                        <a:moveTo>
                          <a:pt x="50610" y="244881"/>
                        </a:moveTo>
                        <a:cubicBezTo>
                          <a:pt x="78562" y="244881"/>
                          <a:pt x="101244" y="222225"/>
                          <a:pt x="101244" y="194259"/>
                        </a:cubicBezTo>
                        <a:lnTo>
                          <a:pt x="101244" y="50622"/>
                        </a:lnTo>
                        <a:cubicBezTo>
                          <a:pt x="101244" y="22670"/>
                          <a:pt x="78562" y="0"/>
                          <a:pt x="50610" y="0"/>
                        </a:cubicBezTo>
                        <a:cubicBezTo>
                          <a:pt x="22657" y="0"/>
                          <a:pt x="0" y="22670"/>
                          <a:pt x="0" y="50622"/>
                        </a:cubicBezTo>
                        <a:lnTo>
                          <a:pt x="0" y="194259"/>
                        </a:lnTo>
                        <a:cubicBezTo>
                          <a:pt x="0" y="222225"/>
                          <a:pt x="22657" y="244881"/>
                          <a:pt x="50610" y="244881"/>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83" name="Freeform 3"/>
                  <p:cNvSpPr/>
                  <p:nvPr/>
                </p:nvSpPr>
                <p:spPr>
                  <a:xfrm>
                    <a:off x="2891165" y="7888572"/>
                    <a:ext cx="1271499" cy="1101992"/>
                  </a:xfrm>
                  <a:custGeom>
                    <a:avLst/>
                    <a:gdLst>
                      <a:gd name="connsiteX0" fmla="*/ 89459 w 1271499"/>
                      <a:gd name="connsiteY0" fmla="*/ 1026630 h 1101992"/>
                      <a:gd name="connsiteX1" fmla="*/ 89459 w 1271499"/>
                      <a:gd name="connsiteY1" fmla="*/ 213093 h 1101992"/>
                      <a:gd name="connsiteX2" fmla="*/ 1182014 w 1271499"/>
                      <a:gd name="connsiteY2" fmla="*/ 213093 h 1101992"/>
                      <a:gd name="connsiteX3" fmla="*/ 1182014 w 1271499"/>
                      <a:gd name="connsiteY3" fmla="*/ 571386 h 1101992"/>
                      <a:gd name="connsiteX4" fmla="*/ 1271499 w 1271499"/>
                      <a:gd name="connsiteY4" fmla="*/ 596697 h 1101992"/>
                      <a:gd name="connsiteX5" fmla="*/ 1271499 w 1271499"/>
                      <a:gd name="connsiteY5" fmla="*/ 56502 h 1101992"/>
                      <a:gd name="connsiteX6" fmla="*/ 1214984 w 1271499"/>
                      <a:gd name="connsiteY6" fmla="*/ 0 h 1101992"/>
                      <a:gd name="connsiteX7" fmla="*/ 992454 w 1271499"/>
                      <a:gd name="connsiteY7" fmla="*/ 0 h 1101992"/>
                      <a:gd name="connsiteX8" fmla="*/ 992454 w 1271499"/>
                      <a:gd name="connsiteY8" fmla="*/ 62395 h 1101992"/>
                      <a:gd name="connsiteX9" fmla="*/ 913587 w 1271499"/>
                      <a:gd name="connsiteY9" fmla="*/ 141275 h 1101992"/>
                      <a:gd name="connsiteX10" fmla="*/ 834695 w 1271499"/>
                      <a:gd name="connsiteY10" fmla="*/ 62395 h 1101992"/>
                      <a:gd name="connsiteX11" fmla="*/ 834695 w 1271499"/>
                      <a:gd name="connsiteY11" fmla="*/ 0 h 1101992"/>
                      <a:gd name="connsiteX12" fmla="*/ 436804 w 1271499"/>
                      <a:gd name="connsiteY12" fmla="*/ 0 h 1101992"/>
                      <a:gd name="connsiteX13" fmla="*/ 436804 w 1271499"/>
                      <a:gd name="connsiteY13" fmla="*/ 62395 h 1101992"/>
                      <a:gd name="connsiteX14" fmla="*/ 357911 w 1271499"/>
                      <a:gd name="connsiteY14" fmla="*/ 141275 h 1101992"/>
                      <a:gd name="connsiteX15" fmla="*/ 279044 w 1271499"/>
                      <a:gd name="connsiteY15" fmla="*/ 62395 h 1101992"/>
                      <a:gd name="connsiteX16" fmla="*/ 279044 w 1271499"/>
                      <a:gd name="connsiteY16" fmla="*/ 0 h 1101992"/>
                      <a:gd name="connsiteX17" fmla="*/ 56515 w 1271499"/>
                      <a:gd name="connsiteY17" fmla="*/ 0 h 1101992"/>
                      <a:gd name="connsiteX18" fmla="*/ 0 w 1271499"/>
                      <a:gd name="connsiteY18" fmla="*/ 56502 h 1101992"/>
                      <a:gd name="connsiteX19" fmla="*/ 0 w 1271499"/>
                      <a:gd name="connsiteY19" fmla="*/ 1045464 h 1101992"/>
                      <a:gd name="connsiteX20" fmla="*/ 56515 w 1271499"/>
                      <a:gd name="connsiteY20" fmla="*/ 1101992 h 1101992"/>
                      <a:gd name="connsiteX21" fmla="*/ 765848 w 1271499"/>
                      <a:gd name="connsiteY21" fmla="*/ 1101992 h 1101992"/>
                      <a:gd name="connsiteX22" fmla="*/ 743115 w 1271499"/>
                      <a:gd name="connsiteY22" fmla="*/ 1026630 h 110199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71499" h="1101992">
                        <a:moveTo>
                          <a:pt x="89459" y="1026630"/>
                        </a:moveTo>
                        <a:lnTo>
                          <a:pt x="89459" y="213093"/>
                        </a:lnTo>
                        <a:lnTo>
                          <a:pt x="1182014" y="213093"/>
                        </a:lnTo>
                        <a:lnTo>
                          <a:pt x="1182014" y="571386"/>
                        </a:lnTo>
                        <a:cubicBezTo>
                          <a:pt x="1213231" y="576237"/>
                          <a:pt x="1243216" y="584835"/>
                          <a:pt x="1271499" y="596697"/>
                        </a:cubicBezTo>
                        <a:lnTo>
                          <a:pt x="1271499" y="56502"/>
                        </a:lnTo>
                        <a:cubicBezTo>
                          <a:pt x="1271499" y="25298"/>
                          <a:pt x="1246200" y="0"/>
                          <a:pt x="1214984" y="0"/>
                        </a:cubicBezTo>
                        <a:lnTo>
                          <a:pt x="992454" y="0"/>
                        </a:lnTo>
                        <a:lnTo>
                          <a:pt x="992454" y="62395"/>
                        </a:lnTo>
                        <a:cubicBezTo>
                          <a:pt x="992454" y="105905"/>
                          <a:pt x="957072" y="141275"/>
                          <a:pt x="913587" y="141275"/>
                        </a:cubicBezTo>
                        <a:cubicBezTo>
                          <a:pt x="870102" y="141275"/>
                          <a:pt x="834695" y="105905"/>
                          <a:pt x="834695" y="62395"/>
                        </a:cubicBezTo>
                        <a:lnTo>
                          <a:pt x="834695" y="0"/>
                        </a:lnTo>
                        <a:lnTo>
                          <a:pt x="436804" y="0"/>
                        </a:lnTo>
                        <a:lnTo>
                          <a:pt x="436804" y="62395"/>
                        </a:lnTo>
                        <a:cubicBezTo>
                          <a:pt x="436804" y="105905"/>
                          <a:pt x="401396" y="141275"/>
                          <a:pt x="357911" y="141275"/>
                        </a:cubicBezTo>
                        <a:cubicBezTo>
                          <a:pt x="314427" y="141275"/>
                          <a:pt x="279044" y="105905"/>
                          <a:pt x="279044" y="62395"/>
                        </a:cubicBezTo>
                        <a:lnTo>
                          <a:pt x="279044" y="0"/>
                        </a:lnTo>
                        <a:lnTo>
                          <a:pt x="56515" y="0"/>
                        </a:lnTo>
                        <a:cubicBezTo>
                          <a:pt x="25298" y="0"/>
                          <a:pt x="0" y="25298"/>
                          <a:pt x="0" y="56502"/>
                        </a:cubicBezTo>
                        <a:lnTo>
                          <a:pt x="0" y="1045464"/>
                        </a:lnTo>
                        <a:cubicBezTo>
                          <a:pt x="0" y="1076681"/>
                          <a:pt x="25298" y="1101992"/>
                          <a:pt x="56515" y="1101992"/>
                        </a:cubicBezTo>
                        <a:lnTo>
                          <a:pt x="765848" y="1101992"/>
                        </a:lnTo>
                        <a:cubicBezTo>
                          <a:pt x="755802" y="1078001"/>
                          <a:pt x="748170" y="1052779"/>
                          <a:pt x="743115" y="102663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sp>
                <p:nvSpPr>
                  <p:cNvPr id="184" name="Freeform 3"/>
                  <p:cNvSpPr/>
                  <p:nvPr/>
                </p:nvSpPr>
                <p:spPr>
                  <a:xfrm>
                    <a:off x="3754119" y="7756714"/>
                    <a:ext cx="101244" cy="244881"/>
                  </a:xfrm>
                  <a:custGeom>
                    <a:avLst/>
                    <a:gdLst>
                      <a:gd name="connsiteX0" fmla="*/ 50635 w 101244"/>
                      <a:gd name="connsiteY0" fmla="*/ 244881 h 244881"/>
                      <a:gd name="connsiteX1" fmla="*/ 101244 w 101244"/>
                      <a:gd name="connsiteY1" fmla="*/ 194259 h 244881"/>
                      <a:gd name="connsiteX2" fmla="*/ 101244 w 101244"/>
                      <a:gd name="connsiteY2" fmla="*/ 50622 h 244881"/>
                      <a:gd name="connsiteX3" fmla="*/ 50635 w 101244"/>
                      <a:gd name="connsiteY3" fmla="*/ 0 h 244881"/>
                      <a:gd name="connsiteX4" fmla="*/ 0 w 101244"/>
                      <a:gd name="connsiteY4" fmla="*/ 50622 h 244881"/>
                      <a:gd name="connsiteX5" fmla="*/ 0 w 101244"/>
                      <a:gd name="connsiteY5" fmla="*/ 194259 h 244881"/>
                      <a:gd name="connsiteX6" fmla="*/ 50635 w 101244"/>
                      <a:gd name="connsiteY6" fmla="*/ 244881 h 2448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244" h="244881">
                        <a:moveTo>
                          <a:pt x="50635" y="244881"/>
                        </a:moveTo>
                        <a:cubicBezTo>
                          <a:pt x="78588" y="244881"/>
                          <a:pt x="101244" y="222225"/>
                          <a:pt x="101244" y="194259"/>
                        </a:cubicBezTo>
                        <a:lnTo>
                          <a:pt x="101244" y="50622"/>
                        </a:lnTo>
                        <a:cubicBezTo>
                          <a:pt x="101244" y="22670"/>
                          <a:pt x="78588" y="0"/>
                          <a:pt x="50635" y="0"/>
                        </a:cubicBezTo>
                        <a:cubicBezTo>
                          <a:pt x="22682" y="0"/>
                          <a:pt x="0" y="22670"/>
                          <a:pt x="0" y="50622"/>
                        </a:cubicBezTo>
                        <a:lnTo>
                          <a:pt x="0" y="194259"/>
                        </a:lnTo>
                        <a:cubicBezTo>
                          <a:pt x="0" y="222225"/>
                          <a:pt x="22682" y="244881"/>
                          <a:pt x="50635" y="244881"/>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sp>
              <p:nvSpPr>
                <p:cNvPr id="170" name="Freeform 169"/>
                <p:cNvSpPr/>
                <p:nvPr/>
              </p:nvSpPr>
              <p:spPr>
                <a:xfrm>
                  <a:off x="2961720" y="6111082"/>
                  <a:ext cx="240778" cy="162867"/>
                </a:xfrm>
                <a:custGeom>
                  <a:avLst/>
                  <a:gdLst>
                    <a:gd name="connsiteX0" fmla="*/ 1265834 w 1265834"/>
                    <a:gd name="connsiteY0" fmla="*/ 129337 h 856234"/>
                    <a:gd name="connsiteX1" fmla="*/ 1143826 w 1265834"/>
                    <a:gd name="connsiteY1" fmla="*/ 0 h 856234"/>
                    <a:gd name="connsiteX2" fmla="*/ 502437 w 1265834"/>
                    <a:gd name="connsiteY2" fmla="*/ 605053 h 856234"/>
                    <a:gd name="connsiteX3" fmla="*/ 129337 w 1265834"/>
                    <a:gd name="connsiteY3" fmla="*/ 209537 h 856234"/>
                    <a:gd name="connsiteX4" fmla="*/ 0 w 1265834"/>
                    <a:gd name="connsiteY4" fmla="*/ 331546 h 856234"/>
                    <a:gd name="connsiteX5" fmla="*/ 494170 w 1265834"/>
                    <a:gd name="connsiteY5" fmla="*/ 855396 h 856234"/>
                    <a:gd name="connsiteX6" fmla="*/ 494335 w 1265834"/>
                    <a:gd name="connsiteY6" fmla="*/ 855243 h 856234"/>
                    <a:gd name="connsiteX7" fmla="*/ 495275 w 1265834"/>
                    <a:gd name="connsiteY7" fmla="*/ 856234 h 85623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265834" h="856234">
                      <a:moveTo>
                        <a:pt x="1265834" y="129337"/>
                      </a:moveTo>
                      <a:lnTo>
                        <a:pt x="1143826" y="0"/>
                      </a:lnTo>
                      <a:lnTo>
                        <a:pt x="502437" y="605053"/>
                      </a:lnTo>
                      <a:lnTo>
                        <a:pt x="129337" y="209537"/>
                      </a:lnTo>
                      <a:lnTo>
                        <a:pt x="0" y="331546"/>
                      </a:lnTo>
                      <a:lnTo>
                        <a:pt x="494170" y="855396"/>
                      </a:lnTo>
                      <a:lnTo>
                        <a:pt x="494335" y="855243"/>
                      </a:lnTo>
                      <a:lnTo>
                        <a:pt x="495275" y="856234"/>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23" name="Group 22"/>
          <p:cNvGrpSpPr/>
          <p:nvPr/>
        </p:nvGrpSpPr>
        <p:grpSpPr>
          <a:xfrm>
            <a:off x="8730649" y="4208856"/>
            <a:ext cx="2686351" cy="853198"/>
            <a:chOff x="8847154" y="5106528"/>
            <a:chExt cx="2686351" cy="853198"/>
          </a:xfrm>
        </p:grpSpPr>
        <p:sp>
          <p:nvSpPr>
            <p:cNvPr id="223" name="TextBox 222"/>
            <p:cNvSpPr txBox="1"/>
            <p:nvPr/>
          </p:nvSpPr>
          <p:spPr>
            <a:xfrm>
              <a:off x="9856789" y="5348461"/>
              <a:ext cx="1676716" cy="369332"/>
            </a:xfrm>
            <a:prstGeom prst="rect">
              <a:avLst/>
            </a:prstGeom>
            <a:noFill/>
          </p:spPr>
          <p:txBody>
            <a:bodyPr wrap="square" lIns="0" tIns="0" rIns="0" bIns="0" rtlCol="0">
              <a:spAutoFit/>
            </a:bodyPr>
            <a:lstStyle/>
            <a:p>
              <a:pPr marL="0" lvl="1" defTabSz="914400" fontAlgn="base">
                <a:spcAft>
                  <a:spcPts val="800"/>
                </a:spcAft>
                <a:buClr>
                  <a:schemeClr val="bg1"/>
                </a:buClr>
                <a:buSzPct val="125000"/>
                <a:defRPr/>
              </a:pPr>
              <a:r>
                <a:rPr lang="en-US" sz="1200" dirty="0" smtClean="0">
                  <a:cs typeface="Arial" pitchFamily="34" charset="0"/>
                </a:rPr>
                <a:t>Improve </a:t>
              </a:r>
              <a:r>
                <a:rPr lang="en-US" sz="1200" dirty="0">
                  <a:cs typeface="Arial" pitchFamily="34" charset="0"/>
                </a:rPr>
                <a:t>reconciliation efficiency</a:t>
              </a:r>
            </a:p>
          </p:txBody>
        </p:sp>
        <p:grpSp>
          <p:nvGrpSpPr>
            <p:cNvPr id="22" name="Group 21"/>
            <p:cNvGrpSpPr/>
            <p:nvPr/>
          </p:nvGrpSpPr>
          <p:grpSpPr>
            <a:xfrm>
              <a:off x="8847154" y="5106528"/>
              <a:ext cx="853198" cy="853198"/>
              <a:chOff x="8847154" y="5106528"/>
              <a:chExt cx="853198" cy="853198"/>
            </a:xfrm>
          </p:grpSpPr>
          <p:sp>
            <p:nvSpPr>
              <p:cNvPr id="225" name="Oval 224"/>
              <p:cNvSpPr/>
              <p:nvPr/>
            </p:nvSpPr>
            <p:spPr>
              <a:xfrm>
                <a:off x="8847154" y="5106528"/>
                <a:ext cx="853198" cy="85319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28" name="Group 227"/>
              <p:cNvGrpSpPr/>
              <p:nvPr/>
            </p:nvGrpSpPr>
            <p:grpSpPr>
              <a:xfrm>
                <a:off x="8947049" y="5358992"/>
                <a:ext cx="653409" cy="348271"/>
                <a:chOff x="8637224" y="11255375"/>
                <a:chExt cx="2921803" cy="1557338"/>
              </a:xfrm>
              <a:solidFill>
                <a:schemeClr val="bg1"/>
              </a:solidFill>
            </p:grpSpPr>
            <p:grpSp>
              <p:nvGrpSpPr>
                <p:cNvPr id="229" name="Group 228"/>
                <p:cNvGrpSpPr/>
                <p:nvPr/>
              </p:nvGrpSpPr>
              <p:grpSpPr>
                <a:xfrm>
                  <a:off x="9982200" y="11255375"/>
                  <a:ext cx="1576827" cy="1557338"/>
                  <a:chOff x="9982200" y="11255375"/>
                  <a:chExt cx="1576827" cy="1557338"/>
                </a:xfrm>
                <a:grpFill/>
              </p:grpSpPr>
              <p:sp>
                <p:nvSpPr>
                  <p:cNvPr id="246" name="Freeform 3"/>
                  <p:cNvSpPr/>
                  <p:nvPr/>
                </p:nvSpPr>
                <p:spPr>
                  <a:xfrm>
                    <a:off x="10284836" y="11255375"/>
                    <a:ext cx="1274191" cy="1557338"/>
                  </a:xfrm>
                  <a:custGeom>
                    <a:avLst/>
                    <a:gdLst>
                      <a:gd name="connsiteX0" fmla="*/ 0 w 1274191"/>
                      <a:gd name="connsiteY0" fmla="*/ 0 h 1557338"/>
                      <a:gd name="connsiteX1" fmla="*/ 0 w 1274191"/>
                      <a:gd name="connsiteY1" fmla="*/ 424726 h 1557338"/>
                      <a:gd name="connsiteX2" fmla="*/ 141567 w 1274191"/>
                      <a:gd name="connsiteY2" fmla="*/ 424726 h 1557338"/>
                      <a:gd name="connsiteX3" fmla="*/ 141567 w 1274191"/>
                      <a:gd name="connsiteY3" fmla="*/ 141567 h 1557338"/>
                      <a:gd name="connsiteX4" fmla="*/ 1132611 w 1274191"/>
                      <a:gd name="connsiteY4" fmla="*/ 141567 h 1557338"/>
                      <a:gd name="connsiteX5" fmla="*/ 1132611 w 1274191"/>
                      <a:gd name="connsiteY5" fmla="*/ 1132611 h 1557338"/>
                      <a:gd name="connsiteX6" fmla="*/ 849452 w 1274191"/>
                      <a:gd name="connsiteY6" fmla="*/ 1132611 h 1557338"/>
                      <a:gd name="connsiteX7" fmla="*/ 849452 w 1274191"/>
                      <a:gd name="connsiteY7" fmla="*/ 1415771 h 1557338"/>
                      <a:gd name="connsiteX8" fmla="*/ 141567 w 1274191"/>
                      <a:gd name="connsiteY8" fmla="*/ 1415771 h 1557338"/>
                      <a:gd name="connsiteX9" fmla="*/ 141567 w 1274191"/>
                      <a:gd name="connsiteY9" fmla="*/ 920242 h 1557338"/>
                      <a:gd name="connsiteX10" fmla="*/ 0 w 1274191"/>
                      <a:gd name="connsiteY10" fmla="*/ 920242 h 1557338"/>
                      <a:gd name="connsiteX11" fmla="*/ 0 w 1274191"/>
                      <a:gd name="connsiteY11" fmla="*/ 1557338 h 1557338"/>
                      <a:gd name="connsiteX12" fmla="*/ 920242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67" y="424726"/>
                        </a:lnTo>
                        <a:lnTo>
                          <a:pt x="141567" y="141567"/>
                        </a:lnTo>
                        <a:lnTo>
                          <a:pt x="1132611" y="141567"/>
                        </a:lnTo>
                        <a:lnTo>
                          <a:pt x="1132611" y="1132611"/>
                        </a:lnTo>
                        <a:lnTo>
                          <a:pt x="849452" y="1132611"/>
                        </a:lnTo>
                        <a:lnTo>
                          <a:pt x="849452" y="1415771"/>
                        </a:lnTo>
                        <a:lnTo>
                          <a:pt x="141567" y="1415771"/>
                        </a:lnTo>
                        <a:lnTo>
                          <a:pt x="141567" y="920242"/>
                        </a:lnTo>
                        <a:lnTo>
                          <a:pt x="0" y="920242"/>
                        </a:lnTo>
                        <a:lnTo>
                          <a:pt x="0" y="1557338"/>
                        </a:lnTo>
                        <a:lnTo>
                          <a:pt x="920242"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Freeform 3"/>
                  <p:cNvSpPr/>
                  <p:nvPr/>
                </p:nvSpPr>
                <p:spPr>
                  <a:xfrm>
                    <a:off x="9982200" y="11538527"/>
                    <a:ext cx="1010514" cy="778675"/>
                  </a:xfrm>
                  <a:custGeom>
                    <a:avLst/>
                    <a:gdLst>
                      <a:gd name="connsiteX0" fmla="*/ 585788 w 1010514"/>
                      <a:gd name="connsiteY0" fmla="*/ 778675 h 778675"/>
                      <a:gd name="connsiteX1" fmla="*/ 1010514 w 1010514"/>
                      <a:gd name="connsiteY1" fmla="*/ 389344 h 778675"/>
                      <a:gd name="connsiteX2" fmla="*/ 585788 w 1010514"/>
                      <a:gd name="connsiteY2" fmla="*/ 0 h 778675"/>
                      <a:gd name="connsiteX3" fmla="*/ 585788 w 1010514"/>
                      <a:gd name="connsiteY3" fmla="*/ 212357 h 778675"/>
                      <a:gd name="connsiteX4" fmla="*/ 0 w 1010514"/>
                      <a:gd name="connsiteY4" fmla="*/ 212357 h 778675"/>
                      <a:gd name="connsiteX5" fmla="*/ 0 w 1010514"/>
                      <a:gd name="connsiteY5" fmla="*/ 566306 h 778675"/>
                      <a:gd name="connsiteX6" fmla="*/ 585788 w 1010514"/>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0514" h="778675">
                        <a:moveTo>
                          <a:pt x="585788" y="778675"/>
                        </a:moveTo>
                        <a:lnTo>
                          <a:pt x="1010514" y="389344"/>
                        </a:lnTo>
                        <a:lnTo>
                          <a:pt x="585788" y="0"/>
                        </a:lnTo>
                        <a:lnTo>
                          <a:pt x="585788" y="212357"/>
                        </a:lnTo>
                        <a:lnTo>
                          <a:pt x="0" y="212357"/>
                        </a:lnTo>
                        <a:lnTo>
                          <a:pt x="0" y="566306"/>
                        </a:lnTo>
                        <a:lnTo>
                          <a:pt x="585788"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0" name="Group 229"/>
                <p:cNvGrpSpPr/>
                <p:nvPr/>
              </p:nvGrpSpPr>
              <p:grpSpPr>
                <a:xfrm flipH="1">
                  <a:off x="8637224" y="11255375"/>
                  <a:ext cx="1576827" cy="1557338"/>
                  <a:chOff x="9982200" y="11255375"/>
                  <a:chExt cx="1576827" cy="1557338"/>
                </a:xfrm>
                <a:grpFill/>
              </p:grpSpPr>
              <p:sp>
                <p:nvSpPr>
                  <p:cNvPr id="234" name="Freeform 3"/>
                  <p:cNvSpPr/>
                  <p:nvPr/>
                </p:nvSpPr>
                <p:spPr>
                  <a:xfrm>
                    <a:off x="10284836" y="11255375"/>
                    <a:ext cx="1274191" cy="1557338"/>
                  </a:xfrm>
                  <a:custGeom>
                    <a:avLst/>
                    <a:gdLst>
                      <a:gd name="connsiteX0" fmla="*/ 0 w 1274191"/>
                      <a:gd name="connsiteY0" fmla="*/ 0 h 1557338"/>
                      <a:gd name="connsiteX1" fmla="*/ 0 w 1274191"/>
                      <a:gd name="connsiteY1" fmla="*/ 424726 h 1557338"/>
                      <a:gd name="connsiteX2" fmla="*/ 141567 w 1274191"/>
                      <a:gd name="connsiteY2" fmla="*/ 424726 h 1557338"/>
                      <a:gd name="connsiteX3" fmla="*/ 141567 w 1274191"/>
                      <a:gd name="connsiteY3" fmla="*/ 141567 h 1557338"/>
                      <a:gd name="connsiteX4" fmla="*/ 1132611 w 1274191"/>
                      <a:gd name="connsiteY4" fmla="*/ 141567 h 1557338"/>
                      <a:gd name="connsiteX5" fmla="*/ 1132611 w 1274191"/>
                      <a:gd name="connsiteY5" fmla="*/ 1132611 h 1557338"/>
                      <a:gd name="connsiteX6" fmla="*/ 849452 w 1274191"/>
                      <a:gd name="connsiteY6" fmla="*/ 1132611 h 1557338"/>
                      <a:gd name="connsiteX7" fmla="*/ 849452 w 1274191"/>
                      <a:gd name="connsiteY7" fmla="*/ 1415771 h 1557338"/>
                      <a:gd name="connsiteX8" fmla="*/ 141567 w 1274191"/>
                      <a:gd name="connsiteY8" fmla="*/ 1415771 h 1557338"/>
                      <a:gd name="connsiteX9" fmla="*/ 141567 w 1274191"/>
                      <a:gd name="connsiteY9" fmla="*/ 920242 h 1557338"/>
                      <a:gd name="connsiteX10" fmla="*/ 0 w 1274191"/>
                      <a:gd name="connsiteY10" fmla="*/ 920242 h 1557338"/>
                      <a:gd name="connsiteX11" fmla="*/ 0 w 1274191"/>
                      <a:gd name="connsiteY11" fmla="*/ 1557338 h 1557338"/>
                      <a:gd name="connsiteX12" fmla="*/ 920242 w 1274191"/>
                      <a:gd name="connsiteY12" fmla="*/ 1557338 h 1557338"/>
                      <a:gd name="connsiteX13" fmla="*/ 1274191 w 1274191"/>
                      <a:gd name="connsiteY13" fmla="*/ 1203401 h 1557338"/>
                      <a:gd name="connsiteX14" fmla="*/ 1274191 w 1274191"/>
                      <a:gd name="connsiteY14" fmla="*/ 0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0" y="0"/>
                        </a:moveTo>
                        <a:lnTo>
                          <a:pt x="0" y="424726"/>
                        </a:lnTo>
                        <a:lnTo>
                          <a:pt x="141567" y="424726"/>
                        </a:lnTo>
                        <a:lnTo>
                          <a:pt x="141567" y="141567"/>
                        </a:lnTo>
                        <a:lnTo>
                          <a:pt x="1132611" y="141567"/>
                        </a:lnTo>
                        <a:lnTo>
                          <a:pt x="1132611" y="1132611"/>
                        </a:lnTo>
                        <a:lnTo>
                          <a:pt x="849452" y="1132611"/>
                        </a:lnTo>
                        <a:lnTo>
                          <a:pt x="849452" y="1415771"/>
                        </a:lnTo>
                        <a:lnTo>
                          <a:pt x="141567" y="1415771"/>
                        </a:lnTo>
                        <a:lnTo>
                          <a:pt x="141567" y="920242"/>
                        </a:lnTo>
                        <a:lnTo>
                          <a:pt x="0" y="920242"/>
                        </a:lnTo>
                        <a:lnTo>
                          <a:pt x="0" y="1557338"/>
                        </a:lnTo>
                        <a:lnTo>
                          <a:pt x="920242" y="1557338"/>
                        </a:lnTo>
                        <a:lnTo>
                          <a:pt x="1274191" y="1203401"/>
                        </a:lnTo>
                        <a:lnTo>
                          <a:pt x="1274191"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Freeform 3"/>
                  <p:cNvSpPr/>
                  <p:nvPr/>
                </p:nvSpPr>
                <p:spPr>
                  <a:xfrm>
                    <a:off x="9982200" y="11538527"/>
                    <a:ext cx="1010514" cy="778675"/>
                  </a:xfrm>
                  <a:custGeom>
                    <a:avLst/>
                    <a:gdLst>
                      <a:gd name="connsiteX0" fmla="*/ 585788 w 1010514"/>
                      <a:gd name="connsiteY0" fmla="*/ 778675 h 778675"/>
                      <a:gd name="connsiteX1" fmla="*/ 1010514 w 1010514"/>
                      <a:gd name="connsiteY1" fmla="*/ 389344 h 778675"/>
                      <a:gd name="connsiteX2" fmla="*/ 585788 w 1010514"/>
                      <a:gd name="connsiteY2" fmla="*/ 0 h 778675"/>
                      <a:gd name="connsiteX3" fmla="*/ 585788 w 1010514"/>
                      <a:gd name="connsiteY3" fmla="*/ 212357 h 778675"/>
                      <a:gd name="connsiteX4" fmla="*/ 0 w 1010514"/>
                      <a:gd name="connsiteY4" fmla="*/ 212357 h 778675"/>
                      <a:gd name="connsiteX5" fmla="*/ 0 w 1010514"/>
                      <a:gd name="connsiteY5" fmla="*/ 566306 h 778675"/>
                      <a:gd name="connsiteX6" fmla="*/ 585788 w 1010514"/>
                      <a:gd name="connsiteY6" fmla="*/ 566306 h 77867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10514" h="778675">
                        <a:moveTo>
                          <a:pt x="585788" y="778675"/>
                        </a:moveTo>
                        <a:lnTo>
                          <a:pt x="1010514" y="389344"/>
                        </a:lnTo>
                        <a:lnTo>
                          <a:pt x="585788" y="0"/>
                        </a:lnTo>
                        <a:lnTo>
                          <a:pt x="585788" y="212357"/>
                        </a:lnTo>
                        <a:lnTo>
                          <a:pt x="0" y="212357"/>
                        </a:lnTo>
                        <a:lnTo>
                          <a:pt x="0" y="566306"/>
                        </a:lnTo>
                        <a:lnTo>
                          <a:pt x="585788" y="56630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24" name="Group 23"/>
          <p:cNvGrpSpPr/>
          <p:nvPr/>
        </p:nvGrpSpPr>
        <p:grpSpPr>
          <a:xfrm>
            <a:off x="8166704" y="5023327"/>
            <a:ext cx="3250296" cy="853198"/>
            <a:chOff x="8857187" y="6154536"/>
            <a:chExt cx="3250296" cy="853198"/>
          </a:xfrm>
        </p:grpSpPr>
        <p:sp>
          <p:nvSpPr>
            <p:cNvPr id="226" name="TextBox 225"/>
            <p:cNvSpPr txBox="1"/>
            <p:nvPr/>
          </p:nvSpPr>
          <p:spPr>
            <a:xfrm>
              <a:off x="9856788" y="6396469"/>
              <a:ext cx="2250695" cy="369332"/>
            </a:xfrm>
            <a:prstGeom prst="rect">
              <a:avLst/>
            </a:prstGeom>
            <a:noFill/>
          </p:spPr>
          <p:txBody>
            <a:bodyPr wrap="square" lIns="0" tIns="0" rIns="0" bIns="0" rtlCol="0">
              <a:spAutoFit/>
            </a:bodyPr>
            <a:lstStyle/>
            <a:p>
              <a:pPr marL="0" lvl="1" defTabSz="914400" fontAlgn="base">
                <a:spcAft>
                  <a:spcPts val="800"/>
                </a:spcAft>
                <a:buClr>
                  <a:schemeClr val="bg1"/>
                </a:buClr>
                <a:buSzPct val="125000"/>
                <a:defRPr/>
              </a:pPr>
              <a:r>
                <a:rPr lang="en-US" sz="1200" dirty="0" smtClean="0">
                  <a:cs typeface="Arial" pitchFamily="34" charset="0"/>
                </a:rPr>
                <a:t>Increase </a:t>
              </a:r>
              <a:r>
                <a:rPr lang="en-US" sz="1200" dirty="0">
                  <a:cs typeface="Arial" pitchFamily="34" charset="0"/>
                </a:rPr>
                <a:t>compliance monitoring and enforcement</a:t>
              </a:r>
            </a:p>
          </p:txBody>
        </p:sp>
        <p:grpSp>
          <p:nvGrpSpPr>
            <p:cNvPr id="21" name="Group 20"/>
            <p:cNvGrpSpPr/>
            <p:nvPr/>
          </p:nvGrpSpPr>
          <p:grpSpPr>
            <a:xfrm>
              <a:off x="8857187" y="6154536"/>
              <a:ext cx="853198" cy="853198"/>
              <a:chOff x="8847154" y="6122982"/>
              <a:chExt cx="853198" cy="853198"/>
            </a:xfrm>
          </p:grpSpPr>
          <p:sp>
            <p:nvSpPr>
              <p:cNvPr id="227" name="Oval 226"/>
              <p:cNvSpPr/>
              <p:nvPr/>
            </p:nvSpPr>
            <p:spPr>
              <a:xfrm>
                <a:off x="8847154" y="6122982"/>
                <a:ext cx="853198" cy="853198"/>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48" name="Freeform 247"/>
              <p:cNvSpPr/>
              <p:nvPr/>
            </p:nvSpPr>
            <p:spPr>
              <a:xfrm>
                <a:off x="9102294" y="6306436"/>
                <a:ext cx="342919" cy="486291"/>
              </a:xfrm>
              <a:custGeom>
                <a:avLst/>
                <a:gdLst>
                  <a:gd name="connsiteX0" fmla="*/ 875066 w 1170597"/>
                  <a:gd name="connsiteY0" fmla="*/ 662972 h 1660017"/>
                  <a:gd name="connsiteX1" fmla="*/ 945183 w 1170597"/>
                  <a:gd name="connsiteY1" fmla="*/ 746297 h 1660017"/>
                  <a:gd name="connsiteX2" fmla="*/ 576591 w 1170597"/>
                  <a:gd name="connsiteY2" fmla="*/ 1056507 h 1660017"/>
                  <a:gd name="connsiteX3" fmla="*/ 497368 w 1170597"/>
                  <a:gd name="connsiteY3" fmla="*/ 1123169 h 1660017"/>
                  <a:gd name="connsiteX4" fmla="*/ 263180 w 1170597"/>
                  <a:gd name="connsiteY4" fmla="*/ 844900 h 1660017"/>
                  <a:gd name="connsiteX5" fmla="*/ 342390 w 1170597"/>
                  <a:gd name="connsiteY5" fmla="*/ 778237 h 1660017"/>
                  <a:gd name="connsiteX6" fmla="*/ 506461 w 1170597"/>
                  <a:gd name="connsiteY6" fmla="*/ 973195 h 1660017"/>
                  <a:gd name="connsiteX7" fmla="*/ 146335 w 1170597"/>
                  <a:gd name="connsiteY7" fmla="*/ 238045 h 1660017"/>
                  <a:gd name="connsiteX8" fmla="*/ 74326 w 1170597"/>
                  <a:gd name="connsiteY8" fmla="*/ 310041 h 1660017"/>
                  <a:gd name="connsiteX9" fmla="*/ 74326 w 1170597"/>
                  <a:gd name="connsiteY9" fmla="*/ 1507359 h 1660017"/>
                  <a:gd name="connsiteX10" fmla="*/ 146335 w 1170597"/>
                  <a:gd name="connsiteY10" fmla="*/ 1579355 h 1660017"/>
                  <a:gd name="connsiteX11" fmla="*/ 1024273 w 1170597"/>
                  <a:gd name="connsiteY11" fmla="*/ 1579355 h 1660017"/>
                  <a:gd name="connsiteX12" fmla="*/ 1096270 w 1170597"/>
                  <a:gd name="connsiteY12" fmla="*/ 1507359 h 1660017"/>
                  <a:gd name="connsiteX13" fmla="*/ 1096270 w 1170597"/>
                  <a:gd name="connsiteY13" fmla="*/ 310041 h 1660017"/>
                  <a:gd name="connsiteX14" fmla="*/ 1024273 w 1170597"/>
                  <a:gd name="connsiteY14" fmla="*/ 238045 h 1660017"/>
                  <a:gd name="connsiteX15" fmla="*/ 458559 w 1170597"/>
                  <a:gd name="connsiteY15" fmla="*/ 0 h 1660017"/>
                  <a:gd name="connsiteX16" fmla="*/ 712026 w 1170597"/>
                  <a:gd name="connsiteY16" fmla="*/ 0 h 1660017"/>
                  <a:gd name="connsiteX17" fmla="*/ 751459 w 1170597"/>
                  <a:gd name="connsiteY17" fmla="*/ 39421 h 1660017"/>
                  <a:gd name="connsiteX18" fmla="*/ 751459 w 1170597"/>
                  <a:gd name="connsiteY18" fmla="*/ 78219 h 1660017"/>
                  <a:gd name="connsiteX19" fmla="*/ 804901 w 1170597"/>
                  <a:gd name="connsiteY19" fmla="*/ 78219 h 1660017"/>
                  <a:gd name="connsiteX20" fmla="*/ 855142 w 1170597"/>
                  <a:gd name="connsiteY20" fmla="*/ 128473 h 1660017"/>
                  <a:gd name="connsiteX21" fmla="*/ 855142 w 1170597"/>
                  <a:gd name="connsiteY21" fmla="*/ 153086 h 1660017"/>
                  <a:gd name="connsiteX22" fmla="*/ 1044550 w 1170597"/>
                  <a:gd name="connsiteY22" fmla="*/ 153086 h 1660017"/>
                  <a:gd name="connsiteX23" fmla="*/ 1170597 w 1170597"/>
                  <a:gd name="connsiteY23" fmla="*/ 279133 h 1660017"/>
                  <a:gd name="connsiteX24" fmla="*/ 1170597 w 1170597"/>
                  <a:gd name="connsiteY24" fmla="*/ 1533969 h 1660017"/>
                  <a:gd name="connsiteX25" fmla="*/ 1044550 w 1170597"/>
                  <a:gd name="connsiteY25" fmla="*/ 1660017 h 1660017"/>
                  <a:gd name="connsiteX26" fmla="*/ 126047 w 1170597"/>
                  <a:gd name="connsiteY26" fmla="*/ 1660017 h 1660017"/>
                  <a:gd name="connsiteX27" fmla="*/ 0 w 1170597"/>
                  <a:gd name="connsiteY27" fmla="*/ 1533969 h 1660017"/>
                  <a:gd name="connsiteX28" fmla="*/ 0 w 1170597"/>
                  <a:gd name="connsiteY28" fmla="*/ 279133 h 1660017"/>
                  <a:gd name="connsiteX29" fmla="*/ 126047 w 1170597"/>
                  <a:gd name="connsiteY29" fmla="*/ 153086 h 1660017"/>
                  <a:gd name="connsiteX30" fmla="*/ 315455 w 1170597"/>
                  <a:gd name="connsiteY30" fmla="*/ 153086 h 1660017"/>
                  <a:gd name="connsiteX31" fmla="*/ 315455 w 1170597"/>
                  <a:gd name="connsiteY31" fmla="*/ 128473 h 1660017"/>
                  <a:gd name="connsiteX32" fmla="*/ 365697 w 1170597"/>
                  <a:gd name="connsiteY32" fmla="*/ 78219 h 1660017"/>
                  <a:gd name="connsiteX33" fmla="*/ 419138 w 1170597"/>
                  <a:gd name="connsiteY33" fmla="*/ 78219 h 1660017"/>
                  <a:gd name="connsiteX34" fmla="*/ 419138 w 1170597"/>
                  <a:gd name="connsiteY34" fmla="*/ 39421 h 1660017"/>
                  <a:gd name="connsiteX35" fmla="*/ 458559 w 1170597"/>
                  <a:gd name="connsiteY35" fmla="*/ 0 h 166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597" h="1660017">
                    <a:moveTo>
                      <a:pt x="875066" y="662972"/>
                    </a:moveTo>
                    <a:lnTo>
                      <a:pt x="945183" y="746297"/>
                    </a:lnTo>
                    <a:lnTo>
                      <a:pt x="576591" y="1056507"/>
                    </a:lnTo>
                    <a:lnTo>
                      <a:pt x="497368" y="1123169"/>
                    </a:lnTo>
                    <a:lnTo>
                      <a:pt x="263180" y="844900"/>
                    </a:lnTo>
                    <a:lnTo>
                      <a:pt x="342390" y="778237"/>
                    </a:lnTo>
                    <a:lnTo>
                      <a:pt x="506461" y="973195"/>
                    </a:lnTo>
                    <a:close/>
                    <a:moveTo>
                      <a:pt x="146335" y="238045"/>
                    </a:moveTo>
                    <a:cubicBezTo>
                      <a:pt x="106559" y="238045"/>
                      <a:pt x="74326" y="270278"/>
                      <a:pt x="74326" y="310041"/>
                    </a:cubicBezTo>
                    <a:lnTo>
                      <a:pt x="74326" y="1507359"/>
                    </a:lnTo>
                    <a:cubicBezTo>
                      <a:pt x="74326" y="1547123"/>
                      <a:pt x="106559" y="1579355"/>
                      <a:pt x="146335" y="1579355"/>
                    </a:cubicBezTo>
                    <a:lnTo>
                      <a:pt x="1024273" y="1579355"/>
                    </a:lnTo>
                    <a:cubicBezTo>
                      <a:pt x="1064037" y="1579355"/>
                      <a:pt x="1096270" y="1547123"/>
                      <a:pt x="1096270" y="1507359"/>
                    </a:cubicBezTo>
                    <a:lnTo>
                      <a:pt x="1096270" y="310041"/>
                    </a:lnTo>
                    <a:cubicBezTo>
                      <a:pt x="1096270" y="270278"/>
                      <a:pt x="1064037" y="238045"/>
                      <a:pt x="1024273" y="238045"/>
                    </a:cubicBezTo>
                    <a:close/>
                    <a:moveTo>
                      <a:pt x="458559" y="0"/>
                    </a:moveTo>
                    <a:lnTo>
                      <a:pt x="712026" y="0"/>
                    </a:lnTo>
                    <a:cubicBezTo>
                      <a:pt x="733806" y="0"/>
                      <a:pt x="751459" y="17653"/>
                      <a:pt x="751459" y="39421"/>
                    </a:cubicBezTo>
                    <a:lnTo>
                      <a:pt x="751459" y="78219"/>
                    </a:lnTo>
                    <a:lnTo>
                      <a:pt x="804901" y="78219"/>
                    </a:lnTo>
                    <a:cubicBezTo>
                      <a:pt x="832637" y="78219"/>
                      <a:pt x="855142" y="100724"/>
                      <a:pt x="855142" y="128473"/>
                    </a:cubicBezTo>
                    <a:lnTo>
                      <a:pt x="855142" y="153086"/>
                    </a:lnTo>
                    <a:lnTo>
                      <a:pt x="1044550" y="153086"/>
                    </a:lnTo>
                    <a:cubicBezTo>
                      <a:pt x="1114158" y="153086"/>
                      <a:pt x="1170597" y="209525"/>
                      <a:pt x="1170597" y="279133"/>
                    </a:cubicBezTo>
                    <a:lnTo>
                      <a:pt x="1170597" y="1533969"/>
                    </a:lnTo>
                    <a:cubicBezTo>
                      <a:pt x="1170597" y="1603591"/>
                      <a:pt x="1114158" y="1660017"/>
                      <a:pt x="1044550" y="1660017"/>
                    </a:cubicBezTo>
                    <a:lnTo>
                      <a:pt x="126047" y="1660017"/>
                    </a:lnTo>
                    <a:cubicBezTo>
                      <a:pt x="56426" y="1660017"/>
                      <a:pt x="0" y="1603591"/>
                      <a:pt x="0" y="1533969"/>
                    </a:cubicBezTo>
                    <a:lnTo>
                      <a:pt x="0" y="279133"/>
                    </a:lnTo>
                    <a:cubicBezTo>
                      <a:pt x="0" y="209525"/>
                      <a:pt x="56426" y="153086"/>
                      <a:pt x="126047" y="153086"/>
                    </a:cubicBezTo>
                    <a:lnTo>
                      <a:pt x="315455" y="153086"/>
                    </a:lnTo>
                    <a:lnTo>
                      <a:pt x="315455" y="128473"/>
                    </a:lnTo>
                    <a:cubicBezTo>
                      <a:pt x="315455" y="100724"/>
                      <a:pt x="337947" y="78219"/>
                      <a:pt x="365697" y="78219"/>
                    </a:cubicBezTo>
                    <a:lnTo>
                      <a:pt x="419138" y="78219"/>
                    </a:lnTo>
                    <a:lnTo>
                      <a:pt x="419138" y="39421"/>
                    </a:lnTo>
                    <a:cubicBezTo>
                      <a:pt x="419138" y="17653"/>
                      <a:pt x="436791" y="0"/>
                      <a:pt x="458559" y="0"/>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231" name="Freeform 230"/>
          <p:cNvSpPr/>
          <p:nvPr/>
        </p:nvSpPr>
        <p:spPr>
          <a:xfrm>
            <a:off x="7392945" y="2140808"/>
            <a:ext cx="757639" cy="1371442"/>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12700" cap="flat">
            <a:solidFill>
              <a:schemeClr val="tx1"/>
            </a:solidFill>
            <a:prstDash val="solid"/>
            <a:headEnd type="none" w="lg" len="med"/>
            <a:tailEnd type="triangl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Freeform 248"/>
          <p:cNvSpPr/>
          <p:nvPr/>
        </p:nvSpPr>
        <p:spPr>
          <a:xfrm>
            <a:off x="7400050" y="2954316"/>
            <a:ext cx="1371440" cy="707834"/>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12700" cap="flat">
            <a:solidFill>
              <a:schemeClr val="tx1"/>
            </a:solidFill>
            <a:prstDash val="solid"/>
            <a:headEnd type="none" w="lg" len="med"/>
            <a:tailEnd type="triangl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0" name="Straight Arrow Connector 249"/>
          <p:cNvCxnSpPr>
            <a:stCxn id="4" idx="6"/>
            <a:endCxn id="220" idx="2"/>
          </p:cNvCxnSpPr>
          <p:nvPr/>
        </p:nvCxnSpPr>
        <p:spPr>
          <a:xfrm>
            <a:off x="7463684" y="3786400"/>
            <a:ext cx="1806371" cy="0"/>
          </a:xfrm>
          <a:prstGeom prst="straightConnector1">
            <a:avLst/>
          </a:prstGeom>
          <a:ln w="12700"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252" name="Freeform 251"/>
          <p:cNvSpPr/>
          <p:nvPr/>
        </p:nvSpPr>
        <p:spPr>
          <a:xfrm flipV="1">
            <a:off x="7392945" y="4096172"/>
            <a:ext cx="757639" cy="1371442"/>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12700" cap="flat">
            <a:solidFill>
              <a:schemeClr val="tx1"/>
            </a:solidFill>
            <a:prstDash val="solid"/>
            <a:headEnd type="none" w="lg" len="med"/>
            <a:tailEnd type="triangl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Freeform 252"/>
          <p:cNvSpPr/>
          <p:nvPr/>
        </p:nvSpPr>
        <p:spPr>
          <a:xfrm flipV="1">
            <a:off x="7400050" y="3946272"/>
            <a:ext cx="1371440" cy="707834"/>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12700" cap="flat">
            <a:solidFill>
              <a:schemeClr val="tx1"/>
            </a:solidFill>
            <a:prstDash val="solid"/>
            <a:headEnd type="none" w="lg" len="med"/>
            <a:tailEnd type="triangle"/>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9916699"/>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wipe(left)">
                                      <p:cBhvr>
                                        <p:cTn id="22" dur="500"/>
                                        <p:tgtEl>
                                          <p:spTgt spid="89"/>
                                        </p:tgtEl>
                                      </p:cBhvr>
                                    </p:animEffect>
                                  </p:childTnLst>
                                </p:cTn>
                              </p:par>
                              <p:par>
                                <p:cTn id="23" presetID="53" presetClass="entr" presetSubtype="16"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500"/>
                                        <p:tgtEl>
                                          <p:spTgt spid="90"/>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231"/>
                                        </p:tgtEl>
                                        <p:attrNameLst>
                                          <p:attrName>style.visibility</p:attrName>
                                        </p:attrNameLst>
                                      </p:cBhvr>
                                      <p:to>
                                        <p:strVal val="visible"/>
                                      </p:to>
                                    </p:set>
                                    <p:animEffect transition="in" filter="wipe(left)">
                                      <p:cBhvr>
                                        <p:cTn id="35" dur="300"/>
                                        <p:tgtEl>
                                          <p:spTgt spid="231"/>
                                        </p:tgtEl>
                                      </p:cBhvr>
                                    </p:animEffect>
                                  </p:childTnLst>
                                </p:cTn>
                              </p:par>
                            </p:childTnLst>
                          </p:cTn>
                        </p:par>
                        <p:par>
                          <p:cTn id="36" fill="hold">
                            <p:stCondLst>
                              <p:cond delay="23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p:stCondLst>
                              <p:cond delay="2600"/>
                            </p:stCondLst>
                            <p:childTnLst>
                              <p:par>
                                <p:cTn id="41" presetID="22" presetClass="entr" presetSubtype="8" fill="hold" grpId="0"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wipe(left)">
                                      <p:cBhvr>
                                        <p:cTn id="43" dur="300"/>
                                        <p:tgtEl>
                                          <p:spTgt spid="249"/>
                                        </p:tgtEl>
                                      </p:cBhvr>
                                    </p:animEffect>
                                  </p:childTnLst>
                                </p:cTn>
                              </p:par>
                            </p:childTnLst>
                          </p:cTn>
                        </p:par>
                        <p:par>
                          <p:cTn id="44" fill="hold">
                            <p:stCondLst>
                              <p:cond delay="2900"/>
                            </p:stCondLst>
                            <p:childTnLst>
                              <p:par>
                                <p:cTn id="45" presetID="22" presetClass="entr" presetSubtype="8"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300"/>
                                        <p:tgtEl>
                                          <p:spTgt spid="16"/>
                                        </p:tgtEl>
                                      </p:cBhvr>
                                    </p:animEffect>
                                  </p:childTnLst>
                                </p:cTn>
                              </p:par>
                            </p:childTnLst>
                          </p:cTn>
                        </p:par>
                        <p:par>
                          <p:cTn id="48" fill="hold">
                            <p:stCondLst>
                              <p:cond delay="3200"/>
                            </p:stCondLst>
                            <p:childTnLst>
                              <p:par>
                                <p:cTn id="49" presetID="22" presetClass="entr" presetSubtype="8" fill="hold" nodeType="afterEffect">
                                  <p:stCondLst>
                                    <p:cond delay="0"/>
                                  </p:stCondLst>
                                  <p:childTnLst>
                                    <p:set>
                                      <p:cBhvr>
                                        <p:cTn id="50" dur="1" fill="hold">
                                          <p:stCondLst>
                                            <p:cond delay="0"/>
                                          </p:stCondLst>
                                        </p:cTn>
                                        <p:tgtEl>
                                          <p:spTgt spid="250"/>
                                        </p:tgtEl>
                                        <p:attrNameLst>
                                          <p:attrName>style.visibility</p:attrName>
                                        </p:attrNameLst>
                                      </p:cBhvr>
                                      <p:to>
                                        <p:strVal val="visible"/>
                                      </p:to>
                                    </p:set>
                                    <p:animEffect transition="in" filter="wipe(left)">
                                      <p:cBhvr>
                                        <p:cTn id="51" dur="300"/>
                                        <p:tgtEl>
                                          <p:spTgt spid="250"/>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300"/>
                                        <p:tgtEl>
                                          <p:spTgt spid="20"/>
                                        </p:tgtEl>
                                      </p:cBhvr>
                                    </p:animEffect>
                                  </p:childTnLst>
                                </p:cTn>
                              </p:par>
                            </p:childTnLst>
                          </p:cTn>
                        </p:par>
                        <p:par>
                          <p:cTn id="56" fill="hold">
                            <p:stCondLst>
                              <p:cond delay="3800"/>
                            </p:stCondLst>
                            <p:childTnLst>
                              <p:par>
                                <p:cTn id="57" presetID="22" presetClass="entr" presetSubtype="8" fill="hold" grpId="0" nodeType="afterEffect">
                                  <p:stCondLst>
                                    <p:cond delay="0"/>
                                  </p:stCondLst>
                                  <p:childTnLst>
                                    <p:set>
                                      <p:cBhvr>
                                        <p:cTn id="58" dur="1" fill="hold">
                                          <p:stCondLst>
                                            <p:cond delay="0"/>
                                          </p:stCondLst>
                                        </p:cTn>
                                        <p:tgtEl>
                                          <p:spTgt spid="253"/>
                                        </p:tgtEl>
                                        <p:attrNameLst>
                                          <p:attrName>style.visibility</p:attrName>
                                        </p:attrNameLst>
                                      </p:cBhvr>
                                      <p:to>
                                        <p:strVal val="visible"/>
                                      </p:to>
                                    </p:set>
                                    <p:animEffect transition="in" filter="wipe(left)">
                                      <p:cBhvr>
                                        <p:cTn id="59" dur="300"/>
                                        <p:tgtEl>
                                          <p:spTgt spid="253"/>
                                        </p:tgtEl>
                                      </p:cBhvr>
                                    </p:animEffect>
                                  </p:childTnLst>
                                </p:cTn>
                              </p:par>
                            </p:childTnLst>
                          </p:cTn>
                        </p:par>
                        <p:par>
                          <p:cTn id="60" fill="hold">
                            <p:stCondLst>
                              <p:cond delay="4100"/>
                            </p:stCondLst>
                            <p:childTnLst>
                              <p:par>
                                <p:cTn id="61" presetID="22" presetClass="entr" presetSubtype="8"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left)">
                                      <p:cBhvr>
                                        <p:cTn id="63" dur="300"/>
                                        <p:tgtEl>
                                          <p:spTgt spid="23"/>
                                        </p:tgtEl>
                                      </p:cBhvr>
                                    </p:animEffect>
                                  </p:childTnLst>
                                </p:cTn>
                              </p:par>
                            </p:childTnLst>
                          </p:cTn>
                        </p:par>
                        <p:par>
                          <p:cTn id="64" fill="hold">
                            <p:stCondLst>
                              <p:cond delay="4400"/>
                            </p:stCondLst>
                            <p:childTnLst>
                              <p:par>
                                <p:cTn id="65" presetID="22" presetClass="entr" presetSubtype="8" fill="hold" grpId="0" nodeType="afterEffect">
                                  <p:stCondLst>
                                    <p:cond delay="0"/>
                                  </p:stCondLst>
                                  <p:childTnLst>
                                    <p:set>
                                      <p:cBhvr>
                                        <p:cTn id="66" dur="1" fill="hold">
                                          <p:stCondLst>
                                            <p:cond delay="0"/>
                                          </p:stCondLst>
                                        </p:cTn>
                                        <p:tgtEl>
                                          <p:spTgt spid="252"/>
                                        </p:tgtEl>
                                        <p:attrNameLst>
                                          <p:attrName>style.visibility</p:attrName>
                                        </p:attrNameLst>
                                      </p:cBhvr>
                                      <p:to>
                                        <p:strVal val="visible"/>
                                      </p:to>
                                    </p:set>
                                    <p:animEffect transition="in" filter="wipe(left)">
                                      <p:cBhvr>
                                        <p:cTn id="67" dur="300"/>
                                        <p:tgtEl>
                                          <p:spTgt spid="252"/>
                                        </p:tgtEl>
                                      </p:cBhvr>
                                    </p:animEffect>
                                  </p:childTnLst>
                                </p:cTn>
                              </p:par>
                            </p:childTnLst>
                          </p:cTn>
                        </p:par>
                        <p:par>
                          <p:cTn id="68" fill="hold">
                            <p:stCondLst>
                              <p:cond delay="4700"/>
                            </p:stCondLst>
                            <p:childTnLst>
                              <p:par>
                                <p:cTn id="69" presetID="22" presetClass="entr" presetSubtype="8"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3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 grpId="0" animBg="1"/>
      <p:bldP spid="249" grpId="0" animBg="1"/>
      <p:bldP spid="252" grpId="0" animBg="1"/>
      <p:bldP spid="25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1217017" y="2213727"/>
            <a:ext cx="2769453" cy="387798"/>
            <a:chOff x="9186841" y="2060281"/>
            <a:chExt cx="2769453" cy="387798"/>
          </a:xfrm>
        </p:grpSpPr>
        <p:sp>
          <p:nvSpPr>
            <p:cNvPr id="74" name="TextBox 73"/>
            <p:cNvSpPr txBox="1"/>
            <p:nvPr/>
          </p:nvSpPr>
          <p:spPr>
            <a:xfrm>
              <a:off x="9186841" y="2060281"/>
              <a:ext cx="1605462" cy="387798"/>
            </a:xfrm>
            <a:prstGeom prst="rect">
              <a:avLst/>
            </a:prstGeom>
            <a:noFill/>
          </p:spPr>
          <p:txBody>
            <a:bodyPr wrap="square" lIns="0" tIns="0" rIns="0" bIns="0" rtlCol="0">
              <a:spAutoFit/>
            </a:bodyPr>
            <a:lstStyle/>
            <a:p>
              <a:pPr algn="r">
                <a:lnSpc>
                  <a:spcPct val="90000"/>
                </a:lnSpc>
                <a:spcBef>
                  <a:spcPts val="1600"/>
                </a:spcBef>
              </a:pPr>
              <a:r>
                <a:rPr lang="en-US" sz="1400" dirty="0" smtClean="0">
                  <a:solidFill>
                    <a:schemeClr val="accent5"/>
                  </a:solidFill>
                </a:rPr>
                <a:t>202 </a:t>
              </a:r>
              <a:r>
                <a:rPr lang="en-US" sz="1400" dirty="0">
                  <a:solidFill>
                    <a:schemeClr val="accent5"/>
                  </a:solidFill>
                </a:rPr>
                <a:t>countries and </a:t>
              </a:r>
              <a:r>
                <a:rPr lang="en-US" sz="1400" dirty="0" smtClean="0">
                  <a:solidFill>
                    <a:schemeClr val="accent5"/>
                  </a:solidFill>
                </a:rPr>
                <a:t>territories</a:t>
              </a:r>
              <a:endParaRPr lang="en-US" sz="1400" dirty="0">
                <a:solidFill>
                  <a:schemeClr val="accent5"/>
                </a:solidFill>
              </a:endParaRPr>
            </a:p>
          </p:txBody>
        </p:sp>
        <p:cxnSp>
          <p:nvCxnSpPr>
            <p:cNvPr id="78" name="Straight Connector 77"/>
            <p:cNvCxnSpPr/>
            <p:nvPr/>
          </p:nvCxnSpPr>
          <p:spPr>
            <a:xfrm flipH="1">
              <a:off x="10898521" y="2268627"/>
              <a:ext cx="105777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9" name="Group 8"/>
          <p:cNvGrpSpPr/>
          <p:nvPr/>
        </p:nvGrpSpPr>
        <p:grpSpPr>
          <a:xfrm>
            <a:off x="1217017" y="2944155"/>
            <a:ext cx="2769453" cy="387798"/>
            <a:chOff x="9663429" y="3242766"/>
            <a:chExt cx="2769453" cy="387798"/>
          </a:xfrm>
        </p:grpSpPr>
        <p:sp>
          <p:nvSpPr>
            <p:cNvPr id="83" name="TextBox 82"/>
            <p:cNvSpPr txBox="1"/>
            <p:nvPr/>
          </p:nvSpPr>
          <p:spPr>
            <a:xfrm>
              <a:off x="9663429" y="3242766"/>
              <a:ext cx="1605461" cy="387798"/>
            </a:xfrm>
            <a:prstGeom prst="rect">
              <a:avLst/>
            </a:prstGeom>
            <a:noFill/>
          </p:spPr>
          <p:txBody>
            <a:bodyPr wrap="square" lIns="0" tIns="0" rIns="0" bIns="0" rtlCol="0">
              <a:spAutoFit/>
            </a:bodyPr>
            <a:lstStyle/>
            <a:p>
              <a:pPr algn="r">
                <a:lnSpc>
                  <a:spcPct val="90000"/>
                </a:lnSpc>
                <a:spcBef>
                  <a:spcPts val="1600"/>
                </a:spcBef>
              </a:pPr>
              <a:r>
                <a:rPr lang="en-US" sz="1400">
                  <a:solidFill>
                    <a:schemeClr val="accent5"/>
                  </a:solidFill>
                </a:rPr>
                <a:t>30 pre-formatted monthly reports </a:t>
              </a:r>
              <a:endParaRPr lang="en-US" sz="1400" dirty="0">
                <a:solidFill>
                  <a:schemeClr val="accent5"/>
                </a:solidFill>
              </a:endParaRPr>
            </a:p>
          </p:txBody>
        </p:sp>
        <p:cxnSp>
          <p:nvCxnSpPr>
            <p:cNvPr id="84" name="Straight Connector 83"/>
            <p:cNvCxnSpPr/>
            <p:nvPr/>
          </p:nvCxnSpPr>
          <p:spPr>
            <a:xfrm flipH="1">
              <a:off x="11361079" y="3441090"/>
              <a:ext cx="107180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 name="Group 5"/>
          <p:cNvGrpSpPr/>
          <p:nvPr/>
        </p:nvGrpSpPr>
        <p:grpSpPr>
          <a:xfrm>
            <a:off x="616800" y="4211112"/>
            <a:ext cx="3369670" cy="387798"/>
            <a:chOff x="8923874" y="4431632"/>
            <a:chExt cx="3369670" cy="387798"/>
          </a:xfrm>
        </p:grpSpPr>
        <p:sp>
          <p:nvSpPr>
            <p:cNvPr id="86" name="TextBox 85"/>
            <p:cNvSpPr txBox="1"/>
            <p:nvPr/>
          </p:nvSpPr>
          <p:spPr>
            <a:xfrm>
              <a:off x="8923874" y="4431632"/>
              <a:ext cx="2205679" cy="387798"/>
            </a:xfrm>
            <a:prstGeom prst="rect">
              <a:avLst/>
            </a:prstGeom>
            <a:noFill/>
          </p:spPr>
          <p:txBody>
            <a:bodyPr wrap="square" lIns="0" tIns="0" rIns="0" bIns="0" rtlCol="0">
              <a:spAutoFit/>
            </a:bodyPr>
            <a:lstStyle/>
            <a:p>
              <a:pPr algn="r">
                <a:lnSpc>
                  <a:spcPct val="90000"/>
                </a:lnSpc>
                <a:spcBef>
                  <a:spcPts val="1600"/>
                </a:spcBef>
              </a:pPr>
              <a:r>
                <a:rPr lang="en-US" sz="1400" dirty="0">
                  <a:solidFill>
                    <a:schemeClr val="accent5"/>
                  </a:solidFill>
                </a:rPr>
                <a:t>27-month detail </a:t>
              </a:r>
              <a:r>
                <a:rPr lang="en-US" sz="1400">
                  <a:solidFill>
                    <a:schemeClr val="accent5"/>
                  </a:solidFill>
                </a:rPr>
                <a:t>and </a:t>
              </a:r>
              <a:r>
                <a:rPr lang="en-US" sz="1400" smtClean="0">
                  <a:solidFill>
                    <a:schemeClr val="accent5"/>
                  </a:solidFill>
                </a:rPr>
                <a:t/>
              </a:r>
              <a:br>
                <a:rPr lang="en-US" sz="1400" smtClean="0">
                  <a:solidFill>
                    <a:schemeClr val="accent5"/>
                  </a:solidFill>
                </a:rPr>
              </a:br>
              <a:r>
                <a:rPr lang="en-US" sz="1400" smtClean="0">
                  <a:solidFill>
                    <a:schemeClr val="accent5"/>
                  </a:solidFill>
                </a:rPr>
                <a:t>51-month </a:t>
              </a:r>
              <a:r>
                <a:rPr lang="en-US" sz="1400" dirty="0">
                  <a:solidFill>
                    <a:schemeClr val="accent5"/>
                  </a:solidFill>
                </a:rPr>
                <a:t>summary level </a:t>
              </a:r>
            </a:p>
          </p:txBody>
        </p:sp>
        <p:cxnSp>
          <p:nvCxnSpPr>
            <p:cNvPr id="87" name="Straight Connector 86"/>
            <p:cNvCxnSpPr/>
            <p:nvPr/>
          </p:nvCxnSpPr>
          <p:spPr>
            <a:xfrm flipH="1">
              <a:off x="11361170" y="4646328"/>
              <a:ext cx="932374"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8" name="Group 7"/>
          <p:cNvGrpSpPr/>
          <p:nvPr/>
        </p:nvGrpSpPr>
        <p:grpSpPr>
          <a:xfrm>
            <a:off x="866822" y="3674583"/>
            <a:ext cx="3119648" cy="193899"/>
            <a:chOff x="9173897" y="3856866"/>
            <a:chExt cx="3119648" cy="193899"/>
          </a:xfrm>
        </p:grpSpPr>
        <p:sp>
          <p:nvSpPr>
            <p:cNvPr id="111" name="TextBox 110"/>
            <p:cNvSpPr txBox="1"/>
            <p:nvPr/>
          </p:nvSpPr>
          <p:spPr>
            <a:xfrm>
              <a:off x="9173897" y="3856866"/>
              <a:ext cx="1955656" cy="193899"/>
            </a:xfrm>
            <a:prstGeom prst="rect">
              <a:avLst/>
            </a:prstGeom>
            <a:noFill/>
          </p:spPr>
          <p:txBody>
            <a:bodyPr wrap="square" lIns="0" tIns="0" rIns="0" bIns="0" rtlCol="0">
              <a:spAutoFit/>
            </a:bodyPr>
            <a:lstStyle/>
            <a:p>
              <a:pPr algn="r">
                <a:lnSpc>
                  <a:spcPct val="90000"/>
                </a:lnSpc>
                <a:spcBef>
                  <a:spcPts val="1600"/>
                </a:spcBef>
              </a:pPr>
              <a:r>
                <a:rPr lang="en-US" sz="1400" dirty="0">
                  <a:solidFill>
                    <a:schemeClr val="accent5"/>
                  </a:solidFill>
                </a:rPr>
                <a:t>1000+ data elements</a:t>
              </a:r>
            </a:p>
          </p:txBody>
        </p:sp>
        <p:cxnSp>
          <p:nvCxnSpPr>
            <p:cNvPr id="112" name="Straight Connector 111"/>
            <p:cNvCxnSpPr/>
            <p:nvPr/>
          </p:nvCxnSpPr>
          <p:spPr>
            <a:xfrm flipH="1">
              <a:off x="11235772" y="3958351"/>
              <a:ext cx="105777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1" name="Group 60"/>
          <p:cNvGrpSpPr/>
          <p:nvPr/>
        </p:nvGrpSpPr>
        <p:grpSpPr>
          <a:xfrm>
            <a:off x="3905215" y="1998793"/>
            <a:ext cx="4411934" cy="3355782"/>
            <a:chOff x="5952416" y="651303"/>
            <a:chExt cx="5773136" cy="4391133"/>
          </a:xfrm>
        </p:grpSpPr>
        <p:pic>
          <p:nvPicPr>
            <p:cNvPr id="67" name="Picture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2416" y="651303"/>
              <a:ext cx="5773136" cy="4391133"/>
            </a:xfrm>
            <a:prstGeom prst="rect">
              <a:avLst/>
            </a:prstGeom>
          </p:spPr>
        </p:pic>
        <p:pic>
          <p:nvPicPr>
            <p:cNvPr id="69" name="Picture 68"/>
            <p:cNvPicPr>
              <a:picLocks noChangeAspect="1"/>
            </p:cNvPicPr>
            <p:nvPr/>
          </p:nvPicPr>
          <p:blipFill rotWithShape="1">
            <a:blip r:embed="rId4">
              <a:alphaModFix amt="56000"/>
              <a:extLst>
                <a:ext uri="{28A0092B-C50C-407E-A947-70E740481C1C}">
                  <a14:useLocalDpi xmlns:a14="http://schemas.microsoft.com/office/drawing/2010/main" val="0"/>
                </a:ext>
              </a:extLst>
            </a:blip>
            <a:srcRect b="11020"/>
            <a:stretch/>
          </p:blipFill>
          <p:spPr>
            <a:xfrm>
              <a:off x="6058741" y="798851"/>
              <a:ext cx="5544071" cy="3224510"/>
            </a:xfrm>
            <a:prstGeom prst="rect">
              <a:avLst/>
            </a:prstGeom>
          </p:spPr>
        </p:pic>
      </p:grpSp>
      <p:grpSp>
        <p:nvGrpSpPr>
          <p:cNvPr id="88" name="Item Three"/>
          <p:cNvGrpSpPr>
            <a:grpSpLocks noChangeAspect="1"/>
          </p:cNvGrpSpPr>
          <p:nvPr/>
        </p:nvGrpSpPr>
        <p:grpSpPr>
          <a:xfrm>
            <a:off x="5852160" y="5824728"/>
            <a:ext cx="493776" cy="493776"/>
            <a:chOff x="5312229" y="2645229"/>
            <a:chExt cx="1567542" cy="1567542"/>
          </a:xfrm>
        </p:grpSpPr>
        <p:sp>
          <p:nvSpPr>
            <p:cNvPr id="89"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0" name="Not One Size icon"/>
            <p:cNvGrpSpPr/>
            <p:nvPr/>
          </p:nvGrpSpPr>
          <p:grpSpPr>
            <a:xfrm>
              <a:off x="5642411" y="2924035"/>
              <a:ext cx="907179" cy="1009931"/>
              <a:chOff x="5509518" y="2969748"/>
              <a:chExt cx="667556" cy="743167"/>
            </a:xfrm>
          </p:grpSpPr>
          <p:sp>
            <p:nvSpPr>
              <p:cNvPr id="91"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91"/>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6" name="Item Five"/>
          <p:cNvGrpSpPr>
            <a:grpSpLocks noChangeAspect="1"/>
          </p:cNvGrpSpPr>
          <p:nvPr/>
        </p:nvGrpSpPr>
        <p:grpSpPr>
          <a:xfrm>
            <a:off x="7251192" y="5824728"/>
            <a:ext cx="493776" cy="493776"/>
            <a:chOff x="8937171" y="2645229"/>
            <a:chExt cx="1567542" cy="1567542"/>
          </a:xfrm>
        </p:grpSpPr>
        <p:sp>
          <p:nvSpPr>
            <p:cNvPr id="97"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8" name="Rollout and Refine Icon"/>
            <p:cNvGrpSpPr/>
            <p:nvPr/>
          </p:nvGrpSpPr>
          <p:grpSpPr>
            <a:xfrm>
              <a:off x="9279036" y="2980806"/>
              <a:ext cx="883812" cy="896388"/>
              <a:chOff x="6280447" y="3970760"/>
              <a:chExt cx="794340" cy="805643"/>
            </a:xfrm>
          </p:grpSpPr>
          <p:sp>
            <p:nvSpPr>
              <p:cNvPr id="99"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99"/>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4" name="Item One"/>
          <p:cNvGrpSpPr>
            <a:grpSpLocks noChangeAspect="1"/>
          </p:cNvGrpSpPr>
          <p:nvPr/>
        </p:nvGrpSpPr>
        <p:grpSpPr>
          <a:xfrm>
            <a:off x="4453128" y="5824728"/>
            <a:ext cx="493776" cy="493776"/>
            <a:chOff x="1687287" y="2645229"/>
            <a:chExt cx="1567542" cy="1567542"/>
          </a:xfrm>
        </p:grpSpPr>
        <p:sp>
          <p:nvSpPr>
            <p:cNvPr id="10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07" name="Item Two"/>
          <p:cNvGrpSpPr>
            <a:grpSpLocks noChangeAspect="1"/>
          </p:cNvGrpSpPr>
          <p:nvPr/>
        </p:nvGrpSpPr>
        <p:grpSpPr>
          <a:xfrm>
            <a:off x="5148072" y="5824728"/>
            <a:ext cx="493776" cy="493776"/>
            <a:chOff x="3499758" y="2645229"/>
            <a:chExt cx="1567542" cy="1567542"/>
          </a:xfrm>
        </p:grpSpPr>
        <p:sp>
          <p:nvSpPr>
            <p:cNvPr id="10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0" name="Rectangle 10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529590"/>
          </a:xfrm>
        </p:spPr>
        <p:txBody>
          <a:bodyPr/>
          <a:lstStyle/>
          <a:p>
            <a:r>
              <a:rPr lang="en-US" dirty="0" smtClean="0"/>
              <a:t>PUT DATA TO WORK.</a:t>
            </a:r>
            <a:endParaRPr lang="en-US" dirty="0"/>
          </a:p>
        </p:txBody>
      </p:sp>
      <p:sp>
        <p:nvSpPr>
          <p:cNvPr id="3" name="TextBox 2"/>
          <p:cNvSpPr txBox="1"/>
          <p:nvPr/>
        </p:nvSpPr>
        <p:spPr>
          <a:xfrm>
            <a:off x="1173216" y="1097280"/>
            <a:ext cx="9845570"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BentonSans Medium" charset="0"/>
                <a:ea typeface="BentonSans Medium" charset="0"/>
                <a:cs typeface="BentonSans Medium" charset="0"/>
              </a:rPr>
              <a:t>@Work: </a:t>
            </a:r>
            <a:r>
              <a:rPr lang="en-US" sz="2000" dirty="0">
                <a:solidFill>
                  <a:schemeClr val="accent4"/>
                </a:solidFill>
                <a:latin typeface="+mj-lt"/>
              </a:rPr>
              <a:t>Answer everyday business questions with easy-to-access spend analytics.</a:t>
            </a:r>
          </a:p>
        </p:txBody>
      </p:sp>
      <p:sp>
        <p:nvSpPr>
          <p:cNvPr id="24" name="TextBox 23"/>
          <p:cNvSpPr txBox="1"/>
          <p:nvPr/>
        </p:nvSpPr>
        <p:spPr>
          <a:xfrm>
            <a:off x="5307200" y="3552034"/>
            <a:ext cx="1733680" cy="249299"/>
          </a:xfrm>
          <a:prstGeom prst="rect">
            <a:avLst/>
          </a:prstGeom>
          <a:noFill/>
        </p:spPr>
        <p:txBody>
          <a:bodyPr wrap="none" lIns="0" tIns="0" rIns="0" bIns="0" rtlCol="0">
            <a:spAutoFit/>
          </a:bodyPr>
          <a:lstStyle/>
          <a:p>
            <a:pPr>
              <a:lnSpc>
                <a:spcPct val="90000"/>
              </a:lnSpc>
              <a:spcBef>
                <a:spcPts val="1600"/>
              </a:spcBef>
            </a:pPr>
            <a:r>
              <a:rPr lang="en-US" dirty="0" smtClean="0">
                <a:solidFill>
                  <a:srgbClr val="FF0000"/>
                </a:solidFill>
              </a:rPr>
              <a:t>Screenshot FPO</a:t>
            </a:r>
            <a:endParaRPr lang="en-US" dirty="0">
              <a:solidFill>
                <a:srgbClr val="FF0000"/>
              </a:solidFill>
            </a:endParaRPr>
          </a:p>
        </p:txBody>
      </p:sp>
      <p:grpSp>
        <p:nvGrpSpPr>
          <p:cNvPr id="113" name="Item Four"/>
          <p:cNvGrpSpPr>
            <a:grpSpLocks noChangeAspect="1"/>
          </p:cNvGrpSpPr>
          <p:nvPr/>
        </p:nvGrpSpPr>
        <p:grpSpPr>
          <a:xfrm>
            <a:off x="6547104" y="5824728"/>
            <a:ext cx="493776" cy="493776"/>
            <a:chOff x="7124700" y="2645229"/>
            <a:chExt cx="1567542" cy="1567542"/>
          </a:xfrm>
        </p:grpSpPr>
        <p:sp>
          <p:nvSpPr>
            <p:cNvPr id="11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1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50" name="Group 49"/>
          <p:cNvGrpSpPr/>
          <p:nvPr/>
        </p:nvGrpSpPr>
        <p:grpSpPr>
          <a:xfrm>
            <a:off x="8317149" y="2369375"/>
            <a:ext cx="2757036" cy="387798"/>
            <a:chOff x="7889105" y="2060281"/>
            <a:chExt cx="2757036" cy="387798"/>
          </a:xfrm>
        </p:grpSpPr>
        <p:sp>
          <p:nvSpPr>
            <p:cNvPr id="51" name="TextBox 50"/>
            <p:cNvSpPr txBox="1"/>
            <p:nvPr/>
          </p:nvSpPr>
          <p:spPr>
            <a:xfrm>
              <a:off x="9040679" y="2060281"/>
              <a:ext cx="1605462" cy="387798"/>
            </a:xfrm>
            <a:prstGeom prst="rect">
              <a:avLst/>
            </a:prstGeom>
            <a:noFill/>
          </p:spPr>
          <p:txBody>
            <a:bodyPr wrap="square" lIns="0" tIns="0" rIns="0" bIns="0" rtlCol="0">
              <a:spAutoFit/>
            </a:bodyPr>
            <a:lstStyle/>
            <a:p>
              <a:pPr>
                <a:lnSpc>
                  <a:spcPct val="90000"/>
                </a:lnSpc>
                <a:spcBef>
                  <a:spcPts val="1600"/>
                </a:spcBef>
              </a:pPr>
              <a:r>
                <a:rPr lang="en-US" sz="1400" dirty="0">
                  <a:solidFill>
                    <a:schemeClr val="accent5"/>
                  </a:solidFill>
                </a:rPr>
                <a:t>Simplify allocation and reconciliation</a:t>
              </a:r>
            </a:p>
          </p:txBody>
        </p:sp>
        <p:cxnSp>
          <p:nvCxnSpPr>
            <p:cNvPr id="52" name="Straight Connector 51"/>
            <p:cNvCxnSpPr/>
            <p:nvPr/>
          </p:nvCxnSpPr>
          <p:spPr>
            <a:xfrm flipH="1">
              <a:off x="7889105" y="2268627"/>
              <a:ext cx="105777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53" name="Group 52"/>
          <p:cNvGrpSpPr/>
          <p:nvPr/>
        </p:nvGrpSpPr>
        <p:grpSpPr>
          <a:xfrm>
            <a:off x="8317149" y="3212420"/>
            <a:ext cx="3021411" cy="387798"/>
            <a:chOff x="8365693" y="3242766"/>
            <a:chExt cx="3021411" cy="387798"/>
          </a:xfrm>
        </p:grpSpPr>
        <p:sp>
          <p:nvSpPr>
            <p:cNvPr id="54" name="TextBox 53"/>
            <p:cNvSpPr txBox="1"/>
            <p:nvPr/>
          </p:nvSpPr>
          <p:spPr>
            <a:xfrm>
              <a:off x="9517268" y="3242766"/>
              <a:ext cx="1869836" cy="387798"/>
            </a:xfrm>
            <a:prstGeom prst="rect">
              <a:avLst/>
            </a:prstGeom>
            <a:noFill/>
          </p:spPr>
          <p:txBody>
            <a:bodyPr wrap="square" lIns="0" tIns="0" rIns="0" bIns="0" rtlCol="0">
              <a:spAutoFit/>
            </a:bodyPr>
            <a:lstStyle/>
            <a:p>
              <a:pPr>
                <a:lnSpc>
                  <a:spcPct val="90000"/>
                </a:lnSpc>
                <a:spcBef>
                  <a:spcPts val="1600"/>
                </a:spcBef>
              </a:pPr>
              <a:r>
                <a:rPr lang="en-US" sz="1400" dirty="0">
                  <a:solidFill>
                    <a:schemeClr val="accent5"/>
                  </a:solidFill>
                </a:rPr>
                <a:t>Improve compliance monitoring</a:t>
              </a:r>
            </a:p>
          </p:txBody>
        </p:sp>
        <p:cxnSp>
          <p:nvCxnSpPr>
            <p:cNvPr id="55" name="Straight Connector 54"/>
            <p:cNvCxnSpPr/>
            <p:nvPr/>
          </p:nvCxnSpPr>
          <p:spPr>
            <a:xfrm flipH="1">
              <a:off x="8365693" y="3441090"/>
              <a:ext cx="107180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56" name="Group 55"/>
          <p:cNvGrpSpPr/>
          <p:nvPr/>
        </p:nvGrpSpPr>
        <p:grpSpPr>
          <a:xfrm>
            <a:off x="8317149" y="4026282"/>
            <a:ext cx="3356298" cy="387798"/>
            <a:chOff x="7626138" y="4431632"/>
            <a:chExt cx="3356298" cy="387798"/>
          </a:xfrm>
        </p:grpSpPr>
        <p:sp>
          <p:nvSpPr>
            <p:cNvPr id="57" name="TextBox 56"/>
            <p:cNvSpPr txBox="1"/>
            <p:nvPr/>
          </p:nvSpPr>
          <p:spPr>
            <a:xfrm>
              <a:off x="8776757" y="4431632"/>
              <a:ext cx="2205679" cy="387798"/>
            </a:xfrm>
            <a:prstGeom prst="rect">
              <a:avLst/>
            </a:prstGeom>
            <a:noFill/>
          </p:spPr>
          <p:txBody>
            <a:bodyPr wrap="square" lIns="0" tIns="0" rIns="0" bIns="0" rtlCol="0">
              <a:spAutoFit/>
            </a:bodyPr>
            <a:lstStyle/>
            <a:p>
              <a:pPr>
                <a:lnSpc>
                  <a:spcPct val="90000"/>
                </a:lnSpc>
                <a:spcBef>
                  <a:spcPts val="1600"/>
                </a:spcBef>
              </a:pPr>
              <a:r>
                <a:rPr lang="en-US" sz="1400" dirty="0">
                  <a:solidFill>
                    <a:schemeClr val="accent5"/>
                  </a:solidFill>
                </a:rPr>
                <a:t>Speed-up expense reporting</a:t>
              </a:r>
            </a:p>
          </p:txBody>
        </p:sp>
        <p:cxnSp>
          <p:nvCxnSpPr>
            <p:cNvPr id="58" name="Straight Connector 57"/>
            <p:cNvCxnSpPr/>
            <p:nvPr/>
          </p:nvCxnSpPr>
          <p:spPr>
            <a:xfrm flipH="1">
              <a:off x="7626138" y="4646328"/>
              <a:ext cx="1071803"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693842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Item Five"/>
          <p:cNvGrpSpPr>
            <a:grpSpLocks noChangeAspect="1"/>
          </p:cNvGrpSpPr>
          <p:nvPr/>
        </p:nvGrpSpPr>
        <p:grpSpPr>
          <a:xfrm>
            <a:off x="7251192" y="5824728"/>
            <a:ext cx="493776" cy="493776"/>
            <a:chOff x="8937171" y="2645229"/>
            <a:chExt cx="1567542" cy="1567542"/>
          </a:xfrm>
        </p:grpSpPr>
        <p:sp>
          <p:nvSpPr>
            <p:cNvPr id="30"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1" name="Rollout and Refine Icon"/>
            <p:cNvGrpSpPr/>
            <p:nvPr/>
          </p:nvGrpSpPr>
          <p:grpSpPr>
            <a:xfrm>
              <a:off x="9279036" y="2980806"/>
              <a:ext cx="883812" cy="896388"/>
              <a:chOff x="6280447" y="3970760"/>
              <a:chExt cx="794340" cy="805643"/>
            </a:xfrm>
          </p:grpSpPr>
          <p:sp>
            <p:nvSpPr>
              <p:cNvPr id="32"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2"/>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Item Four"/>
          <p:cNvGrpSpPr>
            <a:grpSpLocks noChangeAspect="1"/>
          </p:cNvGrpSpPr>
          <p:nvPr/>
        </p:nvGrpSpPr>
        <p:grpSpPr>
          <a:xfrm>
            <a:off x="6551676" y="5824728"/>
            <a:ext cx="493776" cy="493776"/>
            <a:chOff x="7124700" y="2645229"/>
            <a:chExt cx="1567542" cy="1567542"/>
          </a:xfrm>
        </p:grpSpPr>
        <p:sp>
          <p:nvSpPr>
            <p:cNvPr id="38"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39"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40" name="Item Three"/>
          <p:cNvGrpSpPr>
            <a:grpSpLocks noChangeAspect="1"/>
          </p:cNvGrpSpPr>
          <p:nvPr/>
        </p:nvGrpSpPr>
        <p:grpSpPr>
          <a:xfrm>
            <a:off x="5152644" y="5824728"/>
            <a:ext cx="493776" cy="493776"/>
            <a:chOff x="5312229" y="2645229"/>
            <a:chExt cx="1567542" cy="1567542"/>
          </a:xfrm>
        </p:grpSpPr>
        <p:sp>
          <p:nvSpPr>
            <p:cNvPr id="41"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2" name="Not One Size icon"/>
            <p:cNvGrpSpPr/>
            <p:nvPr/>
          </p:nvGrpSpPr>
          <p:grpSpPr>
            <a:xfrm>
              <a:off x="5642411" y="2924035"/>
              <a:ext cx="907179" cy="1009931"/>
              <a:chOff x="5509518" y="2969748"/>
              <a:chExt cx="667556" cy="743167"/>
            </a:xfrm>
          </p:grpSpPr>
          <p:sp>
            <p:nvSpPr>
              <p:cNvPr id="43"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8" name="Item Two"/>
          <p:cNvGrpSpPr>
            <a:grpSpLocks noChangeAspect="1"/>
          </p:cNvGrpSpPr>
          <p:nvPr/>
        </p:nvGrpSpPr>
        <p:grpSpPr>
          <a:xfrm>
            <a:off x="5852160" y="5824728"/>
            <a:ext cx="493776" cy="493776"/>
            <a:chOff x="3499758" y="2645229"/>
            <a:chExt cx="1567542" cy="1567542"/>
          </a:xfrm>
        </p:grpSpPr>
        <p:sp>
          <p:nvSpPr>
            <p:cNvPr id="49"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0"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1" name="Rectangle 50"/>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2" name="Item One"/>
          <p:cNvGrpSpPr>
            <a:grpSpLocks noChangeAspect="1"/>
          </p:cNvGrpSpPr>
          <p:nvPr/>
        </p:nvGrpSpPr>
        <p:grpSpPr>
          <a:xfrm>
            <a:off x="4453128" y="5824728"/>
            <a:ext cx="493776" cy="493776"/>
            <a:chOff x="1687287" y="2645229"/>
            <a:chExt cx="1567542" cy="1567542"/>
          </a:xfrm>
        </p:grpSpPr>
        <p:sp>
          <p:nvSpPr>
            <p:cNvPr id="53"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4"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2" name="Text Placeholder 1"/>
          <p:cNvSpPr>
            <a:spLocks noGrp="1"/>
          </p:cNvSpPr>
          <p:nvPr>
            <p:ph type="body" sz="quarter" idx="10"/>
          </p:nvPr>
        </p:nvSpPr>
        <p:spPr/>
        <p:txBody>
          <a:bodyPr/>
          <a:lstStyle/>
          <a:p>
            <a:r>
              <a:rPr lang="en-US" dirty="0"/>
              <a:t>A consultative approach</a:t>
            </a:r>
          </a:p>
        </p:txBody>
      </p:sp>
      <p:sp>
        <p:nvSpPr>
          <p:cNvPr id="3" name="TextBox 2"/>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Building solutions based on what you need, not the products we </a:t>
            </a:r>
            <a:r>
              <a:rPr lang="en-US" sz="2000" dirty="0" smtClean="0">
                <a:solidFill>
                  <a:schemeClr val="accent4"/>
                </a:solidFill>
                <a:latin typeface="+mj-lt"/>
              </a:rPr>
              <a:t>have.</a:t>
            </a:r>
            <a:endParaRPr lang="en-US" sz="2000" dirty="0">
              <a:solidFill>
                <a:schemeClr val="accent4"/>
              </a:solidFill>
              <a:latin typeface="+mj-lt"/>
            </a:endParaRPr>
          </a:p>
        </p:txBody>
      </p:sp>
      <p:sp>
        <p:nvSpPr>
          <p:cNvPr id="4" name="Text Placeholder 5"/>
          <p:cNvSpPr txBox="1">
            <a:spLocks/>
          </p:cNvSpPr>
          <p:nvPr/>
        </p:nvSpPr>
        <p:spPr>
          <a:xfrm>
            <a:off x="6577783" y="2405232"/>
            <a:ext cx="5147147" cy="2618625"/>
          </a:xfrm>
          <a:prstGeom prst="rect">
            <a:avLst/>
          </a:prstGeom>
        </p:spPr>
        <p:txBody>
          <a:bodyPr lIns="0" tIns="0" rIns="0" bIns="0"/>
          <a:lstStyle>
            <a:lvl1pPr marL="0" indent="0" algn="l" defTabSz="457200" rtl="0" eaLnBrk="1" latinLnBrk="0" hangingPunct="1">
              <a:lnSpc>
                <a:spcPct val="90000"/>
              </a:lnSpc>
              <a:spcBef>
                <a:spcPts val="1200"/>
              </a:spcBef>
              <a:buFont typeface="Arial"/>
              <a:buNone/>
              <a:defRPr sz="1800" kern="1200">
                <a:solidFill>
                  <a:srgbClr val="58595B"/>
                </a:solidFill>
                <a:latin typeface="BentonSans Regular"/>
                <a:ea typeface="+mn-ea"/>
                <a:cs typeface="BentonSans Regular"/>
              </a:defRPr>
            </a:lvl1pPr>
            <a:lvl2pPr marL="201168" indent="-182880" algn="l" defTabSz="457200" rtl="0" eaLnBrk="1" latinLnBrk="0" hangingPunct="1">
              <a:lnSpc>
                <a:spcPct val="90000"/>
              </a:lnSpc>
              <a:spcBef>
                <a:spcPts val="600"/>
              </a:spcBef>
              <a:spcAft>
                <a:spcPts val="1200"/>
              </a:spcAft>
              <a:buFont typeface="Arial" charset="0"/>
              <a:buChar char="•"/>
              <a:defRPr sz="1600" kern="1200">
                <a:solidFill>
                  <a:schemeClr val="accent4"/>
                </a:solidFill>
                <a:latin typeface="BentonSans Regular"/>
                <a:ea typeface="+mn-ea"/>
                <a:cs typeface="BentonSans Regular"/>
              </a:defRPr>
            </a:lvl2pPr>
            <a:lvl3pPr marL="0" indent="0" algn="l" defTabSz="457200" rtl="0" eaLnBrk="1" latinLnBrk="0" hangingPunct="1">
              <a:lnSpc>
                <a:spcPct val="90000"/>
              </a:lnSpc>
              <a:spcBef>
                <a:spcPts val="800"/>
              </a:spcBef>
              <a:buFont typeface="Arial"/>
              <a:buNone/>
              <a:defRPr sz="1400" kern="1200">
                <a:solidFill>
                  <a:schemeClr val="accent4"/>
                </a:solidFill>
                <a:latin typeface="BentonSans Regular"/>
                <a:ea typeface="+mn-ea"/>
                <a:cs typeface="BentonSans Regular"/>
              </a:defRPr>
            </a:lvl3pPr>
            <a:lvl4pPr marL="0" indent="0" algn="l" defTabSz="457200" rtl="0" eaLnBrk="1" latinLnBrk="0" hangingPunct="1">
              <a:spcBef>
                <a:spcPts val="1800"/>
              </a:spcBef>
              <a:spcAft>
                <a:spcPts val="600"/>
              </a:spcAft>
              <a:buFont typeface="Arial"/>
              <a:buNone/>
              <a:defRPr sz="2100" b="0" i="0" kern="1200">
                <a:solidFill>
                  <a:schemeClr val="tx1"/>
                </a:solidFill>
                <a:latin typeface="+mn-lt"/>
                <a:ea typeface="BentonSans Medium" charset="0"/>
                <a:cs typeface="BentonSans Medium" charset="0"/>
              </a:defRPr>
            </a:lvl4pPr>
            <a:lvl5pPr marL="1828800" indent="0" algn="l" defTabSz="457200" rtl="0" eaLnBrk="1" latinLnBrk="0" hangingPunct="1">
              <a:spcBef>
                <a:spcPct val="20000"/>
              </a:spcBef>
              <a:buFont typeface="Arial"/>
              <a:buNone/>
              <a:defRPr sz="1000" kern="1200">
                <a:solidFill>
                  <a:schemeClr val="accent5"/>
                </a:solidFill>
                <a:latin typeface="BentonSans Regular"/>
                <a:ea typeface="+mn-ea"/>
                <a:cs typeface="Benton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288" lvl="1" indent="0">
              <a:buNone/>
            </a:pPr>
            <a:r>
              <a:rPr lang="en-US" sz="1500" dirty="0" smtClean="0"/>
              <a:t>Goals and objectives</a:t>
            </a:r>
          </a:p>
          <a:p>
            <a:pPr marL="18288" lvl="1" indent="0">
              <a:buNone/>
            </a:pPr>
            <a:r>
              <a:rPr lang="en-US" sz="1500" dirty="0" smtClean="0"/>
              <a:t>Categories of expenses</a:t>
            </a:r>
          </a:p>
          <a:p>
            <a:pPr marL="18288" lvl="1" indent="0">
              <a:buNone/>
            </a:pPr>
            <a:r>
              <a:rPr lang="en-US" sz="1500" dirty="0" smtClean="0"/>
              <a:t>Technical requirements and systems</a:t>
            </a:r>
          </a:p>
          <a:p>
            <a:pPr marL="18288" lvl="1" indent="0">
              <a:buNone/>
            </a:pPr>
            <a:r>
              <a:rPr lang="en-US" sz="1500" dirty="0" smtClean="0"/>
              <a:t>Metrics, analytics, reporting and insights</a:t>
            </a:r>
          </a:p>
          <a:p>
            <a:pPr marL="18288" lvl="1" indent="0">
              <a:buNone/>
            </a:pPr>
            <a:r>
              <a:rPr lang="en-US" sz="1500" dirty="0" smtClean="0"/>
              <a:t>Employee experience and care priorities</a:t>
            </a:r>
          </a:p>
          <a:p>
            <a:pPr marL="18288" lvl="1" indent="0">
              <a:buNone/>
            </a:pPr>
            <a:r>
              <a:rPr lang="en-US" sz="1500" dirty="0" smtClean="0"/>
              <a:t>Resource needs aligned to global </a:t>
            </a:r>
            <a:br>
              <a:rPr lang="en-US" sz="1500" dirty="0" smtClean="0"/>
            </a:br>
            <a:r>
              <a:rPr lang="en-US" sz="1500" dirty="0" smtClean="0"/>
              <a:t>and local demands</a:t>
            </a:r>
            <a:endParaRPr lang="en-US" sz="1500" dirty="0"/>
          </a:p>
        </p:txBody>
      </p:sp>
      <p:cxnSp>
        <p:nvCxnSpPr>
          <p:cNvPr id="6" name="Straight Connector 5"/>
          <p:cNvCxnSpPr/>
          <p:nvPr/>
        </p:nvCxnSpPr>
        <p:spPr>
          <a:xfrm flipH="1">
            <a:off x="3849624" y="2479439"/>
            <a:ext cx="262000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3849624" y="2949283"/>
            <a:ext cx="262000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3849624" y="3395700"/>
            <a:ext cx="262000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3849624" y="3832974"/>
            <a:ext cx="262000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3849624" y="4234937"/>
            <a:ext cx="262000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3849624" y="4682620"/>
            <a:ext cx="2620002"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grpSp>
        <p:nvGrpSpPr>
          <p:cNvPr id="28" name="Group 27"/>
          <p:cNvGrpSpPr/>
          <p:nvPr/>
        </p:nvGrpSpPr>
        <p:grpSpPr>
          <a:xfrm>
            <a:off x="2032064" y="1893694"/>
            <a:ext cx="3418806" cy="3418806"/>
            <a:chOff x="2032064" y="1984248"/>
            <a:chExt cx="3418806" cy="3418806"/>
          </a:xfrm>
        </p:grpSpPr>
        <p:sp>
          <p:nvSpPr>
            <p:cNvPr id="27" name="Oval 26"/>
            <p:cNvSpPr/>
            <p:nvPr/>
          </p:nvSpPr>
          <p:spPr>
            <a:xfrm>
              <a:off x="2032064" y="1984248"/>
              <a:ext cx="3418806" cy="3418806"/>
            </a:xfrm>
            <a:prstGeom prst="ellipse">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6" name="Group 25"/>
            <p:cNvGrpSpPr/>
            <p:nvPr/>
          </p:nvGrpSpPr>
          <p:grpSpPr>
            <a:xfrm>
              <a:off x="2290189" y="2242373"/>
              <a:ext cx="2902556" cy="2902556"/>
              <a:chOff x="1612325" y="2290513"/>
              <a:chExt cx="2902556" cy="2902556"/>
            </a:xfrm>
          </p:grpSpPr>
          <p:sp>
            <p:nvSpPr>
              <p:cNvPr id="23" name="Oval 22"/>
              <p:cNvSpPr/>
              <p:nvPr/>
            </p:nvSpPr>
            <p:spPr>
              <a:xfrm>
                <a:off x="1612325" y="2290513"/>
                <a:ext cx="2902556" cy="2902556"/>
              </a:xfrm>
              <a:prstGeom prst="ellipse">
                <a:avLst/>
              </a:prstGeom>
              <a:solidFill>
                <a:schemeClr val="accent6"/>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4" name="Freeform 23"/>
              <p:cNvSpPr/>
              <p:nvPr/>
            </p:nvSpPr>
            <p:spPr>
              <a:xfrm>
                <a:off x="2632730" y="2685617"/>
                <a:ext cx="861746" cy="2112348"/>
              </a:xfrm>
              <a:custGeom>
                <a:avLst/>
                <a:gdLst>
                  <a:gd name="connsiteX0" fmla="*/ 60550 w 361124"/>
                  <a:gd name="connsiteY0" fmla="*/ 739013 h 885203"/>
                  <a:gd name="connsiteX1" fmla="*/ 60550 w 361124"/>
                  <a:gd name="connsiteY1" fmla="*/ 795985 h 885203"/>
                  <a:gd name="connsiteX2" fmla="*/ 188274 w 361124"/>
                  <a:gd name="connsiteY2" fmla="*/ 795985 h 885203"/>
                  <a:gd name="connsiteX3" fmla="*/ 188274 w 361124"/>
                  <a:gd name="connsiteY3" fmla="*/ 739013 h 885203"/>
                  <a:gd name="connsiteX4" fmla="*/ 247931 w 361124"/>
                  <a:gd name="connsiteY4" fmla="*/ 734061 h 885203"/>
                  <a:gd name="connsiteX5" fmla="*/ 247931 w 361124"/>
                  <a:gd name="connsiteY5" fmla="*/ 791020 h 885203"/>
                  <a:gd name="connsiteX6" fmla="*/ 305538 w 361124"/>
                  <a:gd name="connsiteY6" fmla="*/ 795986 h 885203"/>
                  <a:gd name="connsiteX7" fmla="*/ 305538 w 361124"/>
                  <a:gd name="connsiteY7" fmla="*/ 753048 h 885203"/>
                  <a:gd name="connsiteX8" fmla="*/ 291225 w 361124"/>
                  <a:gd name="connsiteY8" fmla="*/ 739014 h 885203"/>
                  <a:gd name="connsiteX9" fmla="*/ 247931 w 361124"/>
                  <a:gd name="connsiteY9" fmla="*/ 635794 h 885203"/>
                  <a:gd name="connsiteX10" fmla="*/ 247931 w 361124"/>
                  <a:gd name="connsiteY10" fmla="*/ 691953 h 885203"/>
                  <a:gd name="connsiteX11" fmla="*/ 305538 w 361124"/>
                  <a:gd name="connsiteY11" fmla="*/ 695801 h 885203"/>
                  <a:gd name="connsiteX12" fmla="*/ 305538 w 361124"/>
                  <a:gd name="connsiteY12" fmla="*/ 654514 h 885203"/>
                  <a:gd name="connsiteX13" fmla="*/ 287377 w 361124"/>
                  <a:gd name="connsiteY13" fmla="*/ 635794 h 885203"/>
                  <a:gd name="connsiteX14" fmla="*/ 188278 w 361124"/>
                  <a:gd name="connsiteY14" fmla="*/ 622573 h 885203"/>
                  <a:gd name="connsiteX15" fmla="*/ 60554 w 361124"/>
                  <a:gd name="connsiteY15" fmla="*/ 650653 h 885203"/>
                  <a:gd name="connsiteX16" fmla="*/ 60554 w 361124"/>
                  <a:gd name="connsiteY16" fmla="*/ 695801 h 885203"/>
                  <a:gd name="connsiteX17" fmla="*/ 190475 w 361124"/>
                  <a:gd name="connsiteY17" fmla="*/ 685336 h 885203"/>
                  <a:gd name="connsiteX18" fmla="*/ 247931 w 361124"/>
                  <a:gd name="connsiteY18" fmla="*/ 535050 h 885203"/>
                  <a:gd name="connsiteX19" fmla="*/ 247931 w 361124"/>
                  <a:gd name="connsiteY19" fmla="*/ 592302 h 885203"/>
                  <a:gd name="connsiteX20" fmla="*/ 291225 w 361124"/>
                  <a:gd name="connsiteY20" fmla="*/ 610475 h 885203"/>
                  <a:gd name="connsiteX21" fmla="*/ 291225 w 361124"/>
                  <a:gd name="connsiteY21" fmla="*/ 553211 h 885203"/>
                  <a:gd name="connsiteX22" fmla="*/ 188278 w 361124"/>
                  <a:gd name="connsiteY22" fmla="*/ 524311 h 885203"/>
                  <a:gd name="connsiteX23" fmla="*/ 60554 w 361124"/>
                  <a:gd name="connsiteY23" fmla="*/ 561471 h 885203"/>
                  <a:gd name="connsiteX24" fmla="*/ 60554 w 361124"/>
                  <a:gd name="connsiteY24" fmla="*/ 611014 h 885203"/>
                  <a:gd name="connsiteX25" fmla="*/ 188278 w 361124"/>
                  <a:gd name="connsiteY25" fmla="*/ 573866 h 885203"/>
                  <a:gd name="connsiteX26" fmla="*/ 247926 w 361124"/>
                  <a:gd name="connsiteY26" fmla="*/ 433479 h 885203"/>
                  <a:gd name="connsiteX27" fmla="*/ 247926 w 361124"/>
                  <a:gd name="connsiteY27" fmla="*/ 491289 h 885203"/>
                  <a:gd name="connsiteX28" fmla="*/ 297265 w 361124"/>
                  <a:gd name="connsiteY28" fmla="*/ 510822 h 885203"/>
                  <a:gd name="connsiteX29" fmla="*/ 297265 w 361124"/>
                  <a:gd name="connsiteY29" fmla="*/ 460733 h 885203"/>
                  <a:gd name="connsiteX30" fmla="*/ 188278 w 361124"/>
                  <a:gd name="connsiteY30" fmla="*/ 416963 h 885203"/>
                  <a:gd name="connsiteX31" fmla="*/ 60554 w 361124"/>
                  <a:gd name="connsiteY31" fmla="*/ 466518 h 885203"/>
                  <a:gd name="connsiteX32" fmla="*/ 60554 w 361124"/>
                  <a:gd name="connsiteY32" fmla="*/ 516887 h 885203"/>
                  <a:gd name="connsiteX33" fmla="*/ 188278 w 361124"/>
                  <a:gd name="connsiteY33" fmla="*/ 472297 h 885203"/>
                  <a:gd name="connsiteX34" fmla="*/ 246341 w 361124"/>
                  <a:gd name="connsiteY34" fmla="*/ 345956 h 885203"/>
                  <a:gd name="connsiteX35" fmla="*/ 246341 w 361124"/>
                  <a:gd name="connsiteY35" fmla="*/ 384755 h 885203"/>
                  <a:gd name="connsiteX36" fmla="*/ 276364 w 361124"/>
                  <a:gd name="connsiteY36" fmla="*/ 403754 h 885203"/>
                  <a:gd name="connsiteX37" fmla="*/ 276364 w 361124"/>
                  <a:gd name="connsiteY37" fmla="*/ 362060 h 885203"/>
                  <a:gd name="connsiteX38" fmla="*/ 188278 w 361124"/>
                  <a:gd name="connsiteY38" fmla="*/ 312097 h 885203"/>
                  <a:gd name="connsiteX39" fmla="*/ 60554 w 361124"/>
                  <a:gd name="connsiteY39" fmla="*/ 372384 h 885203"/>
                  <a:gd name="connsiteX40" fmla="*/ 60554 w 361124"/>
                  <a:gd name="connsiteY40" fmla="*/ 426880 h 885203"/>
                  <a:gd name="connsiteX41" fmla="*/ 188278 w 361124"/>
                  <a:gd name="connsiteY41" fmla="*/ 372384 h 885203"/>
                  <a:gd name="connsiteX42" fmla="*/ 246345 w 361124"/>
                  <a:gd name="connsiteY42" fmla="*/ 244113 h 885203"/>
                  <a:gd name="connsiteX43" fmla="*/ 247463 w 361124"/>
                  <a:gd name="connsiteY43" fmla="*/ 287877 h 885203"/>
                  <a:gd name="connsiteX44" fmla="*/ 276368 w 361124"/>
                  <a:gd name="connsiteY44" fmla="*/ 302736 h 885203"/>
                  <a:gd name="connsiteX45" fmla="*/ 276368 w 361124"/>
                  <a:gd name="connsiteY45" fmla="*/ 258426 h 885203"/>
                  <a:gd name="connsiteX46" fmla="*/ 180556 w 361124"/>
                  <a:gd name="connsiteY46" fmla="*/ 213566 h 885203"/>
                  <a:gd name="connsiteX47" fmla="*/ 60554 w 361124"/>
                  <a:gd name="connsiteY47" fmla="*/ 278526 h 885203"/>
                  <a:gd name="connsiteX48" fmla="*/ 60554 w 361124"/>
                  <a:gd name="connsiteY48" fmla="*/ 282921 h 885203"/>
                  <a:gd name="connsiteX49" fmla="*/ 60554 w 361124"/>
                  <a:gd name="connsiteY49" fmla="*/ 333568 h 885203"/>
                  <a:gd name="connsiteX50" fmla="*/ 180556 w 361124"/>
                  <a:gd name="connsiteY50" fmla="*/ 271910 h 885203"/>
                  <a:gd name="connsiteX51" fmla="*/ 213601 w 361124"/>
                  <a:gd name="connsiteY51" fmla="*/ 0 h 885203"/>
                  <a:gd name="connsiteX52" fmla="*/ 269202 w 361124"/>
                  <a:gd name="connsiteY52" fmla="*/ 70460 h 885203"/>
                  <a:gd name="connsiteX53" fmla="*/ 284061 w 361124"/>
                  <a:gd name="connsiteY53" fmla="*/ 165151 h 885203"/>
                  <a:gd name="connsiteX54" fmla="*/ 303873 w 361124"/>
                  <a:gd name="connsiteY54" fmla="*/ 184963 h 885203"/>
                  <a:gd name="connsiteX55" fmla="*/ 303873 w 361124"/>
                  <a:gd name="connsiteY55" fmla="*/ 418376 h 885203"/>
                  <a:gd name="connsiteX56" fmla="*/ 334696 w 361124"/>
                  <a:gd name="connsiteY56" fmla="*/ 440398 h 885203"/>
                  <a:gd name="connsiteX57" fmla="*/ 334696 w 361124"/>
                  <a:gd name="connsiteY57" fmla="*/ 797128 h 885203"/>
                  <a:gd name="connsiteX58" fmla="*/ 361124 w 361124"/>
                  <a:gd name="connsiteY58" fmla="*/ 797128 h 885203"/>
                  <a:gd name="connsiteX59" fmla="*/ 361124 w 361124"/>
                  <a:gd name="connsiteY59" fmla="*/ 885203 h 885203"/>
                  <a:gd name="connsiteX60" fmla="*/ 0 w 361124"/>
                  <a:gd name="connsiteY60" fmla="*/ 885203 h 885203"/>
                  <a:gd name="connsiteX61" fmla="*/ 0 w 361124"/>
                  <a:gd name="connsiteY61" fmla="*/ 797128 h 885203"/>
                  <a:gd name="connsiteX62" fmla="*/ 33033 w 361124"/>
                  <a:gd name="connsiteY62" fmla="*/ 797128 h 885203"/>
                  <a:gd name="connsiteX63" fmla="*/ 33033 w 361124"/>
                  <a:gd name="connsiteY63" fmla="*/ 198183 h 885203"/>
                  <a:gd name="connsiteX64" fmla="*/ 101295 w 361124"/>
                  <a:gd name="connsiteY64" fmla="*/ 167348 h 885203"/>
                  <a:gd name="connsiteX65" fmla="*/ 101295 w 361124"/>
                  <a:gd name="connsiteY65" fmla="*/ 61646 h 88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61124" h="885203">
                    <a:moveTo>
                      <a:pt x="60550" y="739013"/>
                    </a:moveTo>
                    <a:lnTo>
                      <a:pt x="60550" y="795985"/>
                    </a:lnTo>
                    <a:lnTo>
                      <a:pt x="188274" y="795985"/>
                    </a:lnTo>
                    <a:lnTo>
                      <a:pt x="188274" y="739013"/>
                    </a:lnTo>
                    <a:close/>
                    <a:moveTo>
                      <a:pt x="247931" y="734061"/>
                    </a:moveTo>
                    <a:lnTo>
                      <a:pt x="247931" y="791020"/>
                    </a:lnTo>
                    <a:lnTo>
                      <a:pt x="305538" y="795986"/>
                    </a:lnTo>
                    <a:lnTo>
                      <a:pt x="305538" y="753048"/>
                    </a:lnTo>
                    <a:lnTo>
                      <a:pt x="291225" y="739014"/>
                    </a:lnTo>
                    <a:close/>
                    <a:moveTo>
                      <a:pt x="247931" y="635794"/>
                    </a:moveTo>
                    <a:lnTo>
                      <a:pt x="247931" y="691953"/>
                    </a:lnTo>
                    <a:lnTo>
                      <a:pt x="305538" y="695801"/>
                    </a:lnTo>
                    <a:lnTo>
                      <a:pt x="305538" y="654514"/>
                    </a:lnTo>
                    <a:lnTo>
                      <a:pt x="287377" y="635794"/>
                    </a:lnTo>
                    <a:close/>
                    <a:moveTo>
                      <a:pt x="188278" y="622573"/>
                    </a:moveTo>
                    <a:lnTo>
                      <a:pt x="60554" y="650653"/>
                    </a:lnTo>
                    <a:lnTo>
                      <a:pt x="60554" y="695801"/>
                    </a:lnTo>
                    <a:lnTo>
                      <a:pt x="190475" y="685336"/>
                    </a:lnTo>
                    <a:close/>
                    <a:moveTo>
                      <a:pt x="247931" y="535050"/>
                    </a:moveTo>
                    <a:lnTo>
                      <a:pt x="247931" y="592302"/>
                    </a:lnTo>
                    <a:lnTo>
                      <a:pt x="291225" y="610475"/>
                    </a:lnTo>
                    <a:lnTo>
                      <a:pt x="291225" y="553211"/>
                    </a:lnTo>
                    <a:close/>
                    <a:moveTo>
                      <a:pt x="188278" y="524311"/>
                    </a:moveTo>
                    <a:lnTo>
                      <a:pt x="60554" y="561471"/>
                    </a:lnTo>
                    <a:lnTo>
                      <a:pt x="60554" y="611014"/>
                    </a:lnTo>
                    <a:lnTo>
                      <a:pt x="188278" y="573866"/>
                    </a:lnTo>
                    <a:close/>
                    <a:moveTo>
                      <a:pt x="247926" y="433479"/>
                    </a:moveTo>
                    <a:lnTo>
                      <a:pt x="247926" y="491289"/>
                    </a:lnTo>
                    <a:lnTo>
                      <a:pt x="297265" y="510822"/>
                    </a:lnTo>
                    <a:lnTo>
                      <a:pt x="297265" y="460733"/>
                    </a:lnTo>
                    <a:close/>
                    <a:moveTo>
                      <a:pt x="188278" y="416963"/>
                    </a:moveTo>
                    <a:lnTo>
                      <a:pt x="60554" y="466518"/>
                    </a:lnTo>
                    <a:lnTo>
                      <a:pt x="60554" y="516887"/>
                    </a:lnTo>
                    <a:lnTo>
                      <a:pt x="188278" y="472297"/>
                    </a:lnTo>
                    <a:close/>
                    <a:moveTo>
                      <a:pt x="246341" y="345956"/>
                    </a:moveTo>
                    <a:lnTo>
                      <a:pt x="246341" y="384755"/>
                    </a:lnTo>
                    <a:lnTo>
                      <a:pt x="276364" y="403754"/>
                    </a:lnTo>
                    <a:lnTo>
                      <a:pt x="276364" y="362060"/>
                    </a:lnTo>
                    <a:close/>
                    <a:moveTo>
                      <a:pt x="188278" y="312097"/>
                    </a:moveTo>
                    <a:lnTo>
                      <a:pt x="60554" y="372384"/>
                    </a:lnTo>
                    <a:lnTo>
                      <a:pt x="60554" y="426880"/>
                    </a:lnTo>
                    <a:lnTo>
                      <a:pt x="188278" y="372384"/>
                    </a:lnTo>
                    <a:close/>
                    <a:moveTo>
                      <a:pt x="246345" y="244113"/>
                    </a:moveTo>
                    <a:lnTo>
                      <a:pt x="247463" y="287877"/>
                    </a:lnTo>
                    <a:lnTo>
                      <a:pt x="276368" y="302736"/>
                    </a:lnTo>
                    <a:lnTo>
                      <a:pt x="276368" y="258426"/>
                    </a:lnTo>
                    <a:close/>
                    <a:moveTo>
                      <a:pt x="180556" y="213566"/>
                    </a:moveTo>
                    <a:lnTo>
                      <a:pt x="60554" y="278526"/>
                    </a:lnTo>
                    <a:lnTo>
                      <a:pt x="60554" y="282921"/>
                    </a:lnTo>
                    <a:lnTo>
                      <a:pt x="60554" y="333568"/>
                    </a:lnTo>
                    <a:lnTo>
                      <a:pt x="180556" y="271910"/>
                    </a:lnTo>
                    <a:close/>
                    <a:moveTo>
                      <a:pt x="213601" y="0"/>
                    </a:moveTo>
                    <a:lnTo>
                      <a:pt x="269202" y="70460"/>
                    </a:lnTo>
                    <a:lnTo>
                      <a:pt x="284061" y="165151"/>
                    </a:lnTo>
                    <a:lnTo>
                      <a:pt x="303873" y="184963"/>
                    </a:lnTo>
                    <a:lnTo>
                      <a:pt x="303873" y="418376"/>
                    </a:lnTo>
                    <a:lnTo>
                      <a:pt x="334696" y="440398"/>
                    </a:lnTo>
                    <a:lnTo>
                      <a:pt x="334696" y="797128"/>
                    </a:lnTo>
                    <a:lnTo>
                      <a:pt x="361124" y="797128"/>
                    </a:lnTo>
                    <a:lnTo>
                      <a:pt x="361124" y="885203"/>
                    </a:lnTo>
                    <a:lnTo>
                      <a:pt x="0" y="885203"/>
                    </a:lnTo>
                    <a:lnTo>
                      <a:pt x="0" y="797128"/>
                    </a:lnTo>
                    <a:lnTo>
                      <a:pt x="33033" y="797128"/>
                    </a:lnTo>
                    <a:lnTo>
                      <a:pt x="33033" y="198183"/>
                    </a:lnTo>
                    <a:lnTo>
                      <a:pt x="101295" y="167348"/>
                    </a:lnTo>
                    <a:lnTo>
                      <a:pt x="101295" y="61646"/>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Tree>
    <p:extLst>
      <p:ext uri="{BB962C8B-B14F-4D97-AF65-F5344CB8AC3E}">
        <p14:creationId xmlns:p14="http://schemas.microsoft.com/office/powerpoint/2010/main" val="778271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300"/>
                                        <p:tgtEl>
                                          <p:spTgt spid="6"/>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300"/>
                                        <p:tgtEl>
                                          <p:spTgt spid="9"/>
                                        </p:tgtEl>
                                      </p:cBhvr>
                                    </p:animEffect>
                                  </p:childTnLst>
                                </p:cTn>
                              </p:par>
                            </p:childTnLst>
                          </p:cTn>
                        </p:par>
                        <p:par>
                          <p:cTn id="16" fill="hold">
                            <p:stCondLst>
                              <p:cond delay="1100"/>
                            </p:stCondLst>
                            <p:childTnLst>
                              <p:par>
                                <p:cTn id="17" presetID="10" presetClass="entr" presetSubtype="0" fill="hold" nodeType="after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16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300"/>
                                        <p:tgtEl>
                                          <p:spTgt spid="12"/>
                                        </p:tgtEl>
                                      </p:cBhvr>
                                    </p:animEffect>
                                  </p:childTnLst>
                                </p:cTn>
                              </p:par>
                            </p:childTnLst>
                          </p:cTn>
                        </p:par>
                        <p:par>
                          <p:cTn id="24" fill="hold">
                            <p:stCondLst>
                              <p:cond delay="1900"/>
                            </p:stCondLst>
                            <p:childTnLst>
                              <p:par>
                                <p:cTn id="25" presetID="10" presetClass="entr" presetSubtype="0" fill="hold" nodeType="after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par>
                          <p:cTn id="28" fill="hold">
                            <p:stCondLst>
                              <p:cond delay="24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300"/>
                                        <p:tgtEl>
                                          <p:spTgt spid="15"/>
                                        </p:tgtEl>
                                      </p:cBhvr>
                                    </p:animEffect>
                                  </p:childTnLst>
                                </p:cTn>
                              </p:par>
                            </p:childTnLst>
                          </p:cTn>
                        </p:par>
                        <p:par>
                          <p:cTn id="32" fill="hold">
                            <p:stCondLst>
                              <p:cond delay="2700"/>
                            </p:stCondLst>
                            <p:childTnLst>
                              <p:par>
                                <p:cTn id="33" presetID="10" presetClass="entr" presetSubtype="0" fill="hold" nodeType="after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500"/>
                                        <p:tgtEl>
                                          <p:spTgt spid="4">
                                            <p:txEl>
                                              <p:pRg st="3" end="3"/>
                                            </p:txEl>
                                          </p:spTgt>
                                        </p:tgtEl>
                                      </p:cBhvr>
                                    </p:animEffect>
                                  </p:childTnLst>
                                </p:cTn>
                              </p:par>
                            </p:childTnLst>
                          </p:cTn>
                        </p:par>
                        <p:par>
                          <p:cTn id="36" fill="hold">
                            <p:stCondLst>
                              <p:cond delay="3200"/>
                            </p:stCondLst>
                            <p:childTnLst>
                              <p:par>
                                <p:cTn id="37" presetID="22" presetClass="entr" presetSubtype="8"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300"/>
                                        <p:tgtEl>
                                          <p:spTgt spid="18"/>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4">
                                            <p:txEl>
                                              <p:pRg st="4" end="4"/>
                                            </p:txEl>
                                          </p:spTgt>
                                        </p:tgtEl>
                                        <p:attrNameLst>
                                          <p:attrName>style.visibility</p:attrName>
                                        </p:attrNameLst>
                                      </p:cBhvr>
                                      <p:to>
                                        <p:strVal val="visible"/>
                                      </p:to>
                                    </p:set>
                                    <p:animEffect transition="in" filter="fade">
                                      <p:cBhvr>
                                        <p:cTn id="43" dur="500"/>
                                        <p:tgtEl>
                                          <p:spTgt spid="4">
                                            <p:txEl>
                                              <p:pRg st="4" end="4"/>
                                            </p:txEl>
                                          </p:spTgt>
                                        </p:tgtEl>
                                      </p:cBhvr>
                                    </p:animEffect>
                                  </p:childTnLst>
                                </p:cTn>
                              </p:par>
                            </p:childTnLst>
                          </p:cTn>
                        </p:par>
                        <p:par>
                          <p:cTn id="44" fill="hold">
                            <p:stCondLst>
                              <p:cond delay="4000"/>
                            </p:stCondLst>
                            <p:childTnLst>
                              <p:par>
                                <p:cTn id="45" presetID="22" presetClass="entr" presetSubtype="8"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300"/>
                                        <p:tgtEl>
                                          <p:spTgt spid="21"/>
                                        </p:tgtEl>
                                      </p:cBhvr>
                                    </p:animEffect>
                                  </p:childTnLst>
                                </p:cTn>
                              </p:par>
                            </p:childTnLst>
                          </p:cTn>
                        </p:par>
                        <p:par>
                          <p:cTn id="48" fill="hold">
                            <p:stCondLst>
                              <p:cond delay="4300"/>
                            </p:stCondLst>
                            <p:childTnLst>
                              <p:par>
                                <p:cTn id="49" presetID="10" presetClass="entr" presetSubtype="0" fill="hold" nodeType="afterEffect">
                                  <p:stCondLst>
                                    <p:cond delay="0"/>
                                  </p:stCondLst>
                                  <p:childTnLst>
                                    <p:set>
                                      <p:cBhvr>
                                        <p:cTn id="50" dur="1" fill="hold">
                                          <p:stCondLst>
                                            <p:cond delay="0"/>
                                          </p:stCondLst>
                                        </p:cTn>
                                        <p:tgtEl>
                                          <p:spTgt spid="4">
                                            <p:txEl>
                                              <p:pRg st="5" end="5"/>
                                            </p:txEl>
                                          </p:spTgt>
                                        </p:tgtEl>
                                        <p:attrNameLst>
                                          <p:attrName>style.visibility</p:attrName>
                                        </p:attrNameLst>
                                      </p:cBhvr>
                                      <p:to>
                                        <p:strVal val="visible"/>
                                      </p:to>
                                    </p:set>
                                    <p:animEffect transition="in" filter="fade">
                                      <p:cBhvr>
                                        <p:cTn id="51"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Item Three"/>
          <p:cNvGrpSpPr>
            <a:grpSpLocks noChangeAspect="1"/>
          </p:cNvGrpSpPr>
          <p:nvPr/>
        </p:nvGrpSpPr>
        <p:grpSpPr>
          <a:xfrm>
            <a:off x="5852160" y="5824728"/>
            <a:ext cx="493776" cy="493776"/>
            <a:chOff x="5312229" y="2645229"/>
            <a:chExt cx="1567542" cy="1567542"/>
          </a:xfrm>
        </p:grpSpPr>
        <p:sp>
          <p:nvSpPr>
            <p:cNvPr id="89"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0" name="Not One Size icon"/>
            <p:cNvGrpSpPr/>
            <p:nvPr/>
          </p:nvGrpSpPr>
          <p:grpSpPr>
            <a:xfrm>
              <a:off x="5642411" y="2924035"/>
              <a:ext cx="907179" cy="1009931"/>
              <a:chOff x="5509518" y="2969748"/>
              <a:chExt cx="667556" cy="743167"/>
            </a:xfrm>
          </p:grpSpPr>
          <p:sp>
            <p:nvSpPr>
              <p:cNvPr id="91"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91"/>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6" name="Item Five"/>
          <p:cNvGrpSpPr>
            <a:grpSpLocks noChangeAspect="1"/>
          </p:cNvGrpSpPr>
          <p:nvPr/>
        </p:nvGrpSpPr>
        <p:grpSpPr>
          <a:xfrm>
            <a:off x="7251192" y="5824728"/>
            <a:ext cx="493776" cy="493776"/>
            <a:chOff x="8937171" y="2645229"/>
            <a:chExt cx="1567542" cy="1567542"/>
          </a:xfrm>
        </p:grpSpPr>
        <p:sp>
          <p:nvSpPr>
            <p:cNvPr id="97"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8" name="Rollout and Refine Icon"/>
            <p:cNvGrpSpPr/>
            <p:nvPr/>
          </p:nvGrpSpPr>
          <p:grpSpPr>
            <a:xfrm>
              <a:off x="9279036" y="2980806"/>
              <a:ext cx="883812" cy="896388"/>
              <a:chOff x="6280447" y="3970760"/>
              <a:chExt cx="794340" cy="805643"/>
            </a:xfrm>
          </p:grpSpPr>
          <p:sp>
            <p:nvSpPr>
              <p:cNvPr id="99"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99"/>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4" name="Item One"/>
          <p:cNvGrpSpPr>
            <a:grpSpLocks noChangeAspect="1"/>
          </p:cNvGrpSpPr>
          <p:nvPr/>
        </p:nvGrpSpPr>
        <p:grpSpPr>
          <a:xfrm>
            <a:off x="4453128" y="5824728"/>
            <a:ext cx="493776" cy="493776"/>
            <a:chOff x="1687287" y="2645229"/>
            <a:chExt cx="1567542" cy="1567542"/>
          </a:xfrm>
        </p:grpSpPr>
        <p:sp>
          <p:nvSpPr>
            <p:cNvPr id="10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07" name="Item Two"/>
          <p:cNvGrpSpPr>
            <a:grpSpLocks noChangeAspect="1"/>
          </p:cNvGrpSpPr>
          <p:nvPr/>
        </p:nvGrpSpPr>
        <p:grpSpPr>
          <a:xfrm>
            <a:off x="5148072" y="5824728"/>
            <a:ext cx="493776" cy="493776"/>
            <a:chOff x="3499758" y="2645229"/>
            <a:chExt cx="1567542" cy="1567542"/>
          </a:xfrm>
        </p:grpSpPr>
        <p:sp>
          <p:nvSpPr>
            <p:cNvPr id="10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0" name="Rectangle 109"/>
          <p:cNvSpPr/>
          <p:nvPr/>
        </p:nvSpPr>
        <p:spPr>
          <a:xfrm>
            <a:off x="-139833" y="5085240"/>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529590"/>
          </a:xfrm>
        </p:spPr>
        <p:txBody>
          <a:bodyPr/>
          <a:lstStyle/>
          <a:p>
            <a:r>
              <a:rPr lang="en-US" dirty="0" smtClean="0"/>
              <a:t>PUT DATA TO WORK.</a:t>
            </a:r>
            <a:endParaRPr lang="en-US" dirty="0"/>
          </a:p>
        </p:txBody>
      </p:sp>
      <p:sp>
        <p:nvSpPr>
          <p:cNvPr id="3" name="TextBox 2"/>
          <p:cNvSpPr txBox="1"/>
          <p:nvPr/>
        </p:nvSpPr>
        <p:spPr>
          <a:xfrm>
            <a:off x="627019" y="1097280"/>
            <a:ext cx="10937964"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BentonSans Medium" charset="0"/>
                <a:ea typeface="BentonSans Medium" charset="0"/>
                <a:cs typeface="BentonSans Medium" charset="0"/>
              </a:rPr>
              <a:t>Commercial Insights Suite: </a:t>
            </a:r>
            <a:r>
              <a:rPr lang="en-US" sz="2000" dirty="0">
                <a:solidFill>
                  <a:schemeClr val="accent4"/>
                </a:solidFill>
                <a:latin typeface="+mj-lt"/>
              </a:rPr>
              <a:t>Proactive insight engine targeted at critical spending priorities.</a:t>
            </a:r>
          </a:p>
        </p:txBody>
      </p:sp>
      <p:grpSp>
        <p:nvGrpSpPr>
          <p:cNvPr id="43" name="Item Four"/>
          <p:cNvGrpSpPr>
            <a:grpSpLocks noChangeAspect="1"/>
          </p:cNvGrpSpPr>
          <p:nvPr/>
        </p:nvGrpSpPr>
        <p:grpSpPr>
          <a:xfrm>
            <a:off x="6547104" y="5824728"/>
            <a:ext cx="493776" cy="493776"/>
            <a:chOff x="7124700" y="2645229"/>
            <a:chExt cx="1567542" cy="1567542"/>
          </a:xfrm>
        </p:grpSpPr>
        <p:sp>
          <p:nvSpPr>
            <p:cNvPr id="4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6" name="Group 15"/>
          <p:cNvGrpSpPr/>
          <p:nvPr/>
        </p:nvGrpSpPr>
        <p:grpSpPr>
          <a:xfrm>
            <a:off x="8856617" y="1793966"/>
            <a:ext cx="2299063" cy="2943497"/>
            <a:chOff x="8856617" y="1793966"/>
            <a:chExt cx="2299063" cy="2943497"/>
          </a:xfrm>
        </p:grpSpPr>
        <p:sp>
          <p:nvSpPr>
            <p:cNvPr id="60" name="Rectangle 59"/>
            <p:cNvSpPr/>
            <p:nvPr/>
          </p:nvSpPr>
          <p:spPr>
            <a:xfrm>
              <a:off x="8856617" y="1793966"/>
              <a:ext cx="2299063" cy="2943497"/>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63" name="TextBox 62"/>
            <p:cNvSpPr txBox="1"/>
            <p:nvPr/>
          </p:nvSpPr>
          <p:spPr>
            <a:xfrm>
              <a:off x="9069977" y="3641959"/>
              <a:ext cx="1872343" cy="852541"/>
            </a:xfrm>
            <a:prstGeom prst="rect">
              <a:avLst/>
            </a:prstGeom>
            <a:noFill/>
          </p:spPr>
          <p:txBody>
            <a:bodyPr wrap="square" lIns="0" tIns="0" rIns="0" bIns="0" rtlCol="0">
              <a:spAutoFit/>
            </a:bodyPr>
            <a:lstStyle/>
            <a:p>
              <a:pPr algn="ctr">
                <a:lnSpc>
                  <a:spcPct val="90000"/>
                </a:lnSpc>
                <a:spcBef>
                  <a:spcPts val="600"/>
                </a:spcBef>
              </a:pPr>
              <a:r>
                <a:rPr lang="en-US" sz="1400" dirty="0" smtClean="0">
                  <a:solidFill>
                    <a:schemeClr val="accent4"/>
                  </a:solidFill>
                  <a:latin typeface="BentonSans Medium" charset="0"/>
                  <a:ea typeface="BentonSans Medium" charset="0"/>
                  <a:cs typeface="BentonSans Medium" charset="0"/>
                </a:rPr>
                <a:t>Visibility Suite</a:t>
              </a:r>
            </a:p>
            <a:p>
              <a:pPr algn="ctr">
                <a:lnSpc>
                  <a:spcPct val="90000"/>
                </a:lnSpc>
                <a:spcBef>
                  <a:spcPts val="600"/>
                </a:spcBef>
              </a:pPr>
              <a:r>
                <a:rPr lang="en-US" sz="1400" dirty="0" smtClean="0">
                  <a:solidFill>
                    <a:schemeClr val="accent4"/>
                  </a:solidFill>
                  <a:latin typeface="+mj-lt"/>
                </a:rPr>
                <a:t>Improve </a:t>
              </a:r>
              <a:r>
                <a:rPr lang="en-US" sz="1400" dirty="0">
                  <a:solidFill>
                    <a:schemeClr val="accent4"/>
                  </a:solidFill>
                  <a:latin typeface="+mj-lt"/>
                </a:rPr>
                <a:t>transparency and and program performance.</a:t>
              </a:r>
            </a:p>
          </p:txBody>
        </p:sp>
        <p:grpSp>
          <p:nvGrpSpPr>
            <p:cNvPr id="15" name="Group 14"/>
            <p:cNvGrpSpPr/>
            <p:nvPr/>
          </p:nvGrpSpPr>
          <p:grpSpPr>
            <a:xfrm>
              <a:off x="9361714" y="2059577"/>
              <a:ext cx="1288868" cy="1288868"/>
              <a:chOff x="9361714" y="2059577"/>
              <a:chExt cx="1288868" cy="1288868"/>
            </a:xfrm>
          </p:grpSpPr>
          <p:sp>
            <p:nvSpPr>
              <p:cNvPr id="62" name="Oval 61"/>
              <p:cNvSpPr/>
              <p:nvPr/>
            </p:nvSpPr>
            <p:spPr>
              <a:xfrm>
                <a:off x="9361714" y="2059577"/>
                <a:ext cx="1288868" cy="1288868"/>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77" name="Freeform 3"/>
              <p:cNvSpPr/>
              <p:nvPr/>
            </p:nvSpPr>
            <p:spPr>
              <a:xfrm>
                <a:off x="9643551" y="2340395"/>
                <a:ext cx="725194" cy="727232"/>
              </a:xfrm>
              <a:custGeom>
                <a:avLst/>
                <a:gdLst>
                  <a:gd name="connsiteX0" fmla="*/ 818232 w 1450388"/>
                  <a:gd name="connsiteY0" fmla="*/ 817826 h 1454464"/>
                  <a:gd name="connsiteX1" fmla="*/ 228508 w 1450388"/>
                  <a:gd name="connsiteY1" fmla="*/ 817826 h 1454464"/>
                  <a:gd name="connsiteX2" fmla="*/ 228508 w 1450388"/>
                  <a:gd name="connsiteY2" fmla="*/ 228102 h 1454464"/>
                  <a:gd name="connsiteX3" fmla="*/ 818232 w 1450388"/>
                  <a:gd name="connsiteY3" fmla="*/ 228102 h 1454464"/>
                  <a:gd name="connsiteX4" fmla="*/ 818232 w 1450388"/>
                  <a:gd name="connsiteY4" fmla="*/ 817826 h 1454464"/>
                  <a:gd name="connsiteX5" fmla="*/ 893429 w 1450388"/>
                  <a:gd name="connsiteY5" fmla="*/ 153286 h 1454464"/>
                  <a:gd name="connsiteX6" fmla="*/ 153286 w 1450388"/>
                  <a:gd name="connsiteY6" fmla="*/ 153286 h 1454464"/>
                  <a:gd name="connsiteX7" fmla="*/ 153286 w 1450388"/>
                  <a:gd name="connsiteY7" fmla="*/ 893429 h 1454464"/>
                  <a:gd name="connsiteX8" fmla="*/ 816607 w 1450388"/>
                  <a:gd name="connsiteY8" fmla="*/ 956815 h 1454464"/>
                  <a:gd name="connsiteX9" fmla="*/ 1256979 w 1450388"/>
                  <a:gd name="connsiteY9" fmla="*/ 1454464 h 1454464"/>
                  <a:gd name="connsiteX10" fmla="*/ 1450388 w 1450388"/>
                  <a:gd name="connsiteY10" fmla="*/ 1261056 h 1454464"/>
                  <a:gd name="connsiteX11" fmla="*/ 956815 w 1450388"/>
                  <a:gd name="connsiteY11" fmla="*/ 816607 h 1454464"/>
                  <a:gd name="connsiteX12" fmla="*/ 893429 w 1450388"/>
                  <a:gd name="connsiteY12" fmla="*/ 153286 h 14544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450388" h="1454464">
                    <a:moveTo>
                      <a:pt x="818232" y="817826"/>
                    </a:moveTo>
                    <a:cubicBezTo>
                      <a:pt x="655380" y="980678"/>
                      <a:pt x="391360" y="980678"/>
                      <a:pt x="228508" y="817826"/>
                    </a:cubicBezTo>
                    <a:cubicBezTo>
                      <a:pt x="65669" y="654974"/>
                      <a:pt x="65669" y="390954"/>
                      <a:pt x="228508" y="228102"/>
                    </a:cubicBezTo>
                    <a:cubicBezTo>
                      <a:pt x="391360" y="65262"/>
                      <a:pt x="655380" y="65262"/>
                      <a:pt x="818232" y="228102"/>
                    </a:cubicBezTo>
                    <a:cubicBezTo>
                      <a:pt x="981085" y="390954"/>
                      <a:pt x="981085" y="654974"/>
                      <a:pt x="818232" y="817826"/>
                    </a:cubicBezTo>
                    <a:moveTo>
                      <a:pt x="893429" y="153286"/>
                    </a:moveTo>
                    <a:cubicBezTo>
                      <a:pt x="689048" y="-51095"/>
                      <a:pt x="357667" y="-51095"/>
                      <a:pt x="153286" y="153286"/>
                    </a:cubicBezTo>
                    <a:cubicBezTo>
                      <a:pt x="-51095" y="357667"/>
                      <a:pt x="-51095" y="689048"/>
                      <a:pt x="153286" y="893429"/>
                    </a:cubicBezTo>
                    <a:cubicBezTo>
                      <a:pt x="333689" y="1073833"/>
                      <a:pt x="612988" y="1094889"/>
                      <a:pt x="816607" y="956815"/>
                    </a:cubicBezTo>
                    <a:lnTo>
                      <a:pt x="1256979" y="1454464"/>
                    </a:lnTo>
                    <a:lnTo>
                      <a:pt x="1450388" y="1261056"/>
                    </a:lnTo>
                    <a:lnTo>
                      <a:pt x="956815" y="816607"/>
                    </a:lnTo>
                    <a:cubicBezTo>
                      <a:pt x="1094889" y="612988"/>
                      <a:pt x="1073833" y="333689"/>
                      <a:pt x="893429" y="153286"/>
                    </a:cubicBezTo>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nvGrpSpPr>
          <p:cNvPr id="22" name="Group 21"/>
          <p:cNvGrpSpPr/>
          <p:nvPr/>
        </p:nvGrpSpPr>
        <p:grpSpPr>
          <a:xfrm>
            <a:off x="6249852" y="1793966"/>
            <a:ext cx="2299063" cy="2943497"/>
            <a:chOff x="6249852" y="1793966"/>
            <a:chExt cx="2299063" cy="2943497"/>
          </a:xfrm>
        </p:grpSpPr>
        <p:sp>
          <p:nvSpPr>
            <p:cNvPr id="56" name="Rectangle 55"/>
            <p:cNvSpPr/>
            <p:nvPr/>
          </p:nvSpPr>
          <p:spPr>
            <a:xfrm>
              <a:off x="6249852" y="1793966"/>
              <a:ext cx="2299063" cy="2943497"/>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58" name="TextBox 57"/>
            <p:cNvSpPr txBox="1"/>
            <p:nvPr/>
          </p:nvSpPr>
          <p:spPr>
            <a:xfrm>
              <a:off x="6463212" y="3641959"/>
              <a:ext cx="1872343" cy="658642"/>
            </a:xfrm>
            <a:prstGeom prst="rect">
              <a:avLst/>
            </a:prstGeom>
            <a:noFill/>
          </p:spPr>
          <p:txBody>
            <a:bodyPr wrap="square" lIns="0" tIns="0" rIns="0" bIns="0" rtlCol="0">
              <a:spAutoFit/>
            </a:bodyPr>
            <a:lstStyle/>
            <a:p>
              <a:pPr algn="ctr">
                <a:lnSpc>
                  <a:spcPct val="90000"/>
                </a:lnSpc>
                <a:spcBef>
                  <a:spcPts val="600"/>
                </a:spcBef>
              </a:pPr>
              <a:r>
                <a:rPr lang="en-US" sz="1400" dirty="0" smtClean="0">
                  <a:solidFill>
                    <a:schemeClr val="accent4"/>
                  </a:solidFill>
                  <a:latin typeface="BentonSans Medium" charset="0"/>
                  <a:ea typeface="BentonSans Medium" charset="0"/>
                  <a:cs typeface="BentonSans Medium" charset="0"/>
                </a:rPr>
                <a:t>Incentive Suite</a:t>
              </a:r>
            </a:p>
            <a:p>
              <a:pPr algn="ctr">
                <a:lnSpc>
                  <a:spcPct val="90000"/>
                </a:lnSpc>
                <a:spcBef>
                  <a:spcPts val="600"/>
                </a:spcBef>
              </a:pPr>
              <a:r>
                <a:rPr lang="en-US" sz="1400" dirty="0" smtClean="0">
                  <a:solidFill>
                    <a:schemeClr val="accent4"/>
                  </a:solidFill>
                  <a:latin typeface="+mj-lt"/>
                </a:rPr>
                <a:t>Detailed incentive platform.</a:t>
              </a:r>
              <a:endParaRPr lang="en-US" sz="1400" dirty="0">
                <a:solidFill>
                  <a:schemeClr val="accent4"/>
                </a:solidFill>
                <a:latin typeface="+mj-lt"/>
              </a:endParaRPr>
            </a:p>
          </p:txBody>
        </p:sp>
        <p:grpSp>
          <p:nvGrpSpPr>
            <p:cNvPr id="17" name="Group 16"/>
            <p:cNvGrpSpPr/>
            <p:nvPr/>
          </p:nvGrpSpPr>
          <p:grpSpPr>
            <a:xfrm>
              <a:off x="6754949" y="2059577"/>
              <a:ext cx="1288868" cy="1288868"/>
              <a:chOff x="6754949" y="2059577"/>
              <a:chExt cx="1288868" cy="1288868"/>
            </a:xfrm>
          </p:grpSpPr>
          <p:sp>
            <p:nvSpPr>
              <p:cNvPr id="57" name="Oval 56"/>
              <p:cNvSpPr/>
              <p:nvPr/>
            </p:nvSpPr>
            <p:spPr>
              <a:xfrm>
                <a:off x="6754949" y="2059577"/>
                <a:ext cx="1288868" cy="1288868"/>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79" name="Freeform 3"/>
              <p:cNvSpPr/>
              <p:nvPr/>
            </p:nvSpPr>
            <p:spPr>
              <a:xfrm>
                <a:off x="7066999" y="2385895"/>
                <a:ext cx="664769" cy="636233"/>
              </a:xfrm>
              <a:custGeom>
                <a:avLst/>
                <a:gdLst>
                  <a:gd name="connsiteX0" fmla="*/ 554241 w 783438"/>
                  <a:gd name="connsiteY0" fmla="*/ 457124 h 749808"/>
                  <a:gd name="connsiteX1" fmla="*/ 783438 w 783438"/>
                  <a:gd name="connsiteY1" fmla="*/ 292176 h 749808"/>
                  <a:gd name="connsiteX2" fmla="*/ 771741 w 783438"/>
                  <a:gd name="connsiteY2" fmla="*/ 258953 h 749808"/>
                  <a:gd name="connsiteX3" fmla="*/ 489522 w 783438"/>
                  <a:gd name="connsiteY3" fmla="*/ 271691 h 749808"/>
                  <a:gd name="connsiteX4" fmla="*/ 402133 w 783438"/>
                  <a:gd name="connsiteY4" fmla="*/ 0 h 749808"/>
                  <a:gd name="connsiteX5" fmla="*/ 368541 w 783438"/>
                  <a:gd name="connsiteY5" fmla="*/ 787 h 749808"/>
                  <a:gd name="connsiteX6" fmla="*/ 292621 w 783438"/>
                  <a:gd name="connsiteY6" fmla="*/ 275806 h 749808"/>
                  <a:gd name="connsiteX7" fmla="*/ 10173 w 783438"/>
                  <a:gd name="connsiteY7" fmla="*/ 275400 h 749808"/>
                  <a:gd name="connsiteX8" fmla="*/ 0 w 783438"/>
                  <a:gd name="connsiteY8" fmla="*/ 308978 h 749808"/>
                  <a:gd name="connsiteX9" fmla="*/ 236207 w 783438"/>
                  <a:gd name="connsiteY9" fmla="*/ 464058 h 749808"/>
                  <a:gd name="connsiteX10" fmla="*/ 149517 w 783438"/>
                  <a:gd name="connsiteY10" fmla="*/ 728180 h 749808"/>
                  <a:gd name="connsiteX11" fmla="*/ 180950 w 783438"/>
                  <a:gd name="connsiteY11" fmla="*/ 749808 h 749808"/>
                  <a:gd name="connsiteX12" fmla="*/ 397713 w 783438"/>
                  <a:gd name="connsiteY12" fmla="*/ 576466 h 749808"/>
                  <a:gd name="connsiteX13" fmla="*/ 622046 w 783438"/>
                  <a:gd name="connsiteY13" fmla="*/ 740194 h 749808"/>
                  <a:gd name="connsiteX14" fmla="*/ 652132 w 783438"/>
                  <a:gd name="connsiteY14" fmla="*/ 717118 h 7498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783438" h="749808">
                    <a:moveTo>
                      <a:pt x="554241" y="457124"/>
                    </a:moveTo>
                    <a:lnTo>
                      <a:pt x="783438" y="292176"/>
                    </a:lnTo>
                    <a:lnTo>
                      <a:pt x="771741" y="258953"/>
                    </a:lnTo>
                    <a:lnTo>
                      <a:pt x="489522" y="271691"/>
                    </a:lnTo>
                    <a:lnTo>
                      <a:pt x="402133" y="0"/>
                    </a:lnTo>
                    <a:lnTo>
                      <a:pt x="368541" y="787"/>
                    </a:lnTo>
                    <a:lnTo>
                      <a:pt x="292621" y="275806"/>
                    </a:lnTo>
                    <a:lnTo>
                      <a:pt x="10173" y="275400"/>
                    </a:lnTo>
                    <a:lnTo>
                      <a:pt x="0" y="308978"/>
                    </a:lnTo>
                    <a:lnTo>
                      <a:pt x="236207" y="464058"/>
                    </a:lnTo>
                    <a:lnTo>
                      <a:pt x="149517" y="728180"/>
                    </a:lnTo>
                    <a:lnTo>
                      <a:pt x="180950" y="749808"/>
                    </a:lnTo>
                    <a:lnTo>
                      <a:pt x="397713" y="576466"/>
                    </a:lnTo>
                    <a:lnTo>
                      <a:pt x="622046" y="740194"/>
                    </a:lnTo>
                    <a:lnTo>
                      <a:pt x="652132" y="717118"/>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nvGrpSpPr>
          <p:cNvPr id="20" name="Group 19"/>
          <p:cNvGrpSpPr/>
          <p:nvPr/>
        </p:nvGrpSpPr>
        <p:grpSpPr>
          <a:xfrm>
            <a:off x="1036320" y="1793966"/>
            <a:ext cx="2299063" cy="2943497"/>
            <a:chOff x="1036320" y="1793966"/>
            <a:chExt cx="2299063" cy="2943497"/>
          </a:xfrm>
        </p:grpSpPr>
        <p:sp>
          <p:nvSpPr>
            <p:cNvPr id="48" name="Rectangle 47"/>
            <p:cNvSpPr/>
            <p:nvPr/>
          </p:nvSpPr>
          <p:spPr>
            <a:xfrm>
              <a:off x="1036320" y="1793966"/>
              <a:ext cx="2299063" cy="2943497"/>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50" name="TextBox 49"/>
            <p:cNvSpPr txBox="1"/>
            <p:nvPr/>
          </p:nvSpPr>
          <p:spPr>
            <a:xfrm>
              <a:off x="1249680" y="3641959"/>
              <a:ext cx="1872343" cy="658642"/>
            </a:xfrm>
            <a:prstGeom prst="rect">
              <a:avLst/>
            </a:prstGeom>
            <a:noFill/>
          </p:spPr>
          <p:txBody>
            <a:bodyPr wrap="square" lIns="0" tIns="0" rIns="0" bIns="0" rtlCol="0">
              <a:spAutoFit/>
            </a:bodyPr>
            <a:lstStyle/>
            <a:p>
              <a:pPr algn="ctr">
                <a:lnSpc>
                  <a:spcPct val="90000"/>
                </a:lnSpc>
                <a:spcBef>
                  <a:spcPts val="600"/>
                </a:spcBef>
              </a:pPr>
              <a:r>
                <a:rPr lang="en-US" sz="1400" dirty="0" smtClean="0">
                  <a:solidFill>
                    <a:schemeClr val="accent4"/>
                  </a:solidFill>
                  <a:latin typeface="BentonSans Medium" charset="0"/>
                  <a:ea typeface="BentonSans Medium" charset="0"/>
                  <a:cs typeface="BentonSans Medium" charset="0"/>
                </a:rPr>
                <a:t>Savings Suite</a:t>
              </a:r>
            </a:p>
            <a:p>
              <a:pPr algn="ctr">
                <a:lnSpc>
                  <a:spcPct val="90000"/>
                </a:lnSpc>
                <a:spcBef>
                  <a:spcPts val="600"/>
                </a:spcBef>
              </a:pPr>
              <a:r>
                <a:rPr lang="en-US" sz="1400" dirty="0">
                  <a:solidFill>
                    <a:schemeClr val="accent4"/>
                  </a:solidFill>
                  <a:latin typeface="+mj-lt"/>
                </a:rPr>
                <a:t>I</a:t>
              </a:r>
              <a:r>
                <a:rPr lang="en-US" sz="1400" dirty="0" smtClean="0">
                  <a:solidFill>
                    <a:schemeClr val="accent4"/>
                  </a:solidFill>
                  <a:latin typeface="+mj-lt"/>
                </a:rPr>
                <a:t>dentify </a:t>
              </a:r>
              <a:r>
                <a:rPr lang="en-US" sz="1400" dirty="0">
                  <a:solidFill>
                    <a:schemeClr val="accent4"/>
                  </a:solidFill>
                  <a:latin typeface="+mj-lt"/>
                </a:rPr>
                <a:t>savings through benchmarking.</a:t>
              </a:r>
            </a:p>
          </p:txBody>
        </p:sp>
        <p:grpSp>
          <p:nvGrpSpPr>
            <p:cNvPr id="18" name="Group 17"/>
            <p:cNvGrpSpPr/>
            <p:nvPr/>
          </p:nvGrpSpPr>
          <p:grpSpPr>
            <a:xfrm>
              <a:off x="1541417" y="2059577"/>
              <a:ext cx="1288868" cy="1288868"/>
              <a:chOff x="1541417" y="2059577"/>
              <a:chExt cx="1288868" cy="1288868"/>
            </a:xfrm>
          </p:grpSpPr>
          <p:sp>
            <p:nvSpPr>
              <p:cNvPr id="49" name="Oval 48"/>
              <p:cNvSpPr/>
              <p:nvPr/>
            </p:nvSpPr>
            <p:spPr>
              <a:xfrm>
                <a:off x="1541417" y="2059577"/>
                <a:ext cx="1288868" cy="1288868"/>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82" name="Freeform 3"/>
              <p:cNvSpPr/>
              <p:nvPr/>
            </p:nvSpPr>
            <p:spPr>
              <a:xfrm>
                <a:off x="2017091" y="2421168"/>
                <a:ext cx="337521" cy="565686"/>
              </a:xfrm>
              <a:custGeom>
                <a:avLst/>
                <a:gdLst>
                  <a:gd name="connsiteX0" fmla="*/ 189890 w 444856"/>
                  <a:gd name="connsiteY0" fmla="*/ 0 h 745579"/>
                  <a:gd name="connsiteX1" fmla="*/ 189890 w 444856"/>
                  <a:gd name="connsiteY1" fmla="*/ 68796 h 745579"/>
                  <a:gd name="connsiteX2" fmla="*/ 15151 w 444856"/>
                  <a:gd name="connsiteY2" fmla="*/ 233794 h 745579"/>
                  <a:gd name="connsiteX3" fmla="*/ 193662 w 444856"/>
                  <a:gd name="connsiteY3" fmla="*/ 397053 h 745579"/>
                  <a:gd name="connsiteX4" fmla="*/ 193662 w 444856"/>
                  <a:gd name="connsiteY4" fmla="*/ 557682 h 745579"/>
                  <a:gd name="connsiteX5" fmla="*/ 82474 w 444856"/>
                  <a:gd name="connsiteY5" fmla="*/ 469786 h 745579"/>
                  <a:gd name="connsiteX6" fmla="*/ 0 w 444856"/>
                  <a:gd name="connsiteY6" fmla="*/ 522732 h 745579"/>
                  <a:gd name="connsiteX7" fmla="*/ 189890 w 444856"/>
                  <a:gd name="connsiteY7" fmla="*/ 643014 h 745579"/>
                  <a:gd name="connsiteX8" fmla="*/ 189890 w 444856"/>
                  <a:gd name="connsiteY8" fmla="*/ 745579 h 745579"/>
                  <a:gd name="connsiteX9" fmla="*/ 262496 w 444856"/>
                  <a:gd name="connsiteY9" fmla="*/ 745579 h 745579"/>
                  <a:gd name="connsiteX10" fmla="*/ 262496 w 444856"/>
                  <a:gd name="connsiteY10" fmla="*/ 643014 h 745579"/>
                  <a:gd name="connsiteX11" fmla="*/ 444856 w 444856"/>
                  <a:gd name="connsiteY11" fmla="*/ 476631 h 745579"/>
                  <a:gd name="connsiteX12" fmla="*/ 260248 w 444856"/>
                  <a:gd name="connsiteY12" fmla="*/ 308610 h 745579"/>
                  <a:gd name="connsiteX13" fmla="*/ 260248 w 444856"/>
                  <a:gd name="connsiteY13" fmla="*/ 161061 h 745579"/>
                  <a:gd name="connsiteX14" fmla="*/ 343497 w 444856"/>
                  <a:gd name="connsiteY14" fmla="*/ 230022 h 745579"/>
                  <a:gd name="connsiteX15" fmla="*/ 425107 w 444856"/>
                  <a:gd name="connsiteY15" fmla="*/ 170929 h 745579"/>
                  <a:gd name="connsiteX16" fmla="*/ 262496 w 444856"/>
                  <a:gd name="connsiteY16" fmla="*/ 70955 h 745579"/>
                  <a:gd name="connsiteX17" fmla="*/ 262496 w 444856"/>
                  <a:gd name="connsiteY17" fmla="*/ 0 h 745579"/>
                  <a:gd name="connsiteX19" fmla="*/ 127025 w 444856"/>
                  <a:gd name="connsiteY19" fmla="*/ 223190 h 745579"/>
                  <a:gd name="connsiteX20" fmla="*/ 193662 w 444856"/>
                  <a:gd name="connsiteY20" fmla="*/ 156591 h 745579"/>
                  <a:gd name="connsiteX21" fmla="*/ 193662 w 444856"/>
                  <a:gd name="connsiteY21" fmla="*/ 291160 h 745579"/>
                  <a:gd name="connsiteX22" fmla="*/ 127025 w 444856"/>
                  <a:gd name="connsiteY22" fmla="*/ 223190 h 745579"/>
                  <a:gd name="connsiteX23" fmla="*/ 260248 w 444856"/>
                  <a:gd name="connsiteY23" fmla="*/ 414503 h 745579"/>
                  <a:gd name="connsiteX24" fmla="*/ 332854 w 444856"/>
                  <a:gd name="connsiteY24" fmla="*/ 487972 h 745579"/>
                  <a:gd name="connsiteX25" fmla="*/ 260248 w 444856"/>
                  <a:gd name="connsiteY25" fmla="*/ 558279 h 7455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444856" h="745579">
                    <a:moveTo>
                      <a:pt x="189890" y="0"/>
                    </a:moveTo>
                    <a:lnTo>
                      <a:pt x="189890" y="68796"/>
                    </a:lnTo>
                    <a:cubicBezTo>
                      <a:pt x="83172" y="77064"/>
                      <a:pt x="15151" y="138455"/>
                      <a:pt x="15151" y="233794"/>
                    </a:cubicBezTo>
                    <a:cubicBezTo>
                      <a:pt x="15151" y="341211"/>
                      <a:pt x="102172" y="374498"/>
                      <a:pt x="193662" y="397053"/>
                    </a:cubicBezTo>
                    <a:lnTo>
                      <a:pt x="193662" y="557682"/>
                    </a:lnTo>
                    <a:cubicBezTo>
                      <a:pt x="142964" y="547675"/>
                      <a:pt x="113436" y="512991"/>
                      <a:pt x="82474" y="469786"/>
                    </a:cubicBezTo>
                    <a:lnTo>
                      <a:pt x="0" y="522732"/>
                    </a:lnTo>
                    <a:cubicBezTo>
                      <a:pt x="37109" y="583311"/>
                      <a:pt x="92265" y="633057"/>
                      <a:pt x="189890" y="643014"/>
                    </a:cubicBezTo>
                    <a:lnTo>
                      <a:pt x="189890" y="745579"/>
                    </a:lnTo>
                    <a:lnTo>
                      <a:pt x="262496" y="745579"/>
                    </a:lnTo>
                    <a:lnTo>
                      <a:pt x="262496" y="643014"/>
                    </a:lnTo>
                    <a:cubicBezTo>
                      <a:pt x="391122" y="631673"/>
                      <a:pt x="444856" y="559841"/>
                      <a:pt x="444856" y="476631"/>
                    </a:cubicBezTo>
                    <a:cubicBezTo>
                      <a:pt x="444856" y="369951"/>
                      <a:pt x="365277" y="333629"/>
                      <a:pt x="260248" y="308610"/>
                    </a:cubicBezTo>
                    <a:lnTo>
                      <a:pt x="260248" y="161061"/>
                    </a:lnTo>
                    <a:cubicBezTo>
                      <a:pt x="298780" y="171666"/>
                      <a:pt x="321551" y="198158"/>
                      <a:pt x="343497" y="230022"/>
                    </a:cubicBezTo>
                    <a:lnTo>
                      <a:pt x="425107" y="170929"/>
                    </a:lnTo>
                    <a:cubicBezTo>
                      <a:pt x="391985" y="123177"/>
                      <a:pt x="346532" y="82436"/>
                      <a:pt x="262496" y="70955"/>
                    </a:cubicBezTo>
                    <a:lnTo>
                      <a:pt x="262496" y="0"/>
                    </a:lnTo>
                    <a:moveTo>
                      <a:pt x="127025" y="223190"/>
                    </a:moveTo>
                    <a:cubicBezTo>
                      <a:pt x="127025" y="189027"/>
                      <a:pt x="148234" y="162662"/>
                      <a:pt x="193662" y="156591"/>
                    </a:cubicBezTo>
                    <a:lnTo>
                      <a:pt x="193662" y="291160"/>
                    </a:lnTo>
                    <a:cubicBezTo>
                      <a:pt x="149847" y="277558"/>
                      <a:pt x="127025" y="260248"/>
                      <a:pt x="127025" y="223190"/>
                    </a:cubicBezTo>
                    <a:moveTo>
                      <a:pt x="260248" y="414503"/>
                    </a:moveTo>
                    <a:cubicBezTo>
                      <a:pt x="309474" y="429654"/>
                      <a:pt x="332854" y="450050"/>
                      <a:pt x="332854" y="487972"/>
                    </a:cubicBezTo>
                    <a:cubicBezTo>
                      <a:pt x="332854" y="529488"/>
                      <a:pt x="308686" y="551447"/>
                      <a:pt x="260248" y="55827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nvGrpSpPr>
          <p:cNvPr id="21" name="Group 20"/>
          <p:cNvGrpSpPr/>
          <p:nvPr/>
        </p:nvGrpSpPr>
        <p:grpSpPr>
          <a:xfrm>
            <a:off x="3643086" y="1793966"/>
            <a:ext cx="2299063" cy="2943497"/>
            <a:chOff x="3643086" y="1793966"/>
            <a:chExt cx="2299063" cy="2943497"/>
          </a:xfrm>
        </p:grpSpPr>
        <p:sp>
          <p:nvSpPr>
            <p:cNvPr id="52" name="Rectangle 51"/>
            <p:cNvSpPr/>
            <p:nvPr/>
          </p:nvSpPr>
          <p:spPr>
            <a:xfrm>
              <a:off x="3643086" y="1793966"/>
              <a:ext cx="2299063" cy="2943497"/>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54" name="TextBox 53"/>
            <p:cNvSpPr txBox="1"/>
            <p:nvPr/>
          </p:nvSpPr>
          <p:spPr>
            <a:xfrm>
              <a:off x="3856446" y="3641959"/>
              <a:ext cx="1872343" cy="658642"/>
            </a:xfrm>
            <a:prstGeom prst="rect">
              <a:avLst/>
            </a:prstGeom>
            <a:noFill/>
          </p:spPr>
          <p:txBody>
            <a:bodyPr wrap="square" lIns="0" tIns="0" rIns="0" bIns="0" rtlCol="0">
              <a:spAutoFit/>
            </a:bodyPr>
            <a:lstStyle/>
            <a:p>
              <a:pPr algn="ctr">
                <a:lnSpc>
                  <a:spcPct val="90000"/>
                </a:lnSpc>
                <a:spcBef>
                  <a:spcPts val="600"/>
                </a:spcBef>
              </a:pPr>
              <a:r>
                <a:rPr lang="en-US" sz="1400" dirty="0" smtClean="0">
                  <a:solidFill>
                    <a:schemeClr val="accent4"/>
                  </a:solidFill>
                  <a:latin typeface="BentonSans Medium" charset="0"/>
                  <a:ea typeface="BentonSans Medium" charset="0"/>
                  <a:cs typeface="BentonSans Medium" charset="0"/>
                </a:rPr>
                <a:t>Compliance Suite</a:t>
              </a:r>
            </a:p>
            <a:p>
              <a:pPr algn="ctr">
                <a:lnSpc>
                  <a:spcPct val="90000"/>
                </a:lnSpc>
                <a:spcBef>
                  <a:spcPts val="600"/>
                </a:spcBef>
              </a:pPr>
              <a:r>
                <a:rPr lang="en-US" sz="1400" dirty="0">
                  <a:solidFill>
                    <a:schemeClr val="accent4"/>
                  </a:solidFill>
                  <a:latin typeface="+mj-lt"/>
                </a:rPr>
                <a:t>T</a:t>
              </a:r>
              <a:r>
                <a:rPr lang="en-US" sz="1400" dirty="0" smtClean="0">
                  <a:solidFill>
                    <a:schemeClr val="accent4"/>
                  </a:solidFill>
                  <a:latin typeface="+mj-lt"/>
                </a:rPr>
                <a:t>rack </a:t>
              </a:r>
              <a:r>
                <a:rPr lang="en-US" sz="1400" dirty="0">
                  <a:solidFill>
                    <a:schemeClr val="accent4"/>
                  </a:solidFill>
                  <a:latin typeface="+mj-lt"/>
                </a:rPr>
                <a:t>compliance to policy.</a:t>
              </a:r>
            </a:p>
          </p:txBody>
        </p:sp>
        <p:grpSp>
          <p:nvGrpSpPr>
            <p:cNvPr id="19" name="Group 18"/>
            <p:cNvGrpSpPr/>
            <p:nvPr/>
          </p:nvGrpSpPr>
          <p:grpSpPr>
            <a:xfrm>
              <a:off x="4148183" y="2059577"/>
              <a:ext cx="1288868" cy="1288868"/>
              <a:chOff x="4148183" y="2059577"/>
              <a:chExt cx="1288868" cy="1288868"/>
            </a:xfrm>
          </p:grpSpPr>
          <p:sp>
            <p:nvSpPr>
              <p:cNvPr id="53" name="Oval 52"/>
              <p:cNvSpPr/>
              <p:nvPr/>
            </p:nvSpPr>
            <p:spPr>
              <a:xfrm>
                <a:off x="4148183" y="2059577"/>
                <a:ext cx="1288868" cy="1288868"/>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85" name="Freeform 84"/>
              <p:cNvSpPr/>
              <p:nvPr/>
            </p:nvSpPr>
            <p:spPr>
              <a:xfrm>
                <a:off x="4518549" y="2315356"/>
                <a:ext cx="548137" cy="777310"/>
              </a:xfrm>
              <a:custGeom>
                <a:avLst/>
                <a:gdLst>
                  <a:gd name="connsiteX0" fmla="*/ 875066 w 1170597"/>
                  <a:gd name="connsiteY0" fmla="*/ 662972 h 1660017"/>
                  <a:gd name="connsiteX1" fmla="*/ 945183 w 1170597"/>
                  <a:gd name="connsiteY1" fmla="*/ 746297 h 1660017"/>
                  <a:gd name="connsiteX2" fmla="*/ 576591 w 1170597"/>
                  <a:gd name="connsiteY2" fmla="*/ 1056507 h 1660017"/>
                  <a:gd name="connsiteX3" fmla="*/ 497368 w 1170597"/>
                  <a:gd name="connsiteY3" fmla="*/ 1123169 h 1660017"/>
                  <a:gd name="connsiteX4" fmla="*/ 263180 w 1170597"/>
                  <a:gd name="connsiteY4" fmla="*/ 844900 h 1660017"/>
                  <a:gd name="connsiteX5" fmla="*/ 342390 w 1170597"/>
                  <a:gd name="connsiteY5" fmla="*/ 778237 h 1660017"/>
                  <a:gd name="connsiteX6" fmla="*/ 506461 w 1170597"/>
                  <a:gd name="connsiteY6" fmla="*/ 973195 h 1660017"/>
                  <a:gd name="connsiteX7" fmla="*/ 146335 w 1170597"/>
                  <a:gd name="connsiteY7" fmla="*/ 238045 h 1660017"/>
                  <a:gd name="connsiteX8" fmla="*/ 74326 w 1170597"/>
                  <a:gd name="connsiteY8" fmla="*/ 310041 h 1660017"/>
                  <a:gd name="connsiteX9" fmla="*/ 74326 w 1170597"/>
                  <a:gd name="connsiteY9" fmla="*/ 1507359 h 1660017"/>
                  <a:gd name="connsiteX10" fmla="*/ 146335 w 1170597"/>
                  <a:gd name="connsiteY10" fmla="*/ 1579355 h 1660017"/>
                  <a:gd name="connsiteX11" fmla="*/ 1024273 w 1170597"/>
                  <a:gd name="connsiteY11" fmla="*/ 1579355 h 1660017"/>
                  <a:gd name="connsiteX12" fmla="*/ 1096270 w 1170597"/>
                  <a:gd name="connsiteY12" fmla="*/ 1507359 h 1660017"/>
                  <a:gd name="connsiteX13" fmla="*/ 1096270 w 1170597"/>
                  <a:gd name="connsiteY13" fmla="*/ 310041 h 1660017"/>
                  <a:gd name="connsiteX14" fmla="*/ 1024273 w 1170597"/>
                  <a:gd name="connsiteY14" fmla="*/ 238045 h 1660017"/>
                  <a:gd name="connsiteX15" fmla="*/ 458559 w 1170597"/>
                  <a:gd name="connsiteY15" fmla="*/ 0 h 1660017"/>
                  <a:gd name="connsiteX16" fmla="*/ 712026 w 1170597"/>
                  <a:gd name="connsiteY16" fmla="*/ 0 h 1660017"/>
                  <a:gd name="connsiteX17" fmla="*/ 751459 w 1170597"/>
                  <a:gd name="connsiteY17" fmla="*/ 39421 h 1660017"/>
                  <a:gd name="connsiteX18" fmla="*/ 751459 w 1170597"/>
                  <a:gd name="connsiteY18" fmla="*/ 78219 h 1660017"/>
                  <a:gd name="connsiteX19" fmla="*/ 804901 w 1170597"/>
                  <a:gd name="connsiteY19" fmla="*/ 78219 h 1660017"/>
                  <a:gd name="connsiteX20" fmla="*/ 855142 w 1170597"/>
                  <a:gd name="connsiteY20" fmla="*/ 128473 h 1660017"/>
                  <a:gd name="connsiteX21" fmla="*/ 855142 w 1170597"/>
                  <a:gd name="connsiteY21" fmla="*/ 153086 h 1660017"/>
                  <a:gd name="connsiteX22" fmla="*/ 1044550 w 1170597"/>
                  <a:gd name="connsiteY22" fmla="*/ 153086 h 1660017"/>
                  <a:gd name="connsiteX23" fmla="*/ 1170597 w 1170597"/>
                  <a:gd name="connsiteY23" fmla="*/ 279133 h 1660017"/>
                  <a:gd name="connsiteX24" fmla="*/ 1170597 w 1170597"/>
                  <a:gd name="connsiteY24" fmla="*/ 1533969 h 1660017"/>
                  <a:gd name="connsiteX25" fmla="*/ 1044550 w 1170597"/>
                  <a:gd name="connsiteY25" fmla="*/ 1660017 h 1660017"/>
                  <a:gd name="connsiteX26" fmla="*/ 126047 w 1170597"/>
                  <a:gd name="connsiteY26" fmla="*/ 1660017 h 1660017"/>
                  <a:gd name="connsiteX27" fmla="*/ 0 w 1170597"/>
                  <a:gd name="connsiteY27" fmla="*/ 1533969 h 1660017"/>
                  <a:gd name="connsiteX28" fmla="*/ 0 w 1170597"/>
                  <a:gd name="connsiteY28" fmla="*/ 279133 h 1660017"/>
                  <a:gd name="connsiteX29" fmla="*/ 126047 w 1170597"/>
                  <a:gd name="connsiteY29" fmla="*/ 153086 h 1660017"/>
                  <a:gd name="connsiteX30" fmla="*/ 315455 w 1170597"/>
                  <a:gd name="connsiteY30" fmla="*/ 153086 h 1660017"/>
                  <a:gd name="connsiteX31" fmla="*/ 315455 w 1170597"/>
                  <a:gd name="connsiteY31" fmla="*/ 128473 h 1660017"/>
                  <a:gd name="connsiteX32" fmla="*/ 365697 w 1170597"/>
                  <a:gd name="connsiteY32" fmla="*/ 78219 h 1660017"/>
                  <a:gd name="connsiteX33" fmla="*/ 419138 w 1170597"/>
                  <a:gd name="connsiteY33" fmla="*/ 78219 h 1660017"/>
                  <a:gd name="connsiteX34" fmla="*/ 419138 w 1170597"/>
                  <a:gd name="connsiteY34" fmla="*/ 39421 h 1660017"/>
                  <a:gd name="connsiteX35" fmla="*/ 458559 w 1170597"/>
                  <a:gd name="connsiteY35" fmla="*/ 0 h 166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70597" h="1660017">
                    <a:moveTo>
                      <a:pt x="875066" y="662972"/>
                    </a:moveTo>
                    <a:lnTo>
                      <a:pt x="945183" y="746297"/>
                    </a:lnTo>
                    <a:lnTo>
                      <a:pt x="576591" y="1056507"/>
                    </a:lnTo>
                    <a:lnTo>
                      <a:pt x="497368" y="1123169"/>
                    </a:lnTo>
                    <a:lnTo>
                      <a:pt x="263180" y="844900"/>
                    </a:lnTo>
                    <a:lnTo>
                      <a:pt x="342390" y="778237"/>
                    </a:lnTo>
                    <a:lnTo>
                      <a:pt x="506461" y="973195"/>
                    </a:lnTo>
                    <a:close/>
                    <a:moveTo>
                      <a:pt x="146335" y="238045"/>
                    </a:moveTo>
                    <a:cubicBezTo>
                      <a:pt x="106559" y="238045"/>
                      <a:pt x="74326" y="270278"/>
                      <a:pt x="74326" y="310041"/>
                    </a:cubicBezTo>
                    <a:lnTo>
                      <a:pt x="74326" y="1507359"/>
                    </a:lnTo>
                    <a:cubicBezTo>
                      <a:pt x="74326" y="1547123"/>
                      <a:pt x="106559" y="1579355"/>
                      <a:pt x="146335" y="1579355"/>
                    </a:cubicBezTo>
                    <a:lnTo>
                      <a:pt x="1024273" y="1579355"/>
                    </a:lnTo>
                    <a:cubicBezTo>
                      <a:pt x="1064037" y="1579355"/>
                      <a:pt x="1096270" y="1547123"/>
                      <a:pt x="1096270" y="1507359"/>
                    </a:cubicBezTo>
                    <a:lnTo>
                      <a:pt x="1096270" y="310041"/>
                    </a:lnTo>
                    <a:cubicBezTo>
                      <a:pt x="1096270" y="270278"/>
                      <a:pt x="1064037" y="238045"/>
                      <a:pt x="1024273" y="238045"/>
                    </a:cubicBezTo>
                    <a:close/>
                    <a:moveTo>
                      <a:pt x="458559" y="0"/>
                    </a:moveTo>
                    <a:lnTo>
                      <a:pt x="712026" y="0"/>
                    </a:lnTo>
                    <a:cubicBezTo>
                      <a:pt x="733806" y="0"/>
                      <a:pt x="751459" y="17653"/>
                      <a:pt x="751459" y="39421"/>
                    </a:cubicBezTo>
                    <a:lnTo>
                      <a:pt x="751459" y="78219"/>
                    </a:lnTo>
                    <a:lnTo>
                      <a:pt x="804901" y="78219"/>
                    </a:lnTo>
                    <a:cubicBezTo>
                      <a:pt x="832637" y="78219"/>
                      <a:pt x="855142" y="100724"/>
                      <a:pt x="855142" y="128473"/>
                    </a:cubicBezTo>
                    <a:lnTo>
                      <a:pt x="855142" y="153086"/>
                    </a:lnTo>
                    <a:lnTo>
                      <a:pt x="1044550" y="153086"/>
                    </a:lnTo>
                    <a:cubicBezTo>
                      <a:pt x="1114158" y="153086"/>
                      <a:pt x="1170597" y="209525"/>
                      <a:pt x="1170597" y="279133"/>
                    </a:cubicBezTo>
                    <a:lnTo>
                      <a:pt x="1170597" y="1533969"/>
                    </a:lnTo>
                    <a:cubicBezTo>
                      <a:pt x="1170597" y="1603591"/>
                      <a:pt x="1114158" y="1660017"/>
                      <a:pt x="1044550" y="1660017"/>
                    </a:cubicBezTo>
                    <a:lnTo>
                      <a:pt x="126047" y="1660017"/>
                    </a:lnTo>
                    <a:cubicBezTo>
                      <a:pt x="56426" y="1660017"/>
                      <a:pt x="0" y="1603591"/>
                      <a:pt x="0" y="1533969"/>
                    </a:cubicBezTo>
                    <a:lnTo>
                      <a:pt x="0" y="279133"/>
                    </a:lnTo>
                    <a:cubicBezTo>
                      <a:pt x="0" y="209525"/>
                      <a:pt x="56426" y="153086"/>
                      <a:pt x="126047" y="153086"/>
                    </a:cubicBezTo>
                    <a:lnTo>
                      <a:pt x="315455" y="153086"/>
                    </a:lnTo>
                    <a:lnTo>
                      <a:pt x="315455" y="128473"/>
                    </a:lnTo>
                    <a:cubicBezTo>
                      <a:pt x="315455" y="100724"/>
                      <a:pt x="337947" y="78219"/>
                      <a:pt x="365697" y="78219"/>
                    </a:cubicBezTo>
                    <a:lnTo>
                      <a:pt x="419138" y="78219"/>
                    </a:lnTo>
                    <a:lnTo>
                      <a:pt x="419138" y="39421"/>
                    </a:lnTo>
                    <a:cubicBezTo>
                      <a:pt x="419138" y="17653"/>
                      <a:pt x="436791" y="0"/>
                      <a:pt x="458559" y="0"/>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Tree>
    <p:extLst>
      <p:ext uri="{BB962C8B-B14F-4D97-AF65-F5344CB8AC3E}">
        <p14:creationId xmlns:p14="http://schemas.microsoft.com/office/powerpoint/2010/main" val="1555502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500"/>
                                        <p:tgtEl>
                                          <p:spTgt spid="2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51280" b="616"/>
          <a:stretch/>
        </p:blipFill>
        <p:spPr>
          <a:xfrm>
            <a:off x="1036320" y="1542011"/>
            <a:ext cx="10119361" cy="3245307"/>
          </a:xfrm>
          <a:prstGeom prst="rect">
            <a:avLst/>
          </a:prstGeom>
        </p:spPr>
      </p:pic>
      <p:grpSp>
        <p:nvGrpSpPr>
          <p:cNvPr id="88" name="Item Three"/>
          <p:cNvGrpSpPr>
            <a:grpSpLocks noChangeAspect="1"/>
          </p:cNvGrpSpPr>
          <p:nvPr/>
        </p:nvGrpSpPr>
        <p:grpSpPr>
          <a:xfrm>
            <a:off x="5852160" y="5824728"/>
            <a:ext cx="493776" cy="493776"/>
            <a:chOff x="5312229" y="2645229"/>
            <a:chExt cx="1567542" cy="1567542"/>
          </a:xfrm>
        </p:grpSpPr>
        <p:sp>
          <p:nvSpPr>
            <p:cNvPr id="89"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0" name="Not One Size icon"/>
            <p:cNvGrpSpPr/>
            <p:nvPr/>
          </p:nvGrpSpPr>
          <p:grpSpPr>
            <a:xfrm>
              <a:off x="5642411" y="2924035"/>
              <a:ext cx="907179" cy="1009931"/>
              <a:chOff x="5509518" y="2969748"/>
              <a:chExt cx="667556" cy="743167"/>
            </a:xfrm>
          </p:grpSpPr>
          <p:sp>
            <p:nvSpPr>
              <p:cNvPr id="91"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91"/>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6" name="Item Five"/>
          <p:cNvGrpSpPr>
            <a:grpSpLocks noChangeAspect="1"/>
          </p:cNvGrpSpPr>
          <p:nvPr/>
        </p:nvGrpSpPr>
        <p:grpSpPr>
          <a:xfrm>
            <a:off x="7251192" y="5824728"/>
            <a:ext cx="493776" cy="493776"/>
            <a:chOff x="8937171" y="2645229"/>
            <a:chExt cx="1567542" cy="1567542"/>
          </a:xfrm>
        </p:grpSpPr>
        <p:sp>
          <p:nvSpPr>
            <p:cNvPr id="97"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8" name="Rollout and Refine Icon"/>
            <p:cNvGrpSpPr/>
            <p:nvPr/>
          </p:nvGrpSpPr>
          <p:grpSpPr>
            <a:xfrm>
              <a:off x="9279036" y="2980806"/>
              <a:ext cx="883812" cy="896388"/>
              <a:chOff x="6280447" y="3970760"/>
              <a:chExt cx="794340" cy="805643"/>
            </a:xfrm>
          </p:grpSpPr>
          <p:sp>
            <p:nvSpPr>
              <p:cNvPr id="99"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Freeform 99"/>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4" name="Item One"/>
          <p:cNvGrpSpPr>
            <a:grpSpLocks noChangeAspect="1"/>
          </p:cNvGrpSpPr>
          <p:nvPr/>
        </p:nvGrpSpPr>
        <p:grpSpPr>
          <a:xfrm>
            <a:off x="4453128" y="5824728"/>
            <a:ext cx="493776" cy="493776"/>
            <a:chOff x="1687287" y="2645229"/>
            <a:chExt cx="1567542" cy="1567542"/>
          </a:xfrm>
        </p:grpSpPr>
        <p:sp>
          <p:nvSpPr>
            <p:cNvPr id="10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07" name="Item Two"/>
          <p:cNvGrpSpPr>
            <a:grpSpLocks noChangeAspect="1"/>
          </p:cNvGrpSpPr>
          <p:nvPr/>
        </p:nvGrpSpPr>
        <p:grpSpPr>
          <a:xfrm>
            <a:off x="5148072" y="5824728"/>
            <a:ext cx="493776" cy="493776"/>
            <a:chOff x="3499758" y="2645229"/>
            <a:chExt cx="1567542" cy="1567542"/>
          </a:xfrm>
        </p:grpSpPr>
        <p:sp>
          <p:nvSpPr>
            <p:cNvPr id="10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0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0" name="Rectangle 109"/>
          <p:cNvSpPr/>
          <p:nvPr/>
        </p:nvSpPr>
        <p:spPr>
          <a:xfrm>
            <a:off x="15182" y="5085240"/>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a:xfrm>
            <a:off x="853440" y="476250"/>
            <a:ext cx="10485120" cy="529590"/>
          </a:xfrm>
        </p:spPr>
        <p:txBody>
          <a:bodyPr/>
          <a:lstStyle/>
          <a:p>
            <a:r>
              <a:rPr lang="en-US" dirty="0" smtClean="0"/>
              <a:t>PUT DATA TO WORK.</a:t>
            </a:r>
            <a:endParaRPr lang="en-US" dirty="0"/>
          </a:p>
        </p:txBody>
      </p:sp>
      <p:sp>
        <p:nvSpPr>
          <p:cNvPr id="3" name="TextBox 2"/>
          <p:cNvSpPr txBox="1"/>
          <p:nvPr/>
        </p:nvSpPr>
        <p:spPr>
          <a:xfrm>
            <a:off x="627019" y="1097280"/>
            <a:ext cx="10937964" cy="276999"/>
          </a:xfrm>
          <a:prstGeom prst="rect">
            <a:avLst/>
          </a:prstGeom>
          <a:noFill/>
        </p:spPr>
        <p:txBody>
          <a:bodyPr wrap="square" lIns="0" tIns="0" rIns="0" bIns="0" rtlCol="0">
            <a:spAutoFit/>
          </a:bodyPr>
          <a:lstStyle/>
          <a:p>
            <a:pPr algn="ctr">
              <a:lnSpc>
                <a:spcPct val="90000"/>
              </a:lnSpc>
              <a:spcBef>
                <a:spcPts val="1600"/>
              </a:spcBef>
            </a:pPr>
            <a:r>
              <a:rPr lang="en-US" sz="2000" dirty="0" smtClean="0">
                <a:solidFill>
                  <a:schemeClr val="accent4"/>
                </a:solidFill>
                <a:latin typeface="BentonSans Medium" charset="0"/>
                <a:ea typeface="BentonSans Medium" charset="0"/>
                <a:cs typeface="BentonSans Medium" charset="0"/>
              </a:rPr>
              <a:t>Business </a:t>
            </a:r>
            <a:r>
              <a:rPr lang="en-US" sz="2000" dirty="0">
                <a:solidFill>
                  <a:schemeClr val="accent4"/>
                </a:solidFill>
                <a:latin typeface="BentonSans Medium" charset="0"/>
                <a:ea typeface="BentonSans Medium" charset="0"/>
                <a:cs typeface="BentonSans Medium" charset="0"/>
              </a:rPr>
              <a:t>Consulting: </a:t>
            </a:r>
            <a:r>
              <a:rPr lang="en-US" sz="2000" dirty="0">
                <a:solidFill>
                  <a:schemeClr val="accent4"/>
                </a:solidFill>
                <a:latin typeface="+mj-lt"/>
              </a:rPr>
              <a:t>Tailored insight and expertise from seasoned payment specialists.</a:t>
            </a:r>
          </a:p>
        </p:txBody>
      </p:sp>
      <p:grpSp>
        <p:nvGrpSpPr>
          <p:cNvPr id="43" name="Item Four"/>
          <p:cNvGrpSpPr>
            <a:grpSpLocks noChangeAspect="1"/>
          </p:cNvGrpSpPr>
          <p:nvPr/>
        </p:nvGrpSpPr>
        <p:grpSpPr>
          <a:xfrm>
            <a:off x="6547104" y="5824728"/>
            <a:ext cx="493776" cy="493776"/>
            <a:chOff x="7124700" y="2645229"/>
            <a:chExt cx="1567542" cy="1567542"/>
          </a:xfrm>
        </p:grpSpPr>
        <p:sp>
          <p:nvSpPr>
            <p:cNvPr id="44"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5"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48" name="Rectangle 47"/>
          <p:cNvSpPr/>
          <p:nvPr/>
        </p:nvSpPr>
        <p:spPr>
          <a:xfrm>
            <a:off x="1036319" y="3990676"/>
            <a:ext cx="3268643" cy="796642"/>
          </a:xfrm>
          <a:prstGeom prst="rect">
            <a:avLst/>
          </a:prstGeom>
          <a:solidFill>
            <a:schemeClr val="accent4">
              <a:alpha val="5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50" name="TextBox 49"/>
          <p:cNvSpPr txBox="1"/>
          <p:nvPr/>
        </p:nvSpPr>
        <p:spPr>
          <a:xfrm>
            <a:off x="1734468" y="4179068"/>
            <a:ext cx="1872343" cy="415498"/>
          </a:xfrm>
          <a:prstGeom prst="rect">
            <a:avLst/>
          </a:prstGeom>
          <a:noFill/>
        </p:spPr>
        <p:txBody>
          <a:bodyPr wrap="square" lIns="0" tIns="0" rIns="0" bIns="0" rtlCol="0">
            <a:spAutoFit/>
          </a:bodyPr>
          <a:lstStyle/>
          <a:p>
            <a:pPr algn="ctr">
              <a:lnSpc>
                <a:spcPct val="90000"/>
              </a:lnSpc>
              <a:spcBef>
                <a:spcPts val="600"/>
              </a:spcBef>
            </a:pPr>
            <a:r>
              <a:rPr lang="en-US" sz="1500" dirty="0" smtClean="0">
                <a:solidFill>
                  <a:schemeClr val="bg1"/>
                </a:solidFill>
              </a:rPr>
              <a:t>Drive </a:t>
            </a:r>
            <a:r>
              <a:rPr lang="en-US" sz="1500" dirty="0">
                <a:solidFill>
                  <a:schemeClr val="bg1"/>
                </a:solidFill>
              </a:rPr>
              <a:t>strategy and management</a:t>
            </a:r>
          </a:p>
        </p:txBody>
      </p:sp>
      <p:sp>
        <p:nvSpPr>
          <p:cNvPr id="65" name="Rectangle 64"/>
          <p:cNvSpPr/>
          <p:nvPr/>
        </p:nvSpPr>
        <p:spPr>
          <a:xfrm>
            <a:off x="4304963" y="3990676"/>
            <a:ext cx="3582076" cy="796642"/>
          </a:xfrm>
          <a:prstGeom prst="rect">
            <a:avLst/>
          </a:prstGeom>
          <a:solidFill>
            <a:schemeClr val="tx1">
              <a:alpha val="7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67" name="Rectangle 66"/>
          <p:cNvSpPr/>
          <p:nvPr/>
        </p:nvSpPr>
        <p:spPr>
          <a:xfrm>
            <a:off x="7887039" y="3990676"/>
            <a:ext cx="3268642" cy="796642"/>
          </a:xfrm>
          <a:prstGeom prst="rect">
            <a:avLst/>
          </a:prstGeom>
          <a:solidFill>
            <a:schemeClr val="accent4">
              <a:alpha val="31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00"/>
              </a:spcBef>
            </a:pPr>
            <a:endParaRPr lang="en-US" sz="1400" dirty="0" err="1" smtClean="0">
              <a:solidFill>
                <a:schemeClr val="accent4"/>
              </a:solidFill>
              <a:latin typeface="BentonSans Regular"/>
              <a:cs typeface="BentonSans Regular"/>
            </a:endParaRPr>
          </a:p>
        </p:txBody>
      </p:sp>
      <p:sp>
        <p:nvSpPr>
          <p:cNvPr id="69" name="TextBox 68"/>
          <p:cNvSpPr txBox="1"/>
          <p:nvPr/>
        </p:nvSpPr>
        <p:spPr>
          <a:xfrm>
            <a:off x="5296379" y="4179068"/>
            <a:ext cx="1590988" cy="415498"/>
          </a:xfrm>
          <a:prstGeom prst="rect">
            <a:avLst/>
          </a:prstGeom>
          <a:noFill/>
        </p:spPr>
        <p:txBody>
          <a:bodyPr wrap="square" lIns="0" tIns="0" rIns="0" bIns="0" rtlCol="0">
            <a:spAutoFit/>
          </a:bodyPr>
          <a:lstStyle/>
          <a:p>
            <a:pPr algn="ctr">
              <a:lnSpc>
                <a:spcPct val="90000"/>
              </a:lnSpc>
              <a:spcBef>
                <a:spcPts val="600"/>
              </a:spcBef>
            </a:pPr>
            <a:r>
              <a:rPr lang="en-US" sz="1500" dirty="0" smtClean="0">
                <a:solidFill>
                  <a:schemeClr val="bg1"/>
                </a:solidFill>
              </a:rPr>
              <a:t>Support </a:t>
            </a:r>
            <a:r>
              <a:rPr lang="en-US" sz="1500" dirty="0">
                <a:solidFill>
                  <a:schemeClr val="bg1"/>
                </a:solidFill>
              </a:rPr>
              <a:t>and behavior change</a:t>
            </a:r>
          </a:p>
        </p:txBody>
      </p:sp>
      <p:sp>
        <p:nvSpPr>
          <p:cNvPr id="70" name="TextBox 69"/>
          <p:cNvSpPr txBox="1"/>
          <p:nvPr/>
        </p:nvSpPr>
        <p:spPr>
          <a:xfrm>
            <a:off x="8597100" y="4179068"/>
            <a:ext cx="1872343" cy="415498"/>
          </a:xfrm>
          <a:prstGeom prst="rect">
            <a:avLst/>
          </a:prstGeom>
          <a:noFill/>
        </p:spPr>
        <p:txBody>
          <a:bodyPr wrap="square" lIns="0" tIns="0" rIns="0" bIns="0" rtlCol="0">
            <a:spAutoFit/>
          </a:bodyPr>
          <a:lstStyle/>
          <a:p>
            <a:pPr algn="ctr">
              <a:lnSpc>
                <a:spcPct val="90000"/>
              </a:lnSpc>
              <a:spcBef>
                <a:spcPts val="600"/>
              </a:spcBef>
            </a:pPr>
            <a:r>
              <a:rPr lang="en-US" sz="1500" dirty="0" smtClean="0">
                <a:solidFill>
                  <a:schemeClr val="bg1"/>
                </a:solidFill>
              </a:rPr>
              <a:t>Lead </a:t>
            </a:r>
            <a:r>
              <a:rPr lang="en-US" sz="1500" dirty="0">
                <a:solidFill>
                  <a:schemeClr val="bg1"/>
                </a:solidFill>
              </a:rPr>
              <a:t>change management</a:t>
            </a:r>
          </a:p>
        </p:txBody>
      </p:sp>
    </p:spTree>
    <p:extLst>
      <p:ext uri="{BB962C8B-B14F-4D97-AF65-F5344CB8AC3E}">
        <p14:creationId xmlns:p14="http://schemas.microsoft.com/office/powerpoint/2010/main" val="751280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4453128" y="0"/>
            <a:ext cx="7738872" cy="5609299"/>
          </a:xfrm>
          <a:prstGeom prst="rect">
            <a:avLst/>
          </a:prstGeom>
          <a:gradFill>
            <a:gsLst>
              <a:gs pos="0">
                <a:schemeClr val="accent6">
                  <a:alpha val="55000"/>
                </a:schemeClr>
              </a:gs>
              <a:gs pos="100000">
                <a:schemeClr val="bg1">
                  <a:alpha val="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6" name="Circle 1 Headline"/>
          <p:cNvSpPr txBox="1"/>
          <p:nvPr/>
        </p:nvSpPr>
        <p:spPr>
          <a:xfrm>
            <a:off x="4946905" y="2120949"/>
            <a:ext cx="5893816" cy="2616101"/>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sz="2000" dirty="0" smtClean="0">
                <a:solidFill>
                  <a:schemeClr val="accent2"/>
                </a:solidFill>
                <a:latin typeface="+mj-lt"/>
                <a:cs typeface="+mj-cs"/>
              </a:rPr>
              <a:t>Client specific bullet point</a:t>
            </a:r>
            <a:endParaRPr lang="en-US" sz="2000" dirty="0">
              <a:solidFill>
                <a:schemeClr val="accent2"/>
              </a:solidFill>
              <a:latin typeface="+mj-lt"/>
              <a:cs typeface="+mj-cs"/>
            </a:endParaRP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p:txBody>
      </p:sp>
      <p:cxnSp>
        <p:nvCxnSpPr>
          <p:cNvPr id="58" name="Straight Connector 57"/>
          <p:cNvCxnSpPr/>
          <p:nvPr/>
        </p:nvCxnSpPr>
        <p:spPr>
          <a:xfrm>
            <a:off x="4453128" y="0"/>
            <a:ext cx="0" cy="4737050"/>
          </a:xfrm>
          <a:prstGeom prst="line">
            <a:avLst/>
          </a:prstGeom>
          <a:ln w="9525" cmpd="sng">
            <a:solidFill>
              <a:schemeClr val="accent6"/>
            </a:solidFill>
          </a:ln>
          <a:effectLst/>
        </p:spPr>
        <p:style>
          <a:lnRef idx="2">
            <a:schemeClr val="accent1"/>
          </a:lnRef>
          <a:fillRef idx="0">
            <a:schemeClr val="accent1"/>
          </a:fillRef>
          <a:effectRef idx="1">
            <a:schemeClr val="accent1"/>
          </a:effectRef>
          <a:fontRef idx="minor">
            <a:schemeClr val="tx1"/>
          </a:fontRef>
        </p:style>
      </p:cxnSp>
      <p:grpSp>
        <p:nvGrpSpPr>
          <p:cNvPr id="43" name="Item Three"/>
          <p:cNvGrpSpPr>
            <a:grpSpLocks noChangeAspect="1"/>
          </p:cNvGrpSpPr>
          <p:nvPr/>
        </p:nvGrpSpPr>
        <p:grpSpPr>
          <a:xfrm>
            <a:off x="5852160" y="5824728"/>
            <a:ext cx="493776" cy="493776"/>
            <a:chOff x="5312229" y="2645229"/>
            <a:chExt cx="1567542" cy="1567542"/>
          </a:xfrm>
        </p:grpSpPr>
        <p:sp>
          <p:nvSpPr>
            <p:cNvPr id="4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1" name="Not One Size icon"/>
            <p:cNvGrpSpPr/>
            <p:nvPr/>
          </p:nvGrpSpPr>
          <p:grpSpPr>
            <a:xfrm>
              <a:off x="5642411" y="2924035"/>
              <a:ext cx="907179" cy="1009931"/>
              <a:chOff x="5509518" y="2969748"/>
              <a:chExt cx="667556" cy="743167"/>
            </a:xfrm>
          </p:grpSpPr>
          <p:sp>
            <p:nvSpPr>
              <p:cNvPr id="62"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0" name="Item Five"/>
          <p:cNvGrpSpPr>
            <a:grpSpLocks noChangeAspect="1"/>
          </p:cNvGrpSpPr>
          <p:nvPr/>
        </p:nvGrpSpPr>
        <p:grpSpPr>
          <a:xfrm>
            <a:off x="7251192" y="5824728"/>
            <a:ext cx="493776" cy="493776"/>
            <a:chOff x="8937171" y="2645229"/>
            <a:chExt cx="1567542" cy="1567542"/>
          </a:xfrm>
        </p:grpSpPr>
        <p:sp>
          <p:nvSpPr>
            <p:cNvPr id="31"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2" name="Rollout and Refine Icon"/>
            <p:cNvGrpSpPr/>
            <p:nvPr/>
          </p:nvGrpSpPr>
          <p:grpSpPr>
            <a:xfrm>
              <a:off x="9279036" y="2980806"/>
              <a:ext cx="883812" cy="896388"/>
              <a:chOff x="6280447" y="3970760"/>
              <a:chExt cx="794340" cy="805643"/>
            </a:xfrm>
          </p:grpSpPr>
          <p:sp>
            <p:nvSpPr>
              <p:cNvPr id="33"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3"/>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Item One"/>
          <p:cNvGrpSpPr>
            <a:grpSpLocks noChangeAspect="1"/>
          </p:cNvGrpSpPr>
          <p:nvPr/>
        </p:nvGrpSpPr>
        <p:grpSpPr>
          <a:xfrm>
            <a:off x="4453128" y="5824728"/>
            <a:ext cx="493776" cy="493776"/>
            <a:chOff x="1687287" y="2645229"/>
            <a:chExt cx="1567542" cy="1567542"/>
          </a:xfrm>
        </p:grpSpPr>
        <p:sp>
          <p:nvSpPr>
            <p:cNvPr id="68"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70" name="Item Two"/>
          <p:cNvGrpSpPr>
            <a:grpSpLocks noChangeAspect="1"/>
          </p:cNvGrpSpPr>
          <p:nvPr/>
        </p:nvGrpSpPr>
        <p:grpSpPr>
          <a:xfrm>
            <a:off x="5148072" y="5824728"/>
            <a:ext cx="493776" cy="493776"/>
            <a:chOff x="3499758" y="2645229"/>
            <a:chExt cx="1567542" cy="1567542"/>
          </a:xfrm>
        </p:grpSpPr>
        <p:sp>
          <p:nvSpPr>
            <p:cNvPr id="71"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7" name="Rectangle 46"/>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440" y="2368525"/>
            <a:ext cx="3011431" cy="875728"/>
          </a:xfrm>
          <a:prstGeom prst="rect">
            <a:avLst/>
          </a:prstGeom>
        </p:spPr>
      </p:pic>
    </p:spTree>
    <p:extLst>
      <p:ext uri="{BB962C8B-B14F-4D97-AF65-F5344CB8AC3E}">
        <p14:creationId xmlns:p14="http://schemas.microsoft.com/office/powerpoint/2010/main" val="102309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par>
                                <p:cTn id="8" presetID="22" presetClass="entr" presetSubtype="1"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up)">
                                      <p:cBhvr>
                                        <p:cTn id="10" dur="500"/>
                                        <p:tgtEl>
                                          <p:spTgt spid="58"/>
                                        </p:tgtEl>
                                      </p:cBhvr>
                                    </p:animEffect>
                                  </p:childTnLst>
                                </p:cTn>
                              </p:par>
                              <p:par>
                                <p:cTn id="11" presetID="10" presetClass="entr" presetSubtype="0" fill="hold" nodeType="withEffect">
                                  <p:stCondLst>
                                    <p:cond delay="0"/>
                                  </p:stCondLst>
                                  <p:childTnLst>
                                    <p:set>
                                      <p:cBhvr>
                                        <p:cTn id="12" dur="1" fill="hold">
                                          <p:stCondLst>
                                            <p:cond delay="0"/>
                                          </p:stCondLst>
                                        </p:cTn>
                                        <p:tgtEl>
                                          <p:spTgt spid="56">
                                            <p:txEl>
                                              <p:pRg st="0" end="0"/>
                                            </p:txEl>
                                          </p:spTgt>
                                        </p:tgtEl>
                                        <p:attrNameLst>
                                          <p:attrName>style.visibility</p:attrName>
                                        </p:attrNameLst>
                                      </p:cBhvr>
                                      <p:to>
                                        <p:strVal val="visible"/>
                                      </p:to>
                                    </p:set>
                                    <p:animEffect transition="in" filter="fade">
                                      <p:cBhvr>
                                        <p:cTn id="13" dur="500"/>
                                        <p:tgtEl>
                                          <p:spTgt spid="56">
                                            <p:txEl>
                                              <p:pRg st="0" end="0"/>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56">
                                            <p:txEl>
                                              <p:pRg st="1" end="1"/>
                                            </p:txEl>
                                          </p:spTgt>
                                        </p:tgtEl>
                                        <p:attrNameLst>
                                          <p:attrName>style.visibility</p:attrName>
                                        </p:attrNameLst>
                                      </p:cBhvr>
                                      <p:to>
                                        <p:strVal val="visible"/>
                                      </p:to>
                                    </p:set>
                                    <p:animEffect transition="in" filter="fade">
                                      <p:cBhvr>
                                        <p:cTn id="17" dur="500"/>
                                        <p:tgtEl>
                                          <p:spTgt spid="56">
                                            <p:txEl>
                                              <p:pRg st="1" end="1"/>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6">
                                            <p:txEl>
                                              <p:pRg st="2" end="2"/>
                                            </p:txEl>
                                          </p:spTgt>
                                        </p:tgtEl>
                                        <p:attrNameLst>
                                          <p:attrName>style.visibility</p:attrName>
                                        </p:attrNameLst>
                                      </p:cBhvr>
                                      <p:to>
                                        <p:strVal val="visible"/>
                                      </p:to>
                                    </p:set>
                                    <p:animEffect transition="in" filter="fade">
                                      <p:cBhvr>
                                        <p:cTn id="21" dur="500"/>
                                        <p:tgtEl>
                                          <p:spTgt spid="56">
                                            <p:txEl>
                                              <p:pRg st="2" end="2"/>
                                            </p:txEl>
                                          </p:spTgt>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6">
                                            <p:txEl>
                                              <p:pRg st="3" end="3"/>
                                            </p:txEl>
                                          </p:spTgt>
                                        </p:tgtEl>
                                        <p:attrNameLst>
                                          <p:attrName>style.visibility</p:attrName>
                                        </p:attrNameLst>
                                      </p:cBhvr>
                                      <p:to>
                                        <p:strVal val="visible"/>
                                      </p:to>
                                    </p:set>
                                    <p:animEffect transition="in" filter="fade">
                                      <p:cBhvr>
                                        <p:cTn id="25" dur="500"/>
                                        <p:tgtEl>
                                          <p:spTgt spid="56">
                                            <p:txEl>
                                              <p:pRg st="3" end="3"/>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6">
                                            <p:txEl>
                                              <p:pRg st="4" end="4"/>
                                            </p:txEl>
                                          </p:spTgt>
                                        </p:tgtEl>
                                        <p:attrNameLst>
                                          <p:attrName>style.visibility</p:attrName>
                                        </p:attrNameLst>
                                      </p:cBhvr>
                                      <p:to>
                                        <p:strVal val="visible"/>
                                      </p:to>
                                    </p:set>
                                    <p:animEffect transition="in" filter="fade">
                                      <p:cBhvr>
                                        <p:cTn id="29" dur="500"/>
                                        <p:tgtEl>
                                          <p:spTgt spid="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Item Three"/>
          <p:cNvGrpSpPr>
            <a:grpSpLocks noChangeAspect="1"/>
          </p:cNvGrpSpPr>
          <p:nvPr/>
        </p:nvGrpSpPr>
        <p:grpSpPr>
          <a:xfrm>
            <a:off x="5852160" y="5824728"/>
            <a:ext cx="493776" cy="493776"/>
            <a:chOff x="5312229" y="2645229"/>
            <a:chExt cx="1567542" cy="1567542"/>
          </a:xfrm>
        </p:grpSpPr>
        <p:sp>
          <p:nvSpPr>
            <p:cNvPr id="4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1" name="Not One Size icon"/>
            <p:cNvGrpSpPr/>
            <p:nvPr/>
          </p:nvGrpSpPr>
          <p:grpSpPr>
            <a:xfrm>
              <a:off x="5642411" y="2924035"/>
              <a:ext cx="907179" cy="1009931"/>
              <a:chOff x="5509518" y="2969748"/>
              <a:chExt cx="667556" cy="743167"/>
            </a:xfrm>
          </p:grpSpPr>
          <p:sp>
            <p:nvSpPr>
              <p:cNvPr id="62"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Item One"/>
          <p:cNvGrpSpPr>
            <a:grpSpLocks noChangeAspect="1"/>
          </p:cNvGrpSpPr>
          <p:nvPr/>
        </p:nvGrpSpPr>
        <p:grpSpPr>
          <a:xfrm>
            <a:off x="4453128" y="5824728"/>
            <a:ext cx="493776" cy="493776"/>
            <a:chOff x="1687287" y="2645229"/>
            <a:chExt cx="1567542" cy="1567542"/>
          </a:xfrm>
        </p:grpSpPr>
        <p:sp>
          <p:nvSpPr>
            <p:cNvPr id="68"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70" name="Item Two"/>
          <p:cNvGrpSpPr>
            <a:grpSpLocks noChangeAspect="1"/>
          </p:cNvGrpSpPr>
          <p:nvPr/>
        </p:nvGrpSpPr>
        <p:grpSpPr>
          <a:xfrm>
            <a:off x="5148072" y="5824728"/>
            <a:ext cx="493776" cy="493776"/>
            <a:chOff x="3499758" y="2645229"/>
            <a:chExt cx="1567542" cy="1567542"/>
          </a:xfrm>
        </p:grpSpPr>
        <p:sp>
          <p:nvSpPr>
            <p:cNvPr id="71"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47" name="Rectangle 46"/>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0" name="Item Five"/>
          <p:cNvGrpSpPr>
            <a:grpSpLocks noChangeAspect="1"/>
          </p:cNvGrpSpPr>
          <p:nvPr/>
        </p:nvGrpSpPr>
        <p:grpSpPr>
          <a:xfrm>
            <a:off x="612648" y="1572768"/>
            <a:ext cx="3657600" cy="3657600"/>
            <a:chOff x="8937171" y="2645229"/>
            <a:chExt cx="1567542" cy="1567542"/>
          </a:xfrm>
        </p:grpSpPr>
        <p:sp>
          <p:nvSpPr>
            <p:cNvPr id="31"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2" name="Rollout and Refine Icon"/>
            <p:cNvGrpSpPr/>
            <p:nvPr/>
          </p:nvGrpSpPr>
          <p:grpSpPr>
            <a:xfrm>
              <a:off x="9279036" y="2980806"/>
              <a:ext cx="883812" cy="896388"/>
              <a:chOff x="6280447" y="3970760"/>
              <a:chExt cx="794340" cy="805643"/>
            </a:xfrm>
          </p:grpSpPr>
          <p:sp>
            <p:nvSpPr>
              <p:cNvPr id="33"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3"/>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 name="TextBox 7"/>
          <p:cNvSpPr txBox="1"/>
          <p:nvPr/>
        </p:nvSpPr>
        <p:spPr>
          <a:xfrm>
            <a:off x="1914862" y="2377440"/>
            <a:ext cx="1053172"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5</a:t>
            </a:r>
            <a:endParaRPr lang="en-US" sz="14000" dirty="0">
              <a:ln w="25400">
                <a:solidFill>
                  <a:schemeClr val="tx1"/>
                </a:solidFill>
              </a:ln>
              <a:solidFill>
                <a:schemeClr val="bg1"/>
              </a:solidFill>
            </a:endParaRPr>
          </a:p>
        </p:txBody>
      </p:sp>
      <p:sp>
        <p:nvSpPr>
          <p:cNvPr id="37" name="Circle 1 Headline"/>
          <p:cNvSpPr txBox="1"/>
          <p:nvPr/>
        </p:nvSpPr>
        <p:spPr>
          <a:xfrm>
            <a:off x="5029200" y="2598003"/>
            <a:ext cx="6031878" cy="1661993"/>
          </a:xfrm>
          <a:prstGeom prst="rect">
            <a:avLst/>
          </a:prstGeom>
          <a:noFill/>
        </p:spPr>
        <p:txBody>
          <a:bodyPr wrap="square" lIns="0" tIns="0" rIns="0" bIns="0" rtlCol="0">
            <a:spAutoFit/>
          </a:bodyPr>
          <a:lstStyle/>
          <a:p>
            <a:pPr>
              <a:lnSpc>
                <a:spcPct val="90000"/>
              </a:lnSpc>
              <a:spcBef>
                <a:spcPts val="1600"/>
              </a:spcBef>
            </a:pPr>
            <a:r>
              <a:rPr lang="en-US" sz="6000" dirty="0" smtClean="0">
                <a:latin typeface="+mj-lt"/>
                <a:cs typeface="+mj-cs"/>
              </a:rPr>
              <a:t>Ensure </a:t>
            </a:r>
            <a:r>
              <a:rPr lang="en-US" sz="6000" dirty="0">
                <a:latin typeface="+mj-lt"/>
                <a:cs typeface="+mj-cs"/>
              </a:rPr>
              <a:t>you have the right support</a:t>
            </a:r>
          </a:p>
        </p:txBody>
      </p:sp>
      <p:sp>
        <p:nvSpPr>
          <p:cNvPr id="38" name="Circle 1 Headline"/>
          <p:cNvSpPr txBox="1"/>
          <p:nvPr/>
        </p:nvSpPr>
        <p:spPr>
          <a:xfrm>
            <a:off x="5074920" y="4407126"/>
            <a:ext cx="6149007" cy="664797"/>
          </a:xfrm>
          <a:prstGeom prst="rect">
            <a:avLst/>
          </a:prstGeom>
          <a:noFill/>
        </p:spPr>
        <p:txBody>
          <a:bodyPr wrap="square" lIns="0" tIns="0" rIns="0" bIns="0" rtlCol="0">
            <a:spAutoFit/>
          </a:bodyPr>
          <a:lstStyle/>
          <a:p>
            <a:pPr>
              <a:lnSpc>
                <a:spcPct val="90000"/>
              </a:lnSpc>
              <a:spcBef>
                <a:spcPts val="1600"/>
              </a:spcBef>
            </a:pPr>
            <a:r>
              <a:rPr lang="en-US" sz="2400" dirty="0">
                <a:solidFill>
                  <a:schemeClr val="accent4"/>
                </a:solidFill>
                <a:latin typeface="+mj-lt"/>
                <a:cs typeface="+mj-cs"/>
              </a:rPr>
              <a:t>Do you have what you need to get up and running and keep </a:t>
            </a:r>
            <a:r>
              <a:rPr lang="en-US" sz="2400" dirty="0" smtClean="0">
                <a:solidFill>
                  <a:schemeClr val="accent4"/>
                </a:solidFill>
                <a:latin typeface="+mj-lt"/>
                <a:cs typeface="+mj-cs"/>
              </a:rPr>
              <a:t>improving?</a:t>
            </a:r>
            <a:endParaRPr lang="en-US" sz="2400" dirty="0">
              <a:solidFill>
                <a:schemeClr val="accent4"/>
              </a:solidFill>
              <a:latin typeface="+mj-lt"/>
              <a:cs typeface="+mj-cs"/>
            </a:endParaRPr>
          </a:p>
        </p:txBody>
      </p:sp>
    </p:spTree>
    <p:extLst>
      <p:ext uri="{BB962C8B-B14F-4D97-AF65-F5344CB8AC3E}">
        <p14:creationId xmlns:p14="http://schemas.microsoft.com/office/powerpoint/2010/main" val="11094360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childTnLst>
                          </p:cTn>
                        </p:par>
                        <p:par>
                          <p:cTn id="8" fill="hold">
                            <p:stCondLst>
                              <p:cond delay="1000"/>
                            </p:stCondLst>
                            <p:childTnLst>
                              <p:par>
                                <p:cTn id="9" presetID="10" presetClass="entr" presetSubtype="0" fill="hold" grpId="0" nodeType="afterEffect">
                                  <p:stCondLst>
                                    <p:cond delay="60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Item Three"/>
          <p:cNvGrpSpPr>
            <a:grpSpLocks noChangeAspect="1"/>
          </p:cNvGrpSpPr>
          <p:nvPr/>
        </p:nvGrpSpPr>
        <p:grpSpPr>
          <a:xfrm>
            <a:off x="5852160" y="5824728"/>
            <a:ext cx="493776" cy="493776"/>
            <a:chOff x="5312229" y="2645229"/>
            <a:chExt cx="1567542" cy="1567542"/>
          </a:xfrm>
        </p:grpSpPr>
        <p:sp>
          <p:nvSpPr>
            <p:cNvPr id="4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1" name="Not One Size icon"/>
            <p:cNvGrpSpPr/>
            <p:nvPr/>
          </p:nvGrpSpPr>
          <p:grpSpPr>
            <a:xfrm>
              <a:off x="5642411" y="2924035"/>
              <a:ext cx="907179" cy="1009931"/>
              <a:chOff x="5509518" y="2969748"/>
              <a:chExt cx="667556" cy="743167"/>
            </a:xfrm>
          </p:grpSpPr>
          <p:sp>
            <p:nvSpPr>
              <p:cNvPr id="62"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Item One"/>
          <p:cNvGrpSpPr>
            <a:grpSpLocks noChangeAspect="1"/>
          </p:cNvGrpSpPr>
          <p:nvPr/>
        </p:nvGrpSpPr>
        <p:grpSpPr>
          <a:xfrm>
            <a:off x="4453128" y="5824728"/>
            <a:ext cx="493776" cy="493776"/>
            <a:chOff x="1687287" y="2645229"/>
            <a:chExt cx="1567542" cy="1567542"/>
          </a:xfrm>
        </p:grpSpPr>
        <p:sp>
          <p:nvSpPr>
            <p:cNvPr id="68"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70" name="Item Two"/>
          <p:cNvGrpSpPr>
            <a:grpSpLocks noChangeAspect="1"/>
          </p:cNvGrpSpPr>
          <p:nvPr/>
        </p:nvGrpSpPr>
        <p:grpSpPr>
          <a:xfrm>
            <a:off x="5148072" y="5824728"/>
            <a:ext cx="493776" cy="493776"/>
            <a:chOff x="3499758" y="2645229"/>
            <a:chExt cx="1567542" cy="1567542"/>
          </a:xfrm>
        </p:grpSpPr>
        <p:sp>
          <p:nvSpPr>
            <p:cNvPr id="71"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45" name="Rectangle 44"/>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0" name="Item Five"/>
          <p:cNvGrpSpPr>
            <a:grpSpLocks noChangeAspect="1"/>
          </p:cNvGrpSpPr>
          <p:nvPr/>
        </p:nvGrpSpPr>
        <p:grpSpPr>
          <a:xfrm>
            <a:off x="612648" y="1572768"/>
            <a:ext cx="3657600" cy="3657600"/>
            <a:chOff x="8937171" y="2645229"/>
            <a:chExt cx="1567542" cy="1567542"/>
          </a:xfrm>
        </p:grpSpPr>
        <p:sp>
          <p:nvSpPr>
            <p:cNvPr id="31"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2" name="Rollout and Refine Icon"/>
            <p:cNvGrpSpPr/>
            <p:nvPr/>
          </p:nvGrpSpPr>
          <p:grpSpPr>
            <a:xfrm>
              <a:off x="9279036" y="2980806"/>
              <a:ext cx="883812" cy="896388"/>
              <a:chOff x="6280447" y="3970760"/>
              <a:chExt cx="794340" cy="805643"/>
            </a:xfrm>
          </p:grpSpPr>
          <p:sp>
            <p:nvSpPr>
              <p:cNvPr id="33"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3"/>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 name="TextBox 7"/>
          <p:cNvSpPr txBox="1"/>
          <p:nvPr/>
        </p:nvSpPr>
        <p:spPr>
          <a:xfrm>
            <a:off x="1914862" y="2377440"/>
            <a:ext cx="1053172" cy="1938992"/>
          </a:xfrm>
          <a:prstGeom prst="rect">
            <a:avLst/>
          </a:prstGeom>
          <a:noFill/>
        </p:spPr>
        <p:txBody>
          <a:bodyPr wrap="none" lIns="0" tIns="0" rIns="0" bIns="0" rtlCol="0">
            <a:spAutoFit/>
          </a:bodyPr>
          <a:lstStyle/>
          <a:p>
            <a:pPr algn="ctr">
              <a:lnSpc>
                <a:spcPct val="90000"/>
              </a:lnSpc>
              <a:spcBef>
                <a:spcPts val="1600"/>
              </a:spcBef>
            </a:pPr>
            <a:r>
              <a:rPr lang="en-US" sz="14000" dirty="0" smtClean="0">
                <a:ln w="25400">
                  <a:solidFill>
                    <a:schemeClr val="tx1"/>
                  </a:solidFill>
                </a:ln>
                <a:solidFill>
                  <a:schemeClr val="bg1"/>
                </a:solidFill>
              </a:rPr>
              <a:t>5</a:t>
            </a:r>
            <a:endParaRPr lang="en-US" sz="14000" dirty="0">
              <a:ln w="25400">
                <a:solidFill>
                  <a:schemeClr val="tx1"/>
                </a:solidFill>
              </a:ln>
              <a:solidFill>
                <a:schemeClr val="bg1"/>
              </a:solidFill>
            </a:endParaRPr>
          </a:p>
        </p:txBody>
      </p:sp>
      <p:sp>
        <p:nvSpPr>
          <p:cNvPr id="46" name="Circle 1 Headline"/>
          <p:cNvSpPr txBox="1"/>
          <p:nvPr/>
        </p:nvSpPr>
        <p:spPr>
          <a:xfrm>
            <a:off x="5074491" y="2221423"/>
            <a:ext cx="5555410" cy="2862322"/>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sz="2000" dirty="0" smtClean="0">
                <a:solidFill>
                  <a:schemeClr val="accent4"/>
                </a:solidFill>
                <a:latin typeface="+mj-lt"/>
                <a:cs typeface="+mj-cs"/>
              </a:rPr>
              <a:t>Do </a:t>
            </a:r>
            <a:r>
              <a:rPr lang="en-US" sz="2000" dirty="0">
                <a:solidFill>
                  <a:schemeClr val="accent4"/>
                </a:solidFill>
                <a:latin typeface="+mj-lt"/>
                <a:cs typeface="+mj-cs"/>
              </a:rPr>
              <a:t>you have the right resources (both people and tools) in place?</a:t>
            </a:r>
          </a:p>
          <a:p>
            <a:pPr marL="342900" indent="-342900">
              <a:lnSpc>
                <a:spcPct val="90000"/>
              </a:lnSpc>
              <a:spcBef>
                <a:spcPts val="2400"/>
              </a:spcBef>
              <a:buFont typeface="Arial" charset="0"/>
              <a:buChar char="•"/>
            </a:pPr>
            <a:r>
              <a:rPr lang="en-US" sz="2000" dirty="0" smtClean="0">
                <a:solidFill>
                  <a:schemeClr val="accent4"/>
                </a:solidFill>
                <a:latin typeface="+mj-lt"/>
                <a:cs typeface="+mj-cs"/>
              </a:rPr>
              <a:t>Do </a:t>
            </a:r>
            <a:r>
              <a:rPr lang="en-US" sz="2000" dirty="0">
                <a:solidFill>
                  <a:schemeClr val="accent4"/>
                </a:solidFill>
                <a:latin typeface="+mj-lt"/>
                <a:cs typeface="+mj-cs"/>
              </a:rPr>
              <a:t>you have targeted support for different groups within your team?</a:t>
            </a:r>
          </a:p>
          <a:p>
            <a:pPr marL="342900" indent="-342900">
              <a:lnSpc>
                <a:spcPct val="90000"/>
              </a:lnSpc>
              <a:spcBef>
                <a:spcPts val="2400"/>
              </a:spcBef>
              <a:buFont typeface="Arial" charset="0"/>
              <a:buChar char="•"/>
            </a:pPr>
            <a:r>
              <a:rPr lang="en-US" sz="2000" dirty="0" smtClean="0">
                <a:solidFill>
                  <a:schemeClr val="accent4"/>
                </a:solidFill>
                <a:latin typeface="+mj-lt"/>
                <a:cs typeface="+mj-cs"/>
              </a:rPr>
              <a:t>Do </a:t>
            </a:r>
            <a:r>
              <a:rPr lang="en-US" sz="2000" dirty="0">
                <a:solidFill>
                  <a:schemeClr val="accent4"/>
                </a:solidFill>
                <a:latin typeface="+mj-lt"/>
                <a:cs typeface="+mj-cs"/>
              </a:rPr>
              <a:t>you have access to diverse sets of expertise?</a:t>
            </a:r>
          </a:p>
          <a:p>
            <a:pPr marL="342900" indent="-342900">
              <a:lnSpc>
                <a:spcPct val="90000"/>
              </a:lnSpc>
              <a:spcBef>
                <a:spcPts val="2400"/>
              </a:spcBef>
              <a:buFont typeface="Arial" charset="0"/>
              <a:buChar char="•"/>
            </a:pPr>
            <a:r>
              <a:rPr lang="en-US" sz="2000" dirty="0" smtClean="0">
                <a:solidFill>
                  <a:schemeClr val="accent4"/>
                </a:solidFill>
                <a:latin typeface="+mj-lt"/>
                <a:cs typeface="+mj-cs"/>
              </a:rPr>
              <a:t>Are </a:t>
            </a:r>
            <a:r>
              <a:rPr lang="en-US" sz="2000" dirty="0">
                <a:solidFill>
                  <a:schemeClr val="accent4"/>
                </a:solidFill>
                <a:latin typeface="+mj-lt"/>
                <a:cs typeface="+mj-cs"/>
              </a:rPr>
              <a:t>you actively managing risks and fraud?</a:t>
            </a:r>
          </a:p>
        </p:txBody>
      </p:sp>
    </p:spTree>
    <p:extLst>
      <p:ext uri="{BB962C8B-B14F-4D97-AF65-F5344CB8AC3E}">
        <p14:creationId xmlns:p14="http://schemas.microsoft.com/office/powerpoint/2010/main" val="155503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animEffect transition="in" filter="fade">
                                      <p:cBhvr>
                                        <p:cTn id="7" dur="500"/>
                                        <p:tgtEl>
                                          <p:spTgt spid="46">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xEl>
                                              <p:pRg st="1" end="1"/>
                                            </p:txEl>
                                          </p:spTgt>
                                        </p:tgtEl>
                                        <p:attrNameLst>
                                          <p:attrName>style.visibility</p:attrName>
                                        </p:attrNameLst>
                                      </p:cBhvr>
                                      <p:to>
                                        <p:strVal val="visible"/>
                                      </p:to>
                                    </p:set>
                                    <p:animEffect transition="in" filter="fade">
                                      <p:cBhvr>
                                        <p:cTn id="11" dur="500"/>
                                        <p:tgtEl>
                                          <p:spTgt spid="46">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6">
                                            <p:txEl>
                                              <p:pRg st="2" end="2"/>
                                            </p:txEl>
                                          </p:spTgt>
                                        </p:tgtEl>
                                        <p:attrNameLst>
                                          <p:attrName>style.visibility</p:attrName>
                                        </p:attrNameLst>
                                      </p:cBhvr>
                                      <p:to>
                                        <p:strVal val="visible"/>
                                      </p:to>
                                    </p:set>
                                    <p:animEffect transition="in" filter="fade">
                                      <p:cBhvr>
                                        <p:cTn id="15" dur="500"/>
                                        <p:tgtEl>
                                          <p:spTgt spid="46">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6">
                                            <p:txEl>
                                              <p:pRg st="3" end="3"/>
                                            </p:txEl>
                                          </p:spTgt>
                                        </p:tgtEl>
                                        <p:attrNameLst>
                                          <p:attrName>style.visibility</p:attrName>
                                        </p:attrNameLst>
                                      </p:cBhvr>
                                      <p:to>
                                        <p:strVal val="visible"/>
                                      </p:to>
                                    </p:set>
                                    <p:animEffect transition="in" filter="fade">
                                      <p:cBhvr>
                                        <p:cTn id="19"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a:xfrm>
            <a:off x="4453128" y="0"/>
            <a:ext cx="7738872" cy="5609299"/>
          </a:xfrm>
          <a:prstGeom prst="rect">
            <a:avLst/>
          </a:prstGeom>
          <a:gradFill>
            <a:gsLst>
              <a:gs pos="0">
                <a:schemeClr val="accent6">
                  <a:alpha val="55000"/>
                </a:schemeClr>
              </a:gs>
              <a:gs pos="100000">
                <a:schemeClr val="bg1">
                  <a:alpha val="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3" name="Circle 1 Headline"/>
          <p:cNvSpPr txBox="1"/>
          <p:nvPr/>
        </p:nvSpPr>
        <p:spPr>
          <a:xfrm>
            <a:off x="4946905" y="2120949"/>
            <a:ext cx="5893816" cy="2616101"/>
          </a:xfrm>
          <a:prstGeom prst="rect">
            <a:avLst/>
          </a:prstGeom>
          <a:noFill/>
        </p:spPr>
        <p:txBody>
          <a:bodyPr wrap="square" lIns="0" tIns="0" rIns="0" bIns="0" rtlCol="0">
            <a:spAutoFit/>
          </a:bodyPr>
          <a:lstStyle/>
          <a:p>
            <a:pPr marL="342900" indent="-342900">
              <a:lnSpc>
                <a:spcPct val="90000"/>
              </a:lnSpc>
              <a:spcBef>
                <a:spcPts val="2400"/>
              </a:spcBef>
              <a:buFont typeface="Arial" charset="0"/>
              <a:buChar char="•"/>
            </a:pPr>
            <a:r>
              <a:rPr lang="en-US" sz="2000" dirty="0" smtClean="0">
                <a:solidFill>
                  <a:schemeClr val="accent2"/>
                </a:solidFill>
                <a:latin typeface="+mj-lt"/>
                <a:cs typeface="+mj-cs"/>
              </a:rPr>
              <a:t>Client specific bullet point</a:t>
            </a:r>
            <a:endParaRPr lang="en-US" sz="2000" dirty="0">
              <a:solidFill>
                <a:schemeClr val="accent2"/>
              </a:solidFill>
              <a:latin typeface="+mj-lt"/>
              <a:cs typeface="+mj-cs"/>
            </a:endParaRP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a:p>
            <a:pPr marL="342900" indent="-342900">
              <a:lnSpc>
                <a:spcPct val="90000"/>
              </a:lnSpc>
              <a:spcBef>
                <a:spcPts val="2400"/>
              </a:spcBef>
              <a:buFont typeface="Arial" charset="0"/>
              <a:buChar char="•"/>
            </a:pPr>
            <a:r>
              <a:rPr lang="en-US" sz="2000" dirty="0">
                <a:solidFill>
                  <a:schemeClr val="accent2"/>
                </a:solidFill>
                <a:latin typeface="+mj-lt"/>
              </a:rPr>
              <a:t>Client specific bullet point</a:t>
            </a:r>
          </a:p>
        </p:txBody>
      </p:sp>
      <p:cxnSp>
        <p:nvCxnSpPr>
          <p:cNvPr id="55" name="Straight Connector 54"/>
          <p:cNvCxnSpPr/>
          <p:nvPr/>
        </p:nvCxnSpPr>
        <p:spPr>
          <a:xfrm>
            <a:off x="4453128" y="0"/>
            <a:ext cx="0" cy="4737050"/>
          </a:xfrm>
          <a:prstGeom prst="line">
            <a:avLst/>
          </a:prstGeom>
          <a:ln w="9525" cmpd="sng">
            <a:solidFill>
              <a:schemeClr val="accent6"/>
            </a:solidFill>
          </a:ln>
          <a:effectLst/>
        </p:spPr>
        <p:style>
          <a:lnRef idx="2">
            <a:schemeClr val="accent1"/>
          </a:lnRef>
          <a:fillRef idx="0">
            <a:schemeClr val="accent1"/>
          </a:fillRef>
          <a:effectRef idx="1">
            <a:schemeClr val="accent1"/>
          </a:effectRef>
          <a:fontRef idx="minor">
            <a:schemeClr val="tx1"/>
          </a:fontRef>
        </p:style>
      </p:cxnSp>
      <p:grpSp>
        <p:nvGrpSpPr>
          <p:cNvPr id="43" name="Item Three"/>
          <p:cNvGrpSpPr>
            <a:grpSpLocks noChangeAspect="1"/>
          </p:cNvGrpSpPr>
          <p:nvPr/>
        </p:nvGrpSpPr>
        <p:grpSpPr>
          <a:xfrm>
            <a:off x="5852160" y="5824728"/>
            <a:ext cx="493776" cy="493776"/>
            <a:chOff x="5312229" y="2645229"/>
            <a:chExt cx="1567542" cy="1567542"/>
          </a:xfrm>
        </p:grpSpPr>
        <p:sp>
          <p:nvSpPr>
            <p:cNvPr id="44"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61" name="Not One Size icon"/>
            <p:cNvGrpSpPr/>
            <p:nvPr/>
          </p:nvGrpSpPr>
          <p:grpSpPr>
            <a:xfrm>
              <a:off x="5642411" y="2924035"/>
              <a:ext cx="907179" cy="1009931"/>
              <a:chOff x="5509518" y="2969748"/>
              <a:chExt cx="667556" cy="743167"/>
            </a:xfrm>
          </p:grpSpPr>
          <p:sp>
            <p:nvSpPr>
              <p:cNvPr id="62"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Item One"/>
          <p:cNvGrpSpPr>
            <a:grpSpLocks noChangeAspect="1"/>
          </p:cNvGrpSpPr>
          <p:nvPr/>
        </p:nvGrpSpPr>
        <p:grpSpPr>
          <a:xfrm>
            <a:off x="4453128" y="5824728"/>
            <a:ext cx="493776" cy="493776"/>
            <a:chOff x="1687287" y="2645229"/>
            <a:chExt cx="1567542" cy="1567542"/>
          </a:xfrm>
        </p:grpSpPr>
        <p:sp>
          <p:nvSpPr>
            <p:cNvPr id="68"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9"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70" name="Item Two"/>
          <p:cNvGrpSpPr>
            <a:grpSpLocks noChangeAspect="1"/>
          </p:cNvGrpSpPr>
          <p:nvPr/>
        </p:nvGrpSpPr>
        <p:grpSpPr>
          <a:xfrm>
            <a:off x="5148072" y="5824728"/>
            <a:ext cx="493776" cy="493776"/>
            <a:chOff x="3499758" y="2645229"/>
            <a:chExt cx="1567542" cy="1567542"/>
          </a:xfrm>
        </p:grpSpPr>
        <p:sp>
          <p:nvSpPr>
            <p:cNvPr id="71"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72"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0" name="Item Four"/>
          <p:cNvGrpSpPr>
            <a:grpSpLocks noChangeAspect="1"/>
          </p:cNvGrpSpPr>
          <p:nvPr/>
        </p:nvGrpSpPr>
        <p:grpSpPr>
          <a:xfrm>
            <a:off x="6547104" y="5824728"/>
            <a:ext cx="493776" cy="493776"/>
            <a:chOff x="7124700" y="2645229"/>
            <a:chExt cx="1567542" cy="1567542"/>
          </a:xfrm>
        </p:grpSpPr>
        <p:sp>
          <p:nvSpPr>
            <p:cNvPr id="41"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2"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48" name="Rectangle 47"/>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0" name="Item Five"/>
          <p:cNvGrpSpPr>
            <a:grpSpLocks noChangeAspect="1"/>
          </p:cNvGrpSpPr>
          <p:nvPr/>
        </p:nvGrpSpPr>
        <p:grpSpPr>
          <a:xfrm>
            <a:off x="7251192" y="5824728"/>
            <a:ext cx="493776" cy="493776"/>
            <a:chOff x="8937171" y="2645229"/>
            <a:chExt cx="1567542" cy="1567542"/>
          </a:xfrm>
        </p:grpSpPr>
        <p:sp>
          <p:nvSpPr>
            <p:cNvPr id="31"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32" name="Rollout and Refine Icon"/>
            <p:cNvGrpSpPr/>
            <p:nvPr/>
          </p:nvGrpSpPr>
          <p:grpSpPr>
            <a:xfrm>
              <a:off x="9279036" y="2980806"/>
              <a:ext cx="883812" cy="896388"/>
              <a:chOff x="6280447" y="3970760"/>
              <a:chExt cx="794340" cy="805643"/>
            </a:xfrm>
          </p:grpSpPr>
          <p:sp>
            <p:nvSpPr>
              <p:cNvPr id="33"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3"/>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440" y="2368525"/>
            <a:ext cx="3011431" cy="875728"/>
          </a:xfrm>
          <a:prstGeom prst="rect">
            <a:avLst/>
          </a:prstGeom>
        </p:spPr>
      </p:pic>
    </p:spTree>
    <p:extLst>
      <p:ext uri="{BB962C8B-B14F-4D97-AF65-F5344CB8AC3E}">
        <p14:creationId xmlns:p14="http://schemas.microsoft.com/office/powerpoint/2010/main" val="1760383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up)">
                                      <p:cBhvr>
                                        <p:cTn id="7" dur="500"/>
                                        <p:tgtEl>
                                          <p:spTgt spid="52"/>
                                        </p:tgtEl>
                                      </p:cBhvr>
                                    </p:animEffect>
                                  </p:childTnLst>
                                </p:cTn>
                              </p:par>
                              <p:par>
                                <p:cTn id="8" presetID="22" presetClass="entr" presetSubtype="1" fill="hold" nodeType="withEffect">
                                  <p:stCondLst>
                                    <p:cond delay="0"/>
                                  </p:stCondLst>
                                  <p:childTnLst>
                                    <p:set>
                                      <p:cBhvr>
                                        <p:cTn id="9" dur="1" fill="hold">
                                          <p:stCondLst>
                                            <p:cond delay="0"/>
                                          </p:stCondLst>
                                        </p:cTn>
                                        <p:tgtEl>
                                          <p:spTgt spid="55"/>
                                        </p:tgtEl>
                                        <p:attrNameLst>
                                          <p:attrName>style.visibility</p:attrName>
                                        </p:attrNameLst>
                                      </p:cBhvr>
                                      <p:to>
                                        <p:strVal val="visible"/>
                                      </p:to>
                                    </p:set>
                                    <p:animEffect transition="in" filter="wipe(up)">
                                      <p:cBhvr>
                                        <p:cTn id="10" dur="500"/>
                                        <p:tgtEl>
                                          <p:spTgt spid="55"/>
                                        </p:tgtEl>
                                      </p:cBhvr>
                                    </p:animEffect>
                                  </p:childTnLst>
                                </p:cTn>
                              </p:par>
                              <p:par>
                                <p:cTn id="11" presetID="10" presetClass="entr" presetSubtype="0" fill="hold" nodeType="withEffect">
                                  <p:stCondLst>
                                    <p:cond delay="0"/>
                                  </p:stCondLst>
                                  <p:childTnLst>
                                    <p:set>
                                      <p:cBhvr>
                                        <p:cTn id="12" dur="1" fill="hold">
                                          <p:stCondLst>
                                            <p:cond delay="0"/>
                                          </p:stCondLst>
                                        </p:cTn>
                                        <p:tgtEl>
                                          <p:spTgt spid="53">
                                            <p:txEl>
                                              <p:pRg st="0" end="0"/>
                                            </p:txEl>
                                          </p:spTgt>
                                        </p:tgtEl>
                                        <p:attrNameLst>
                                          <p:attrName>style.visibility</p:attrName>
                                        </p:attrNameLst>
                                      </p:cBhvr>
                                      <p:to>
                                        <p:strVal val="visible"/>
                                      </p:to>
                                    </p:set>
                                    <p:animEffect transition="in" filter="fade">
                                      <p:cBhvr>
                                        <p:cTn id="13" dur="500"/>
                                        <p:tgtEl>
                                          <p:spTgt spid="53">
                                            <p:txEl>
                                              <p:pRg st="0" end="0"/>
                                            </p:txEl>
                                          </p:spTgt>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53">
                                            <p:txEl>
                                              <p:pRg st="1" end="1"/>
                                            </p:txEl>
                                          </p:spTgt>
                                        </p:tgtEl>
                                        <p:attrNameLst>
                                          <p:attrName>style.visibility</p:attrName>
                                        </p:attrNameLst>
                                      </p:cBhvr>
                                      <p:to>
                                        <p:strVal val="visible"/>
                                      </p:to>
                                    </p:set>
                                    <p:animEffect transition="in" filter="fade">
                                      <p:cBhvr>
                                        <p:cTn id="17" dur="500"/>
                                        <p:tgtEl>
                                          <p:spTgt spid="53">
                                            <p:txEl>
                                              <p:pRg st="1" end="1"/>
                                            </p:txEl>
                                          </p:spTgt>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53">
                                            <p:txEl>
                                              <p:pRg st="2" end="2"/>
                                            </p:txEl>
                                          </p:spTgt>
                                        </p:tgtEl>
                                        <p:attrNameLst>
                                          <p:attrName>style.visibility</p:attrName>
                                        </p:attrNameLst>
                                      </p:cBhvr>
                                      <p:to>
                                        <p:strVal val="visible"/>
                                      </p:to>
                                    </p:set>
                                    <p:animEffect transition="in" filter="fade">
                                      <p:cBhvr>
                                        <p:cTn id="21" dur="500"/>
                                        <p:tgtEl>
                                          <p:spTgt spid="53">
                                            <p:txEl>
                                              <p:pRg st="2" end="2"/>
                                            </p:txEl>
                                          </p:spTgt>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3">
                                            <p:txEl>
                                              <p:pRg st="3" end="3"/>
                                            </p:txEl>
                                          </p:spTgt>
                                        </p:tgtEl>
                                        <p:attrNameLst>
                                          <p:attrName>style.visibility</p:attrName>
                                        </p:attrNameLst>
                                      </p:cBhvr>
                                      <p:to>
                                        <p:strVal val="visible"/>
                                      </p:to>
                                    </p:set>
                                    <p:animEffect transition="in" filter="fade">
                                      <p:cBhvr>
                                        <p:cTn id="25" dur="500"/>
                                        <p:tgtEl>
                                          <p:spTgt spid="53">
                                            <p:txEl>
                                              <p:pRg st="3" end="3"/>
                                            </p:txEl>
                                          </p:spTgt>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53">
                                            <p:txEl>
                                              <p:pRg st="4" end="4"/>
                                            </p:txEl>
                                          </p:spTgt>
                                        </p:tgtEl>
                                        <p:attrNameLst>
                                          <p:attrName>style.visibility</p:attrName>
                                        </p:attrNameLst>
                                      </p:cBhvr>
                                      <p:to>
                                        <p:strVal val="visible"/>
                                      </p:to>
                                    </p:set>
                                    <p:animEffect transition="in" filter="fade">
                                      <p:cBhvr>
                                        <p:cTn id="29" dur="500"/>
                                        <p:tgtEl>
                                          <p:spTgt spid="5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3926" y="3040913"/>
            <a:ext cx="6177237" cy="786808"/>
          </a:xfrm>
        </p:spPr>
        <p:txBody>
          <a:bodyPr/>
          <a:lstStyle/>
          <a:p>
            <a:r>
              <a:rPr lang="en-US" cap="none" dirty="0" smtClean="0">
                <a:solidFill>
                  <a:schemeClr val="bg1"/>
                </a:solidFill>
              </a:rPr>
              <a:t>Thank you.</a:t>
            </a:r>
            <a:endParaRPr lang="en-US" cap="none" dirty="0">
              <a:solidFill>
                <a:schemeClr val="bg1"/>
              </a:solidFill>
            </a:endParaRPr>
          </a:p>
        </p:txBody>
      </p:sp>
    </p:spTree>
    <p:extLst>
      <p:ext uri="{BB962C8B-B14F-4D97-AF65-F5344CB8AC3E}">
        <p14:creationId xmlns:p14="http://schemas.microsoft.com/office/powerpoint/2010/main" val="1210632635"/>
      </p:ext>
    </p:extLst>
  </p:cSld>
  <p:clrMapOvr>
    <a:masterClrMapping/>
  </p:clrMapOvr>
  <mc:AlternateContent xmlns:mc="http://schemas.openxmlformats.org/markup-compatibility/2006" xmlns:p14="http://schemas.microsoft.com/office/powerpoint/2010/main">
    <mc:Choice Requires="p14">
      <p:transition spd="slow" p14:dur="1300">
        <p:fade/>
      </p:transition>
    </mc:Choice>
    <mc:Fallback xmlns="">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53440" y="3102492"/>
            <a:ext cx="10485120" cy="529590"/>
          </a:xfrm>
        </p:spPr>
        <p:txBody>
          <a:bodyPr/>
          <a:lstStyle/>
          <a:p>
            <a:r>
              <a:rPr lang="en-US" smtClean="0"/>
              <a:t>APPENDIX</a:t>
            </a:r>
            <a:endParaRPr lang="en-US"/>
          </a:p>
        </p:txBody>
      </p:sp>
    </p:spTree>
    <p:extLst>
      <p:ext uri="{BB962C8B-B14F-4D97-AF65-F5344CB8AC3E}">
        <p14:creationId xmlns:p14="http://schemas.microsoft.com/office/powerpoint/2010/main" val="856624800"/>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Item Five"/>
          <p:cNvGrpSpPr>
            <a:grpSpLocks noChangeAspect="1"/>
          </p:cNvGrpSpPr>
          <p:nvPr/>
        </p:nvGrpSpPr>
        <p:grpSpPr>
          <a:xfrm>
            <a:off x="7251192" y="5824728"/>
            <a:ext cx="493776" cy="493776"/>
            <a:chOff x="8937171" y="2645229"/>
            <a:chExt cx="1567542" cy="1567542"/>
          </a:xfrm>
        </p:grpSpPr>
        <p:sp>
          <p:nvSpPr>
            <p:cNvPr id="7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75" name="Rollout and Refine Icon"/>
            <p:cNvGrpSpPr/>
            <p:nvPr/>
          </p:nvGrpSpPr>
          <p:grpSpPr>
            <a:xfrm>
              <a:off x="9279036" y="2980806"/>
              <a:ext cx="883812" cy="896388"/>
              <a:chOff x="6280447" y="3970760"/>
              <a:chExt cx="794340" cy="805643"/>
            </a:xfrm>
          </p:grpSpPr>
          <p:sp>
            <p:nvSpPr>
              <p:cNvPr id="7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7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Item Four"/>
          <p:cNvGrpSpPr>
            <a:grpSpLocks noChangeAspect="1"/>
          </p:cNvGrpSpPr>
          <p:nvPr/>
        </p:nvGrpSpPr>
        <p:grpSpPr>
          <a:xfrm>
            <a:off x="6547104" y="5824728"/>
            <a:ext cx="493776" cy="493776"/>
            <a:chOff x="7124700" y="2645229"/>
            <a:chExt cx="1567542" cy="1567542"/>
          </a:xfrm>
        </p:grpSpPr>
        <p:sp>
          <p:nvSpPr>
            <p:cNvPr id="8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4" name="Item One"/>
          <p:cNvGrpSpPr>
            <a:grpSpLocks noChangeAspect="1"/>
          </p:cNvGrpSpPr>
          <p:nvPr/>
        </p:nvGrpSpPr>
        <p:grpSpPr>
          <a:xfrm>
            <a:off x="4453128" y="5824728"/>
            <a:ext cx="493776" cy="493776"/>
            <a:chOff x="1687287" y="2645229"/>
            <a:chExt cx="1567542" cy="1567542"/>
          </a:xfrm>
        </p:grpSpPr>
        <p:sp>
          <p:nvSpPr>
            <p:cNvPr id="85"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6"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87" name="Item Two"/>
          <p:cNvGrpSpPr>
            <a:grpSpLocks noChangeAspect="1"/>
          </p:cNvGrpSpPr>
          <p:nvPr/>
        </p:nvGrpSpPr>
        <p:grpSpPr>
          <a:xfrm>
            <a:off x="5844425" y="5824728"/>
            <a:ext cx="493776" cy="493776"/>
            <a:chOff x="3499758" y="2645229"/>
            <a:chExt cx="1567542" cy="1567542"/>
          </a:xfrm>
        </p:grpSpPr>
        <p:sp>
          <p:nvSpPr>
            <p:cNvPr id="88"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89"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90" name="Rectangle 89"/>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1" name="Item Three"/>
          <p:cNvGrpSpPr>
            <a:grpSpLocks noChangeAspect="1"/>
          </p:cNvGrpSpPr>
          <p:nvPr/>
        </p:nvGrpSpPr>
        <p:grpSpPr>
          <a:xfrm>
            <a:off x="5148070" y="5824728"/>
            <a:ext cx="493776" cy="493776"/>
            <a:chOff x="5312229" y="2645229"/>
            <a:chExt cx="1567542" cy="1567542"/>
          </a:xfrm>
        </p:grpSpPr>
        <p:sp>
          <p:nvSpPr>
            <p:cNvPr id="92"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93" name="Not One Size icon"/>
            <p:cNvGrpSpPr/>
            <p:nvPr/>
          </p:nvGrpSpPr>
          <p:grpSpPr>
            <a:xfrm>
              <a:off x="5642411" y="2924035"/>
              <a:ext cx="907179" cy="1009931"/>
              <a:chOff x="5509518" y="2969748"/>
              <a:chExt cx="667556" cy="743167"/>
            </a:xfrm>
          </p:grpSpPr>
          <p:sp>
            <p:nvSpPr>
              <p:cNvPr id="94"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94"/>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ext Placeholder 1"/>
          <p:cNvSpPr>
            <a:spLocks noGrp="1"/>
          </p:cNvSpPr>
          <p:nvPr>
            <p:ph type="body" sz="quarter" idx="10"/>
          </p:nvPr>
        </p:nvSpPr>
        <p:spPr>
          <a:xfrm>
            <a:off x="853440" y="476250"/>
            <a:ext cx="10485120" cy="529590"/>
          </a:xfrm>
        </p:spPr>
        <p:txBody>
          <a:bodyPr/>
          <a:lstStyle/>
          <a:p>
            <a:r>
              <a:rPr lang="en-US" dirty="0" smtClean="0"/>
              <a:t>American Express Corporate Cards</a:t>
            </a:r>
            <a:endParaRPr lang="en-US" dirty="0"/>
          </a:p>
        </p:txBody>
      </p:sp>
      <p:pic>
        <p:nvPicPr>
          <p:cNvPr id="51" name="Picture 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711" y="1748157"/>
            <a:ext cx="4544779" cy="2862358"/>
          </a:xfrm>
          <a:prstGeom prst="rect">
            <a:avLst/>
          </a:prstGeom>
          <a:effectLst/>
        </p:spPr>
      </p:pic>
      <p:pic>
        <p:nvPicPr>
          <p:cNvPr id="52" name="Picture 5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4891" y="5268833"/>
            <a:ext cx="1334393" cy="841248"/>
          </a:xfrm>
          <a:prstGeom prst="rect">
            <a:avLst/>
          </a:prstGeom>
          <a:effectLst/>
        </p:spPr>
      </p:pic>
      <p:pic>
        <p:nvPicPr>
          <p:cNvPr id="53" name="Picture 5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881" y="5279028"/>
            <a:ext cx="1329150" cy="840203"/>
          </a:xfrm>
          <a:prstGeom prst="rect">
            <a:avLst/>
          </a:prstGeom>
          <a:effectLst/>
        </p:spPr>
      </p:pic>
      <p:sp>
        <p:nvSpPr>
          <p:cNvPr id="6" name="TextBox 5"/>
          <p:cNvSpPr txBox="1"/>
          <p:nvPr/>
        </p:nvSpPr>
        <p:spPr>
          <a:xfrm>
            <a:off x="6659845" y="1538165"/>
            <a:ext cx="4958131" cy="207749"/>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Complimentary </a:t>
            </a:r>
            <a:r>
              <a:rPr lang="en-US" sz="1500" dirty="0" err="1">
                <a:solidFill>
                  <a:schemeClr val="accent5"/>
                </a:solidFill>
              </a:rPr>
              <a:t>Gogo</a:t>
            </a:r>
            <a:r>
              <a:rPr lang="en-US" sz="1500" dirty="0">
                <a:solidFill>
                  <a:schemeClr val="accent5"/>
                </a:solidFill>
              </a:rPr>
              <a:t> inflight </a:t>
            </a:r>
            <a:r>
              <a:rPr lang="en-US" sz="1500" dirty="0" err="1" smtClean="0">
                <a:solidFill>
                  <a:schemeClr val="accent5"/>
                </a:solidFill>
              </a:rPr>
              <a:t>wifi</a:t>
            </a:r>
            <a:endParaRPr lang="en-US" sz="1500" dirty="0">
              <a:solidFill>
                <a:schemeClr val="accent5"/>
              </a:solidFill>
            </a:endParaRPr>
          </a:p>
        </p:txBody>
      </p:sp>
      <p:sp>
        <p:nvSpPr>
          <p:cNvPr id="105" name="TextBox 104"/>
          <p:cNvSpPr txBox="1"/>
          <p:nvPr/>
        </p:nvSpPr>
        <p:spPr>
          <a:xfrm>
            <a:off x="6659845" y="3622925"/>
            <a:ext cx="4958131" cy="207749"/>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Complimentary </a:t>
            </a:r>
            <a:r>
              <a:rPr lang="en-US" sz="1500" dirty="0">
                <a:solidFill>
                  <a:schemeClr val="accent5"/>
                </a:solidFill>
              </a:rPr>
              <a:t>benefits at 815 properties </a:t>
            </a:r>
            <a:r>
              <a:rPr lang="en-US" sz="1500" dirty="0" smtClean="0">
                <a:solidFill>
                  <a:schemeClr val="accent5"/>
                </a:solidFill>
              </a:rPr>
              <a:t>worldwide</a:t>
            </a:r>
            <a:endParaRPr lang="en-US" sz="1500" dirty="0">
              <a:solidFill>
                <a:schemeClr val="accent5"/>
              </a:solidFill>
            </a:endParaRPr>
          </a:p>
        </p:txBody>
      </p:sp>
      <p:sp>
        <p:nvSpPr>
          <p:cNvPr id="106" name="TextBox 105"/>
          <p:cNvSpPr txBox="1"/>
          <p:nvPr/>
        </p:nvSpPr>
        <p:spPr>
          <a:xfrm>
            <a:off x="6659845" y="2059355"/>
            <a:ext cx="4958131" cy="207749"/>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Unlimited </a:t>
            </a:r>
            <a:r>
              <a:rPr lang="en-US" sz="1500" dirty="0" err="1">
                <a:solidFill>
                  <a:schemeClr val="accent5"/>
                </a:solidFill>
              </a:rPr>
              <a:t>Boingo</a:t>
            </a:r>
            <a:r>
              <a:rPr lang="en-US" sz="1500" dirty="0">
                <a:solidFill>
                  <a:schemeClr val="accent5"/>
                </a:solidFill>
              </a:rPr>
              <a:t> </a:t>
            </a:r>
            <a:r>
              <a:rPr lang="en-US" sz="1500" dirty="0" err="1" smtClean="0">
                <a:solidFill>
                  <a:schemeClr val="accent5"/>
                </a:solidFill>
              </a:rPr>
              <a:t>wifi</a:t>
            </a:r>
            <a:endParaRPr lang="en-US" sz="1500" dirty="0">
              <a:solidFill>
                <a:schemeClr val="accent5"/>
              </a:solidFill>
            </a:endParaRPr>
          </a:p>
        </p:txBody>
      </p:sp>
      <p:sp>
        <p:nvSpPr>
          <p:cNvPr id="107" name="TextBox 106"/>
          <p:cNvSpPr txBox="1"/>
          <p:nvPr/>
        </p:nvSpPr>
        <p:spPr>
          <a:xfrm>
            <a:off x="6659845" y="2580545"/>
            <a:ext cx="4958131" cy="207749"/>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Access </a:t>
            </a:r>
            <a:r>
              <a:rPr lang="en-US" sz="1500" dirty="0">
                <a:solidFill>
                  <a:schemeClr val="accent5"/>
                </a:solidFill>
              </a:rPr>
              <a:t>to 900 airport lounges in 120 </a:t>
            </a:r>
            <a:r>
              <a:rPr lang="en-US" sz="1500" dirty="0" smtClean="0">
                <a:solidFill>
                  <a:schemeClr val="accent5"/>
                </a:solidFill>
              </a:rPr>
              <a:t>countries</a:t>
            </a:r>
            <a:endParaRPr lang="en-US" sz="1500" dirty="0">
              <a:solidFill>
                <a:schemeClr val="accent5"/>
              </a:solidFill>
            </a:endParaRPr>
          </a:p>
        </p:txBody>
      </p:sp>
      <p:sp>
        <p:nvSpPr>
          <p:cNvPr id="108" name="TextBox 107"/>
          <p:cNvSpPr txBox="1"/>
          <p:nvPr/>
        </p:nvSpPr>
        <p:spPr>
          <a:xfrm>
            <a:off x="6659845" y="3101735"/>
            <a:ext cx="4958131" cy="207749"/>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a:t>
            </a:r>
            <a:r>
              <a:rPr lang="en-US" sz="1500" dirty="0">
                <a:solidFill>
                  <a:schemeClr val="accent5"/>
                </a:solidFill>
              </a:rPr>
              <a:t>100 airline fee </a:t>
            </a:r>
            <a:r>
              <a:rPr lang="en-US" sz="1500" dirty="0" smtClean="0">
                <a:solidFill>
                  <a:schemeClr val="accent5"/>
                </a:solidFill>
              </a:rPr>
              <a:t>credit</a:t>
            </a:r>
            <a:endParaRPr lang="en-US" sz="1500" dirty="0">
              <a:solidFill>
                <a:schemeClr val="accent5"/>
              </a:solidFill>
            </a:endParaRPr>
          </a:p>
        </p:txBody>
      </p:sp>
      <p:sp>
        <p:nvSpPr>
          <p:cNvPr id="109" name="TextBox 108"/>
          <p:cNvSpPr txBox="1"/>
          <p:nvPr/>
        </p:nvSpPr>
        <p:spPr>
          <a:xfrm>
            <a:off x="6659845" y="4665306"/>
            <a:ext cx="4958131" cy="207749"/>
          </a:xfrm>
          <a:prstGeom prst="rect">
            <a:avLst/>
          </a:prstGeom>
          <a:noFill/>
        </p:spPr>
        <p:txBody>
          <a:bodyPr wrap="square" lIns="0" tIns="0" rIns="0" bIns="0" rtlCol="0">
            <a:spAutoFit/>
          </a:bodyPr>
          <a:lstStyle/>
          <a:p>
            <a:pPr>
              <a:lnSpc>
                <a:spcPct val="90000"/>
              </a:lnSpc>
              <a:spcBef>
                <a:spcPts val="1600"/>
              </a:spcBef>
            </a:pPr>
            <a:r>
              <a:rPr lang="en-US" sz="1500" smtClean="0">
                <a:solidFill>
                  <a:schemeClr val="accent5"/>
                </a:solidFill>
              </a:rPr>
              <a:t>TripCase</a:t>
            </a:r>
            <a:r>
              <a:rPr lang="en-US" sz="1500" dirty="0" smtClean="0">
                <a:solidFill>
                  <a:schemeClr val="accent5"/>
                </a:solidFill>
              </a:rPr>
              <a:t> </a:t>
            </a:r>
            <a:r>
              <a:rPr lang="en-US" sz="1500" dirty="0">
                <a:solidFill>
                  <a:schemeClr val="accent5"/>
                </a:solidFill>
              </a:rPr>
              <a:t>integration with alerts and benefit reminders </a:t>
            </a:r>
          </a:p>
        </p:txBody>
      </p:sp>
      <p:sp>
        <p:nvSpPr>
          <p:cNvPr id="110" name="TextBox 109"/>
          <p:cNvSpPr txBox="1"/>
          <p:nvPr/>
        </p:nvSpPr>
        <p:spPr>
          <a:xfrm>
            <a:off x="6659845" y="4144115"/>
            <a:ext cx="4958131" cy="207749"/>
          </a:xfrm>
          <a:prstGeom prst="rect">
            <a:avLst/>
          </a:prstGeom>
          <a:noFill/>
        </p:spPr>
        <p:txBody>
          <a:bodyPr wrap="square" lIns="0" tIns="0" rIns="0" bIns="0" rtlCol="0">
            <a:spAutoFit/>
          </a:bodyPr>
          <a:lstStyle/>
          <a:p>
            <a:pPr>
              <a:lnSpc>
                <a:spcPct val="90000"/>
              </a:lnSpc>
              <a:spcBef>
                <a:spcPts val="1600"/>
              </a:spcBef>
            </a:pPr>
            <a:r>
              <a:rPr lang="en-US" sz="1500" dirty="0" smtClean="0">
                <a:solidFill>
                  <a:schemeClr val="accent5"/>
                </a:solidFill>
              </a:rPr>
              <a:t>Hilton </a:t>
            </a:r>
            <a:r>
              <a:rPr lang="en-US" sz="1500" dirty="0">
                <a:solidFill>
                  <a:schemeClr val="accent5"/>
                </a:solidFill>
              </a:rPr>
              <a:t>Honors Gold </a:t>
            </a:r>
            <a:r>
              <a:rPr lang="en-US" sz="1500" dirty="0" smtClean="0">
                <a:solidFill>
                  <a:schemeClr val="accent5"/>
                </a:solidFill>
              </a:rPr>
              <a:t>status</a:t>
            </a:r>
            <a:endParaRPr lang="en-US" sz="1500" dirty="0">
              <a:solidFill>
                <a:schemeClr val="accent5"/>
              </a:solidFill>
            </a:endParaRPr>
          </a:p>
        </p:txBody>
      </p:sp>
      <p:sp>
        <p:nvSpPr>
          <p:cNvPr id="111" name="Freeform 110"/>
          <p:cNvSpPr/>
          <p:nvPr/>
        </p:nvSpPr>
        <p:spPr>
          <a:xfrm>
            <a:off x="5113490" y="1621589"/>
            <a:ext cx="1433614" cy="999363"/>
          </a:xfrm>
          <a:custGeom>
            <a:avLst/>
            <a:gdLst>
              <a:gd name="connsiteX0" fmla="*/ 0 w 996950"/>
              <a:gd name="connsiteY0" fmla="*/ 999363 h 999363"/>
              <a:gd name="connsiteX1" fmla="*/ 193675 w 996950"/>
              <a:gd name="connsiteY1" fmla="*/ 999363 h 999363"/>
              <a:gd name="connsiteX2" fmla="*/ 803275 w 996950"/>
              <a:gd name="connsiteY2" fmla="*/ 0 h 999363"/>
              <a:gd name="connsiteX3" fmla="*/ 996950 w 996950"/>
              <a:gd name="connsiteY3" fmla="*/ 0 h 999363"/>
            </a:gdLst>
            <a:ahLst/>
            <a:cxnLst>
              <a:cxn ang="0">
                <a:pos x="connsiteX0" y="connsiteY0"/>
              </a:cxn>
              <a:cxn ang="1">
                <a:pos x="connsiteX1" y="connsiteY1"/>
              </a:cxn>
              <a:cxn ang="2">
                <a:pos x="connsiteX2" y="connsiteY2"/>
              </a:cxn>
              <a:cxn ang="3">
                <a:pos x="connsiteX3" y="connsiteY3"/>
              </a:cxn>
            </a:cxnLst>
            <a:rect l="l" t="t" r="r" b="b"/>
            <a:pathLst>
              <a:path w="996950" h="999363">
                <a:moveTo>
                  <a:pt x="0" y="999363"/>
                </a:moveTo>
                <a:lnTo>
                  <a:pt x="193675" y="999363"/>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p:cNvSpPr/>
          <p:nvPr/>
        </p:nvSpPr>
        <p:spPr>
          <a:xfrm>
            <a:off x="5113490" y="3746416"/>
            <a:ext cx="1433614" cy="999363"/>
          </a:xfrm>
          <a:custGeom>
            <a:avLst/>
            <a:gdLst>
              <a:gd name="connsiteX0" fmla="*/ 0 w 996950"/>
              <a:gd name="connsiteY0" fmla="*/ 0 h 999363"/>
              <a:gd name="connsiteX1" fmla="*/ 193675 w 996950"/>
              <a:gd name="connsiteY1" fmla="*/ 0 h 999363"/>
              <a:gd name="connsiteX2" fmla="*/ 803275 w 996950"/>
              <a:gd name="connsiteY2" fmla="*/ 999363 h 999363"/>
              <a:gd name="connsiteX3" fmla="*/ 996950 w 996950"/>
              <a:gd name="connsiteY3" fmla="*/ 999363 h 999363"/>
            </a:gdLst>
            <a:ahLst/>
            <a:cxnLst>
              <a:cxn ang="0">
                <a:pos x="connsiteX0" y="connsiteY0"/>
              </a:cxn>
              <a:cxn ang="1">
                <a:pos x="connsiteX1" y="connsiteY1"/>
              </a:cxn>
              <a:cxn ang="2">
                <a:pos x="connsiteX2" y="connsiteY2"/>
              </a:cxn>
              <a:cxn ang="3">
                <a:pos x="connsiteX3" y="connsiteY3"/>
              </a:cxn>
            </a:cxnLst>
            <a:rect l="l" t="t" r="r" b="b"/>
            <a:pathLst>
              <a:path w="996950" h="999363">
                <a:moveTo>
                  <a:pt x="0" y="0"/>
                </a:moveTo>
                <a:lnTo>
                  <a:pt x="193675" y="0"/>
                </a:lnTo>
                <a:lnTo>
                  <a:pt x="803275" y="999363"/>
                </a:lnTo>
                <a:lnTo>
                  <a:pt x="996950" y="999363"/>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112"/>
          <p:cNvSpPr/>
          <p:nvPr/>
        </p:nvSpPr>
        <p:spPr>
          <a:xfrm>
            <a:off x="5113490" y="3558831"/>
            <a:ext cx="1433614" cy="666255"/>
          </a:xfrm>
          <a:custGeom>
            <a:avLst/>
            <a:gdLst>
              <a:gd name="connsiteX0" fmla="*/ 0 w 996950"/>
              <a:gd name="connsiteY0" fmla="*/ 0 h 666255"/>
              <a:gd name="connsiteX1" fmla="*/ 193675 w 996950"/>
              <a:gd name="connsiteY1" fmla="*/ 0 h 666255"/>
              <a:gd name="connsiteX2" fmla="*/ 803275 w 996950"/>
              <a:gd name="connsiteY2" fmla="*/ 666255 h 666255"/>
              <a:gd name="connsiteX3" fmla="*/ 996950 w 996950"/>
              <a:gd name="connsiteY3" fmla="*/ 666255 h 666255"/>
            </a:gdLst>
            <a:ahLst/>
            <a:cxnLst>
              <a:cxn ang="0">
                <a:pos x="connsiteX0" y="connsiteY0"/>
              </a:cxn>
              <a:cxn ang="1">
                <a:pos x="connsiteX1" y="connsiteY1"/>
              </a:cxn>
              <a:cxn ang="2">
                <a:pos x="connsiteX2" y="connsiteY2"/>
              </a:cxn>
              <a:cxn ang="3">
                <a:pos x="connsiteX3" y="connsiteY3"/>
              </a:cxn>
            </a:cxnLst>
            <a:rect l="l" t="t" r="r" b="b"/>
            <a:pathLst>
              <a:path w="996950" h="666255">
                <a:moveTo>
                  <a:pt x="0" y="0"/>
                </a:moveTo>
                <a:lnTo>
                  <a:pt x="193675" y="0"/>
                </a:lnTo>
                <a:lnTo>
                  <a:pt x="803275" y="666255"/>
                </a:lnTo>
                <a:lnTo>
                  <a:pt x="996950" y="666255"/>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p:cNvSpPr/>
          <p:nvPr/>
        </p:nvSpPr>
        <p:spPr>
          <a:xfrm>
            <a:off x="5113490" y="3183684"/>
            <a:ext cx="1433614" cy="0"/>
          </a:xfrm>
          <a:custGeom>
            <a:avLst/>
            <a:gdLst>
              <a:gd name="connsiteX0" fmla="*/ 0 w 996950"/>
              <a:gd name="connsiteY0" fmla="*/ 0 h 0"/>
              <a:gd name="connsiteX1" fmla="*/ 193675 w 996950"/>
              <a:gd name="connsiteY1" fmla="*/ 0 h 0"/>
              <a:gd name="connsiteX2" fmla="*/ 803275 w 996950"/>
              <a:gd name="connsiteY2" fmla="*/ 0 h 0"/>
              <a:gd name="connsiteX3" fmla="*/ 996950 w 996950"/>
              <a:gd name="connsiteY3" fmla="*/ 0 h 0"/>
            </a:gdLst>
            <a:ahLst/>
            <a:cxnLst>
              <a:cxn ang="0">
                <a:pos x="connsiteX0" y="connsiteY0"/>
              </a:cxn>
              <a:cxn ang="1">
                <a:pos x="connsiteX1" y="connsiteY1"/>
              </a:cxn>
              <a:cxn ang="2">
                <a:pos x="connsiteX2" y="connsiteY2"/>
              </a:cxn>
              <a:cxn ang="3">
                <a:pos x="connsiteX3" y="connsiteY3"/>
              </a:cxn>
            </a:cxnLst>
            <a:rect l="l" t="t" r="r" b="b"/>
            <a:pathLst>
              <a:path w="996950">
                <a:moveTo>
                  <a:pt x="0" y="0"/>
                </a:moveTo>
                <a:lnTo>
                  <a:pt x="193675" y="0"/>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p:cNvSpPr/>
          <p:nvPr/>
        </p:nvSpPr>
        <p:spPr>
          <a:xfrm>
            <a:off x="5113490" y="2662984"/>
            <a:ext cx="1433614" cy="333121"/>
          </a:xfrm>
          <a:custGeom>
            <a:avLst/>
            <a:gdLst>
              <a:gd name="connsiteX0" fmla="*/ 0 w 996950"/>
              <a:gd name="connsiteY0" fmla="*/ 333121 h 333121"/>
              <a:gd name="connsiteX1" fmla="*/ 193675 w 996950"/>
              <a:gd name="connsiteY1" fmla="*/ 333121 h 333121"/>
              <a:gd name="connsiteX2" fmla="*/ 803275 w 996950"/>
              <a:gd name="connsiteY2" fmla="*/ 0 h 333121"/>
              <a:gd name="connsiteX3" fmla="*/ 996950 w 996950"/>
              <a:gd name="connsiteY3" fmla="*/ 0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333121"/>
                </a:moveTo>
                <a:lnTo>
                  <a:pt x="193675" y="333121"/>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Freeform 3"/>
          <p:cNvSpPr/>
          <p:nvPr/>
        </p:nvSpPr>
        <p:spPr>
          <a:xfrm>
            <a:off x="5113490" y="2142289"/>
            <a:ext cx="1433614" cy="666242"/>
          </a:xfrm>
          <a:custGeom>
            <a:avLst/>
            <a:gdLst>
              <a:gd name="connsiteX0" fmla="*/ 0 w 996950"/>
              <a:gd name="connsiteY0" fmla="*/ 666242 h 666242"/>
              <a:gd name="connsiteX1" fmla="*/ 193675 w 996950"/>
              <a:gd name="connsiteY1" fmla="*/ 666242 h 666242"/>
              <a:gd name="connsiteX2" fmla="*/ 803275 w 996950"/>
              <a:gd name="connsiteY2" fmla="*/ 0 h 666242"/>
              <a:gd name="connsiteX3" fmla="*/ 996950 w 996950"/>
              <a:gd name="connsiteY3" fmla="*/ 0 h 666242"/>
            </a:gdLst>
            <a:ahLst/>
            <a:cxnLst>
              <a:cxn ang="0">
                <a:pos x="connsiteX0" y="connsiteY0"/>
              </a:cxn>
              <a:cxn ang="1">
                <a:pos x="connsiteX1" y="connsiteY1"/>
              </a:cxn>
              <a:cxn ang="2">
                <a:pos x="connsiteX2" y="connsiteY2"/>
              </a:cxn>
              <a:cxn ang="3">
                <a:pos x="connsiteX3" y="connsiteY3"/>
              </a:cxn>
            </a:cxnLst>
            <a:rect l="l" t="t" r="r" b="b"/>
            <a:pathLst>
              <a:path w="996950" h="666242">
                <a:moveTo>
                  <a:pt x="0" y="666242"/>
                </a:moveTo>
                <a:lnTo>
                  <a:pt x="193675" y="666242"/>
                </a:lnTo>
                <a:lnTo>
                  <a:pt x="803275" y="0"/>
                </a:lnTo>
                <a:lnTo>
                  <a:pt x="996950" y="0"/>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Freeform 3"/>
          <p:cNvSpPr/>
          <p:nvPr/>
        </p:nvSpPr>
        <p:spPr>
          <a:xfrm>
            <a:off x="5113490" y="3371257"/>
            <a:ext cx="1433614" cy="333121"/>
          </a:xfrm>
          <a:custGeom>
            <a:avLst/>
            <a:gdLst>
              <a:gd name="connsiteX0" fmla="*/ 0 w 996950"/>
              <a:gd name="connsiteY0" fmla="*/ 0 h 333121"/>
              <a:gd name="connsiteX1" fmla="*/ 193675 w 996950"/>
              <a:gd name="connsiteY1" fmla="*/ 0 h 333121"/>
              <a:gd name="connsiteX2" fmla="*/ 803275 w 996950"/>
              <a:gd name="connsiteY2" fmla="*/ 333121 h 333121"/>
              <a:gd name="connsiteX3" fmla="*/ 996950 w 996950"/>
              <a:gd name="connsiteY3" fmla="*/ 333121 h 333121"/>
            </a:gdLst>
            <a:ahLst/>
            <a:cxnLst>
              <a:cxn ang="0">
                <a:pos x="connsiteX0" y="connsiteY0"/>
              </a:cxn>
              <a:cxn ang="1">
                <a:pos x="connsiteX1" y="connsiteY1"/>
              </a:cxn>
              <a:cxn ang="2">
                <a:pos x="connsiteX2" y="connsiteY2"/>
              </a:cxn>
              <a:cxn ang="3">
                <a:pos x="connsiteX3" y="connsiteY3"/>
              </a:cxn>
            </a:cxnLst>
            <a:rect l="l" t="t" r="r" b="b"/>
            <a:pathLst>
              <a:path w="996950" h="333121">
                <a:moveTo>
                  <a:pt x="0" y="0"/>
                </a:moveTo>
                <a:lnTo>
                  <a:pt x="193675" y="0"/>
                </a:lnTo>
                <a:lnTo>
                  <a:pt x="803275" y="333121"/>
                </a:lnTo>
                <a:lnTo>
                  <a:pt x="996950" y="333121"/>
                </a:lnTo>
              </a:path>
            </a:pathLst>
          </a:custGeom>
          <a:noFill/>
          <a:ln w="9525"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96794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left)">
                                      <p:cBhvr>
                                        <p:cTn id="7" dur="500"/>
                                        <p:tgtEl>
                                          <p:spTgt spid="1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6"/>
                                        </p:tgtEl>
                                        <p:attrNameLst>
                                          <p:attrName>style.visibility</p:attrName>
                                        </p:attrNameLst>
                                      </p:cBhvr>
                                      <p:to>
                                        <p:strVal val="visible"/>
                                      </p:to>
                                    </p:set>
                                    <p:animEffect transition="in" filter="wipe(left)">
                                      <p:cBhvr>
                                        <p:cTn id="15" dur="500"/>
                                        <p:tgtEl>
                                          <p:spTgt spid="1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fade">
                                      <p:cBhvr>
                                        <p:cTn id="19" dur="500"/>
                                        <p:tgtEl>
                                          <p:spTgt spid="10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15"/>
                                        </p:tgtEl>
                                        <p:attrNameLst>
                                          <p:attrName>style.visibility</p:attrName>
                                        </p:attrNameLst>
                                      </p:cBhvr>
                                      <p:to>
                                        <p:strVal val="visible"/>
                                      </p:to>
                                    </p:set>
                                    <p:animEffect transition="in" filter="wipe(left)">
                                      <p:cBhvr>
                                        <p:cTn id="23" dur="500"/>
                                        <p:tgtEl>
                                          <p:spTgt spid="1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fade">
                                      <p:cBhvr>
                                        <p:cTn id="27" dur="500"/>
                                        <p:tgtEl>
                                          <p:spTgt spid="10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left)">
                                      <p:cBhvr>
                                        <p:cTn id="31" dur="500"/>
                                        <p:tgtEl>
                                          <p:spTgt spid="114"/>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8"/>
                                        </p:tgtEl>
                                        <p:attrNameLst>
                                          <p:attrName>style.visibility</p:attrName>
                                        </p:attrNameLst>
                                      </p:cBhvr>
                                      <p:to>
                                        <p:strVal val="visible"/>
                                      </p:to>
                                    </p:set>
                                    <p:animEffect transition="in" filter="fade">
                                      <p:cBhvr>
                                        <p:cTn id="35" dur="500"/>
                                        <p:tgtEl>
                                          <p:spTgt spid="10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17"/>
                                        </p:tgtEl>
                                        <p:attrNameLst>
                                          <p:attrName>style.visibility</p:attrName>
                                        </p:attrNameLst>
                                      </p:cBhvr>
                                      <p:to>
                                        <p:strVal val="visible"/>
                                      </p:to>
                                    </p:set>
                                    <p:animEffect transition="in" filter="wipe(left)">
                                      <p:cBhvr>
                                        <p:cTn id="39" dur="500"/>
                                        <p:tgtEl>
                                          <p:spTgt spid="11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05"/>
                                        </p:tgtEl>
                                        <p:attrNameLst>
                                          <p:attrName>style.visibility</p:attrName>
                                        </p:attrNameLst>
                                      </p:cBhvr>
                                      <p:to>
                                        <p:strVal val="visible"/>
                                      </p:to>
                                    </p:set>
                                    <p:animEffect transition="in" filter="fade">
                                      <p:cBhvr>
                                        <p:cTn id="43" dur="500"/>
                                        <p:tgtEl>
                                          <p:spTgt spid="10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wipe(left)">
                                      <p:cBhvr>
                                        <p:cTn id="47" dur="500"/>
                                        <p:tgtEl>
                                          <p:spTgt spid="113"/>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0"/>
                                        </p:tgtEl>
                                        <p:attrNameLst>
                                          <p:attrName>style.visibility</p:attrName>
                                        </p:attrNameLst>
                                      </p:cBhvr>
                                      <p:to>
                                        <p:strVal val="visible"/>
                                      </p:to>
                                    </p:set>
                                    <p:animEffect transition="in" filter="fade">
                                      <p:cBhvr>
                                        <p:cTn id="51" dur="500"/>
                                        <p:tgtEl>
                                          <p:spTgt spid="110"/>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12"/>
                                        </p:tgtEl>
                                        <p:attrNameLst>
                                          <p:attrName>style.visibility</p:attrName>
                                        </p:attrNameLst>
                                      </p:cBhvr>
                                      <p:to>
                                        <p:strVal val="visible"/>
                                      </p:to>
                                    </p:set>
                                    <p:animEffect transition="in" filter="wipe(left)">
                                      <p:cBhvr>
                                        <p:cTn id="55" dur="500"/>
                                        <p:tgtEl>
                                          <p:spTgt spid="112"/>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09"/>
                                        </p:tgtEl>
                                        <p:attrNameLst>
                                          <p:attrName>style.visibility</p:attrName>
                                        </p:attrNameLst>
                                      </p:cBhvr>
                                      <p:to>
                                        <p:strVal val="visible"/>
                                      </p:to>
                                    </p:set>
                                    <p:animEffect transition="in" filter="fade">
                                      <p:cBhvr>
                                        <p:cTn id="59"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5" grpId="0"/>
      <p:bldP spid="106" grpId="0"/>
      <p:bldP spid="107" grpId="0"/>
      <p:bldP spid="108" grpId="0"/>
      <p:bldP spid="109" grpId="0"/>
      <p:bldP spid="110" grpId="0"/>
      <p:bldP spid="111" grpId="0" animBg="1"/>
      <p:bldP spid="112" grpId="0" animBg="1"/>
      <p:bldP spid="113" grpId="0" animBg="1"/>
      <p:bldP spid="114" grpId="0" animBg="1"/>
      <p:bldP spid="115" grpId="0" animBg="1"/>
      <p:bldP spid="116" grpId="0" animBg="1"/>
      <p:bldP spid="1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005651"/>
            <a:ext cx="12192000" cy="3048000"/>
          </a:xfrm>
          <a:prstGeom prst="rect">
            <a:avLst/>
          </a:prstGeom>
        </p:spPr>
      </p:pic>
      <p:sp>
        <p:nvSpPr>
          <p:cNvPr id="40" name="Rectangle 39"/>
          <p:cNvSpPr/>
          <p:nvPr/>
        </p:nvSpPr>
        <p:spPr>
          <a:xfrm>
            <a:off x="4946904" y="2005651"/>
            <a:ext cx="7245096" cy="3169853"/>
          </a:xfrm>
          <a:prstGeom prst="rect">
            <a:avLst/>
          </a:prstGeom>
          <a:gradFill>
            <a:gsLst>
              <a:gs pos="0">
                <a:schemeClr val="bg1">
                  <a:alpha val="0"/>
                </a:schemeClr>
              </a:gs>
              <a:gs pos="20000">
                <a:schemeClr val="bg1">
                  <a:alpha val="44000"/>
                </a:schemeClr>
              </a:gs>
            </a:gsLst>
            <a:lin ang="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 name="Text Placeholder 1"/>
          <p:cNvSpPr>
            <a:spLocks noGrp="1"/>
          </p:cNvSpPr>
          <p:nvPr>
            <p:ph type="body" sz="quarter" idx="10"/>
          </p:nvPr>
        </p:nvSpPr>
        <p:spPr/>
        <p:txBody>
          <a:bodyPr/>
          <a:lstStyle/>
          <a:p>
            <a:r>
              <a:rPr lang="en-US" dirty="0"/>
              <a:t>B2B </a:t>
            </a:r>
            <a:r>
              <a:rPr lang="en-US" dirty="0" smtClean="0"/>
              <a:t>payment </a:t>
            </a:r>
            <a:r>
              <a:rPr lang="en-US" dirty="0"/>
              <a:t>w</a:t>
            </a:r>
            <a:r>
              <a:rPr lang="en-US" dirty="0" smtClean="0"/>
              <a:t>orkshops</a:t>
            </a:r>
            <a:endParaRPr lang="en-US" dirty="0"/>
          </a:p>
        </p:txBody>
      </p:sp>
      <p:grpSp>
        <p:nvGrpSpPr>
          <p:cNvPr id="3" name="Item Five"/>
          <p:cNvGrpSpPr>
            <a:grpSpLocks noChangeAspect="1"/>
          </p:cNvGrpSpPr>
          <p:nvPr/>
        </p:nvGrpSpPr>
        <p:grpSpPr>
          <a:xfrm>
            <a:off x="7251192" y="5824728"/>
            <a:ext cx="493776" cy="493776"/>
            <a:chOff x="8937171" y="2645229"/>
            <a:chExt cx="1567542" cy="1567542"/>
          </a:xfrm>
        </p:grpSpPr>
        <p:sp>
          <p:nvSpPr>
            <p:cNvPr id="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 name="Rollout and Refine Icon"/>
            <p:cNvGrpSpPr/>
            <p:nvPr/>
          </p:nvGrpSpPr>
          <p:grpSpPr>
            <a:xfrm>
              <a:off x="9279036" y="2980806"/>
              <a:ext cx="883812" cy="896388"/>
              <a:chOff x="6280447" y="3970760"/>
              <a:chExt cx="794340" cy="805643"/>
            </a:xfrm>
          </p:grpSpPr>
          <p:sp>
            <p:nvSpPr>
              <p:cNvPr id="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Item Four"/>
          <p:cNvGrpSpPr>
            <a:grpSpLocks noChangeAspect="1"/>
          </p:cNvGrpSpPr>
          <p:nvPr/>
        </p:nvGrpSpPr>
        <p:grpSpPr>
          <a:xfrm>
            <a:off x="6551676" y="5824728"/>
            <a:ext cx="493776" cy="493776"/>
            <a:chOff x="7124700" y="2645229"/>
            <a:chExt cx="1567542" cy="1567542"/>
          </a:xfrm>
        </p:grpSpPr>
        <p:sp>
          <p:nvSpPr>
            <p:cNvPr id="1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4" name="Item Three"/>
          <p:cNvGrpSpPr>
            <a:grpSpLocks noChangeAspect="1"/>
          </p:cNvGrpSpPr>
          <p:nvPr/>
        </p:nvGrpSpPr>
        <p:grpSpPr>
          <a:xfrm>
            <a:off x="5152644" y="5824728"/>
            <a:ext cx="493776" cy="493776"/>
            <a:chOff x="5312229" y="2645229"/>
            <a:chExt cx="1567542" cy="1567542"/>
          </a:xfrm>
        </p:grpSpPr>
        <p:sp>
          <p:nvSpPr>
            <p:cNvPr id="15"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6" name="Not One Size icon"/>
            <p:cNvGrpSpPr/>
            <p:nvPr/>
          </p:nvGrpSpPr>
          <p:grpSpPr>
            <a:xfrm>
              <a:off x="5642411" y="2924035"/>
              <a:ext cx="907179" cy="1009931"/>
              <a:chOff x="5509518" y="2969748"/>
              <a:chExt cx="667556" cy="743167"/>
            </a:xfrm>
          </p:grpSpPr>
          <p:sp>
            <p:nvSpPr>
              <p:cNvPr id="17"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7"/>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Item Two"/>
          <p:cNvGrpSpPr>
            <a:grpSpLocks noChangeAspect="1"/>
          </p:cNvGrpSpPr>
          <p:nvPr/>
        </p:nvGrpSpPr>
        <p:grpSpPr>
          <a:xfrm>
            <a:off x="5852160" y="5824728"/>
            <a:ext cx="493776" cy="493776"/>
            <a:chOff x="3499758" y="2645229"/>
            <a:chExt cx="1567542" cy="1567542"/>
          </a:xfrm>
        </p:grpSpPr>
        <p:sp>
          <p:nvSpPr>
            <p:cNvPr id="23"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4"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5" name="Rectangle 24"/>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6" name="Item One"/>
          <p:cNvGrpSpPr>
            <a:grpSpLocks noChangeAspect="1"/>
          </p:cNvGrpSpPr>
          <p:nvPr/>
        </p:nvGrpSpPr>
        <p:grpSpPr>
          <a:xfrm>
            <a:off x="4453128" y="5824728"/>
            <a:ext cx="493776" cy="493776"/>
            <a:chOff x="1687287" y="2645229"/>
            <a:chExt cx="1567542" cy="1567542"/>
          </a:xfrm>
        </p:grpSpPr>
        <p:sp>
          <p:nvSpPr>
            <p:cNvPr id="2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30" name="TextBox 29"/>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Find efficiencies and savings in the procure-to-pay </a:t>
            </a:r>
            <a:r>
              <a:rPr lang="en-US" sz="2000" dirty="0" smtClean="0">
                <a:solidFill>
                  <a:schemeClr val="accent4"/>
                </a:solidFill>
                <a:latin typeface="+mj-lt"/>
              </a:rPr>
              <a:t>process.</a:t>
            </a:r>
            <a:endParaRPr lang="en-US" sz="2000" dirty="0">
              <a:solidFill>
                <a:schemeClr val="accent4"/>
              </a:solidFill>
              <a:latin typeface="+mj-lt"/>
            </a:endParaRPr>
          </a:p>
        </p:txBody>
      </p:sp>
      <p:sp>
        <p:nvSpPr>
          <p:cNvPr id="31" name="Text Placeholder 5"/>
          <p:cNvSpPr txBox="1">
            <a:spLocks/>
          </p:cNvSpPr>
          <p:nvPr/>
        </p:nvSpPr>
        <p:spPr>
          <a:xfrm>
            <a:off x="7087525" y="2730091"/>
            <a:ext cx="4552787" cy="1962076"/>
          </a:xfrm>
          <a:prstGeom prst="rect">
            <a:avLst/>
          </a:prstGeom>
        </p:spPr>
        <p:txBody>
          <a:bodyPr wrap="square" lIns="0" tIns="0" rIns="0" bIns="0">
            <a:spAutoFit/>
          </a:bodyPr>
          <a:lstStyle>
            <a:lvl1pPr marL="0" indent="0" algn="l" defTabSz="457200" rtl="0" eaLnBrk="1" latinLnBrk="0" hangingPunct="1">
              <a:lnSpc>
                <a:spcPct val="90000"/>
              </a:lnSpc>
              <a:spcBef>
                <a:spcPts val="1200"/>
              </a:spcBef>
              <a:buFont typeface="Arial"/>
              <a:buNone/>
              <a:defRPr sz="1800" kern="1200">
                <a:solidFill>
                  <a:srgbClr val="58595B"/>
                </a:solidFill>
                <a:latin typeface="BentonSans Regular"/>
                <a:ea typeface="+mn-ea"/>
                <a:cs typeface="BentonSans Regular"/>
              </a:defRPr>
            </a:lvl1pPr>
            <a:lvl2pPr marL="201168" indent="-182880" algn="l" defTabSz="457200" rtl="0" eaLnBrk="1" latinLnBrk="0" hangingPunct="1">
              <a:lnSpc>
                <a:spcPct val="90000"/>
              </a:lnSpc>
              <a:spcBef>
                <a:spcPts val="600"/>
              </a:spcBef>
              <a:spcAft>
                <a:spcPts val="1200"/>
              </a:spcAft>
              <a:buFont typeface="Arial" charset="0"/>
              <a:buChar char="•"/>
              <a:defRPr sz="1600" kern="1200">
                <a:solidFill>
                  <a:schemeClr val="accent4"/>
                </a:solidFill>
                <a:latin typeface="BentonSans Regular"/>
                <a:ea typeface="+mn-ea"/>
                <a:cs typeface="BentonSans Regular"/>
              </a:defRPr>
            </a:lvl2pPr>
            <a:lvl3pPr marL="0" indent="0" algn="l" defTabSz="457200" rtl="0" eaLnBrk="1" latinLnBrk="0" hangingPunct="1">
              <a:lnSpc>
                <a:spcPct val="90000"/>
              </a:lnSpc>
              <a:spcBef>
                <a:spcPts val="800"/>
              </a:spcBef>
              <a:buFont typeface="Arial"/>
              <a:buNone/>
              <a:defRPr sz="1400" kern="1200">
                <a:solidFill>
                  <a:schemeClr val="accent4"/>
                </a:solidFill>
                <a:latin typeface="BentonSans Regular"/>
                <a:ea typeface="+mn-ea"/>
                <a:cs typeface="BentonSans Regular"/>
              </a:defRPr>
            </a:lvl3pPr>
            <a:lvl4pPr marL="0" indent="0" algn="l" defTabSz="457200" rtl="0" eaLnBrk="1" latinLnBrk="0" hangingPunct="1">
              <a:spcBef>
                <a:spcPts val="1800"/>
              </a:spcBef>
              <a:spcAft>
                <a:spcPts val="600"/>
              </a:spcAft>
              <a:buFont typeface="Arial"/>
              <a:buNone/>
              <a:defRPr sz="2100" b="0" i="0" kern="1200">
                <a:solidFill>
                  <a:schemeClr val="tx1"/>
                </a:solidFill>
                <a:latin typeface="+mn-lt"/>
                <a:ea typeface="BentonSans Medium" charset="0"/>
                <a:cs typeface="BentonSans Medium" charset="0"/>
              </a:defRPr>
            </a:lvl4pPr>
            <a:lvl5pPr marL="1828800" indent="0" algn="l" defTabSz="457200" rtl="0" eaLnBrk="1" latinLnBrk="0" hangingPunct="1">
              <a:spcBef>
                <a:spcPct val="20000"/>
              </a:spcBef>
              <a:buFont typeface="Arial"/>
              <a:buNone/>
              <a:defRPr sz="1000" kern="1200">
                <a:solidFill>
                  <a:schemeClr val="accent5"/>
                </a:solidFill>
                <a:latin typeface="BentonSans Regular"/>
                <a:ea typeface="+mn-ea"/>
                <a:cs typeface="BentonSans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8288" lvl="1" indent="0">
              <a:buNone/>
            </a:pPr>
            <a:r>
              <a:rPr lang="en-US" sz="1400" dirty="0"/>
              <a:t>Identify critical stakeholders and policies</a:t>
            </a:r>
          </a:p>
          <a:p>
            <a:pPr marL="18288" lvl="1" indent="0">
              <a:buNone/>
            </a:pPr>
            <a:r>
              <a:rPr lang="en-US" sz="1400" dirty="0"/>
              <a:t>Map out procurement channels and workflows</a:t>
            </a:r>
          </a:p>
          <a:p>
            <a:pPr marL="18288" lvl="1" indent="0">
              <a:buNone/>
            </a:pPr>
            <a:r>
              <a:rPr lang="en-US" sz="1400" dirty="0"/>
              <a:t>Identify and categorize suppliers</a:t>
            </a:r>
          </a:p>
          <a:p>
            <a:pPr marL="18288" lvl="1" indent="0">
              <a:buNone/>
            </a:pPr>
            <a:r>
              <a:rPr lang="en-US" sz="1400" dirty="0"/>
              <a:t>Uncover process pain points and savings opportunities</a:t>
            </a:r>
          </a:p>
          <a:p>
            <a:pPr marL="18288" lvl="1" indent="0">
              <a:buNone/>
            </a:pPr>
            <a:r>
              <a:rPr lang="en-US" sz="1400" dirty="0"/>
              <a:t>Define plan and solutions </a:t>
            </a:r>
          </a:p>
        </p:txBody>
      </p:sp>
      <p:cxnSp>
        <p:nvCxnSpPr>
          <p:cNvPr id="35" name="Straight Connector 34"/>
          <p:cNvCxnSpPr/>
          <p:nvPr/>
        </p:nvCxnSpPr>
        <p:spPr>
          <a:xfrm>
            <a:off x="4718305" y="2801580"/>
            <a:ext cx="2186940" cy="0"/>
          </a:xfrm>
          <a:prstGeom prst="line">
            <a:avLst/>
          </a:prstGeom>
          <a:ln w="9525" cmpd="sng">
            <a:gradFill>
              <a:gsLst>
                <a:gs pos="0">
                  <a:schemeClr val="bg1">
                    <a:alpha val="0"/>
                  </a:schemeClr>
                </a:gs>
                <a:gs pos="100000">
                  <a:schemeClr val="bg1"/>
                </a:gs>
              </a:gsLst>
              <a:lin ang="0" scaled="0"/>
            </a:gra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718305" y="3230955"/>
            <a:ext cx="2186940" cy="0"/>
          </a:xfrm>
          <a:prstGeom prst="line">
            <a:avLst/>
          </a:prstGeom>
          <a:ln w="9525" cmpd="sng">
            <a:gradFill>
              <a:gsLst>
                <a:gs pos="0">
                  <a:schemeClr val="bg1">
                    <a:alpha val="0"/>
                  </a:schemeClr>
                </a:gs>
                <a:gs pos="100000">
                  <a:schemeClr val="bg1"/>
                </a:gs>
              </a:gsLst>
              <a:lin ang="0" scaled="0"/>
            </a:gra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4718305" y="3660329"/>
            <a:ext cx="2186940" cy="0"/>
          </a:xfrm>
          <a:prstGeom prst="line">
            <a:avLst/>
          </a:prstGeom>
          <a:ln w="9525" cmpd="sng">
            <a:gradFill>
              <a:gsLst>
                <a:gs pos="0">
                  <a:schemeClr val="bg1">
                    <a:alpha val="0"/>
                  </a:schemeClr>
                </a:gs>
                <a:gs pos="100000">
                  <a:schemeClr val="bg1"/>
                </a:gs>
              </a:gsLst>
              <a:lin ang="0" scaled="0"/>
            </a:gra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4718305" y="4089704"/>
            <a:ext cx="2186940" cy="0"/>
          </a:xfrm>
          <a:prstGeom prst="line">
            <a:avLst/>
          </a:prstGeom>
          <a:ln w="9525" cmpd="sng">
            <a:gradFill>
              <a:gsLst>
                <a:gs pos="0">
                  <a:schemeClr val="bg1">
                    <a:alpha val="0"/>
                  </a:schemeClr>
                </a:gs>
                <a:gs pos="100000">
                  <a:schemeClr val="bg1"/>
                </a:gs>
              </a:gsLst>
              <a:lin ang="0" scaled="0"/>
            </a:gra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a:off x="4718305" y="4519078"/>
            <a:ext cx="2186940" cy="0"/>
          </a:xfrm>
          <a:prstGeom prst="line">
            <a:avLst/>
          </a:prstGeom>
          <a:ln w="9525" cmpd="sng">
            <a:gradFill>
              <a:gsLst>
                <a:gs pos="0">
                  <a:schemeClr val="bg1">
                    <a:alpha val="0"/>
                  </a:schemeClr>
                </a:gs>
                <a:gs pos="100000">
                  <a:schemeClr val="bg1"/>
                </a:gs>
              </a:gsLst>
              <a:lin ang="0" scaled="0"/>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0959226"/>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300"/>
                                        <p:tgtEl>
                                          <p:spTgt spid="35"/>
                                        </p:tgtEl>
                                      </p:cBhvr>
                                    </p:animEffect>
                                  </p:childTnLst>
                                </p:cTn>
                              </p:par>
                            </p:childTnLst>
                          </p:cTn>
                        </p:par>
                        <p:par>
                          <p:cTn id="8" fill="hold">
                            <p:stCondLst>
                              <p:cond delay="300"/>
                            </p:stCondLst>
                            <p:childTnLst>
                              <p:par>
                                <p:cTn id="9" presetID="10" presetClass="entr" presetSubtype="0" fill="hold" nodeType="afterEffect">
                                  <p:stCondLst>
                                    <p:cond delay="0"/>
                                  </p:stCondLst>
                                  <p:childTnLst>
                                    <p:set>
                                      <p:cBhvr>
                                        <p:cTn id="10" dur="1" fill="hold">
                                          <p:stCondLst>
                                            <p:cond delay="0"/>
                                          </p:stCondLst>
                                        </p:cTn>
                                        <p:tgtEl>
                                          <p:spTgt spid="31">
                                            <p:txEl>
                                              <p:pRg st="0" end="0"/>
                                            </p:txEl>
                                          </p:spTgt>
                                        </p:tgtEl>
                                        <p:attrNameLst>
                                          <p:attrName>style.visibility</p:attrName>
                                        </p:attrNameLst>
                                      </p:cBhvr>
                                      <p:to>
                                        <p:strVal val="visible"/>
                                      </p:to>
                                    </p:set>
                                    <p:animEffect transition="in" filter="fade">
                                      <p:cBhvr>
                                        <p:cTn id="11" dur="500"/>
                                        <p:tgtEl>
                                          <p:spTgt spid="31">
                                            <p:txEl>
                                              <p:pRg st="0" end="0"/>
                                            </p:txEl>
                                          </p:spTgt>
                                        </p:tgtEl>
                                      </p:cBhvr>
                                    </p:animEffect>
                                  </p:childTnLst>
                                </p:cTn>
                              </p:par>
                            </p:childTnLst>
                          </p:cTn>
                        </p:par>
                        <p:par>
                          <p:cTn id="12" fill="hold">
                            <p:stCondLst>
                              <p:cond delay="800"/>
                            </p:stCondLst>
                            <p:childTnLst>
                              <p:par>
                                <p:cTn id="13" presetID="22" presetClass="entr" presetSubtype="8"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300"/>
                                        <p:tgtEl>
                                          <p:spTgt spid="36"/>
                                        </p:tgtEl>
                                      </p:cBhvr>
                                    </p:animEffect>
                                  </p:childTnLst>
                                </p:cTn>
                              </p:par>
                            </p:childTnLst>
                          </p:cTn>
                        </p:par>
                        <p:par>
                          <p:cTn id="16" fill="hold">
                            <p:stCondLst>
                              <p:cond delay="1100"/>
                            </p:stCondLst>
                            <p:childTnLst>
                              <p:par>
                                <p:cTn id="17" presetID="10" presetClass="entr" presetSubtype="0" fill="hold" nodeType="afterEffect">
                                  <p:stCondLst>
                                    <p:cond delay="0"/>
                                  </p:stCondLst>
                                  <p:childTnLst>
                                    <p:set>
                                      <p:cBhvr>
                                        <p:cTn id="18" dur="1" fill="hold">
                                          <p:stCondLst>
                                            <p:cond delay="0"/>
                                          </p:stCondLst>
                                        </p:cTn>
                                        <p:tgtEl>
                                          <p:spTgt spid="31">
                                            <p:txEl>
                                              <p:pRg st="1" end="1"/>
                                            </p:txEl>
                                          </p:spTgt>
                                        </p:tgtEl>
                                        <p:attrNameLst>
                                          <p:attrName>style.visibility</p:attrName>
                                        </p:attrNameLst>
                                      </p:cBhvr>
                                      <p:to>
                                        <p:strVal val="visible"/>
                                      </p:to>
                                    </p:set>
                                    <p:animEffect transition="in" filter="fade">
                                      <p:cBhvr>
                                        <p:cTn id="19" dur="500"/>
                                        <p:tgtEl>
                                          <p:spTgt spid="31">
                                            <p:txEl>
                                              <p:pRg st="1" end="1"/>
                                            </p:txEl>
                                          </p:spTgt>
                                        </p:tgtEl>
                                      </p:cBhvr>
                                    </p:animEffect>
                                  </p:childTnLst>
                                </p:cTn>
                              </p:par>
                            </p:childTnLst>
                          </p:cTn>
                        </p:par>
                        <p:par>
                          <p:cTn id="20" fill="hold">
                            <p:stCondLst>
                              <p:cond delay="160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300"/>
                                        <p:tgtEl>
                                          <p:spTgt spid="37"/>
                                        </p:tgtEl>
                                      </p:cBhvr>
                                    </p:animEffect>
                                  </p:childTnLst>
                                </p:cTn>
                              </p:par>
                            </p:childTnLst>
                          </p:cTn>
                        </p:par>
                        <p:par>
                          <p:cTn id="24" fill="hold">
                            <p:stCondLst>
                              <p:cond delay="1900"/>
                            </p:stCondLst>
                            <p:childTnLst>
                              <p:par>
                                <p:cTn id="25" presetID="10" presetClass="entr" presetSubtype="0" fill="hold" nodeType="afterEffect">
                                  <p:stCondLst>
                                    <p:cond delay="0"/>
                                  </p:stCondLst>
                                  <p:childTnLst>
                                    <p:set>
                                      <p:cBhvr>
                                        <p:cTn id="26" dur="1" fill="hold">
                                          <p:stCondLst>
                                            <p:cond delay="0"/>
                                          </p:stCondLst>
                                        </p:cTn>
                                        <p:tgtEl>
                                          <p:spTgt spid="31">
                                            <p:txEl>
                                              <p:pRg st="2" end="2"/>
                                            </p:txEl>
                                          </p:spTgt>
                                        </p:tgtEl>
                                        <p:attrNameLst>
                                          <p:attrName>style.visibility</p:attrName>
                                        </p:attrNameLst>
                                      </p:cBhvr>
                                      <p:to>
                                        <p:strVal val="visible"/>
                                      </p:to>
                                    </p:set>
                                    <p:animEffect transition="in" filter="fade">
                                      <p:cBhvr>
                                        <p:cTn id="27" dur="500"/>
                                        <p:tgtEl>
                                          <p:spTgt spid="31">
                                            <p:txEl>
                                              <p:pRg st="2" end="2"/>
                                            </p:txEl>
                                          </p:spTgt>
                                        </p:tgtEl>
                                      </p:cBhvr>
                                    </p:animEffect>
                                  </p:childTnLst>
                                </p:cTn>
                              </p:par>
                            </p:childTnLst>
                          </p:cTn>
                        </p:par>
                        <p:par>
                          <p:cTn id="28" fill="hold">
                            <p:stCondLst>
                              <p:cond delay="2400"/>
                            </p:stCondLst>
                            <p:childTnLst>
                              <p:par>
                                <p:cTn id="29" presetID="22" presetClass="entr" presetSubtype="8"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300"/>
                                        <p:tgtEl>
                                          <p:spTgt spid="38"/>
                                        </p:tgtEl>
                                      </p:cBhvr>
                                    </p:animEffect>
                                  </p:childTnLst>
                                </p:cTn>
                              </p:par>
                            </p:childTnLst>
                          </p:cTn>
                        </p:par>
                        <p:par>
                          <p:cTn id="32" fill="hold">
                            <p:stCondLst>
                              <p:cond delay="2700"/>
                            </p:stCondLst>
                            <p:childTnLst>
                              <p:par>
                                <p:cTn id="33" presetID="10" presetClass="entr" presetSubtype="0" fill="hold" nodeType="afterEffect">
                                  <p:stCondLst>
                                    <p:cond delay="0"/>
                                  </p:stCondLst>
                                  <p:childTnLst>
                                    <p:set>
                                      <p:cBhvr>
                                        <p:cTn id="34" dur="1" fill="hold">
                                          <p:stCondLst>
                                            <p:cond delay="0"/>
                                          </p:stCondLst>
                                        </p:cTn>
                                        <p:tgtEl>
                                          <p:spTgt spid="31">
                                            <p:txEl>
                                              <p:pRg st="3" end="3"/>
                                            </p:txEl>
                                          </p:spTgt>
                                        </p:tgtEl>
                                        <p:attrNameLst>
                                          <p:attrName>style.visibility</p:attrName>
                                        </p:attrNameLst>
                                      </p:cBhvr>
                                      <p:to>
                                        <p:strVal val="visible"/>
                                      </p:to>
                                    </p:set>
                                    <p:animEffect transition="in" filter="fade">
                                      <p:cBhvr>
                                        <p:cTn id="35" dur="500"/>
                                        <p:tgtEl>
                                          <p:spTgt spid="31">
                                            <p:txEl>
                                              <p:pRg st="3" end="3"/>
                                            </p:txEl>
                                          </p:spTgt>
                                        </p:tgtEl>
                                      </p:cBhvr>
                                    </p:animEffect>
                                  </p:childTnLst>
                                </p:cTn>
                              </p:par>
                            </p:childTnLst>
                          </p:cTn>
                        </p:par>
                        <p:par>
                          <p:cTn id="36" fill="hold">
                            <p:stCondLst>
                              <p:cond delay="3200"/>
                            </p:stCondLst>
                            <p:childTnLst>
                              <p:par>
                                <p:cTn id="37" presetID="22" presetClass="entr" presetSubtype="8"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300"/>
                                        <p:tgtEl>
                                          <p:spTgt spid="39"/>
                                        </p:tgtEl>
                                      </p:cBhvr>
                                    </p:animEffec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31">
                                            <p:txEl>
                                              <p:pRg st="4" end="4"/>
                                            </p:txEl>
                                          </p:spTgt>
                                        </p:tgtEl>
                                        <p:attrNameLst>
                                          <p:attrName>style.visibility</p:attrName>
                                        </p:attrNameLst>
                                      </p:cBhvr>
                                      <p:to>
                                        <p:strVal val="visible"/>
                                      </p:to>
                                    </p:set>
                                    <p:animEffect transition="in" filter="fade">
                                      <p:cBhvr>
                                        <p:cTn id="43" dur="500"/>
                                        <p:tgtEl>
                                          <p:spTgt spid="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a:t>SpendIQ</a:t>
            </a:r>
            <a:endParaRPr lang="en-US" dirty="0"/>
          </a:p>
        </p:txBody>
      </p:sp>
      <p:grpSp>
        <p:nvGrpSpPr>
          <p:cNvPr id="3" name="Item Five"/>
          <p:cNvGrpSpPr>
            <a:grpSpLocks noChangeAspect="1"/>
          </p:cNvGrpSpPr>
          <p:nvPr/>
        </p:nvGrpSpPr>
        <p:grpSpPr>
          <a:xfrm>
            <a:off x="7251192" y="5824728"/>
            <a:ext cx="493776" cy="493776"/>
            <a:chOff x="8937171" y="2645229"/>
            <a:chExt cx="1567542" cy="1567542"/>
          </a:xfrm>
        </p:grpSpPr>
        <p:sp>
          <p:nvSpPr>
            <p:cNvPr id="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 name="Rollout and Refine Icon"/>
            <p:cNvGrpSpPr/>
            <p:nvPr/>
          </p:nvGrpSpPr>
          <p:grpSpPr>
            <a:xfrm>
              <a:off x="9279036" y="2980806"/>
              <a:ext cx="883812" cy="896388"/>
              <a:chOff x="6280447" y="3970760"/>
              <a:chExt cx="794340" cy="805643"/>
            </a:xfrm>
          </p:grpSpPr>
          <p:sp>
            <p:nvSpPr>
              <p:cNvPr id="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Item Four"/>
          <p:cNvGrpSpPr>
            <a:grpSpLocks noChangeAspect="1"/>
          </p:cNvGrpSpPr>
          <p:nvPr/>
        </p:nvGrpSpPr>
        <p:grpSpPr>
          <a:xfrm>
            <a:off x="6551676" y="5824728"/>
            <a:ext cx="493776" cy="493776"/>
            <a:chOff x="7124700" y="2645229"/>
            <a:chExt cx="1567542" cy="1567542"/>
          </a:xfrm>
        </p:grpSpPr>
        <p:sp>
          <p:nvSpPr>
            <p:cNvPr id="1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4" name="Item Three"/>
          <p:cNvGrpSpPr>
            <a:grpSpLocks noChangeAspect="1"/>
          </p:cNvGrpSpPr>
          <p:nvPr/>
        </p:nvGrpSpPr>
        <p:grpSpPr>
          <a:xfrm>
            <a:off x="5152644" y="5824728"/>
            <a:ext cx="493776" cy="493776"/>
            <a:chOff x="5312229" y="2645229"/>
            <a:chExt cx="1567542" cy="1567542"/>
          </a:xfrm>
        </p:grpSpPr>
        <p:sp>
          <p:nvSpPr>
            <p:cNvPr id="15"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6" name="Not One Size icon"/>
            <p:cNvGrpSpPr/>
            <p:nvPr/>
          </p:nvGrpSpPr>
          <p:grpSpPr>
            <a:xfrm>
              <a:off x="5642411" y="2924035"/>
              <a:ext cx="907179" cy="1009931"/>
              <a:chOff x="5509518" y="2969748"/>
              <a:chExt cx="667556" cy="743167"/>
            </a:xfrm>
          </p:grpSpPr>
          <p:sp>
            <p:nvSpPr>
              <p:cNvPr id="17"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7"/>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Item Two"/>
          <p:cNvGrpSpPr>
            <a:grpSpLocks noChangeAspect="1"/>
          </p:cNvGrpSpPr>
          <p:nvPr/>
        </p:nvGrpSpPr>
        <p:grpSpPr>
          <a:xfrm>
            <a:off x="5852160" y="5824728"/>
            <a:ext cx="493776" cy="493776"/>
            <a:chOff x="3499758" y="2645229"/>
            <a:chExt cx="1567542" cy="1567542"/>
          </a:xfrm>
        </p:grpSpPr>
        <p:sp>
          <p:nvSpPr>
            <p:cNvPr id="23"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4"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5" name="Rectangle 24"/>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6" name="Item One"/>
          <p:cNvGrpSpPr>
            <a:grpSpLocks noChangeAspect="1"/>
          </p:cNvGrpSpPr>
          <p:nvPr/>
        </p:nvGrpSpPr>
        <p:grpSpPr>
          <a:xfrm>
            <a:off x="4453128" y="5824728"/>
            <a:ext cx="493776" cy="493776"/>
            <a:chOff x="1687287" y="2645229"/>
            <a:chExt cx="1567542" cy="1567542"/>
          </a:xfrm>
        </p:grpSpPr>
        <p:sp>
          <p:nvSpPr>
            <p:cNvPr id="2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30" name="TextBox 29"/>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In-depth analysis of your spend file delivers a targeted plan of </a:t>
            </a:r>
            <a:r>
              <a:rPr lang="en-US" sz="2000" dirty="0" smtClean="0">
                <a:solidFill>
                  <a:schemeClr val="accent4"/>
                </a:solidFill>
                <a:latin typeface="+mj-lt"/>
              </a:rPr>
              <a:t>action.</a:t>
            </a:r>
            <a:endParaRPr lang="en-US" sz="2000" dirty="0">
              <a:solidFill>
                <a:schemeClr val="accent4"/>
              </a:solidFill>
              <a:latin typeface="+mj-lt"/>
            </a:endParaRPr>
          </a:p>
        </p:txBody>
      </p:sp>
      <p:grpSp>
        <p:nvGrpSpPr>
          <p:cNvPr id="81" name="Group 80"/>
          <p:cNvGrpSpPr/>
          <p:nvPr/>
        </p:nvGrpSpPr>
        <p:grpSpPr>
          <a:xfrm>
            <a:off x="4595346" y="1659973"/>
            <a:ext cx="2847849" cy="3736771"/>
            <a:chOff x="4595346" y="1659973"/>
            <a:chExt cx="2847849" cy="3736771"/>
          </a:xfrm>
        </p:grpSpPr>
        <p:sp>
          <p:nvSpPr>
            <p:cNvPr id="42" name="Rectangle 41"/>
            <p:cNvSpPr/>
            <p:nvPr/>
          </p:nvSpPr>
          <p:spPr>
            <a:xfrm>
              <a:off x="4595346" y="1659973"/>
              <a:ext cx="2847849" cy="3736771"/>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43" name="TextBox 42"/>
            <p:cNvSpPr txBox="1"/>
            <p:nvPr/>
          </p:nvSpPr>
          <p:spPr>
            <a:xfrm>
              <a:off x="4859635" y="3764409"/>
              <a:ext cx="2319271" cy="1376787"/>
            </a:xfrm>
            <a:prstGeom prst="rect">
              <a:avLst/>
            </a:prstGeom>
            <a:noFill/>
          </p:spPr>
          <p:txBody>
            <a:bodyPr wrap="square" lIns="0" tIns="0" rIns="0" bIns="0" rtlCol="0">
              <a:spAutoFit/>
            </a:bodyPr>
            <a:lstStyle/>
            <a:p>
              <a:pPr marL="18288" lvl="0" algn="ctr">
                <a:lnSpc>
                  <a:spcPct val="90000"/>
                </a:lnSpc>
                <a:spcBef>
                  <a:spcPts val="800"/>
                </a:spcBef>
              </a:pPr>
              <a:r>
                <a:rPr lang="en-US" dirty="0" smtClean="0">
                  <a:ea typeface="BentonSans Medium" charset="0"/>
                  <a:cs typeface="BentonSans Medium" charset="0"/>
                </a:rPr>
                <a:t>Invoice </a:t>
              </a:r>
              <a:br>
                <a:rPr lang="en-US" dirty="0" smtClean="0">
                  <a:ea typeface="BentonSans Medium" charset="0"/>
                  <a:cs typeface="BentonSans Medium" charset="0"/>
                </a:rPr>
              </a:br>
              <a:r>
                <a:rPr lang="en-US" dirty="0" smtClean="0">
                  <a:ea typeface="BentonSans Medium" charset="0"/>
                  <a:cs typeface="BentonSans Medium" charset="0"/>
                </a:rPr>
                <a:t>Assessment</a:t>
              </a:r>
              <a:endParaRPr lang="en-US" sz="1400" dirty="0" smtClean="0"/>
            </a:p>
            <a:p>
              <a:pPr marL="18288" lvl="0" algn="ctr">
                <a:lnSpc>
                  <a:spcPct val="90000"/>
                </a:lnSpc>
                <a:spcBef>
                  <a:spcPts val="800"/>
                </a:spcBef>
              </a:pPr>
              <a:r>
                <a:rPr lang="en-US" sz="1400" dirty="0">
                  <a:solidFill>
                    <a:srgbClr val="898A8C"/>
                  </a:solidFill>
                </a:rPr>
                <a:t>Checking invoice frequency and size to strike a balance between efficiency and </a:t>
              </a:r>
              <a:r>
                <a:rPr lang="en-US" sz="1400" dirty="0" smtClean="0">
                  <a:solidFill>
                    <a:srgbClr val="898A8C"/>
                  </a:solidFill>
                </a:rPr>
                <a:t>control.</a:t>
              </a:r>
              <a:endParaRPr lang="en-US" sz="1400" dirty="0">
                <a:solidFill>
                  <a:srgbClr val="898A8C"/>
                </a:solidFill>
              </a:endParaRPr>
            </a:p>
          </p:txBody>
        </p:sp>
        <p:grpSp>
          <p:nvGrpSpPr>
            <p:cNvPr id="73" name="Group 72"/>
            <p:cNvGrpSpPr/>
            <p:nvPr/>
          </p:nvGrpSpPr>
          <p:grpSpPr>
            <a:xfrm>
              <a:off x="5221010" y="1988985"/>
              <a:ext cx="1596521" cy="1596520"/>
              <a:chOff x="5221010" y="1988985"/>
              <a:chExt cx="1596521" cy="1596520"/>
            </a:xfrm>
          </p:grpSpPr>
          <p:sp>
            <p:nvSpPr>
              <p:cNvPr id="45" name="Oval 44"/>
              <p:cNvSpPr/>
              <p:nvPr/>
            </p:nvSpPr>
            <p:spPr>
              <a:xfrm>
                <a:off x="5221010" y="1988985"/>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grpSp>
            <p:nvGrpSpPr>
              <p:cNvPr id="59" name="Group 58"/>
              <p:cNvGrpSpPr/>
              <p:nvPr/>
            </p:nvGrpSpPr>
            <p:grpSpPr>
              <a:xfrm>
                <a:off x="5763711" y="2486078"/>
                <a:ext cx="602559" cy="602335"/>
                <a:chOff x="12043785" y="902752"/>
                <a:chExt cx="1557917" cy="1557338"/>
              </a:xfrm>
              <a:solidFill>
                <a:schemeClr val="bg1"/>
              </a:solidFill>
            </p:grpSpPr>
            <p:sp>
              <p:nvSpPr>
                <p:cNvPr id="60" name="Freeform 3"/>
                <p:cNvSpPr/>
                <p:nvPr/>
              </p:nvSpPr>
              <p:spPr>
                <a:xfrm>
                  <a:off x="12253379" y="1225550"/>
                  <a:ext cx="508000" cy="111138"/>
                </a:xfrm>
                <a:custGeom>
                  <a:avLst/>
                  <a:gdLst>
                    <a:gd name="connsiteX0" fmla="*/ 0 w 508000"/>
                    <a:gd name="connsiteY0" fmla="*/ 111138 h 111138"/>
                    <a:gd name="connsiteX1" fmla="*/ 508000 w 508000"/>
                    <a:gd name="connsiteY1" fmla="*/ 111138 h 111138"/>
                    <a:gd name="connsiteX2" fmla="*/ 508000 w 508000"/>
                    <a:gd name="connsiteY2" fmla="*/ 0 h 111138"/>
                    <a:gd name="connsiteX3" fmla="*/ 0 w 508000"/>
                    <a:gd name="connsiteY3" fmla="*/ 0 h 111138"/>
                  </a:gdLst>
                  <a:ahLst/>
                  <a:cxnLst>
                    <a:cxn ang="0">
                      <a:pos x="connsiteX0" y="connsiteY0"/>
                    </a:cxn>
                    <a:cxn ang="1">
                      <a:pos x="connsiteX1" y="connsiteY1"/>
                    </a:cxn>
                    <a:cxn ang="2">
                      <a:pos x="connsiteX2" y="connsiteY2"/>
                    </a:cxn>
                    <a:cxn ang="3">
                      <a:pos x="connsiteX3" y="connsiteY3"/>
                    </a:cxn>
                  </a:cxnLst>
                  <a:rect l="l" t="t" r="r" b="b"/>
                  <a:pathLst>
                    <a:path w="508000" h="111138">
                      <a:moveTo>
                        <a:pt x="0" y="111138"/>
                      </a:moveTo>
                      <a:lnTo>
                        <a:pt x="508000" y="111138"/>
                      </a:lnTo>
                      <a:lnTo>
                        <a:pt x="508000"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1" name="Freeform 60"/>
                <p:cNvSpPr/>
                <p:nvPr/>
              </p:nvSpPr>
              <p:spPr>
                <a:xfrm>
                  <a:off x="12253383" y="1445937"/>
                  <a:ext cx="438074" cy="111150"/>
                </a:xfrm>
                <a:custGeom>
                  <a:avLst/>
                  <a:gdLst>
                    <a:gd name="connsiteX0" fmla="*/ 0 w 438074"/>
                    <a:gd name="connsiteY0" fmla="*/ 111150 h 111150"/>
                    <a:gd name="connsiteX1" fmla="*/ 329641 w 438074"/>
                    <a:gd name="connsiteY1" fmla="*/ 111150 h 111150"/>
                    <a:gd name="connsiteX2" fmla="*/ 438074 w 438074"/>
                    <a:gd name="connsiteY2" fmla="*/ 0 h 111150"/>
                    <a:gd name="connsiteX3" fmla="*/ 0 w 438074"/>
                    <a:gd name="connsiteY3" fmla="*/ 0 h 111150"/>
                  </a:gdLst>
                  <a:ahLst/>
                  <a:cxnLst>
                    <a:cxn ang="0">
                      <a:pos x="connsiteX0" y="connsiteY0"/>
                    </a:cxn>
                    <a:cxn ang="1">
                      <a:pos x="connsiteX1" y="connsiteY1"/>
                    </a:cxn>
                    <a:cxn ang="2">
                      <a:pos x="connsiteX2" y="connsiteY2"/>
                    </a:cxn>
                    <a:cxn ang="3">
                      <a:pos x="connsiteX3" y="connsiteY3"/>
                    </a:cxn>
                  </a:cxnLst>
                  <a:rect l="l" t="t" r="r" b="b"/>
                  <a:pathLst>
                    <a:path w="438074" h="111150">
                      <a:moveTo>
                        <a:pt x="0" y="111150"/>
                      </a:moveTo>
                      <a:lnTo>
                        <a:pt x="329641" y="111150"/>
                      </a:lnTo>
                      <a:cubicBezTo>
                        <a:pt x="359181" y="68212"/>
                        <a:pt x="395922" y="30607"/>
                        <a:pt x="438074" y="0"/>
                      </a:cubicBez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2" name="Freeform 3"/>
                <p:cNvSpPr/>
                <p:nvPr/>
              </p:nvSpPr>
              <p:spPr>
                <a:xfrm>
                  <a:off x="12043785" y="902752"/>
                  <a:ext cx="1274191" cy="1557338"/>
                </a:xfrm>
                <a:custGeom>
                  <a:avLst/>
                  <a:gdLst>
                    <a:gd name="connsiteX0" fmla="*/ 1154011 w 1274191"/>
                    <a:gd name="connsiteY0" fmla="*/ 1363891 h 1557338"/>
                    <a:gd name="connsiteX1" fmla="*/ 1154011 w 1274191"/>
                    <a:gd name="connsiteY1" fmla="*/ 1443279 h 1557338"/>
                    <a:gd name="connsiteX2" fmla="*/ 120180 w 1274191"/>
                    <a:gd name="connsiteY2" fmla="*/ 1443279 h 1557338"/>
                    <a:gd name="connsiteX3" fmla="*/ 120180 w 1274191"/>
                    <a:gd name="connsiteY3" fmla="*/ 114071 h 1557338"/>
                    <a:gd name="connsiteX4" fmla="*/ 858634 w 1274191"/>
                    <a:gd name="connsiteY4" fmla="*/ 114071 h 1557338"/>
                    <a:gd name="connsiteX5" fmla="*/ 858634 w 1274191"/>
                    <a:gd name="connsiteY5" fmla="*/ 409448 h 1557338"/>
                    <a:gd name="connsiteX6" fmla="*/ 1154011 w 1274191"/>
                    <a:gd name="connsiteY6" fmla="*/ 409448 h 1557338"/>
                    <a:gd name="connsiteX7" fmla="*/ 1154011 w 1274191"/>
                    <a:gd name="connsiteY7" fmla="*/ 524802 h 1557338"/>
                    <a:gd name="connsiteX8" fmla="*/ 1274191 w 1274191"/>
                    <a:gd name="connsiteY8" fmla="*/ 633146 h 1557338"/>
                    <a:gd name="connsiteX9" fmla="*/ 1274191 w 1274191"/>
                    <a:gd name="connsiteY9" fmla="*/ 353949 h 1557338"/>
                    <a:gd name="connsiteX10" fmla="*/ 920242 w 1274191"/>
                    <a:gd name="connsiteY10" fmla="*/ 0 h 1557338"/>
                    <a:gd name="connsiteX11" fmla="*/ 0 w 1274191"/>
                    <a:gd name="connsiteY11" fmla="*/ 0 h 1557338"/>
                    <a:gd name="connsiteX12" fmla="*/ 0 w 1274191"/>
                    <a:gd name="connsiteY12" fmla="*/ 1557338 h 1557338"/>
                    <a:gd name="connsiteX13" fmla="*/ 1274191 w 1274191"/>
                    <a:gd name="connsiteY13" fmla="*/ 1557338 h 1557338"/>
                    <a:gd name="connsiteX14" fmla="*/ 1274191 w 1274191"/>
                    <a:gd name="connsiteY14" fmla="*/ 1484071 h 155733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274191" h="1557338">
                      <a:moveTo>
                        <a:pt x="1154011" y="1363891"/>
                      </a:moveTo>
                      <a:lnTo>
                        <a:pt x="1154011" y="1443279"/>
                      </a:lnTo>
                      <a:lnTo>
                        <a:pt x="120180" y="1443279"/>
                      </a:lnTo>
                      <a:lnTo>
                        <a:pt x="120180" y="114071"/>
                      </a:lnTo>
                      <a:lnTo>
                        <a:pt x="858634" y="114071"/>
                      </a:lnTo>
                      <a:lnTo>
                        <a:pt x="858634" y="409448"/>
                      </a:lnTo>
                      <a:lnTo>
                        <a:pt x="1154011" y="409448"/>
                      </a:lnTo>
                      <a:lnTo>
                        <a:pt x="1154011" y="524802"/>
                      </a:lnTo>
                      <a:cubicBezTo>
                        <a:pt x="1200239" y="553517"/>
                        <a:pt x="1240930" y="590296"/>
                        <a:pt x="1274191" y="633146"/>
                      </a:cubicBezTo>
                      <a:lnTo>
                        <a:pt x="1274191" y="353949"/>
                      </a:lnTo>
                      <a:lnTo>
                        <a:pt x="920242" y="0"/>
                      </a:lnTo>
                      <a:lnTo>
                        <a:pt x="0" y="0"/>
                      </a:lnTo>
                      <a:lnTo>
                        <a:pt x="0" y="1557338"/>
                      </a:lnTo>
                      <a:lnTo>
                        <a:pt x="1274191" y="1557338"/>
                      </a:lnTo>
                      <a:lnTo>
                        <a:pt x="1274191" y="1484071"/>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3" name="Freeform 3"/>
                <p:cNvSpPr/>
                <p:nvPr/>
              </p:nvSpPr>
              <p:spPr>
                <a:xfrm>
                  <a:off x="12253383" y="1666342"/>
                  <a:ext cx="274498" cy="111138"/>
                </a:xfrm>
                <a:custGeom>
                  <a:avLst/>
                  <a:gdLst>
                    <a:gd name="connsiteX0" fmla="*/ 0 w 274498"/>
                    <a:gd name="connsiteY0" fmla="*/ 111138 h 111138"/>
                    <a:gd name="connsiteX1" fmla="*/ 251257 w 274498"/>
                    <a:gd name="connsiteY1" fmla="*/ 111138 h 111138"/>
                    <a:gd name="connsiteX2" fmla="*/ 274498 w 274498"/>
                    <a:gd name="connsiteY2" fmla="*/ 0 h 111138"/>
                    <a:gd name="connsiteX3" fmla="*/ 0 w 274498"/>
                    <a:gd name="connsiteY3" fmla="*/ 0 h 111138"/>
                  </a:gdLst>
                  <a:ahLst/>
                  <a:cxnLst>
                    <a:cxn ang="0">
                      <a:pos x="connsiteX0" y="connsiteY0"/>
                    </a:cxn>
                    <a:cxn ang="1">
                      <a:pos x="connsiteX1" y="connsiteY1"/>
                    </a:cxn>
                    <a:cxn ang="2">
                      <a:pos x="connsiteX2" y="connsiteY2"/>
                    </a:cxn>
                    <a:cxn ang="3">
                      <a:pos x="connsiteX3" y="connsiteY3"/>
                    </a:cxn>
                  </a:cxnLst>
                  <a:rect l="l" t="t" r="r" b="b"/>
                  <a:pathLst>
                    <a:path w="274498" h="111138">
                      <a:moveTo>
                        <a:pt x="0" y="111138"/>
                      </a:moveTo>
                      <a:lnTo>
                        <a:pt x="251257" y="111138"/>
                      </a:lnTo>
                      <a:cubicBezTo>
                        <a:pt x="254368" y="72542"/>
                        <a:pt x="262318" y="35293"/>
                        <a:pt x="274498" y="0"/>
                      </a:cubicBez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4" name="Freeform 3"/>
                <p:cNvSpPr/>
                <p:nvPr/>
              </p:nvSpPr>
              <p:spPr>
                <a:xfrm>
                  <a:off x="12257612" y="2107123"/>
                  <a:ext cx="490715" cy="111138"/>
                </a:xfrm>
                <a:custGeom>
                  <a:avLst/>
                  <a:gdLst>
                    <a:gd name="connsiteX0" fmla="*/ 352260 w 490715"/>
                    <a:gd name="connsiteY0" fmla="*/ 0 h 111138"/>
                    <a:gd name="connsiteX1" fmla="*/ 0 w 490715"/>
                    <a:gd name="connsiteY1" fmla="*/ 0 h 111138"/>
                    <a:gd name="connsiteX2" fmla="*/ 0 w 490715"/>
                    <a:gd name="connsiteY2" fmla="*/ 111138 h 111138"/>
                    <a:gd name="connsiteX3" fmla="*/ 490715 w 490715"/>
                    <a:gd name="connsiteY3" fmla="*/ 111138 h 111138"/>
                    <a:gd name="connsiteX4" fmla="*/ 352260 w 490715"/>
                    <a:gd name="connsiteY4" fmla="*/ 0 h 11113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90715" h="111138">
                      <a:moveTo>
                        <a:pt x="352260" y="0"/>
                      </a:moveTo>
                      <a:lnTo>
                        <a:pt x="0" y="0"/>
                      </a:lnTo>
                      <a:lnTo>
                        <a:pt x="0" y="111138"/>
                      </a:lnTo>
                      <a:lnTo>
                        <a:pt x="490715" y="111138"/>
                      </a:lnTo>
                      <a:cubicBezTo>
                        <a:pt x="437566" y="83401"/>
                        <a:pt x="390550" y="45517"/>
                        <a:pt x="352260"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5" name="Freeform 3"/>
                <p:cNvSpPr/>
                <p:nvPr/>
              </p:nvSpPr>
              <p:spPr>
                <a:xfrm>
                  <a:off x="12253383" y="1886736"/>
                  <a:ext cx="288328" cy="111138"/>
                </a:xfrm>
                <a:custGeom>
                  <a:avLst/>
                  <a:gdLst>
                    <a:gd name="connsiteX0" fmla="*/ 0 w 288328"/>
                    <a:gd name="connsiteY0" fmla="*/ 111138 h 111138"/>
                    <a:gd name="connsiteX1" fmla="*/ 288328 w 288328"/>
                    <a:gd name="connsiteY1" fmla="*/ 111138 h 111138"/>
                    <a:gd name="connsiteX2" fmla="*/ 255410 w 288328"/>
                    <a:gd name="connsiteY2" fmla="*/ 0 h 111138"/>
                    <a:gd name="connsiteX3" fmla="*/ 0 w 288328"/>
                    <a:gd name="connsiteY3" fmla="*/ 0 h 111138"/>
                  </a:gdLst>
                  <a:ahLst/>
                  <a:cxnLst>
                    <a:cxn ang="0">
                      <a:pos x="connsiteX0" y="connsiteY0"/>
                    </a:cxn>
                    <a:cxn ang="1">
                      <a:pos x="connsiteX1" y="connsiteY1"/>
                    </a:cxn>
                    <a:cxn ang="2">
                      <a:pos x="connsiteX2" y="connsiteY2"/>
                    </a:cxn>
                    <a:cxn ang="3">
                      <a:pos x="connsiteX3" y="connsiteY3"/>
                    </a:cxn>
                  </a:cxnLst>
                  <a:rect l="l" t="t" r="r" b="b"/>
                  <a:pathLst>
                    <a:path w="288328" h="111138">
                      <a:moveTo>
                        <a:pt x="0" y="111138"/>
                      </a:moveTo>
                      <a:lnTo>
                        <a:pt x="288328" y="111138"/>
                      </a:lnTo>
                      <a:cubicBezTo>
                        <a:pt x="272860" y="76149"/>
                        <a:pt x="261645" y="38913"/>
                        <a:pt x="255410" y="0"/>
                      </a:cubicBez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66" name="Freeform 3"/>
                <p:cNvSpPr/>
                <p:nvPr/>
              </p:nvSpPr>
              <p:spPr>
                <a:xfrm>
                  <a:off x="12572850" y="1429073"/>
                  <a:ext cx="1028852" cy="1019912"/>
                </a:xfrm>
                <a:custGeom>
                  <a:avLst/>
                  <a:gdLst>
                    <a:gd name="connsiteX0" fmla="*/ 118326 w 1028852"/>
                    <a:gd name="connsiteY0" fmla="*/ 385420 h 1019912"/>
                    <a:gd name="connsiteX1" fmla="*/ 385420 w 1028852"/>
                    <a:gd name="connsiteY1" fmla="*/ 118326 h 1019912"/>
                    <a:gd name="connsiteX2" fmla="*/ 652526 w 1028852"/>
                    <a:gd name="connsiteY2" fmla="*/ 385420 h 1019912"/>
                    <a:gd name="connsiteX3" fmla="*/ 385420 w 1028852"/>
                    <a:gd name="connsiteY3" fmla="*/ 652513 h 1019912"/>
                    <a:gd name="connsiteX4" fmla="*/ 118326 w 1028852"/>
                    <a:gd name="connsiteY4" fmla="*/ 385420 h 1019912"/>
                    <a:gd name="connsiteX5" fmla="*/ 1028852 w 1028852"/>
                    <a:gd name="connsiteY5" fmla="*/ 897128 h 1019912"/>
                    <a:gd name="connsiteX6" fmla="*/ 715759 w 1028852"/>
                    <a:gd name="connsiteY6" fmla="*/ 584035 h 1019912"/>
                    <a:gd name="connsiteX7" fmla="*/ 770839 w 1028852"/>
                    <a:gd name="connsiteY7" fmla="*/ 385420 h 1019912"/>
                    <a:gd name="connsiteX8" fmla="*/ 385420 w 1028852"/>
                    <a:gd name="connsiteY8" fmla="*/ 0 h 1019912"/>
                    <a:gd name="connsiteX9" fmla="*/ 0 w 1028852"/>
                    <a:gd name="connsiteY9" fmla="*/ 385420 h 1019912"/>
                    <a:gd name="connsiteX10" fmla="*/ 385420 w 1028852"/>
                    <a:gd name="connsiteY10" fmla="*/ 770839 h 1019912"/>
                    <a:gd name="connsiteX11" fmla="*/ 594982 w 1028852"/>
                    <a:gd name="connsiteY11" fmla="*/ 708825 h 1019912"/>
                    <a:gd name="connsiteX12" fmla="*/ 906069 w 1028852"/>
                    <a:gd name="connsiteY12" fmla="*/ 1019912 h 101991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28852" h="1019912">
                      <a:moveTo>
                        <a:pt x="118326" y="385420"/>
                      </a:moveTo>
                      <a:cubicBezTo>
                        <a:pt x="118326" y="237909"/>
                        <a:pt x="237909" y="118326"/>
                        <a:pt x="385420" y="118326"/>
                      </a:cubicBezTo>
                      <a:cubicBezTo>
                        <a:pt x="532943" y="118326"/>
                        <a:pt x="652526" y="237909"/>
                        <a:pt x="652526" y="385420"/>
                      </a:cubicBezTo>
                      <a:cubicBezTo>
                        <a:pt x="652526" y="532930"/>
                        <a:pt x="532943" y="652513"/>
                        <a:pt x="385420" y="652513"/>
                      </a:cubicBezTo>
                      <a:cubicBezTo>
                        <a:pt x="237909" y="652513"/>
                        <a:pt x="118326" y="532930"/>
                        <a:pt x="118326" y="385420"/>
                      </a:cubicBezTo>
                      <a:moveTo>
                        <a:pt x="1028852" y="897128"/>
                      </a:moveTo>
                      <a:lnTo>
                        <a:pt x="715759" y="584035"/>
                      </a:lnTo>
                      <a:cubicBezTo>
                        <a:pt x="750710" y="526034"/>
                        <a:pt x="770839" y="458076"/>
                        <a:pt x="770839" y="385420"/>
                      </a:cubicBezTo>
                      <a:cubicBezTo>
                        <a:pt x="770839" y="172555"/>
                        <a:pt x="598284" y="0"/>
                        <a:pt x="385420" y="0"/>
                      </a:cubicBezTo>
                      <a:cubicBezTo>
                        <a:pt x="172568" y="0"/>
                        <a:pt x="0" y="172555"/>
                        <a:pt x="0" y="385420"/>
                      </a:cubicBezTo>
                      <a:cubicBezTo>
                        <a:pt x="0" y="598284"/>
                        <a:pt x="172568" y="770839"/>
                        <a:pt x="385420" y="770839"/>
                      </a:cubicBezTo>
                      <a:cubicBezTo>
                        <a:pt x="462724" y="770839"/>
                        <a:pt x="534645" y="747992"/>
                        <a:pt x="594982" y="708825"/>
                      </a:cubicBezTo>
                      <a:lnTo>
                        <a:pt x="906069" y="101991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grpSp>
        <p:nvGrpSpPr>
          <p:cNvPr id="80" name="Group 79"/>
          <p:cNvGrpSpPr/>
          <p:nvPr/>
        </p:nvGrpSpPr>
        <p:grpSpPr>
          <a:xfrm>
            <a:off x="1221515" y="1659973"/>
            <a:ext cx="2847849" cy="3736771"/>
            <a:chOff x="1221515" y="1659973"/>
            <a:chExt cx="2847849" cy="3736771"/>
          </a:xfrm>
        </p:grpSpPr>
        <p:sp>
          <p:nvSpPr>
            <p:cNvPr id="32" name="Rectangle 31"/>
            <p:cNvSpPr/>
            <p:nvPr/>
          </p:nvSpPr>
          <p:spPr>
            <a:xfrm>
              <a:off x="1221515" y="1659973"/>
              <a:ext cx="2847849" cy="3736771"/>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33" name="TextBox 32"/>
            <p:cNvSpPr txBox="1"/>
            <p:nvPr/>
          </p:nvSpPr>
          <p:spPr>
            <a:xfrm>
              <a:off x="1485804" y="3764409"/>
              <a:ext cx="2319271" cy="1376787"/>
            </a:xfrm>
            <a:prstGeom prst="rect">
              <a:avLst/>
            </a:prstGeom>
            <a:noFill/>
          </p:spPr>
          <p:txBody>
            <a:bodyPr wrap="square" lIns="0" tIns="0" rIns="0" bIns="0" rtlCol="0">
              <a:spAutoFit/>
            </a:bodyPr>
            <a:lstStyle/>
            <a:p>
              <a:pPr marL="18288" lvl="0" algn="ctr">
                <a:lnSpc>
                  <a:spcPct val="90000"/>
                </a:lnSpc>
                <a:spcBef>
                  <a:spcPts val="800"/>
                </a:spcBef>
              </a:pPr>
              <a:r>
                <a:rPr lang="en-US" dirty="0">
                  <a:ea typeface="BentonSans Medium" charset="0"/>
                  <a:cs typeface="BentonSans Medium" charset="0"/>
                </a:rPr>
                <a:t>Process Method </a:t>
              </a:r>
              <a:r>
                <a:rPr lang="en-US" dirty="0" smtClean="0">
                  <a:ea typeface="BentonSans Medium" charset="0"/>
                  <a:cs typeface="BentonSans Medium" charset="0"/>
                </a:rPr>
                <a:t>Analysis</a:t>
              </a:r>
            </a:p>
            <a:p>
              <a:pPr marL="18288" lvl="0" algn="ctr">
                <a:lnSpc>
                  <a:spcPct val="90000"/>
                </a:lnSpc>
                <a:spcBef>
                  <a:spcPts val="800"/>
                </a:spcBef>
              </a:pPr>
              <a:r>
                <a:rPr lang="en-US" sz="1400" dirty="0">
                  <a:solidFill>
                    <a:srgbClr val="898A8C"/>
                  </a:solidFill>
                </a:rPr>
                <a:t>Focusing on procurement and payment methods to assess your move to electronic </a:t>
              </a:r>
              <a:r>
                <a:rPr lang="en-US" sz="1400" dirty="0" smtClean="0">
                  <a:solidFill>
                    <a:srgbClr val="898A8C"/>
                  </a:solidFill>
                </a:rPr>
                <a:t>payments.</a:t>
              </a:r>
              <a:endParaRPr lang="en-US" sz="1400" dirty="0">
                <a:solidFill>
                  <a:srgbClr val="898A8C"/>
                </a:solidFill>
              </a:endParaRPr>
            </a:p>
          </p:txBody>
        </p:sp>
        <p:grpSp>
          <p:nvGrpSpPr>
            <p:cNvPr id="72" name="Group 71"/>
            <p:cNvGrpSpPr/>
            <p:nvPr/>
          </p:nvGrpSpPr>
          <p:grpSpPr>
            <a:xfrm>
              <a:off x="1847179" y="1988985"/>
              <a:ext cx="1596521" cy="1596520"/>
              <a:chOff x="1847179" y="1988985"/>
              <a:chExt cx="1596521" cy="1596520"/>
            </a:xfrm>
          </p:grpSpPr>
          <p:sp>
            <p:nvSpPr>
              <p:cNvPr id="35" name="Oval 34"/>
              <p:cNvSpPr/>
              <p:nvPr/>
            </p:nvSpPr>
            <p:spPr>
              <a:xfrm>
                <a:off x="1847179" y="1988985"/>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grpSp>
            <p:nvGrpSpPr>
              <p:cNvPr id="68" name="Group 67"/>
              <p:cNvGrpSpPr/>
              <p:nvPr/>
            </p:nvGrpSpPr>
            <p:grpSpPr>
              <a:xfrm>
                <a:off x="2268517" y="2524482"/>
                <a:ext cx="753844" cy="525526"/>
                <a:chOff x="1217757" y="11845715"/>
                <a:chExt cx="1507688" cy="1051052"/>
              </a:xfrm>
              <a:solidFill>
                <a:schemeClr val="bg1"/>
              </a:solidFill>
            </p:grpSpPr>
            <p:sp>
              <p:nvSpPr>
                <p:cNvPr id="69" name="Freeform 3"/>
                <p:cNvSpPr/>
                <p:nvPr/>
              </p:nvSpPr>
              <p:spPr>
                <a:xfrm>
                  <a:off x="1217757" y="12741700"/>
                  <a:ext cx="1273353" cy="155067"/>
                </a:xfrm>
                <a:custGeom>
                  <a:avLst/>
                  <a:gdLst>
                    <a:gd name="connsiteX0" fmla="*/ 1263891 w 1273353"/>
                    <a:gd name="connsiteY0" fmla="*/ 97371 h 155067"/>
                    <a:gd name="connsiteX1" fmla="*/ 1153465 w 1273353"/>
                    <a:gd name="connsiteY1" fmla="*/ 11112 h 155067"/>
                    <a:gd name="connsiteX2" fmla="*/ 1098245 w 1273353"/>
                    <a:gd name="connsiteY2" fmla="*/ 0 h 155067"/>
                    <a:gd name="connsiteX3" fmla="*/ 647027 w 1273353"/>
                    <a:gd name="connsiteY3" fmla="*/ 0 h 155067"/>
                    <a:gd name="connsiteX4" fmla="*/ 626351 w 1273353"/>
                    <a:gd name="connsiteY4" fmla="*/ 0 h 155067"/>
                    <a:gd name="connsiteX5" fmla="*/ 175133 w 1273353"/>
                    <a:gd name="connsiteY5" fmla="*/ 0 h 155067"/>
                    <a:gd name="connsiteX6" fmla="*/ 119926 w 1273353"/>
                    <a:gd name="connsiteY6" fmla="*/ 11112 h 155067"/>
                    <a:gd name="connsiteX7" fmla="*/ 9462 w 1273353"/>
                    <a:gd name="connsiteY7" fmla="*/ 97371 h 155067"/>
                    <a:gd name="connsiteX8" fmla="*/ 0 w 1273353"/>
                    <a:gd name="connsiteY8" fmla="*/ 117691 h 155067"/>
                    <a:gd name="connsiteX9" fmla="*/ 0 w 1273353"/>
                    <a:gd name="connsiteY9" fmla="*/ 139319 h 155067"/>
                    <a:gd name="connsiteX10" fmla="*/ 23266 w 1273353"/>
                    <a:gd name="connsiteY10" fmla="*/ 155067 h 155067"/>
                    <a:gd name="connsiteX11" fmla="*/ 626351 w 1273353"/>
                    <a:gd name="connsiteY11" fmla="*/ 155067 h 155067"/>
                    <a:gd name="connsiteX12" fmla="*/ 647027 w 1273353"/>
                    <a:gd name="connsiteY12" fmla="*/ 155067 h 155067"/>
                    <a:gd name="connsiteX13" fmla="*/ 1250112 w 1273353"/>
                    <a:gd name="connsiteY13" fmla="*/ 155067 h 155067"/>
                    <a:gd name="connsiteX14" fmla="*/ 1273353 w 1273353"/>
                    <a:gd name="connsiteY14" fmla="*/ 139319 h 155067"/>
                    <a:gd name="connsiteX15" fmla="*/ 1273353 w 1273353"/>
                    <a:gd name="connsiteY15" fmla="*/ 117691 h 155067"/>
                    <a:gd name="connsiteX16" fmla="*/ 1263891 w 1273353"/>
                    <a:gd name="connsiteY16" fmla="*/ 97371 h 1550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273353" h="155067">
                      <a:moveTo>
                        <a:pt x="1263891" y="97371"/>
                      </a:moveTo>
                      <a:cubicBezTo>
                        <a:pt x="1263891" y="97371"/>
                        <a:pt x="1166406" y="21869"/>
                        <a:pt x="1153465" y="11112"/>
                      </a:cubicBezTo>
                      <a:cubicBezTo>
                        <a:pt x="1140511" y="356"/>
                        <a:pt x="1098245" y="0"/>
                        <a:pt x="1098245" y="0"/>
                      </a:cubicBezTo>
                      <a:lnTo>
                        <a:pt x="647027" y="0"/>
                      </a:lnTo>
                      <a:lnTo>
                        <a:pt x="626351" y="0"/>
                      </a:lnTo>
                      <a:lnTo>
                        <a:pt x="175133" y="0"/>
                      </a:lnTo>
                      <a:cubicBezTo>
                        <a:pt x="175133" y="0"/>
                        <a:pt x="132842" y="356"/>
                        <a:pt x="119926" y="11112"/>
                      </a:cubicBezTo>
                      <a:cubicBezTo>
                        <a:pt x="106972" y="21869"/>
                        <a:pt x="9462" y="97371"/>
                        <a:pt x="9462" y="97371"/>
                      </a:cubicBezTo>
                      <a:cubicBezTo>
                        <a:pt x="9462" y="97371"/>
                        <a:pt x="0" y="104102"/>
                        <a:pt x="0" y="117691"/>
                      </a:cubicBezTo>
                      <a:lnTo>
                        <a:pt x="0" y="139319"/>
                      </a:lnTo>
                      <a:cubicBezTo>
                        <a:pt x="0" y="139319"/>
                        <a:pt x="0" y="155067"/>
                        <a:pt x="23266" y="155067"/>
                      </a:cubicBezTo>
                      <a:lnTo>
                        <a:pt x="626351" y="155067"/>
                      </a:lnTo>
                      <a:lnTo>
                        <a:pt x="647027" y="155067"/>
                      </a:lnTo>
                      <a:lnTo>
                        <a:pt x="1250112" y="155067"/>
                      </a:lnTo>
                      <a:cubicBezTo>
                        <a:pt x="1273353" y="155067"/>
                        <a:pt x="1273353" y="139319"/>
                        <a:pt x="1273353" y="139319"/>
                      </a:cubicBezTo>
                      <a:lnTo>
                        <a:pt x="1273353" y="117691"/>
                      </a:lnTo>
                      <a:cubicBezTo>
                        <a:pt x="1273353" y="104102"/>
                        <a:pt x="1263891" y="97371"/>
                        <a:pt x="1263891" y="97371"/>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70" name="Freeform 69"/>
                <p:cNvSpPr/>
                <p:nvPr/>
              </p:nvSpPr>
              <p:spPr>
                <a:xfrm>
                  <a:off x="1323710" y="11907479"/>
                  <a:ext cx="1027671" cy="771754"/>
                </a:xfrm>
                <a:custGeom>
                  <a:avLst/>
                  <a:gdLst>
                    <a:gd name="connsiteX0" fmla="*/ 1027671 w 1027671"/>
                    <a:gd name="connsiteY0" fmla="*/ 529018 h 771754"/>
                    <a:gd name="connsiteX1" fmla="*/ 1027671 w 1027671"/>
                    <a:gd name="connsiteY1" fmla="*/ 644919 h 771754"/>
                    <a:gd name="connsiteX2" fmla="*/ 900874 w 1027671"/>
                    <a:gd name="connsiteY2" fmla="*/ 771754 h 771754"/>
                    <a:gd name="connsiteX3" fmla="*/ 126759 w 1027671"/>
                    <a:gd name="connsiteY3" fmla="*/ 771754 h 771754"/>
                    <a:gd name="connsiteX4" fmla="*/ 0 w 1027671"/>
                    <a:gd name="connsiteY4" fmla="*/ 644919 h 771754"/>
                    <a:gd name="connsiteX5" fmla="*/ 0 w 1027671"/>
                    <a:gd name="connsiteY5" fmla="*/ 126797 h 771754"/>
                    <a:gd name="connsiteX6" fmla="*/ 126759 w 1027671"/>
                    <a:gd name="connsiteY6" fmla="*/ 0 h 771754"/>
                    <a:gd name="connsiteX7" fmla="*/ 663435 w 1027671"/>
                    <a:gd name="connsiteY7" fmla="*/ 0 h 771754"/>
                    <a:gd name="connsiteX8" fmla="*/ 606463 w 1027671"/>
                    <a:gd name="connsiteY8" fmla="*/ 83845 h 771754"/>
                    <a:gd name="connsiteX9" fmla="*/ 184455 w 1027671"/>
                    <a:gd name="connsiteY9" fmla="*/ 83845 h 771754"/>
                    <a:gd name="connsiteX10" fmla="*/ 76581 w 1027671"/>
                    <a:gd name="connsiteY10" fmla="*/ 191757 h 771754"/>
                    <a:gd name="connsiteX11" fmla="*/ 76581 w 1027671"/>
                    <a:gd name="connsiteY11" fmla="*/ 581215 h 771754"/>
                    <a:gd name="connsiteX12" fmla="*/ 184455 w 1027671"/>
                    <a:gd name="connsiteY12" fmla="*/ 689127 h 771754"/>
                    <a:gd name="connsiteX13" fmla="*/ 843140 w 1027671"/>
                    <a:gd name="connsiteY13" fmla="*/ 689127 h 771754"/>
                    <a:gd name="connsiteX14" fmla="*/ 951014 w 1027671"/>
                    <a:gd name="connsiteY14" fmla="*/ 581215 h 771754"/>
                    <a:gd name="connsiteX15" fmla="*/ 951014 w 1027671"/>
                    <a:gd name="connsiteY15" fmla="*/ 547141 h 771754"/>
                    <a:gd name="connsiteX16" fmla="*/ 1027671 w 1027671"/>
                    <a:gd name="connsiteY16" fmla="*/ 529018 h 77175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1027671" h="771754">
                      <a:moveTo>
                        <a:pt x="1027671" y="529018"/>
                      </a:moveTo>
                      <a:lnTo>
                        <a:pt x="1027671" y="644919"/>
                      </a:lnTo>
                      <a:cubicBezTo>
                        <a:pt x="1027671" y="714946"/>
                        <a:pt x="970877" y="771754"/>
                        <a:pt x="900874" y="771754"/>
                      </a:cubicBezTo>
                      <a:lnTo>
                        <a:pt x="126759" y="771754"/>
                      </a:lnTo>
                      <a:cubicBezTo>
                        <a:pt x="56718" y="771754"/>
                        <a:pt x="0" y="714946"/>
                        <a:pt x="0" y="644919"/>
                      </a:cubicBezTo>
                      <a:lnTo>
                        <a:pt x="0" y="126797"/>
                      </a:lnTo>
                      <a:cubicBezTo>
                        <a:pt x="0" y="56769"/>
                        <a:pt x="56718" y="0"/>
                        <a:pt x="126759" y="0"/>
                      </a:cubicBezTo>
                      <a:lnTo>
                        <a:pt x="663435" y="0"/>
                      </a:lnTo>
                      <a:cubicBezTo>
                        <a:pt x="663435" y="0"/>
                        <a:pt x="630885" y="30239"/>
                        <a:pt x="606463" y="83845"/>
                      </a:cubicBezTo>
                      <a:lnTo>
                        <a:pt x="184455" y="83845"/>
                      </a:lnTo>
                      <a:cubicBezTo>
                        <a:pt x="124892" y="83845"/>
                        <a:pt x="76581" y="132194"/>
                        <a:pt x="76581" y="191757"/>
                      </a:cubicBezTo>
                      <a:lnTo>
                        <a:pt x="76581" y="581215"/>
                      </a:lnTo>
                      <a:cubicBezTo>
                        <a:pt x="76581" y="640817"/>
                        <a:pt x="124892" y="689127"/>
                        <a:pt x="184455" y="689127"/>
                      </a:cubicBezTo>
                      <a:lnTo>
                        <a:pt x="843140" y="689127"/>
                      </a:lnTo>
                      <a:cubicBezTo>
                        <a:pt x="902741" y="689127"/>
                        <a:pt x="951014" y="640817"/>
                        <a:pt x="951014" y="581215"/>
                      </a:cubicBezTo>
                      <a:lnTo>
                        <a:pt x="951014" y="547141"/>
                      </a:lnTo>
                      <a:cubicBezTo>
                        <a:pt x="951014" y="547141"/>
                        <a:pt x="990651" y="541795"/>
                        <a:pt x="1027671" y="52901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71" name="Freeform 3"/>
                <p:cNvSpPr/>
                <p:nvPr/>
              </p:nvSpPr>
              <p:spPr>
                <a:xfrm>
                  <a:off x="1966077" y="11845715"/>
                  <a:ext cx="759368" cy="759371"/>
                </a:xfrm>
                <a:custGeom>
                  <a:avLst/>
                  <a:gdLst>
                    <a:gd name="connsiteX0" fmla="*/ 477136 w 759368"/>
                    <a:gd name="connsiteY0" fmla="*/ 279337 h 759371"/>
                    <a:gd name="connsiteX1" fmla="*/ 278800 w 759368"/>
                    <a:gd name="connsiteY1" fmla="*/ 477672 h 759371"/>
                    <a:gd name="connsiteX2" fmla="*/ 80464 w 759368"/>
                    <a:gd name="connsiteY2" fmla="*/ 279337 h 759371"/>
                    <a:gd name="connsiteX3" fmla="*/ 278800 w 759368"/>
                    <a:gd name="connsiteY3" fmla="*/ 81001 h 759371"/>
                    <a:gd name="connsiteX4" fmla="*/ 477136 w 759368"/>
                    <a:gd name="connsiteY4" fmla="*/ 279337 h 759371"/>
                    <a:gd name="connsiteX5" fmla="*/ 508759 w 759368"/>
                    <a:gd name="connsiteY5" fmla="*/ 433553 h 759371"/>
                    <a:gd name="connsiteX6" fmla="*/ 474812 w 759368"/>
                    <a:gd name="connsiteY6" fmla="*/ 81470 h 759371"/>
                    <a:gd name="connsiteX7" fmla="*/ 278152 w 759368"/>
                    <a:gd name="connsiteY7" fmla="*/ 0 h 759371"/>
                    <a:gd name="connsiteX8" fmla="*/ 81467 w 759368"/>
                    <a:gd name="connsiteY8" fmla="*/ 81470 h 759371"/>
                    <a:gd name="connsiteX9" fmla="*/ 81467 w 759368"/>
                    <a:gd name="connsiteY9" fmla="*/ 474802 h 759371"/>
                    <a:gd name="connsiteX10" fmla="*/ 278152 w 759368"/>
                    <a:gd name="connsiteY10" fmla="*/ 556311 h 759371"/>
                    <a:gd name="connsiteX11" fmla="*/ 433549 w 759368"/>
                    <a:gd name="connsiteY11" fmla="*/ 508724 h 759371"/>
                    <a:gd name="connsiteX12" fmla="*/ 657717 w 759368"/>
                    <a:gd name="connsiteY12" fmla="*/ 759371 h 759371"/>
                    <a:gd name="connsiteX13" fmla="*/ 759368 w 759368"/>
                    <a:gd name="connsiteY13" fmla="*/ 657746 h 7593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759368" h="759371">
                      <a:moveTo>
                        <a:pt x="477136" y="279337"/>
                      </a:moveTo>
                      <a:cubicBezTo>
                        <a:pt x="477136" y="388874"/>
                        <a:pt x="388337" y="477672"/>
                        <a:pt x="278800" y="477672"/>
                      </a:cubicBezTo>
                      <a:cubicBezTo>
                        <a:pt x="169262" y="477672"/>
                        <a:pt x="80464" y="388874"/>
                        <a:pt x="80464" y="279337"/>
                      </a:cubicBezTo>
                      <a:cubicBezTo>
                        <a:pt x="80464" y="169799"/>
                        <a:pt x="169262" y="81001"/>
                        <a:pt x="278800" y="81001"/>
                      </a:cubicBezTo>
                      <a:cubicBezTo>
                        <a:pt x="388337" y="81001"/>
                        <a:pt x="477136" y="169799"/>
                        <a:pt x="477136" y="279337"/>
                      </a:cubicBezTo>
                      <a:moveTo>
                        <a:pt x="508759" y="433553"/>
                      </a:moveTo>
                      <a:cubicBezTo>
                        <a:pt x="581822" y="325387"/>
                        <a:pt x="570595" y="177229"/>
                        <a:pt x="474812" y="81470"/>
                      </a:cubicBezTo>
                      <a:cubicBezTo>
                        <a:pt x="420532" y="27153"/>
                        <a:pt x="349348" y="0"/>
                        <a:pt x="278152" y="0"/>
                      </a:cubicBezTo>
                      <a:cubicBezTo>
                        <a:pt x="206969" y="0"/>
                        <a:pt x="135785" y="27153"/>
                        <a:pt x="81467" y="81470"/>
                      </a:cubicBezTo>
                      <a:cubicBezTo>
                        <a:pt x="-27156" y="190094"/>
                        <a:pt x="-27156" y="366205"/>
                        <a:pt x="81467" y="474802"/>
                      </a:cubicBezTo>
                      <a:cubicBezTo>
                        <a:pt x="135823" y="529158"/>
                        <a:pt x="206969" y="556311"/>
                        <a:pt x="278152" y="556311"/>
                      </a:cubicBezTo>
                      <a:cubicBezTo>
                        <a:pt x="332470" y="556311"/>
                        <a:pt x="386712" y="540385"/>
                        <a:pt x="433549" y="508724"/>
                      </a:cubicBezTo>
                      <a:lnTo>
                        <a:pt x="657717" y="759371"/>
                      </a:lnTo>
                      <a:lnTo>
                        <a:pt x="759368" y="65774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grpSp>
        <p:nvGrpSpPr>
          <p:cNvPr id="82" name="Group 81"/>
          <p:cNvGrpSpPr/>
          <p:nvPr/>
        </p:nvGrpSpPr>
        <p:grpSpPr>
          <a:xfrm>
            <a:off x="8068859" y="1659973"/>
            <a:ext cx="2847849" cy="3736771"/>
            <a:chOff x="8068859" y="1659973"/>
            <a:chExt cx="2847849" cy="3736771"/>
          </a:xfrm>
        </p:grpSpPr>
        <p:sp>
          <p:nvSpPr>
            <p:cNvPr id="52" name="Rectangle 51"/>
            <p:cNvSpPr/>
            <p:nvPr/>
          </p:nvSpPr>
          <p:spPr>
            <a:xfrm>
              <a:off x="8068859" y="1659973"/>
              <a:ext cx="2847849" cy="3736771"/>
            </a:xfrm>
            <a:prstGeom prst="rect">
              <a:avLst/>
            </a:prstGeom>
            <a:solidFill>
              <a:schemeClr val="accent6">
                <a:lumMod val="20000"/>
                <a:lumOff val="8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sp>
          <p:nvSpPr>
            <p:cNvPr id="53" name="TextBox 52"/>
            <p:cNvSpPr txBox="1"/>
            <p:nvPr/>
          </p:nvSpPr>
          <p:spPr>
            <a:xfrm>
              <a:off x="8333148" y="3764409"/>
              <a:ext cx="2319271" cy="1376787"/>
            </a:xfrm>
            <a:prstGeom prst="rect">
              <a:avLst/>
            </a:prstGeom>
            <a:noFill/>
          </p:spPr>
          <p:txBody>
            <a:bodyPr wrap="square" lIns="0" tIns="0" rIns="0" bIns="0" rtlCol="0">
              <a:spAutoFit/>
            </a:bodyPr>
            <a:lstStyle/>
            <a:p>
              <a:pPr marL="18288" lvl="0" algn="ctr">
                <a:lnSpc>
                  <a:spcPct val="90000"/>
                </a:lnSpc>
                <a:spcBef>
                  <a:spcPts val="800"/>
                </a:spcBef>
              </a:pPr>
              <a:r>
                <a:rPr lang="en-US" dirty="0" smtClean="0">
                  <a:ea typeface="BentonSans Medium" charset="0"/>
                  <a:cs typeface="BentonSans Medium" charset="0"/>
                </a:rPr>
                <a:t>Speed-of-Pay Analysis</a:t>
              </a:r>
              <a:endParaRPr lang="en-US" sz="1400" dirty="0" smtClean="0"/>
            </a:p>
            <a:p>
              <a:pPr marL="18288" lvl="0" algn="ctr">
                <a:lnSpc>
                  <a:spcPct val="90000"/>
                </a:lnSpc>
                <a:spcBef>
                  <a:spcPts val="800"/>
                </a:spcBef>
              </a:pPr>
              <a:r>
                <a:rPr lang="en-US" sz="1400" dirty="0">
                  <a:solidFill>
                    <a:srgbClr val="898A8C"/>
                  </a:solidFill>
                </a:rPr>
                <a:t>Managing working capital by leveraging our experience in cash </a:t>
              </a:r>
              <a:r>
                <a:rPr lang="en-US" sz="1400" dirty="0" smtClean="0">
                  <a:solidFill>
                    <a:srgbClr val="898A8C"/>
                  </a:solidFill>
                </a:rPr>
                <a:t>management.</a:t>
              </a:r>
              <a:endParaRPr lang="en-US" sz="1400" dirty="0">
                <a:solidFill>
                  <a:srgbClr val="898A8C"/>
                </a:solidFill>
              </a:endParaRPr>
            </a:p>
          </p:txBody>
        </p:sp>
        <p:grpSp>
          <p:nvGrpSpPr>
            <p:cNvPr id="79" name="Group 78"/>
            <p:cNvGrpSpPr/>
            <p:nvPr/>
          </p:nvGrpSpPr>
          <p:grpSpPr>
            <a:xfrm>
              <a:off x="8694523" y="1988985"/>
              <a:ext cx="1596521" cy="1596520"/>
              <a:chOff x="8694523" y="1988985"/>
              <a:chExt cx="1596521" cy="1596520"/>
            </a:xfrm>
          </p:grpSpPr>
          <p:sp>
            <p:nvSpPr>
              <p:cNvPr id="55" name="Oval 54"/>
              <p:cNvSpPr/>
              <p:nvPr/>
            </p:nvSpPr>
            <p:spPr>
              <a:xfrm>
                <a:off x="8694523" y="1988985"/>
                <a:ext cx="1596521" cy="1596520"/>
              </a:xfrm>
              <a:prstGeom prst="ellipse">
                <a:avLst/>
              </a:prstGeom>
              <a:solidFill>
                <a:schemeClr val="tx1"/>
              </a:solidFill>
              <a:ln w="12700">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solidFill>
                    <a:schemeClr val="accent4"/>
                  </a:solidFill>
                  <a:latin typeface="BentonSans Regular"/>
                  <a:cs typeface="BentonSans Regular"/>
                </a:endParaRPr>
              </a:p>
            </p:txBody>
          </p:sp>
          <p:grpSp>
            <p:nvGrpSpPr>
              <p:cNvPr id="78" name="Group 77"/>
              <p:cNvGrpSpPr/>
              <p:nvPr/>
            </p:nvGrpSpPr>
            <p:grpSpPr>
              <a:xfrm>
                <a:off x="9123081" y="2575046"/>
                <a:ext cx="766836" cy="424398"/>
                <a:chOff x="9149819" y="2610927"/>
                <a:chExt cx="766836" cy="424398"/>
              </a:xfrm>
            </p:grpSpPr>
            <p:sp>
              <p:nvSpPr>
                <p:cNvPr id="75" name="Freeform 3"/>
                <p:cNvSpPr/>
                <p:nvPr/>
              </p:nvSpPr>
              <p:spPr>
                <a:xfrm>
                  <a:off x="9505920" y="2676131"/>
                  <a:ext cx="410735" cy="293991"/>
                </a:xfrm>
                <a:custGeom>
                  <a:avLst/>
                  <a:gdLst>
                    <a:gd name="connsiteX0" fmla="*/ 556882 w 913562"/>
                    <a:gd name="connsiteY0" fmla="*/ 653898 h 653898"/>
                    <a:gd name="connsiteX1" fmla="*/ 913562 w 913562"/>
                    <a:gd name="connsiteY1" fmla="*/ 326949 h 653898"/>
                    <a:gd name="connsiteX2" fmla="*/ 556882 w 913562"/>
                    <a:gd name="connsiteY2" fmla="*/ 0 h 653898"/>
                    <a:gd name="connsiteX3" fmla="*/ 556882 w 913562"/>
                    <a:gd name="connsiteY3" fmla="*/ 178333 h 653898"/>
                    <a:gd name="connsiteX4" fmla="*/ 0 w 913562"/>
                    <a:gd name="connsiteY4" fmla="*/ 178333 h 653898"/>
                    <a:gd name="connsiteX5" fmla="*/ 0 w 913562"/>
                    <a:gd name="connsiteY5" fmla="*/ 475564 h 653898"/>
                    <a:gd name="connsiteX6" fmla="*/ 556882 w 913562"/>
                    <a:gd name="connsiteY6" fmla="*/ 475564 h 6538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913562" h="653898">
                      <a:moveTo>
                        <a:pt x="556882" y="653898"/>
                      </a:moveTo>
                      <a:lnTo>
                        <a:pt x="913562" y="326949"/>
                      </a:lnTo>
                      <a:lnTo>
                        <a:pt x="556882" y="0"/>
                      </a:lnTo>
                      <a:lnTo>
                        <a:pt x="556882" y="178333"/>
                      </a:lnTo>
                      <a:lnTo>
                        <a:pt x="0" y="178333"/>
                      </a:lnTo>
                      <a:lnTo>
                        <a:pt x="0" y="475564"/>
                      </a:lnTo>
                      <a:lnTo>
                        <a:pt x="556882" y="475564"/>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77" name="Freeform 3"/>
                <p:cNvSpPr/>
                <p:nvPr/>
              </p:nvSpPr>
              <p:spPr>
                <a:xfrm>
                  <a:off x="9149819" y="2610927"/>
                  <a:ext cx="253220" cy="424398"/>
                </a:xfrm>
                <a:custGeom>
                  <a:avLst/>
                  <a:gdLst>
                    <a:gd name="connsiteX0" fmla="*/ 189890 w 444856"/>
                    <a:gd name="connsiteY0" fmla="*/ 0 h 745579"/>
                    <a:gd name="connsiteX1" fmla="*/ 189890 w 444856"/>
                    <a:gd name="connsiteY1" fmla="*/ 68796 h 745579"/>
                    <a:gd name="connsiteX2" fmla="*/ 15151 w 444856"/>
                    <a:gd name="connsiteY2" fmla="*/ 233794 h 745579"/>
                    <a:gd name="connsiteX3" fmla="*/ 193662 w 444856"/>
                    <a:gd name="connsiteY3" fmla="*/ 397053 h 745579"/>
                    <a:gd name="connsiteX4" fmla="*/ 193662 w 444856"/>
                    <a:gd name="connsiteY4" fmla="*/ 557682 h 745579"/>
                    <a:gd name="connsiteX5" fmla="*/ 82474 w 444856"/>
                    <a:gd name="connsiteY5" fmla="*/ 469786 h 745579"/>
                    <a:gd name="connsiteX6" fmla="*/ 0 w 444856"/>
                    <a:gd name="connsiteY6" fmla="*/ 522732 h 745579"/>
                    <a:gd name="connsiteX7" fmla="*/ 189890 w 444856"/>
                    <a:gd name="connsiteY7" fmla="*/ 643014 h 745579"/>
                    <a:gd name="connsiteX8" fmla="*/ 189890 w 444856"/>
                    <a:gd name="connsiteY8" fmla="*/ 745579 h 745579"/>
                    <a:gd name="connsiteX9" fmla="*/ 262496 w 444856"/>
                    <a:gd name="connsiteY9" fmla="*/ 745579 h 745579"/>
                    <a:gd name="connsiteX10" fmla="*/ 262496 w 444856"/>
                    <a:gd name="connsiteY10" fmla="*/ 643014 h 745579"/>
                    <a:gd name="connsiteX11" fmla="*/ 444856 w 444856"/>
                    <a:gd name="connsiteY11" fmla="*/ 476631 h 745579"/>
                    <a:gd name="connsiteX12" fmla="*/ 260248 w 444856"/>
                    <a:gd name="connsiteY12" fmla="*/ 308610 h 745579"/>
                    <a:gd name="connsiteX13" fmla="*/ 260248 w 444856"/>
                    <a:gd name="connsiteY13" fmla="*/ 161061 h 745579"/>
                    <a:gd name="connsiteX14" fmla="*/ 343497 w 444856"/>
                    <a:gd name="connsiteY14" fmla="*/ 230022 h 745579"/>
                    <a:gd name="connsiteX15" fmla="*/ 425107 w 444856"/>
                    <a:gd name="connsiteY15" fmla="*/ 170929 h 745579"/>
                    <a:gd name="connsiteX16" fmla="*/ 262496 w 444856"/>
                    <a:gd name="connsiteY16" fmla="*/ 70955 h 745579"/>
                    <a:gd name="connsiteX17" fmla="*/ 262496 w 444856"/>
                    <a:gd name="connsiteY17" fmla="*/ 0 h 745579"/>
                    <a:gd name="connsiteX19" fmla="*/ 127025 w 444856"/>
                    <a:gd name="connsiteY19" fmla="*/ 223190 h 745579"/>
                    <a:gd name="connsiteX20" fmla="*/ 193662 w 444856"/>
                    <a:gd name="connsiteY20" fmla="*/ 156591 h 745579"/>
                    <a:gd name="connsiteX21" fmla="*/ 193662 w 444856"/>
                    <a:gd name="connsiteY21" fmla="*/ 291160 h 745579"/>
                    <a:gd name="connsiteX22" fmla="*/ 127025 w 444856"/>
                    <a:gd name="connsiteY22" fmla="*/ 223190 h 745579"/>
                    <a:gd name="connsiteX23" fmla="*/ 260248 w 444856"/>
                    <a:gd name="connsiteY23" fmla="*/ 414503 h 745579"/>
                    <a:gd name="connsiteX24" fmla="*/ 332854 w 444856"/>
                    <a:gd name="connsiteY24" fmla="*/ 487972 h 745579"/>
                    <a:gd name="connsiteX25" fmla="*/ 260248 w 444856"/>
                    <a:gd name="connsiteY25" fmla="*/ 558279 h 7455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444856" h="745579">
                      <a:moveTo>
                        <a:pt x="189890" y="0"/>
                      </a:moveTo>
                      <a:lnTo>
                        <a:pt x="189890" y="68796"/>
                      </a:lnTo>
                      <a:cubicBezTo>
                        <a:pt x="83172" y="77064"/>
                        <a:pt x="15151" y="138455"/>
                        <a:pt x="15151" y="233794"/>
                      </a:cubicBezTo>
                      <a:cubicBezTo>
                        <a:pt x="15151" y="341211"/>
                        <a:pt x="102172" y="374498"/>
                        <a:pt x="193662" y="397053"/>
                      </a:cubicBezTo>
                      <a:lnTo>
                        <a:pt x="193662" y="557682"/>
                      </a:lnTo>
                      <a:cubicBezTo>
                        <a:pt x="142964" y="547675"/>
                        <a:pt x="113436" y="512991"/>
                        <a:pt x="82474" y="469786"/>
                      </a:cubicBezTo>
                      <a:lnTo>
                        <a:pt x="0" y="522732"/>
                      </a:lnTo>
                      <a:cubicBezTo>
                        <a:pt x="37109" y="583311"/>
                        <a:pt x="92265" y="633057"/>
                        <a:pt x="189890" y="643014"/>
                      </a:cubicBezTo>
                      <a:lnTo>
                        <a:pt x="189890" y="745579"/>
                      </a:lnTo>
                      <a:lnTo>
                        <a:pt x="262496" y="745579"/>
                      </a:lnTo>
                      <a:lnTo>
                        <a:pt x="262496" y="643014"/>
                      </a:lnTo>
                      <a:cubicBezTo>
                        <a:pt x="391122" y="631673"/>
                        <a:pt x="444856" y="559841"/>
                        <a:pt x="444856" y="476631"/>
                      </a:cubicBezTo>
                      <a:cubicBezTo>
                        <a:pt x="444856" y="369951"/>
                        <a:pt x="365277" y="333629"/>
                        <a:pt x="260248" y="308610"/>
                      </a:cubicBezTo>
                      <a:lnTo>
                        <a:pt x="260248" y="161061"/>
                      </a:lnTo>
                      <a:cubicBezTo>
                        <a:pt x="298780" y="171666"/>
                        <a:pt x="321551" y="198158"/>
                        <a:pt x="343497" y="230022"/>
                      </a:cubicBezTo>
                      <a:lnTo>
                        <a:pt x="425107" y="170929"/>
                      </a:lnTo>
                      <a:cubicBezTo>
                        <a:pt x="391985" y="123177"/>
                        <a:pt x="346532" y="82436"/>
                        <a:pt x="262496" y="70955"/>
                      </a:cubicBezTo>
                      <a:lnTo>
                        <a:pt x="262496" y="0"/>
                      </a:lnTo>
                      <a:moveTo>
                        <a:pt x="127025" y="223190"/>
                      </a:moveTo>
                      <a:cubicBezTo>
                        <a:pt x="127025" y="189027"/>
                        <a:pt x="148234" y="162662"/>
                        <a:pt x="193662" y="156591"/>
                      </a:cubicBezTo>
                      <a:lnTo>
                        <a:pt x="193662" y="291160"/>
                      </a:lnTo>
                      <a:cubicBezTo>
                        <a:pt x="149847" y="277558"/>
                        <a:pt x="127025" y="260248"/>
                        <a:pt x="127025" y="223190"/>
                      </a:cubicBezTo>
                      <a:moveTo>
                        <a:pt x="260248" y="414503"/>
                      </a:moveTo>
                      <a:cubicBezTo>
                        <a:pt x="309474" y="429654"/>
                        <a:pt x="332854" y="450050"/>
                        <a:pt x="332854" y="487972"/>
                      </a:cubicBezTo>
                      <a:cubicBezTo>
                        <a:pt x="332854" y="529488"/>
                        <a:pt x="308686" y="551447"/>
                        <a:pt x="260248" y="558279"/>
                      </a:cubicBez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spTree>
    <p:extLst>
      <p:ext uri="{BB962C8B-B14F-4D97-AF65-F5344CB8AC3E}">
        <p14:creationId xmlns:p14="http://schemas.microsoft.com/office/powerpoint/2010/main" val="1897573457"/>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80"/>
                                        </p:tgtEl>
                                        <p:attrNameLst>
                                          <p:attrName>style.visibility</p:attrName>
                                        </p:attrNameLst>
                                      </p:cBhvr>
                                      <p:to>
                                        <p:strVal val="visible"/>
                                      </p:to>
                                    </p:set>
                                    <p:animEffect transition="in" filter="wipe(up)">
                                      <p:cBhvr>
                                        <p:cTn id="7" dur="500"/>
                                        <p:tgtEl>
                                          <p:spTgt spid="80"/>
                                        </p:tgtEl>
                                      </p:cBhvr>
                                    </p:animEffect>
                                  </p:childTnLst>
                                </p:cTn>
                              </p:par>
                            </p:childTnLst>
                          </p:cTn>
                        </p:par>
                        <p:par>
                          <p:cTn id="8" fill="hold">
                            <p:stCondLst>
                              <p:cond delay="1000"/>
                            </p:stCondLst>
                            <p:childTnLst>
                              <p:par>
                                <p:cTn id="9" presetID="22" presetClass="entr" presetSubtype="1" fill="hold" nodeType="afterEffect">
                                  <p:stCondLst>
                                    <p:cond delay="500"/>
                                  </p:stCondLst>
                                  <p:childTnLst>
                                    <p:set>
                                      <p:cBhvr>
                                        <p:cTn id="10" dur="1" fill="hold">
                                          <p:stCondLst>
                                            <p:cond delay="0"/>
                                          </p:stCondLst>
                                        </p:cTn>
                                        <p:tgtEl>
                                          <p:spTgt spid="81"/>
                                        </p:tgtEl>
                                        <p:attrNameLst>
                                          <p:attrName>style.visibility</p:attrName>
                                        </p:attrNameLst>
                                      </p:cBhvr>
                                      <p:to>
                                        <p:strVal val="visible"/>
                                      </p:to>
                                    </p:set>
                                    <p:animEffect transition="in" filter="wipe(up)">
                                      <p:cBhvr>
                                        <p:cTn id="11" dur="500"/>
                                        <p:tgtEl>
                                          <p:spTgt spid="81"/>
                                        </p:tgtEl>
                                      </p:cBhvr>
                                    </p:animEffect>
                                  </p:childTnLst>
                                </p:cTn>
                              </p:par>
                            </p:childTnLst>
                          </p:cTn>
                        </p:par>
                        <p:par>
                          <p:cTn id="12" fill="hold">
                            <p:stCondLst>
                              <p:cond delay="2000"/>
                            </p:stCondLst>
                            <p:childTnLst>
                              <p:par>
                                <p:cTn id="13" presetID="22" presetClass="entr" presetSubtype="1" fill="hold" nodeType="afterEffect">
                                  <p:stCondLst>
                                    <p:cond delay="500"/>
                                  </p:stCondLst>
                                  <p:childTnLst>
                                    <p:set>
                                      <p:cBhvr>
                                        <p:cTn id="14" dur="1" fill="hold">
                                          <p:stCondLst>
                                            <p:cond delay="0"/>
                                          </p:stCondLst>
                                        </p:cTn>
                                        <p:tgtEl>
                                          <p:spTgt spid="82"/>
                                        </p:tgtEl>
                                        <p:attrNameLst>
                                          <p:attrName>style.visibility</p:attrName>
                                        </p:attrNameLst>
                                      </p:cBhvr>
                                      <p:to>
                                        <p:strVal val="visible"/>
                                      </p:to>
                                    </p:set>
                                    <p:animEffect transition="in" filter="wipe(up)">
                                      <p:cBhvr>
                                        <p:cTn id="1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Benchmarking</a:t>
            </a:r>
            <a:endParaRPr lang="en-US" dirty="0"/>
          </a:p>
        </p:txBody>
      </p:sp>
      <p:grpSp>
        <p:nvGrpSpPr>
          <p:cNvPr id="3" name="Item Five"/>
          <p:cNvGrpSpPr>
            <a:grpSpLocks noChangeAspect="1"/>
          </p:cNvGrpSpPr>
          <p:nvPr/>
        </p:nvGrpSpPr>
        <p:grpSpPr>
          <a:xfrm>
            <a:off x="7251192" y="5824728"/>
            <a:ext cx="493776" cy="493776"/>
            <a:chOff x="8937171" y="2645229"/>
            <a:chExt cx="1567542" cy="1567542"/>
          </a:xfrm>
        </p:grpSpPr>
        <p:sp>
          <p:nvSpPr>
            <p:cNvPr id="4" name="Circle 5"/>
            <p:cNvSpPr/>
            <p:nvPr/>
          </p:nvSpPr>
          <p:spPr>
            <a:xfrm>
              <a:off x="8937171"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5" name="Rollout and Refine Icon"/>
            <p:cNvGrpSpPr/>
            <p:nvPr/>
          </p:nvGrpSpPr>
          <p:grpSpPr>
            <a:xfrm>
              <a:off x="9279036" y="2980806"/>
              <a:ext cx="883812" cy="896388"/>
              <a:chOff x="6280447" y="3970760"/>
              <a:chExt cx="794340" cy="805643"/>
            </a:xfrm>
          </p:grpSpPr>
          <p:sp>
            <p:nvSpPr>
              <p:cNvPr id="6" name="Freeform 3"/>
              <p:cNvSpPr/>
              <p:nvPr/>
            </p:nvSpPr>
            <p:spPr>
              <a:xfrm>
                <a:off x="6579481" y="4103303"/>
                <a:ext cx="495300" cy="406400"/>
              </a:xfrm>
              <a:custGeom>
                <a:avLst/>
                <a:gdLst>
                  <a:gd name="connsiteX0" fmla="*/ 256057 w 495300"/>
                  <a:gd name="connsiteY0" fmla="*/ 0 h 406400"/>
                  <a:gd name="connsiteX1" fmla="*/ 357340 w 495300"/>
                  <a:gd name="connsiteY1" fmla="*/ 37452 h 406400"/>
                  <a:gd name="connsiteX2" fmla="*/ 401130 w 495300"/>
                  <a:gd name="connsiteY2" fmla="*/ 92316 h 406400"/>
                  <a:gd name="connsiteX3" fmla="*/ 417563 w 495300"/>
                  <a:gd name="connsiteY3" fmla="*/ 251028 h 406400"/>
                  <a:gd name="connsiteX4" fmla="*/ 460108 w 495300"/>
                  <a:gd name="connsiteY4" fmla="*/ 376746 h 406400"/>
                  <a:gd name="connsiteX5" fmla="*/ 495300 w 495300"/>
                  <a:gd name="connsiteY5" fmla="*/ 406400 h 406400"/>
                  <a:gd name="connsiteX6" fmla="*/ 351663 w 495300"/>
                  <a:gd name="connsiteY6" fmla="*/ 332588 h 406400"/>
                  <a:gd name="connsiteX7" fmla="*/ 343992 w 495300"/>
                  <a:gd name="connsiteY7" fmla="*/ 321221 h 406400"/>
                  <a:gd name="connsiteX8" fmla="*/ 343510 w 495300"/>
                  <a:gd name="connsiteY8" fmla="*/ 321132 h 406400"/>
                  <a:gd name="connsiteX9" fmla="*/ 256057 w 495300"/>
                  <a:gd name="connsiteY9" fmla="*/ 375971 h 406400"/>
                  <a:gd name="connsiteX10" fmla="*/ 184340 w 495300"/>
                  <a:gd name="connsiteY10" fmla="*/ 340512 h 406400"/>
                  <a:gd name="connsiteX11" fmla="*/ 185966 w 495300"/>
                  <a:gd name="connsiteY11" fmla="*/ 343370 h 406400"/>
                  <a:gd name="connsiteX12" fmla="*/ 168986 w 495300"/>
                  <a:gd name="connsiteY12" fmla="*/ 353949 h 406400"/>
                  <a:gd name="connsiteX13" fmla="*/ 0 w 495300"/>
                  <a:gd name="connsiteY13" fmla="*/ 376301 h 406400"/>
                  <a:gd name="connsiteX14" fmla="*/ 31394 w 495300"/>
                  <a:gd name="connsiteY14" fmla="*/ 362356 h 406400"/>
                  <a:gd name="connsiteX15" fmla="*/ 90094 w 495300"/>
                  <a:gd name="connsiteY15" fmla="*/ 316014 h 406400"/>
                  <a:gd name="connsiteX16" fmla="*/ 12065 w 495300"/>
                  <a:gd name="connsiteY16" fmla="*/ 324396 h 406400"/>
                  <a:gd name="connsiteX17" fmla="*/ 29845 w 495300"/>
                  <a:gd name="connsiteY17" fmla="*/ 316306 h 406400"/>
                  <a:gd name="connsiteX18" fmla="*/ 88646 w 495300"/>
                  <a:gd name="connsiteY18" fmla="*/ 255029 h 406400"/>
                  <a:gd name="connsiteX19" fmla="*/ 101956 w 495300"/>
                  <a:gd name="connsiteY19" fmla="*/ 196075 h 406400"/>
                  <a:gd name="connsiteX20" fmla="*/ 134214 w 495300"/>
                  <a:gd name="connsiteY20" fmla="*/ 59715 h 406400"/>
                  <a:gd name="connsiteX21" fmla="*/ 142608 w 495300"/>
                  <a:gd name="connsiteY21" fmla="*/ 49530 h 406400"/>
                  <a:gd name="connsiteX22" fmla="*/ 256057 w 495300"/>
                  <a:gd name="connsiteY22" fmla="*/ 0 h 406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495300" h="406400">
                    <a:moveTo>
                      <a:pt x="256057" y="0"/>
                    </a:moveTo>
                    <a:cubicBezTo>
                      <a:pt x="295542" y="0"/>
                      <a:pt x="331305" y="14656"/>
                      <a:pt x="357340" y="37452"/>
                    </a:cubicBezTo>
                    <a:cubicBezTo>
                      <a:pt x="368872" y="44425"/>
                      <a:pt x="381203" y="59969"/>
                      <a:pt x="401130" y="92316"/>
                    </a:cubicBezTo>
                    <a:cubicBezTo>
                      <a:pt x="427596" y="135268"/>
                      <a:pt x="423532" y="186436"/>
                      <a:pt x="417563" y="251028"/>
                    </a:cubicBezTo>
                    <a:cubicBezTo>
                      <a:pt x="418529" y="301523"/>
                      <a:pt x="429463" y="335445"/>
                      <a:pt x="460108" y="376746"/>
                    </a:cubicBezTo>
                    <a:cubicBezTo>
                      <a:pt x="466776" y="385737"/>
                      <a:pt x="487667" y="398755"/>
                      <a:pt x="495300" y="406400"/>
                    </a:cubicBezTo>
                    <a:cubicBezTo>
                      <a:pt x="443230" y="396519"/>
                      <a:pt x="385953" y="378803"/>
                      <a:pt x="351663" y="332588"/>
                    </a:cubicBezTo>
                    <a:cubicBezTo>
                      <a:pt x="348920" y="328892"/>
                      <a:pt x="346431" y="325069"/>
                      <a:pt x="343992" y="321221"/>
                    </a:cubicBezTo>
                    <a:lnTo>
                      <a:pt x="343510" y="321132"/>
                    </a:lnTo>
                    <a:cubicBezTo>
                      <a:pt x="320662" y="353695"/>
                      <a:pt x="289916" y="375971"/>
                      <a:pt x="256057" y="375971"/>
                    </a:cubicBezTo>
                    <a:cubicBezTo>
                      <a:pt x="229476" y="375971"/>
                      <a:pt x="204775" y="362217"/>
                      <a:pt x="184340" y="340512"/>
                    </a:cubicBezTo>
                    <a:lnTo>
                      <a:pt x="185966" y="343370"/>
                    </a:lnTo>
                    <a:cubicBezTo>
                      <a:pt x="180454" y="347053"/>
                      <a:pt x="174904" y="350698"/>
                      <a:pt x="168986" y="353949"/>
                    </a:cubicBezTo>
                    <a:cubicBezTo>
                      <a:pt x="116611" y="382664"/>
                      <a:pt x="56985" y="388963"/>
                      <a:pt x="0" y="376301"/>
                    </a:cubicBezTo>
                    <a:cubicBezTo>
                      <a:pt x="10668" y="372377"/>
                      <a:pt x="21196" y="367944"/>
                      <a:pt x="31394" y="362356"/>
                    </a:cubicBezTo>
                    <a:cubicBezTo>
                      <a:pt x="54013" y="349961"/>
                      <a:pt x="73609" y="334200"/>
                      <a:pt x="90094" y="316014"/>
                    </a:cubicBezTo>
                    <a:cubicBezTo>
                      <a:pt x="64757" y="326085"/>
                      <a:pt x="37770" y="328676"/>
                      <a:pt x="12065" y="324396"/>
                    </a:cubicBezTo>
                    <a:cubicBezTo>
                      <a:pt x="18085" y="322059"/>
                      <a:pt x="24041" y="319481"/>
                      <a:pt x="29845" y="316306"/>
                    </a:cubicBezTo>
                    <a:cubicBezTo>
                      <a:pt x="56490" y="301701"/>
                      <a:pt x="76390" y="279997"/>
                      <a:pt x="88646" y="255029"/>
                    </a:cubicBezTo>
                    <a:cubicBezTo>
                      <a:pt x="97041" y="227127"/>
                      <a:pt x="103162" y="206680"/>
                      <a:pt x="101956" y="196075"/>
                    </a:cubicBezTo>
                    <a:cubicBezTo>
                      <a:pt x="95656" y="139967"/>
                      <a:pt x="105677" y="100012"/>
                      <a:pt x="134214" y="59715"/>
                    </a:cubicBezTo>
                    <a:cubicBezTo>
                      <a:pt x="136982" y="55804"/>
                      <a:pt x="139776" y="52514"/>
                      <a:pt x="142608" y="49530"/>
                    </a:cubicBezTo>
                    <a:cubicBezTo>
                      <a:pt x="168986" y="19977"/>
                      <a:pt x="209982" y="0"/>
                      <a:pt x="256057"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6"/>
              <p:cNvSpPr/>
              <p:nvPr/>
            </p:nvSpPr>
            <p:spPr>
              <a:xfrm>
                <a:off x="6731803" y="4230935"/>
                <a:ext cx="209715" cy="220764"/>
              </a:xfrm>
              <a:custGeom>
                <a:avLst/>
                <a:gdLst>
                  <a:gd name="connsiteX0" fmla="*/ 73152 w 209715"/>
                  <a:gd name="connsiteY0" fmla="*/ 0 h 220764"/>
                  <a:gd name="connsiteX1" fmla="*/ 35878 w 209715"/>
                  <a:gd name="connsiteY1" fmla="*/ 61951 h 220764"/>
                  <a:gd name="connsiteX2" fmla="*/ 825 w 209715"/>
                  <a:gd name="connsiteY2" fmla="*/ 56705 h 220764"/>
                  <a:gd name="connsiteX3" fmla="*/ 0 w 209715"/>
                  <a:gd name="connsiteY3" fmla="*/ 71526 h 220764"/>
                  <a:gd name="connsiteX4" fmla="*/ 104864 w 209715"/>
                  <a:gd name="connsiteY4" fmla="*/ 220764 h 220764"/>
                  <a:gd name="connsiteX5" fmla="*/ 209715 w 209715"/>
                  <a:gd name="connsiteY5" fmla="*/ 71526 h 220764"/>
                  <a:gd name="connsiteX6" fmla="*/ 207886 w 209715"/>
                  <a:gd name="connsiteY6" fmla="*/ 49365 h 220764"/>
                  <a:gd name="connsiteX7" fmla="*/ 116764 w 209715"/>
                  <a:gd name="connsiteY7" fmla="*/ 33236 h 220764"/>
                  <a:gd name="connsiteX8" fmla="*/ 86817 w 209715"/>
                  <a:gd name="connsiteY8" fmla="*/ 66942 h 220764"/>
                  <a:gd name="connsiteX9" fmla="*/ 72047 w 209715"/>
                  <a:gd name="connsiteY9" fmla="*/ 14237 h 220764"/>
                  <a:gd name="connsiteX10" fmla="*/ 73152 w 209715"/>
                  <a:gd name="connsiteY10" fmla="*/ 0 h 2207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209715" h="220764">
                    <a:moveTo>
                      <a:pt x="73152" y="0"/>
                    </a:moveTo>
                    <a:cubicBezTo>
                      <a:pt x="58230" y="17869"/>
                      <a:pt x="35941" y="37148"/>
                      <a:pt x="35878" y="61951"/>
                    </a:cubicBezTo>
                    <a:cubicBezTo>
                      <a:pt x="22225" y="60884"/>
                      <a:pt x="10605" y="59296"/>
                      <a:pt x="825" y="56705"/>
                    </a:cubicBezTo>
                    <a:cubicBezTo>
                      <a:pt x="330" y="61468"/>
                      <a:pt x="0" y="66370"/>
                      <a:pt x="0" y="71526"/>
                    </a:cubicBezTo>
                    <a:cubicBezTo>
                      <a:pt x="0" y="141453"/>
                      <a:pt x="46952" y="220764"/>
                      <a:pt x="104864" y="220764"/>
                    </a:cubicBezTo>
                    <a:cubicBezTo>
                      <a:pt x="162776" y="220764"/>
                      <a:pt x="209715" y="141453"/>
                      <a:pt x="209715" y="71526"/>
                    </a:cubicBezTo>
                    <a:cubicBezTo>
                      <a:pt x="209715" y="63665"/>
                      <a:pt x="209042" y="56325"/>
                      <a:pt x="207886" y="49365"/>
                    </a:cubicBezTo>
                    <a:cubicBezTo>
                      <a:pt x="176454" y="59436"/>
                      <a:pt x="135382" y="52464"/>
                      <a:pt x="116764" y="33236"/>
                    </a:cubicBezTo>
                    <a:cubicBezTo>
                      <a:pt x="112560" y="28892"/>
                      <a:pt x="92735" y="67018"/>
                      <a:pt x="86817" y="66942"/>
                    </a:cubicBezTo>
                    <a:cubicBezTo>
                      <a:pt x="77470" y="51486"/>
                      <a:pt x="72047" y="33503"/>
                      <a:pt x="72047" y="14237"/>
                    </a:cubicBezTo>
                    <a:cubicBezTo>
                      <a:pt x="72047" y="9398"/>
                      <a:pt x="72492" y="4674"/>
                      <a:pt x="73152" y="0"/>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579476" y="4484303"/>
                <a:ext cx="495311" cy="292100"/>
              </a:xfrm>
              <a:custGeom>
                <a:avLst/>
                <a:gdLst>
                  <a:gd name="connsiteX0" fmla="*/ 15346 w 495311"/>
                  <a:gd name="connsiteY0" fmla="*/ 292100 h 292100"/>
                  <a:gd name="connsiteX1" fmla="*/ 881 w 495311"/>
                  <a:gd name="connsiteY1" fmla="*/ 197764 h 292100"/>
                  <a:gd name="connsiteX2" fmla="*/ 151401 w 495311"/>
                  <a:gd name="connsiteY2" fmla="*/ 127 h 292100"/>
                  <a:gd name="connsiteX3" fmla="*/ 249699 w 495311"/>
                  <a:gd name="connsiteY3" fmla="*/ 141668 h 292100"/>
                  <a:gd name="connsiteX4" fmla="*/ 342384 w 495311"/>
                  <a:gd name="connsiteY4" fmla="*/ 0 h 292100"/>
                  <a:gd name="connsiteX5" fmla="*/ 494428 w 495311"/>
                  <a:gd name="connsiteY5" fmla="*/ 197764 h 292100"/>
                  <a:gd name="connsiteX6" fmla="*/ 479963 w 495311"/>
                  <a:gd name="connsiteY6" fmla="*/ 292100 h 2921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495311" h="292100">
                    <a:moveTo>
                      <a:pt x="15346" y="292100"/>
                    </a:moveTo>
                    <a:lnTo>
                      <a:pt x="881" y="197764"/>
                    </a:lnTo>
                    <a:cubicBezTo>
                      <a:pt x="-9203" y="112179"/>
                      <a:pt x="68953" y="8153"/>
                      <a:pt x="151401" y="127"/>
                    </a:cubicBezTo>
                    <a:cubicBezTo>
                      <a:pt x="135424" y="54292"/>
                      <a:pt x="185945" y="140652"/>
                      <a:pt x="249699" y="141668"/>
                    </a:cubicBezTo>
                    <a:cubicBezTo>
                      <a:pt x="313453" y="142685"/>
                      <a:pt x="360519" y="55334"/>
                      <a:pt x="342384" y="0"/>
                    </a:cubicBezTo>
                    <a:cubicBezTo>
                      <a:pt x="425607" y="7226"/>
                      <a:pt x="504575" y="111646"/>
                      <a:pt x="494428" y="197764"/>
                    </a:cubicBezTo>
                    <a:lnTo>
                      <a:pt x="479963" y="292100"/>
                    </a:ln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280447" y="3970760"/>
                <a:ext cx="413537" cy="492582"/>
              </a:xfrm>
              <a:custGeom>
                <a:avLst/>
                <a:gdLst>
                  <a:gd name="connsiteX0" fmla="*/ 256134 w 413537"/>
                  <a:gd name="connsiteY0" fmla="*/ 492582 h 492582"/>
                  <a:gd name="connsiteX1" fmla="*/ 208242 w 413537"/>
                  <a:gd name="connsiteY1" fmla="*/ 425399 h 492582"/>
                  <a:gd name="connsiteX2" fmla="*/ 137173 w 413537"/>
                  <a:gd name="connsiteY2" fmla="*/ 467322 h 492582"/>
                  <a:gd name="connsiteX3" fmla="*/ 79070 w 413537"/>
                  <a:gd name="connsiteY3" fmla="*/ 427406 h 492582"/>
                  <a:gd name="connsiteX4" fmla="*/ 92748 w 413537"/>
                  <a:gd name="connsiteY4" fmla="*/ 345999 h 492582"/>
                  <a:gd name="connsiteX5" fmla="*/ 12814 w 413537"/>
                  <a:gd name="connsiteY5" fmla="*/ 325399 h 492582"/>
                  <a:gd name="connsiteX6" fmla="*/ 0 w 413537"/>
                  <a:gd name="connsiteY6" fmla="*/ 256057 h 492582"/>
                  <a:gd name="connsiteX7" fmla="*/ 67196 w 413537"/>
                  <a:gd name="connsiteY7" fmla="*/ 208191 h 492582"/>
                  <a:gd name="connsiteX8" fmla="*/ 25311 w 413537"/>
                  <a:gd name="connsiteY8" fmla="*/ 137109 h 492582"/>
                  <a:gd name="connsiteX9" fmla="*/ 65202 w 413537"/>
                  <a:gd name="connsiteY9" fmla="*/ 79032 h 492582"/>
                  <a:gd name="connsiteX10" fmla="*/ 146558 w 413537"/>
                  <a:gd name="connsiteY10" fmla="*/ 92697 h 492582"/>
                  <a:gd name="connsiteX11" fmla="*/ 167183 w 413537"/>
                  <a:gd name="connsiteY11" fmla="*/ 12814 h 492582"/>
                  <a:gd name="connsiteX12" fmla="*/ 236449 w 413537"/>
                  <a:gd name="connsiteY12" fmla="*/ 0 h 492582"/>
                  <a:gd name="connsiteX13" fmla="*/ 284353 w 413537"/>
                  <a:gd name="connsiteY13" fmla="*/ 67170 h 492582"/>
                  <a:gd name="connsiteX14" fmla="*/ 355410 w 413537"/>
                  <a:gd name="connsiteY14" fmla="*/ 25260 h 492582"/>
                  <a:gd name="connsiteX15" fmla="*/ 413537 w 413537"/>
                  <a:gd name="connsiteY15" fmla="*/ 65164 h 492582"/>
                  <a:gd name="connsiteX16" fmla="*/ 399834 w 413537"/>
                  <a:gd name="connsiteY16" fmla="*/ 146583 h 4925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13537" h="492582">
                    <a:moveTo>
                      <a:pt x="256134" y="492582"/>
                    </a:moveTo>
                    <a:cubicBezTo>
                      <a:pt x="260007" y="461480"/>
                      <a:pt x="239471" y="432041"/>
                      <a:pt x="208242" y="425399"/>
                    </a:cubicBezTo>
                    <a:cubicBezTo>
                      <a:pt x="177013" y="418770"/>
                      <a:pt x="146279" y="437299"/>
                      <a:pt x="137173" y="467322"/>
                    </a:cubicBezTo>
                    <a:cubicBezTo>
                      <a:pt x="116230" y="457010"/>
                      <a:pt x="96622" y="443662"/>
                      <a:pt x="79070" y="427406"/>
                    </a:cubicBezTo>
                    <a:cubicBezTo>
                      <a:pt x="103835" y="408178"/>
                      <a:pt x="110147" y="372809"/>
                      <a:pt x="92748" y="345999"/>
                    </a:cubicBezTo>
                    <a:cubicBezTo>
                      <a:pt x="75349" y="319202"/>
                      <a:pt x="40488" y="310591"/>
                      <a:pt x="12814" y="325399"/>
                    </a:cubicBezTo>
                    <a:cubicBezTo>
                      <a:pt x="5118" y="302730"/>
                      <a:pt x="902" y="279387"/>
                      <a:pt x="0" y="256057"/>
                    </a:cubicBezTo>
                    <a:cubicBezTo>
                      <a:pt x="31128" y="259969"/>
                      <a:pt x="60566" y="239420"/>
                      <a:pt x="67196" y="208191"/>
                    </a:cubicBezTo>
                    <a:cubicBezTo>
                      <a:pt x="73838" y="176949"/>
                      <a:pt x="55309" y="146240"/>
                      <a:pt x="25311" y="137109"/>
                    </a:cubicBezTo>
                    <a:cubicBezTo>
                      <a:pt x="35611" y="116192"/>
                      <a:pt x="48971" y="96584"/>
                      <a:pt x="65202" y="79032"/>
                    </a:cubicBezTo>
                    <a:cubicBezTo>
                      <a:pt x="84455" y="103784"/>
                      <a:pt x="119786" y="110096"/>
                      <a:pt x="146558" y="92697"/>
                    </a:cubicBezTo>
                    <a:cubicBezTo>
                      <a:pt x="173342" y="75324"/>
                      <a:pt x="181953" y="40462"/>
                      <a:pt x="167183" y="12814"/>
                    </a:cubicBezTo>
                    <a:cubicBezTo>
                      <a:pt x="189814" y="5118"/>
                      <a:pt x="213157" y="902"/>
                      <a:pt x="236449" y="0"/>
                    </a:cubicBezTo>
                    <a:cubicBezTo>
                      <a:pt x="232588" y="31102"/>
                      <a:pt x="253124" y="60528"/>
                      <a:pt x="284353" y="67170"/>
                    </a:cubicBezTo>
                    <a:cubicBezTo>
                      <a:pt x="315595" y="73812"/>
                      <a:pt x="346329" y="55270"/>
                      <a:pt x="355410" y="25260"/>
                    </a:cubicBezTo>
                    <a:cubicBezTo>
                      <a:pt x="376352" y="35573"/>
                      <a:pt x="395973" y="48908"/>
                      <a:pt x="413537" y="65164"/>
                    </a:cubicBezTo>
                    <a:cubicBezTo>
                      <a:pt x="388760" y="84404"/>
                      <a:pt x="382435" y="119774"/>
                      <a:pt x="399834" y="146583"/>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404664" y="4094949"/>
                <a:ext cx="244155" cy="244195"/>
              </a:xfrm>
              <a:custGeom>
                <a:avLst/>
                <a:gdLst>
                  <a:gd name="connsiteX0" fmla="*/ 124177 w 244155"/>
                  <a:gd name="connsiteY0" fmla="*/ 19 h 244195"/>
                  <a:gd name="connsiteX1" fmla="*/ 55597 w 244155"/>
                  <a:gd name="connsiteY1" fmla="*/ 19704 h 244195"/>
                  <a:gd name="connsiteX2" fmla="*/ 19707 w 244155"/>
                  <a:gd name="connsiteY2" fmla="*/ 188576 h 244195"/>
                  <a:gd name="connsiteX3" fmla="*/ 188566 w 244155"/>
                  <a:gd name="connsiteY3" fmla="*/ 224492 h 244195"/>
                  <a:gd name="connsiteX4" fmla="*/ 224457 w 244155"/>
                  <a:gd name="connsiteY4" fmla="*/ 55633 h 244195"/>
                  <a:gd name="connsiteX5" fmla="*/ 124177 w 244155"/>
                  <a:gd name="connsiteY5" fmla="*/ 19 h 2441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44155" h="244195">
                    <a:moveTo>
                      <a:pt x="124177" y="19"/>
                    </a:moveTo>
                    <a:cubicBezTo>
                      <a:pt x="100670" y="-400"/>
                      <a:pt x="76794" y="5938"/>
                      <a:pt x="55597" y="19704"/>
                    </a:cubicBezTo>
                    <a:cubicBezTo>
                      <a:pt x="-943" y="56407"/>
                      <a:pt x="-17008" y="132023"/>
                      <a:pt x="19707" y="188576"/>
                    </a:cubicBezTo>
                    <a:cubicBezTo>
                      <a:pt x="56436" y="245129"/>
                      <a:pt x="132039" y="261208"/>
                      <a:pt x="188566" y="224492"/>
                    </a:cubicBezTo>
                    <a:cubicBezTo>
                      <a:pt x="245094" y="187789"/>
                      <a:pt x="261160" y="112186"/>
                      <a:pt x="224457" y="55633"/>
                    </a:cubicBezTo>
                    <a:cubicBezTo>
                      <a:pt x="201495" y="20289"/>
                      <a:pt x="163357" y="743"/>
                      <a:pt x="124177" y="19"/>
                    </a:cubicBezTo>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Item Four"/>
          <p:cNvGrpSpPr>
            <a:grpSpLocks noChangeAspect="1"/>
          </p:cNvGrpSpPr>
          <p:nvPr/>
        </p:nvGrpSpPr>
        <p:grpSpPr>
          <a:xfrm>
            <a:off x="6551676" y="5824728"/>
            <a:ext cx="493776" cy="493776"/>
            <a:chOff x="7124700" y="2645229"/>
            <a:chExt cx="1567542" cy="1567542"/>
          </a:xfrm>
        </p:grpSpPr>
        <p:sp>
          <p:nvSpPr>
            <p:cNvPr id="12" name="Circle 4"/>
            <p:cNvSpPr/>
            <p:nvPr/>
          </p:nvSpPr>
          <p:spPr>
            <a:xfrm>
              <a:off x="7124700"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13" name="More Data Icon"/>
            <p:cNvSpPr/>
            <p:nvPr/>
          </p:nvSpPr>
          <p:spPr>
            <a:xfrm>
              <a:off x="7482607" y="3104404"/>
              <a:ext cx="931239" cy="649193"/>
            </a:xfrm>
            <a:custGeom>
              <a:avLst/>
              <a:gdLst>
                <a:gd name="connsiteX0" fmla="*/ 108173 w 931239"/>
                <a:gd name="connsiteY0" fmla="*/ 553414 h 649193"/>
                <a:gd name="connsiteX1" fmla="*/ 386873 w 931239"/>
                <a:gd name="connsiteY1" fmla="*/ 553414 h 649193"/>
                <a:gd name="connsiteX2" fmla="*/ 399643 w 931239"/>
                <a:gd name="connsiteY2" fmla="*/ 553414 h 649193"/>
                <a:gd name="connsiteX3" fmla="*/ 678343 w 931239"/>
                <a:gd name="connsiteY3" fmla="*/ 553414 h 649193"/>
                <a:gd name="connsiteX4" fmla="*/ 712450 w 931239"/>
                <a:gd name="connsiteY4" fmla="*/ 560278 h 649193"/>
                <a:gd name="connsiteX5" fmla="*/ 780656 w 931239"/>
                <a:gd name="connsiteY5" fmla="*/ 613556 h 649193"/>
                <a:gd name="connsiteX6" fmla="*/ 786500 w 931239"/>
                <a:gd name="connsiteY6" fmla="*/ 626107 h 649193"/>
                <a:gd name="connsiteX7" fmla="*/ 786500 w 931239"/>
                <a:gd name="connsiteY7" fmla="*/ 639466 h 649193"/>
                <a:gd name="connsiteX8" fmla="*/ 772145 w 931239"/>
                <a:gd name="connsiteY8" fmla="*/ 649193 h 649193"/>
                <a:gd name="connsiteX9" fmla="*/ 399643 w 931239"/>
                <a:gd name="connsiteY9" fmla="*/ 649193 h 649193"/>
                <a:gd name="connsiteX10" fmla="*/ 386873 w 931239"/>
                <a:gd name="connsiteY10" fmla="*/ 649193 h 649193"/>
                <a:gd name="connsiteX11" fmla="*/ 14371 w 931239"/>
                <a:gd name="connsiteY11" fmla="*/ 649193 h 649193"/>
                <a:gd name="connsiteX12" fmla="*/ 0 w 931239"/>
                <a:gd name="connsiteY12" fmla="*/ 639466 h 649193"/>
                <a:gd name="connsiteX13" fmla="*/ 0 w 931239"/>
                <a:gd name="connsiteY13" fmla="*/ 626107 h 649193"/>
                <a:gd name="connsiteX14" fmla="*/ 5845 w 931239"/>
                <a:gd name="connsiteY14" fmla="*/ 613556 h 649193"/>
                <a:gd name="connsiteX15" fmla="*/ 74074 w 931239"/>
                <a:gd name="connsiteY15" fmla="*/ 560278 h 649193"/>
                <a:gd name="connsiteX16" fmla="*/ 108173 w 931239"/>
                <a:gd name="connsiteY16" fmla="*/ 553414 h 649193"/>
                <a:gd name="connsiteX17" fmla="*/ 634412 w 931239"/>
                <a:gd name="connsiteY17" fmla="*/ 50031 h 649193"/>
                <a:gd name="connsiteX18" fmla="*/ 511908 w 931239"/>
                <a:gd name="connsiteY18" fmla="*/ 172535 h 649193"/>
                <a:gd name="connsiteX19" fmla="*/ 634412 w 931239"/>
                <a:gd name="connsiteY19" fmla="*/ 295039 h 649193"/>
                <a:gd name="connsiteX20" fmla="*/ 756916 w 931239"/>
                <a:gd name="connsiteY20" fmla="*/ 172535 h 649193"/>
                <a:gd name="connsiteX21" fmla="*/ 634412 w 931239"/>
                <a:gd name="connsiteY21" fmla="*/ 50031 h 649193"/>
                <a:gd name="connsiteX22" fmla="*/ 143737 w 931239"/>
                <a:gd name="connsiteY22" fmla="*/ 38149 h 649193"/>
                <a:gd name="connsiteX23" fmla="*/ 475221 w 931239"/>
                <a:gd name="connsiteY23" fmla="*/ 38149 h 649193"/>
                <a:gd name="connsiteX24" fmla="*/ 440032 w 931239"/>
                <a:gd name="connsiteY24" fmla="*/ 89937 h 649193"/>
                <a:gd name="connsiteX25" fmla="*/ 179374 w 931239"/>
                <a:gd name="connsiteY25" fmla="*/ 89937 h 649193"/>
                <a:gd name="connsiteX26" fmla="*/ 112744 w 931239"/>
                <a:gd name="connsiteY26" fmla="*/ 156590 h 649193"/>
                <a:gd name="connsiteX27" fmla="*/ 112744 w 931239"/>
                <a:gd name="connsiteY27" fmla="*/ 397142 h 649193"/>
                <a:gd name="connsiteX28" fmla="*/ 179374 w 931239"/>
                <a:gd name="connsiteY28" fmla="*/ 463795 h 649193"/>
                <a:gd name="connsiteX29" fmla="*/ 586218 w 931239"/>
                <a:gd name="connsiteY29" fmla="*/ 463795 h 649193"/>
                <a:gd name="connsiteX30" fmla="*/ 652847 w 931239"/>
                <a:gd name="connsiteY30" fmla="*/ 397142 h 649193"/>
                <a:gd name="connsiteX31" fmla="*/ 652847 w 931239"/>
                <a:gd name="connsiteY31" fmla="*/ 376096 h 649193"/>
                <a:gd name="connsiteX32" fmla="*/ 700195 w 931239"/>
                <a:gd name="connsiteY32" fmla="*/ 364902 h 649193"/>
                <a:gd name="connsiteX33" fmla="*/ 700195 w 931239"/>
                <a:gd name="connsiteY33" fmla="*/ 436490 h 649193"/>
                <a:gd name="connsiteX34" fmla="*/ 621878 w 931239"/>
                <a:gd name="connsiteY34" fmla="*/ 514831 h 649193"/>
                <a:gd name="connsiteX35" fmla="*/ 143737 w 931239"/>
                <a:gd name="connsiteY35" fmla="*/ 514831 h 649193"/>
                <a:gd name="connsiteX36" fmla="*/ 65443 w 931239"/>
                <a:gd name="connsiteY36" fmla="*/ 436490 h 649193"/>
                <a:gd name="connsiteX37" fmla="*/ 65443 w 931239"/>
                <a:gd name="connsiteY37" fmla="*/ 116466 h 649193"/>
                <a:gd name="connsiteX38" fmla="*/ 143737 w 931239"/>
                <a:gd name="connsiteY38" fmla="*/ 38149 h 649193"/>
                <a:gd name="connsiteX39" fmla="*/ 634012 w 931239"/>
                <a:gd name="connsiteY39" fmla="*/ 0 h 649193"/>
                <a:gd name="connsiteX40" fmla="*/ 755480 w 931239"/>
                <a:gd name="connsiteY40" fmla="*/ 50321 h 649193"/>
                <a:gd name="connsiteX41" fmla="*/ 776448 w 931239"/>
                <a:gd name="connsiteY41" fmla="*/ 267788 h 649193"/>
                <a:gd name="connsiteX42" fmla="*/ 931239 w 931239"/>
                <a:gd name="connsiteY42" fmla="*/ 406263 h 649193"/>
                <a:gd name="connsiteX43" fmla="*/ 868453 w 931239"/>
                <a:gd name="connsiteY43" fmla="*/ 469033 h 649193"/>
                <a:gd name="connsiteX44" fmla="*/ 729994 w 931239"/>
                <a:gd name="connsiteY44" fmla="*/ 314218 h 649193"/>
                <a:gd name="connsiteX45" fmla="*/ 634012 w 931239"/>
                <a:gd name="connsiteY45" fmla="*/ 343611 h 649193"/>
                <a:gd name="connsiteX46" fmla="*/ 512527 w 931239"/>
                <a:gd name="connsiteY46" fmla="*/ 293266 h 649193"/>
                <a:gd name="connsiteX47" fmla="*/ 512527 w 931239"/>
                <a:gd name="connsiteY47" fmla="*/ 50321 h 649193"/>
                <a:gd name="connsiteX48" fmla="*/ 634012 w 931239"/>
                <a:gd name="connsiteY48" fmla="*/ 0 h 649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31239" h="649193">
                  <a:moveTo>
                    <a:pt x="108173" y="553414"/>
                  </a:moveTo>
                  <a:lnTo>
                    <a:pt x="386873" y="553414"/>
                  </a:lnTo>
                  <a:lnTo>
                    <a:pt x="399643" y="553414"/>
                  </a:lnTo>
                  <a:lnTo>
                    <a:pt x="678343" y="553414"/>
                  </a:lnTo>
                  <a:cubicBezTo>
                    <a:pt x="678343" y="553414"/>
                    <a:pt x="704449" y="553634"/>
                    <a:pt x="712450" y="560278"/>
                  </a:cubicBezTo>
                  <a:cubicBezTo>
                    <a:pt x="720443" y="566922"/>
                    <a:pt x="780656" y="613556"/>
                    <a:pt x="780656" y="613556"/>
                  </a:cubicBezTo>
                  <a:cubicBezTo>
                    <a:pt x="780656" y="613556"/>
                    <a:pt x="786500" y="617714"/>
                    <a:pt x="786500" y="626107"/>
                  </a:cubicBezTo>
                  <a:lnTo>
                    <a:pt x="786500" y="639466"/>
                  </a:lnTo>
                  <a:cubicBezTo>
                    <a:pt x="786500" y="639466"/>
                    <a:pt x="786500" y="649193"/>
                    <a:pt x="772145" y="649193"/>
                  </a:cubicBezTo>
                  <a:lnTo>
                    <a:pt x="399643" y="649193"/>
                  </a:lnTo>
                  <a:lnTo>
                    <a:pt x="386873" y="649193"/>
                  </a:lnTo>
                  <a:lnTo>
                    <a:pt x="14371" y="649193"/>
                  </a:lnTo>
                  <a:cubicBezTo>
                    <a:pt x="0" y="649193"/>
                    <a:pt x="0" y="639466"/>
                    <a:pt x="0" y="639466"/>
                  </a:cubicBezTo>
                  <a:lnTo>
                    <a:pt x="0" y="626107"/>
                  </a:lnTo>
                  <a:cubicBezTo>
                    <a:pt x="0" y="617714"/>
                    <a:pt x="5845" y="613556"/>
                    <a:pt x="5845" y="613556"/>
                  </a:cubicBezTo>
                  <a:cubicBezTo>
                    <a:pt x="5845" y="613556"/>
                    <a:pt x="66073" y="566922"/>
                    <a:pt x="74074" y="560278"/>
                  </a:cubicBezTo>
                  <a:cubicBezTo>
                    <a:pt x="82052" y="553634"/>
                    <a:pt x="108173" y="553414"/>
                    <a:pt x="108173" y="553414"/>
                  </a:cubicBezTo>
                  <a:close/>
                  <a:moveTo>
                    <a:pt x="634412" y="50031"/>
                  </a:moveTo>
                  <a:cubicBezTo>
                    <a:pt x="566755" y="50031"/>
                    <a:pt x="511908" y="104878"/>
                    <a:pt x="511908" y="172535"/>
                  </a:cubicBezTo>
                  <a:cubicBezTo>
                    <a:pt x="511908" y="240192"/>
                    <a:pt x="566755" y="295039"/>
                    <a:pt x="634412" y="295039"/>
                  </a:cubicBezTo>
                  <a:cubicBezTo>
                    <a:pt x="702068" y="295039"/>
                    <a:pt x="756916" y="240192"/>
                    <a:pt x="756916" y="172535"/>
                  </a:cubicBezTo>
                  <a:cubicBezTo>
                    <a:pt x="756916" y="104878"/>
                    <a:pt x="702068" y="50031"/>
                    <a:pt x="634412" y="50031"/>
                  </a:cubicBezTo>
                  <a:close/>
                  <a:moveTo>
                    <a:pt x="143737" y="38149"/>
                  </a:moveTo>
                  <a:lnTo>
                    <a:pt x="475221" y="38149"/>
                  </a:lnTo>
                  <a:cubicBezTo>
                    <a:pt x="475221" y="38149"/>
                    <a:pt x="455116" y="56826"/>
                    <a:pt x="440032" y="89937"/>
                  </a:cubicBezTo>
                  <a:lnTo>
                    <a:pt x="179374" y="89937"/>
                  </a:lnTo>
                  <a:cubicBezTo>
                    <a:pt x="142584" y="89937"/>
                    <a:pt x="112744" y="119800"/>
                    <a:pt x="112744" y="156590"/>
                  </a:cubicBezTo>
                  <a:lnTo>
                    <a:pt x="112744" y="397142"/>
                  </a:lnTo>
                  <a:cubicBezTo>
                    <a:pt x="112744" y="433956"/>
                    <a:pt x="142584" y="463795"/>
                    <a:pt x="179374" y="463795"/>
                  </a:cubicBezTo>
                  <a:lnTo>
                    <a:pt x="586218" y="463795"/>
                  </a:lnTo>
                  <a:cubicBezTo>
                    <a:pt x="623031" y="463795"/>
                    <a:pt x="652847" y="433956"/>
                    <a:pt x="652847" y="397142"/>
                  </a:cubicBezTo>
                  <a:lnTo>
                    <a:pt x="652847" y="376096"/>
                  </a:lnTo>
                  <a:cubicBezTo>
                    <a:pt x="652847" y="376096"/>
                    <a:pt x="677329" y="372794"/>
                    <a:pt x="700195" y="364902"/>
                  </a:cubicBezTo>
                  <a:lnTo>
                    <a:pt x="700195" y="436490"/>
                  </a:lnTo>
                  <a:cubicBezTo>
                    <a:pt x="700195" y="479743"/>
                    <a:pt x="665116" y="514831"/>
                    <a:pt x="621878" y="514831"/>
                  </a:cubicBezTo>
                  <a:lnTo>
                    <a:pt x="143737" y="514831"/>
                  </a:lnTo>
                  <a:cubicBezTo>
                    <a:pt x="100476" y="514831"/>
                    <a:pt x="65443" y="479743"/>
                    <a:pt x="65443" y="436490"/>
                  </a:cubicBezTo>
                  <a:lnTo>
                    <a:pt x="65443" y="116466"/>
                  </a:lnTo>
                  <a:cubicBezTo>
                    <a:pt x="65443" y="73213"/>
                    <a:pt x="100476" y="38149"/>
                    <a:pt x="143737" y="38149"/>
                  </a:cubicBezTo>
                  <a:close/>
                  <a:moveTo>
                    <a:pt x="634012" y="0"/>
                  </a:moveTo>
                  <a:cubicBezTo>
                    <a:pt x="677986" y="0"/>
                    <a:pt x="721954" y="16771"/>
                    <a:pt x="755480" y="50321"/>
                  </a:cubicBezTo>
                  <a:cubicBezTo>
                    <a:pt x="814642" y="109467"/>
                    <a:pt x="821576" y="200978"/>
                    <a:pt x="776448" y="267788"/>
                  </a:cubicBezTo>
                  <a:lnTo>
                    <a:pt x="931239" y="406263"/>
                  </a:lnTo>
                  <a:lnTo>
                    <a:pt x="868453" y="469033"/>
                  </a:lnTo>
                  <a:lnTo>
                    <a:pt x="729994" y="314218"/>
                  </a:lnTo>
                  <a:cubicBezTo>
                    <a:pt x="701065" y="333774"/>
                    <a:pt x="667562" y="343611"/>
                    <a:pt x="634012" y="343611"/>
                  </a:cubicBezTo>
                  <a:cubicBezTo>
                    <a:pt x="590045" y="343611"/>
                    <a:pt x="546101" y="326840"/>
                    <a:pt x="512527" y="293266"/>
                  </a:cubicBezTo>
                  <a:cubicBezTo>
                    <a:pt x="445435" y="226190"/>
                    <a:pt x="445435" y="117413"/>
                    <a:pt x="512527" y="50321"/>
                  </a:cubicBezTo>
                  <a:cubicBezTo>
                    <a:pt x="546077" y="16771"/>
                    <a:pt x="590045" y="0"/>
                    <a:pt x="634012" y="0"/>
                  </a:cubicBezTo>
                  <a:close/>
                </a:path>
              </a:pathLst>
            </a:custGeom>
            <a:noFill/>
            <a:ln w="9525" cap="flat">
              <a:solidFill>
                <a:srgbClr val="FFFFFF">
                  <a:alpha val="75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grpSp>
        <p:nvGrpSpPr>
          <p:cNvPr id="14" name="Item Three"/>
          <p:cNvGrpSpPr>
            <a:grpSpLocks noChangeAspect="1"/>
          </p:cNvGrpSpPr>
          <p:nvPr/>
        </p:nvGrpSpPr>
        <p:grpSpPr>
          <a:xfrm>
            <a:off x="5152644" y="5824728"/>
            <a:ext cx="493776" cy="493776"/>
            <a:chOff x="5312229" y="2645229"/>
            <a:chExt cx="1567542" cy="1567542"/>
          </a:xfrm>
        </p:grpSpPr>
        <p:sp>
          <p:nvSpPr>
            <p:cNvPr id="15" name="Circle 3"/>
            <p:cNvSpPr/>
            <p:nvPr/>
          </p:nvSpPr>
          <p:spPr>
            <a:xfrm>
              <a:off x="5312229"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16" name="Not One Size icon"/>
            <p:cNvGrpSpPr/>
            <p:nvPr/>
          </p:nvGrpSpPr>
          <p:grpSpPr>
            <a:xfrm>
              <a:off x="5642411" y="2924035"/>
              <a:ext cx="907179" cy="1009931"/>
              <a:chOff x="5509518" y="2969748"/>
              <a:chExt cx="667556" cy="743167"/>
            </a:xfrm>
          </p:grpSpPr>
          <p:sp>
            <p:nvSpPr>
              <p:cNvPr id="17" name="Freeform 3"/>
              <p:cNvSpPr/>
              <p:nvPr/>
            </p:nvSpPr>
            <p:spPr>
              <a:xfrm>
                <a:off x="5711367" y="2969748"/>
                <a:ext cx="279400" cy="152400"/>
              </a:xfrm>
              <a:custGeom>
                <a:avLst/>
                <a:gdLst>
                  <a:gd name="connsiteX0" fmla="*/ 139700 w 279400"/>
                  <a:gd name="connsiteY0" fmla="*/ 0 h 152400"/>
                  <a:gd name="connsiteX1" fmla="*/ 0 w 279400"/>
                  <a:gd name="connsiteY1" fmla="*/ 76200 h 152400"/>
                  <a:gd name="connsiteX2" fmla="*/ 139700 w 279400"/>
                  <a:gd name="connsiteY2" fmla="*/ 152400 h 152400"/>
                  <a:gd name="connsiteX3" fmla="*/ 279400 w 279400"/>
                  <a:gd name="connsiteY3" fmla="*/ 80289 h 152400"/>
                  <a:gd name="connsiteX4" fmla="*/ 139700 w 279400"/>
                  <a:gd name="connsiteY4" fmla="*/ 0 h 152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9400" h="152400">
                    <a:moveTo>
                      <a:pt x="139700" y="0"/>
                    </a:moveTo>
                    <a:lnTo>
                      <a:pt x="0" y="76200"/>
                    </a:lnTo>
                    <a:lnTo>
                      <a:pt x="139700" y="152400"/>
                    </a:lnTo>
                    <a:lnTo>
                      <a:pt x="279400" y="80289"/>
                    </a:lnTo>
                    <a:lnTo>
                      <a:pt x="139700" y="0"/>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17"/>
              <p:cNvSpPr/>
              <p:nvPr/>
            </p:nvSpPr>
            <p:spPr>
              <a:xfrm>
                <a:off x="5509518" y="3192215"/>
                <a:ext cx="317500" cy="520700"/>
              </a:xfrm>
              <a:custGeom>
                <a:avLst/>
                <a:gdLst>
                  <a:gd name="connsiteX0" fmla="*/ 317500 w 317500"/>
                  <a:gd name="connsiteY0" fmla="*/ 520700 h 520700"/>
                  <a:gd name="connsiteX1" fmla="*/ 317500 w 317500"/>
                  <a:gd name="connsiteY1" fmla="*/ 274714 h 520700"/>
                  <a:gd name="connsiteX2" fmla="*/ 292710 w 317500"/>
                  <a:gd name="connsiteY2" fmla="*/ 213462 h 520700"/>
                  <a:gd name="connsiteX3" fmla="*/ 196774 w 317500"/>
                  <a:gd name="connsiteY3" fmla="*/ 132512 h 520700"/>
                  <a:gd name="connsiteX4" fmla="*/ 172479 w 317500"/>
                  <a:gd name="connsiteY4" fmla="*/ 122657 h 520700"/>
                  <a:gd name="connsiteX5" fmla="*/ 151549 w 317500"/>
                  <a:gd name="connsiteY5" fmla="*/ 131382 h 520700"/>
                  <a:gd name="connsiteX6" fmla="*/ 143129 w 317500"/>
                  <a:gd name="connsiteY6" fmla="*/ 149035 h 520700"/>
                  <a:gd name="connsiteX7" fmla="*/ 152883 w 317500"/>
                  <a:gd name="connsiteY7" fmla="*/ 173660 h 520700"/>
                  <a:gd name="connsiteX8" fmla="*/ 206324 w 317500"/>
                  <a:gd name="connsiteY8" fmla="*/ 231699 h 520700"/>
                  <a:gd name="connsiteX9" fmla="*/ 195771 w 317500"/>
                  <a:gd name="connsiteY9" fmla="*/ 245047 h 520700"/>
                  <a:gd name="connsiteX10" fmla="*/ 163716 w 317500"/>
                  <a:gd name="connsiteY10" fmla="*/ 237871 h 520700"/>
                  <a:gd name="connsiteX11" fmla="*/ 83452 w 317500"/>
                  <a:gd name="connsiteY11" fmla="*/ 197079 h 520700"/>
                  <a:gd name="connsiteX12" fmla="*/ 63487 w 317500"/>
                  <a:gd name="connsiteY12" fmla="*/ 163208 h 520700"/>
                  <a:gd name="connsiteX13" fmla="*/ 63487 w 317500"/>
                  <a:gd name="connsiteY13" fmla="*/ 30632 h 520700"/>
                  <a:gd name="connsiteX14" fmla="*/ 31750 w 317500"/>
                  <a:gd name="connsiteY14" fmla="*/ 0 h 520700"/>
                  <a:gd name="connsiteX15" fmla="*/ 0 w 317500"/>
                  <a:gd name="connsiteY15" fmla="*/ 30632 h 520700"/>
                  <a:gd name="connsiteX16" fmla="*/ 0 w 317500"/>
                  <a:gd name="connsiteY16" fmla="*/ 199111 h 520700"/>
                  <a:gd name="connsiteX17" fmla="*/ 15875 w 317500"/>
                  <a:gd name="connsiteY17" fmla="*/ 248704 h 520700"/>
                  <a:gd name="connsiteX18" fmla="*/ 158737 w 317500"/>
                  <a:gd name="connsiteY18" fmla="*/ 390055 h 520700"/>
                  <a:gd name="connsiteX19" fmla="*/ 158737 w 3175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17500" h="520700">
                    <a:moveTo>
                      <a:pt x="317500" y="520700"/>
                    </a:moveTo>
                    <a:lnTo>
                      <a:pt x="317500" y="274714"/>
                    </a:lnTo>
                    <a:cubicBezTo>
                      <a:pt x="317500" y="246634"/>
                      <a:pt x="306934" y="225590"/>
                      <a:pt x="292710" y="213462"/>
                    </a:cubicBezTo>
                    <a:cubicBezTo>
                      <a:pt x="278486" y="201333"/>
                      <a:pt x="196774" y="132512"/>
                      <a:pt x="196774" y="132512"/>
                    </a:cubicBezTo>
                    <a:cubicBezTo>
                      <a:pt x="190386" y="126848"/>
                      <a:pt x="181407" y="122657"/>
                      <a:pt x="172479" y="122657"/>
                    </a:cubicBezTo>
                    <a:cubicBezTo>
                      <a:pt x="165367" y="122657"/>
                      <a:pt x="158039" y="125120"/>
                      <a:pt x="151549" y="131382"/>
                    </a:cubicBezTo>
                    <a:cubicBezTo>
                      <a:pt x="145644" y="137084"/>
                      <a:pt x="143281" y="143104"/>
                      <a:pt x="143129" y="149035"/>
                    </a:cubicBezTo>
                    <a:cubicBezTo>
                      <a:pt x="142900" y="157925"/>
                      <a:pt x="147663" y="166611"/>
                      <a:pt x="152883" y="173660"/>
                    </a:cubicBezTo>
                    <a:lnTo>
                      <a:pt x="206324" y="231699"/>
                    </a:lnTo>
                    <a:cubicBezTo>
                      <a:pt x="206324" y="231699"/>
                      <a:pt x="216306" y="245047"/>
                      <a:pt x="195771" y="245047"/>
                    </a:cubicBezTo>
                    <a:cubicBezTo>
                      <a:pt x="176619" y="245047"/>
                      <a:pt x="163716" y="237871"/>
                      <a:pt x="163716" y="237871"/>
                    </a:cubicBezTo>
                    <a:cubicBezTo>
                      <a:pt x="163716" y="237871"/>
                      <a:pt x="97726" y="205803"/>
                      <a:pt x="83452" y="197079"/>
                    </a:cubicBezTo>
                    <a:cubicBezTo>
                      <a:pt x="70536" y="189141"/>
                      <a:pt x="63487" y="182575"/>
                      <a:pt x="63487" y="163208"/>
                    </a:cubicBezTo>
                    <a:lnTo>
                      <a:pt x="63487" y="30632"/>
                    </a:lnTo>
                    <a:cubicBezTo>
                      <a:pt x="63487" y="13716"/>
                      <a:pt x="49301" y="0"/>
                      <a:pt x="31750" y="0"/>
                    </a:cubicBezTo>
                    <a:cubicBezTo>
                      <a:pt x="14186" y="0"/>
                      <a:pt x="0" y="13716"/>
                      <a:pt x="0" y="30632"/>
                    </a:cubicBezTo>
                    <a:lnTo>
                      <a:pt x="0" y="199111"/>
                    </a:lnTo>
                    <a:cubicBezTo>
                      <a:pt x="0" y="231978"/>
                      <a:pt x="15875" y="248704"/>
                      <a:pt x="15875" y="248704"/>
                    </a:cubicBezTo>
                    <a:lnTo>
                      <a:pt x="158737" y="390055"/>
                    </a:lnTo>
                    <a:lnTo>
                      <a:pt x="158737"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5872274" y="3192215"/>
                <a:ext cx="304800" cy="520700"/>
              </a:xfrm>
              <a:custGeom>
                <a:avLst/>
                <a:gdLst>
                  <a:gd name="connsiteX0" fmla="*/ 0 w 304800"/>
                  <a:gd name="connsiteY0" fmla="*/ 520700 h 520700"/>
                  <a:gd name="connsiteX1" fmla="*/ 0 w 304800"/>
                  <a:gd name="connsiteY1" fmla="*/ 274714 h 520700"/>
                  <a:gd name="connsiteX2" fmla="*/ 23800 w 304800"/>
                  <a:gd name="connsiteY2" fmla="*/ 213462 h 520700"/>
                  <a:gd name="connsiteX3" fmla="*/ 115888 w 304800"/>
                  <a:gd name="connsiteY3" fmla="*/ 132512 h 520700"/>
                  <a:gd name="connsiteX4" fmla="*/ 139217 w 304800"/>
                  <a:gd name="connsiteY4" fmla="*/ 122657 h 520700"/>
                  <a:gd name="connsiteX5" fmla="*/ 159309 w 304800"/>
                  <a:gd name="connsiteY5" fmla="*/ 131382 h 520700"/>
                  <a:gd name="connsiteX6" fmla="*/ 167411 w 304800"/>
                  <a:gd name="connsiteY6" fmla="*/ 149035 h 520700"/>
                  <a:gd name="connsiteX7" fmla="*/ 158026 w 304800"/>
                  <a:gd name="connsiteY7" fmla="*/ 173660 h 520700"/>
                  <a:gd name="connsiteX8" fmla="*/ 106731 w 304800"/>
                  <a:gd name="connsiteY8" fmla="*/ 231699 h 520700"/>
                  <a:gd name="connsiteX9" fmla="*/ 116865 w 304800"/>
                  <a:gd name="connsiteY9" fmla="*/ 245047 h 520700"/>
                  <a:gd name="connsiteX10" fmla="*/ 147638 w 304800"/>
                  <a:gd name="connsiteY10" fmla="*/ 237871 h 520700"/>
                  <a:gd name="connsiteX11" fmla="*/ 224676 w 304800"/>
                  <a:gd name="connsiteY11" fmla="*/ 197079 h 520700"/>
                  <a:gd name="connsiteX12" fmla="*/ 243853 w 304800"/>
                  <a:gd name="connsiteY12" fmla="*/ 163208 h 520700"/>
                  <a:gd name="connsiteX13" fmla="*/ 243853 w 304800"/>
                  <a:gd name="connsiteY13" fmla="*/ 30632 h 520700"/>
                  <a:gd name="connsiteX14" fmla="*/ 274320 w 304800"/>
                  <a:gd name="connsiteY14" fmla="*/ 0 h 520700"/>
                  <a:gd name="connsiteX15" fmla="*/ 304800 w 304800"/>
                  <a:gd name="connsiteY15" fmla="*/ 30632 h 520700"/>
                  <a:gd name="connsiteX16" fmla="*/ 304800 w 304800"/>
                  <a:gd name="connsiteY16" fmla="*/ 199111 h 520700"/>
                  <a:gd name="connsiteX17" fmla="*/ 289560 w 304800"/>
                  <a:gd name="connsiteY17" fmla="*/ 248704 h 520700"/>
                  <a:gd name="connsiteX18" fmla="*/ 152400 w 304800"/>
                  <a:gd name="connsiteY18" fmla="*/ 390055 h 520700"/>
                  <a:gd name="connsiteX19" fmla="*/ 152400 w 304800"/>
                  <a:gd name="connsiteY19" fmla="*/ 520700 h 5207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304800" h="520700">
                    <a:moveTo>
                      <a:pt x="0" y="520700"/>
                    </a:moveTo>
                    <a:lnTo>
                      <a:pt x="0" y="274714"/>
                    </a:lnTo>
                    <a:cubicBezTo>
                      <a:pt x="0" y="246634"/>
                      <a:pt x="10147" y="225590"/>
                      <a:pt x="23800" y="213462"/>
                    </a:cubicBezTo>
                    <a:cubicBezTo>
                      <a:pt x="37452" y="201333"/>
                      <a:pt x="115888" y="132512"/>
                      <a:pt x="115888" y="132512"/>
                    </a:cubicBezTo>
                    <a:cubicBezTo>
                      <a:pt x="122022" y="126848"/>
                      <a:pt x="130645" y="122657"/>
                      <a:pt x="139217" y="122657"/>
                    </a:cubicBezTo>
                    <a:cubicBezTo>
                      <a:pt x="146050" y="122657"/>
                      <a:pt x="153086" y="125120"/>
                      <a:pt x="159309" y="131382"/>
                    </a:cubicBezTo>
                    <a:cubicBezTo>
                      <a:pt x="164973" y="137084"/>
                      <a:pt x="167246" y="143104"/>
                      <a:pt x="167411" y="149035"/>
                    </a:cubicBezTo>
                    <a:cubicBezTo>
                      <a:pt x="167615" y="157925"/>
                      <a:pt x="163043" y="166611"/>
                      <a:pt x="158026" y="173660"/>
                    </a:cubicBezTo>
                    <a:lnTo>
                      <a:pt x="106731" y="231699"/>
                    </a:lnTo>
                    <a:cubicBezTo>
                      <a:pt x="106731" y="231699"/>
                      <a:pt x="97142" y="245047"/>
                      <a:pt x="116865" y="245047"/>
                    </a:cubicBezTo>
                    <a:cubicBezTo>
                      <a:pt x="135242" y="245047"/>
                      <a:pt x="147638" y="237871"/>
                      <a:pt x="147638" y="237871"/>
                    </a:cubicBezTo>
                    <a:cubicBezTo>
                      <a:pt x="147638" y="237871"/>
                      <a:pt x="210972" y="205803"/>
                      <a:pt x="224676" y="197079"/>
                    </a:cubicBezTo>
                    <a:cubicBezTo>
                      <a:pt x="237084" y="189141"/>
                      <a:pt x="243853" y="182575"/>
                      <a:pt x="243853" y="163208"/>
                    </a:cubicBezTo>
                    <a:lnTo>
                      <a:pt x="243853" y="30632"/>
                    </a:lnTo>
                    <a:cubicBezTo>
                      <a:pt x="243853" y="13716"/>
                      <a:pt x="257467" y="0"/>
                      <a:pt x="274320" y="0"/>
                    </a:cubicBezTo>
                    <a:cubicBezTo>
                      <a:pt x="291173" y="0"/>
                      <a:pt x="304800" y="13716"/>
                      <a:pt x="304800" y="30632"/>
                    </a:cubicBezTo>
                    <a:lnTo>
                      <a:pt x="304800" y="199111"/>
                    </a:lnTo>
                    <a:cubicBezTo>
                      <a:pt x="304800" y="231978"/>
                      <a:pt x="289560" y="248704"/>
                      <a:pt x="289560" y="248704"/>
                    </a:cubicBezTo>
                    <a:lnTo>
                      <a:pt x="152400" y="390055"/>
                    </a:lnTo>
                    <a:lnTo>
                      <a:pt x="152400" y="520700"/>
                    </a:lnTo>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p:cNvSpPr/>
              <p:nvPr/>
            </p:nvSpPr>
            <p:spPr>
              <a:xfrm>
                <a:off x="5686834" y="3077919"/>
                <a:ext cx="139700" cy="241300"/>
              </a:xfrm>
              <a:custGeom>
                <a:avLst/>
                <a:gdLst>
                  <a:gd name="connsiteX0" fmla="*/ 0 w 139700"/>
                  <a:gd name="connsiteY0" fmla="*/ 166256 h 241300"/>
                  <a:gd name="connsiteX1" fmla="*/ 139700 w 139700"/>
                  <a:gd name="connsiteY1" fmla="*/ 241300 h 241300"/>
                  <a:gd name="connsiteX2" fmla="*/ 139700 w 139700"/>
                  <a:gd name="connsiteY2" fmla="*/ 80924 h 241300"/>
                  <a:gd name="connsiteX3" fmla="*/ 0 w 139700"/>
                  <a:gd name="connsiteY3" fmla="*/ 0 h 241300"/>
                  <a:gd name="connsiteX4" fmla="*/ 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0" y="166256"/>
                    </a:moveTo>
                    <a:lnTo>
                      <a:pt x="139700" y="241300"/>
                    </a:lnTo>
                    <a:lnTo>
                      <a:pt x="139700" y="80924"/>
                    </a:lnTo>
                    <a:lnTo>
                      <a:pt x="0" y="0"/>
                    </a:lnTo>
                    <a:lnTo>
                      <a:pt x="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p:cNvSpPr/>
              <p:nvPr/>
            </p:nvSpPr>
            <p:spPr>
              <a:xfrm>
                <a:off x="5871642" y="3077919"/>
                <a:ext cx="139700" cy="241300"/>
              </a:xfrm>
              <a:custGeom>
                <a:avLst/>
                <a:gdLst>
                  <a:gd name="connsiteX0" fmla="*/ 139700 w 139700"/>
                  <a:gd name="connsiteY0" fmla="*/ 166256 h 241300"/>
                  <a:gd name="connsiteX1" fmla="*/ 0 w 139700"/>
                  <a:gd name="connsiteY1" fmla="*/ 241300 h 241300"/>
                  <a:gd name="connsiteX2" fmla="*/ 0 w 139700"/>
                  <a:gd name="connsiteY2" fmla="*/ 80924 h 241300"/>
                  <a:gd name="connsiteX3" fmla="*/ 139700 w 139700"/>
                  <a:gd name="connsiteY3" fmla="*/ 0 h 241300"/>
                  <a:gd name="connsiteX4" fmla="*/ 139700 w 139700"/>
                  <a:gd name="connsiteY4" fmla="*/ 166256 h 241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9700" h="241300">
                    <a:moveTo>
                      <a:pt x="139700" y="166256"/>
                    </a:moveTo>
                    <a:lnTo>
                      <a:pt x="0" y="241300"/>
                    </a:lnTo>
                    <a:lnTo>
                      <a:pt x="0" y="80924"/>
                    </a:lnTo>
                    <a:lnTo>
                      <a:pt x="139700" y="0"/>
                    </a:lnTo>
                    <a:lnTo>
                      <a:pt x="139700" y="166256"/>
                    </a:lnTo>
                    <a:close/>
                  </a:path>
                </a:pathLst>
              </a:custGeom>
              <a:solidFill>
                <a:srgbClr val="FFFFFF">
                  <a:alpha val="0"/>
                </a:srgbClr>
              </a:solid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 name="Item Two"/>
          <p:cNvGrpSpPr>
            <a:grpSpLocks noChangeAspect="1"/>
          </p:cNvGrpSpPr>
          <p:nvPr/>
        </p:nvGrpSpPr>
        <p:grpSpPr>
          <a:xfrm>
            <a:off x="5852160" y="5824728"/>
            <a:ext cx="493776" cy="493776"/>
            <a:chOff x="3499758" y="2645229"/>
            <a:chExt cx="1567542" cy="1567542"/>
          </a:xfrm>
        </p:grpSpPr>
        <p:sp>
          <p:nvSpPr>
            <p:cNvPr id="23" name="Circle 2"/>
            <p:cNvSpPr/>
            <p:nvPr/>
          </p:nvSpPr>
          <p:spPr>
            <a:xfrm>
              <a:off x="3499758"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4" name="In Market Insight icon"/>
            <p:cNvSpPr/>
            <p:nvPr/>
          </p:nvSpPr>
          <p:spPr>
            <a:xfrm>
              <a:off x="3768815" y="3115068"/>
              <a:ext cx="1029428" cy="627864"/>
            </a:xfrm>
            <a:custGeom>
              <a:avLst/>
              <a:gdLst>
                <a:gd name="connsiteX0" fmla="*/ 419866 w 846811"/>
                <a:gd name="connsiteY0" fmla="*/ 248385 h 516484"/>
                <a:gd name="connsiteX1" fmla="*/ 372317 w 846811"/>
                <a:gd name="connsiteY1" fmla="*/ 295921 h 516484"/>
                <a:gd name="connsiteX2" fmla="*/ 419866 w 846811"/>
                <a:gd name="connsiteY2" fmla="*/ 343483 h 516484"/>
                <a:gd name="connsiteX3" fmla="*/ 467415 w 846811"/>
                <a:gd name="connsiteY3" fmla="*/ 295921 h 516484"/>
                <a:gd name="connsiteX4" fmla="*/ 419866 w 846811"/>
                <a:gd name="connsiteY4" fmla="*/ 248385 h 516484"/>
                <a:gd name="connsiteX5" fmla="*/ 668751 w 846811"/>
                <a:gd name="connsiteY5" fmla="*/ 196778 h 516484"/>
                <a:gd name="connsiteX6" fmla="*/ 527095 w 846811"/>
                <a:gd name="connsiteY6" fmla="*/ 338421 h 516484"/>
                <a:gd name="connsiteX7" fmla="*/ 668751 w 846811"/>
                <a:gd name="connsiteY7" fmla="*/ 480052 h 516484"/>
                <a:gd name="connsiteX8" fmla="*/ 810407 w 846811"/>
                <a:gd name="connsiteY8" fmla="*/ 338421 h 516484"/>
                <a:gd name="connsiteX9" fmla="*/ 668751 w 846811"/>
                <a:gd name="connsiteY9" fmla="*/ 196778 h 516484"/>
                <a:gd name="connsiteX10" fmla="*/ 178064 w 846811"/>
                <a:gd name="connsiteY10" fmla="*/ 196778 h 516484"/>
                <a:gd name="connsiteX11" fmla="*/ 36421 w 846811"/>
                <a:gd name="connsiteY11" fmla="*/ 338421 h 516484"/>
                <a:gd name="connsiteX12" fmla="*/ 178064 w 846811"/>
                <a:gd name="connsiteY12" fmla="*/ 480052 h 516484"/>
                <a:gd name="connsiteX13" fmla="*/ 319720 w 846811"/>
                <a:gd name="connsiteY13" fmla="*/ 338421 h 516484"/>
                <a:gd name="connsiteX14" fmla="*/ 178064 w 846811"/>
                <a:gd name="connsiteY14" fmla="*/ 196778 h 516484"/>
                <a:gd name="connsiteX15" fmla="*/ 284810 w 846811"/>
                <a:gd name="connsiteY15" fmla="*/ 0 h 516484"/>
                <a:gd name="connsiteX16" fmla="*/ 351396 w 846811"/>
                <a:gd name="connsiteY16" fmla="*/ 63246 h 516484"/>
                <a:gd name="connsiteX17" fmla="*/ 372059 w 846811"/>
                <a:gd name="connsiteY17" fmla="*/ 63246 h 516484"/>
                <a:gd name="connsiteX18" fmla="*/ 412280 w 846811"/>
                <a:gd name="connsiteY18" fmla="*/ 25298 h 516484"/>
                <a:gd name="connsiteX19" fmla="*/ 452501 w 846811"/>
                <a:gd name="connsiteY19" fmla="*/ 63246 h 516484"/>
                <a:gd name="connsiteX20" fmla="*/ 485305 w 846811"/>
                <a:gd name="connsiteY20" fmla="*/ 63246 h 516484"/>
                <a:gd name="connsiteX21" fmla="*/ 551878 w 846811"/>
                <a:gd name="connsiteY21" fmla="*/ 0 h 516484"/>
                <a:gd name="connsiteX22" fmla="*/ 618490 w 846811"/>
                <a:gd name="connsiteY22" fmla="*/ 63246 h 516484"/>
                <a:gd name="connsiteX23" fmla="*/ 621182 w 846811"/>
                <a:gd name="connsiteY23" fmla="*/ 63246 h 516484"/>
                <a:gd name="connsiteX24" fmla="*/ 816762 w 846811"/>
                <a:gd name="connsiteY24" fmla="*/ 239471 h 516484"/>
                <a:gd name="connsiteX25" fmla="*/ 839597 w 846811"/>
                <a:gd name="connsiteY25" fmla="*/ 288481 h 516484"/>
                <a:gd name="connsiteX26" fmla="*/ 841756 w 846811"/>
                <a:gd name="connsiteY26" fmla="*/ 293916 h 516484"/>
                <a:gd name="connsiteX27" fmla="*/ 840981 w 846811"/>
                <a:gd name="connsiteY27" fmla="*/ 293916 h 516484"/>
                <a:gd name="connsiteX28" fmla="*/ 846811 w 846811"/>
                <a:gd name="connsiteY28" fmla="*/ 338417 h 516484"/>
                <a:gd name="connsiteX29" fmla="*/ 668744 w 846811"/>
                <a:gd name="connsiteY29" fmla="*/ 516484 h 516484"/>
                <a:gd name="connsiteX30" fmla="*/ 491630 w 846811"/>
                <a:gd name="connsiteY30" fmla="*/ 356730 h 516484"/>
                <a:gd name="connsiteX31" fmla="*/ 419862 w 846811"/>
                <a:gd name="connsiteY31" fmla="*/ 390017 h 516484"/>
                <a:gd name="connsiteX32" fmla="*/ 354203 w 846811"/>
                <a:gd name="connsiteY32" fmla="*/ 363258 h 516484"/>
                <a:gd name="connsiteX33" fmla="*/ 178067 w 846811"/>
                <a:gd name="connsiteY33" fmla="*/ 516484 h 516484"/>
                <a:gd name="connsiteX34" fmla="*/ 0 w 846811"/>
                <a:gd name="connsiteY34" fmla="*/ 338417 h 516484"/>
                <a:gd name="connsiteX35" fmla="*/ 5842 w 846811"/>
                <a:gd name="connsiteY35" fmla="*/ 293916 h 516484"/>
                <a:gd name="connsiteX36" fmla="*/ 5067 w 846811"/>
                <a:gd name="connsiteY36" fmla="*/ 293916 h 516484"/>
                <a:gd name="connsiteX37" fmla="*/ 7226 w 846811"/>
                <a:gd name="connsiteY37" fmla="*/ 288481 h 516484"/>
                <a:gd name="connsiteX38" fmla="*/ 28397 w 846811"/>
                <a:gd name="connsiteY38" fmla="*/ 242176 h 516484"/>
                <a:gd name="connsiteX39" fmla="*/ 218173 w 846811"/>
                <a:gd name="connsiteY39" fmla="*/ 63729 h 516484"/>
                <a:gd name="connsiteX40" fmla="*/ 284810 w 846811"/>
                <a:gd name="connsiteY40" fmla="*/ 0 h 51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46811" h="516484">
                  <a:moveTo>
                    <a:pt x="419866" y="248385"/>
                  </a:moveTo>
                  <a:cubicBezTo>
                    <a:pt x="393602" y="248385"/>
                    <a:pt x="372317" y="269670"/>
                    <a:pt x="372317" y="295921"/>
                  </a:cubicBezTo>
                  <a:cubicBezTo>
                    <a:pt x="372317" y="322185"/>
                    <a:pt x="393602" y="343483"/>
                    <a:pt x="419866" y="343483"/>
                  </a:cubicBezTo>
                  <a:cubicBezTo>
                    <a:pt x="446142" y="343483"/>
                    <a:pt x="467415" y="322185"/>
                    <a:pt x="467415" y="295921"/>
                  </a:cubicBezTo>
                  <a:cubicBezTo>
                    <a:pt x="467415" y="269670"/>
                    <a:pt x="446142" y="248385"/>
                    <a:pt x="419866" y="248385"/>
                  </a:cubicBezTo>
                  <a:close/>
                  <a:moveTo>
                    <a:pt x="668751" y="196778"/>
                  </a:moveTo>
                  <a:cubicBezTo>
                    <a:pt x="590519" y="196778"/>
                    <a:pt x="527095" y="260202"/>
                    <a:pt x="527095" y="338421"/>
                  </a:cubicBezTo>
                  <a:cubicBezTo>
                    <a:pt x="527095" y="416678"/>
                    <a:pt x="590519" y="480052"/>
                    <a:pt x="668751" y="480052"/>
                  </a:cubicBezTo>
                  <a:cubicBezTo>
                    <a:pt x="746970" y="480052"/>
                    <a:pt x="810407" y="416678"/>
                    <a:pt x="810407" y="338421"/>
                  </a:cubicBezTo>
                  <a:cubicBezTo>
                    <a:pt x="810407" y="260202"/>
                    <a:pt x="746970" y="196778"/>
                    <a:pt x="668751" y="196778"/>
                  </a:cubicBezTo>
                  <a:close/>
                  <a:moveTo>
                    <a:pt x="178064" y="196778"/>
                  </a:moveTo>
                  <a:cubicBezTo>
                    <a:pt x="99845" y="196778"/>
                    <a:pt x="36421" y="260202"/>
                    <a:pt x="36421" y="338421"/>
                  </a:cubicBezTo>
                  <a:cubicBezTo>
                    <a:pt x="36421" y="416678"/>
                    <a:pt x="99845" y="480052"/>
                    <a:pt x="178064" y="480052"/>
                  </a:cubicBezTo>
                  <a:cubicBezTo>
                    <a:pt x="256296" y="480052"/>
                    <a:pt x="319720" y="416678"/>
                    <a:pt x="319720" y="338421"/>
                  </a:cubicBezTo>
                  <a:cubicBezTo>
                    <a:pt x="319720" y="260202"/>
                    <a:pt x="256296" y="196778"/>
                    <a:pt x="178064" y="196778"/>
                  </a:cubicBezTo>
                  <a:close/>
                  <a:moveTo>
                    <a:pt x="284810" y="0"/>
                  </a:moveTo>
                  <a:cubicBezTo>
                    <a:pt x="320484" y="0"/>
                    <a:pt x="349542" y="28016"/>
                    <a:pt x="351396" y="63246"/>
                  </a:cubicBezTo>
                  <a:lnTo>
                    <a:pt x="372059" y="63246"/>
                  </a:lnTo>
                  <a:cubicBezTo>
                    <a:pt x="373418" y="42100"/>
                    <a:pt x="390792" y="25298"/>
                    <a:pt x="412280" y="25298"/>
                  </a:cubicBezTo>
                  <a:cubicBezTo>
                    <a:pt x="433768" y="25298"/>
                    <a:pt x="451155" y="42100"/>
                    <a:pt x="452501" y="63246"/>
                  </a:cubicBezTo>
                  <a:lnTo>
                    <a:pt x="485305" y="63246"/>
                  </a:lnTo>
                  <a:cubicBezTo>
                    <a:pt x="487147" y="28016"/>
                    <a:pt x="516217" y="0"/>
                    <a:pt x="551878" y="0"/>
                  </a:cubicBezTo>
                  <a:cubicBezTo>
                    <a:pt x="587578" y="0"/>
                    <a:pt x="616623" y="28016"/>
                    <a:pt x="618490" y="63246"/>
                  </a:cubicBezTo>
                  <a:lnTo>
                    <a:pt x="621182" y="63246"/>
                  </a:lnTo>
                  <a:cubicBezTo>
                    <a:pt x="621182" y="63246"/>
                    <a:pt x="741858" y="101943"/>
                    <a:pt x="816762" y="239471"/>
                  </a:cubicBezTo>
                  <a:cubicBezTo>
                    <a:pt x="826745" y="254368"/>
                    <a:pt x="834441" y="270878"/>
                    <a:pt x="839597" y="288481"/>
                  </a:cubicBezTo>
                  <a:cubicBezTo>
                    <a:pt x="840308" y="290309"/>
                    <a:pt x="841070" y="292062"/>
                    <a:pt x="841756" y="293916"/>
                  </a:cubicBezTo>
                  <a:lnTo>
                    <a:pt x="840981" y="293916"/>
                  </a:lnTo>
                  <a:cubicBezTo>
                    <a:pt x="844664" y="308166"/>
                    <a:pt x="846811" y="323024"/>
                    <a:pt x="846811" y="338417"/>
                  </a:cubicBezTo>
                  <a:cubicBezTo>
                    <a:pt x="846811" y="436766"/>
                    <a:pt x="767093" y="516484"/>
                    <a:pt x="668744" y="516484"/>
                  </a:cubicBezTo>
                  <a:cubicBezTo>
                    <a:pt x="576605" y="516484"/>
                    <a:pt x="500774" y="446481"/>
                    <a:pt x="491630" y="356730"/>
                  </a:cubicBezTo>
                  <a:cubicBezTo>
                    <a:pt x="474370" y="377063"/>
                    <a:pt x="448640" y="390017"/>
                    <a:pt x="419862" y="390017"/>
                  </a:cubicBezTo>
                  <a:cubicBezTo>
                    <a:pt x="394310" y="390017"/>
                    <a:pt x="371170" y="379806"/>
                    <a:pt x="354203" y="363258"/>
                  </a:cubicBezTo>
                  <a:cubicBezTo>
                    <a:pt x="342087" y="449809"/>
                    <a:pt x="267957" y="516484"/>
                    <a:pt x="178067" y="516484"/>
                  </a:cubicBezTo>
                  <a:cubicBezTo>
                    <a:pt x="79731" y="516484"/>
                    <a:pt x="0" y="436766"/>
                    <a:pt x="0" y="338417"/>
                  </a:cubicBezTo>
                  <a:cubicBezTo>
                    <a:pt x="0" y="323024"/>
                    <a:pt x="2159" y="308166"/>
                    <a:pt x="5842" y="293916"/>
                  </a:cubicBezTo>
                  <a:lnTo>
                    <a:pt x="5067" y="293916"/>
                  </a:lnTo>
                  <a:cubicBezTo>
                    <a:pt x="5766" y="292062"/>
                    <a:pt x="6502" y="290309"/>
                    <a:pt x="7226" y="288481"/>
                  </a:cubicBezTo>
                  <a:cubicBezTo>
                    <a:pt x="12052" y="271907"/>
                    <a:pt x="19253" y="256349"/>
                    <a:pt x="28397" y="242176"/>
                  </a:cubicBezTo>
                  <a:cubicBezTo>
                    <a:pt x="97650" y="111049"/>
                    <a:pt x="205207" y="68466"/>
                    <a:pt x="218173" y="63729"/>
                  </a:cubicBezTo>
                  <a:cubicBezTo>
                    <a:pt x="219799" y="28270"/>
                    <a:pt x="248971" y="0"/>
                    <a:pt x="284810"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5" name="Rectangle 24"/>
          <p:cNvSpPr/>
          <p:nvPr/>
        </p:nvSpPr>
        <p:spPr>
          <a:xfrm>
            <a:off x="15182" y="5083745"/>
            <a:ext cx="12192000" cy="1783298"/>
          </a:xfrm>
          <a:prstGeom prst="rect">
            <a:avLst/>
          </a:prstGeom>
          <a:gradFill>
            <a:gsLst>
              <a:gs pos="0">
                <a:schemeClr val="bg2">
                  <a:alpha val="0"/>
                </a:schemeClr>
              </a:gs>
              <a:gs pos="49000">
                <a:schemeClr val="bg1">
                  <a:alpha val="70000"/>
                </a:schemeClr>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nvGrpSpPr>
          <p:cNvPr id="26" name="Item One"/>
          <p:cNvGrpSpPr>
            <a:grpSpLocks noChangeAspect="1"/>
          </p:cNvGrpSpPr>
          <p:nvPr/>
        </p:nvGrpSpPr>
        <p:grpSpPr>
          <a:xfrm>
            <a:off x="4453128" y="5824728"/>
            <a:ext cx="493776" cy="493776"/>
            <a:chOff x="1687287" y="2645229"/>
            <a:chExt cx="1567542" cy="1567542"/>
          </a:xfrm>
        </p:grpSpPr>
        <p:sp>
          <p:nvSpPr>
            <p:cNvPr id="27" name="Circle 1"/>
            <p:cNvSpPr/>
            <p:nvPr/>
          </p:nvSpPr>
          <p:spPr>
            <a:xfrm>
              <a:off x="1687287" y="2645229"/>
              <a:ext cx="1567542" cy="1567542"/>
            </a:xfrm>
            <a:prstGeom prst="ellipse">
              <a:avLst/>
            </a:prstGeom>
            <a:solidFill>
              <a:schemeClr val="tx1"/>
            </a:solidFill>
            <a:ln w="9525">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28" name="Ask Why Icon"/>
            <p:cNvSpPr/>
            <p:nvPr/>
          </p:nvSpPr>
          <p:spPr>
            <a:xfrm>
              <a:off x="2019792" y="3004458"/>
              <a:ext cx="899042" cy="896388"/>
            </a:xfrm>
            <a:custGeom>
              <a:avLst/>
              <a:gdLst>
                <a:gd name="connsiteX0" fmla="*/ 67509 w 899042"/>
                <a:gd name="connsiteY0" fmla="*/ 580160 h 896388"/>
                <a:gd name="connsiteX1" fmla="*/ 272718 w 899042"/>
                <a:gd name="connsiteY1" fmla="*/ 580160 h 896388"/>
                <a:gd name="connsiteX2" fmla="*/ 330233 w 899042"/>
                <a:gd name="connsiteY2" fmla="*/ 637648 h 896388"/>
                <a:gd name="connsiteX3" fmla="*/ 330233 w 899042"/>
                <a:gd name="connsiteY3" fmla="*/ 702578 h 896388"/>
                <a:gd name="connsiteX4" fmla="*/ 272718 w 899042"/>
                <a:gd name="connsiteY4" fmla="*/ 760120 h 896388"/>
                <a:gd name="connsiteX5" fmla="*/ 178120 w 899042"/>
                <a:gd name="connsiteY5" fmla="*/ 760120 h 896388"/>
                <a:gd name="connsiteX6" fmla="*/ 208609 w 899042"/>
                <a:gd name="connsiteY6" fmla="*/ 886462 h 896388"/>
                <a:gd name="connsiteX7" fmla="*/ 110537 w 899042"/>
                <a:gd name="connsiteY7" fmla="*/ 760120 h 896388"/>
                <a:gd name="connsiteX8" fmla="*/ 67509 w 899042"/>
                <a:gd name="connsiteY8" fmla="*/ 760120 h 896388"/>
                <a:gd name="connsiteX9" fmla="*/ 9994 w 899042"/>
                <a:gd name="connsiteY9" fmla="*/ 702578 h 896388"/>
                <a:gd name="connsiteX10" fmla="*/ 9994 w 899042"/>
                <a:gd name="connsiteY10" fmla="*/ 637648 h 896388"/>
                <a:gd name="connsiteX11" fmla="*/ 67509 w 899042"/>
                <a:gd name="connsiteY11" fmla="*/ 580160 h 896388"/>
                <a:gd name="connsiteX12" fmla="*/ 518847 w 899042"/>
                <a:gd name="connsiteY12" fmla="*/ 441545 h 896388"/>
                <a:gd name="connsiteX13" fmla="*/ 752173 w 899042"/>
                <a:gd name="connsiteY13" fmla="*/ 441545 h 896388"/>
                <a:gd name="connsiteX14" fmla="*/ 809715 w 899042"/>
                <a:gd name="connsiteY14" fmla="*/ 499033 h 896388"/>
                <a:gd name="connsiteX15" fmla="*/ 809715 w 899042"/>
                <a:gd name="connsiteY15" fmla="*/ 563963 h 896388"/>
                <a:gd name="connsiteX16" fmla="*/ 752173 w 899042"/>
                <a:gd name="connsiteY16" fmla="*/ 621505 h 896388"/>
                <a:gd name="connsiteX17" fmla="*/ 709172 w 899042"/>
                <a:gd name="connsiteY17" fmla="*/ 621505 h 896388"/>
                <a:gd name="connsiteX18" fmla="*/ 531485 w 899042"/>
                <a:gd name="connsiteY18" fmla="*/ 896388 h 896388"/>
                <a:gd name="connsiteX19" fmla="*/ 623107 w 899042"/>
                <a:gd name="connsiteY19" fmla="*/ 621505 h 896388"/>
                <a:gd name="connsiteX20" fmla="*/ 518847 w 899042"/>
                <a:gd name="connsiteY20" fmla="*/ 621505 h 896388"/>
                <a:gd name="connsiteX21" fmla="*/ 461332 w 899042"/>
                <a:gd name="connsiteY21" fmla="*/ 563963 h 896388"/>
                <a:gd name="connsiteX22" fmla="*/ 461332 w 899042"/>
                <a:gd name="connsiteY22" fmla="*/ 499033 h 896388"/>
                <a:gd name="connsiteX23" fmla="*/ 518847 w 899042"/>
                <a:gd name="connsiteY23" fmla="*/ 441545 h 896388"/>
                <a:gd name="connsiteX24" fmla="*/ 207383 w 899042"/>
                <a:gd name="connsiteY24" fmla="*/ 219587 h 896388"/>
                <a:gd name="connsiteX25" fmla="*/ 191696 w 899042"/>
                <a:gd name="connsiteY25" fmla="*/ 235246 h 896388"/>
                <a:gd name="connsiteX26" fmla="*/ 207383 w 899042"/>
                <a:gd name="connsiteY26" fmla="*/ 250951 h 896388"/>
                <a:gd name="connsiteX27" fmla="*/ 697162 w 899042"/>
                <a:gd name="connsiteY27" fmla="*/ 250951 h 896388"/>
                <a:gd name="connsiteX28" fmla="*/ 712840 w 899042"/>
                <a:gd name="connsiteY28" fmla="*/ 235246 h 896388"/>
                <a:gd name="connsiteX29" fmla="*/ 697162 w 899042"/>
                <a:gd name="connsiteY29" fmla="*/ 219587 h 896388"/>
                <a:gd name="connsiteX30" fmla="*/ 207383 w 899042"/>
                <a:gd name="connsiteY30" fmla="*/ 122787 h 896388"/>
                <a:gd name="connsiteX31" fmla="*/ 191696 w 899042"/>
                <a:gd name="connsiteY31" fmla="*/ 138447 h 896388"/>
                <a:gd name="connsiteX32" fmla="*/ 207383 w 899042"/>
                <a:gd name="connsiteY32" fmla="*/ 154134 h 896388"/>
                <a:gd name="connsiteX33" fmla="*/ 697162 w 899042"/>
                <a:gd name="connsiteY33" fmla="*/ 154134 h 896388"/>
                <a:gd name="connsiteX34" fmla="*/ 712840 w 899042"/>
                <a:gd name="connsiteY34" fmla="*/ 138447 h 896388"/>
                <a:gd name="connsiteX35" fmla="*/ 697162 w 899042"/>
                <a:gd name="connsiteY35" fmla="*/ 122787 h 896388"/>
                <a:gd name="connsiteX36" fmla="*/ 117853 w 899042"/>
                <a:gd name="connsiteY36" fmla="*/ 0 h 896388"/>
                <a:gd name="connsiteX37" fmla="*/ 781315 w 899042"/>
                <a:gd name="connsiteY37" fmla="*/ 0 h 896388"/>
                <a:gd name="connsiteX38" fmla="*/ 899042 w 899042"/>
                <a:gd name="connsiteY38" fmla="*/ 117673 h 896388"/>
                <a:gd name="connsiteX39" fmla="*/ 899042 w 899042"/>
                <a:gd name="connsiteY39" fmla="*/ 250780 h 896388"/>
                <a:gd name="connsiteX40" fmla="*/ 781315 w 899042"/>
                <a:gd name="connsiteY40" fmla="*/ 368534 h 896388"/>
                <a:gd name="connsiteX41" fmla="*/ 364989 w 899042"/>
                <a:gd name="connsiteY41" fmla="*/ 368534 h 896388"/>
                <a:gd name="connsiteX42" fmla="*/ 394776 w 899042"/>
                <a:gd name="connsiteY42" fmla="*/ 596041 h 896388"/>
                <a:gd name="connsiteX43" fmla="*/ 245837 w 899042"/>
                <a:gd name="connsiteY43" fmla="*/ 368534 h 896388"/>
                <a:gd name="connsiteX44" fmla="*/ 117853 w 899042"/>
                <a:gd name="connsiteY44" fmla="*/ 368534 h 896388"/>
                <a:gd name="connsiteX45" fmla="*/ 0 w 899042"/>
                <a:gd name="connsiteY45" fmla="*/ 250780 h 896388"/>
                <a:gd name="connsiteX46" fmla="*/ 0 w 899042"/>
                <a:gd name="connsiteY46" fmla="*/ 117673 h 896388"/>
                <a:gd name="connsiteX47" fmla="*/ 117853 w 899042"/>
                <a:gd name="connsiteY47" fmla="*/ 0 h 89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9042" h="896388">
                  <a:moveTo>
                    <a:pt x="67509" y="580160"/>
                  </a:moveTo>
                  <a:lnTo>
                    <a:pt x="272718" y="580160"/>
                  </a:lnTo>
                  <a:cubicBezTo>
                    <a:pt x="304461" y="580160"/>
                    <a:pt x="330233" y="605905"/>
                    <a:pt x="330233" y="637648"/>
                  </a:cubicBezTo>
                  <a:lnTo>
                    <a:pt x="330233" y="702578"/>
                  </a:lnTo>
                  <a:cubicBezTo>
                    <a:pt x="330233" y="734322"/>
                    <a:pt x="304461" y="760120"/>
                    <a:pt x="272718" y="760120"/>
                  </a:cubicBezTo>
                  <a:lnTo>
                    <a:pt x="178120" y="760120"/>
                  </a:lnTo>
                  <a:cubicBezTo>
                    <a:pt x="168900" y="816959"/>
                    <a:pt x="189404" y="863306"/>
                    <a:pt x="208609" y="886462"/>
                  </a:cubicBezTo>
                  <a:cubicBezTo>
                    <a:pt x="208609" y="886462"/>
                    <a:pt x="124221" y="866608"/>
                    <a:pt x="110537" y="760120"/>
                  </a:cubicBezTo>
                  <a:lnTo>
                    <a:pt x="67509" y="760120"/>
                  </a:lnTo>
                  <a:cubicBezTo>
                    <a:pt x="35766" y="760120"/>
                    <a:pt x="9994" y="734322"/>
                    <a:pt x="9994" y="702578"/>
                  </a:cubicBezTo>
                  <a:lnTo>
                    <a:pt x="9994" y="637648"/>
                  </a:lnTo>
                  <a:cubicBezTo>
                    <a:pt x="9994" y="605905"/>
                    <a:pt x="35766" y="580160"/>
                    <a:pt x="67509" y="580160"/>
                  </a:cubicBezTo>
                  <a:close/>
                  <a:moveTo>
                    <a:pt x="518847" y="441545"/>
                  </a:moveTo>
                  <a:lnTo>
                    <a:pt x="752173" y="441545"/>
                  </a:lnTo>
                  <a:cubicBezTo>
                    <a:pt x="783961" y="441545"/>
                    <a:pt x="809715" y="467271"/>
                    <a:pt x="809715" y="499033"/>
                  </a:cubicBezTo>
                  <a:lnTo>
                    <a:pt x="809715" y="563963"/>
                  </a:lnTo>
                  <a:cubicBezTo>
                    <a:pt x="809715" y="595706"/>
                    <a:pt x="783961" y="621505"/>
                    <a:pt x="752173" y="621505"/>
                  </a:cubicBezTo>
                  <a:lnTo>
                    <a:pt x="709172" y="621505"/>
                  </a:lnTo>
                  <a:cubicBezTo>
                    <a:pt x="689742" y="834922"/>
                    <a:pt x="531485" y="896388"/>
                    <a:pt x="531485" y="896388"/>
                  </a:cubicBezTo>
                  <a:cubicBezTo>
                    <a:pt x="550663" y="873232"/>
                    <a:pt x="626535" y="789675"/>
                    <a:pt x="623107" y="621505"/>
                  </a:cubicBezTo>
                  <a:lnTo>
                    <a:pt x="518847" y="621505"/>
                  </a:lnTo>
                  <a:cubicBezTo>
                    <a:pt x="487077" y="621505"/>
                    <a:pt x="461332" y="595706"/>
                    <a:pt x="461332" y="563963"/>
                  </a:cubicBezTo>
                  <a:lnTo>
                    <a:pt x="461332" y="499033"/>
                  </a:lnTo>
                  <a:cubicBezTo>
                    <a:pt x="461332" y="467271"/>
                    <a:pt x="487077" y="441545"/>
                    <a:pt x="518847" y="441545"/>
                  </a:cubicBezTo>
                  <a:close/>
                  <a:moveTo>
                    <a:pt x="207383" y="219587"/>
                  </a:moveTo>
                  <a:cubicBezTo>
                    <a:pt x="198714" y="219587"/>
                    <a:pt x="191696" y="226605"/>
                    <a:pt x="191696" y="235246"/>
                  </a:cubicBezTo>
                  <a:cubicBezTo>
                    <a:pt x="191696" y="243888"/>
                    <a:pt x="198714" y="250951"/>
                    <a:pt x="207383" y="250951"/>
                  </a:cubicBezTo>
                  <a:lnTo>
                    <a:pt x="697162" y="250951"/>
                  </a:lnTo>
                  <a:cubicBezTo>
                    <a:pt x="705795" y="250951"/>
                    <a:pt x="712840" y="243888"/>
                    <a:pt x="712840" y="235246"/>
                  </a:cubicBezTo>
                  <a:cubicBezTo>
                    <a:pt x="712840" y="226605"/>
                    <a:pt x="705795" y="219587"/>
                    <a:pt x="697162" y="219587"/>
                  </a:cubicBezTo>
                  <a:close/>
                  <a:moveTo>
                    <a:pt x="207383" y="122787"/>
                  </a:moveTo>
                  <a:cubicBezTo>
                    <a:pt x="198714" y="122787"/>
                    <a:pt x="191696" y="129788"/>
                    <a:pt x="191696" y="138447"/>
                  </a:cubicBezTo>
                  <a:cubicBezTo>
                    <a:pt x="191696" y="147089"/>
                    <a:pt x="198714" y="154134"/>
                    <a:pt x="207383" y="154134"/>
                  </a:cubicBezTo>
                  <a:lnTo>
                    <a:pt x="697162" y="154134"/>
                  </a:lnTo>
                  <a:cubicBezTo>
                    <a:pt x="705795" y="154134"/>
                    <a:pt x="712840" y="147089"/>
                    <a:pt x="712840" y="138447"/>
                  </a:cubicBezTo>
                  <a:cubicBezTo>
                    <a:pt x="712840" y="129788"/>
                    <a:pt x="705795" y="122787"/>
                    <a:pt x="697162" y="122787"/>
                  </a:cubicBezTo>
                  <a:close/>
                  <a:moveTo>
                    <a:pt x="117853" y="0"/>
                  </a:moveTo>
                  <a:lnTo>
                    <a:pt x="781315" y="0"/>
                  </a:lnTo>
                  <a:cubicBezTo>
                    <a:pt x="846371" y="0"/>
                    <a:pt x="899042" y="52743"/>
                    <a:pt x="899042" y="117673"/>
                  </a:cubicBezTo>
                  <a:lnTo>
                    <a:pt x="899042" y="250780"/>
                  </a:lnTo>
                  <a:cubicBezTo>
                    <a:pt x="899042" y="315782"/>
                    <a:pt x="846371" y="368534"/>
                    <a:pt x="781315" y="368534"/>
                  </a:cubicBezTo>
                  <a:lnTo>
                    <a:pt x="364989" y="368534"/>
                  </a:lnTo>
                  <a:cubicBezTo>
                    <a:pt x="354643" y="434663"/>
                    <a:pt x="355446" y="548638"/>
                    <a:pt x="394776" y="596041"/>
                  </a:cubicBezTo>
                  <a:cubicBezTo>
                    <a:pt x="394776" y="596041"/>
                    <a:pt x="285771" y="551408"/>
                    <a:pt x="245837" y="368534"/>
                  </a:cubicBezTo>
                  <a:lnTo>
                    <a:pt x="117853" y="368534"/>
                  </a:lnTo>
                  <a:cubicBezTo>
                    <a:pt x="52770" y="368534"/>
                    <a:pt x="0" y="315782"/>
                    <a:pt x="0" y="250780"/>
                  </a:cubicBezTo>
                  <a:lnTo>
                    <a:pt x="0" y="117673"/>
                  </a:lnTo>
                  <a:cubicBezTo>
                    <a:pt x="0" y="52743"/>
                    <a:pt x="52770" y="0"/>
                    <a:pt x="117853" y="0"/>
                  </a:cubicBezTo>
                  <a:close/>
                </a:path>
              </a:pathLst>
            </a:custGeom>
            <a:noFill/>
            <a:ln w="9525" cap="flat">
              <a:solidFill>
                <a:schemeClr val="bg1">
                  <a:alpha val="75000"/>
                </a:scheme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450"/>
            </a:p>
          </p:txBody>
        </p:sp>
      </p:grpSp>
      <p:sp>
        <p:nvSpPr>
          <p:cNvPr id="30" name="TextBox 29"/>
          <p:cNvSpPr txBox="1"/>
          <p:nvPr/>
        </p:nvSpPr>
        <p:spPr>
          <a:xfrm>
            <a:off x="0" y="1097280"/>
            <a:ext cx="12192001" cy="276999"/>
          </a:xfrm>
          <a:prstGeom prst="rect">
            <a:avLst/>
          </a:prstGeom>
          <a:noFill/>
        </p:spPr>
        <p:txBody>
          <a:bodyPr wrap="square" lIns="0" tIns="0" rIns="0" bIns="0" rtlCol="0">
            <a:spAutoFit/>
          </a:bodyPr>
          <a:lstStyle/>
          <a:p>
            <a:pPr algn="ctr">
              <a:lnSpc>
                <a:spcPct val="90000"/>
              </a:lnSpc>
              <a:spcBef>
                <a:spcPts val="1600"/>
              </a:spcBef>
            </a:pPr>
            <a:r>
              <a:rPr lang="en-US" sz="2000" dirty="0">
                <a:solidFill>
                  <a:schemeClr val="accent4"/>
                </a:solidFill>
                <a:latin typeface="+mj-lt"/>
              </a:rPr>
              <a:t>See how you stack up with DSO and DPO.</a:t>
            </a:r>
          </a:p>
        </p:txBody>
      </p:sp>
      <p:cxnSp>
        <p:nvCxnSpPr>
          <p:cNvPr id="34" name="Straight Connector 33"/>
          <p:cNvCxnSpPr>
            <a:stCxn id="44" idx="6"/>
            <a:endCxn id="52" idx="2"/>
          </p:cNvCxnSpPr>
          <p:nvPr/>
        </p:nvCxnSpPr>
        <p:spPr>
          <a:xfrm>
            <a:off x="3954719" y="3002205"/>
            <a:ext cx="1129077" cy="0"/>
          </a:xfrm>
          <a:prstGeom prst="line">
            <a:avLst/>
          </a:prstGeom>
          <a:ln w="9525"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8" name="Straight Connector 67"/>
          <p:cNvCxnSpPr>
            <a:stCxn id="52" idx="6"/>
            <a:endCxn id="64" idx="2"/>
          </p:cNvCxnSpPr>
          <p:nvPr/>
        </p:nvCxnSpPr>
        <p:spPr>
          <a:xfrm>
            <a:off x="7108206" y="3002205"/>
            <a:ext cx="1129076" cy="0"/>
          </a:xfrm>
          <a:prstGeom prst="line">
            <a:avLst/>
          </a:prstGeom>
          <a:ln w="9525" cmpd="sng">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136" name="Group 135"/>
          <p:cNvGrpSpPr/>
          <p:nvPr/>
        </p:nvGrpSpPr>
        <p:grpSpPr>
          <a:xfrm>
            <a:off x="1930311" y="1990003"/>
            <a:ext cx="2024408" cy="2024404"/>
            <a:chOff x="1930311" y="1990003"/>
            <a:chExt cx="2024408" cy="2024404"/>
          </a:xfrm>
        </p:grpSpPr>
        <p:grpSp>
          <p:nvGrpSpPr>
            <p:cNvPr id="37" name="Group 36"/>
            <p:cNvGrpSpPr/>
            <p:nvPr/>
          </p:nvGrpSpPr>
          <p:grpSpPr>
            <a:xfrm>
              <a:off x="1930311" y="1990003"/>
              <a:ext cx="2024408" cy="2024404"/>
              <a:chOff x="5777588" y="1934259"/>
              <a:chExt cx="1456472" cy="1456470"/>
            </a:xfrm>
          </p:grpSpPr>
          <p:sp>
            <p:nvSpPr>
              <p:cNvPr id="44" name="Oval 43"/>
              <p:cNvSpPr/>
              <p:nvPr/>
            </p:nvSpPr>
            <p:spPr>
              <a:xfrm>
                <a:off x="5777588" y="1934259"/>
                <a:ext cx="1456472" cy="145647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45" name="Oval 44"/>
              <p:cNvSpPr/>
              <p:nvPr/>
            </p:nvSpPr>
            <p:spPr>
              <a:xfrm>
                <a:off x="5949973" y="2106643"/>
                <a:ext cx="1111702" cy="1111702"/>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79" name="Group 78"/>
            <p:cNvGrpSpPr/>
            <p:nvPr/>
          </p:nvGrpSpPr>
          <p:grpSpPr>
            <a:xfrm>
              <a:off x="2556953" y="2686330"/>
              <a:ext cx="771119" cy="759721"/>
              <a:chOff x="5857259" y="288072"/>
              <a:chExt cx="771119" cy="759721"/>
            </a:xfrm>
            <a:solidFill>
              <a:schemeClr val="bg1"/>
            </a:solidFill>
          </p:grpSpPr>
          <p:grpSp>
            <p:nvGrpSpPr>
              <p:cNvPr id="80" name="Group 79"/>
              <p:cNvGrpSpPr/>
              <p:nvPr/>
            </p:nvGrpSpPr>
            <p:grpSpPr>
              <a:xfrm flipV="1">
                <a:off x="5857259" y="288072"/>
                <a:ext cx="771119" cy="431331"/>
                <a:chOff x="5857259" y="887394"/>
                <a:chExt cx="771119" cy="431331"/>
              </a:xfrm>
              <a:grpFill/>
            </p:grpSpPr>
            <p:sp>
              <p:nvSpPr>
                <p:cNvPr id="84" name="Freeform 3"/>
                <p:cNvSpPr/>
                <p:nvPr/>
              </p:nvSpPr>
              <p:spPr>
                <a:xfrm>
                  <a:off x="5857259" y="1129171"/>
                  <a:ext cx="201162" cy="189554"/>
                </a:xfrm>
                <a:custGeom>
                  <a:avLst/>
                  <a:gdLst>
                    <a:gd name="connsiteX0" fmla="*/ 0 w 402323"/>
                    <a:gd name="connsiteY0" fmla="*/ 379108 h 379108"/>
                    <a:gd name="connsiteX1" fmla="*/ 402323 w 402323"/>
                    <a:gd name="connsiteY1" fmla="*/ 379108 h 379108"/>
                    <a:gd name="connsiteX2" fmla="*/ 402323 w 402323"/>
                    <a:gd name="connsiteY2" fmla="*/ 0 h 379108"/>
                    <a:gd name="connsiteX3" fmla="*/ 0 w 402323"/>
                    <a:gd name="connsiteY3" fmla="*/ 0 h 379108"/>
                  </a:gdLst>
                  <a:ahLst/>
                  <a:cxnLst>
                    <a:cxn ang="0">
                      <a:pos x="connsiteX0" y="connsiteY0"/>
                    </a:cxn>
                    <a:cxn ang="1">
                      <a:pos x="connsiteX1" y="connsiteY1"/>
                    </a:cxn>
                    <a:cxn ang="2">
                      <a:pos x="connsiteX2" y="connsiteY2"/>
                    </a:cxn>
                    <a:cxn ang="3">
                      <a:pos x="connsiteX3" y="connsiteY3"/>
                    </a:cxn>
                  </a:cxnLst>
                  <a:rect l="l" t="t" r="r" b="b"/>
                  <a:pathLst>
                    <a:path w="402323" h="379108">
                      <a:moveTo>
                        <a:pt x="0" y="379108"/>
                      </a:moveTo>
                      <a:lnTo>
                        <a:pt x="402323" y="379108"/>
                      </a:lnTo>
                      <a:lnTo>
                        <a:pt x="402323"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85" name="Freeform 3"/>
                <p:cNvSpPr/>
                <p:nvPr/>
              </p:nvSpPr>
              <p:spPr>
                <a:xfrm>
                  <a:off x="6142235" y="1129171"/>
                  <a:ext cx="201162" cy="189554"/>
                </a:xfrm>
                <a:custGeom>
                  <a:avLst/>
                  <a:gdLst>
                    <a:gd name="connsiteX0" fmla="*/ 0 w 402323"/>
                    <a:gd name="connsiteY0" fmla="*/ 379108 h 379108"/>
                    <a:gd name="connsiteX1" fmla="*/ 402323 w 402323"/>
                    <a:gd name="connsiteY1" fmla="*/ 379108 h 379108"/>
                    <a:gd name="connsiteX2" fmla="*/ 402323 w 402323"/>
                    <a:gd name="connsiteY2" fmla="*/ 0 h 379108"/>
                    <a:gd name="connsiteX3" fmla="*/ 0 w 402323"/>
                    <a:gd name="connsiteY3" fmla="*/ 0 h 379108"/>
                  </a:gdLst>
                  <a:ahLst/>
                  <a:cxnLst>
                    <a:cxn ang="0">
                      <a:pos x="connsiteX0" y="connsiteY0"/>
                    </a:cxn>
                    <a:cxn ang="1">
                      <a:pos x="connsiteX1" y="connsiteY1"/>
                    </a:cxn>
                    <a:cxn ang="2">
                      <a:pos x="connsiteX2" y="connsiteY2"/>
                    </a:cxn>
                    <a:cxn ang="3">
                      <a:pos x="connsiteX3" y="connsiteY3"/>
                    </a:cxn>
                  </a:cxnLst>
                  <a:rect l="l" t="t" r="r" b="b"/>
                  <a:pathLst>
                    <a:path w="402323" h="379108">
                      <a:moveTo>
                        <a:pt x="0" y="379108"/>
                      </a:moveTo>
                      <a:lnTo>
                        <a:pt x="402323" y="379108"/>
                      </a:lnTo>
                      <a:lnTo>
                        <a:pt x="402323"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86" name="Freeform 3"/>
                <p:cNvSpPr/>
                <p:nvPr/>
              </p:nvSpPr>
              <p:spPr>
                <a:xfrm>
                  <a:off x="5946270" y="887394"/>
                  <a:ext cx="593097" cy="212440"/>
                </a:xfrm>
                <a:custGeom>
                  <a:avLst/>
                  <a:gdLst>
                    <a:gd name="connsiteX0" fmla="*/ 46266 w 1186193"/>
                    <a:gd name="connsiteY0" fmla="*/ 229464 h 424879"/>
                    <a:gd name="connsiteX1" fmla="*/ 584136 w 1186193"/>
                    <a:gd name="connsiteY1" fmla="*/ 229464 h 424879"/>
                    <a:gd name="connsiteX2" fmla="*/ 584136 w 1186193"/>
                    <a:gd name="connsiteY2" fmla="*/ 424879 h 424879"/>
                    <a:gd name="connsiteX3" fmla="*/ 630403 w 1186193"/>
                    <a:gd name="connsiteY3" fmla="*/ 424879 h 424879"/>
                    <a:gd name="connsiteX4" fmla="*/ 630403 w 1186193"/>
                    <a:gd name="connsiteY4" fmla="*/ 229464 h 424879"/>
                    <a:gd name="connsiteX5" fmla="*/ 1139927 w 1186193"/>
                    <a:gd name="connsiteY5" fmla="*/ 229464 h 424879"/>
                    <a:gd name="connsiteX6" fmla="*/ 1139927 w 1186193"/>
                    <a:gd name="connsiteY6" fmla="*/ 424879 h 424879"/>
                    <a:gd name="connsiteX7" fmla="*/ 1186193 w 1186193"/>
                    <a:gd name="connsiteY7" fmla="*/ 424879 h 424879"/>
                    <a:gd name="connsiteX8" fmla="*/ 1186193 w 1186193"/>
                    <a:gd name="connsiteY8" fmla="*/ 183198 h 424879"/>
                    <a:gd name="connsiteX9" fmla="*/ 630403 w 1186193"/>
                    <a:gd name="connsiteY9" fmla="*/ 183198 h 424879"/>
                    <a:gd name="connsiteX10" fmla="*/ 630403 w 1186193"/>
                    <a:gd name="connsiteY10" fmla="*/ 0 h 424879"/>
                    <a:gd name="connsiteX11" fmla="*/ 584136 w 1186193"/>
                    <a:gd name="connsiteY11" fmla="*/ 0 h 424879"/>
                    <a:gd name="connsiteX12" fmla="*/ 584136 w 1186193"/>
                    <a:gd name="connsiteY12" fmla="*/ 183198 h 424879"/>
                    <a:gd name="connsiteX13" fmla="*/ 0 w 1186193"/>
                    <a:gd name="connsiteY13" fmla="*/ 183198 h 424879"/>
                    <a:gd name="connsiteX14" fmla="*/ 0 w 1186193"/>
                    <a:gd name="connsiteY14" fmla="*/ 424879 h 424879"/>
                    <a:gd name="connsiteX15" fmla="*/ 46266 w 1186193"/>
                    <a:gd name="connsiteY15" fmla="*/ 424879 h 4248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Lst>
                  <a:rect l="l" t="t" r="r" b="b"/>
                  <a:pathLst>
                    <a:path w="1186193" h="424879">
                      <a:moveTo>
                        <a:pt x="46266" y="229464"/>
                      </a:moveTo>
                      <a:lnTo>
                        <a:pt x="584136" y="229464"/>
                      </a:lnTo>
                      <a:lnTo>
                        <a:pt x="584136" y="424879"/>
                      </a:lnTo>
                      <a:lnTo>
                        <a:pt x="630403" y="424879"/>
                      </a:lnTo>
                      <a:lnTo>
                        <a:pt x="630403" y="229464"/>
                      </a:lnTo>
                      <a:lnTo>
                        <a:pt x="1139927" y="229464"/>
                      </a:lnTo>
                      <a:lnTo>
                        <a:pt x="1139927" y="424879"/>
                      </a:lnTo>
                      <a:lnTo>
                        <a:pt x="1186193" y="424879"/>
                      </a:lnTo>
                      <a:lnTo>
                        <a:pt x="1186193" y="183198"/>
                      </a:lnTo>
                      <a:lnTo>
                        <a:pt x="630403" y="183198"/>
                      </a:lnTo>
                      <a:lnTo>
                        <a:pt x="630403" y="0"/>
                      </a:lnTo>
                      <a:lnTo>
                        <a:pt x="584136" y="0"/>
                      </a:lnTo>
                      <a:lnTo>
                        <a:pt x="584136" y="183198"/>
                      </a:lnTo>
                      <a:lnTo>
                        <a:pt x="0" y="183198"/>
                      </a:lnTo>
                      <a:lnTo>
                        <a:pt x="0" y="424879"/>
                      </a:lnTo>
                      <a:lnTo>
                        <a:pt x="46266" y="424879"/>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87" name="Freeform 3"/>
                <p:cNvSpPr/>
                <p:nvPr/>
              </p:nvSpPr>
              <p:spPr>
                <a:xfrm>
                  <a:off x="6427210" y="1129171"/>
                  <a:ext cx="201168" cy="189554"/>
                </a:xfrm>
                <a:custGeom>
                  <a:avLst/>
                  <a:gdLst>
                    <a:gd name="connsiteX0" fmla="*/ 0 w 402336"/>
                    <a:gd name="connsiteY0" fmla="*/ 379108 h 379108"/>
                    <a:gd name="connsiteX1" fmla="*/ 402336 w 402336"/>
                    <a:gd name="connsiteY1" fmla="*/ 379108 h 379108"/>
                    <a:gd name="connsiteX2" fmla="*/ 402336 w 402336"/>
                    <a:gd name="connsiteY2" fmla="*/ 0 h 379108"/>
                    <a:gd name="connsiteX3" fmla="*/ 0 w 402336"/>
                    <a:gd name="connsiteY3" fmla="*/ 0 h 379108"/>
                  </a:gdLst>
                  <a:ahLst/>
                  <a:cxnLst>
                    <a:cxn ang="0">
                      <a:pos x="connsiteX0" y="connsiteY0"/>
                    </a:cxn>
                    <a:cxn ang="1">
                      <a:pos x="connsiteX1" y="connsiteY1"/>
                    </a:cxn>
                    <a:cxn ang="2">
                      <a:pos x="connsiteX2" y="connsiteY2"/>
                    </a:cxn>
                    <a:cxn ang="3">
                      <a:pos x="connsiteX3" y="connsiteY3"/>
                    </a:cxn>
                  </a:cxnLst>
                  <a:rect l="l" t="t" r="r" b="b"/>
                  <a:pathLst>
                    <a:path w="402336" h="379108">
                      <a:moveTo>
                        <a:pt x="0" y="379108"/>
                      </a:moveTo>
                      <a:lnTo>
                        <a:pt x="402336" y="379108"/>
                      </a:lnTo>
                      <a:lnTo>
                        <a:pt x="402336"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nvGrpSpPr>
              <p:cNvPr id="81" name="Group 80"/>
              <p:cNvGrpSpPr/>
              <p:nvPr/>
            </p:nvGrpSpPr>
            <p:grpSpPr>
              <a:xfrm>
                <a:off x="6114504" y="752872"/>
                <a:ext cx="270798" cy="294921"/>
                <a:chOff x="6114504" y="558566"/>
                <a:chExt cx="270798" cy="294921"/>
              </a:xfrm>
              <a:grpFill/>
            </p:grpSpPr>
            <p:sp>
              <p:nvSpPr>
                <p:cNvPr id="82" name="Freeform 3"/>
                <p:cNvSpPr/>
                <p:nvPr/>
              </p:nvSpPr>
              <p:spPr>
                <a:xfrm>
                  <a:off x="6114504" y="558566"/>
                  <a:ext cx="270796" cy="189554"/>
                </a:xfrm>
                <a:custGeom>
                  <a:avLst/>
                  <a:gdLst>
                    <a:gd name="connsiteX0" fmla="*/ 0 w 541591"/>
                    <a:gd name="connsiteY0" fmla="*/ 379108 h 379108"/>
                    <a:gd name="connsiteX1" fmla="*/ 541591 w 541591"/>
                    <a:gd name="connsiteY1" fmla="*/ 379108 h 379108"/>
                    <a:gd name="connsiteX2" fmla="*/ 541591 w 541591"/>
                    <a:gd name="connsiteY2" fmla="*/ 0 h 379108"/>
                    <a:gd name="connsiteX3" fmla="*/ 0 w 541591"/>
                    <a:gd name="connsiteY3" fmla="*/ 0 h 379108"/>
                  </a:gdLst>
                  <a:ahLst/>
                  <a:cxnLst>
                    <a:cxn ang="0">
                      <a:pos x="connsiteX0" y="connsiteY0"/>
                    </a:cxn>
                    <a:cxn ang="1">
                      <a:pos x="connsiteX1" y="connsiteY1"/>
                    </a:cxn>
                    <a:cxn ang="2">
                      <a:pos x="connsiteX2" y="connsiteY2"/>
                    </a:cxn>
                    <a:cxn ang="3">
                      <a:pos x="connsiteX3" y="connsiteY3"/>
                    </a:cxn>
                  </a:cxnLst>
                  <a:rect l="l" t="t" r="r" b="b"/>
                  <a:pathLst>
                    <a:path w="541591" h="379108">
                      <a:moveTo>
                        <a:pt x="0" y="379108"/>
                      </a:moveTo>
                      <a:lnTo>
                        <a:pt x="541591" y="379108"/>
                      </a:lnTo>
                      <a:lnTo>
                        <a:pt x="541591"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83" name="Freeform 3"/>
                <p:cNvSpPr/>
                <p:nvPr/>
              </p:nvSpPr>
              <p:spPr>
                <a:xfrm>
                  <a:off x="6114506" y="791327"/>
                  <a:ext cx="270796" cy="62160"/>
                </a:xfrm>
                <a:custGeom>
                  <a:avLst/>
                  <a:gdLst>
                    <a:gd name="connsiteX0" fmla="*/ 541591 w 541591"/>
                    <a:gd name="connsiteY0" fmla="*/ 62636 h 124320"/>
                    <a:gd name="connsiteX1" fmla="*/ 384924 w 541591"/>
                    <a:gd name="connsiteY1" fmla="*/ 62636 h 124320"/>
                    <a:gd name="connsiteX2" fmla="*/ 384924 w 541591"/>
                    <a:gd name="connsiteY2" fmla="*/ 0 h 124320"/>
                    <a:gd name="connsiteX3" fmla="*/ 156680 w 541591"/>
                    <a:gd name="connsiteY3" fmla="*/ 0 h 124320"/>
                    <a:gd name="connsiteX4" fmla="*/ 156680 w 541591"/>
                    <a:gd name="connsiteY4" fmla="*/ 62636 h 124320"/>
                    <a:gd name="connsiteX5" fmla="*/ 0 w 541591"/>
                    <a:gd name="connsiteY5" fmla="*/ 62636 h 124320"/>
                    <a:gd name="connsiteX6" fmla="*/ 0 w 541591"/>
                    <a:gd name="connsiteY6" fmla="*/ 124320 h 124320"/>
                    <a:gd name="connsiteX7" fmla="*/ 541591 w 541591"/>
                    <a:gd name="connsiteY7" fmla="*/ 124320 h 1243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541591" h="124320">
                      <a:moveTo>
                        <a:pt x="541591" y="62636"/>
                      </a:moveTo>
                      <a:lnTo>
                        <a:pt x="384924" y="62636"/>
                      </a:lnTo>
                      <a:lnTo>
                        <a:pt x="384924" y="0"/>
                      </a:lnTo>
                      <a:lnTo>
                        <a:pt x="156680" y="0"/>
                      </a:lnTo>
                      <a:lnTo>
                        <a:pt x="156680" y="62636"/>
                      </a:lnTo>
                      <a:lnTo>
                        <a:pt x="0" y="62636"/>
                      </a:lnTo>
                      <a:lnTo>
                        <a:pt x="0" y="124320"/>
                      </a:lnTo>
                      <a:lnTo>
                        <a:pt x="541591" y="12432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grpSp>
        <p:nvGrpSpPr>
          <p:cNvPr id="137" name="Group 136"/>
          <p:cNvGrpSpPr/>
          <p:nvPr/>
        </p:nvGrpSpPr>
        <p:grpSpPr>
          <a:xfrm>
            <a:off x="8237282" y="1990002"/>
            <a:ext cx="2024410" cy="2024406"/>
            <a:chOff x="8237282" y="1990002"/>
            <a:chExt cx="2024410" cy="2024406"/>
          </a:xfrm>
        </p:grpSpPr>
        <p:grpSp>
          <p:nvGrpSpPr>
            <p:cNvPr id="55" name="Group 54"/>
            <p:cNvGrpSpPr/>
            <p:nvPr/>
          </p:nvGrpSpPr>
          <p:grpSpPr>
            <a:xfrm>
              <a:off x="8237282" y="1990002"/>
              <a:ext cx="2024410" cy="2024406"/>
              <a:chOff x="5777588" y="1934259"/>
              <a:chExt cx="1456472" cy="1456470"/>
            </a:xfrm>
          </p:grpSpPr>
          <p:sp>
            <p:nvSpPr>
              <p:cNvPr id="64" name="Oval 63"/>
              <p:cNvSpPr/>
              <p:nvPr/>
            </p:nvSpPr>
            <p:spPr>
              <a:xfrm>
                <a:off x="5777588" y="1934259"/>
                <a:ext cx="1456472" cy="145647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65" name="Oval 64"/>
              <p:cNvSpPr/>
              <p:nvPr/>
            </p:nvSpPr>
            <p:spPr>
              <a:xfrm>
                <a:off x="5949973" y="2106643"/>
                <a:ext cx="1111702" cy="1111702"/>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88" name="Group 87"/>
            <p:cNvGrpSpPr/>
            <p:nvPr/>
          </p:nvGrpSpPr>
          <p:grpSpPr>
            <a:xfrm>
              <a:off x="8863932" y="2669958"/>
              <a:ext cx="771106" cy="644540"/>
              <a:chOff x="11214547" y="8469008"/>
              <a:chExt cx="1542212" cy="1289079"/>
            </a:xfrm>
            <a:solidFill>
              <a:schemeClr val="bg1"/>
            </a:solidFill>
          </p:grpSpPr>
          <p:sp>
            <p:nvSpPr>
              <p:cNvPr id="89" name="Freeform 3"/>
              <p:cNvSpPr/>
              <p:nvPr/>
            </p:nvSpPr>
            <p:spPr>
              <a:xfrm>
                <a:off x="11533172" y="9580643"/>
                <a:ext cx="904964" cy="177444"/>
              </a:xfrm>
              <a:custGeom>
                <a:avLst/>
                <a:gdLst>
                  <a:gd name="connsiteX0" fmla="*/ 660349 w 904964"/>
                  <a:gd name="connsiteY0" fmla="*/ 0 h 177444"/>
                  <a:gd name="connsiteX1" fmla="*/ 244627 w 904964"/>
                  <a:gd name="connsiteY1" fmla="*/ 0 h 177444"/>
                  <a:gd name="connsiteX2" fmla="*/ 244627 w 904964"/>
                  <a:gd name="connsiteY2" fmla="*/ 103937 h 177444"/>
                  <a:gd name="connsiteX3" fmla="*/ 0 w 904964"/>
                  <a:gd name="connsiteY3" fmla="*/ 103937 h 177444"/>
                  <a:gd name="connsiteX4" fmla="*/ 0 w 904964"/>
                  <a:gd name="connsiteY4" fmla="*/ 177444 h 177444"/>
                  <a:gd name="connsiteX5" fmla="*/ 904964 w 904964"/>
                  <a:gd name="connsiteY5" fmla="*/ 177444 h 177444"/>
                  <a:gd name="connsiteX6" fmla="*/ 904964 w 904964"/>
                  <a:gd name="connsiteY6" fmla="*/ 103937 h 177444"/>
                  <a:gd name="connsiteX7" fmla="*/ 660349 w 904964"/>
                  <a:gd name="connsiteY7" fmla="*/ 103937 h 17744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904964" h="177444">
                    <a:moveTo>
                      <a:pt x="660349" y="0"/>
                    </a:moveTo>
                    <a:lnTo>
                      <a:pt x="244627" y="0"/>
                    </a:lnTo>
                    <a:lnTo>
                      <a:pt x="244627" y="103937"/>
                    </a:lnTo>
                    <a:lnTo>
                      <a:pt x="0" y="103937"/>
                    </a:lnTo>
                    <a:lnTo>
                      <a:pt x="0" y="177444"/>
                    </a:lnTo>
                    <a:lnTo>
                      <a:pt x="904964" y="177444"/>
                    </a:lnTo>
                    <a:lnTo>
                      <a:pt x="904964" y="103937"/>
                    </a:lnTo>
                    <a:lnTo>
                      <a:pt x="660349" y="103937"/>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0" name="Freeform 89"/>
              <p:cNvSpPr/>
              <p:nvPr/>
            </p:nvSpPr>
            <p:spPr>
              <a:xfrm>
                <a:off x="11214547" y="8469008"/>
                <a:ext cx="1542212" cy="1060996"/>
              </a:xfrm>
              <a:custGeom>
                <a:avLst/>
                <a:gdLst>
                  <a:gd name="connsiteX0" fmla="*/ 1469593 w 1542212"/>
                  <a:gd name="connsiteY0" fmla="*/ 920864 h 1060996"/>
                  <a:gd name="connsiteX1" fmla="*/ 1423441 w 1542212"/>
                  <a:gd name="connsiteY1" fmla="*/ 965657 h 1060996"/>
                  <a:gd name="connsiteX2" fmla="*/ 118783 w 1542212"/>
                  <a:gd name="connsiteY2" fmla="*/ 965657 h 1060996"/>
                  <a:gd name="connsiteX3" fmla="*/ 72631 w 1542212"/>
                  <a:gd name="connsiteY3" fmla="*/ 920864 h 1060996"/>
                  <a:gd name="connsiteX4" fmla="*/ 72631 w 1542212"/>
                  <a:gd name="connsiteY4" fmla="*/ 140132 h 1060996"/>
                  <a:gd name="connsiteX5" fmla="*/ 118783 w 1542212"/>
                  <a:gd name="connsiteY5" fmla="*/ 95352 h 1060996"/>
                  <a:gd name="connsiteX6" fmla="*/ 1423441 w 1542212"/>
                  <a:gd name="connsiteY6" fmla="*/ 95352 h 1060996"/>
                  <a:gd name="connsiteX7" fmla="*/ 1469593 w 1542212"/>
                  <a:gd name="connsiteY7" fmla="*/ 140132 h 1060996"/>
                  <a:gd name="connsiteX9" fmla="*/ 1431963 w 1542212"/>
                  <a:gd name="connsiteY9" fmla="*/ 0 h 1060996"/>
                  <a:gd name="connsiteX10" fmla="*/ 110261 w 1542212"/>
                  <a:gd name="connsiteY10" fmla="*/ 0 h 1060996"/>
                  <a:gd name="connsiteX11" fmla="*/ 0 w 1542212"/>
                  <a:gd name="connsiteY11" fmla="*/ 110261 h 1060996"/>
                  <a:gd name="connsiteX12" fmla="*/ 0 w 1542212"/>
                  <a:gd name="connsiteY12" fmla="*/ 950747 h 1060996"/>
                  <a:gd name="connsiteX13" fmla="*/ 110261 w 1542212"/>
                  <a:gd name="connsiteY13" fmla="*/ 1060996 h 1060996"/>
                  <a:gd name="connsiteX14" fmla="*/ 1431963 w 1542212"/>
                  <a:gd name="connsiteY14" fmla="*/ 1060996 h 1060996"/>
                  <a:gd name="connsiteX15" fmla="*/ 1542212 w 1542212"/>
                  <a:gd name="connsiteY15" fmla="*/ 950747 h 1060996"/>
                  <a:gd name="connsiteX16" fmla="*/ 1542212 w 1542212"/>
                  <a:gd name="connsiteY16" fmla="*/ 110261 h 1060996"/>
                  <a:gd name="connsiteX17" fmla="*/ 1431963 w 1542212"/>
                  <a:gd name="connsiteY17" fmla="*/ 0 h 106099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1542212" h="1060996">
                    <a:moveTo>
                      <a:pt x="1469593" y="920864"/>
                    </a:moveTo>
                    <a:cubicBezTo>
                      <a:pt x="1469593" y="945566"/>
                      <a:pt x="1448892" y="965657"/>
                      <a:pt x="1423441" y="965657"/>
                    </a:cubicBezTo>
                    <a:lnTo>
                      <a:pt x="118783" y="965657"/>
                    </a:lnTo>
                    <a:cubicBezTo>
                      <a:pt x="93332" y="965657"/>
                      <a:pt x="72631" y="945566"/>
                      <a:pt x="72631" y="920864"/>
                    </a:cubicBezTo>
                    <a:lnTo>
                      <a:pt x="72631" y="140132"/>
                    </a:lnTo>
                    <a:cubicBezTo>
                      <a:pt x="72631" y="115443"/>
                      <a:pt x="93332" y="95352"/>
                      <a:pt x="118783" y="95352"/>
                    </a:cubicBezTo>
                    <a:lnTo>
                      <a:pt x="1423441" y="95352"/>
                    </a:lnTo>
                    <a:cubicBezTo>
                      <a:pt x="1448892" y="95352"/>
                      <a:pt x="1469593" y="115443"/>
                      <a:pt x="1469593" y="140132"/>
                    </a:cubicBezTo>
                    <a:moveTo>
                      <a:pt x="1431963" y="0"/>
                    </a:moveTo>
                    <a:lnTo>
                      <a:pt x="110261" y="0"/>
                    </a:lnTo>
                    <a:cubicBezTo>
                      <a:pt x="49466" y="0"/>
                      <a:pt x="0" y="49466"/>
                      <a:pt x="0" y="110261"/>
                    </a:cubicBezTo>
                    <a:lnTo>
                      <a:pt x="0" y="950747"/>
                    </a:lnTo>
                    <a:cubicBezTo>
                      <a:pt x="0" y="1011542"/>
                      <a:pt x="49466" y="1060996"/>
                      <a:pt x="110261" y="1060996"/>
                    </a:cubicBezTo>
                    <a:lnTo>
                      <a:pt x="1431963" y="1060996"/>
                    </a:lnTo>
                    <a:cubicBezTo>
                      <a:pt x="1492758" y="1060996"/>
                      <a:pt x="1542212" y="1011542"/>
                      <a:pt x="1542212" y="950747"/>
                    </a:cubicBezTo>
                    <a:lnTo>
                      <a:pt x="1542212" y="110261"/>
                    </a:lnTo>
                    <a:cubicBezTo>
                      <a:pt x="1542212" y="49466"/>
                      <a:pt x="1492758" y="0"/>
                      <a:pt x="1431963"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1" name="Freeform 3"/>
              <p:cNvSpPr/>
              <p:nvPr/>
            </p:nvSpPr>
            <p:spPr>
              <a:xfrm>
                <a:off x="11411039" y="8700757"/>
                <a:ext cx="541820" cy="60808"/>
              </a:xfrm>
              <a:custGeom>
                <a:avLst/>
                <a:gdLst>
                  <a:gd name="connsiteX0" fmla="*/ 0 w 541820"/>
                  <a:gd name="connsiteY0" fmla="*/ 60808 h 60808"/>
                  <a:gd name="connsiteX1" fmla="*/ 541820 w 541820"/>
                  <a:gd name="connsiteY1" fmla="*/ 60808 h 60808"/>
                  <a:gd name="connsiteX2" fmla="*/ 541820 w 541820"/>
                  <a:gd name="connsiteY2" fmla="*/ 0 h 60808"/>
                  <a:gd name="connsiteX3" fmla="*/ 0 w 541820"/>
                  <a:gd name="connsiteY3" fmla="*/ 0 h 60808"/>
                </a:gdLst>
                <a:ahLst/>
                <a:cxnLst>
                  <a:cxn ang="0">
                    <a:pos x="connsiteX0" y="connsiteY0"/>
                  </a:cxn>
                  <a:cxn ang="1">
                    <a:pos x="connsiteX1" y="connsiteY1"/>
                  </a:cxn>
                  <a:cxn ang="2">
                    <a:pos x="connsiteX2" y="connsiteY2"/>
                  </a:cxn>
                  <a:cxn ang="3">
                    <a:pos x="connsiteX3" y="connsiteY3"/>
                  </a:cxn>
                </a:cxnLst>
                <a:rect l="l" t="t" r="r" b="b"/>
                <a:pathLst>
                  <a:path w="541820" h="60808">
                    <a:moveTo>
                      <a:pt x="0" y="60808"/>
                    </a:moveTo>
                    <a:lnTo>
                      <a:pt x="541820" y="60808"/>
                    </a:lnTo>
                    <a:lnTo>
                      <a:pt x="541820"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2" name="Freeform 3"/>
              <p:cNvSpPr/>
              <p:nvPr/>
            </p:nvSpPr>
            <p:spPr>
              <a:xfrm>
                <a:off x="11411039" y="8834895"/>
                <a:ext cx="541820" cy="60858"/>
              </a:xfrm>
              <a:custGeom>
                <a:avLst/>
                <a:gdLst>
                  <a:gd name="connsiteX0" fmla="*/ 0 w 541820"/>
                  <a:gd name="connsiteY0" fmla="*/ 60858 h 60858"/>
                  <a:gd name="connsiteX1" fmla="*/ 541820 w 541820"/>
                  <a:gd name="connsiteY1" fmla="*/ 60858 h 60858"/>
                  <a:gd name="connsiteX2" fmla="*/ 541820 w 541820"/>
                  <a:gd name="connsiteY2" fmla="*/ 0 h 60858"/>
                  <a:gd name="connsiteX3" fmla="*/ 0 w 541820"/>
                  <a:gd name="connsiteY3" fmla="*/ 0 h 60858"/>
                </a:gdLst>
                <a:ahLst/>
                <a:cxnLst>
                  <a:cxn ang="0">
                    <a:pos x="connsiteX0" y="connsiteY0"/>
                  </a:cxn>
                  <a:cxn ang="1">
                    <a:pos x="connsiteX1" y="connsiteY1"/>
                  </a:cxn>
                  <a:cxn ang="2">
                    <a:pos x="connsiteX2" y="connsiteY2"/>
                  </a:cxn>
                  <a:cxn ang="3">
                    <a:pos x="connsiteX3" y="connsiteY3"/>
                  </a:cxn>
                </a:cxnLst>
                <a:rect l="l" t="t" r="r" b="b"/>
                <a:pathLst>
                  <a:path w="541820" h="60858">
                    <a:moveTo>
                      <a:pt x="0" y="60858"/>
                    </a:moveTo>
                    <a:lnTo>
                      <a:pt x="541820" y="60858"/>
                    </a:lnTo>
                    <a:lnTo>
                      <a:pt x="541820"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3" name="Freeform 3"/>
              <p:cNvSpPr/>
              <p:nvPr/>
            </p:nvSpPr>
            <p:spPr>
              <a:xfrm>
                <a:off x="11411039" y="8969070"/>
                <a:ext cx="541820" cy="60858"/>
              </a:xfrm>
              <a:custGeom>
                <a:avLst/>
                <a:gdLst>
                  <a:gd name="connsiteX0" fmla="*/ 0 w 541820"/>
                  <a:gd name="connsiteY0" fmla="*/ 60858 h 60858"/>
                  <a:gd name="connsiteX1" fmla="*/ 541820 w 541820"/>
                  <a:gd name="connsiteY1" fmla="*/ 60858 h 60858"/>
                  <a:gd name="connsiteX2" fmla="*/ 541820 w 541820"/>
                  <a:gd name="connsiteY2" fmla="*/ 0 h 60858"/>
                  <a:gd name="connsiteX3" fmla="*/ 0 w 541820"/>
                  <a:gd name="connsiteY3" fmla="*/ 0 h 60858"/>
                </a:gdLst>
                <a:ahLst/>
                <a:cxnLst>
                  <a:cxn ang="0">
                    <a:pos x="connsiteX0" y="connsiteY0"/>
                  </a:cxn>
                  <a:cxn ang="1">
                    <a:pos x="connsiteX1" y="connsiteY1"/>
                  </a:cxn>
                  <a:cxn ang="2">
                    <a:pos x="connsiteX2" y="connsiteY2"/>
                  </a:cxn>
                  <a:cxn ang="3">
                    <a:pos x="connsiteX3" y="connsiteY3"/>
                  </a:cxn>
                </a:cxnLst>
                <a:rect l="l" t="t" r="r" b="b"/>
                <a:pathLst>
                  <a:path w="541820" h="60858">
                    <a:moveTo>
                      <a:pt x="0" y="60858"/>
                    </a:moveTo>
                    <a:lnTo>
                      <a:pt x="541820" y="60858"/>
                    </a:lnTo>
                    <a:lnTo>
                      <a:pt x="541820"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4" name="Freeform 3"/>
              <p:cNvSpPr/>
              <p:nvPr/>
            </p:nvSpPr>
            <p:spPr>
              <a:xfrm>
                <a:off x="11411039" y="9103233"/>
                <a:ext cx="541820" cy="60858"/>
              </a:xfrm>
              <a:custGeom>
                <a:avLst/>
                <a:gdLst>
                  <a:gd name="connsiteX0" fmla="*/ 0 w 541820"/>
                  <a:gd name="connsiteY0" fmla="*/ 60858 h 60858"/>
                  <a:gd name="connsiteX1" fmla="*/ 541820 w 541820"/>
                  <a:gd name="connsiteY1" fmla="*/ 60858 h 60858"/>
                  <a:gd name="connsiteX2" fmla="*/ 541820 w 541820"/>
                  <a:gd name="connsiteY2" fmla="*/ 0 h 60858"/>
                  <a:gd name="connsiteX3" fmla="*/ 0 w 541820"/>
                  <a:gd name="connsiteY3" fmla="*/ 0 h 60858"/>
                </a:gdLst>
                <a:ahLst/>
                <a:cxnLst>
                  <a:cxn ang="0">
                    <a:pos x="connsiteX0" y="connsiteY0"/>
                  </a:cxn>
                  <a:cxn ang="1">
                    <a:pos x="connsiteX1" y="connsiteY1"/>
                  </a:cxn>
                  <a:cxn ang="2">
                    <a:pos x="connsiteX2" y="connsiteY2"/>
                  </a:cxn>
                  <a:cxn ang="3">
                    <a:pos x="connsiteX3" y="connsiteY3"/>
                  </a:cxn>
                </a:cxnLst>
                <a:rect l="l" t="t" r="r" b="b"/>
                <a:pathLst>
                  <a:path w="541820" h="60858">
                    <a:moveTo>
                      <a:pt x="0" y="60858"/>
                    </a:moveTo>
                    <a:lnTo>
                      <a:pt x="541820" y="60858"/>
                    </a:lnTo>
                    <a:lnTo>
                      <a:pt x="541820"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5" name="Freeform 3"/>
              <p:cNvSpPr/>
              <p:nvPr/>
            </p:nvSpPr>
            <p:spPr>
              <a:xfrm>
                <a:off x="11411039" y="9237396"/>
                <a:ext cx="541820" cy="60858"/>
              </a:xfrm>
              <a:custGeom>
                <a:avLst/>
                <a:gdLst>
                  <a:gd name="connsiteX0" fmla="*/ 0 w 541820"/>
                  <a:gd name="connsiteY0" fmla="*/ 60858 h 60858"/>
                  <a:gd name="connsiteX1" fmla="*/ 541820 w 541820"/>
                  <a:gd name="connsiteY1" fmla="*/ 60858 h 60858"/>
                  <a:gd name="connsiteX2" fmla="*/ 541820 w 541820"/>
                  <a:gd name="connsiteY2" fmla="*/ 0 h 60858"/>
                  <a:gd name="connsiteX3" fmla="*/ 0 w 541820"/>
                  <a:gd name="connsiteY3" fmla="*/ 0 h 60858"/>
                </a:gdLst>
                <a:ahLst/>
                <a:cxnLst>
                  <a:cxn ang="0">
                    <a:pos x="connsiteX0" y="connsiteY0"/>
                  </a:cxn>
                  <a:cxn ang="1">
                    <a:pos x="connsiteX1" y="connsiteY1"/>
                  </a:cxn>
                  <a:cxn ang="2">
                    <a:pos x="connsiteX2" y="connsiteY2"/>
                  </a:cxn>
                  <a:cxn ang="3">
                    <a:pos x="connsiteX3" y="connsiteY3"/>
                  </a:cxn>
                </a:cxnLst>
                <a:rect l="l" t="t" r="r" b="b"/>
                <a:pathLst>
                  <a:path w="541820" h="60858">
                    <a:moveTo>
                      <a:pt x="0" y="60858"/>
                    </a:moveTo>
                    <a:lnTo>
                      <a:pt x="541820" y="60858"/>
                    </a:lnTo>
                    <a:lnTo>
                      <a:pt x="541820"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6" name="Freeform 3"/>
              <p:cNvSpPr/>
              <p:nvPr/>
            </p:nvSpPr>
            <p:spPr>
              <a:xfrm>
                <a:off x="12388774" y="9130182"/>
                <a:ext cx="64059" cy="243129"/>
              </a:xfrm>
              <a:custGeom>
                <a:avLst/>
                <a:gdLst>
                  <a:gd name="connsiteX0" fmla="*/ 0 w 64059"/>
                  <a:gd name="connsiteY0" fmla="*/ 243129 h 243129"/>
                  <a:gd name="connsiteX1" fmla="*/ 64059 w 64059"/>
                  <a:gd name="connsiteY1" fmla="*/ 243129 h 243129"/>
                  <a:gd name="connsiteX2" fmla="*/ 64059 w 64059"/>
                  <a:gd name="connsiteY2" fmla="*/ 0 h 243129"/>
                  <a:gd name="connsiteX3" fmla="*/ 0 w 64059"/>
                  <a:gd name="connsiteY3" fmla="*/ 0 h 243129"/>
                </a:gdLst>
                <a:ahLst/>
                <a:cxnLst>
                  <a:cxn ang="0">
                    <a:pos x="connsiteX0" y="connsiteY0"/>
                  </a:cxn>
                  <a:cxn ang="1">
                    <a:pos x="connsiteX1" y="connsiteY1"/>
                  </a:cxn>
                  <a:cxn ang="2">
                    <a:pos x="connsiteX2" y="connsiteY2"/>
                  </a:cxn>
                  <a:cxn ang="3">
                    <a:pos x="connsiteX3" y="connsiteY3"/>
                  </a:cxn>
                </a:cxnLst>
                <a:rect l="l" t="t" r="r" b="b"/>
                <a:pathLst>
                  <a:path w="64059" h="243129">
                    <a:moveTo>
                      <a:pt x="0" y="243129"/>
                    </a:moveTo>
                    <a:lnTo>
                      <a:pt x="64059" y="243129"/>
                    </a:lnTo>
                    <a:lnTo>
                      <a:pt x="6405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7" name="Freeform 3"/>
              <p:cNvSpPr/>
              <p:nvPr/>
            </p:nvSpPr>
            <p:spPr>
              <a:xfrm>
                <a:off x="12292902" y="9238539"/>
                <a:ext cx="63856" cy="134772"/>
              </a:xfrm>
              <a:custGeom>
                <a:avLst/>
                <a:gdLst>
                  <a:gd name="connsiteX0" fmla="*/ 0 w 63856"/>
                  <a:gd name="connsiteY0" fmla="*/ 134772 h 134772"/>
                  <a:gd name="connsiteX1" fmla="*/ 63856 w 63856"/>
                  <a:gd name="connsiteY1" fmla="*/ 134772 h 134772"/>
                  <a:gd name="connsiteX2" fmla="*/ 63856 w 63856"/>
                  <a:gd name="connsiteY2" fmla="*/ 0 h 134772"/>
                  <a:gd name="connsiteX3" fmla="*/ 0 w 63856"/>
                  <a:gd name="connsiteY3" fmla="*/ 0 h 134772"/>
                </a:gdLst>
                <a:ahLst/>
                <a:cxnLst>
                  <a:cxn ang="0">
                    <a:pos x="connsiteX0" y="connsiteY0"/>
                  </a:cxn>
                  <a:cxn ang="1">
                    <a:pos x="connsiteX1" y="connsiteY1"/>
                  </a:cxn>
                  <a:cxn ang="2">
                    <a:pos x="connsiteX2" y="connsiteY2"/>
                  </a:cxn>
                  <a:cxn ang="3">
                    <a:pos x="connsiteX3" y="connsiteY3"/>
                  </a:cxn>
                </a:cxnLst>
                <a:rect l="l" t="t" r="r" b="b"/>
                <a:pathLst>
                  <a:path w="63856" h="134772">
                    <a:moveTo>
                      <a:pt x="0" y="134772"/>
                    </a:moveTo>
                    <a:lnTo>
                      <a:pt x="63856" y="134772"/>
                    </a:lnTo>
                    <a:lnTo>
                      <a:pt x="63856"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8" name="Freeform 3"/>
              <p:cNvSpPr/>
              <p:nvPr/>
            </p:nvSpPr>
            <p:spPr>
              <a:xfrm>
                <a:off x="12087212" y="9177642"/>
                <a:ext cx="64008" cy="195669"/>
              </a:xfrm>
              <a:custGeom>
                <a:avLst/>
                <a:gdLst>
                  <a:gd name="connsiteX0" fmla="*/ 0 w 64008"/>
                  <a:gd name="connsiteY0" fmla="*/ 195669 h 195669"/>
                  <a:gd name="connsiteX1" fmla="*/ 64008 w 64008"/>
                  <a:gd name="connsiteY1" fmla="*/ 195669 h 195669"/>
                  <a:gd name="connsiteX2" fmla="*/ 64008 w 64008"/>
                  <a:gd name="connsiteY2" fmla="*/ 0 h 195669"/>
                  <a:gd name="connsiteX3" fmla="*/ 0 w 64008"/>
                  <a:gd name="connsiteY3" fmla="*/ 0 h 195669"/>
                </a:gdLst>
                <a:ahLst/>
                <a:cxnLst>
                  <a:cxn ang="0">
                    <a:pos x="connsiteX0" y="connsiteY0"/>
                  </a:cxn>
                  <a:cxn ang="1">
                    <a:pos x="connsiteX1" y="connsiteY1"/>
                  </a:cxn>
                  <a:cxn ang="2">
                    <a:pos x="connsiteX2" y="connsiteY2"/>
                  </a:cxn>
                  <a:cxn ang="3">
                    <a:pos x="connsiteX3" y="connsiteY3"/>
                  </a:cxn>
                </a:cxnLst>
                <a:rect l="l" t="t" r="r" b="b"/>
                <a:pathLst>
                  <a:path w="64008" h="195669">
                    <a:moveTo>
                      <a:pt x="0" y="195669"/>
                    </a:moveTo>
                    <a:lnTo>
                      <a:pt x="64008" y="195669"/>
                    </a:lnTo>
                    <a:lnTo>
                      <a:pt x="64008"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99" name="Freeform 3"/>
              <p:cNvSpPr/>
              <p:nvPr/>
            </p:nvSpPr>
            <p:spPr>
              <a:xfrm>
                <a:off x="12192292" y="9126766"/>
                <a:ext cx="64008" cy="246545"/>
              </a:xfrm>
              <a:custGeom>
                <a:avLst/>
                <a:gdLst>
                  <a:gd name="connsiteX0" fmla="*/ 0 w 64008"/>
                  <a:gd name="connsiteY0" fmla="*/ 246545 h 246545"/>
                  <a:gd name="connsiteX1" fmla="*/ 64008 w 64008"/>
                  <a:gd name="connsiteY1" fmla="*/ 246545 h 246545"/>
                  <a:gd name="connsiteX2" fmla="*/ 64008 w 64008"/>
                  <a:gd name="connsiteY2" fmla="*/ 0 h 246545"/>
                  <a:gd name="connsiteX3" fmla="*/ 0 w 64008"/>
                  <a:gd name="connsiteY3" fmla="*/ 0 h 246545"/>
                </a:gdLst>
                <a:ahLst/>
                <a:cxnLst>
                  <a:cxn ang="0">
                    <a:pos x="connsiteX0" y="connsiteY0"/>
                  </a:cxn>
                  <a:cxn ang="1">
                    <a:pos x="connsiteX1" y="connsiteY1"/>
                  </a:cxn>
                  <a:cxn ang="2">
                    <a:pos x="connsiteX2" y="connsiteY2"/>
                  </a:cxn>
                  <a:cxn ang="3">
                    <a:pos x="connsiteX3" y="connsiteY3"/>
                  </a:cxn>
                </a:cxnLst>
                <a:rect l="l" t="t" r="r" b="b"/>
                <a:pathLst>
                  <a:path w="64008" h="246545">
                    <a:moveTo>
                      <a:pt x="0" y="246545"/>
                    </a:moveTo>
                    <a:lnTo>
                      <a:pt x="64008" y="246545"/>
                    </a:lnTo>
                    <a:lnTo>
                      <a:pt x="64008"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0" name="Freeform 3"/>
              <p:cNvSpPr/>
              <p:nvPr/>
            </p:nvSpPr>
            <p:spPr>
              <a:xfrm>
                <a:off x="12498426" y="9048839"/>
                <a:ext cx="64059" cy="324472"/>
              </a:xfrm>
              <a:custGeom>
                <a:avLst/>
                <a:gdLst>
                  <a:gd name="connsiteX0" fmla="*/ 0 w 64059"/>
                  <a:gd name="connsiteY0" fmla="*/ 324472 h 324472"/>
                  <a:gd name="connsiteX1" fmla="*/ 64059 w 64059"/>
                  <a:gd name="connsiteY1" fmla="*/ 324472 h 324472"/>
                  <a:gd name="connsiteX2" fmla="*/ 64059 w 64059"/>
                  <a:gd name="connsiteY2" fmla="*/ 0 h 324472"/>
                  <a:gd name="connsiteX3" fmla="*/ 0 w 64059"/>
                  <a:gd name="connsiteY3" fmla="*/ 0 h 324472"/>
                </a:gdLst>
                <a:ahLst/>
                <a:cxnLst>
                  <a:cxn ang="0">
                    <a:pos x="connsiteX0" y="connsiteY0"/>
                  </a:cxn>
                  <a:cxn ang="1">
                    <a:pos x="connsiteX1" y="connsiteY1"/>
                  </a:cxn>
                  <a:cxn ang="2">
                    <a:pos x="connsiteX2" y="connsiteY2"/>
                  </a:cxn>
                  <a:cxn ang="3">
                    <a:pos x="connsiteX3" y="connsiteY3"/>
                  </a:cxn>
                </a:cxnLst>
                <a:rect l="l" t="t" r="r" b="b"/>
                <a:pathLst>
                  <a:path w="64059" h="324472">
                    <a:moveTo>
                      <a:pt x="0" y="324472"/>
                    </a:moveTo>
                    <a:lnTo>
                      <a:pt x="64059" y="324472"/>
                    </a:lnTo>
                    <a:lnTo>
                      <a:pt x="64059" y="0"/>
                    </a:lnTo>
                    <a:lnTo>
                      <a:pt x="0" y="0"/>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1" name="Freeform 3"/>
              <p:cNvSpPr/>
              <p:nvPr/>
            </p:nvSpPr>
            <p:spPr>
              <a:xfrm>
                <a:off x="12087217" y="8604108"/>
                <a:ext cx="425386" cy="475209"/>
              </a:xfrm>
              <a:custGeom>
                <a:avLst/>
                <a:gdLst>
                  <a:gd name="connsiteX0" fmla="*/ 236322 w 425386"/>
                  <a:gd name="connsiteY0" fmla="*/ 0 h 475209"/>
                  <a:gd name="connsiteX1" fmla="*/ 0 w 425386"/>
                  <a:gd name="connsiteY1" fmla="*/ 237566 h 475209"/>
                  <a:gd name="connsiteX2" fmla="*/ 237630 w 425386"/>
                  <a:gd name="connsiteY2" fmla="*/ 475209 h 475209"/>
                  <a:gd name="connsiteX3" fmla="*/ 425386 w 425386"/>
                  <a:gd name="connsiteY3" fmla="*/ 382867 h 475209"/>
                  <a:gd name="connsiteX4" fmla="*/ 230581 w 425386"/>
                  <a:gd name="connsiteY4" fmla="*/ 237566 h 4752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5386" h="475209">
                    <a:moveTo>
                      <a:pt x="236322" y="0"/>
                    </a:moveTo>
                    <a:cubicBezTo>
                      <a:pt x="105689" y="711"/>
                      <a:pt x="0" y="106769"/>
                      <a:pt x="0" y="237566"/>
                    </a:cubicBezTo>
                    <a:cubicBezTo>
                      <a:pt x="0" y="368808"/>
                      <a:pt x="106388" y="475209"/>
                      <a:pt x="237630" y="475209"/>
                    </a:cubicBezTo>
                    <a:cubicBezTo>
                      <a:pt x="314084" y="475209"/>
                      <a:pt x="381914" y="438950"/>
                      <a:pt x="425386" y="382867"/>
                    </a:cubicBezTo>
                    <a:lnTo>
                      <a:pt x="230581" y="237566"/>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sp>
            <p:nvSpPr>
              <p:cNvPr id="102" name="Freeform 3"/>
              <p:cNvSpPr/>
              <p:nvPr/>
            </p:nvSpPr>
            <p:spPr>
              <a:xfrm>
                <a:off x="12350098" y="8606222"/>
                <a:ext cx="212382" cy="353733"/>
              </a:xfrm>
              <a:custGeom>
                <a:avLst/>
                <a:gdLst>
                  <a:gd name="connsiteX0" fmla="*/ 5296 w 212382"/>
                  <a:gd name="connsiteY0" fmla="*/ 0 h 353733"/>
                  <a:gd name="connsiteX1" fmla="*/ 0 w 212382"/>
                  <a:gd name="connsiteY1" fmla="*/ 218986 h 353733"/>
                  <a:gd name="connsiteX2" fmla="*/ 180658 w 212382"/>
                  <a:gd name="connsiteY2" fmla="*/ 353733 h 353733"/>
                  <a:gd name="connsiteX3" fmla="*/ 212382 w 212382"/>
                  <a:gd name="connsiteY3" fmla="*/ 235458 h 353733"/>
                  <a:gd name="connsiteX4" fmla="*/ 5296 w 212382"/>
                  <a:gd name="connsiteY4" fmla="*/ 0 h 35373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2382" h="353733">
                    <a:moveTo>
                      <a:pt x="5296" y="0"/>
                    </a:moveTo>
                    <a:lnTo>
                      <a:pt x="0" y="218986"/>
                    </a:lnTo>
                    <a:lnTo>
                      <a:pt x="180658" y="353733"/>
                    </a:lnTo>
                    <a:cubicBezTo>
                      <a:pt x="200736" y="318872"/>
                      <a:pt x="212382" y="278562"/>
                      <a:pt x="212382" y="235458"/>
                    </a:cubicBezTo>
                    <a:cubicBezTo>
                      <a:pt x="212382" y="114592"/>
                      <a:pt x="122072" y="15024"/>
                      <a:pt x="5296" y="0"/>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grpSp>
      <p:grpSp>
        <p:nvGrpSpPr>
          <p:cNvPr id="138" name="Group 137"/>
          <p:cNvGrpSpPr/>
          <p:nvPr/>
        </p:nvGrpSpPr>
        <p:grpSpPr>
          <a:xfrm>
            <a:off x="1846908" y="4164468"/>
            <a:ext cx="2191211" cy="917804"/>
            <a:chOff x="1846908" y="4404071"/>
            <a:chExt cx="2191211" cy="917804"/>
          </a:xfrm>
        </p:grpSpPr>
        <p:sp>
          <p:nvSpPr>
            <p:cNvPr id="31" name="TextBox 30"/>
            <p:cNvSpPr txBox="1"/>
            <p:nvPr/>
          </p:nvSpPr>
          <p:spPr>
            <a:xfrm>
              <a:off x="1846908" y="5127976"/>
              <a:ext cx="2191211" cy="193899"/>
            </a:xfrm>
            <a:prstGeom prst="rect">
              <a:avLst/>
            </a:prstGeom>
            <a:noFill/>
          </p:spPr>
          <p:txBody>
            <a:bodyPr wrap="square" lIns="0" tIns="0" rIns="0" bIns="0" rtlCol="0">
              <a:spAutoFit/>
            </a:bodyPr>
            <a:lstStyle/>
            <a:p>
              <a:pPr algn="ctr">
                <a:lnSpc>
                  <a:spcPct val="90000"/>
                </a:lnSpc>
              </a:pPr>
              <a:r>
                <a:rPr lang="en-US" sz="1400" dirty="0" smtClean="0">
                  <a:solidFill>
                    <a:schemeClr val="accent5"/>
                  </a:solidFill>
                </a:rPr>
                <a:t>Collect </a:t>
              </a:r>
              <a:r>
                <a:rPr lang="en-US" sz="1400" dirty="0">
                  <a:solidFill>
                    <a:schemeClr val="accent5"/>
                  </a:solidFill>
                </a:rPr>
                <a:t>Datasets</a:t>
              </a:r>
            </a:p>
          </p:txBody>
        </p:sp>
        <p:grpSp>
          <p:nvGrpSpPr>
            <p:cNvPr id="72" name="Group 71"/>
            <p:cNvGrpSpPr/>
            <p:nvPr/>
          </p:nvGrpSpPr>
          <p:grpSpPr>
            <a:xfrm>
              <a:off x="2638908" y="4404071"/>
              <a:ext cx="607212" cy="607212"/>
              <a:chOff x="2638908" y="2883705"/>
              <a:chExt cx="607212" cy="607212"/>
            </a:xfrm>
          </p:grpSpPr>
          <p:sp>
            <p:nvSpPr>
              <p:cNvPr id="69" name="Oval 68"/>
              <p:cNvSpPr/>
              <p:nvPr/>
            </p:nvSpPr>
            <p:spPr>
              <a:xfrm>
                <a:off x="2638908" y="2883705"/>
                <a:ext cx="607212" cy="60721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smtClean="0">
                  <a:latin typeface="BentonSans Regular"/>
                  <a:cs typeface="BentonSans Regular"/>
                </a:endParaRPr>
              </a:p>
            </p:txBody>
          </p:sp>
          <p:sp>
            <p:nvSpPr>
              <p:cNvPr id="70" name="TextBox 69"/>
              <p:cNvSpPr txBox="1"/>
              <p:nvPr/>
            </p:nvSpPr>
            <p:spPr>
              <a:xfrm>
                <a:off x="2841525" y="2975425"/>
                <a:ext cx="201978" cy="498598"/>
              </a:xfrm>
              <a:prstGeom prst="rect">
                <a:avLst/>
              </a:prstGeom>
              <a:noFill/>
            </p:spPr>
            <p:txBody>
              <a:bodyPr wrap="none" lIns="0" tIns="0" rIns="0" bIns="0" rtlCol="0">
                <a:spAutoFit/>
              </a:bodyPr>
              <a:lstStyle/>
              <a:p>
                <a:pPr algn="ctr">
                  <a:lnSpc>
                    <a:spcPct val="90000"/>
                  </a:lnSpc>
                  <a:spcBef>
                    <a:spcPts val="1600"/>
                  </a:spcBef>
                </a:pPr>
                <a:r>
                  <a:rPr lang="en-US" sz="3600" dirty="0" smtClean="0">
                    <a:solidFill>
                      <a:schemeClr val="bg1"/>
                    </a:solidFill>
                  </a:rPr>
                  <a:t>1</a:t>
                </a:r>
                <a:endParaRPr lang="en-US" sz="3600" dirty="0">
                  <a:solidFill>
                    <a:schemeClr val="bg1"/>
                  </a:solidFill>
                </a:endParaRPr>
              </a:p>
            </p:txBody>
          </p:sp>
        </p:grpSp>
      </p:grpSp>
      <p:grpSp>
        <p:nvGrpSpPr>
          <p:cNvPr id="139" name="Group 138"/>
          <p:cNvGrpSpPr/>
          <p:nvPr/>
        </p:nvGrpSpPr>
        <p:grpSpPr>
          <a:xfrm>
            <a:off x="5000394" y="4164468"/>
            <a:ext cx="2191211" cy="917804"/>
            <a:chOff x="5000394" y="4404071"/>
            <a:chExt cx="2191211" cy="917804"/>
          </a:xfrm>
        </p:grpSpPr>
        <p:sp>
          <p:nvSpPr>
            <p:cNvPr id="32" name="TextBox 31"/>
            <p:cNvSpPr txBox="1"/>
            <p:nvPr/>
          </p:nvSpPr>
          <p:spPr>
            <a:xfrm>
              <a:off x="5000394" y="5127976"/>
              <a:ext cx="2191211" cy="193899"/>
            </a:xfrm>
            <a:prstGeom prst="rect">
              <a:avLst/>
            </a:prstGeom>
            <a:noFill/>
          </p:spPr>
          <p:txBody>
            <a:bodyPr wrap="square" lIns="0" tIns="0" rIns="0" bIns="0" rtlCol="0">
              <a:spAutoFit/>
            </a:bodyPr>
            <a:lstStyle/>
            <a:p>
              <a:pPr algn="ctr">
                <a:lnSpc>
                  <a:spcPct val="90000"/>
                </a:lnSpc>
              </a:pPr>
              <a:r>
                <a:rPr lang="en-US" sz="1400" dirty="0" smtClean="0">
                  <a:solidFill>
                    <a:schemeClr val="accent5"/>
                  </a:solidFill>
                </a:rPr>
                <a:t>Calculate </a:t>
              </a:r>
              <a:r>
                <a:rPr lang="en-US" sz="1400" dirty="0">
                  <a:solidFill>
                    <a:schemeClr val="accent5"/>
                  </a:solidFill>
                </a:rPr>
                <a:t>Key Ratios</a:t>
              </a:r>
            </a:p>
          </p:txBody>
        </p:sp>
        <p:grpSp>
          <p:nvGrpSpPr>
            <p:cNvPr id="117" name="Group 116"/>
            <p:cNvGrpSpPr/>
            <p:nvPr/>
          </p:nvGrpSpPr>
          <p:grpSpPr>
            <a:xfrm>
              <a:off x="5792393" y="4404071"/>
              <a:ext cx="607212" cy="607212"/>
              <a:chOff x="2638908" y="2883705"/>
              <a:chExt cx="607212" cy="607212"/>
            </a:xfrm>
          </p:grpSpPr>
          <p:sp>
            <p:nvSpPr>
              <p:cNvPr id="118" name="Oval 117"/>
              <p:cNvSpPr/>
              <p:nvPr/>
            </p:nvSpPr>
            <p:spPr>
              <a:xfrm>
                <a:off x="2638908" y="2883705"/>
                <a:ext cx="607212" cy="60721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smtClean="0">
                  <a:latin typeface="BentonSans Regular"/>
                  <a:cs typeface="BentonSans Regular"/>
                </a:endParaRPr>
              </a:p>
            </p:txBody>
          </p:sp>
          <p:sp>
            <p:nvSpPr>
              <p:cNvPr id="119" name="TextBox 118"/>
              <p:cNvSpPr txBox="1"/>
              <p:nvPr/>
            </p:nvSpPr>
            <p:spPr>
              <a:xfrm>
                <a:off x="2806258" y="2975425"/>
                <a:ext cx="272512" cy="498598"/>
              </a:xfrm>
              <a:prstGeom prst="rect">
                <a:avLst/>
              </a:prstGeom>
              <a:noFill/>
            </p:spPr>
            <p:txBody>
              <a:bodyPr wrap="none" lIns="0" tIns="0" rIns="0" bIns="0" rtlCol="0">
                <a:spAutoFit/>
              </a:bodyPr>
              <a:lstStyle/>
              <a:p>
                <a:pPr algn="ctr">
                  <a:lnSpc>
                    <a:spcPct val="90000"/>
                  </a:lnSpc>
                  <a:spcBef>
                    <a:spcPts val="1600"/>
                  </a:spcBef>
                </a:pPr>
                <a:r>
                  <a:rPr lang="en-US" sz="3600" dirty="0" smtClean="0">
                    <a:solidFill>
                      <a:schemeClr val="bg1"/>
                    </a:solidFill>
                  </a:rPr>
                  <a:t>2</a:t>
                </a:r>
                <a:endParaRPr lang="en-US" sz="3600" dirty="0">
                  <a:solidFill>
                    <a:schemeClr val="bg1"/>
                  </a:solidFill>
                </a:endParaRPr>
              </a:p>
            </p:txBody>
          </p:sp>
        </p:grpSp>
      </p:grpSp>
      <p:grpSp>
        <p:nvGrpSpPr>
          <p:cNvPr id="140" name="Group 139"/>
          <p:cNvGrpSpPr/>
          <p:nvPr/>
        </p:nvGrpSpPr>
        <p:grpSpPr>
          <a:xfrm>
            <a:off x="8153880" y="4164468"/>
            <a:ext cx="2191211" cy="917804"/>
            <a:chOff x="8153880" y="4404071"/>
            <a:chExt cx="2191211" cy="917804"/>
          </a:xfrm>
        </p:grpSpPr>
        <p:sp>
          <p:nvSpPr>
            <p:cNvPr id="33" name="TextBox 32"/>
            <p:cNvSpPr txBox="1"/>
            <p:nvPr/>
          </p:nvSpPr>
          <p:spPr>
            <a:xfrm>
              <a:off x="8153880" y="5127976"/>
              <a:ext cx="2191211" cy="193899"/>
            </a:xfrm>
            <a:prstGeom prst="rect">
              <a:avLst/>
            </a:prstGeom>
            <a:noFill/>
          </p:spPr>
          <p:txBody>
            <a:bodyPr wrap="square" lIns="0" tIns="0" rIns="0" bIns="0" rtlCol="0">
              <a:spAutoFit/>
            </a:bodyPr>
            <a:lstStyle/>
            <a:p>
              <a:pPr algn="ctr">
                <a:lnSpc>
                  <a:spcPct val="90000"/>
                </a:lnSpc>
              </a:pPr>
              <a:r>
                <a:rPr lang="en-US" sz="1400" dirty="0" smtClean="0">
                  <a:solidFill>
                    <a:schemeClr val="accent5"/>
                  </a:solidFill>
                </a:rPr>
                <a:t>Benchmarking </a:t>
              </a:r>
              <a:r>
                <a:rPr lang="en-US" sz="1400" dirty="0">
                  <a:solidFill>
                    <a:schemeClr val="accent5"/>
                  </a:solidFill>
                </a:rPr>
                <a:t>Analysis</a:t>
              </a:r>
            </a:p>
          </p:txBody>
        </p:sp>
        <p:grpSp>
          <p:nvGrpSpPr>
            <p:cNvPr id="125" name="Group 124"/>
            <p:cNvGrpSpPr/>
            <p:nvPr/>
          </p:nvGrpSpPr>
          <p:grpSpPr>
            <a:xfrm>
              <a:off x="8945881" y="4404071"/>
              <a:ext cx="607212" cy="607212"/>
              <a:chOff x="2638908" y="2883705"/>
              <a:chExt cx="607212" cy="607212"/>
            </a:xfrm>
          </p:grpSpPr>
          <p:sp>
            <p:nvSpPr>
              <p:cNvPr id="126" name="Oval 125"/>
              <p:cNvSpPr/>
              <p:nvPr/>
            </p:nvSpPr>
            <p:spPr>
              <a:xfrm>
                <a:off x="2638908" y="2883705"/>
                <a:ext cx="607212" cy="607212"/>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err="1" smtClean="0">
                  <a:latin typeface="BentonSans Regular"/>
                  <a:cs typeface="BentonSans Regular"/>
                </a:endParaRPr>
              </a:p>
            </p:txBody>
          </p:sp>
          <p:sp>
            <p:nvSpPr>
              <p:cNvPr id="127" name="TextBox 126"/>
              <p:cNvSpPr txBox="1"/>
              <p:nvPr/>
            </p:nvSpPr>
            <p:spPr>
              <a:xfrm>
                <a:off x="2804656" y="2975425"/>
                <a:ext cx="275717" cy="498598"/>
              </a:xfrm>
              <a:prstGeom prst="rect">
                <a:avLst/>
              </a:prstGeom>
              <a:noFill/>
            </p:spPr>
            <p:txBody>
              <a:bodyPr wrap="none" lIns="0" tIns="0" rIns="0" bIns="0" rtlCol="0">
                <a:spAutoFit/>
              </a:bodyPr>
              <a:lstStyle/>
              <a:p>
                <a:pPr algn="ctr">
                  <a:lnSpc>
                    <a:spcPct val="90000"/>
                  </a:lnSpc>
                  <a:spcBef>
                    <a:spcPts val="1600"/>
                  </a:spcBef>
                </a:pPr>
                <a:r>
                  <a:rPr lang="en-US" sz="3600" dirty="0" smtClean="0">
                    <a:solidFill>
                      <a:schemeClr val="bg1"/>
                    </a:solidFill>
                  </a:rPr>
                  <a:t>3</a:t>
                </a:r>
                <a:endParaRPr lang="en-US" sz="3600" dirty="0">
                  <a:solidFill>
                    <a:schemeClr val="bg1"/>
                  </a:solidFill>
                </a:endParaRPr>
              </a:p>
            </p:txBody>
          </p:sp>
        </p:grpSp>
      </p:grpSp>
      <p:grpSp>
        <p:nvGrpSpPr>
          <p:cNvPr id="135" name="Group 134"/>
          <p:cNvGrpSpPr/>
          <p:nvPr/>
        </p:nvGrpSpPr>
        <p:grpSpPr>
          <a:xfrm>
            <a:off x="5083796" y="1990002"/>
            <a:ext cx="2024410" cy="2024406"/>
            <a:chOff x="5083796" y="1990002"/>
            <a:chExt cx="2024410" cy="2024406"/>
          </a:xfrm>
        </p:grpSpPr>
        <p:grpSp>
          <p:nvGrpSpPr>
            <p:cNvPr id="47" name="Group 46"/>
            <p:cNvGrpSpPr/>
            <p:nvPr/>
          </p:nvGrpSpPr>
          <p:grpSpPr>
            <a:xfrm>
              <a:off x="5083796" y="1990002"/>
              <a:ext cx="2024410" cy="2024406"/>
              <a:chOff x="5777588" y="1934259"/>
              <a:chExt cx="1456472" cy="1456470"/>
            </a:xfrm>
          </p:grpSpPr>
          <p:sp>
            <p:nvSpPr>
              <p:cNvPr id="52" name="Oval 51"/>
              <p:cNvSpPr/>
              <p:nvPr/>
            </p:nvSpPr>
            <p:spPr>
              <a:xfrm>
                <a:off x="5777588" y="1934259"/>
                <a:ext cx="1456472" cy="145647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sp>
            <p:nvSpPr>
              <p:cNvPr id="53" name="Oval 52"/>
              <p:cNvSpPr/>
              <p:nvPr/>
            </p:nvSpPr>
            <p:spPr>
              <a:xfrm>
                <a:off x="5949973" y="2106643"/>
                <a:ext cx="1111702" cy="1111702"/>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err="1" smtClean="0">
                  <a:latin typeface="BentonSans Regular"/>
                  <a:cs typeface="BentonSans Regular"/>
                </a:endParaRPr>
              </a:p>
            </p:txBody>
          </p:sp>
        </p:grpSp>
        <p:grpSp>
          <p:nvGrpSpPr>
            <p:cNvPr id="130" name="Group 129"/>
            <p:cNvGrpSpPr/>
            <p:nvPr/>
          </p:nvGrpSpPr>
          <p:grpSpPr>
            <a:xfrm>
              <a:off x="5786077" y="2625783"/>
              <a:ext cx="619849" cy="752844"/>
              <a:chOff x="9142515" y="2266730"/>
              <a:chExt cx="619849" cy="752844"/>
            </a:xfrm>
            <a:solidFill>
              <a:schemeClr val="bg1"/>
            </a:solidFill>
          </p:grpSpPr>
          <p:sp>
            <p:nvSpPr>
              <p:cNvPr id="131" name="Freeform 3"/>
              <p:cNvSpPr/>
              <p:nvPr/>
            </p:nvSpPr>
            <p:spPr>
              <a:xfrm>
                <a:off x="9142515" y="2266730"/>
                <a:ext cx="619849" cy="752844"/>
              </a:xfrm>
              <a:custGeom>
                <a:avLst/>
                <a:gdLst>
                  <a:gd name="connsiteX0" fmla="*/ 909904 w 1239698"/>
                  <a:gd name="connsiteY0" fmla="*/ 215417 h 1505687"/>
                  <a:gd name="connsiteX1" fmla="*/ 600812 w 1239698"/>
                  <a:gd name="connsiteY1" fmla="*/ 0 h 1505687"/>
                  <a:gd name="connsiteX2" fmla="*/ 600812 w 1239698"/>
                  <a:gd name="connsiteY2" fmla="*/ 133477 h 1505687"/>
                  <a:gd name="connsiteX3" fmla="*/ 584581 w 1239698"/>
                  <a:gd name="connsiteY3" fmla="*/ 134366 h 1505687"/>
                  <a:gd name="connsiteX4" fmla="*/ 0 w 1239698"/>
                  <a:gd name="connsiteY4" fmla="*/ 752259 h 1505687"/>
                  <a:gd name="connsiteX5" fmla="*/ 241389 w 1239698"/>
                  <a:gd name="connsiteY5" fmla="*/ 1242606 h 1505687"/>
                  <a:gd name="connsiteX6" fmla="*/ 370332 w 1239698"/>
                  <a:gd name="connsiteY6" fmla="*/ 1152754 h 1505687"/>
                  <a:gd name="connsiteX7" fmla="*/ 147536 w 1239698"/>
                  <a:gd name="connsiteY7" fmla="*/ 752259 h 1505687"/>
                  <a:gd name="connsiteX8" fmla="*/ 582320 w 1239698"/>
                  <a:gd name="connsiteY8" fmla="*/ 282334 h 1505687"/>
                  <a:gd name="connsiteX9" fmla="*/ 600812 w 1239698"/>
                  <a:gd name="connsiteY9" fmla="*/ 280911 h 1505687"/>
                  <a:gd name="connsiteX10" fmla="*/ 600812 w 1239698"/>
                  <a:gd name="connsiteY10" fmla="*/ 430835 h 1505687"/>
                  <a:gd name="connsiteX12" fmla="*/ 329794 w 1239698"/>
                  <a:gd name="connsiteY12" fmla="*/ 1290282 h 1505687"/>
                  <a:gd name="connsiteX13" fmla="*/ 638886 w 1239698"/>
                  <a:gd name="connsiteY13" fmla="*/ 1505687 h 1505687"/>
                  <a:gd name="connsiteX14" fmla="*/ 638886 w 1239698"/>
                  <a:gd name="connsiteY14" fmla="*/ 1372222 h 1505687"/>
                  <a:gd name="connsiteX15" fmla="*/ 655117 w 1239698"/>
                  <a:gd name="connsiteY15" fmla="*/ 1371333 h 1505687"/>
                  <a:gd name="connsiteX16" fmla="*/ 1239698 w 1239698"/>
                  <a:gd name="connsiteY16" fmla="*/ 753428 h 1505687"/>
                  <a:gd name="connsiteX17" fmla="*/ 998347 w 1239698"/>
                  <a:gd name="connsiteY17" fmla="*/ 263106 h 1505687"/>
                  <a:gd name="connsiteX18" fmla="*/ 869404 w 1239698"/>
                  <a:gd name="connsiteY18" fmla="*/ 352971 h 1505687"/>
                  <a:gd name="connsiteX19" fmla="*/ 1092162 w 1239698"/>
                  <a:gd name="connsiteY19" fmla="*/ 753428 h 1505687"/>
                  <a:gd name="connsiteX20" fmla="*/ 657377 w 1239698"/>
                  <a:gd name="connsiteY20" fmla="*/ 1223353 h 1505687"/>
                  <a:gd name="connsiteX21" fmla="*/ 638886 w 1239698"/>
                  <a:gd name="connsiteY21" fmla="*/ 1224775 h 1505687"/>
                  <a:gd name="connsiteX22" fmla="*/ 638886 w 1239698"/>
                  <a:gd name="connsiteY22" fmla="*/ 1074852 h 15056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Lst>
                <a:rect l="l" t="t" r="r" b="b"/>
                <a:pathLst>
                  <a:path w="1239698" h="1505687">
                    <a:moveTo>
                      <a:pt x="909904" y="215417"/>
                    </a:moveTo>
                    <a:lnTo>
                      <a:pt x="600812" y="0"/>
                    </a:lnTo>
                    <a:lnTo>
                      <a:pt x="600812" y="133477"/>
                    </a:lnTo>
                    <a:lnTo>
                      <a:pt x="584581" y="134366"/>
                    </a:lnTo>
                    <a:cubicBezTo>
                      <a:pt x="256794" y="152248"/>
                      <a:pt x="0" y="423939"/>
                      <a:pt x="0" y="752259"/>
                    </a:cubicBezTo>
                    <a:cubicBezTo>
                      <a:pt x="0" y="945223"/>
                      <a:pt x="89243" y="1125385"/>
                      <a:pt x="241389" y="1242606"/>
                    </a:cubicBezTo>
                    <a:lnTo>
                      <a:pt x="370332" y="1152754"/>
                    </a:lnTo>
                    <a:cubicBezTo>
                      <a:pt x="232461" y="1067130"/>
                      <a:pt x="147536" y="916343"/>
                      <a:pt x="147536" y="752259"/>
                    </a:cubicBezTo>
                    <a:cubicBezTo>
                      <a:pt x="147536" y="506235"/>
                      <a:pt x="337109" y="301155"/>
                      <a:pt x="582320" y="282334"/>
                    </a:cubicBezTo>
                    <a:lnTo>
                      <a:pt x="600812" y="280911"/>
                    </a:lnTo>
                    <a:lnTo>
                      <a:pt x="600812" y="430835"/>
                    </a:lnTo>
                    <a:moveTo>
                      <a:pt x="329794" y="1290282"/>
                    </a:moveTo>
                    <a:lnTo>
                      <a:pt x="638886" y="1505687"/>
                    </a:lnTo>
                    <a:lnTo>
                      <a:pt x="638886" y="1372222"/>
                    </a:lnTo>
                    <a:lnTo>
                      <a:pt x="655117" y="1371333"/>
                    </a:lnTo>
                    <a:cubicBezTo>
                      <a:pt x="982891" y="1353426"/>
                      <a:pt x="1239698" y="1081761"/>
                      <a:pt x="1239698" y="753428"/>
                    </a:cubicBezTo>
                    <a:cubicBezTo>
                      <a:pt x="1239698" y="560476"/>
                      <a:pt x="1150468" y="380327"/>
                      <a:pt x="998347" y="263106"/>
                    </a:cubicBezTo>
                    <a:lnTo>
                      <a:pt x="869404" y="352971"/>
                    </a:lnTo>
                    <a:cubicBezTo>
                      <a:pt x="1007250" y="438595"/>
                      <a:pt x="1092162" y="589356"/>
                      <a:pt x="1092162" y="753428"/>
                    </a:cubicBezTo>
                    <a:cubicBezTo>
                      <a:pt x="1092162" y="999452"/>
                      <a:pt x="902589" y="1204544"/>
                      <a:pt x="657377" y="1223353"/>
                    </a:cubicBezTo>
                    <a:lnTo>
                      <a:pt x="638886" y="1224775"/>
                    </a:lnTo>
                    <a:lnTo>
                      <a:pt x="638886" y="1074852"/>
                    </a:ln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
              </a:p>
            </p:txBody>
          </p:sp>
          <p:grpSp>
            <p:nvGrpSpPr>
              <p:cNvPr id="132" name="Group 131"/>
              <p:cNvGrpSpPr/>
              <p:nvPr/>
            </p:nvGrpSpPr>
            <p:grpSpPr>
              <a:xfrm>
                <a:off x="9304270" y="2494989"/>
                <a:ext cx="296338" cy="296326"/>
                <a:chOff x="4288079" y="1422392"/>
                <a:chExt cx="1049274" cy="1049236"/>
              </a:xfrm>
              <a:grpFill/>
            </p:grpSpPr>
            <p:sp>
              <p:nvSpPr>
                <p:cNvPr id="133" name="Freeform 132"/>
                <p:cNvSpPr/>
                <p:nvPr/>
              </p:nvSpPr>
              <p:spPr>
                <a:xfrm>
                  <a:off x="4288079" y="1422392"/>
                  <a:ext cx="1049274" cy="1049236"/>
                </a:xfrm>
                <a:custGeom>
                  <a:avLst/>
                  <a:gdLst>
                    <a:gd name="connsiteX0" fmla="*/ 529108 w 1049274"/>
                    <a:gd name="connsiteY0" fmla="*/ 264587 h 1049236"/>
                    <a:gd name="connsiteX1" fmla="*/ 383007 w 1049274"/>
                    <a:gd name="connsiteY1" fmla="*/ 306509 h 1049236"/>
                    <a:gd name="connsiteX2" fmla="*/ 306579 w 1049274"/>
                    <a:gd name="connsiteY2" fmla="*/ 666211 h 1049236"/>
                    <a:gd name="connsiteX3" fmla="*/ 666268 w 1049274"/>
                    <a:gd name="connsiteY3" fmla="*/ 742716 h 1049236"/>
                    <a:gd name="connsiteX4" fmla="*/ 742697 w 1049274"/>
                    <a:gd name="connsiteY4" fmla="*/ 383027 h 1049236"/>
                    <a:gd name="connsiteX5" fmla="*/ 529108 w 1049274"/>
                    <a:gd name="connsiteY5" fmla="*/ 264587 h 1049236"/>
                    <a:gd name="connsiteX6" fmla="*/ 503669 w 1049274"/>
                    <a:gd name="connsiteY6" fmla="*/ 0 h 1049236"/>
                    <a:gd name="connsiteX7" fmla="*/ 605701 w 1049274"/>
                    <a:gd name="connsiteY7" fmla="*/ 143091 h 1049236"/>
                    <a:gd name="connsiteX8" fmla="*/ 757085 w 1049274"/>
                    <a:gd name="connsiteY8" fmla="*/ 53823 h 1049236"/>
                    <a:gd name="connsiteX9" fmla="*/ 880872 w 1049274"/>
                    <a:gd name="connsiteY9" fmla="*/ 138811 h 1049236"/>
                    <a:gd name="connsiteX10" fmla="*/ 851713 w 1049274"/>
                    <a:gd name="connsiteY10" fmla="*/ 312229 h 1049236"/>
                    <a:gd name="connsiteX11" fmla="*/ 1021994 w 1049274"/>
                    <a:gd name="connsiteY11" fmla="*/ 356108 h 1049236"/>
                    <a:gd name="connsiteX12" fmla="*/ 1049274 w 1049274"/>
                    <a:gd name="connsiteY12" fmla="*/ 503796 h 1049236"/>
                    <a:gd name="connsiteX13" fmla="*/ 906132 w 1049274"/>
                    <a:gd name="connsiteY13" fmla="*/ 605777 h 1049236"/>
                    <a:gd name="connsiteX14" fmla="*/ 995362 w 1049274"/>
                    <a:gd name="connsiteY14" fmla="*/ 757161 h 1049236"/>
                    <a:gd name="connsiteX15" fmla="*/ 910400 w 1049274"/>
                    <a:gd name="connsiteY15" fmla="*/ 880885 h 1049236"/>
                    <a:gd name="connsiteX16" fmla="*/ 737083 w 1049274"/>
                    <a:gd name="connsiteY16" fmla="*/ 851776 h 1049236"/>
                    <a:gd name="connsiteX17" fmla="*/ 693166 w 1049274"/>
                    <a:gd name="connsiteY17" fmla="*/ 1021956 h 1049236"/>
                    <a:gd name="connsiteX18" fmla="*/ 545592 w 1049274"/>
                    <a:gd name="connsiteY18" fmla="*/ 1049236 h 1049236"/>
                    <a:gd name="connsiteX19" fmla="*/ 443586 w 1049274"/>
                    <a:gd name="connsiteY19" fmla="*/ 906132 h 1049236"/>
                    <a:gd name="connsiteX20" fmla="*/ 292189 w 1049274"/>
                    <a:gd name="connsiteY20" fmla="*/ 995413 h 1049236"/>
                    <a:gd name="connsiteX21" fmla="*/ 168402 w 1049274"/>
                    <a:gd name="connsiteY21" fmla="*/ 910412 h 1049236"/>
                    <a:gd name="connsiteX22" fmla="*/ 197549 w 1049274"/>
                    <a:gd name="connsiteY22" fmla="*/ 737006 h 1049236"/>
                    <a:gd name="connsiteX23" fmla="*/ 27280 w 1049274"/>
                    <a:gd name="connsiteY23" fmla="*/ 693115 h 1049236"/>
                    <a:gd name="connsiteX24" fmla="*/ 0 w 1049274"/>
                    <a:gd name="connsiteY24" fmla="*/ 545427 h 1049236"/>
                    <a:gd name="connsiteX25" fmla="*/ 143142 w 1049274"/>
                    <a:gd name="connsiteY25" fmla="*/ 443471 h 1049236"/>
                    <a:gd name="connsiteX26" fmla="*/ 53912 w 1049274"/>
                    <a:gd name="connsiteY26" fmla="*/ 292062 h 1049236"/>
                    <a:gd name="connsiteX27" fmla="*/ 138875 w 1049274"/>
                    <a:gd name="connsiteY27" fmla="*/ 168351 h 1049236"/>
                    <a:gd name="connsiteX28" fmla="*/ 312191 w 1049274"/>
                    <a:gd name="connsiteY28" fmla="*/ 197460 h 1049236"/>
                    <a:gd name="connsiteX29" fmla="*/ 356108 w 1049274"/>
                    <a:gd name="connsiteY29" fmla="*/ 27292 h 1049236"/>
                    <a:gd name="connsiteX30" fmla="*/ 503669 w 1049274"/>
                    <a:gd name="connsiteY30" fmla="*/ 0 h 1049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49274" h="1049236">
                      <a:moveTo>
                        <a:pt x="529108" y="264587"/>
                      </a:moveTo>
                      <a:cubicBezTo>
                        <a:pt x="479035" y="263669"/>
                        <a:pt x="428166" y="277182"/>
                        <a:pt x="383007" y="306509"/>
                      </a:cubicBezTo>
                      <a:cubicBezTo>
                        <a:pt x="262586" y="384703"/>
                        <a:pt x="228360" y="545752"/>
                        <a:pt x="306579" y="666211"/>
                      </a:cubicBezTo>
                      <a:cubicBezTo>
                        <a:pt x="384798" y="786671"/>
                        <a:pt x="545847" y="820923"/>
                        <a:pt x="666268" y="742716"/>
                      </a:cubicBezTo>
                      <a:cubicBezTo>
                        <a:pt x="786702" y="664535"/>
                        <a:pt x="820916" y="503486"/>
                        <a:pt x="742697" y="383027"/>
                      </a:cubicBezTo>
                      <a:cubicBezTo>
                        <a:pt x="693802" y="307732"/>
                        <a:pt x="612562" y="266117"/>
                        <a:pt x="529108" y="264587"/>
                      </a:cubicBezTo>
                      <a:close/>
                      <a:moveTo>
                        <a:pt x="503669" y="0"/>
                      </a:moveTo>
                      <a:cubicBezTo>
                        <a:pt x="495452" y="66256"/>
                        <a:pt x="539178" y="128956"/>
                        <a:pt x="605701" y="143091"/>
                      </a:cubicBezTo>
                      <a:cubicBezTo>
                        <a:pt x="672236" y="157239"/>
                        <a:pt x="737705" y="117754"/>
                        <a:pt x="757085" y="53823"/>
                      </a:cubicBezTo>
                      <a:cubicBezTo>
                        <a:pt x="801675" y="75781"/>
                        <a:pt x="843458" y="104203"/>
                        <a:pt x="880872" y="138811"/>
                      </a:cubicBezTo>
                      <a:cubicBezTo>
                        <a:pt x="828103" y="179807"/>
                        <a:pt x="814654" y="255130"/>
                        <a:pt x="851713" y="312229"/>
                      </a:cubicBezTo>
                      <a:cubicBezTo>
                        <a:pt x="888784" y="369316"/>
                        <a:pt x="963066" y="387680"/>
                        <a:pt x="1021994" y="356108"/>
                      </a:cubicBezTo>
                      <a:cubicBezTo>
                        <a:pt x="1038365" y="404368"/>
                        <a:pt x="1047356" y="454127"/>
                        <a:pt x="1049274" y="503796"/>
                      </a:cubicBezTo>
                      <a:cubicBezTo>
                        <a:pt x="983005" y="495490"/>
                        <a:pt x="920280" y="539229"/>
                        <a:pt x="906132" y="605777"/>
                      </a:cubicBezTo>
                      <a:cubicBezTo>
                        <a:pt x="892010" y="672287"/>
                        <a:pt x="931482" y="737756"/>
                        <a:pt x="995362" y="757161"/>
                      </a:cubicBezTo>
                      <a:cubicBezTo>
                        <a:pt x="973417" y="801726"/>
                        <a:pt x="944982" y="843471"/>
                        <a:pt x="910400" y="880885"/>
                      </a:cubicBezTo>
                      <a:cubicBezTo>
                        <a:pt x="869378" y="828167"/>
                        <a:pt x="794131" y="814730"/>
                        <a:pt x="737083" y="851776"/>
                      </a:cubicBezTo>
                      <a:cubicBezTo>
                        <a:pt x="680034" y="888822"/>
                        <a:pt x="661695" y="963041"/>
                        <a:pt x="693166" y="1021956"/>
                      </a:cubicBezTo>
                      <a:cubicBezTo>
                        <a:pt x="644931" y="1038314"/>
                        <a:pt x="595224" y="1047306"/>
                        <a:pt x="545592" y="1049236"/>
                      </a:cubicBezTo>
                      <a:cubicBezTo>
                        <a:pt x="553834" y="982980"/>
                        <a:pt x="510108" y="920293"/>
                        <a:pt x="443586" y="906132"/>
                      </a:cubicBezTo>
                      <a:cubicBezTo>
                        <a:pt x="377038" y="891997"/>
                        <a:pt x="311582" y="931482"/>
                        <a:pt x="292189" y="995413"/>
                      </a:cubicBezTo>
                      <a:cubicBezTo>
                        <a:pt x="247599" y="973468"/>
                        <a:pt x="205816" y="945032"/>
                        <a:pt x="168402" y="910412"/>
                      </a:cubicBezTo>
                      <a:cubicBezTo>
                        <a:pt x="221171" y="869429"/>
                        <a:pt x="234633" y="794106"/>
                        <a:pt x="197549" y="737006"/>
                      </a:cubicBezTo>
                      <a:cubicBezTo>
                        <a:pt x="160490" y="679920"/>
                        <a:pt x="86220" y="661568"/>
                        <a:pt x="27280" y="693115"/>
                      </a:cubicBezTo>
                      <a:cubicBezTo>
                        <a:pt x="10897" y="644842"/>
                        <a:pt x="1918" y="595109"/>
                        <a:pt x="0" y="545427"/>
                      </a:cubicBezTo>
                      <a:cubicBezTo>
                        <a:pt x="66294" y="553745"/>
                        <a:pt x="128994" y="510007"/>
                        <a:pt x="143142" y="443471"/>
                      </a:cubicBezTo>
                      <a:cubicBezTo>
                        <a:pt x="157264" y="376936"/>
                        <a:pt x="117793" y="311493"/>
                        <a:pt x="53912" y="292062"/>
                      </a:cubicBezTo>
                      <a:cubicBezTo>
                        <a:pt x="75857" y="247510"/>
                        <a:pt x="104292" y="205753"/>
                        <a:pt x="138875" y="168351"/>
                      </a:cubicBezTo>
                      <a:cubicBezTo>
                        <a:pt x="179896" y="221069"/>
                        <a:pt x="255156" y="234506"/>
                        <a:pt x="312191" y="197460"/>
                      </a:cubicBezTo>
                      <a:cubicBezTo>
                        <a:pt x="369240" y="160426"/>
                        <a:pt x="387579" y="86208"/>
                        <a:pt x="356108" y="27292"/>
                      </a:cubicBezTo>
                      <a:cubicBezTo>
                        <a:pt x="404330" y="10922"/>
                        <a:pt x="454050" y="1918"/>
                        <a:pt x="503669" y="0"/>
                      </a:cubicBezTo>
                      <a:close/>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4" name="Freeform 3"/>
                <p:cNvSpPr/>
                <p:nvPr/>
              </p:nvSpPr>
              <p:spPr>
                <a:xfrm>
                  <a:off x="4634923" y="1769201"/>
                  <a:ext cx="355587" cy="355619"/>
                </a:xfrm>
                <a:custGeom>
                  <a:avLst/>
                  <a:gdLst>
                    <a:gd name="connsiteX0" fmla="*/ 326879 w 355587"/>
                    <a:gd name="connsiteY0" fmla="*/ 81008 h 355619"/>
                    <a:gd name="connsiteX1" fmla="*/ 80969 w 355587"/>
                    <a:gd name="connsiteY1" fmla="*/ 28684 h 355619"/>
                    <a:gd name="connsiteX2" fmla="*/ 28708 w 355587"/>
                    <a:gd name="connsiteY2" fmla="*/ 274632 h 355619"/>
                    <a:gd name="connsiteX3" fmla="*/ 274631 w 355587"/>
                    <a:gd name="connsiteY3" fmla="*/ 326931 h 355619"/>
                    <a:gd name="connsiteX4" fmla="*/ 326879 w 355587"/>
                    <a:gd name="connsiteY4" fmla="*/ 81008 h 3556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5587" h="355619">
                      <a:moveTo>
                        <a:pt x="326879" y="81008"/>
                      </a:moveTo>
                      <a:cubicBezTo>
                        <a:pt x="273399" y="-1364"/>
                        <a:pt x="163290" y="-24770"/>
                        <a:pt x="80969" y="28684"/>
                      </a:cubicBezTo>
                      <a:cubicBezTo>
                        <a:pt x="-1378" y="82139"/>
                        <a:pt x="-24772" y="192260"/>
                        <a:pt x="28708" y="274632"/>
                      </a:cubicBezTo>
                      <a:cubicBezTo>
                        <a:pt x="82175" y="356967"/>
                        <a:pt x="192297" y="380398"/>
                        <a:pt x="274631" y="326931"/>
                      </a:cubicBezTo>
                      <a:cubicBezTo>
                        <a:pt x="356965" y="273464"/>
                        <a:pt x="380358" y="163355"/>
                        <a:pt x="326879" y="81008"/>
                      </a:cubicBezTo>
                    </a:path>
                  </a:pathLst>
                </a:custGeom>
                <a:grp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37450202"/>
      </p:ext>
    </p:extLst>
  </p:cSld>
  <p:clrMapOvr>
    <a:masterClrMapping/>
  </p:clrMapOvr>
  <mc:AlternateContent xmlns:mc="http://schemas.openxmlformats.org/markup-compatibility/2006" xmlns:p14="http://schemas.microsoft.com/office/powerpoint/2010/main">
    <mc:Choice Requires="p14">
      <p:transition spd="slow" p14:dur="9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p:cTn id="7" dur="500" fill="hold"/>
                                        <p:tgtEl>
                                          <p:spTgt spid="136"/>
                                        </p:tgtEl>
                                        <p:attrNameLst>
                                          <p:attrName>ppt_w</p:attrName>
                                        </p:attrNameLst>
                                      </p:cBhvr>
                                      <p:tavLst>
                                        <p:tav tm="0">
                                          <p:val>
                                            <p:fltVal val="0"/>
                                          </p:val>
                                        </p:tav>
                                        <p:tav tm="100000">
                                          <p:val>
                                            <p:strVal val="#ppt_w"/>
                                          </p:val>
                                        </p:tav>
                                      </p:tavLst>
                                    </p:anim>
                                    <p:anim calcmode="lin" valueType="num">
                                      <p:cBhvr>
                                        <p:cTn id="8" dur="500" fill="hold"/>
                                        <p:tgtEl>
                                          <p:spTgt spid="136"/>
                                        </p:tgtEl>
                                        <p:attrNameLst>
                                          <p:attrName>ppt_h</p:attrName>
                                        </p:attrNameLst>
                                      </p:cBhvr>
                                      <p:tavLst>
                                        <p:tav tm="0">
                                          <p:val>
                                            <p:fltVal val="0"/>
                                          </p:val>
                                        </p:tav>
                                        <p:tav tm="100000">
                                          <p:val>
                                            <p:strVal val="#ppt_h"/>
                                          </p:val>
                                        </p:tav>
                                      </p:tavLst>
                                    </p:anim>
                                    <p:animEffect transition="in" filter="fade">
                                      <p:cBhvr>
                                        <p:cTn id="9" dur="500"/>
                                        <p:tgtEl>
                                          <p:spTgt spid="13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38"/>
                                        </p:tgtEl>
                                        <p:attrNameLst>
                                          <p:attrName>style.visibility</p:attrName>
                                        </p:attrNameLst>
                                      </p:cBhvr>
                                      <p:to>
                                        <p:strVal val="visible"/>
                                      </p:to>
                                    </p:set>
                                    <p:animEffect transition="in" filter="fade">
                                      <p:cBhvr>
                                        <p:cTn id="13" dur="500"/>
                                        <p:tgtEl>
                                          <p:spTgt spid="13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35"/>
                                        </p:tgtEl>
                                        <p:attrNameLst>
                                          <p:attrName>style.visibility</p:attrName>
                                        </p:attrNameLst>
                                      </p:cBhvr>
                                      <p:to>
                                        <p:strVal val="visible"/>
                                      </p:to>
                                    </p:set>
                                    <p:anim calcmode="lin" valueType="num">
                                      <p:cBhvr>
                                        <p:cTn id="21" dur="500" fill="hold"/>
                                        <p:tgtEl>
                                          <p:spTgt spid="135"/>
                                        </p:tgtEl>
                                        <p:attrNameLst>
                                          <p:attrName>ppt_w</p:attrName>
                                        </p:attrNameLst>
                                      </p:cBhvr>
                                      <p:tavLst>
                                        <p:tav tm="0">
                                          <p:val>
                                            <p:fltVal val="0"/>
                                          </p:val>
                                        </p:tav>
                                        <p:tav tm="100000">
                                          <p:val>
                                            <p:strVal val="#ppt_w"/>
                                          </p:val>
                                        </p:tav>
                                      </p:tavLst>
                                    </p:anim>
                                    <p:anim calcmode="lin" valueType="num">
                                      <p:cBhvr>
                                        <p:cTn id="22" dur="500" fill="hold"/>
                                        <p:tgtEl>
                                          <p:spTgt spid="135"/>
                                        </p:tgtEl>
                                        <p:attrNameLst>
                                          <p:attrName>ppt_h</p:attrName>
                                        </p:attrNameLst>
                                      </p:cBhvr>
                                      <p:tavLst>
                                        <p:tav tm="0">
                                          <p:val>
                                            <p:fltVal val="0"/>
                                          </p:val>
                                        </p:tav>
                                        <p:tav tm="100000">
                                          <p:val>
                                            <p:strVal val="#ppt_h"/>
                                          </p:val>
                                        </p:tav>
                                      </p:tavLst>
                                    </p:anim>
                                    <p:animEffect transition="in" filter="fade">
                                      <p:cBhvr>
                                        <p:cTn id="23" dur="500"/>
                                        <p:tgtEl>
                                          <p:spTgt spid="13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39"/>
                                        </p:tgtEl>
                                        <p:attrNameLst>
                                          <p:attrName>style.visibility</p:attrName>
                                        </p:attrNameLst>
                                      </p:cBhvr>
                                      <p:to>
                                        <p:strVal val="visible"/>
                                      </p:to>
                                    </p:set>
                                    <p:animEffect transition="in" filter="fade">
                                      <p:cBhvr>
                                        <p:cTn id="27" dur="500"/>
                                        <p:tgtEl>
                                          <p:spTgt spid="139"/>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left)">
                                      <p:cBhvr>
                                        <p:cTn id="31" dur="500"/>
                                        <p:tgtEl>
                                          <p:spTgt spid="6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37"/>
                                        </p:tgtEl>
                                        <p:attrNameLst>
                                          <p:attrName>style.visibility</p:attrName>
                                        </p:attrNameLst>
                                      </p:cBhvr>
                                      <p:to>
                                        <p:strVal val="visible"/>
                                      </p:to>
                                    </p:set>
                                    <p:anim calcmode="lin" valueType="num">
                                      <p:cBhvr>
                                        <p:cTn id="35" dur="500" fill="hold"/>
                                        <p:tgtEl>
                                          <p:spTgt spid="137"/>
                                        </p:tgtEl>
                                        <p:attrNameLst>
                                          <p:attrName>ppt_w</p:attrName>
                                        </p:attrNameLst>
                                      </p:cBhvr>
                                      <p:tavLst>
                                        <p:tav tm="0">
                                          <p:val>
                                            <p:fltVal val="0"/>
                                          </p:val>
                                        </p:tav>
                                        <p:tav tm="100000">
                                          <p:val>
                                            <p:strVal val="#ppt_w"/>
                                          </p:val>
                                        </p:tav>
                                      </p:tavLst>
                                    </p:anim>
                                    <p:anim calcmode="lin" valueType="num">
                                      <p:cBhvr>
                                        <p:cTn id="36" dur="500" fill="hold"/>
                                        <p:tgtEl>
                                          <p:spTgt spid="137"/>
                                        </p:tgtEl>
                                        <p:attrNameLst>
                                          <p:attrName>ppt_h</p:attrName>
                                        </p:attrNameLst>
                                      </p:cBhvr>
                                      <p:tavLst>
                                        <p:tav tm="0">
                                          <p:val>
                                            <p:fltVal val="0"/>
                                          </p:val>
                                        </p:tav>
                                        <p:tav tm="100000">
                                          <p:val>
                                            <p:strVal val="#ppt_h"/>
                                          </p:val>
                                        </p:tav>
                                      </p:tavLst>
                                    </p:anim>
                                    <p:animEffect transition="in" filter="fade">
                                      <p:cBhvr>
                                        <p:cTn id="37" dur="500"/>
                                        <p:tgtEl>
                                          <p:spTgt spid="137"/>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140"/>
                                        </p:tgtEl>
                                        <p:attrNameLst>
                                          <p:attrName>style.visibility</p:attrName>
                                        </p:attrNameLst>
                                      </p:cBhvr>
                                      <p:to>
                                        <p:strVal val="visible"/>
                                      </p:to>
                                    </p:set>
                                    <p:animEffect transition="in" filter="fade">
                                      <p:cBhvr>
                                        <p:cTn id="41"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CP Deluxe">
  <a:themeElements>
    <a:clrScheme name="Custom 16">
      <a:dk1>
        <a:srgbClr val="26AAC8"/>
      </a:dk1>
      <a:lt1>
        <a:srgbClr val="FEFFFF"/>
      </a:lt1>
      <a:dk2>
        <a:srgbClr val="26AAC8"/>
      </a:dk2>
      <a:lt2>
        <a:srgbClr val="FEFFFF"/>
      </a:lt2>
      <a:accent1>
        <a:srgbClr val="002663"/>
      </a:accent1>
      <a:accent2>
        <a:srgbClr val="1F99BC"/>
      </a:accent2>
      <a:accent3>
        <a:srgbClr val="90E0E7"/>
      </a:accent3>
      <a:accent4>
        <a:srgbClr val="5F6064"/>
      </a:accent4>
      <a:accent5>
        <a:srgbClr val="898A8C"/>
      </a:accent5>
      <a:accent6>
        <a:srgbClr val="BBBBBB"/>
      </a:accent6>
      <a:hlink>
        <a:srgbClr val="8FE0E7"/>
      </a:hlink>
      <a:folHlink>
        <a:srgbClr val="126790"/>
      </a:folHlink>
    </a:clrScheme>
    <a:fontScheme name="AMEX">
      <a:majorFont>
        <a:latin typeface="BentonSans Light"/>
        <a:ea typeface=""/>
        <a:cs typeface=""/>
      </a:majorFont>
      <a:minorFont>
        <a:latin typeface="BentonSans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rtlCol="0" anchor="ctr"/>
      <a:lstStyle>
        <a:defPPr algn="ctr">
          <a:defRPr sz="1400" dirty="0" err="1" smtClean="0">
            <a:latin typeface="BentonSans Regular"/>
            <a:cs typeface="BentonSans Regular"/>
          </a:defRPr>
        </a:defPPr>
      </a:lstStyle>
      <a:style>
        <a:lnRef idx="1">
          <a:schemeClr val="accent1"/>
        </a:lnRef>
        <a:fillRef idx="3">
          <a:schemeClr val="accent1"/>
        </a:fillRef>
        <a:effectRef idx="2">
          <a:schemeClr val="accent1"/>
        </a:effectRef>
        <a:fontRef idx="minor">
          <a:schemeClr val="lt1"/>
        </a:fontRef>
      </a:style>
    </a:spDef>
    <a:lnDef>
      <a:spPr>
        <a:ln w="9525" cmpd="sng">
          <a:solidFill>
            <a:schemeClr val="bg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lnSpc>
            <a:spcPct val="90000"/>
          </a:lnSpc>
          <a:spcBef>
            <a:spcPts val="1600"/>
          </a:spcBef>
          <a:defRPr dirty="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6F2769-7194-4217-93D3-3AF3A4742282}">
  <ds:schemaRefs>
    <ds:schemaRef ds:uri="http://purl.org/dc/elements/1.1/"/>
    <ds:schemaRef ds:uri="http://schemas.openxmlformats.org/package/2006/metadata/core-properties"/>
    <ds:schemaRef ds:uri="http://schemas.microsoft.com/office/2006/metadata/properties"/>
    <ds:schemaRef ds:uri="http://www.w3.org/XML/1998/namespace"/>
    <ds:schemaRef ds:uri="http://schemas.microsoft.com/sharepoint/v3/fields"/>
    <ds:schemaRef ds:uri="http://purl.org/dc/terms/"/>
    <ds:schemaRef ds:uri="http://schemas.microsoft.com/office/2006/documentManagement/types"/>
    <ds:schemaRef ds:uri="http://purl.org/dc/dcmitype/"/>
    <ds:schemaRef ds:uri="http://schemas.microsoft.com/office/infopath/2007/PartnerControls"/>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35211</TotalTime>
  <Words>5650</Words>
  <Application>Microsoft Macintosh PowerPoint</Application>
  <PresentationFormat>Widescreen</PresentationFormat>
  <Paragraphs>799</Paragraphs>
  <Slides>68</Slides>
  <Notes>67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BentonSans</vt:lpstr>
      <vt:lpstr>BentonSans Light</vt:lpstr>
      <vt:lpstr>BentonSans Medium</vt:lpstr>
      <vt:lpstr>BentonSans Regular</vt:lpstr>
      <vt:lpstr>BentonSans-Light</vt:lpstr>
      <vt:lpstr>Calibri</vt:lpstr>
      <vt:lpstr>Arial</vt:lpstr>
      <vt:lpstr>GCP Deluxe</vt:lpstr>
      <vt:lpstr>TITLE TBD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lpstr>PowerPoint Presentation</vt:lpstr>
      <vt:lpstr>PowerPoint Presentation</vt:lpstr>
    </vt:vector>
  </TitlesOfParts>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Scott Grand</cp:lastModifiedBy>
  <cp:revision>1615</cp:revision>
  <cp:lastPrinted>2017-12-04T15:14:11Z</cp:lastPrinted>
  <dcterms:created xsi:type="dcterms:W3CDTF">2010-04-12T23:12:02Z</dcterms:created>
  <dcterms:modified xsi:type="dcterms:W3CDTF">2018-01-24T11:57:52Z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y fmtid="{D5CDD505-2E9C-101B-9397-08002B2CF9AE}" pid="3" name="AXPAuthor">
    <vt:lpwstr>Megan Goff</vt:lpwstr>
  </property>
  <property fmtid="{D5CDD505-2E9C-101B-9397-08002B2CF9AE}" pid="4" name="AXPDataClassification">
    <vt:lpwstr>AXP Internal</vt:lpwstr>
  </property>
  <property fmtid="{D5CDD505-2E9C-101B-9397-08002B2CF9AE}" pid="5" name="AXPDataClassificationForSearch">
    <vt:lpwstr>AXPInternal_UniqueSearchString</vt:lpwstr>
  </property>
  <property fmtid="{D5CDD505-2E9C-101B-9397-08002B2CF9AE}" pid="6" name="AXPLastAuthor">
    <vt:lpwstr>Megan Goff</vt:lpwstr>
  </property>
</Properties>
</file>