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emf" ContentType="image/x-emf"/>
  <Default Extension="rels" ContentType="application/vnd.openxmlformats-package.relationships+xml"/>
  <Default Extension="wdp" ContentType="image/vnd.ms-photo"/>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2.xml" ContentType="application/vnd.openxmlformats-officedocument.presentationml.comments+xml"/>
  <Override PartName="/ppt/comments/comment3.xml" ContentType="application/vnd.openxmlformats-officedocument.presentationml.comments+xml"/>
  <Override PartName="/ppt/comments/comment4.xml" ContentType="application/vnd.openxmlformats-officedocument.presentationml.comments+xml"/>
  <Override PartName="/ppt/notesSlides/notesSlide4.xml" ContentType="application/vnd.openxmlformats-officedocument.presentationml.notesSlide+xml"/>
  <Override PartName="/ppt/comments/comment5.xml" ContentType="application/vnd.openxmlformats-officedocument.presentationml.comments+xml"/>
  <Override PartName="/ppt/comments/comment6.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7.xml" ContentType="application/vnd.openxmlformats-officedocument.presentationml.comments+xml"/>
  <Override PartName="/ppt/comments/comment8.xml" ContentType="application/vnd.openxmlformats-officedocument.presentationml.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comment9.xml" ContentType="application/vnd.openxmlformats-officedocument.presentationml.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Lst>
  <p:notesMasterIdLst>
    <p:notesMasterId r:id="rId72"/>
  </p:notesMasterIdLst>
  <p:sldIdLst>
    <p:sldId id="2580" r:id="rId2"/>
    <p:sldId id="2653" r:id="rId3"/>
    <p:sldId id="2581" r:id="rId4"/>
    <p:sldId id="2582" r:id="rId5"/>
    <p:sldId id="2583" r:id="rId6"/>
    <p:sldId id="2584" r:id="rId7"/>
    <p:sldId id="2585" r:id="rId8"/>
    <p:sldId id="2586" r:id="rId9"/>
    <p:sldId id="2587" r:id="rId10"/>
    <p:sldId id="2631" r:id="rId11"/>
    <p:sldId id="2632" r:id="rId12"/>
    <p:sldId id="2577" r:id="rId13"/>
    <p:sldId id="2589" r:id="rId14"/>
    <p:sldId id="2590" r:id="rId15"/>
    <p:sldId id="2588" r:id="rId16"/>
    <p:sldId id="2591" r:id="rId17"/>
    <p:sldId id="2592" r:id="rId18"/>
    <p:sldId id="2593" r:id="rId19"/>
    <p:sldId id="2576" r:id="rId20"/>
    <p:sldId id="2594" r:id="rId21"/>
    <p:sldId id="2597" r:id="rId22"/>
    <p:sldId id="2595" r:id="rId23"/>
    <p:sldId id="2598" r:id="rId24"/>
    <p:sldId id="2599" r:id="rId25"/>
    <p:sldId id="2600" r:id="rId26"/>
    <p:sldId id="2601" r:id="rId27"/>
    <p:sldId id="2596" r:id="rId28"/>
    <p:sldId id="2603" r:id="rId29"/>
    <p:sldId id="2604" r:id="rId30"/>
    <p:sldId id="2605" r:id="rId31"/>
    <p:sldId id="2617" r:id="rId32"/>
    <p:sldId id="2606" r:id="rId33"/>
    <p:sldId id="2607" r:id="rId34"/>
    <p:sldId id="2608" r:id="rId35"/>
    <p:sldId id="2609" r:id="rId36"/>
    <p:sldId id="2610" r:id="rId37"/>
    <p:sldId id="2611" r:id="rId38"/>
    <p:sldId id="2612" r:id="rId39"/>
    <p:sldId id="2613" r:id="rId40"/>
    <p:sldId id="2614" r:id="rId41"/>
    <p:sldId id="2615" r:id="rId42"/>
    <p:sldId id="2616" r:id="rId43"/>
    <p:sldId id="2618" r:id="rId44"/>
    <p:sldId id="2619" r:id="rId45"/>
    <p:sldId id="2620" r:id="rId46"/>
    <p:sldId id="2621" r:id="rId47"/>
    <p:sldId id="2622" r:id="rId48"/>
    <p:sldId id="2623" r:id="rId49"/>
    <p:sldId id="2625" r:id="rId50"/>
    <p:sldId id="2626" r:id="rId51"/>
    <p:sldId id="2627" r:id="rId52"/>
    <p:sldId id="2628" r:id="rId53"/>
    <p:sldId id="2629" r:id="rId54"/>
    <p:sldId id="2630" r:id="rId55"/>
    <p:sldId id="2633" r:id="rId56"/>
    <p:sldId id="2634" r:id="rId57"/>
    <p:sldId id="2636" r:id="rId58"/>
    <p:sldId id="2637" r:id="rId59"/>
    <p:sldId id="2639" r:id="rId60"/>
    <p:sldId id="2640" r:id="rId61"/>
    <p:sldId id="2641" r:id="rId62"/>
    <p:sldId id="2642" r:id="rId63"/>
    <p:sldId id="2643" r:id="rId64"/>
    <p:sldId id="2644" r:id="rId65"/>
    <p:sldId id="2645" r:id="rId66"/>
    <p:sldId id="2646" r:id="rId67"/>
    <p:sldId id="2647" r:id="rId68"/>
    <p:sldId id="2648" r:id="rId69"/>
    <p:sldId id="2650" r:id="rId70"/>
    <p:sldId id="2651" r:id="rId71"/>
  </p:sldIdLst>
  <p:sldSz cx="13817600" cy="7772400"/>
  <p:notesSz cx="6858000" cy="9144000"/>
  <p:defaultTextStyle>
    <a:defPPr>
      <a:defRPr lang="en-US"/>
    </a:defPPr>
    <a:lvl1pPr marL="0" algn="l" defTabSz="1018705" rtl="0" eaLnBrk="1" latinLnBrk="0" hangingPunct="1">
      <a:defRPr sz="2006" kern="1200">
        <a:solidFill>
          <a:schemeClr val="tx1"/>
        </a:solidFill>
        <a:latin typeface="+mn-lt"/>
        <a:ea typeface="+mn-ea"/>
        <a:cs typeface="+mn-cs"/>
      </a:defRPr>
    </a:lvl1pPr>
    <a:lvl2pPr marL="509352" algn="l" defTabSz="1018705" rtl="0" eaLnBrk="1" latinLnBrk="0" hangingPunct="1">
      <a:defRPr sz="2006" kern="1200">
        <a:solidFill>
          <a:schemeClr val="tx1"/>
        </a:solidFill>
        <a:latin typeface="+mn-lt"/>
        <a:ea typeface="+mn-ea"/>
        <a:cs typeface="+mn-cs"/>
      </a:defRPr>
    </a:lvl2pPr>
    <a:lvl3pPr marL="1018705" algn="l" defTabSz="1018705" rtl="0" eaLnBrk="1" latinLnBrk="0" hangingPunct="1">
      <a:defRPr sz="2006" kern="1200">
        <a:solidFill>
          <a:schemeClr val="tx1"/>
        </a:solidFill>
        <a:latin typeface="+mn-lt"/>
        <a:ea typeface="+mn-ea"/>
        <a:cs typeface="+mn-cs"/>
      </a:defRPr>
    </a:lvl3pPr>
    <a:lvl4pPr marL="1528058" algn="l" defTabSz="1018705" rtl="0" eaLnBrk="1" latinLnBrk="0" hangingPunct="1">
      <a:defRPr sz="2006" kern="1200">
        <a:solidFill>
          <a:schemeClr val="tx1"/>
        </a:solidFill>
        <a:latin typeface="+mn-lt"/>
        <a:ea typeface="+mn-ea"/>
        <a:cs typeface="+mn-cs"/>
      </a:defRPr>
    </a:lvl4pPr>
    <a:lvl5pPr marL="2037411" algn="l" defTabSz="1018705" rtl="0" eaLnBrk="1" latinLnBrk="0" hangingPunct="1">
      <a:defRPr sz="2006" kern="1200">
        <a:solidFill>
          <a:schemeClr val="tx1"/>
        </a:solidFill>
        <a:latin typeface="+mn-lt"/>
        <a:ea typeface="+mn-ea"/>
        <a:cs typeface="+mn-cs"/>
      </a:defRPr>
    </a:lvl5pPr>
    <a:lvl6pPr marL="2546764" algn="l" defTabSz="1018705" rtl="0" eaLnBrk="1" latinLnBrk="0" hangingPunct="1">
      <a:defRPr sz="2006" kern="1200">
        <a:solidFill>
          <a:schemeClr val="tx1"/>
        </a:solidFill>
        <a:latin typeface="+mn-lt"/>
        <a:ea typeface="+mn-ea"/>
        <a:cs typeface="+mn-cs"/>
      </a:defRPr>
    </a:lvl6pPr>
    <a:lvl7pPr marL="3056116" algn="l" defTabSz="1018705" rtl="0" eaLnBrk="1" latinLnBrk="0" hangingPunct="1">
      <a:defRPr sz="2006" kern="1200">
        <a:solidFill>
          <a:schemeClr val="tx1"/>
        </a:solidFill>
        <a:latin typeface="+mn-lt"/>
        <a:ea typeface="+mn-ea"/>
        <a:cs typeface="+mn-cs"/>
      </a:defRPr>
    </a:lvl7pPr>
    <a:lvl8pPr marL="3565469" algn="l" defTabSz="1018705" rtl="0" eaLnBrk="1" latinLnBrk="0" hangingPunct="1">
      <a:defRPr sz="2006" kern="1200">
        <a:solidFill>
          <a:schemeClr val="tx1"/>
        </a:solidFill>
        <a:latin typeface="+mn-lt"/>
        <a:ea typeface="+mn-ea"/>
        <a:cs typeface="+mn-cs"/>
      </a:defRPr>
    </a:lvl8pPr>
    <a:lvl9pPr marL="4074821" algn="l" defTabSz="1018705" rtl="0" eaLnBrk="1" latinLnBrk="0" hangingPunct="1">
      <a:defRPr sz="2006" kern="1200">
        <a:solidFill>
          <a:schemeClr val="tx1"/>
        </a:solidFill>
        <a:latin typeface="+mn-lt"/>
        <a:ea typeface="+mn-ea"/>
        <a:cs typeface="+mn-cs"/>
      </a:defRPr>
    </a:lvl9pPr>
  </p:defaultTextStyle>
  <p:extLst>
    <p:ext uri="{521415D9-36F7-43E2-AB2F-B90AF26B5E84}">
      <p14:sectionLst xmlns:p14="http://schemas.microsoft.com/office/powerpoint/2010/main">
        <p14:section name="For Partner Managers ONLY" id="{BF861516-25BC-1F49-9E31-92C0D42643C8}">
          <p14:sldIdLst>
            <p14:sldId id="2580"/>
            <p14:sldId id="2653"/>
            <p14:sldId id="2581"/>
            <p14:sldId id="2582"/>
            <p14:sldId id="2583"/>
            <p14:sldId id="2584"/>
            <p14:sldId id="2585"/>
            <p14:sldId id="2586"/>
            <p14:sldId id="2587"/>
            <p14:sldId id="2631"/>
            <p14:sldId id="2632"/>
          </p14:sldIdLst>
        </p14:section>
        <p14:section name="Introduction" id="{93533511-0A5B-634E-9FE4-D5A61C77AF2B}">
          <p14:sldIdLst>
            <p14:sldId id="2577"/>
            <p14:sldId id="2589"/>
            <p14:sldId id="2590"/>
          </p14:sldIdLst>
        </p14:section>
        <p14:section name="Partner Financials" id="{D5ECABA4-2818-9445-8769-2E5576136C1E}">
          <p14:sldIdLst>
            <p14:sldId id="2588"/>
            <p14:sldId id="2591"/>
          </p14:sldIdLst>
        </p14:section>
        <p14:section name="About American Express" id="{4DFD5E67-E348-A947-8F5A-09FACAF60B34}">
          <p14:sldIdLst>
            <p14:sldId id="2592"/>
            <p14:sldId id="2593"/>
            <p14:sldId id="2576"/>
          </p14:sldIdLst>
        </p14:section>
        <p14:section name="Industry Pricing" id="{D6B9CF2A-7E34-5F49-9C87-D277E20C2095}">
          <p14:sldIdLst>
            <p14:sldId id="2594"/>
            <p14:sldId id="2597"/>
          </p14:sldIdLst>
        </p14:section>
        <p14:section name="Operational &amp; Admin INfo" id="{DAE6BCE3-C950-FF49-A8DE-458E39098003}">
          <p14:sldIdLst>
            <p14:sldId id="2595"/>
            <p14:sldId id="2598"/>
            <p14:sldId id="2599"/>
            <p14:sldId id="2600"/>
            <p14:sldId id="2601"/>
          </p14:sldIdLst>
        </p14:section>
        <p14:section name="POP" id="{BAAFCC4B-79AA-B248-8812-AF8CA897D21F}">
          <p14:sldIdLst>
            <p14:sldId id="2596"/>
            <p14:sldId id="2603"/>
          </p14:sldIdLst>
        </p14:section>
        <p14:section name="Reasons to Accept by Industry" id="{828C925D-6EF5-AD40-BF93-68C8CFE5DF82}">
          <p14:sldIdLst>
            <p14:sldId id="2604"/>
            <p14:sldId id="2605"/>
            <p14:sldId id="2617"/>
            <p14:sldId id="2606"/>
            <p14:sldId id="2607"/>
            <p14:sldId id="2608"/>
            <p14:sldId id="2609"/>
          </p14:sldIdLst>
        </p14:section>
        <p14:section name="Conference Sell Sheets by INdustry" id="{D47DD69B-7FDA-2F4D-940D-EB68B2BE4627}">
          <p14:sldIdLst>
            <p14:sldId id="2610"/>
            <p14:sldId id="2611"/>
            <p14:sldId id="2612"/>
            <p14:sldId id="2613"/>
            <p14:sldId id="2614"/>
            <p14:sldId id="2615"/>
            <p14:sldId id="2616"/>
          </p14:sldIdLst>
        </p14:section>
        <p14:section name="Sample Communication" id="{BB268E5A-7C4A-F344-BA30-639EE817E8A2}">
          <p14:sldIdLst>
            <p14:sldId id="2618"/>
            <p14:sldId id="2619"/>
            <p14:sldId id="2620"/>
            <p14:sldId id="2621"/>
          </p14:sldIdLst>
        </p14:section>
        <p14:section name="Responding to Objections" id="{08C6B74A-5929-2544-B59D-E726B543D7A4}">
          <p14:sldIdLst>
            <p14:sldId id="2622"/>
            <p14:sldId id="2623"/>
          </p14:sldIdLst>
        </p14:section>
        <p14:section name="Sample Customer Activation Communication" id="{9B04EBD8-1190-1045-976D-32CA6D92434E}">
          <p14:sldIdLst>
            <p14:sldId id="2625"/>
            <p14:sldId id="2626"/>
            <p14:sldId id="2627"/>
            <p14:sldId id="2628"/>
            <p14:sldId id="2629"/>
            <p14:sldId id="2630"/>
          </p14:sldIdLst>
        </p14:section>
        <p14:section name="Partnership Marketing" id="{12DC5FCF-8363-D84E-BE6B-DB4189102DD9}">
          <p14:sldIdLst>
            <p14:sldId id="2633"/>
            <p14:sldId id="2634"/>
          </p14:sldIdLst>
        </p14:section>
        <p14:section name="Business Products &amp; Services" id="{01DAC477-8734-5948-8894-6F253AC8C31A}">
          <p14:sldIdLst>
            <p14:sldId id="2636"/>
            <p14:sldId id="2637"/>
            <p14:sldId id="2639"/>
            <p14:sldId id="2640"/>
            <p14:sldId id="2641"/>
            <p14:sldId id="2642"/>
            <p14:sldId id="2643"/>
            <p14:sldId id="2644"/>
            <p14:sldId id="2645"/>
            <p14:sldId id="2646"/>
            <p14:sldId id="2647"/>
            <p14:sldId id="2648"/>
            <p14:sldId id="2650"/>
            <p14:sldId id="2651"/>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Office" lastIdx="60" clrIdx="0"/>
  <p:cmAuthor id="2" name="Microsoft Office User" initials="Office [2]" lastIdx="1" clrIdx="1"/>
  <p:cmAuthor id="3" name="John Holland" initials="JH" lastIdx="39" clrIdx="2"/>
  <p:cmAuthor id="4" name="Jamie Farmen" initials="JF" lastIdx="1" clrIdx="3"/>
  <p:cmAuthor id="5" name="Pat Styles" initials="PS" lastIdx="51"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8D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427" autoAdjust="0"/>
    <p:restoredTop sz="94342"/>
  </p:normalViewPr>
  <p:slideViewPr>
    <p:cSldViewPr snapToGrid="0">
      <p:cViewPr varScale="1">
        <p:scale>
          <a:sx n="98" d="100"/>
          <a:sy n="98" d="100"/>
        </p:scale>
        <p:origin x="560" y="192"/>
      </p:cViewPr>
      <p:guideLst/>
    </p:cSldViewPr>
  </p:slideViewPr>
  <p:notesTextViewPr>
    <p:cViewPr>
      <p:scale>
        <a:sx n="1" d="1"/>
        <a:sy n="1" d="1"/>
      </p:scale>
      <p:origin x="0" y="0"/>
    </p:cViewPr>
  </p:notesTextViewPr>
  <p:sorterViewPr>
    <p:cViewPr>
      <p:scale>
        <a:sx n="66" d="100"/>
        <a:sy n="66" d="100"/>
      </p:scale>
      <p:origin x="0" y="-2581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notesMaster" Target="notesMasters/notesMaster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commentAuthors" Target="commentAuthors.xml"/><Relationship Id="rId74" Type="http://schemas.openxmlformats.org/officeDocument/2006/relationships/presProps" Target="presProps.xml"/><Relationship Id="rId75" Type="http://schemas.openxmlformats.org/officeDocument/2006/relationships/viewProps" Target="viewProps.xml"/><Relationship Id="rId76" Type="http://schemas.openxmlformats.org/officeDocument/2006/relationships/theme" Target="theme/theme1.xml"/><Relationship Id="rId77"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9-05-23T09:30:38.412" idx="50">
    <p:pos x="10" y="10"/>
    <p:text>Pat - this was your original note on this slide: this is the original note: Can this template accommodate any of the previous slides if a PM wants to transfer them into a presentation deck?  As an example, could slide #17 and slide #34 look ok in this template?  I think you created this for the front part of the deck (PM section only), but this needs to be a template for the PM to compile a few slides to create a deck for the partner.  Maybe we can just delete this slide and show how a partner customized deck might look???  See example below?</p:text>
    <p:extLst>
      <p:ext uri="{C676402C-5697-4E1C-873F-D02D1690AC5C}">
        <p15:threadingInfo xmlns:p15="http://schemas.microsoft.com/office/powerpoint/2012/main" timeZoneBias="300"/>
      </p:ext>
    </p:extLst>
  </p:cm>
  <p:cm authorId="1" dt="2019-05-23T09:32:27.214" idx="51">
    <p:pos x="10" y="106"/>
    <p:text>So we moved this from the back to the front. I think we really just need to provide instructions like we have here on how to build their own deck. It was confusing because this template looks different than the meat of the content. That's becuase we're treating the slide that the partner should delete differnetly than the others (thick blue bar at the top). I think this clears things up.</p:text>
    <p:extLst>
      <p:ext uri="{C676402C-5697-4E1C-873F-D02D1690AC5C}">
        <p15:threadingInfo xmlns:p15="http://schemas.microsoft.com/office/powerpoint/2012/main" timeZoneBias="300">
          <p15:parentCm authorId="1" idx="50"/>
        </p15:threadingInfo>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3" dt="2019-05-22T16:25:12.291" idx="33">
    <p:pos x="8585" y="3654"/>
    <p:text>Page numbers have been removed from Partner section.</p:text>
    <p:extLst>
      <p:ext uri="{C676402C-5697-4E1C-873F-D02D1690AC5C}">
        <p15:threadingInfo xmlns:p15="http://schemas.microsoft.com/office/powerpoint/2012/main" timeZoneBias="30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19-05-16T09:39:13.299" idx="46">
    <p:pos x="178" y="502"/>
    <p:text>Not sure if this text should be deleted just on this slide or on the master slides?</p:text>
    <p:extLst>
      <p:ext uri="{C676402C-5697-4E1C-873F-D02D1690AC5C}">
        <p15:threadingInfo xmlns:p15="http://schemas.microsoft.com/office/powerpoint/2012/main" timeZoneBias="300"/>
      </p:ext>
    </p:extLst>
  </p:cm>
  <p:cm authorId="3" dt="2019-05-22T16:28:17.983" idx="34">
    <p:pos x="178" y="598"/>
    <p:text>o idea. Was deleted in _r4, so I deleted it.</p:text>
    <p:extLst>
      <p:ext uri="{C676402C-5697-4E1C-873F-D02D1690AC5C}">
        <p15:threadingInfo xmlns:p15="http://schemas.microsoft.com/office/powerpoint/2012/main" timeZoneBias="300">
          <p15:parentCm authorId="1" idx="46"/>
        </p15:threadingInfo>
      </p:ext>
    </p:extLst>
  </p:cm>
  <p:cm authorId="1" dt="2019-05-23T09:33:58.126" idx="52">
    <p:pos x="8151" y="-21"/>
    <p:text>Pat - you asked if we should limit the font colors to light and dark blue. Designer feels, and I agree, that we need to keep it as is so we have some contrast throughout the deck.</p:text>
    <p:extLst>
      <p:ext uri="{C676402C-5697-4E1C-873F-D02D1690AC5C}">
        <p15:threadingInfo xmlns:p15="http://schemas.microsoft.com/office/powerpoint/2012/main" timeZoneBias="30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19-04-04T15:29:54.563" idx="1">
    <p:pos x="119" y="778"/>
    <p:text>Pat - we can’t number these. PPT does not have any auto numbering features, and Program Managers will be selectively deleting slides. They will be clickable in Presentation Mode. And as I think about it, I think we just setup a template TOC page and let them update it. Everything will change as they move slides around.
</p:text>
    <p:extLst>
      <p:ext uri="{C676402C-5697-4E1C-873F-D02D1690AC5C}">
        <p15:threadingInfo xmlns:p15="http://schemas.microsoft.com/office/powerpoint/2012/main" timeZoneBias="300"/>
      </p:ext>
    </p:extLst>
  </p:cm>
  <p:cm authorId="5" dt="2019-04-29T10:50:27.521" idx="5">
    <p:pos x="119" y="874"/>
    <p:text>Can it only be clickable in presentation mode?</p:text>
    <p:extLst>
      <p:ext uri="{C676402C-5697-4E1C-873F-D02D1690AC5C}">
        <p15:threadingInfo xmlns:p15="http://schemas.microsoft.com/office/powerpoint/2012/main" timeZoneBias="240">
          <p15:parentCm authorId="1" idx="1"/>
        </p15:threadingInfo>
      </p:ext>
    </p:extLst>
  </p:cm>
  <p:cm authorId="1" dt="2019-05-07T10:21:58.750" idx="23">
    <p:pos x="119" y="1162"/>
    <p:text>Correct, the only way to click and trigger any action in PPT is in presentation mode. And it won't work here anyway: a link in PPT is tied to a defined slide number, not the content on any given slide.</p:text>
    <p:extLst>
      <p:ext uri="{C676402C-5697-4E1C-873F-D02D1690AC5C}">
        <p15:threadingInfo xmlns:p15="http://schemas.microsoft.com/office/powerpoint/2012/main" timeZoneBias="300">
          <p15:parentCm authorId="1" idx="1"/>
        </p15:threadingInfo>
      </p:ext>
    </p:extLst>
  </p:cm>
  <p:cm authorId="1" dt="2019-05-07T10:22:05.793" idx="24">
    <p:pos x="119" y="970"/>
    <p:text>The Contents order is correct, but the names do not match 100% with the names of the divider slides. Might be best to straighten this out after everything else is approved.</p:text>
    <p:extLst>
      <p:ext uri="{C676402C-5697-4E1C-873F-D02D1690AC5C}">
        <p15:threadingInfo xmlns:p15="http://schemas.microsoft.com/office/powerpoint/2012/main" timeZoneBias="300">
          <p15:parentCm authorId="1" idx="1"/>
        </p15:threadingInfo>
      </p:ext>
    </p:extLst>
  </p:cm>
  <p:cm authorId="5" dt="2019-05-15T11:55:04.853" idx="39">
    <p:pos x="119" y="1066"/>
    <p:text>OK.  Sounds good.  Is there a way to add like a bullet or something so it doesn't look like a sad list?</p:text>
    <p:extLst>
      <p:ext uri="{C676402C-5697-4E1C-873F-D02D1690AC5C}">
        <p15:threadingInfo xmlns:p15="http://schemas.microsoft.com/office/powerpoint/2012/main" timeZoneBias="240">
          <p15:parentCm authorId="1" idx="1"/>
        </p15:threadingInfo>
      </p:ext>
    </p:extLst>
  </p:cm>
  <p:cm authorId="1" dt="2019-05-23T09:35:48.360" idx="54">
    <p:pos x="119" y="1258"/>
    <p:text>We had check boxes. Now they're bullets.</p:text>
    <p:extLst>
      <p:ext uri="{C676402C-5697-4E1C-873F-D02D1690AC5C}">
        <p15:threadingInfo xmlns:p15="http://schemas.microsoft.com/office/powerpoint/2012/main" timeZoneBias="300">
          <p15:parentCm authorId="1" idx="1"/>
        </p15:threadingInfo>
      </p:ext>
    </p:extLst>
  </p:cm>
  <p:cm authorId="1" dt="2019-05-23T09:35:48.344" idx="53">
    <p:pos x="10" y="10"/>
    <p:text>Pat - you had a note to make sure all of the notes to the PM's to delete or customize are consistent. This has been done.</p:text>
    <p:extLst>
      <p:ext uri="{C676402C-5697-4E1C-873F-D02D1690AC5C}">
        <p15:threadingInfo xmlns:p15="http://schemas.microsoft.com/office/powerpoint/2012/main" timeZoneBias="30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5" dt="2019-04-29T11:03:00.968" idx="7">
    <p:pos x="7488" y="891"/>
    <p:text>These are the new policies.</p:text>
    <p:extLst>
      <p:ext uri="{C676402C-5697-4E1C-873F-D02D1690AC5C}">
        <p15:threadingInfo xmlns:p15="http://schemas.microsoft.com/office/powerpoint/2012/main" timeZoneBias="240"/>
      </p:ext>
    </p:extLst>
  </p:cm>
  <p:cm authorId="1" dt="2019-05-07T10:24:02.289" idx="27">
    <p:pos x="7488" y="987"/>
    <p:text>Done. Make sure we did what you were asking here.</p:text>
    <p:extLst>
      <p:ext uri="{C676402C-5697-4E1C-873F-D02D1690AC5C}">
        <p15:threadingInfo xmlns:p15="http://schemas.microsoft.com/office/powerpoint/2012/main" timeZoneBias="300">
          <p15:parentCm authorId="5" idx="7"/>
        </p15:threadingInfo>
      </p:ext>
    </p:extLst>
  </p:cm>
  <p:cm authorId="5" dt="2019-05-15T14:57:02.566" idx="42">
    <p:pos x="7488" y="1083"/>
    <p:text>Yes you did. However, it looks awkward with list on one side, lots of space and then claims.  Maybe some type of transitional graphic from list to claims?</p:text>
    <p:extLst>
      <p:ext uri="{C676402C-5697-4E1C-873F-D02D1690AC5C}">
        <p15:threadingInfo xmlns:p15="http://schemas.microsoft.com/office/powerpoint/2012/main" timeZoneBias="240">
          <p15:parentCm authorId="5" idx="7"/>
        </p15:threadingInfo>
      </p:ext>
    </p:extLst>
  </p:cm>
  <p:cm authorId="1" dt="2019-05-23T09:37:28.337" idx="56">
    <p:pos x="7488" y="1179"/>
    <p:text>Done. With all these icons on the left, this connector bit needs to be simple.</p:text>
    <p:extLst>
      <p:ext uri="{C676402C-5697-4E1C-873F-D02D1690AC5C}">
        <p15:threadingInfo xmlns:p15="http://schemas.microsoft.com/office/powerpoint/2012/main" timeZoneBias="300">
          <p15:parentCm authorId="5" idx="7"/>
        </p15:threadingInfo>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1" dt="2019-05-23T09:38:09.917" idx="57">
    <p:pos x="10" y="10"/>
    <p:text>Pat - we updated all of these slides with industry-focused graphics and got rid of the circle around the icon that wasn't working for you.</p:text>
    <p:extLst>
      <p:ext uri="{C676402C-5697-4E1C-873F-D02D1690AC5C}">
        <p15:threadingInfo xmlns:p15="http://schemas.microsoft.com/office/powerpoint/2012/main" timeZoneBias="30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5" dt="2019-04-29T11:21:23.761" idx="16">
    <p:pos x="4700" y="3744"/>
    <p:text>Same comments on these as on claims slides by industry. With regard to icons. I do like the graphic element here.</p:text>
    <p:extLst>
      <p:ext uri="{C676402C-5697-4E1C-873F-D02D1690AC5C}">
        <p15:threadingInfo xmlns:p15="http://schemas.microsoft.com/office/powerpoint/2012/main" timeZoneBias="240"/>
      </p:ext>
    </p:extLst>
  </p:cm>
  <p:cm authorId="1" dt="2019-05-07T10:29:18.667" idx="35">
    <p:pos x="4700" y="3840"/>
    <p:text>Fixed this.</p:text>
    <p:extLst>
      <p:ext uri="{C676402C-5697-4E1C-873F-D02D1690AC5C}">
        <p15:threadingInfo xmlns:p15="http://schemas.microsoft.com/office/powerpoint/2012/main" timeZoneBias="300">
          <p15:parentCm authorId="5" idx="16"/>
        </p15:threadingInfo>
      </p:ext>
    </p:extLst>
  </p:cm>
  <p:cm authorId="5" dt="2019-05-15T15:33:45.501" idx="45">
    <p:pos x="4700" y="3936"/>
    <p:text>Please refer to comments on previous claims slides - icons</p:text>
    <p:extLst>
      <p:ext uri="{C676402C-5697-4E1C-873F-D02D1690AC5C}">
        <p15:threadingInfo xmlns:p15="http://schemas.microsoft.com/office/powerpoint/2012/main" timeZoneBias="240">
          <p15:parentCm authorId="5" idx="16"/>
        </p15:threadingInfo>
      </p:ext>
    </p:extLst>
  </p:cm>
  <p:cm authorId="1" dt="2019-05-23T09:49:56.410" idx="59">
    <p:pos x="4700" y="4032"/>
    <p:text>Note: with the 4 card logos and a partner logo, adding the industry illustrations from previous section would be way too much.</p:text>
    <p:extLst>
      <p:ext uri="{C676402C-5697-4E1C-873F-D02D1690AC5C}">
        <p15:threadingInfo xmlns:p15="http://schemas.microsoft.com/office/powerpoint/2012/main" timeZoneBias="300">
          <p15:parentCm authorId="5" idx="16"/>
        </p15:threadingInfo>
      </p:ext>
    </p:extLst>
  </p:cm>
  <p:cm authorId="1" dt="2019-05-23T09:49:01.891" idx="58">
    <p:pos x="848" y="3710"/>
    <p:text>Pat - you asked if fonts in the claims were a different font on purpose. Yes.</p:text>
    <p:extLst>
      <p:ext uri="{C676402C-5697-4E1C-873F-D02D1690AC5C}">
        <p15:threadingInfo xmlns:p15="http://schemas.microsoft.com/office/powerpoint/2012/main" timeZoneBias="300"/>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5" dt="2019-05-15T15:35:20.287" idx="47">
    <p:pos x="4611" y="1717"/>
    <p:text>This icon looks too much like FB Like.  Please change.</p:text>
    <p:extLst>
      <p:ext uri="{C676402C-5697-4E1C-873F-D02D1690AC5C}">
        <p15:threadingInfo xmlns:p15="http://schemas.microsoft.com/office/powerpoint/2012/main" timeZoneBias="240"/>
      </p:ext>
    </p:extLst>
  </p:cm>
  <p:cm authorId="1" dt="2019-05-23T09:50:13.241" idx="60">
    <p:pos x="4611" y="1813"/>
    <p:text>Done.</p:text>
    <p:extLst>
      <p:ext uri="{C676402C-5697-4E1C-873F-D02D1690AC5C}">
        <p15:threadingInfo xmlns:p15="http://schemas.microsoft.com/office/powerpoint/2012/main" timeZoneBias="300">
          <p15:parentCm authorId="5" idx="47"/>
        </p15:threadingInfo>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5" dt="2019-05-15T15:38:37.855" idx="49">
    <p:pos x="449" y="3781"/>
    <p:text>This icon looks awkward. Could we use one that has a $ going down?</p:text>
    <p:extLst>
      <p:ext uri="{C676402C-5697-4E1C-873F-D02D1690AC5C}">
        <p15:threadingInfo xmlns:p15="http://schemas.microsoft.com/office/powerpoint/2012/main" timeZoneBias="24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3FD078-5001-CB48-9DC9-6A7C79EFC778}" type="datetimeFigureOut">
              <a:rPr lang="en-US" smtClean="0"/>
              <a:t>5/23/19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0A5662-C120-994C-B35D-08C739666E41}" type="slidenum">
              <a:rPr lang="en-US" smtClean="0"/>
              <a:t>‹#›</a:t>
            </a:fld>
            <a:endParaRPr lang="en-US"/>
          </a:p>
        </p:txBody>
      </p:sp>
    </p:spTree>
    <p:extLst>
      <p:ext uri="{BB962C8B-B14F-4D97-AF65-F5344CB8AC3E}">
        <p14:creationId xmlns:p14="http://schemas.microsoft.com/office/powerpoint/2010/main" val="371608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1</a:t>
            </a:fld>
            <a:endParaRPr lang="en-US"/>
          </a:p>
        </p:txBody>
      </p:sp>
    </p:spTree>
    <p:extLst>
      <p:ext uri="{BB962C8B-B14F-4D97-AF65-F5344CB8AC3E}">
        <p14:creationId xmlns:p14="http://schemas.microsoft.com/office/powerpoint/2010/main" val="2210846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46</a:t>
            </a:fld>
            <a:endParaRPr lang="en-US"/>
          </a:p>
        </p:txBody>
      </p:sp>
    </p:spTree>
    <p:extLst>
      <p:ext uri="{BB962C8B-B14F-4D97-AF65-F5344CB8AC3E}">
        <p14:creationId xmlns:p14="http://schemas.microsoft.com/office/powerpoint/2010/main" val="18727270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47</a:t>
            </a:fld>
            <a:endParaRPr lang="en-US"/>
          </a:p>
        </p:txBody>
      </p:sp>
    </p:spTree>
    <p:extLst>
      <p:ext uri="{BB962C8B-B14F-4D97-AF65-F5344CB8AC3E}">
        <p14:creationId xmlns:p14="http://schemas.microsoft.com/office/powerpoint/2010/main" val="8611137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48</a:t>
            </a:fld>
            <a:endParaRPr lang="en-US"/>
          </a:p>
        </p:txBody>
      </p:sp>
    </p:spTree>
    <p:extLst>
      <p:ext uri="{BB962C8B-B14F-4D97-AF65-F5344CB8AC3E}">
        <p14:creationId xmlns:p14="http://schemas.microsoft.com/office/powerpoint/2010/main" val="3225823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49</a:t>
            </a:fld>
            <a:endParaRPr lang="en-US"/>
          </a:p>
        </p:txBody>
      </p:sp>
    </p:spTree>
    <p:extLst>
      <p:ext uri="{BB962C8B-B14F-4D97-AF65-F5344CB8AC3E}">
        <p14:creationId xmlns:p14="http://schemas.microsoft.com/office/powerpoint/2010/main" val="17961384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54</a:t>
            </a:fld>
            <a:endParaRPr lang="en-US"/>
          </a:p>
        </p:txBody>
      </p:sp>
    </p:spTree>
    <p:extLst>
      <p:ext uri="{BB962C8B-B14F-4D97-AF65-F5344CB8AC3E}">
        <p14:creationId xmlns:p14="http://schemas.microsoft.com/office/powerpoint/2010/main" val="7414239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55</a:t>
            </a:fld>
            <a:endParaRPr lang="en-US"/>
          </a:p>
        </p:txBody>
      </p:sp>
    </p:spTree>
    <p:extLst>
      <p:ext uri="{BB962C8B-B14F-4D97-AF65-F5344CB8AC3E}">
        <p14:creationId xmlns:p14="http://schemas.microsoft.com/office/powerpoint/2010/main" val="37360936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56</a:t>
            </a:fld>
            <a:endParaRPr lang="en-US"/>
          </a:p>
        </p:txBody>
      </p:sp>
    </p:spTree>
    <p:extLst>
      <p:ext uri="{BB962C8B-B14F-4D97-AF65-F5344CB8AC3E}">
        <p14:creationId xmlns:p14="http://schemas.microsoft.com/office/powerpoint/2010/main" val="26933952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57</a:t>
            </a:fld>
            <a:endParaRPr lang="en-US"/>
          </a:p>
        </p:txBody>
      </p:sp>
    </p:spTree>
    <p:extLst>
      <p:ext uri="{BB962C8B-B14F-4D97-AF65-F5344CB8AC3E}">
        <p14:creationId xmlns:p14="http://schemas.microsoft.com/office/powerpoint/2010/main" val="3813563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58</a:t>
            </a:fld>
            <a:endParaRPr lang="en-US"/>
          </a:p>
        </p:txBody>
      </p:sp>
    </p:spTree>
    <p:extLst>
      <p:ext uri="{BB962C8B-B14F-4D97-AF65-F5344CB8AC3E}">
        <p14:creationId xmlns:p14="http://schemas.microsoft.com/office/powerpoint/2010/main" val="40015374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59</a:t>
            </a:fld>
            <a:endParaRPr lang="en-US"/>
          </a:p>
        </p:txBody>
      </p:sp>
    </p:spTree>
    <p:extLst>
      <p:ext uri="{BB962C8B-B14F-4D97-AF65-F5344CB8AC3E}">
        <p14:creationId xmlns:p14="http://schemas.microsoft.com/office/powerpoint/2010/main" val="1140850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after school care to summer camp, paying for your children’s activities 365 days a year has never been easier with your American Express® Card.</a:t>
            </a:r>
          </a:p>
          <a:p>
            <a:endParaRPr lang="en-US" dirty="0"/>
          </a:p>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10</a:t>
            </a:fld>
            <a:endParaRPr lang="en-US"/>
          </a:p>
        </p:txBody>
      </p:sp>
    </p:spTree>
    <p:extLst>
      <p:ext uri="{BB962C8B-B14F-4D97-AF65-F5344CB8AC3E}">
        <p14:creationId xmlns:p14="http://schemas.microsoft.com/office/powerpoint/2010/main" val="4408678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FFFF00"/>
              </a:solidFill>
            </a:endParaRPr>
          </a:p>
        </p:txBody>
      </p:sp>
      <p:sp>
        <p:nvSpPr>
          <p:cNvPr id="4" name="Slide Number Placeholder 3"/>
          <p:cNvSpPr>
            <a:spLocks noGrp="1"/>
          </p:cNvSpPr>
          <p:nvPr>
            <p:ph type="sldNum" sz="quarter" idx="5"/>
          </p:nvPr>
        </p:nvSpPr>
        <p:spPr/>
        <p:txBody>
          <a:bodyPr/>
          <a:lstStyle/>
          <a:p>
            <a:fld id="{ED0A5662-C120-994C-B35D-08C739666E41}" type="slidenum">
              <a:rPr lang="en-US" smtClean="0"/>
              <a:t>60</a:t>
            </a:fld>
            <a:endParaRPr lang="en-US"/>
          </a:p>
        </p:txBody>
      </p:sp>
    </p:spTree>
    <p:extLst>
      <p:ext uri="{BB962C8B-B14F-4D97-AF65-F5344CB8AC3E}">
        <p14:creationId xmlns:p14="http://schemas.microsoft.com/office/powerpoint/2010/main" val="27318366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61</a:t>
            </a:fld>
            <a:endParaRPr lang="en-US"/>
          </a:p>
        </p:txBody>
      </p:sp>
    </p:spTree>
    <p:extLst>
      <p:ext uri="{BB962C8B-B14F-4D97-AF65-F5344CB8AC3E}">
        <p14:creationId xmlns:p14="http://schemas.microsoft.com/office/powerpoint/2010/main" val="24834798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62</a:t>
            </a:fld>
            <a:endParaRPr lang="en-US"/>
          </a:p>
        </p:txBody>
      </p:sp>
    </p:spTree>
    <p:extLst>
      <p:ext uri="{BB962C8B-B14F-4D97-AF65-F5344CB8AC3E}">
        <p14:creationId xmlns:p14="http://schemas.microsoft.com/office/powerpoint/2010/main" val="25854612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63</a:t>
            </a:fld>
            <a:endParaRPr lang="en-US"/>
          </a:p>
        </p:txBody>
      </p:sp>
    </p:spTree>
    <p:extLst>
      <p:ext uri="{BB962C8B-B14F-4D97-AF65-F5344CB8AC3E}">
        <p14:creationId xmlns:p14="http://schemas.microsoft.com/office/powerpoint/2010/main" val="908803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64</a:t>
            </a:fld>
            <a:endParaRPr lang="en-US"/>
          </a:p>
        </p:txBody>
      </p:sp>
    </p:spTree>
    <p:extLst>
      <p:ext uri="{BB962C8B-B14F-4D97-AF65-F5344CB8AC3E}">
        <p14:creationId xmlns:p14="http://schemas.microsoft.com/office/powerpoint/2010/main" val="41442476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65</a:t>
            </a:fld>
            <a:endParaRPr lang="en-US"/>
          </a:p>
        </p:txBody>
      </p:sp>
    </p:spTree>
    <p:extLst>
      <p:ext uri="{BB962C8B-B14F-4D97-AF65-F5344CB8AC3E}">
        <p14:creationId xmlns:p14="http://schemas.microsoft.com/office/powerpoint/2010/main" val="38151380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66</a:t>
            </a:fld>
            <a:endParaRPr lang="en-US"/>
          </a:p>
        </p:txBody>
      </p:sp>
    </p:spTree>
    <p:extLst>
      <p:ext uri="{BB962C8B-B14F-4D97-AF65-F5344CB8AC3E}">
        <p14:creationId xmlns:p14="http://schemas.microsoft.com/office/powerpoint/2010/main" val="15982223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67</a:t>
            </a:fld>
            <a:endParaRPr lang="en-US"/>
          </a:p>
        </p:txBody>
      </p:sp>
    </p:spTree>
    <p:extLst>
      <p:ext uri="{BB962C8B-B14F-4D97-AF65-F5344CB8AC3E}">
        <p14:creationId xmlns:p14="http://schemas.microsoft.com/office/powerpoint/2010/main" val="36355671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68</a:t>
            </a:fld>
            <a:endParaRPr lang="en-US"/>
          </a:p>
        </p:txBody>
      </p:sp>
    </p:spTree>
    <p:extLst>
      <p:ext uri="{BB962C8B-B14F-4D97-AF65-F5344CB8AC3E}">
        <p14:creationId xmlns:p14="http://schemas.microsoft.com/office/powerpoint/2010/main" val="20392017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69</a:t>
            </a:fld>
            <a:endParaRPr lang="en-US"/>
          </a:p>
        </p:txBody>
      </p:sp>
    </p:spTree>
    <p:extLst>
      <p:ext uri="{BB962C8B-B14F-4D97-AF65-F5344CB8AC3E}">
        <p14:creationId xmlns:p14="http://schemas.microsoft.com/office/powerpoint/2010/main" val="565706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after school care to summer camp, paying for your children’s activities 365 days a year has never been easier with your American Express® Card.</a:t>
            </a:r>
          </a:p>
          <a:p>
            <a:endParaRPr lang="en-US" dirty="0"/>
          </a:p>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11</a:t>
            </a:fld>
            <a:endParaRPr lang="en-US"/>
          </a:p>
        </p:txBody>
      </p:sp>
    </p:spTree>
    <p:extLst>
      <p:ext uri="{BB962C8B-B14F-4D97-AF65-F5344CB8AC3E}">
        <p14:creationId xmlns:p14="http://schemas.microsoft.com/office/powerpoint/2010/main" val="30745687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70</a:t>
            </a:fld>
            <a:endParaRPr lang="en-US"/>
          </a:p>
        </p:txBody>
      </p:sp>
    </p:spTree>
    <p:extLst>
      <p:ext uri="{BB962C8B-B14F-4D97-AF65-F5344CB8AC3E}">
        <p14:creationId xmlns:p14="http://schemas.microsoft.com/office/powerpoint/2010/main" val="13314285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18</a:t>
            </a:fld>
            <a:endParaRPr lang="en-US"/>
          </a:p>
        </p:txBody>
      </p:sp>
    </p:spTree>
    <p:extLst>
      <p:ext uri="{BB962C8B-B14F-4D97-AF65-F5344CB8AC3E}">
        <p14:creationId xmlns:p14="http://schemas.microsoft.com/office/powerpoint/2010/main" val="1429393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32</a:t>
            </a:fld>
            <a:endParaRPr lang="en-US"/>
          </a:p>
        </p:txBody>
      </p:sp>
    </p:spTree>
    <p:extLst>
      <p:ext uri="{BB962C8B-B14F-4D97-AF65-F5344CB8AC3E}">
        <p14:creationId xmlns:p14="http://schemas.microsoft.com/office/powerpoint/2010/main" val="27731331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37</a:t>
            </a:fld>
            <a:endParaRPr lang="en-US"/>
          </a:p>
        </p:txBody>
      </p:sp>
    </p:spTree>
    <p:extLst>
      <p:ext uri="{BB962C8B-B14F-4D97-AF65-F5344CB8AC3E}">
        <p14:creationId xmlns:p14="http://schemas.microsoft.com/office/powerpoint/2010/main" val="19731085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43</a:t>
            </a:fld>
            <a:endParaRPr lang="en-US"/>
          </a:p>
        </p:txBody>
      </p:sp>
    </p:spTree>
    <p:extLst>
      <p:ext uri="{BB962C8B-B14F-4D97-AF65-F5344CB8AC3E}">
        <p14:creationId xmlns:p14="http://schemas.microsoft.com/office/powerpoint/2010/main" val="25237529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44</a:t>
            </a:fld>
            <a:endParaRPr lang="en-US"/>
          </a:p>
        </p:txBody>
      </p:sp>
    </p:spTree>
    <p:extLst>
      <p:ext uri="{BB962C8B-B14F-4D97-AF65-F5344CB8AC3E}">
        <p14:creationId xmlns:p14="http://schemas.microsoft.com/office/powerpoint/2010/main" val="1331060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0A5662-C120-994C-B35D-08C739666E41}" type="slidenum">
              <a:rPr lang="en-US" smtClean="0"/>
              <a:t>45</a:t>
            </a:fld>
            <a:endParaRPr lang="en-US"/>
          </a:p>
        </p:txBody>
      </p:sp>
    </p:spTree>
    <p:extLst>
      <p:ext uri="{BB962C8B-B14F-4D97-AF65-F5344CB8AC3E}">
        <p14:creationId xmlns:p14="http://schemas.microsoft.com/office/powerpoint/2010/main" val="40569717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4" Type="http://schemas.microsoft.com/office/2007/relationships/hdphoto" Target="../media/hdphoto2.wdp"/><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E4B7B267-5937-9E4B-ACBC-E5E1A7125E22}"/>
              </a:ext>
            </a:extLst>
          </p:cNvPr>
          <p:cNvSpPr/>
          <p:nvPr userDrawn="1"/>
        </p:nvSpPr>
        <p:spPr>
          <a:xfrm>
            <a:off x="0" y="0"/>
            <a:ext cx="13817600" cy="405778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b="0" i="0" dirty="0" err="1">
              <a:latin typeface="Arial" panose="020B0604020202020204" pitchFamily="34" charset="0"/>
            </a:endParaRPr>
          </a:p>
        </p:txBody>
      </p:sp>
      <p:sp>
        <p:nvSpPr>
          <p:cNvPr id="16" name="Freeform 15">
            <a:extLst>
              <a:ext uri="{FF2B5EF4-FFF2-40B4-BE49-F238E27FC236}">
                <a16:creationId xmlns:a16="http://schemas.microsoft.com/office/drawing/2014/main" xmlns="" id="{AE5F6092-C186-824E-8A7B-905CC6F36A8D}"/>
              </a:ext>
            </a:extLst>
          </p:cNvPr>
          <p:cNvSpPr/>
          <p:nvPr userDrawn="1"/>
        </p:nvSpPr>
        <p:spPr>
          <a:xfrm>
            <a:off x="1" y="0"/>
            <a:ext cx="11217783" cy="3150606"/>
          </a:xfrm>
          <a:custGeom>
            <a:avLst/>
            <a:gdLst>
              <a:gd name="connsiteX0" fmla="*/ 6155012 w 11217783"/>
              <a:gd name="connsiteY0" fmla="*/ 2085744 h 3150606"/>
              <a:gd name="connsiteX1" fmla="*/ 6155012 w 11217783"/>
              <a:gd name="connsiteY1" fmla="*/ 2363275 h 3150606"/>
              <a:gd name="connsiteX2" fmla="*/ 6540817 w 11217783"/>
              <a:gd name="connsiteY2" fmla="*/ 2363275 h 3150606"/>
              <a:gd name="connsiteX3" fmla="*/ 6706155 w 11217783"/>
              <a:gd name="connsiteY3" fmla="*/ 2225502 h 3150606"/>
              <a:gd name="connsiteX4" fmla="*/ 6540817 w 11217783"/>
              <a:gd name="connsiteY4" fmla="*/ 2085744 h 3150606"/>
              <a:gd name="connsiteX5" fmla="*/ 4698467 w 11217783"/>
              <a:gd name="connsiteY5" fmla="*/ 2085737 h 3150606"/>
              <a:gd name="connsiteX6" fmla="*/ 4698467 w 11217783"/>
              <a:gd name="connsiteY6" fmla="*/ 2388873 h 3150606"/>
              <a:gd name="connsiteX7" fmla="*/ 5094096 w 11217783"/>
              <a:gd name="connsiteY7" fmla="*/ 2388873 h 3150606"/>
              <a:gd name="connsiteX8" fmla="*/ 5259435 w 11217783"/>
              <a:gd name="connsiteY8" fmla="*/ 2239265 h 3150606"/>
              <a:gd name="connsiteX9" fmla="*/ 5094096 w 11217783"/>
              <a:gd name="connsiteY9" fmla="*/ 2085737 h 3150606"/>
              <a:gd name="connsiteX10" fmla="*/ 7269108 w 11217783"/>
              <a:gd name="connsiteY10" fmla="*/ 1772792 h 3150606"/>
              <a:gd name="connsiteX11" fmla="*/ 8434351 w 11217783"/>
              <a:gd name="connsiteY11" fmla="*/ 1772792 h 3150606"/>
              <a:gd name="connsiteX12" fmla="*/ 8434351 w 11217783"/>
              <a:gd name="connsiteY12" fmla="*/ 2085741 h 3150606"/>
              <a:gd name="connsiteX13" fmla="*/ 7637173 w 11217783"/>
              <a:gd name="connsiteY13" fmla="*/ 2085741 h 3150606"/>
              <a:gd name="connsiteX14" fmla="*/ 7637173 w 11217783"/>
              <a:gd name="connsiteY14" fmla="*/ 2304223 h 3150606"/>
              <a:gd name="connsiteX15" fmla="*/ 8414676 w 11217783"/>
              <a:gd name="connsiteY15" fmla="*/ 2304223 h 3150606"/>
              <a:gd name="connsiteX16" fmla="*/ 8414676 w 11217783"/>
              <a:gd name="connsiteY16" fmla="*/ 2617197 h 3150606"/>
              <a:gd name="connsiteX17" fmla="*/ 7637173 w 11217783"/>
              <a:gd name="connsiteY17" fmla="*/ 2617197 h 3150606"/>
              <a:gd name="connsiteX18" fmla="*/ 7637173 w 11217783"/>
              <a:gd name="connsiteY18" fmla="*/ 2837640 h 3150606"/>
              <a:gd name="connsiteX19" fmla="*/ 8434351 w 11217783"/>
              <a:gd name="connsiteY19" fmla="*/ 2837640 h 3150606"/>
              <a:gd name="connsiteX20" fmla="*/ 8434351 w 11217783"/>
              <a:gd name="connsiteY20" fmla="*/ 3150600 h 3150606"/>
              <a:gd name="connsiteX21" fmla="*/ 7269108 w 11217783"/>
              <a:gd name="connsiteY21" fmla="*/ 3150600 h 3150606"/>
              <a:gd name="connsiteX22" fmla="*/ 5786936 w 11217783"/>
              <a:gd name="connsiteY22" fmla="*/ 1772792 h 3150606"/>
              <a:gd name="connsiteX23" fmla="*/ 6584126 w 11217783"/>
              <a:gd name="connsiteY23" fmla="*/ 1772792 h 3150606"/>
              <a:gd name="connsiteX24" fmla="*/ 7076207 w 11217783"/>
              <a:gd name="connsiteY24" fmla="*/ 2217622 h 3150606"/>
              <a:gd name="connsiteX25" fmla="*/ 6708117 w 11217783"/>
              <a:gd name="connsiteY25" fmla="*/ 2652627 h 3150606"/>
              <a:gd name="connsiteX26" fmla="*/ 7164781 w 11217783"/>
              <a:gd name="connsiteY26" fmla="*/ 3150600 h 3150606"/>
              <a:gd name="connsiteX27" fmla="*/ 6708117 w 11217783"/>
              <a:gd name="connsiteY27" fmla="*/ 3150600 h 3150606"/>
              <a:gd name="connsiteX28" fmla="*/ 6288855 w 11217783"/>
              <a:gd name="connsiteY28" fmla="*/ 2668369 h 3150606"/>
              <a:gd name="connsiteX29" fmla="*/ 6155015 w 11217783"/>
              <a:gd name="connsiteY29" fmla="*/ 2668369 h 3150606"/>
              <a:gd name="connsiteX30" fmla="*/ 6155015 w 11217783"/>
              <a:gd name="connsiteY30" fmla="*/ 3150600 h 3150606"/>
              <a:gd name="connsiteX31" fmla="*/ 5786936 w 11217783"/>
              <a:gd name="connsiteY31" fmla="*/ 3150600 h 3150606"/>
              <a:gd name="connsiteX32" fmla="*/ 1368033 w 11217783"/>
              <a:gd name="connsiteY32" fmla="*/ 1772792 h 3150606"/>
              <a:gd name="connsiteX33" fmla="*/ 2533289 w 11217783"/>
              <a:gd name="connsiteY33" fmla="*/ 1772792 h 3150606"/>
              <a:gd name="connsiteX34" fmla="*/ 2533289 w 11217783"/>
              <a:gd name="connsiteY34" fmla="*/ 2085741 h 3150606"/>
              <a:gd name="connsiteX35" fmla="*/ 1736112 w 11217783"/>
              <a:gd name="connsiteY35" fmla="*/ 2085741 h 3150606"/>
              <a:gd name="connsiteX36" fmla="*/ 1736112 w 11217783"/>
              <a:gd name="connsiteY36" fmla="*/ 2304223 h 3150606"/>
              <a:gd name="connsiteX37" fmla="*/ 2513602 w 11217783"/>
              <a:gd name="connsiteY37" fmla="*/ 2304223 h 3150606"/>
              <a:gd name="connsiteX38" fmla="*/ 2513602 w 11217783"/>
              <a:gd name="connsiteY38" fmla="*/ 2617197 h 3150606"/>
              <a:gd name="connsiteX39" fmla="*/ 1736112 w 11217783"/>
              <a:gd name="connsiteY39" fmla="*/ 2617197 h 3150606"/>
              <a:gd name="connsiteX40" fmla="*/ 1736112 w 11217783"/>
              <a:gd name="connsiteY40" fmla="*/ 2837640 h 3150606"/>
              <a:gd name="connsiteX41" fmla="*/ 2533289 w 11217783"/>
              <a:gd name="connsiteY41" fmla="*/ 2837640 h 3150606"/>
              <a:gd name="connsiteX42" fmla="*/ 2533289 w 11217783"/>
              <a:gd name="connsiteY42" fmla="*/ 3150600 h 3150606"/>
              <a:gd name="connsiteX43" fmla="*/ 1368033 w 11217783"/>
              <a:gd name="connsiteY43" fmla="*/ 3150600 h 3150606"/>
              <a:gd name="connsiteX44" fmla="*/ 4330385 w 11217783"/>
              <a:gd name="connsiteY44" fmla="*/ 1772787 h 3150606"/>
              <a:gd name="connsiteX45" fmla="*/ 5137400 w 11217783"/>
              <a:gd name="connsiteY45" fmla="*/ 1772787 h 3150606"/>
              <a:gd name="connsiteX46" fmla="*/ 5629481 w 11217783"/>
              <a:gd name="connsiteY46" fmla="*/ 2237305 h 3150606"/>
              <a:gd name="connsiteX47" fmla="*/ 5125589 w 11217783"/>
              <a:gd name="connsiteY47" fmla="*/ 2701834 h 3150606"/>
              <a:gd name="connsiteX48" fmla="*/ 4698463 w 11217783"/>
              <a:gd name="connsiteY48" fmla="*/ 2701834 h 3150606"/>
              <a:gd name="connsiteX49" fmla="*/ 4698463 w 11217783"/>
              <a:gd name="connsiteY49" fmla="*/ 3150595 h 3150606"/>
              <a:gd name="connsiteX50" fmla="*/ 4330385 w 11217783"/>
              <a:gd name="connsiteY50" fmla="*/ 3150595 h 3150606"/>
              <a:gd name="connsiteX51" fmla="*/ 2598247 w 11217783"/>
              <a:gd name="connsiteY51" fmla="*/ 1772787 h 3150606"/>
              <a:gd name="connsiteX52" fmla="*/ 3078519 w 11217783"/>
              <a:gd name="connsiteY52" fmla="*/ 1772787 h 3150606"/>
              <a:gd name="connsiteX53" fmla="*/ 3436760 w 11217783"/>
              <a:gd name="connsiteY53" fmla="*/ 2188093 h 3150606"/>
              <a:gd name="connsiteX54" fmla="*/ 3795000 w 11217783"/>
              <a:gd name="connsiteY54" fmla="*/ 1772787 h 3150606"/>
              <a:gd name="connsiteX55" fmla="*/ 4263461 w 11217783"/>
              <a:gd name="connsiteY55" fmla="*/ 1772787 h 3150606"/>
              <a:gd name="connsiteX56" fmla="*/ 3665092 w 11217783"/>
              <a:gd name="connsiteY56" fmla="*/ 2445949 h 3150606"/>
              <a:gd name="connsiteX57" fmla="*/ 4287081 w 11217783"/>
              <a:gd name="connsiteY57" fmla="*/ 3150595 h 3150606"/>
              <a:gd name="connsiteX58" fmla="*/ 3806809 w 11217783"/>
              <a:gd name="connsiteY58" fmla="*/ 3150595 h 3150606"/>
              <a:gd name="connsiteX59" fmla="*/ 3430854 w 11217783"/>
              <a:gd name="connsiteY59" fmla="*/ 2713643 h 3150606"/>
              <a:gd name="connsiteX60" fmla="*/ 3054912 w 11217783"/>
              <a:gd name="connsiteY60" fmla="*/ 3150595 h 3150606"/>
              <a:gd name="connsiteX61" fmla="*/ 2586438 w 11217783"/>
              <a:gd name="connsiteY61" fmla="*/ 3150595 h 3150606"/>
              <a:gd name="connsiteX62" fmla="*/ 3204495 w 11217783"/>
              <a:gd name="connsiteY62" fmla="*/ 2453814 h 3150606"/>
              <a:gd name="connsiteX63" fmla="*/ 10434387 w 11217783"/>
              <a:gd name="connsiteY63" fmla="*/ 1772785 h 3150606"/>
              <a:gd name="connsiteX64" fmla="*/ 11192103 w 11217783"/>
              <a:gd name="connsiteY64" fmla="*/ 1772785 h 3150606"/>
              <a:gd name="connsiteX65" fmla="*/ 11048452 w 11217783"/>
              <a:gd name="connsiteY65" fmla="*/ 2085747 h 3150606"/>
              <a:gd name="connsiteX66" fmla="*/ 10436372 w 11217783"/>
              <a:gd name="connsiteY66" fmla="*/ 2085747 h 3150606"/>
              <a:gd name="connsiteX67" fmla="*/ 10310334 w 11217783"/>
              <a:gd name="connsiteY67" fmla="*/ 2194008 h 3150606"/>
              <a:gd name="connsiteX68" fmla="*/ 10436372 w 11217783"/>
              <a:gd name="connsiteY68" fmla="*/ 2304229 h 3150606"/>
              <a:gd name="connsiteX69" fmla="*/ 10774914 w 11217783"/>
              <a:gd name="connsiteY69" fmla="*/ 2304229 h 3150606"/>
              <a:gd name="connsiteX70" fmla="*/ 11217783 w 11217783"/>
              <a:gd name="connsiteY70" fmla="*/ 2703804 h 3150606"/>
              <a:gd name="connsiteX71" fmla="*/ 10725664 w 11217783"/>
              <a:gd name="connsiteY71" fmla="*/ 3150606 h 3150606"/>
              <a:gd name="connsiteX72" fmla="*/ 9985565 w 11217783"/>
              <a:gd name="connsiteY72" fmla="*/ 3150606 h 3150606"/>
              <a:gd name="connsiteX73" fmla="*/ 9985565 w 11217783"/>
              <a:gd name="connsiteY73" fmla="*/ 2837645 h 3150606"/>
              <a:gd name="connsiteX74" fmla="*/ 10723679 w 11217783"/>
              <a:gd name="connsiteY74" fmla="*/ 2837645 h 3150606"/>
              <a:gd name="connsiteX75" fmla="*/ 10849717 w 11217783"/>
              <a:gd name="connsiteY75" fmla="*/ 2727424 h 3150606"/>
              <a:gd name="connsiteX76" fmla="*/ 10723679 w 11217783"/>
              <a:gd name="connsiteY76" fmla="*/ 2617202 h 3150606"/>
              <a:gd name="connsiteX77" fmla="*/ 10385139 w 11217783"/>
              <a:gd name="connsiteY77" fmla="*/ 2617202 h 3150606"/>
              <a:gd name="connsiteX78" fmla="*/ 9942269 w 11217783"/>
              <a:gd name="connsiteY78" fmla="*/ 2205818 h 3150606"/>
              <a:gd name="connsiteX79" fmla="*/ 10434387 w 11217783"/>
              <a:gd name="connsiteY79" fmla="*/ 1772785 h 3150606"/>
              <a:gd name="connsiteX80" fmla="*/ 9080987 w 11217783"/>
              <a:gd name="connsiteY80" fmla="*/ 1772785 h 3150606"/>
              <a:gd name="connsiteX81" fmla="*/ 9838814 w 11217783"/>
              <a:gd name="connsiteY81" fmla="*/ 1772785 h 3150606"/>
              <a:gd name="connsiteX82" fmla="*/ 9695161 w 11217783"/>
              <a:gd name="connsiteY82" fmla="*/ 2085747 h 3150606"/>
              <a:gd name="connsiteX83" fmla="*/ 9082959 w 11217783"/>
              <a:gd name="connsiteY83" fmla="*/ 2085747 h 3150606"/>
              <a:gd name="connsiteX84" fmla="*/ 8956983 w 11217783"/>
              <a:gd name="connsiteY84" fmla="*/ 2194008 h 3150606"/>
              <a:gd name="connsiteX85" fmla="*/ 9082959 w 11217783"/>
              <a:gd name="connsiteY85" fmla="*/ 2304229 h 3150606"/>
              <a:gd name="connsiteX86" fmla="*/ 9421500 w 11217783"/>
              <a:gd name="connsiteY86" fmla="*/ 2304229 h 3150606"/>
              <a:gd name="connsiteX87" fmla="*/ 9864369 w 11217783"/>
              <a:gd name="connsiteY87" fmla="*/ 2703804 h 3150606"/>
              <a:gd name="connsiteX88" fmla="*/ 9372250 w 11217783"/>
              <a:gd name="connsiteY88" fmla="*/ 3150606 h 3150606"/>
              <a:gd name="connsiteX89" fmla="*/ 8632212 w 11217783"/>
              <a:gd name="connsiteY89" fmla="*/ 3150606 h 3150606"/>
              <a:gd name="connsiteX90" fmla="*/ 8632212 w 11217783"/>
              <a:gd name="connsiteY90" fmla="*/ 2837645 h 3150606"/>
              <a:gd name="connsiteX91" fmla="*/ 9370390 w 11217783"/>
              <a:gd name="connsiteY91" fmla="*/ 2837645 h 3150606"/>
              <a:gd name="connsiteX92" fmla="*/ 9496304 w 11217783"/>
              <a:gd name="connsiteY92" fmla="*/ 2727424 h 3150606"/>
              <a:gd name="connsiteX93" fmla="*/ 9370390 w 11217783"/>
              <a:gd name="connsiteY93" fmla="*/ 2617202 h 3150606"/>
              <a:gd name="connsiteX94" fmla="*/ 9031787 w 11217783"/>
              <a:gd name="connsiteY94" fmla="*/ 2617202 h 3150606"/>
              <a:gd name="connsiteX95" fmla="*/ 8588905 w 11217783"/>
              <a:gd name="connsiteY95" fmla="*/ 2205818 h 3150606"/>
              <a:gd name="connsiteX96" fmla="*/ 9080987 w 11217783"/>
              <a:gd name="connsiteY96" fmla="*/ 1772785 h 3150606"/>
              <a:gd name="connsiteX97" fmla="*/ 8686561 w 11217783"/>
              <a:gd name="connsiteY97" fmla="*/ 334624 h 3150606"/>
              <a:gd name="connsiteX98" fmla="*/ 8493659 w 11217783"/>
              <a:gd name="connsiteY98" fmla="*/ 795221 h 3150606"/>
              <a:gd name="connsiteX99" fmla="*/ 8879464 w 11217783"/>
              <a:gd name="connsiteY99" fmla="*/ 795221 h 3150606"/>
              <a:gd name="connsiteX100" fmla="*/ 446868 w 11217783"/>
              <a:gd name="connsiteY100" fmla="*/ 334624 h 3150606"/>
              <a:gd name="connsiteX101" fmla="*/ 253978 w 11217783"/>
              <a:gd name="connsiteY101" fmla="*/ 795221 h 3150606"/>
              <a:gd name="connsiteX102" fmla="*/ 639771 w 11217783"/>
              <a:gd name="connsiteY102" fmla="*/ 795221 h 3150606"/>
              <a:gd name="connsiteX103" fmla="*/ 5202613 w 11217783"/>
              <a:gd name="connsiteY103" fmla="*/ 312978 h 3150606"/>
              <a:gd name="connsiteX104" fmla="*/ 5202613 w 11217783"/>
              <a:gd name="connsiteY104" fmla="*/ 590509 h 3150606"/>
              <a:gd name="connsiteX105" fmla="*/ 5588406 w 11217783"/>
              <a:gd name="connsiteY105" fmla="*/ 590509 h 3150606"/>
              <a:gd name="connsiteX106" fmla="*/ 5753744 w 11217783"/>
              <a:gd name="connsiteY106" fmla="*/ 452724 h 3150606"/>
              <a:gd name="connsiteX107" fmla="*/ 5588406 w 11217783"/>
              <a:gd name="connsiteY107" fmla="*/ 312978 h 3150606"/>
              <a:gd name="connsiteX108" fmla="*/ 1368035 w 11217783"/>
              <a:gd name="connsiteY108" fmla="*/ 4 h 3150606"/>
              <a:gd name="connsiteX109" fmla="*/ 1946729 w 11217783"/>
              <a:gd name="connsiteY109" fmla="*/ 4 h 3150606"/>
              <a:gd name="connsiteX110" fmla="*/ 2261663 w 11217783"/>
              <a:gd name="connsiteY110" fmla="*/ 868041 h 3150606"/>
              <a:gd name="connsiteX111" fmla="*/ 2574625 w 11217783"/>
              <a:gd name="connsiteY111" fmla="*/ 4 h 3150606"/>
              <a:gd name="connsiteX112" fmla="*/ 3147415 w 11217783"/>
              <a:gd name="connsiteY112" fmla="*/ 4 h 3150606"/>
              <a:gd name="connsiteX113" fmla="*/ 3147415 w 11217783"/>
              <a:gd name="connsiteY113" fmla="*/ 1377837 h 3150606"/>
              <a:gd name="connsiteX114" fmla="*/ 2785241 w 11217783"/>
              <a:gd name="connsiteY114" fmla="*/ 1377837 h 3150606"/>
              <a:gd name="connsiteX115" fmla="*/ 2785241 w 11217783"/>
              <a:gd name="connsiteY115" fmla="*/ 385796 h 3150606"/>
              <a:gd name="connsiteX116" fmla="*/ 2421097 w 11217783"/>
              <a:gd name="connsiteY116" fmla="*/ 1377837 h 3150606"/>
              <a:gd name="connsiteX117" fmla="*/ 2094353 w 11217783"/>
              <a:gd name="connsiteY117" fmla="*/ 1377837 h 3150606"/>
              <a:gd name="connsiteX118" fmla="*/ 1730220 w 11217783"/>
              <a:gd name="connsiteY118" fmla="*/ 385796 h 3150606"/>
              <a:gd name="connsiteX119" fmla="*/ 1730220 w 11217783"/>
              <a:gd name="connsiteY119" fmla="*/ 1377837 h 3150606"/>
              <a:gd name="connsiteX120" fmla="*/ 1368035 w 11217783"/>
              <a:gd name="connsiteY120" fmla="*/ 1377837 h 3150606"/>
              <a:gd name="connsiteX121" fmla="*/ 9607700 w 11217783"/>
              <a:gd name="connsiteY121" fmla="*/ 3 h 3150606"/>
              <a:gd name="connsiteX122" fmla="*/ 10072279 w 11217783"/>
              <a:gd name="connsiteY122" fmla="*/ 3 h 3150606"/>
              <a:gd name="connsiteX123" fmla="*/ 10633247 w 11217783"/>
              <a:gd name="connsiteY123" fmla="*/ 840487 h 3150606"/>
              <a:gd name="connsiteX124" fmla="*/ 10633247 w 11217783"/>
              <a:gd name="connsiteY124" fmla="*/ 3 h 3150606"/>
              <a:gd name="connsiteX125" fmla="*/ 10997355 w 11217783"/>
              <a:gd name="connsiteY125" fmla="*/ 3 h 3150606"/>
              <a:gd name="connsiteX126" fmla="*/ 10997355 w 11217783"/>
              <a:gd name="connsiteY126" fmla="*/ 1377836 h 3150606"/>
              <a:gd name="connsiteX127" fmla="*/ 10552489 w 11217783"/>
              <a:gd name="connsiteY127" fmla="*/ 1377836 h 3150606"/>
              <a:gd name="connsiteX128" fmla="*/ 9973918 w 11217783"/>
              <a:gd name="connsiteY128" fmla="*/ 505867 h 3150606"/>
              <a:gd name="connsiteX129" fmla="*/ 9973918 w 11217783"/>
              <a:gd name="connsiteY129" fmla="*/ 1377836 h 3150606"/>
              <a:gd name="connsiteX130" fmla="*/ 9607700 w 11217783"/>
              <a:gd name="connsiteY130" fmla="*/ 1377836 h 3150606"/>
              <a:gd name="connsiteX131" fmla="*/ 8454298 w 11217783"/>
              <a:gd name="connsiteY131" fmla="*/ 3 h 3150606"/>
              <a:gd name="connsiteX132" fmla="*/ 8930624 w 11217783"/>
              <a:gd name="connsiteY132" fmla="*/ 3 h 3150606"/>
              <a:gd name="connsiteX133" fmla="*/ 9538856 w 11217783"/>
              <a:gd name="connsiteY133" fmla="*/ 1377836 h 3150606"/>
              <a:gd name="connsiteX134" fmla="*/ 9123527 w 11217783"/>
              <a:gd name="connsiteY134" fmla="*/ 1377836 h 3150606"/>
              <a:gd name="connsiteX135" fmla="*/ 9005428 w 11217783"/>
              <a:gd name="connsiteY135" fmla="*/ 1098332 h 3150606"/>
              <a:gd name="connsiteX136" fmla="*/ 8367696 w 11217783"/>
              <a:gd name="connsiteY136" fmla="*/ 1098332 h 3150606"/>
              <a:gd name="connsiteX137" fmla="*/ 8251545 w 11217783"/>
              <a:gd name="connsiteY137" fmla="*/ 1377836 h 3150606"/>
              <a:gd name="connsiteX138" fmla="*/ 7846090 w 11217783"/>
              <a:gd name="connsiteY138" fmla="*/ 1377836 h 3150606"/>
              <a:gd name="connsiteX139" fmla="*/ 214607 w 11217783"/>
              <a:gd name="connsiteY139" fmla="*/ 3 h 3150606"/>
              <a:gd name="connsiteX140" fmla="*/ 690946 w 11217783"/>
              <a:gd name="connsiteY140" fmla="*/ 3 h 3150606"/>
              <a:gd name="connsiteX141" fmla="*/ 1299154 w 11217783"/>
              <a:gd name="connsiteY141" fmla="*/ 1377836 h 3150606"/>
              <a:gd name="connsiteX142" fmla="*/ 883849 w 11217783"/>
              <a:gd name="connsiteY142" fmla="*/ 1377836 h 3150606"/>
              <a:gd name="connsiteX143" fmla="*/ 765737 w 11217783"/>
              <a:gd name="connsiteY143" fmla="*/ 1098332 h 3150606"/>
              <a:gd name="connsiteX144" fmla="*/ 128006 w 11217783"/>
              <a:gd name="connsiteY144" fmla="*/ 1098332 h 3150606"/>
              <a:gd name="connsiteX145" fmla="*/ 11867 w 11217783"/>
              <a:gd name="connsiteY145" fmla="*/ 1377836 h 3150606"/>
              <a:gd name="connsiteX146" fmla="*/ 0 w 11217783"/>
              <a:gd name="connsiteY146" fmla="*/ 1377836 h 3150606"/>
              <a:gd name="connsiteX147" fmla="*/ 0 w 11217783"/>
              <a:gd name="connsiteY147" fmla="*/ 486163 h 3150606"/>
              <a:gd name="connsiteX148" fmla="*/ 6316685 w 11217783"/>
              <a:gd name="connsiteY148" fmla="*/ 2 h 3150606"/>
              <a:gd name="connsiteX149" fmla="*/ 6500730 w 11217783"/>
              <a:gd name="connsiteY149" fmla="*/ 2 h 3150606"/>
              <a:gd name="connsiteX150" fmla="*/ 6684763 w 11217783"/>
              <a:gd name="connsiteY150" fmla="*/ 2 h 3150606"/>
              <a:gd name="connsiteX151" fmla="*/ 6684763 w 11217783"/>
              <a:gd name="connsiteY151" fmla="*/ 691474 h 3150606"/>
              <a:gd name="connsiteX152" fmla="*/ 6684763 w 11217783"/>
              <a:gd name="connsiteY152" fmla="*/ 1377835 h 3150606"/>
              <a:gd name="connsiteX153" fmla="*/ 6500445 w 11217783"/>
              <a:gd name="connsiteY153" fmla="*/ 1377835 h 3150606"/>
              <a:gd name="connsiteX154" fmla="*/ 6316685 w 11217783"/>
              <a:gd name="connsiteY154" fmla="*/ 1377835 h 3150606"/>
              <a:gd name="connsiteX155" fmla="*/ 6316685 w 11217783"/>
              <a:gd name="connsiteY155" fmla="*/ 688906 h 3150606"/>
              <a:gd name="connsiteX156" fmla="*/ 4834525 w 11217783"/>
              <a:gd name="connsiteY156" fmla="*/ 2 h 3150606"/>
              <a:gd name="connsiteX157" fmla="*/ 5631703 w 11217783"/>
              <a:gd name="connsiteY157" fmla="*/ 2 h 3150606"/>
              <a:gd name="connsiteX158" fmla="*/ 6123796 w 11217783"/>
              <a:gd name="connsiteY158" fmla="*/ 444856 h 3150606"/>
              <a:gd name="connsiteX159" fmla="*/ 5755706 w 11217783"/>
              <a:gd name="connsiteY159" fmla="*/ 879849 h 3150606"/>
              <a:gd name="connsiteX160" fmla="*/ 6212370 w 11217783"/>
              <a:gd name="connsiteY160" fmla="*/ 1377835 h 3150606"/>
              <a:gd name="connsiteX161" fmla="*/ 5755706 w 11217783"/>
              <a:gd name="connsiteY161" fmla="*/ 1377835 h 3150606"/>
              <a:gd name="connsiteX162" fmla="*/ 5336457 w 11217783"/>
              <a:gd name="connsiteY162" fmla="*/ 895603 h 3150606"/>
              <a:gd name="connsiteX163" fmla="*/ 5202615 w 11217783"/>
              <a:gd name="connsiteY163" fmla="*/ 895603 h 3150606"/>
              <a:gd name="connsiteX164" fmla="*/ 5202615 w 11217783"/>
              <a:gd name="connsiteY164" fmla="*/ 1377835 h 3150606"/>
              <a:gd name="connsiteX165" fmla="*/ 4834525 w 11217783"/>
              <a:gd name="connsiteY165" fmla="*/ 1377835 h 3150606"/>
              <a:gd name="connsiteX166" fmla="*/ 3428793 w 11217783"/>
              <a:gd name="connsiteY166" fmla="*/ 2 h 3150606"/>
              <a:gd name="connsiteX167" fmla="*/ 4594048 w 11217783"/>
              <a:gd name="connsiteY167" fmla="*/ 2 h 3150606"/>
              <a:gd name="connsiteX168" fmla="*/ 4594048 w 11217783"/>
              <a:gd name="connsiteY168" fmla="*/ 312975 h 3150606"/>
              <a:gd name="connsiteX169" fmla="*/ 3796872 w 11217783"/>
              <a:gd name="connsiteY169" fmla="*/ 312975 h 3150606"/>
              <a:gd name="connsiteX170" fmla="*/ 3796872 w 11217783"/>
              <a:gd name="connsiteY170" fmla="*/ 531458 h 3150606"/>
              <a:gd name="connsiteX171" fmla="*/ 4574362 w 11217783"/>
              <a:gd name="connsiteY171" fmla="*/ 531458 h 3150606"/>
              <a:gd name="connsiteX172" fmla="*/ 4574362 w 11217783"/>
              <a:gd name="connsiteY172" fmla="*/ 844419 h 3150606"/>
              <a:gd name="connsiteX173" fmla="*/ 3796872 w 11217783"/>
              <a:gd name="connsiteY173" fmla="*/ 844419 h 3150606"/>
              <a:gd name="connsiteX174" fmla="*/ 3796872 w 11217783"/>
              <a:gd name="connsiteY174" fmla="*/ 1064874 h 3150606"/>
              <a:gd name="connsiteX175" fmla="*/ 4594048 w 11217783"/>
              <a:gd name="connsiteY175" fmla="*/ 1064874 h 3150606"/>
              <a:gd name="connsiteX176" fmla="*/ 4594048 w 11217783"/>
              <a:gd name="connsiteY176" fmla="*/ 1377835 h 3150606"/>
              <a:gd name="connsiteX177" fmla="*/ 3428793 w 11217783"/>
              <a:gd name="connsiteY177" fmla="*/ 1377835 h 3150606"/>
              <a:gd name="connsiteX178" fmla="*/ 7566567 w 11217783"/>
              <a:gd name="connsiteY178" fmla="*/ 0 h 3150606"/>
              <a:gd name="connsiteX179" fmla="*/ 8007476 w 11217783"/>
              <a:gd name="connsiteY179" fmla="*/ 0 h 3150606"/>
              <a:gd name="connsiteX180" fmla="*/ 8007476 w 11217783"/>
              <a:gd name="connsiteY180" fmla="*/ 322811 h 3150606"/>
              <a:gd name="connsiteX181" fmla="*/ 7598076 w 11217783"/>
              <a:gd name="connsiteY181" fmla="*/ 322811 h 3150606"/>
              <a:gd name="connsiteX182" fmla="*/ 7247701 w 11217783"/>
              <a:gd name="connsiteY182" fmla="*/ 675147 h 3150606"/>
              <a:gd name="connsiteX183" fmla="*/ 7247701 w 11217783"/>
              <a:gd name="connsiteY183" fmla="*/ 700726 h 3150606"/>
              <a:gd name="connsiteX184" fmla="*/ 7605941 w 11217783"/>
              <a:gd name="connsiteY184" fmla="*/ 1064872 h 3150606"/>
              <a:gd name="connsiteX185" fmla="*/ 7822464 w 11217783"/>
              <a:gd name="connsiteY185" fmla="*/ 1064872 h 3150606"/>
              <a:gd name="connsiteX186" fmla="*/ 7674840 w 11217783"/>
              <a:gd name="connsiteY186" fmla="*/ 1377833 h 3150606"/>
              <a:gd name="connsiteX187" fmla="*/ 7548865 w 11217783"/>
              <a:gd name="connsiteY187" fmla="*/ 1377833 h 3150606"/>
              <a:gd name="connsiteX188" fmla="*/ 6879623 w 11217783"/>
              <a:gd name="connsiteY188" fmla="*/ 702698 h 3150606"/>
              <a:gd name="connsiteX189" fmla="*/ 6879623 w 11217783"/>
              <a:gd name="connsiteY189" fmla="*/ 675147 h 3150606"/>
              <a:gd name="connsiteX190" fmla="*/ 7566567 w 11217783"/>
              <a:gd name="connsiteY190" fmla="*/ 0 h 3150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11217783" h="3150606">
                <a:moveTo>
                  <a:pt x="6155012" y="2085744"/>
                </a:moveTo>
                <a:lnTo>
                  <a:pt x="6155012" y="2363275"/>
                </a:lnTo>
                <a:lnTo>
                  <a:pt x="6540817" y="2363275"/>
                </a:lnTo>
                <a:cubicBezTo>
                  <a:pt x="6651050" y="2363275"/>
                  <a:pt x="6706155" y="2302254"/>
                  <a:pt x="6706155" y="2225502"/>
                </a:cubicBezTo>
                <a:cubicBezTo>
                  <a:pt x="6706155" y="2150698"/>
                  <a:pt x="6651050" y="2085744"/>
                  <a:pt x="6540817" y="2085744"/>
                </a:cubicBezTo>
                <a:close/>
                <a:moveTo>
                  <a:pt x="4698467" y="2085737"/>
                </a:moveTo>
                <a:lnTo>
                  <a:pt x="4698467" y="2388873"/>
                </a:lnTo>
                <a:lnTo>
                  <a:pt x="5094096" y="2388873"/>
                </a:lnTo>
                <a:cubicBezTo>
                  <a:pt x="5204331" y="2388873"/>
                  <a:pt x="5259435" y="2321934"/>
                  <a:pt x="5259435" y="2239265"/>
                </a:cubicBezTo>
                <a:cubicBezTo>
                  <a:pt x="5259435" y="2154624"/>
                  <a:pt x="5204331" y="2085737"/>
                  <a:pt x="5094096" y="2085737"/>
                </a:cubicBezTo>
                <a:close/>
                <a:moveTo>
                  <a:pt x="7269108" y="1772792"/>
                </a:moveTo>
                <a:lnTo>
                  <a:pt x="8434351" y="1772792"/>
                </a:lnTo>
                <a:lnTo>
                  <a:pt x="8434351" y="2085741"/>
                </a:lnTo>
                <a:lnTo>
                  <a:pt x="7637173" y="2085741"/>
                </a:lnTo>
                <a:lnTo>
                  <a:pt x="7637173" y="2304223"/>
                </a:lnTo>
                <a:lnTo>
                  <a:pt x="8414676" y="2304223"/>
                </a:lnTo>
                <a:lnTo>
                  <a:pt x="8414676" y="2617197"/>
                </a:lnTo>
                <a:lnTo>
                  <a:pt x="7637173" y="2617197"/>
                </a:lnTo>
                <a:lnTo>
                  <a:pt x="7637173" y="2837640"/>
                </a:lnTo>
                <a:lnTo>
                  <a:pt x="8434351" y="2837640"/>
                </a:lnTo>
                <a:lnTo>
                  <a:pt x="8434351" y="3150600"/>
                </a:lnTo>
                <a:lnTo>
                  <a:pt x="7269108" y="3150600"/>
                </a:lnTo>
                <a:close/>
                <a:moveTo>
                  <a:pt x="5786936" y="1772792"/>
                </a:moveTo>
                <a:lnTo>
                  <a:pt x="6584126" y="1772792"/>
                </a:lnTo>
                <a:cubicBezTo>
                  <a:pt x="6887250" y="1772792"/>
                  <a:pt x="7076207" y="1953860"/>
                  <a:pt x="7076207" y="2217622"/>
                </a:cubicBezTo>
                <a:cubicBezTo>
                  <a:pt x="7076207" y="2434132"/>
                  <a:pt x="6938421" y="2603427"/>
                  <a:pt x="6708117" y="2652627"/>
                </a:cubicBezTo>
                <a:lnTo>
                  <a:pt x="7164781" y="3150600"/>
                </a:lnTo>
                <a:lnTo>
                  <a:pt x="6708117" y="3150600"/>
                </a:lnTo>
                <a:lnTo>
                  <a:pt x="6288855" y="2668369"/>
                </a:lnTo>
                <a:lnTo>
                  <a:pt x="6155015" y="2668369"/>
                </a:lnTo>
                <a:lnTo>
                  <a:pt x="6155015" y="3150600"/>
                </a:lnTo>
                <a:lnTo>
                  <a:pt x="5786936" y="3150600"/>
                </a:lnTo>
                <a:close/>
                <a:moveTo>
                  <a:pt x="1368033" y="1772792"/>
                </a:moveTo>
                <a:lnTo>
                  <a:pt x="2533289" y="1772792"/>
                </a:lnTo>
                <a:lnTo>
                  <a:pt x="2533289" y="2085741"/>
                </a:lnTo>
                <a:lnTo>
                  <a:pt x="1736112" y="2085741"/>
                </a:lnTo>
                <a:lnTo>
                  <a:pt x="1736112" y="2304223"/>
                </a:lnTo>
                <a:lnTo>
                  <a:pt x="2513602" y="2304223"/>
                </a:lnTo>
                <a:lnTo>
                  <a:pt x="2513602" y="2617197"/>
                </a:lnTo>
                <a:lnTo>
                  <a:pt x="1736112" y="2617197"/>
                </a:lnTo>
                <a:lnTo>
                  <a:pt x="1736112" y="2837640"/>
                </a:lnTo>
                <a:lnTo>
                  <a:pt x="2533289" y="2837640"/>
                </a:lnTo>
                <a:lnTo>
                  <a:pt x="2533289" y="3150600"/>
                </a:lnTo>
                <a:lnTo>
                  <a:pt x="1368033" y="3150600"/>
                </a:lnTo>
                <a:close/>
                <a:moveTo>
                  <a:pt x="4330385" y="1772787"/>
                </a:moveTo>
                <a:lnTo>
                  <a:pt x="5137400" y="1772787"/>
                </a:lnTo>
                <a:cubicBezTo>
                  <a:pt x="5440511" y="1772787"/>
                  <a:pt x="5629481" y="1961733"/>
                  <a:pt x="5629481" y="2237305"/>
                </a:cubicBezTo>
                <a:cubicBezTo>
                  <a:pt x="5629481" y="2504986"/>
                  <a:pt x="5436578" y="2701834"/>
                  <a:pt x="5125589" y="2701834"/>
                </a:cubicBezTo>
                <a:lnTo>
                  <a:pt x="4698463" y="2701834"/>
                </a:lnTo>
                <a:lnTo>
                  <a:pt x="4698463" y="3150595"/>
                </a:lnTo>
                <a:lnTo>
                  <a:pt x="4330385" y="3150595"/>
                </a:lnTo>
                <a:close/>
                <a:moveTo>
                  <a:pt x="2598247" y="1772787"/>
                </a:moveTo>
                <a:lnTo>
                  <a:pt x="3078519" y="1772787"/>
                </a:lnTo>
                <a:lnTo>
                  <a:pt x="3436760" y="2188093"/>
                </a:lnTo>
                <a:lnTo>
                  <a:pt x="3795000" y="1772787"/>
                </a:lnTo>
                <a:lnTo>
                  <a:pt x="4263461" y="1772787"/>
                </a:lnTo>
                <a:lnTo>
                  <a:pt x="3665092" y="2445949"/>
                </a:lnTo>
                <a:lnTo>
                  <a:pt x="4287081" y="3150595"/>
                </a:lnTo>
                <a:lnTo>
                  <a:pt x="3806809" y="3150595"/>
                </a:lnTo>
                <a:lnTo>
                  <a:pt x="3430854" y="2713643"/>
                </a:lnTo>
                <a:lnTo>
                  <a:pt x="3054912" y="3150595"/>
                </a:lnTo>
                <a:lnTo>
                  <a:pt x="2586438" y="3150595"/>
                </a:lnTo>
                <a:lnTo>
                  <a:pt x="3204495" y="2453814"/>
                </a:lnTo>
                <a:close/>
                <a:moveTo>
                  <a:pt x="10434387" y="1772785"/>
                </a:moveTo>
                <a:lnTo>
                  <a:pt x="11192103" y="1772785"/>
                </a:lnTo>
                <a:lnTo>
                  <a:pt x="11048452" y="2085747"/>
                </a:lnTo>
                <a:lnTo>
                  <a:pt x="10436372" y="2085747"/>
                </a:lnTo>
                <a:cubicBezTo>
                  <a:pt x="10363554" y="2085747"/>
                  <a:pt x="10310334" y="2129053"/>
                  <a:pt x="10310334" y="2194008"/>
                </a:cubicBezTo>
                <a:cubicBezTo>
                  <a:pt x="10310334" y="2260922"/>
                  <a:pt x="10363554" y="2304229"/>
                  <a:pt x="10436372" y="2304229"/>
                </a:cubicBezTo>
                <a:lnTo>
                  <a:pt x="10774914" y="2304229"/>
                </a:lnTo>
                <a:cubicBezTo>
                  <a:pt x="11056391" y="2304229"/>
                  <a:pt x="11217783" y="2451839"/>
                  <a:pt x="11217783" y="2703804"/>
                </a:cubicBezTo>
                <a:cubicBezTo>
                  <a:pt x="11217783" y="2969526"/>
                  <a:pt x="11034681" y="3150606"/>
                  <a:pt x="10725664" y="3150606"/>
                </a:cubicBezTo>
                <a:lnTo>
                  <a:pt x="9985565" y="3150606"/>
                </a:lnTo>
                <a:lnTo>
                  <a:pt x="9985565" y="2837645"/>
                </a:lnTo>
                <a:lnTo>
                  <a:pt x="10723679" y="2837645"/>
                </a:lnTo>
                <a:cubicBezTo>
                  <a:pt x="10798484" y="2837645"/>
                  <a:pt x="10849717" y="2794350"/>
                  <a:pt x="10849717" y="2727424"/>
                </a:cubicBezTo>
                <a:cubicBezTo>
                  <a:pt x="10849717" y="2660497"/>
                  <a:pt x="10798484" y="2617202"/>
                  <a:pt x="10723679" y="2617202"/>
                </a:cubicBezTo>
                <a:lnTo>
                  <a:pt x="10385139" y="2617202"/>
                </a:lnTo>
                <a:cubicBezTo>
                  <a:pt x="10115447" y="2617202"/>
                  <a:pt x="9942269" y="2465635"/>
                  <a:pt x="9942269" y="2205818"/>
                </a:cubicBezTo>
                <a:cubicBezTo>
                  <a:pt x="9942269" y="1957798"/>
                  <a:pt x="10121402" y="1772785"/>
                  <a:pt x="10434387" y="1772785"/>
                </a:cubicBezTo>
                <a:close/>
                <a:moveTo>
                  <a:pt x="9080987" y="1772785"/>
                </a:moveTo>
                <a:lnTo>
                  <a:pt x="9838814" y="1772785"/>
                </a:lnTo>
                <a:lnTo>
                  <a:pt x="9695161" y="2085747"/>
                </a:lnTo>
                <a:lnTo>
                  <a:pt x="9082959" y="2085747"/>
                </a:lnTo>
                <a:cubicBezTo>
                  <a:pt x="9010127" y="2085747"/>
                  <a:pt x="8956983" y="2129053"/>
                  <a:pt x="8956983" y="2194008"/>
                </a:cubicBezTo>
                <a:cubicBezTo>
                  <a:pt x="8956983" y="2260922"/>
                  <a:pt x="9010127" y="2304229"/>
                  <a:pt x="9082959" y="2304229"/>
                </a:cubicBezTo>
                <a:lnTo>
                  <a:pt x="9421500" y="2304229"/>
                </a:lnTo>
                <a:cubicBezTo>
                  <a:pt x="9702964" y="2304229"/>
                  <a:pt x="9864369" y="2451839"/>
                  <a:pt x="9864369" y="2703804"/>
                </a:cubicBezTo>
                <a:cubicBezTo>
                  <a:pt x="9864369" y="2969526"/>
                  <a:pt x="9681391" y="3150606"/>
                  <a:pt x="9372250" y="3150606"/>
                </a:cubicBezTo>
                <a:lnTo>
                  <a:pt x="8632212" y="3150606"/>
                </a:lnTo>
                <a:lnTo>
                  <a:pt x="8632212" y="2837645"/>
                </a:lnTo>
                <a:lnTo>
                  <a:pt x="9370390" y="2837645"/>
                </a:lnTo>
                <a:cubicBezTo>
                  <a:pt x="9445057" y="2837645"/>
                  <a:pt x="9496304" y="2794350"/>
                  <a:pt x="9496304" y="2727424"/>
                </a:cubicBezTo>
                <a:cubicBezTo>
                  <a:pt x="9496304" y="2660497"/>
                  <a:pt x="9445057" y="2617202"/>
                  <a:pt x="9370390" y="2617202"/>
                </a:cubicBezTo>
                <a:lnTo>
                  <a:pt x="9031787" y="2617202"/>
                </a:lnTo>
                <a:cubicBezTo>
                  <a:pt x="8762120" y="2617202"/>
                  <a:pt x="8588905" y="2465635"/>
                  <a:pt x="8588905" y="2205818"/>
                </a:cubicBezTo>
                <a:cubicBezTo>
                  <a:pt x="8588905" y="1957798"/>
                  <a:pt x="8768025" y="1772785"/>
                  <a:pt x="9080987" y="1772785"/>
                </a:cubicBezTo>
                <a:close/>
                <a:moveTo>
                  <a:pt x="8686561" y="334624"/>
                </a:moveTo>
                <a:lnTo>
                  <a:pt x="8493659" y="795221"/>
                </a:lnTo>
                <a:lnTo>
                  <a:pt x="8879464" y="795221"/>
                </a:lnTo>
                <a:close/>
                <a:moveTo>
                  <a:pt x="446868" y="334624"/>
                </a:moveTo>
                <a:lnTo>
                  <a:pt x="253978" y="795221"/>
                </a:lnTo>
                <a:lnTo>
                  <a:pt x="639771" y="795221"/>
                </a:lnTo>
                <a:close/>
                <a:moveTo>
                  <a:pt x="5202613" y="312978"/>
                </a:moveTo>
                <a:lnTo>
                  <a:pt x="5202613" y="590509"/>
                </a:lnTo>
                <a:lnTo>
                  <a:pt x="5588406" y="590509"/>
                </a:lnTo>
                <a:cubicBezTo>
                  <a:pt x="5698627" y="590509"/>
                  <a:pt x="5753744" y="529488"/>
                  <a:pt x="5753744" y="452724"/>
                </a:cubicBezTo>
                <a:cubicBezTo>
                  <a:pt x="5753744" y="377932"/>
                  <a:pt x="5698627" y="312978"/>
                  <a:pt x="5588406" y="312978"/>
                </a:cubicBezTo>
                <a:close/>
                <a:moveTo>
                  <a:pt x="1368035" y="4"/>
                </a:moveTo>
                <a:lnTo>
                  <a:pt x="1946729" y="4"/>
                </a:lnTo>
                <a:lnTo>
                  <a:pt x="2261663" y="868041"/>
                </a:lnTo>
                <a:lnTo>
                  <a:pt x="2574625" y="4"/>
                </a:lnTo>
                <a:lnTo>
                  <a:pt x="3147415" y="4"/>
                </a:lnTo>
                <a:lnTo>
                  <a:pt x="3147415" y="1377837"/>
                </a:lnTo>
                <a:lnTo>
                  <a:pt x="2785241" y="1377837"/>
                </a:lnTo>
                <a:lnTo>
                  <a:pt x="2785241" y="385796"/>
                </a:lnTo>
                <a:lnTo>
                  <a:pt x="2421097" y="1377837"/>
                </a:lnTo>
                <a:lnTo>
                  <a:pt x="2094353" y="1377837"/>
                </a:lnTo>
                <a:lnTo>
                  <a:pt x="1730220" y="385796"/>
                </a:lnTo>
                <a:lnTo>
                  <a:pt x="1730220" y="1377837"/>
                </a:lnTo>
                <a:lnTo>
                  <a:pt x="1368035" y="1377837"/>
                </a:lnTo>
                <a:close/>
                <a:moveTo>
                  <a:pt x="9607700" y="3"/>
                </a:moveTo>
                <a:lnTo>
                  <a:pt x="10072279" y="3"/>
                </a:lnTo>
                <a:lnTo>
                  <a:pt x="10633247" y="840487"/>
                </a:lnTo>
                <a:lnTo>
                  <a:pt x="10633247" y="3"/>
                </a:lnTo>
                <a:lnTo>
                  <a:pt x="10997355" y="3"/>
                </a:lnTo>
                <a:lnTo>
                  <a:pt x="10997355" y="1377836"/>
                </a:lnTo>
                <a:lnTo>
                  <a:pt x="10552489" y="1377836"/>
                </a:lnTo>
                <a:lnTo>
                  <a:pt x="9973918" y="505867"/>
                </a:lnTo>
                <a:lnTo>
                  <a:pt x="9973918" y="1377836"/>
                </a:lnTo>
                <a:lnTo>
                  <a:pt x="9607700" y="1377836"/>
                </a:lnTo>
                <a:close/>
                <a:moveTo>
                  <a:pt x="8454298" y="3"/>
                </a:moveTo>
                <a:lnTo>
                  <a:pt x="8930624" y="3"/>
                </a:lnTo>
                <a:lnTo>
                  <a:pt x="9538856" y="1377836"/>
                </a:lnTo>
                <a:lnTo>
                  <a:pt x="9123527" y="1377836"/>
                </a:lnTo>
                <a:lnTo>
                  <a:pt x="9005428" y="1098332"/>
                </a:lnTo>
                <a:lnTo>
                  <a:pt x="8367696" y="1098332"/>
                </a:lnTo>
                <a:lnTo>
                  <a:pt x="8251545" y="1377836"/>
                </a:lnTo>
                <a:lnTo>
                  <a:pt x="7846090" y="1377836"/>
                </a:lnTo>
                <a:close/>
                <a:moveTo>
                  <a:pt x="214607" y="3"/>
                </a:moveTo>
                <a:lnTo>
                  <a:pt x="690946" y="3"/>
                </a:lnTo>
                <a:lnTo>
                  <a:pt x="1299154" y="1377836"/>
                </a:lnTo>
                <a:lnTo>
                  <a:pt x="883849" y="1377836"/>
                </a:lnTo>
                <a:lnTo>
                  <a:pt x="765737" y="1098332"/>
                </a:lnTo>
                <a:lnTo>
                  <a:pt x="128006" y="1098332"/>
                </a:lnTo>
                <a:lnTo>
                  <a:pt x="11867" y="1377836"/>
                </a:lnTo>
                <a:lnTo>
                  <a:pt x="0" y="1377836"/>
                </a:lnTo>
                <a:lnTo>
                  <a:pt x="0" y="486163"/>
                </a:lnTo>
                <a:close/>
                <a:moveTo>
                  <a:pt x="6316685" y="2"/>
                </a:moveTo>
                <a:lnTo>
                  <a:pt x="6500730" y="2"/>
                </a:lnTo>
                <a:lnTo>
                  <a:pt x="6684763" y="2"/>
                </a:lnTo>
                <a:lnTo>
                  <a:pt x="6684763" y="691474"/>
                </a:lnTo>
                <a:lnTo>
                  <a:pt x="6684763" y="1377835"/>
                </a:lnTo>
                <a:lnTo>
                  <a:pt x="6500445" y="1377835"/>
                </a:lnTo>
                <a:lnTo>
                  <a:pt x="6316685" y="1377835"/>
                </a:lnTo>
                <a:lnTo>
                  <a:pt x="6316685" y="688906"/>
                </a:lnTo>
                <a:close/>
                <a:moveTo>
                  <a:pt x="4834525" y="2"/>
                </a:moveTo>
                <a:lnTo>
                  <a:pt x="5631703" y="2"/>
                </a:lnTo>
                <a:cubicBezTo>
                  <a:pt x="5934826" y="2"/>
                  <a:pt x="6123796" y="181095"/>
                  <a:pt x="6123796" y="444856"/>
                </a:cubicBezTo>
                <a:cubicBezTo>
                  <a:pt x="6123796" y="661366"/>
                  <a:pt x="5986010" y="830649"/>
                  <a:pt x="5755706" y="879849"/>
                </a:cubicBezTo>
                <a:lnTo>
                  <a:pt x="6212370" y="1377835"/>
                </a:lnTo>
                <a:lnTo>
                  <a:pt x="5755706" y="1377835"/>
                </a:lnTo>
                <a:lnTo>
                  <a:pt x="5336457" y="895603"/>
                </a:lnTo>
                <a:lnTo>
                  <a:pt x="5202615" y="895603"/>
                </a:lnTo>
                <a:lnTo>
                  <a:pt x="5202615" y="1377835"/>
                </a:lnTo>
                <a:lnTo>
                  <a:pt x="4834525" y="1377835"/>
                </a:lnTo>
                <a:close/>
                <a:moveTo>
                  <a:pt x="3428793" y="2"/>
                </a:moveTo>
                <a:lnTo>
                  <a:pt x="4594048" y="2"/>
                </a:lnTo>
                <a:lnTo>
                  <a:pt x="4594048" y="312975"/>
                </a:lnTo>
                <a:lnTo>
                  <a:pt x="3796872" y="312975"/>
                </a:lnTo>
                <a:lnTo>
                  <a:pt x="3796872" y="531458"/>
                </a:lnTo>
                <a:lnTo>
                  <a:pt x="4574362" y="531458"/>
                </a:lnTo>
                <a:lnTo>
                  <a:pt x="4574362" y="844419"/>
                </a:lnTo>
                <a:lnTo>
                  <a:pt x="3796872" y="844419"/>
                </a:lnTo>
                <a:lnTo>
                  <a:pt x="3796872" y="1064874"/>
                </a:lnTo>
                <a:lnTo>
                  <a:pt x="4594048" y="1064874"/>
                </a:lnTo>
                <a:lnTo>
                  <a:pt x="4594048" y="1377835"/>
                </a:lnTo>
                <a:lnTo>
                  <a:pt x="3428793" y="1377835"/>
                </a:lnTo>
                <a:close/>
                <a:moveTo>
                  <a:pt x="7566567" y="0"/>
                </a:moveTo>
                <a:lnTo>
                  <a:pt x="8007476" y="0"/>
                </a:lnTo>
                <a:lnTo>
                  <a:pt x="8007476" y="322811"/>
                </a:lnTo>
                <a:lnTo>
                  <a:pt x="7598076" y="322811"/>
                </a:lnTo>
                <a:cubicBezTo>
                  <a:pt x="7361867" y="322811"/>
                  <a:pt x="7247701" y="470434"/>
                  <a:pt x="7247701" y="675147"/>
                </a:cubicBezTo>
                <a:lnTo>
                  <a:pt x="7247701" y="700726"/>
                </a:lnTo>
                <a:cubicBezTo>
                  <a:pt x="7247701" y="940869"/>
                  <a:pt x="7385487" y="1064872"/>
                  <a:pt x="7605941" y="1064872"/>
                </a:cubicBezTo>
                <a:lnTo>
                  <a:pt x="7822464" y="1064872"/>
                </a:lnTo>
                <a:lnTo>
                  <a:pt x="7674840" y="1377833"/>
                </a:lnTo>
                <a:lnTo>
                  <a:pt x="7548865" y="1377833"/>
                </a:lnTo>
                <a:cubicBezTo>
                  <a:pt x="7143384" y="1377833"/>
                  <a:pt x="6879623" y="1129826"/>
                  <a:pt x="6879623" y="702698"/>
                </a:cubicBezTo>
                <a:lnTo>
                  <a:pt x="6879623" y="675147"/>
                </a:lnTo>
                <a:cubicBezTo>
                  <a:pt x="6879623" y="291314"/>
                  <a:pt x="7111900" y="0"/>
                  <a:pt x="7566567" y="0"/>
                </a:cubicBezTo>
                <a:close/>
              </a:path>
            </a:pathLst>
          </a:custGeom>
          <a:solidFill>
            <a:schemeClr val="tx2">
              <a:alpha val="22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Holder 2"/>
          <p:cNvSpPr>
            <a:spLocks noGrp="1"/>
          </p:cNvSpPr>
          <p:nvPr>
            <p:ph type="ctrTitle"/>
          </p:nvPr>
        </p:nvSpPr>
        <p:spPr>
          <a:xfrm>
            <a:off x="1228232" y="4307056"/>
            <a:ext cx="11744960" cy="581698"/>
          </a:xfrm>
          <a:prstGeom prst="rect">
            <a:avLst/>
          </a:prstGeom>
        </p:spPr>
        <p:txBody>
          <a:bodyPr wrap="square" lIns="0" tIns="0" rIns="0" bIns="0" anchor="t" anchorCtr="0">
            <a:spAutoFit/>
          </a:bodyPr>
          <a:lstStyle>
            <a:lvl1pPr>
              <a:lnSpc>
                <a:spcPct val="90000"/>
              </a:lnSpc>
              <a:defRPr sz="4200" b="0" i="0" cap="all" baseline="0">
                <a:solidFill>
                  <a:schemeClr val="accent1"/>
                </a:solidFill>
                <a:latin typeface="Cambria" panose="02040503050406030204" pitchFamily="18" charset="0"/>
                <a:ea typeface="Cambria" panose="02040503050406030204" pitchFamily="18" charset="0"/>
                <a:cs typeface="Cambria" panose="02040503050406030204" pitchFamily="18" charset="0"/>
              </a:defRPr>
            </a:lvl1pPr>
          </a:lstStyle>
          <a:p>
            <a:pPr rtl="0"/>
            <a:endParaRPr dirty="0"/>
          </a:p>
        </p:txBody>
      </p:sp>
      <p:sp>
        <p:nvSpPr>
          <p:cNvPr id="13" name="Holder 3"/>
          <p:cNvSpPr>
            <a:spLocks noGrp="1"/>
          </p:cNvSpPr>
          <p:nvPr>
            <p:ph type="subTitle" idx="4"/>
          </p:nvPr>
        </p:nvSpPr>
        <p:spPr>
          <a:xfrm>
            <a:off x="1254402" y="5039792"/>
            <a:ext cx="11744960" cy="302070"/>
          </a:xfrm>
          <a:prstGeom prst="rect">
            <a:avLst/>
          </a:prstGeom>
        </p:spPr>
        <p:txBody>
          <a:bodyPr wrap="square" lIns="0" tIns="0" rIns="0" bIns="0">
            <a:spAutoFit/>
          </a:bodyPr>
          <a:lstStyle>
            <a:lvl1pPr marL="0" rtl="0">
              <a:defRPr sz="2100" b="0" i="0" cap="all" baseline="0">
                <a:solidFill>
                  <a:schemeClr val="accent1"/>
                </a:solidFill>
                <a:latin typeface="Arial" panose="020B0604020202020204" pitchFamily="34" charset="0"/>
                <a:ea typeface="Arial" panose="020B0604020202020204" pitchFamily="34" charset="0"/>
                <a:cs typeface="Arial" panose="020B0604020202020204" pitchFamily="34" charset="0"/>
              </a:defRPr>
            </a:lvl1pPr>
          </a:lstStyle>
          <a:p>
            <a:pPr marL="0" rtl="0"/>
            <a:endParaRPr dirty="0"/>
          </a:p>
        </p:txBody>
      </p:sp>
      <p:pic>
        <p:nvPicPr>
          <p:cNvPr id="8" name="Picture 7">
            <a:extLst>
              <a:ext uri="{FF2B5EF4-FFF2-40B4-BE49-F238E27FC236}">
                <a16:creationId xmlns:a16="http://schemas.microsoft.com/office/drawing/2014/main" xmlns="" id="{73B9C474-FA58-8847-A590-913BCEDEA22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515896" y="6595232"/>
            <a:ext cx="966931" cy="926592"/>
          </a:xfrm>
          <a:prstGeom prst="rect">
            <a:avLst/>
          </a:prstGeom>
        </p:spPr>
      </p:pic>
      <p:sp>
        <p:nvSpPr>
          <p:cNvPr id="14" name="Freeform 13">
            <a:extLst>
              <a:ext uri="{FF2B5EF4-FFF2-40B4-BE49-F238E27FC236}">
                <a16:creationId xmlns:a16="http://schemas.microsoft.com/office/drawing/2014/main" xmlns="" id="{2DD32AF9-64E0-DB42-9704-640968FCBD0A}"/>
              </a:ext>
            </a:extLst>
          </p:cNvPr>
          <p:cNvSpPr/>
          <p:nvPr userDrawn="1"/>
        </p:nvSpPr>
        <p:spPr>
          <a:xfrm>
            <a:off x="5069941" y="1496662"/>
            <a:ext cx="8747659" cy="2565303"/>
          </a:xfrm>
          <a:custGeom>
            <a:avLst/>
            <a:gdLst>
              <a:gd name="connsiteX0" fmla="*/ 8085089 w 8747659"/>
              <a:gd name="connsiteY0" fmla="*/ 2422712 h 2565303"/>
              <a:gd name="connsiteX1" fmla="*/ 8085089 w 8747659"/>
              <a:gd name="connsiteY1" fmla="*/ 2541576 h 2565303"/>
              <a:gd name="connsiteX2" fmla="*/ 8046308 w 8747659"/>
              <a:gd name="connsiteY2" fmla="*/ 2565301 h 2565303"/>
              <a:gd name="connsiteX3" fmla="*/ 7845801 w 8747659"/>
              <a:gd name="connsiteY3" fmla="*/ 2565301 h 2565303"/>
              <a:gd name="connsiteX4" fmla="*/ 8085089 w 8747659"/>
              <a:gd name="connsiteY4" fmla="*/ 2422712 h 2565303"/>
              <a:gd name="connsiteX5" fmla="*/ 2771963 w 8747659"/>
              <a:gd name="connsiteY5" fmla="*/ 2300108 h 2565303"/>
              <a:gd name="connsiteX6" fmla="*/ 2771963 w 8747659"/>
              <a:gd name="connsiteY6" fmla="*/ 2396776 h 2565303"/>
              <a:gd name="connsiteX7" fmla="*/ 1974627 w 8747659"/>
              <a:gd name="connsiteY7" fmla="*/ 2565301 h 2565303"/>
              <a:gd name="connsiteX8" fmla="*/ 1689048 w 8747659"/>
              <a:gd name="connsiteY8" fmla="*/ 2565301 h 2565303"/>
              <a:gd name="connsiteX9" fmla="*/ 2771963 w 8747659"/>
              <a:gd name="connsiteY9" fmla="*/ 2300108 h 2565303"/>
              <a:gd name="connsiteX10" fmla="*/ 3217118 w 8747659"/>
              <a:gd name="connsiteY10" fmla="*/ 2279158 h 2565303"/>
              <a:gd name="connsiteX11" fmla="*/ 4745155 w 8747659"/>
              <a:gd name="connsiteY11" fmla="*/ 2565301 h 2565303"/>
              <a:gd name="connsiteX12" fmla="*/ 4459621 w 8747659"/>
              <a:gd name="connsiteY12" fmla="*/ 2565301 h 2565303"/>
              <a:gd name="connsiteX13" fmla="*/ 3217118 w 8747659"/>
              <a:gd name="connsiteY13" fmla="*/ 2375188 h 2565303"/>
              <a:gd name="connsiteX14" fmla="*/ 2771965 w 8747659"/>
              <a:gd name="connsiteY14" fmla="*/ 2396775 h 2565303"/>
              <a:gd name="connsiteX15" fmla="*/ 2771965 w 8747659"/>
              <a:gd name="connsiteY15" fmla="*/ 2300108 h 2565303"/>
              <a:gd name="connsiteX16" fmla="*/ 3217118 w 8747659"/>
              <a:gd name="connsiteY16" fmla="*/ 2279158 h 2565303"/>
              <a:gd name="connsiteX17" fmla="*/ 8422017 w 8747659"/>
              <a:gd name="connsiteY17" fmla="*/ 2152738 h 2565303"/>
              <a:gd name="connsiteX18" fmla="*/ 8592133 w 8747659"/>
              <a:gd name="connsiteY18" fmla="*/ 2565303 h 2565303"/>
              <a:gd name="connsiteX19" fmla="*/ 8488813 w 8747659"/>
              <a:gd name="connsiteY19" fmla="*/ 2565303 h 2565303"/>
              <a:gd name="connsiteX20" fmla="*/ 8385553 w 8747659"/>
              <a:gd name="connsiteY20" fmla="*/ 2316574 h 2565303"/>
              <a:gd name="connsiteX21" fmla="*/ 8085098 w 8747659"/>
              <a:gd name="connsiteY21" fmla="*/ 2541577 h 2565303"/>
              <a:gd name="connsiteX22" fmla="*/ 8085098 w 8747659"/>
              <a:gd name="connsiteY22" fmla="*/ 2422713 h 2565303"/>
              <a:gd name="connsiteX23" fmla="*/ 8422017 w 8747659"/>
              <a:gd name="connsiteY23" fmla="*/ 2152738 h 2565303"/>
              <a:gd name="connsiteX24" fmla="*/ 8085091 w 8747659"/>
              <a:gd name="connsiteY24" fmla="*/ 2122792 h 2565303"/>
              <a:gd name="connsiteX25" fmla="*/ 8085091 w 8747659"/>
              <a:gd name="connsiteY25" fmla="*/ 2242695 h 2565303"/>
              <a:gd name="connsiteX26" fmla="*/ 7450893 w 8747659"/>
              <a:gd name="connsiteY26" fmla="*/ 2565303 h 2565303"/>
              <a:gd name="connsiteX27" fmla="*/ 6987107 w 8747659"/>
              <a:gd name="connsiteY27" fmla="*/ 2565303 h 2565303"/>
              <a:gd name="connsiteX28" fmla="*/ 8085091 w 8747659"/>
              <a:gd name="connsiteY28" fmla="*/ 2122792 h 2565303"/>
              <a:gd name="connsiteX29" fmla="*/ 2771963 w 8747659"/>
              <a:gd name="connsiteY29" fmla="*/ 2055863 h 2565303"/>
              <a:gd name="connsiteX30" fmla="*/ 2771963 w 8747659"/>
              <a:gd name="connsiteY30" fmla="*/ 2152441 h 2565303"/>
              <a:gd name="connsiteX31" fmla="*/ 2771967 w 8747659"/>
              <a:gd name="connsiteY31" fmla="*/ 2152441 h 2565303"/>
              <a:gd name="connsiteX32" fmla="*/ 2542667 w 8747659"/>
              <a:gd name="connsiteY32" fmla="*/ 2180080 h 2565303"/>
              <a:gd name="connsiteX33" fmla="*/ 1296154 w 8747659"/>
              <a:gd name="connsiteY33" fmla="*/ 2565301 h 2565303"/>
              <a:gd name="connsiteX34" fmla="*/ 1038947 w 8747659"/>
              <a:gd name="connsiteY34" fmla="*/ 2565301 h 2565303"/>
              <a:gd name="connsiteX35" fmla="*/ 2496832 w 8747659"/>
              <a:gd name="connsiteY35" fmla="*/ 2089790 h 2565303"/>
              <a:gd name="connsiteX36" fmla="*/ 3217115 w 8747659"/>
              <a:gd name="connsiteY36" fmla="*/ 2036472 h 2565303"/>
              <a:gd name="connsiteX37" fmla="*/ 5395266 w 8747659"/>
              <a:gd name="connsiteY37" fmla="*/ 2565301 h 2565303"/>
              <a:gd name="connsiteX38" fmla="*/ 5138089 w 8747659"/>
              <a:gd name="connsiteY38" fmla="*/ 2565301 h 2565303"/>
              <a:gd name="connsiteX39" fmla="*/ 3217115 w 8747659"/>
              <a:gd name="connsiteY39" fmla="*/ 2132560 h 2565303"/>
              <a:gd name="connsiteX40" fmla="*/ 2986093 w 8747659"/>
              <a:gd name="connsiteY40" fmla="*/ 2137724 h 2565303"/>
              <a:gd name="connsiteX41" fmla="*/ 2771967 w 8747659"/>
              <a:gd name="connsiteY41" fmla="*/ 2152441 h 2565303"/>
              <a:gd name="connsiteX42" fmla="*/ 2771974 w 8747659"/>
              <a:gd name="connsiteY42" fmla="*/ 2152440 h 2565303"/>
              <a:gd name="connsiteX43" fmla="*/ 2771974 w 8747659"/>
              <a:gd name="connsiteY43" fmla="*/ 2055862 h 2565303"/>
              <a:gd name="connsiteX44" fmla="*/ 2771963 w 8747659"/>
              <a:gd name="connsiteY44" fmla="*/ 2055863 h 2565303"/>
              <a:gd name="connsiteX45" fmla="*/ 2771963 w 8747659"/>
              <a:gd name="connsiteY45" fmla="*/ 2055862 h 2565303"/>
              <a:gd name="connsiteX46" fmla="*/ 3217115 w 8747659"/>
              <a:gd name="connsiteY46" fmla="*/ 2036472 h 2565303"/>
              <a:gd name="connsiteX47" fmla="*/ 5904601 w 8747659"/>
              <a:gd name="connsiteY47" fmla="*/ 1914094 h 2565303"/>
              <a:gd name="connsiteX48" fmla="*/ 6056499 w 8747659"/>
              <a:gd name="connsiteY48" fmla="*/ 1947500 h 2565303"/>
              <a:gd name="connsiteX49" fmla="*/ 6092963 w 8747659"/>
              <a:gd name="connsiteY49" fmla="*/ 1984884 h 2565303"/>
              <a:gd name="connsiteX50" fmla="*/ 6466955 w 8747659"/>
              <a:gd name="connsiteY50" fmla="*/ 2228877 h 2565303"/>
              <a:gd name="connsiteX51" fmla="*/ 6466955 w 8747659"/>
              <a:gd name="connsiteY51" fmla="*/ 2332716 h 2565303"/>
              <a:gd name="connsiteX52" fmla="*/ 6027147 w 8747659"/>
              <a:gd name="connsiteY52" fmla="*/ 2054679 h 2565303"/>
              <a:gd name="connsiteX53" fmla="*/ 5904601 w 8747659"/>
              <a:gd name="connsiteY53" fmla="*/ 1915134 h 2565303"/>
              <a:gd name="connsiteX54" fmla="*/ 8085089 w 8747659"/>
              <a:gd name="connsiteY54" fmla="*/ 1811927 h 2565303"/>
              <a:gd name="connsiteX55" fmla="*/ 8085089 w 8747659"/>
              <a:gd name="connsiteY55" fmla="*/ 1945950 h 2565303"/>
              <a:gd name="connsiteX56" fmla="*/ 7565301 w 8747659"/>
              <a:gd name="connsiteY56" fmla="*/ 2285215 h 2565303"/>
              <a:gd name="connsiteX57" fmla="*/ 6941763 w 8747659"/>
              <a:gd name="connsiteY57" fmla="*/ 2418999 h 2565303"/>
              <a:gd name="connsiteX58" fmla="*/ 6466961 w 8747659"/>
              <a:gd name="connsiteY58" fmla="*/ 2332710 h 2565303"/>
              <a:gd name="connsiteX59" fmla="*/ 6466961 w 8747659"/>
              <a:gd name="connsiteY59" fmla="*/ 2228871 h 2565303"/>
              <a:gd name="connsiteX60" fmla="*/ 6943455 w 8747659"/>
              <a:gd name="connsiteY60" fmla="*/ 2322807 h 2565303"/>
              <a:gd name="connsiteX61" fmla="*/ 7527887 w 8747659"/>
              <a:gd name="connsiteY61" fmla="*/ 2197276 h 2565303"/>
              <a:gd name="connsiteX62" fmla="*/ 8085089 w 8747659"/>
              <a:gd name="connsiteY62" fmla="*/ 1811927 h 2565303"/>
              <a:gd name="connsiteX63" fmla="*/ 2771964 w 8747659"/>
              <a:gd name="connsiteY63" fmla="*/ 1807800 h 2565303"/>
              <a:gd name="connsiteX64" fmla="*/ 2771964 w 8747659"/>
              <a:gd name="connsiteY64" fmla="*/ 1904289 h 2565303"/>
              <a:gd name="connsiteX65" fmla="*/ 557960 w 8747659"/>
              <a:gd name="connsiteY65" fmla="*/ 2565301 h 2565303"/>
              <a:gd name="connsiteX66" fmla="*/ 0 w 8747659"/>
              <a:gd name="connsiteY66" fmla="*/ 2565301 h 2565303"/>
              <a:gd name="connsiteX67" fmla="*/ 1240454 w 8747659"/>
              <a:gd name="connsiteY67" fmla="*/ 2219503 h 2565303"/>
              <a:gd name="connsiteX68" fmla="*/ 2771964 w 8747659"/>
              <a:gd name="connsiteY68" fmla="*/ 1807800 h 2565303"/>
              <a:gd name="connsiteX69" fmla="*/ 4900121 w 8747659"/>
              <a:gd name="connsiteY69" fmla="*/ 1641081 h 2565303"/>
              <a:gd name="connsiteX70" fmla="*/ 5012513 w 8747659"/>
              <a:gd name="connsiteY70" fmla="*/ 1703764 h 2565303"/>
              <a:gd name="connsiteX71" fmla="*/ 5500573 w 8747659"/>
              <a:gd name="connsiteY71" fmla="*/ 2226581 h 2565303"/>
              <a:gd name="connsiteX72" fmla="*/ 5231207 w 8747659"/>
              <a:gd name="connsiteY72" fmla="*/ 2118391 h 2565303"/>
              <a:gd name="connsiteX73" fmla="*/ 5174521 w 8747659"/>
              <a:gd name="connsiteY73" fmla="*/ 2095126 h 2565303"/>
              <a:gd name="connsiteX74" fmla="*/ 4905155 w 8747659"/>
              <a:gd name="connsiteY74" fmla="*/ 1693683 h 2565303"/>
              <a:gd name="connsiteX75" fmla="*/ 4900121 w 8747659"/>
              <a:gd name="connsiteY75" fmla="*/ 1641081 h 2565303"/>
              <a:gd name="connsiteX76" fmla="*/ 8085087 w 8747659"/>
              <a:gd name="connsiteY76" fmla="*/ 1433592 h 2565303"/>
              <a:gd name="connsiteX77" fmla="*/ 8085087 w 8747659"/>
              <a:gd name="connsiteY77" fmla="*/ 1591132 h 2565303"/>
              <a:gd name="connsiteX78" fmla="*/ 7921757 w 8747659"/>
              <a:gd name="connsiteY78" fmla="*/ 1742243 h 2565303"/>
              <a:gd name="connsiteX79" fmla="*/ 7365105 w 8747659"/>
              <a:gd name="connsiteY79" fmla="*/ 1919292 h 2565303"/>
              <a:gd name="connsiteX80" fmla="*/ 6867617 w 8747659"/>
              <a:gd name="connsiteY80" fmla="*/ 1794771 h 2565303"/>
              <a:gd name="connsiteX81" fmla="*/ 6838249 w 8747659"/>
              <a:gd name="connsiteY81" fmla="*/ 1684592 h 2565303"/>
              <a:gd name="connsiteX82" fmla="*/ 6873689 w 8747659"/>
              <a:gd name="connsiteY82" fmla="*/ 1688616 h 2565303"/>
              <a:gd name="connsiteX83" fmla="*/ 7370212 w 8747659"/>
              <a:gd name="connsiteY83" fmla="*/ 1824049 h 2565303"/>
              <a:gd name="connsiteX84" fmla="*/ 7865072 w 8747659"/>
              <a:gd name="connsiteY84" fmla="*/ 1664341 h 2565303"/>
              <a:gd name="connsiteX85" fmla="*/ 8085087 w 8747659"/>
              <a:gd name="connsiteY85" fmla="*/ 1433592 h 2565303"/>
              <a:gd name="connsiteX86" fmla="*/ 4704638 w 8747659"/>
              <a:gd name="connsiteY86" fmla="*/ 1425746 h 2565303"/>
              <a:gd name="connsiteX87" fmla="*/ 4752237 w 8747659"/>
              <a:gd name="connsiteY87" fmla="*/ 1425746 h 2565303"/>
              <a:gd name="connsiteX88" fmla="*/ 5766915 w 8747659"/>
              <a:gd name="connsiteY88" fmla="*/ 2167911 h 2565303"/>
              <a:gd name="connsiteX89" fmla="*/ 5708181 w 8747659"/>
              <a:gd name="connsiteY89" fmla="*/ 1761434 h 2565303"/>
              <a:gd name="connsiteX90" fmla="*/ 5708181 w 8747659"/>
              <a:gd name="connsiteY90" fmla="*/ 1712900 h 2565303"/>
              <a:gd name="connsiteX91" fmla="*/ 5755779 w 8747659"/>
              <a:gd name="connsiteY91" fmla="*/ 1712900 h 2565303"/>
              <a:gd name="connsiteX92" fmla="*/ 6329437 w 8747659"/>
              <a:gd name="connsiteY92" fmla="*/ 1860718 h 2565303"/>
              <a:gd name="connsiteX93" fmla="*/ 6466957 w 8747659"/>
              <a:gd name="connsiteY93" fmla="*/ 1938260 h 2565303"/>
              <a:gd name="connsiteX94" fmla="*/ 6466957 w 8747659"/>
              <a:gd name="connsiteY94" fmla="*/ 2046326 h 2565303"/>
              <a:gd name="connsiteX95" fmla="*/ 6466958 w 8747659"/>
              <a:gd name="connsiteY95" fmla="*/ 2046327 h 2565303"/>
              <a:gd name="connsiteX96" fmla="*/ 6466958 w 8747659"/>
              <a:gd name="connsiteY96" fmla="*/ 2046329 h 2565303"/>
              <a:gd name="connsiteX97" fmla="*/ 5804359 w 8747659"/>
              <a:gd name="connsiteY97" fmla="*/ 1809954 h 2565303"/>
              <a:gd name="connsiteX98" fmla="*/ 6152679 w 8747659"/>
              <a:gd name="connsiteY98" fmla="*/ 2317581 h 2565303"/>
              <a:gd name="connsiteX99" fmla="*/ 6416003 w 8747659"/>
              <a:gd name="connsiteY99" fmla="*/ 2453089 h 2565303"/>
              <a:gd name="connsiteX100" fmla="*/ 5892489 w 8747659"/>
              <a:gd name="connsiteY100" fmla="*/ 2337773 h 2565303"/>
              <a:gd name="connsiteX101" fmla="*/ 4800859 w 8747659"/>
              <a:gd name="connsiteY101" fmla="*/ 1522816 h 2565303"/>
              <a:gd name="connsiteX102" fmla="*/ 5190693 w 8747659"/>
              <a:gd name="connsiteY102" fmla="*/ 2217455 h 2565303"/>
              <a:gd name="connsiteX103" fmla="*/ 6435230 w 8747659"/>
              <a:gd name="connsiteY103" fmla="*/ 2565301 h 2565303"/>
              <a:gd name="connsiteX104" fmla="*/ 5876276 w 8747659"/>
              <a:gd name="connsiteY104" fmla="*/ 2565301 h 2565303"/>
              <a:gd name="connsiteX105" fmla="*/ 3217118 w 8747659"/>
              <a:gd name="connsiteY105" fmla="*/ 1885777 h 2565303"/>
              <a:gd name="connsiteX106" fmla="*/ 2771965 w 8747659"/>
              <a:gd name="connsiteY106" fmla="*/ 1904289 h 2565303"/>
              <a:gd name="connsiteX107" fmla="*/ 2771965 w 8747659"/>
              <a:gd name="connsiteY107" fmla="*/ 1807800 h 2565303"/>
              <a:gd name="connsiteX108" fmla="*/ 3217118 w 8747659"/>
              <a:gd name="connsiteY108" fmla="*/ 1789747 h 2565303"/>
              <a:gd name="connsiteX109" fmla="*/ 4837325 w 8747659"/>
              <a:gd name="connsiteY109" fmla="*/ 2076914 h 2565303"/>
              <a:gd name="connsiteX110" fmla="*/ 4704638 w 8747659"/>
              <a:gd name="connsiteY110" fmla="*/ 1473241 h 2565303"/>
              <a:gd name="connsiteX111" fmla="*/ 8747659 w 8747659"/>
              <a:gd name="connsiteY111" fmla="*/ 998025 h 2565303"/>
              <a:gd name="connsiteX112" fmla="*/ 8747659 w 8747659"/>
              <a:gd name="connsiteY112" fmla="*/ 1378136 h 2565303"/>
              <a:gd name="connsiteX113" fmla="*/ 8732599 w 8747659"/>
              <a:gd name="connsiteY113" fmla="*/ 1423099 h 2565303"/>
              <a:gd name="connsiteX114" fmla="*/ 8638704 w 8747659"/>
              <a:gd name="connsiteY114" fmla="*/ 1619873 h 2565303"/>
              <a:gd name="connsiteX115" fmla="*/ 8747659 w 8747659"/>
              <a:gd name="connsiteY115" fmla="*/ 1911356 h 2565303"/>
              <a:gd name="connsiteX116" fmla="*/ 8747659 w 8747659"/>
              <a:gd name="connsiteY116" fmla="*/ 2185959 h 2565303"/>
              <a:gd name="connsiteX117" fmla="*/ 8574892 w 8747659"/>
              <a:gd name="connsiteY117" fmla="*/ 1725048 h 2565303"/>
              <a:gd name="connsiteX118" fmla="*/ 8085095 w 8747659"/>
              <a:gd name="connsiteY118" fmla="*/ 2242684 h 2565303"/>
              <a:gd name="connsiteX119" fmla="*/ 8085095 w 8747659"/>
              <a:gd name="connsiteY119" fmla="*/ 2122795 h 2565303"/>
              <a:gd name="connsiteX120" fmla="*/ 8716707 w 8747659"/>
              <a:gd name="connsiteY120" fmla="*/ 1165482 h 2565303"/>
              <a:gd name="connsiteX121" fmla="*/ 8085093 w 8747659"/>
              <a:gd name="connsiteY121" fmla="*/ 930128 h 2565303"/>
              <a:gd name="connsiteX122" fmla="*/ 8085093 w 8747659"/>
              <a:gd name="connsiteY122" fmla="*/ 930132 h 2565303"/>
              <a:gd name="connsiteX123" fmla="*/ 8085089 w 8747659"/>
              <a:gd name="connsiteY123" fmla="*/ 930135 h 2565303"/>
              <a:gd name="connsiteX124" fmla="*/ 8085093 w 8747659"/>
              <a:gd name="connsiteY124" fmla="*/ 727019 h 2565303"/>
              <a:gd name="connsiteX125" fmla="*/ 8130387 w 8747659"/>
              <a:gd name="connsiteY125" fmla="*/ 727019 h 2565303"/>
              <a:gd name="connsiteX126" fmla="*/ 8130387 w 8747659"/>
              <a:gd name="connsiteY126" fmla="*/ 775539 h 2565303"/>
              <a:gd name="connsiteX127" fmla="*/ 8118439 w 8747659"/>
              <a:gd name="connsiteY127" fmla="*/ 857326 h 2565303"/>
              <a:gd name="connsiteX128" fmla="*/ 8085093 w 8747659"/>
              <a:gd name="connsiteY128" fmla="*/ 930128 h 2565303"/>
              <a:gd name="connsiteX129" fmla="*/ 8085092 w 8747659"/>
              <a:gd name="connsiteY129" fmla="*/ 484453 h 2565303"/>
              <a:gd name="connsiteX130" fmla="*/ 8373389 w 8747659"/>
              <a:gd name="connsiteY130" fmla="*/ 775526 h 2565303"/>
              <a:gd name="connsiteX131" fmla="*/ 8085092 w 8747659"/>
              <a:gd name="connsiteY131" fmla="*/ 1591137 h 2565303"/>
              <a:gd name="connsiteX132" fmla="*/ 8085092 w 8747659"/>
              <a:gd name="connsiteY132" fmla="*/ 1433597 h 2565303"/>
              <a:gd name="connsiteX133" fmla="*/ 8277195 w 8747659"/>
              <a:gd name="connsiteY133" fmla="*/ 775526 h 2565303"/>
              <a:gd name="connsiteX134" fmla="*/ 8085092 w 8747659"/>
              <a:gd name="connsiteY134" fmla="*/ 580512 h 2565303"/>
              <a:gd name="connsiteX135" fmla="*/ 8082787 w 8747659"/>
              <a:gd name="connsiteY135" fmla="*/ 484337 h 2565303"/>
              <a:gd name="connsiteX136" fmla="*/ 8085087 w 8747659"/>
              <a:gd name="connsiteY136" fmla="*/ 484456 h 2565303"/>
              <a:gd name="connsiteX137" fmla="*/ 8085087 w 8747659"/>
              <a:gd name="connsiteY137" fmla="*/ 580515 h 2565303"/>
              <a:gd name="connsiteX138" fmla="*/ 8082787 w 8747659"/>
              <a:gd name="connsiteY138" fmla="*/ 580396 h 2565303"/>
              <a:gd name="connsiteX139" fmla="*/ 7887343 w 8747659"/>
              <a:gd name="connsiteY139" fmla="*/ 775528 h 2565303"/>
              <a:gd name="connsiteX140" fmla="*/ 7887343 w 8747659"/>
              <a:gd name="connsiteY140" fmla="*/ 823053 h 2565303"/>
              <a:gd name="connsiteX141" fmla="*/ 7791135 w 8747659"/>
              <a:gd name="connsiteY141" fmla="*/ 823053 h 2565303"/>
              <a:gd name="connsiteX142" fmla="*/ 7791135 w 8747659"/>
              <a:gd name="connsiteY142" fmla="*/ 775528 h 2565303"/>
              <a:gd name="connsiteX143" fmla="*/ 8082787 w 8747659"/>
              <a:gd name="connsiteY143" fmla="*/ 484337 h 2565303"/>
              <a:gd name="connsiteX144" fmla="*/ 8082793 w 8747659"/>
              <a:gd name="connsiteY144" fmla="*/ 241654 h 2565303"/>
              <a:gd name="connsiteX145" fmla="*/ 8085093 w 8747659"/>
              <a:gd name="connsiteY145" fmla="*/ 241728 h 2565303"/>
              <a:gd name="connsiteX146" fmla="*/ 8085093 w 8747659"/>
              <a:gd name="connsiteY146" fmla="*/ 241723 h 2565303"/>
              <a:gd name="connsiteX147" fmla="*/ 8616432 w 8747659"/>
              <a:gd name="connsiteY147" fmla="*/ 774547 h 2565303"/>
              <a:gd name="connsiteX148" fmla="*/ 8085093 w 8747659"/>
              <a:gd name="connsiteY148" fmla="*/ 1945948 h 2565303"/>
              <a:gd name="connsiteX149" fmla="*/ 8085093 w 8747659"/>
              <a:gd name="connsiteY149" fmla="*/ 1811926 h 2565303"/>
              <a:gd name="connsiteX150" fmla="*/ 8521234 w 8747659"/>
              <a:gd name="connsiteY150" fmla="*/ 775527 h 2565303"/>
              <a:gd name="connsiteX151" fmla="*/ 8085093 w 8747659"/>
              <a:gd name="connsiteY151" fmla="*/ 336787 h 2565303"/>
              <a:gd name="connsiteX152" fmla="*/ 8085093 w 8747659"/>
              <a:gd name="connsiteY152" fmla="*/ 336778 h 2565303"/>
              <a:gd name="connsiteX153" fmla="*/ 8082793 w 8747659"/>
              <a:gd name="connsiteY153" fmla="*/ 336718 h 2565303"/>
              <a:gd name="connsiteX154" fmla="*/ 7643311 w 8747659"/>
              <a:gd name="connsiteY154" fmla="*/ 775532 h 2565303"/>
              <a:gd name="connsiteX155" fmla="*/ 7838711 w 8747659"/>
              <a:gd name="connsiteY155" fmla="*/ 969699 h 2565303"/>
              <a:gd name="connsiteX156" fmla="*/ 8034155 w 8747659"/>
              <a:gd name="connsiteY156" fmla="*/ 775532 h 2565303"/>
              <a:gd name="connsiteX157" fmla="*/ 8034155 w 8747659"/>
              <a:gd name="connsiteY157" fmla="*/ 727013 h 2565303"/>
              <a:gd name="connsiteX158" fmla="*/ 8085093 w 8747659"/>
              <a:gd name="connsiteY158" fmla="*/ 727013 h 2565303"/>
              <a:gd name="connsiteX159" fmla="*/ 8085093 w 8747659"/>
              <a:gd name="connsiteY159" fmla="*/ 727019 h 2565303"/>
              <a:gd name="connsiteX160" fmla="*/ 8085089 w 8747659"/>
              <a:gd name="connsiteY160" fmla="*/ 727019 h 2565303"/>
              <a:gd name="connsiteX161" fmla="*/ 8085089 w 8747659"/>
              <a:gd name="connsiteY161" fmla="*/ 930135 h 2565303"/>
              <a:gd name="connsiteX162" fmla="*/ 8085089 w 8747659"/>
              <a:gd name="connsiteY162" fmla="*/ 930138 h 2565303"/>
              <a:gd name="connsiteX163" fmla="*/ 8039379 w 8747659"/>
              <a:gd name="connsiteY163" fmla="*/ 985613 h 2565303"/>
              <a:gd name="connsiteX164" fmla="*/ 7838711 w 8747659"/>
              <a:gd name="connsiteY164" fmla="*/ 1065743 h 2565303"/>
              <a:gd name="connsiteX165" fmla="*/ 7548098 w 8747659"/>
              <a:gd name="connsiteY165" fmla="*/ 775532 h 2565303"/>
              <a:gd name="connsiteX166" fmla="*/ 8082793 w 8747659"/>
              <a:gd name="connsiteY166" fmla="*/ 241654 h 2565303"/>
              <a:gd name="connsiteX167" fmla="*/ 8085095 w 8747659"/>
              <a:gd name="connsiteY167" fmla="*/ 53 h 2565303"/>
              <a:gd name="connsiteX168" fmla="*/ 8727363 w 8747659"/>
              <a:gd name="connsiteY168" fmla="*/ 342207 h 2565303"/>
              <a:gd name="connsiteX169" fmla="*/ 8747659 w 8747659"/>
              <a:gd name="connsiteY169" fmla="*/ 379440 h 2565303"/>
              <a:gd name="connsiteX170" fmla="*/ 8747659 w 8747659"/>
              <a:gd name="connsiteY170" fmla="*/ 633014 h 2565303"/>
              <a:gd name="connsiteX171" fmla="*/ 8723009 w 8747659"/>
              <a:gd name="connsiteY171" fmla="*/ 541769 h 2565303"/>
              <a:gd name="connsiteX172" fmla="*/ 8221830 w 8747659"/>
              <a:gd name="connsiteY172" fmla="*/ 108340 h 2565303"/>
              <a:gd name="connsiteX173" fmla="*/ 8085099 w 8747659"/>
              <a:gd name="connsiteY173" fmla="*/ 94093 h 2565303"/>
              <a:gd name="connsiteX174" fmla="*/ 8085099 w 8747659"/>
              <a:gd name="connsiteY174" fmla="*/ 60 h 2565303"/>
              <a:gd name="connsiteX175" fmla="*/ 8085095 w 8747659"/>
              <a:gd name="connsiteY175" fmla="*/ 60 h 2565303"/>
              <a:gd name="connsiteX176" fmla="*/ 8082783 w 8747659"/>
              <a:gd name="connsiteY176" fmla="*/ 0 h 2565303"/>
              <a:gd name="connsiteX177" fmla="*/ 8085095 w 8747659"/>
              <a:gd name="connsiteY177" fmla="*/ 60 h 2565303"/>
              <a:gd name="connsiteX178" fmla="*/ 8085095 w 8747659"/>
              <a:gd name="connsiteY178" fmla="*/ 94093 h 2565303"/>
              <a:gd name="connsiteX179" fmla="*/ 8085099 w 8747659"/>
              <a:gd name="connsiteY179" fmla="*/ 94093 h 2565303"/>
              <a:gd name="connsiteX180" fmla="*/ 8085099 w 8747659"/>
              <a:gd name="connsiteY180" fmla="*/ 94100 h 2565303"/>
              <a:gd name="connsiteX181" fmla="*/ 8082783 w 8747659"/>
              <a:gd name="connsiteY181" fmla="*/ 94040 h 2565303"/>
              <a:gd name="connsiteX182" fmla="*/ 7400259 w 8747659"/>
              <a:gd name="connsiteY182" fmla="*/ 775525 h 2565303"/>
              <a:gd name="connsiteX183" fmla="*/ 7839117 w 8747659"/>
              <a:gd name="connsiteY183" fmla="*/ 1213581 h 2565303"/>
              <a:gd name="connsiteX184" fmla="*/ 7961262 w 8747659"/>
              <a:gd name="connsiteY184" fmla="*/ 1196166 h 2565303"/>
              <a:gd name="connsiteX185" fmla="*/ 8067595 w 8747659"/>
              <a:gd name="connsiteY185" fmla="*/ 1164855 h 2565303"/>
              <a:gd name="connsiteX186" fmla="*/ 8017947 w 8747659"/>
              <a:gd name="connsiteY186" fmla="*/ 1262947 h 2565303"/>
              <a:gd name="connsiteX187" fmla="*/ 7420525 w 8747659"/>
              <a:gd name="connsiteY187" fmla="*/ 1676506 h 2565303"/>
              <a:gd name="connsiteX188" fmla="*/ 6732953 w 8747659"/>
              <a:gd name="connsiteY188" fmla="*/ 1582466 h 2565303"/>
              <a:gd name="connsiteX189" fmla="*/ 7089722 w 8747659"/>
              <a:gd name="connsiteY189" fmla="*/ 2052251 h 2565303"/>
              <a:gd name="connsiteX190" fmla="*/ 7173459 w 8747659"/>
              <a:gd name="connsiteY190" fmla="*/ 2045554 h 2565303"/>
              <a:gd name="connsiteX191" fmla="*/ 7366601 w 8747659"/>
              <a:gd name="connsiteY191" fmla="*/ 2062272 h 2565303"/>
              <a:gd name="connsiteX192" fmla="*/ 7504558 w 8747659"/>
              <a:gd name="connsiteY192" fmla="*/ 2053660 h 2565303"/>
              <a:gd name="connsiteX193" fmla="*/ 6971913 w 8747659"/>
              <a:gd name="connsiteY193" fmla="*/ 2157812 h 2565303"/>
              <a:gd name="connsiteX194" fmla="*/ 6564927 w 8747659"/>
              <a:gd name="connsiteY194" fmla="*/ 2089827 h 2565303"/>
              <a:gd name="connsiteX195" fmla="*/ 6466958 w 8747659"/>
              <a:gd name="connsiteY195" fmla="*/ 2046327 h 2565303"/>
              <a:gd name="connsiteX196" fmla="*/ 6466958 w 8747659"/>
              <a:gd name="connsiteY196" fmla="*/ 1938260 h 2565303"/>
              <a:gd name="connsiteX197" fmla="*/ 6466957 w 8747659"/>
              <a:gd name="connsiteY197" fmla="*/ 1938260 h 2565303"/>
              <a:gd name="connsiteX198" fmla="*/ 6466957 w 8747659"/>
              <a:gd name="connsiteY198" fmla="*/ 1938256 h 2565303"/>
              <a:gd name="connsiteX199" fmla="*/ 6812948 w 8747659"/>
              <a:gd name="connsiteY199" fmla="*/ 2052636 h 2565303"/>
              <a:gd name="connsiteX200" fmla="*/ 6635706 w 8747659"/>
              <a:gd name="connsiteY200" fmla="*/ 1533917 h 2565303"/>
              <a:gd name="connsiteX201" fmla="*/ 6635706 w 8747659"/>
              <a:gd name="connsiteY201" fmla="*/ 1486378 h 2565303"/>
              <a:gd name="connsiteX202" fmla="*/ 6683320 w 8747659"/>
              <a:gd name="connsiteY202" fmla="*/ 1486378 h 2565303"/>
              <a:gd name="connsiteX203" fmla="*/ 7420525 w 8747659"/>
              <a:gd name="connsiteY203" fmla="*/ 1581442 h 2565303"/>
              <a:gd name="connsiteX204" fmla="*/ 7881238 w 8747659"/>
              <a:gd name="connsiteY204" fmla="*/ 1307414 h 2565303"/>
              <a:gd name="connsiteX205" fmla="*/ 7838925 w 8747659"/>
              <a:gd name="connsiteY205" fmla="*/ 1309076 h 2565303"/>
              <a:gd name="connsiteX206" fmla="*/ 7305091 w 8747659"/>
              <a:gd name="connsiteY206" fmla="*/ 775525 h 2565303"/>
              <a:gd name="connsiteX207" fmla="*/ 8082783 w 8747659"/>
              <a:gd name="connsiteY207" fmla="*/ 0 h 2565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8747659" h="2565303">
                <a:moveTo>
                  <a:pt x="8085089" y="2422712"/>
                </a:moveTo>
                <a:lnTo>
                  <a:pt x="8085089" y="2541576"/>
                </a:lnTo>
                <a:cubicBezTo>
                  <a:pt x="8072245" y="2549593"/>
                  <a:pt x="8059343" y="2557551"/>
                  <a:pt x="8046308" y="2565301"/>
                </a:cubicBezTo>
                <a:lnTo>
                  <a:pt x="7845801" y="2565301"/>
                </a:lnTo>
                <a:cubicBezTo>
                  <a:pt x="7927103" y="2523299"/>
                  <a:pt x="8006831" y="2475582"/>
                  <a:pt x="8085089" y="2422712"/>
                </a:cubicBezTo>
                <a:close/>
                <a:moveTo>
                  <a:pt x="2771963" y="2300108"/>
                </a:moveTo>
                <a:lnTo>
                  <a:pt x="2771963" y="2396776"/>
                </a:lnTo>
                <a:cubicBezTo>
                  <a:pt x="2463905" y="2427835"/>
                  <a:pt x="2207129" y="2489777"/>
                  <a:pt x="1974627" y="2565301"/>
                </a:cubicBezTo>
                <a:lnTo>
                  <a:pt x="1689048" y="2565301"/>
                </a:lnTo>
                <a:cubicBezTo>
                  <a:pt x="1996956" y="2447417"/>
                  <a:pt x="2332020" y="2343104"/>
                  <a:pt x="2771963" y="2300108"/>
                </a:cubicBezTo>
                <a:close/>
                <a:moveTo>
                  <a:pt x="3217118" y="2279158"/>
                </a:moveTo>
                <a:cubicBezTo>
                  <a:pt x="3890511" y="2279158"/>
                  <a:pt x="4342151" y="2410597"/>
                  <a:pt x="4745155" y="2565301"/>
                </a:cubicBezTo>
                <a:lnTo>
                  <a:pt x="4459621" y="2565301"/>
                </a:lnTo>
                <a:cubicBezTo>
                  <a:pt x="4123413" y="2456088"/>
                  <a:pt x="3736579" y="2375188"/>
                  <a:pt x="3217118" y="2375188"/>
                </a:cubicBezTo>
                <a:cubicBezTo>
                  <a:pt x="3056891" y="2375188"/>
                  <a:pt x="2909358" y="2382938"/>
                  <a:pt x="2771965" y="2396775"/>
                </a:cubicBezTo>
                <a:lnTo>
                  <a:pt x="2771965" y="2300108"/>
                </a:lnTo>
                <a:cubicBezTo>
                  <a:pt x="2909358" y="2286655"/>
                  <a:pt x="3056876" y="2279158"/>
                  <a:pt x="3217118" y="2279158"/>
                </a:cubicBezTo>
                <a:close/>
                <a:moveTo>
                  <a:pt x="8422017" y="2152738"/>
                </a:moveTo>
                <a:lnTo>
                  <a:pt x="8592133" y="2565303"/>
                </a:lnTo>
                <a:lnTo>
                  <a:pt x="8488813" y="2565303"/>
                </a:lnTo>
                <a:lnTo>
                  <a:pt x="8385553" y="2316574"/>
                </a:lnTo>
                <a:cubicBezTo>
                  <a:pt x="8291617" y="2400443"/>
                  <a:pt x="8191193" y="2475420"/>
                  <a:pt x="8085098" y="2541577"/>
                </a:cubicBezTo>
                <a:lnTo>
                  <a:pt x="8085098" y="2422713"/>
                </a:lnTo>
                <a:cubicBezTo>
                  <a:pt x="8200843" y="2344500"/>
                  <a:pt x="8313279" y="2254707"/>
                  <a:pt x="8422017" y="2152738"/>
                </a:cubicBezTo>
                <a:close/>
                <a:moveTo>
                  <a:pt x="8085091" y="2122792"/>
                </a:moveTo>
                <a:lnTo>
                  <a:pt x="8085091" y="2242695"/>
                </a:lnTo>
                <a:cubicBezTo>
                  <a:pt x="7897783" y="2381038"/>
                  <a:pt x="7683706" y="2491113"/>
                  <a:pt x="7450893" y="2565303"/>
                </a:cubicBezTo>
                <a:lnTo>
                  <a:pt x="6987107" y="2565303"/>
                </a:lnTo>
                <a:cubicBezTo>
                  <a:pt x="7405611" y="2520420"/>
                  <a:pt x="7785185" y="2360787"/>
                  <a:pt x="8085091" y="2122792"/>
                </a:cubicBezTo>
                <a:close/>
                <a:moveTo>
                  <a:pt x="2771963" y="2055863"/>
                </a:moveTo>
                <a:lnTo>
                  <a:pt x="2771963" y="2152441"/>
                </a:lnTo>
                <a:lnTo>
                  <a:pt x="2771967" y="2152441"/>
                </a:lnTo>
                <a:lnTo>
                  <a:pt x="2542667" y="2180080"/>
                </a:lnTo>
                <a:cubicBezTo>
                  <a:pt x="2029521" y="2256771"/>
                  <a:pt x="1662746" y="2414646"/>
                  <a:pt x="1296154" y="2565301"/>
                </a:cubicBezTo>
                <a:lnTo>
                  <a:pt x="1038947" y="2565301"/>
                </a:lnTo>
                <a:cubicBezTo>
                  <a:pt x="1482564" y="2394874"/>
                  <a:pt x="1886110" y="2186058"/>
                  <a:pt x="2496832" y="2089790"/>
                </a:cubicBezTo>
                <a:close/>
                <a:moveTo>
                  <a:pt x="3217115" y="2036472"/>
                </a:moveTo>
                <a:cubicBezTo>
                  <a:pt x="4273260" y="2036472"/>
                  <a:pt x="4798853" y="2335769"/>
                  <a:pt x="5395266" y="2565301"/>
                </a:cubicBezTo>
                <a:lnTo>
                  <a:pt x="5138089" y="2565301"/>
                </a:lnTo>
                <a:cubicBezTo>
                  <a:pt x="4628709" y="2355991"/>
                  <a:pt x="4119358" y="2132560"/>
                  <a:pt x="3217115" y="2132560"/>
                </a:cubicBezTo>
                <a:cubicBezTo>
                  <a:pt x="3137076" y="2132560"/>
                  <a:pt x="3060177" y="2134347"/>
                  <a:pt x="2986093" y="2137724"/>
                </a:cubicBezTo>
                <a:lnTo>
                  <a:pt x="2771967" y="2152441"/>
                </a:lnTo>
                <a:lnTo>
                  <a:pt x="2771974" y="2152440"/>
                </a:lnTo>
                <a:lnTo>
                  <a:pt x="2771974" y="2055862"/>
                </a:lnTo>
                <a:lnTo>
                  <a:pt x="2771963" y="2055863"/>
                </a:lnTo>
                <a:lnTo>
                  <a:pt x="2771963" y="2055862"/>
                </a:lnTo>
                <a:cubicBezTo>
                  <a:pt x="2909622" y="2043435"/>
                  <a:pt x="3057186" y="2036472"/>
                  <a:pt x="3217115" y="2036472"/>
                </a:cubicBezTo>
                <a:close/>
                <a:moveTo>
                  <a:pt x="5904601" y="1914094"/>
                </a:moveTo>
                <a:cubicBezTo>
                  <a:pt x="5962311" y="1921221"/>
                  <a:pt x="6010949" y="1933336"/>
                  <a:pt x="6056499" y="1947500"/>
                </a:cubicBezTo>
                <a:cubicBezTo>
                  <a:pt x="6070707" y="1963683"/>
                  <a:pt x="6083847" y="1976822"/>
                  <a:pt x="6092963" y="1984884"/>
                </a:cubicBezTo>
                <a:cubicBezTo>
                  <a:pt x="6205041" y="2091084"/>
                  <a:pt x="6331283" y="2172445"/>
                  <a:pt x="6466955" y="2228877"/>
                </a:cubicBezTo>
                <a:lnTo>
                  <a:pt x="6466955" y="2332716"/>
                </a:lnTo>
                <a:cubicBezTo>
                  <a:pt x="6306311" y="2271591"/>
                  <a:pt x="6157531" y="2178621"/>
                  <a:pt x="6027147" y="2054679"/>
                </a:cubicBezTo>
                <a:cubicBezTo>
                  <a:pt x="6017035" y="2044583"/>
                  <a:pt x="5956253" y="1986933"/>
                  <a:pt x="5904601" y="1915134"/>
                </a:cubicBezTo>
                <a:close/>
                <a:moveTo>
                  <a:pt x="8085089" y="1811927"/>
                </a:moveTo>
                <a:lnTo>
                  <a:pt x="8085089" y="1945950"/>
                </a:lnTo>
                <a:cubicBezTo>
                  <a:pt x="7936071" y="2085450"/>
                  <a:pt x="7760685" y="2201641"/>
                  <a:pt x="7565301" y="2285215"/>
                </a:cubicBezTo>
                <a:cubicBezTo>
                  <a:pt x="7355825" y="2375141"/>
                  <a:pt x="7144838" y="2418999"/>
                  <a:pt x="6941763" y="2418999"/>
                </a:cubicBezTo>
                <a:cubicBezTo>
                  <a:pt x="6776502" y="2418999"/>
                  <a:pt x="6616587" y="2389647"/>
                  <a:pt x="6466961" y="2332710"/>
                </a:cubicBezTo>
                <a:lnTo>
                  <a:pt x="6466961" y="2228871"/>
                </a:lnTo>
                <a:cubicBezTo>
                  <a:pt x="6616291" y="2290975"/>
                  <a:pt x="6777051" y="2322807"/>
                  <a:pt x="6943455" y="2322807"/>
                </a:cubicBezTo>
                <a:cubicBezTo>
                  <a:pt x="7134044" y="2322807"/>
                  <a:pt x="7331893" y="2281444"/>
                  <a:pt x="7527887" y="2197276"/>
                </a:cubicBezTo>
                <a:cubicBezTo>
                  <a:pt x="7742289" y="2105702"/>
                  <a:pt x="7931097" y="1972525"/>
                  <a:pt x="8085089" y="1811927"/>
                </a:cubicBezTo>
                <a:close/>
                <a:moveTo>
                  <a:pt x="2771964" y="1807800"/>
                </a:moveTo>
                <a:lnTo>
                  <a:pt x="2771964" y="1904289"/>
                </a:lnTo>
                <a:cubicBezTo>
                  <a:pt x="1750338" y="1992451"/>
                  <a:pt x="1277126" y="2374624"/>
                  <a:pt x="557960" y="2565301"/>
                </a:cubicBezTo>
                <a:lnTo>
                  <a:pt x="0" y="2565301"/>
                </a:lnTo>
                <a:cubicBezTo>
                  <a:pt x="504273" y="2521829"/>
                  <a:pt x="863760" y="2374207"/>
                  <a:pt x="1240454" y="2219503"/>
                </a:cubicBezTo>
                <a:cubicBezTo>
                  <a:pt x="1664656" y="2044162"/>
                  <a:pt x="2100946" y="1864114"/>
                  <a:pt x="2771964" y="1807800"/>
                </a:cubicBezTo>
                <a:close/>
                <a:moveTo>
                  <a:pt x="4900121" y="1641081"/>
                </a:moveTo>
                <a:cubicBezTo>
                  <a:pt x="4940594" y="1656284"/>
                  <a:pt x="4977073" y="1676505"/>
                  <a:pt x="5012513" y="1703764"/>
                </a:cubicBezTo>
                <a:cubicBezTo>
                  <a:pt x="5115787" y="1924254"/>
                  <a:pt x="5288931" y="2105208"/>
                  <a:pt x="5500573" y="2226581"/>
                </a:cubicBezTo>
                <a:cubicBezTo>
                  <a:pt x="5410437" y="2192196"/>
                  <a:pt x="5321342" y="2154781"/>
                  <a:pt x="5231207" y="2118391"/>
                </a:cubicBezTo>
                <a:cubicBezTo>
                  <a:pt x="5212989" y="2110285"/>
                  <a:pt x="5192738" y="2102179"/>
                  <a:pt x="5174521" y="2095126"/>
                </a:cubicBezTo>
                <a:cubicBezTo>
                  <a:pt x="5060082" y="1979856"/>
                  <a:pt x="4967943" y="1845373"/>
                  <a:pt x="4905155" y="1693683"/>
                </a:cubicBezTo>
                <a:cubicBezTo>
                  <a:pt x="4903151" y="1676505"/>
                  <a:pt x="4902125" y="1659313"/>
                  <a:pt x="4900121" y="1641081"/>
                </a:cubicBezTo>
                <a:close/>
                <a:moveTo>
                  <a:pt x="8085087" y="1433592"/>
                </a:moveTo>
                <a:lnTo>
                  <a:pt x="8085087" y="1591132"/>
                </a:lnTo>
                <a:cubicBezTo>
                  <a:pt x="8036048" y="1647639"/>
                  <a:pt x="7981471" y="1698430"/>
                  <a:pt x="7921757" y="1742243"/>
                </a:cubicBezTo>
                <a:cubicBezTo>
                  <a:pt x="7752963" y="1865487"/>
                  <a:pt x="7557267" y="1919292"/>
                  <a:pt x="7365105" y="1919292"/>
                </a:cubicBezTo>
                <a:cubicBezTo>
                  <a:pt x="7188397" y="1919292"/>
                  <a:pt x="7014630" y="1873756"/>
                  <a:pt x="6867617" y="1794771"/>
                </a:cubicBezTo>
                <a:cubicBezTo>
                  <a:pt x="6854492" y="1762420"/>
                  <a:pt x="6845347" y="1726030"/>
                  <a:pt x="6838249" y="1684592"/>
                </a:cubicBezTo>
                <a:cubicBezTo>
                  <a:pt x="6850395" y="1685587"/>
                  <a:pt x="6861530" y="1687621"/>
                  <a:pt x="6873689" y="1688616"/>
                </a:cubicBezTo>
                <a:cubicBezTo>
                  <a:pt x="6990756" y="1759881"/>
                  <a:pt x="7171858" y="1824049"/>
                  <a:pt x="7370212" y="1824049"/>
                </a:cubicBezTo>
                <a:cubicBezTo>
                  <a:pt x="7532220" y="1824049"/>
                  <a:pt x="7705735" y="1781186"/>
                  <a:pt x="7865072" y="1664341"/>
                </a:cubicBezTo>
                <a:cubicBezTo>
                  <a:pt x="7950441" y="1601836"/>
                  <a:pt x="8024335" y="1523549"/>
                  <a:pt x="8085087" y="1433592"/>
                </a:cubicBezTo>
                <a:close/>
                <a:moveTo>
                  <a:pt x="4704638" y="1425746"/>
                </a:moveTo>
                <a:lnTo>
                  <a:pt x="4752237" y="1425746"/>
                </a:lnTo>
                <a:cubicBezTo>
                  <a:pt x="5242375" y="1425746"/>
                  <a:pt x="5369954" y="1917133"/>
                  <a:pt x="5766915" y="2167911"/>
                </a:cubicBezTo>
                <a:cubicBezTo>
                  <a:pt x="5715247" y="2051645"/>
                  <a:pt x="5708181" y="1905997"/>
                  <a:pt x="5708181" y="1761434"/>
                </a:cubicBezTo>
                <a:lnTo>
                  <a:pt x="5708181" y="1712900"/>
                </a:lnTo>
                <a:lnTo>
                  <a:pt x="5755779" y="1712900"/>
                </a:lnTo>
                <a:cubicBezTo>
                  <a:pt x="6034893" y="1712900"/>
                  <a:pt x="6190397" y="1783226"/>
                  <a:pt x="6329437" y="1860718"/>
                </a:cubicBezTo>
                <a:lnTo>
                  <a:pt x="6466957" y="1938260"/>
                </a:lnTo>
                <a:lnTo>
                  <a:pt x="6466957" y="2046326"/>
                </a:lnTo>
                <a:lnTo>
                  <a:pt x="6466958" y="2046327"/>
                </a:lnTo>
                <a:lnTo>
                  <a:pt x="6466958" y="2046329"/>
                </a:lnTo>
                <a:cubicBezTo>
                  <a:pt x="6271900" y="1948623"/>
                  <a:pt x="6135561" y="1820509"/>
                  <a:pt x="5804359" y="1809954"/>
                </a:cubicBezTo>
                <a:cubicBezTo>
                  <a:pt x="5809436" y="2224536"/>
                  <a:pt x="5931951" y="2268052"/>
                  <a:pt x="6152679" y="2317581"/>
                </a:cubicBezTo>
                <a:cubicBezTo>
                  <a:pt x="6235733" y="2372159"/>
                  <a:pt x="6323849" y="2417693"/>
                  <a:pt x="6416003" y="2453089"/>
                </a:cubicBezTo>
                <a:cubicBezTo>
                  <a:pt x="6246913" y="2439919"/>
                  <a:pt x="6063585" y="2408592"/>
                  <a:pt x="5892489" y="2337773"/>
                </a:cubicBezTo>
                <a:cubicBezTo>
                  <a:pt x="5351707" y="2129516"/>
                  <a:pt x="5249457" y="1560244"/>
                  <a:pt x="4800859" y="1522816"/>
                </a:cubicBezTo>
                <a:cubicBezTo>
                  <a:pt x="4802865" y="1876690"/>
                  <a:pt x="4865651" y="2083996"/>
                  <a:pt x="5190693" y="2217455"/>
                </a:cubicBezTo>
                <a:cubicBezTo>
                  <a:pt x="5568441" y="2373183"/>
                  <a:pt x="5929933" y="2521829"/>
                  <a:pt x="6435230" y="2565301"/>
                </a:cubicBezTo>
                <a:lnTo>
                  <a:pt x="5876276" y="2565301"/>
                </a:lnTo>
                <a:cubicBezTo>
                  <a:pt x="5060071" y="2348908"/>
                  <a:pt x="4560876" y="1885777"/>
                  <a:pt x="3217118" y="1885777"/>
                </a:cubicBezTo>
                <a:cubicBezTo>
                  <a:pt x="3057410" y="1885777"/>
                  <a:pt x="2909759" y="1892383"/>
                  <a:pt x="2771965" y="1904289"/>
                </a:cubicBezTo>
                <a:lnTo>
                  <a:pt x="2771965" y="1807800"/>
                </a:lnTo>
                <a:cubicBezTo>
                  <a:pt x="2909863" y="1796204"/>
                  <a:pt x="3057441" y="1789747"/>
                  <a:pt x="3217118" y="1789747"/>
                </a:cubicBezTo>
                <a:cubicBezTo>
                  <a:pt x="3941154" y="1789747"/>
                  <a:pt x="4421107" y="1920162"/>
                  <a:pt x="4837325" y="2076914"/>
                </a:cubicBezTo>
                <a:cubicBezTo>
                  <a:pt x="4705693" y="1893883"/>
                  <a:pt x="4704638" y="1660327"/>
                  <a:pt x="4704638" y="1473241"/>
                </a:cubicBezTo>
                <a:close/>
                <a:moveTo>
                  <a:pt x="8747659" y="998025"/>
                </a:moveTo>
                <a:lnTo>
                  <a:pt x="8747659" y="1378136"/>
                </a:lnTo>
                <a:lnTo>
                  <a:pt x="8732599" y="1423099"/>
                </a:lnTo>
                <a:cubicBezTo>
                  <a:pt x="8705288" y="1490501"/>
                  <a:pt x="8673894" y="1556165"/>
                  <a:pt x="8638704" y="1619873"/>
                </a:cubicBezTo>
                <a:lnTo>
                  <a:pt x="8747659" y="1911356"/>
                </a:lnTo>
                <a:lnTo>
                  <a:pt x="8747659" y="2185959"/>
                </a:lnTo>
                <a:lnTo>
                  <a:pt x="8574892" y="1725048"/>
                </a:lnTo>
                <a:cubicBezTo>
                  <a:pt x="8447134" y="1922883"/>
                  <a:pt x="8280716" y="2098209"/>
                  <a:pt x="8085095" y="2242684"/>
                </a:cubicBezTo>
                <a:lnTo>
                  <a:pt x="8085095" y="2122795"/>
                </a:lnTo>
                <a:cubicBezTo>
                  <a:pt x="8397368" y="1875005"/>
                  <a:pt x="8623272" y="1542265"/>
                  <a:pt x="8716707" y="1165482"/>
                </a:cubicBezTo>
                <a:close/>
                <a:moveTo>
                  <a:pt x="8085093" y="930128"/>
                </a:moveTo>
                <a:lnTo>
                  <a:pt x="8085093" y="930132"/>
                </a:lnTo>
                <a:lnTo>
                  <a:pt x="8085089" y="930135"/>
                </a:lnTo>
                <a:close/>
                <a:moveTo>
                  <a:pt x="8085093" y="727019"/>
                </a:moveTo>
                <a:lnTo>
                  <a:pt x="8130387" y="727019"/>
                </a:lnTo>
                <a:lnTo>
                  <a:pt x="8130387" y="775539"/>
                </a:lnTo>
                <a:cubicBezTo>
                  <a:pt x="8130387" y="803948"/>
                  <a:pt x="8126195" y="831385"/>
                  <a:pt x="8118439" y="857326"/>
                </a:cubicBezTo>
                <a:lnTo>
                  <a:pt x="8085093" y="930128"/>
                </a:lnTo>
                <a:close/>
                <a:moveTo>
                  <a:pt x="8085092" y="484453"/>
                </a:moveTo>
                <a:cubicBezTo>
                  <a:pt x="8244028" y="485729"/>
                  <a:pt x="8373389" y="615550"/>
                  <a:pt x="8373389" y="775526"/>
                </a:cubicBezTo>
                <a:cubicBezTo>
                  <a:pt x="8373389" y="1088942"/>
                  <a:pt x="8268153" y="1380282"/>
                  <a:pt x="8085092" y="1591137"/>
                </a:cubicBezTo>
                <a:lnTo>
                  <a:pt x="8085092" y="1433597"/>
                </a:lnTo>
                <a:cubicBezTo>
                  <a:pt x="8208143" y="1251456"/>
                  <a:pt x="8277195" y="1021226"/>
                  <a:pt x="8277195" y="775526"/>
                </a:cubicBezTo>
                <a:cubicBezTo>
                  <a:pt x="8277195" y="668168"/>
                  <a:pt x="8191335" y="581759"/>
                  <a:pt x="8085092" y="580512"/>
                </a:cubicBezTo>
                <a:close/>
                <a:moveTo>
                  <a:pt x="8082787" y="484337"/>
                </a:moveTo>
                <a:cubicBezTo>
                  <a:pt x="8083573" y="484337"/>
                  <a:pt x="8084331" y="484456"/>
                  <a:pt x="8085087" y="484456"/>
                </a:cubicBezTo>
                <a:lnTo>
                  <a:pt x="8085087" y="580515"/>
                </a:lnTo>
                <a:cubicBezTo>
                  <a:pt x="8084331" y="580500"/>
                  <a:pt x="8083573" y="580396"/>
                  <a:pt x="8082787" y="580396"/>
                </a:cubicBezTo>
                <a:cubicBezTo>
                  <a:pt x="7974434" y="580396"/>
                  <a:pt x="7887343" y="667369"/>
                  <a:pt x="7887343" y="775528"/>
                </a:cubicBezTo>
                <a:lnTo>
                  <a:pt x="7887343" y="823053"/>
                </a:lnTo>
                <a:lnTo>
                  <a:pt x="7791135" y="823053"/>
                </a:lnTo>
                <a:lnTo>
                  <a:pt x="7791135" y="775528"/>
                </a:lnTo>
                <a:cubicBezTo>
                  <a:pt x="7791135" y="614767"/>
                  <a:pt x="7921758" y="484337"/>
                  <a:pt x="8082787" y="484337"/>
                </a:cubicBezTo>
                <a:close/>
                <a:moveTo>
                  <a:pt x="8082793" y="241654"/>
                </a:moveTo>
                <a:cubicBezTo>
                  <a:pt x="8083549" y="241654"/>
                  <a:pt x="8084321" y="241714"/>
                  <a:pt x="8085093" y="241728"/>
                </a:cubicBezTo>
                <a:lnTo>
                  <a:pt x="8085093" y="241723"/>
                </a:lnTo>
                <a:cubicBezTo>
                  <a:pt x="8378689" y="242971"/>
                  <a:pt x="8616432" y="482094"/>
                  <a:pt x="8616432" y="774547"/>
                </a:cubicBezTo>
                <a:cubicBezTo>
                  <a:pt x="8616432" y="1212246"/>
                  <a:pt x="8415732" y="1636496"/>
                  <a:pt x="8085093" y="1945948"/>
                </a:cubicBezTo>
                <a:lnTo>
                  <a:pt x="8085093" y="1811926"/>
                </a:lnTo>
                <a:cubicBezTo>
                  <a:pt x="8357993" y="1527327"/>
                  <a:pt x="8521234" y="1156260"/>
                  <a:pt x="8521234" y="775527"/>
                </a:cubicBezTo>
                <a:cubicBezTo>
                  <a:pt x="8521234" y="534667"/>
                  <a:pt x="8325047" y="338050"/>
                  <a:pt x="8085093" y="336787"/>
                </a:cubicBezTo>
                <a:lnTo>
                  <a:pt x="8085093" y="336778"/>
                </a:lnTo>
                <a:cubicBezTo>
                  <a:pt x="8084321" y="336763"/>
                  <a:pt x="8083549" y="336718"/>
                  <a:pt x="8082793" y="336718"/>
                </a:cubicBezTo>
                <a:cubicBezTo>
                  <a:pt x="7840759" y="336718"/>
                  <a:pt x="7643311" y="533885"/>
                  <a:pt x="7643311" y="775532"/>
                </a:cubicBezTo>
                <a:cubicBezTo>
                  <a:pt x="7643311" y="882756"/>
                  <a:pt x="7731397" y="969699"/>
                  <a:pt x="7838711" y="969699"/>
                </a:cubicBezTo>
                <a:cubicBezTo>
                  <a:pt x="7947093" y="969699"/>
                  <a:pt x="8034155" y="882756"/>
                  <a:pt x="8034155" y="775532"/>
                </a:cubicBezTo>
                <a:lnTo>
                  <a:pt x="8034155" y="727013"/>
                </a:lnTo>
                <a:lnTo>
                  <a:pt x="8085093" y="727013"/>
                </a:lnTo>
                <a:lnTo>
                  <a:pt x="8085093" y="727019"/>
                </a:lnTo>
                <a:lnTo>
                  <a:pt x="8085089" y="727019"/>
                </a:lnTo>
                <a:lnTo>
                  <a:pt x="8085089" y="930135"/>
                </a:lnTo>
                <a:lnTo>
                  <a:pt x="8085089" y="930138"/>
                </a:lnTo>
                <a:lnTo>
                  <a:pt x="8039379" y="985613"/>
                </a:lnTo>
                <a:cubicBezTo>
                  <a:pt x="7987133" y="1035185"/>
                  <a:pt x="7916533" y="1065743"/>
                  <a:pt x="7838711" y="1065743"/>
                </a:cubicBezTo>
                <a:cubicBezTo>
                  <a:pt x="7678721" y="1065743"/>
                  <a:pt x="7548098" y="935314"/>
                  <a:pt x="7548098" y="775532"/>
                </a:cubicBezTo>
                <a:cubicBezTo>
                  <a:pt x="7548098" y="481312"/>
                  <a:pt x="7788083" y="241654"/>
                  <a:pt x="8082793" y="241654"/>
                </a:cubicBezTo>
                <a:close/>
                <a:moveTo>
                  <a:pt x="8085095" y="53"/>
                </a:moveTo>
                <a:cubicBezTo>
                  <a:pt x="8352142" y="842"/>
                  <a:pt x="8587879" y="136412"/>
                  <a:pt x="8727363" y="342207"/>
                </a:cubicBezTo>
                <a:lnTo>
                  <a:pt x="8747659" y="379440"/>
                </a:lnTo>
                <a:lnTo>
                  <a:pt x="8747659" y="633014"/>
                </a:lnTo>
                <a:lnTo>
                  <a:pt x="8723009" y="541769"/>
                </a:lnTo>
                <a:cubicBezTo>
                  <a:pt x="8642927" y="323010"/>
                  <a:pt x="8453769" y="156581"/>
                  <a:pt x="8221830" y="108340"/>
                </a:cubicBezTo>
                <a:lnTo>
                  <a:pt x="8085099" y="94093"/>
                </a:lnTo>
                <a:lnTo>
                  <a:pt x="8085099" y="60"/>
                </a:lnTo>
                <a:lnTo>
                  <a:pt x="8085095" y="60"/>
                </a:lnTo>
                <a:close/>
                <a:moveTo>
                  <a:pt x="8082783" y="0"/>
                </a:moveTo>
                <a:lnTo>
                  <a:pt x="8085095" y="60"/>
                </a:lnTo>
                <a:lnTo>
                  <a:pt x="8085095" y="94093"/>
                </a:lnTo>
                <a:lnTo>
                  <a:pt x="8085099" y="94093"/>
                </a:lnTo>
                <a:lnTo>
                  <a:pt x="8085099" y="94100"/>
                </a:lnTo>
                <a:cubicBezTo>
                  <a:pt x="8084327" y="94100"/>
                  <a:pt x="8083556" y="94040"/>
                  <a:pt x="8082783" y="94040"/>
                </a:cubicBezTo>
                <a:cubicBezTo>
                  <a:pt x="7706059" y="94040"/>
                  <a:pt x="7400259" y="399396"/>
                  <a:pt x="7400259" y="775525"/>
                </a:cubicBezTo>
                <a:cubicBezTo>
                  <a:pt x="7400259" y="1023334"/>
                  <a:pt x="7604715" y="1213581"/>
                  <a:pt x="7839117" y="1213581"/>
                </a:cubicBezTo>
                <a:cubicBezTo>
                  <a:pt x="7879233" y="1213581"/>
                  <a:pt x="7920270" y="1207999"/>
                  <a:pt x="7961262" y="1196166"/>
                </a:cubicBezTo>
                <a:lnTo>
                  <a:pt x="8067595" y="1164855"/>
                </a:lnTo>
                <a:lnTo>
                  <a:pt x="8017947" y="1262947"/>
                </a:lnTo>
                <a:cubicBezTo>
                  <a:pt x="7886315" y="1521758"/>
                  <a:pt x="7663523" y="1676506"/>
                  <a:pt x="7420525" y="1676506"/>
                </a:cubicBezTo>
                <a:cubicBezTo>
                  <a:pt x="7173459" y="1676506"/>
                  <a:pt x="7053941" y="1590572"/>
                  <a:pt x="6732953" y="1582466"/>
                </a:cubicBezTo>
                <a:cubicBezTo>
                  <a:pt x="6743925" y="1861112"/>
                  <a:pt x="6844155" y="2052251"/>
                  <a:pt x="7089722" y="2052251"/>
                </a:cubicBezTo>
                <a:cubicBezTo>
                  <a:pt x="7115927" y="2052251"/>
                  <a:pt x="7143853" y="2050053"/>
                  <a:pt x="7173459" y="2045554"/>
                </a:cubicBezTo>
                <a:cubicBezTo>
                  <a:pt x="7245257" y="2057343"/>
                  <a:pt x="7307763" y="2062272"/>
                  <a:pt x="7366601" y="2062272"/>
                </a:cubicBezTo>
                <a:cubicBezTo>
                  <a:pt x="7413948" y="2062272"/>
                  <a:pt x="7458963" y="2059065"/>
                  <a:pt x="7504558" y="2053660"/>
                </a:cubicBezTo>
                <a:cubicBezTo>
                  <a:pt x="7340545" y="2120382"/>
                  <a:pt x="7160245" y="2157812"/>
                  <a:pt x="6971913" y="2157812"/>
                </a:cubicBezTo>
                <a:cubicBezTo>
                  <a:pt x="6795922" y="2157812"/>
                  <a:pt x="6669304" y="2129876"/>
                  <a:pt x="6564927" y="2089827"/>
                </a:cubicBezTo>
                <a:lnTo>
                  <a:pt x="6466958" y="2046327"/>
                </a:lnTo>
                <a:lnTo>
                  <a:pt x="6466958" y="1938260"/>
                </a:lnTo>
                <a:lnTo>
                  <a:pt x="6466957" y="1938260"/>
                </a:lnTo>
                <a:lnTo>
                  <a:pt x="6466957" y="1938256"/>
                </a:lnTo>
                <a:cubicBezTo>
                  <a:pt x="6562141" y="1989433"/>
                  <a:pt x="6666217" y="2034211"/>
                  <a:pt x="6812948" y="2052636"/>
                </a:cubicBezTo>
                <a:cubicBezTo>
                  <a:pt x="6697529" y="1950535"/>
                  <a:pt x="6635706" y="1771555"/>
                  <a:pt x="6635706" y="1533917"/>
                </a:cubicBezTo>
                <a:lnTo>
                  <a:pt x="6635706" y="1486378"/>
                </a:lnTo>
                <a:lnTo>
                  <a:pt x="6683320" y="1486378"/>
                </a:lnTo>
                <a:cubicBezTo>
                  <a:pt x="7052917" y="1486378"/>
                  <a:pt x="7178493" y="1581442"/>
                  <a:pt x="7420525" y="1581442"/>
                </a:cubicBezTo>
                <a:cubicBezTo>
                  <a:pt x="7598731" y="1581442"/>
                  <a:pt x="7765818" y="1480320"/>
                  <a:pt x="7881238" y="1307414"/>
                </a:cubicBezTo>
                <a:cubicBezTo>
                  <a:pt x="7867043" y="1308542"/>
                  <a:pt x="7852909" y="1309076"/>
                  <a:pt x="7838925" y="1309076"/>
                </a:cubicBezTo>
                <a:cubicBezTo>
                  <a:pt x="7545833" y="1309076"/>
                  <a:pt x="7305091" y="1070859"/>
                  <a:pt x="7305091" y="775525"/>
                </a:cubicBezTo>
                <a:cubicBezTo>
                  <a:pt x="7305091" y="346823"/>
                  <a:pt x="7653413" y="0"/>
                  <a:pt x="8082783"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409024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7" name="TextBox 6"/>
          <p:cNvSpPr txBox="1"/>
          <p:nvPr userDrawn="1"/>
        </p:nvSpPr>
        <p:spPr>
          <a:xfrm>
            <a:off x="505120" y="7186367"/>
            <a:ext cx="6308276" cy="369332"/>
          </a:xfrm>
          <a:prstGeom prst="rect">
            <a:avLst/>
          </a:prstGeom>
          <a:noFill/>
          <a:effectLst/>
        </p:spPr>
        <p:txBody>
          <a:bodyPr wrap="square" lIns="0" tIns="0" rIns="0" bIns="0" anchor="ctr">
            <a:spAutoFit/>
          </a:bodyPr>
          <a:lstStyle/>
          <a:p>
            <a:pPr defTabSz="617485" fontAlgn="base">
              <a:spcBef>
                <a:spcPct val="0"/>
              </a:spcBef>
              <a:spcAft>
                <a:spcPct val="0"/>
              </a:spcAft>
              <a:defRPr/>
            </a:pPr>
            <a:r>
              <a:rPr lang="en-US" sz="800" b="0" i="0" dirty="0">
                <a:solidFill>
                  <a:srgbClr val="A7A8AA"/>
                </a:solidFill>
                <a:latin typeface="Arial" panose="020B0604020202020204" pitchFamily="34" charset="0"/>
                <a:ea typeface="BentonSans Medium" charset="0"/>
                <a:cs typeface="BentonSans Medium" charset="0"/>
              </a:rPr>
              <a:t>This document contains unpublished confidential and proprietary information of American Express. </a:t>
            </a:r>
          </a:p>
          <a:p>
            <a:pPr defTabSz="617485" fontAlgn="base">
              <a:spcBef>
                <a:spcPct val="0"/>
              </a:spcBef>
              <a:spcAft>
                <a:spcPct val="0"/>
              </a:spcAft>
              <a:defRPr/>
            </a:pPr>
            <a:r>
              <a:rPr lang="en-US" sz="800" b="0" i="0" dirty="0">
                <a:solidFill>
                  <a:srgbClr val="A7A8AA"/>
                </a:solidFill>
                <a:latin typeface="Arial" panose="020B0604020202020204" pitchFamily="34" charset="0"/>
                <a:ea typeface="BentonSans Medium" charset="0"/>
                <a:cs typeface="BentonSans Medium" charset="0"/>
              </a:rPr>
              <a:t>No disclosure or use of any portion may be made without the express written consent of American Express.</a:t>
            </a:r>
            <a:br>
              <a:rPr lang="en-US" sz="800" b="0" i="0" dirty="0">
                <a:solidFill>
                  <a:srgbClr val="A7A8AA"/>
                </a:solidFill>
                <a:latin typeface="Arial" panose="020B0604020202020204" pitchFamily="34" charset="0"/>
                <a:ea typeface="BentonSans Medium" charset="0"/>
                <a:cs typeface="BentonSans Medium" charset="0"/>
              </a:rPr>
            </a:br>
            <a:r>
              <a:rPr lang="en-US" sz="800" b="0" i="0" dirty="0">
                <a:solidFill>
                  <a:srgbClr val="A7A8AA"/>
                </a:solidFill>
                <a:latin typeface="Arial" panose="020B0604020202020204" pitchFamily="34" charset="0"/>
                <a:ea typeface="BentonSans Medium" charset="0"/>
                <a:cs typeface="BentonSans Medium" charset="0"/>
              </a:rPr>
              <a:t>©2019 American Express. All Rights Reserved. </a:t>
            </a:r>
          </a:p>
        </p:txBody>
      </p:sp>
      <p:cxnSp>
        <p:nvCxnSpPr>
          <p:cNvPr id="10" name="Straight Connector 9">
            <a:extLst>
              <a:ext uri="{FF2B5EF4-FFF2-40B4-BE49-F238E27FC236}">
                <a16:creationId xmlns:a16="http://schemas.microsoft.com/office/drawing/2014/main" xmlns="" id="{64252B21-E9AA-8D41-8D46-E6AD07064160}"/>
              </a:ext>
            </a:extLst>
          </p:cNvPr>
          <p:cNvCxnSpPr>
            <a:cxnSpLocks/>
          </p:cNvCxnSpPr>
          <p:nvPr userDrawn="1"/>
        </p:nvCxnSpPr>
        <p:spPr>
          <a:xfrm>
            <a:off x="505119" y="7112849"/>
            <a:ext cx="12787413" cy="0"/>
          </a:xfrm>
          <a:prstGeom prst="line">
            <a:avLst/>
          </a:prstGeom>
          <a:ln w="952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1" name="Freeform 10">
            <a:extLst>
              <a:ext uri="{FF2B5EF4-FFF2-40B4-BE49-F238E27FC236}">
                <a16:creationId xmlns:a16="http://schemas.microsoft.com/office/drawing/2014/main" xmlns="" id="{9B3D5BE9-CC69-D44C-A19B-D09A12A33B60}"/>
              </a:ext>
            </a:extLst>
          </p:cNvPr>
          <p:cNvSpPr/>
          <p:nvPr userDrawn="1"/>
        </p:nvSpPr>
        <p:spPr>
          <a:xfrm>
            <a:off x="10558929" y="7323508"/>
            <a:ext cx="2733603" cy="169864"/>
          </a:xfrm>
          <a:custGeom>
            <a:avLst/>
            <a:gdLst>
              <a:gd name="connsiteX0" fmla="*/ 6365754 w 15544829"/>
              <a:gd name="connsiteY0" fmla="*/ 234583 h 965941"/>
              <a:gd name="connsiteX1" fmla="*/ 6230524 w 15544829"/>
              <a:gd name="connsiteY1" fmla="*/ 557493 h 965941"/>
              <a:gd name="connsiteX2" fmla="*/ 6500983 w 15544829"/>
              <a:gd name="connsiteY2" fmla="*/ 557493 h 965941"/>
              <a:gd name="connsiteX3" fmla="*/ 589228 w 15544829"/>
              <a:gd name="connsiteY3" fmla="*/ 234583 h 965941"/>
              <a:gd name="connsiteX4" fmla="*/ 453998 w 15544829"/>
              <a:gd name="connsiteY4" fmla="*/ 557493 h 965941"/>
              <a:gd name="connsiteX5" fmla="*/ 724457 w 15544829"/>
              <a:gd name="connsiteY5" fmla="*/ 557493 h 965941"/>
              <a:gd name="connsiteX6" fmla="*/ 11995567 w 15544829"/>
              <a:gd name="connsiteY6" fmla="*/ 219409 h 965941"/>
              <a:gd name="connsiteX7" fmla="*/ 11995567 w 15544829"/>
              <a:gd name="connsiteY7" fmla="*/ 413973 h 965941"/>
              <a:gd name="connsiteX8" fmla="*/ 12265950 w 15544829"/>
              <a:gd name="connsiteY8" fmla="*/ 413973 h 965941"/>
              <a:gd name="connsiteX9" fmla="*/ 12381901 w 15544829"/>
              <a:gd name="connsiteY9" fmla="*/ 317377 h 965941"/>
              <a:gd name="connsiteX10" fmla="*/ 12265950 w 15544829"/>
              <a:gd name="connsiteY10" fmla="*/ 219409 h 965941"/>
              <a:gd name="connsiteX11" fmla="*/ 3923290 w 15544829"/>
              <a:gd name="connsiteY11" fmla="*/ 219409 h 965941"/>
              <a:gd name="connsiteX12" fmla="*/ 3923290 w 15544829"/>
              <a:gd name="connsiteY12" fmla="*/ 413973 h 965941"/>
              <a:gd name="connsiteX13" fmla="*/ 4193761 w 15544829"/>
              <a:gd name="connsiteY13" fmla="*/ 413973 h 965941"/>
              <a:gd name="connsiteX14" fmla="*/ 4309675 w 15544829"/>
              <a:gd name="connsiteY14" fmla="*/ 317377 h 965941"/>
              <a:gd name="connsiteX15" fmla="*/ 4193761 w 15544829"/>
              <a:gd name="connsiteY15" fmla="*/ 219409 h 965941"/>
              <a:gd name="connsiteX16" fmla="*/ 10974369 w 15544829"/>
              <a:gd name="connsiteY16" fmla="*/ 219404 h 965941"/>
              <a:gd name="connsiteX17" fmla="*/ 10974369 w 15544829"/>
              <a:gd name="connsiteY17" fmla="*/ 431913 h 965941"/>
              <a:gd name="connsiteX18" fmla="*/ 11251737 w 15544829"/>
              <a:gd name="connsiteY18" fmla="*/ 431913 h 965941"/>
              <a:gd name="connsiteX19" fmla="*/ 11367637 w 15544829"/>
              <a:gd name="connsiteY19" fmla="*/ 327036 h 965941"/>
              <a:gd name="connsiteX20" fmla="*/ 11251737 w 15544829"/>
              <a:gd name="connsiteY20" fmla="*/ 219404 h 965941"/>
              <a:gd name="connsiteX21" fmla="*/ 11737498 w 15544829"/>
              <a:gd name="connsiteY21" fmla="*/ 4 h 965941"/>
              <a:gd name="connsiteX22" fmla="*/ 12296298 w 15544829"/>
              <a:gd name="connsiteY22" fmla="*/ 4 h 965941"/>
              <a:gd name="connsiteX23" fmla="*/ 12641357 w 15544829"/>
              <a:gd name="connsiteY23" fmla="*/ 311865 h 965941"/>
              <a:gd name="connsiteX24" fmla="*/ 12383306 w 15544829"/>
              <a:gd name="connsiteY24" fmla="*/ 616830 h 965941"/>
              <a:gd name="connsiteX25" fmla="*/ 12703473 w 15544829"/>
              <a:gd name="connsiteY25" fmla="*/ 965941 h 965941"/>
              <a:gd name="connsiteX26" fmla="*/ 12383306 w 15544829"/>
              <a:gd name="connsiteY26" fmla="*/ 965941 h 965941"/>
              <a:gd name="connsiteX27" fmla="*/ 12089288 w 15544829"/>
              <a:gd name="connsiteY27" fmla="*/ 627867 h 965941"/>
              <a:gd name="connsiteX28" fmla="*/ 11995562 w 15544829"/>
              <a:gd name="connsiteY28" fmla="*/ 627867 h 965941"/>
              <a:gd name="connsiteX29" fmla="*/ 11995562 w 15544829"/>
              <a:gd name="connsiteY29" fmla="*/ 965941 h 965941"/>
              <a:gd name="connsiteX30" fmla="*/ 11737498 w 15544829"/>
              <a:gd name="connsiteY30" fmla="*/ 965941 h 965941"/>
              <a:gd name="connsiteX31" fmla="*/ 5580578 w 15544829"/>
              <a:gd name="connsiteY31" fmla="*/ 4 h 965941"/>
              <a:gd name="connsiteX32" fmla="*/ 5889683 w 15544829"/>
              <a:gd name="connsiteY32" fmla="*/ 4 h 965941"/>
              <a:gd name="connsiteX33" fmla="*/ 5889683 w 15544829"/>
              <a:gd name="connsiteY33" fmla="*/ 226305 h 965941"/>
              <a:gd name="connsiteX34" fmla="*/ 5602663 w 15544829"/>
              <a:gd name="connsiteY34" fmla="*/ 226305 h 965941"/>
              <a:gd name="connsiteX35" fmla="*/ 5357034 w 15544829"/>
              <a:gd name="connsiteY35" fmla="*/ 473308 h 965941"/>
              <a:gd name="connsiteX36" fmla="*/ 5357034 w 15544829"/>
              <a:gd name="connsiteY36" fmla="*/ 491253 h 965941"/>
              <a:gd name="connsiteX37" fmla="*/ 5608175 w 15544829"/>
              <a:gd name="connsiteY37" fmla="*/ 746535 h 965941"/>
              <a:gd name="connsiteX38" fmla="*/ 5759965 w 15544829"/>
              <a:gd name="connsiteY38" fmla="*/ 746535 h 965941"/>
              <a:gd name="connsiteX39" fmla="*/ 5656473 w 15544829"/>
              <a:gd name="connsiteY39" fmla="*/ 965941 h 965941"/>
              <a:gd name="connsiteX40" fmla="*/ 5568157 w 15544829"/>
              <a:gd name="connsiteY40" fmla="*/ 965941 h 965941"/>
              <a:gd name="connsiteX41" fmla="*/ 5098995 w 15544829"/>
              <a:gd name="connsiteY41" fmla="*/ 492637 h 965941"/>
              <a:gd name="connsiteX42" fmla="*/ 5098995 w 15544829"/>
              <a:gd name="connsiteY42" fmla="*/ 473308 h 965941"/>
              <a:gd name="connsiteX43" fmla="*/ 5580578 w 15544829"/>
              <a:gd name="connsiteY43" fmla="*/ 4 h 965941"/>
              <a:gd name="connsiteX44" fmla="*/ 3665254 w 15544829"/>
              <a:gd name="connsiteY44" fmla="*/ 4 h 965941"/>
              <a:gd name="connsiteX45" fmla="*/ 4224117 w 15544829"/>
              <a:gd name="connsiteY45" fmla="*/ 4 h 965941"/>
              <a:gd name="connsiteX46" fmla="*/ 4569099 w 15544829"/>
              <a:gd name="connsiteY46" fmla="*/ 311865 h 965941"/>
              <a:gd name="connsiteX47" fmla="*/ 4311049 w 15544829"/>
              <a:gd name="connsiteY47" fmla="*/ 616830 h 965941"/>
              <a:gd name="connsiteX48" fmla="*/ 4631191 w 15544829"/>
              <a:gd name="connsiteY48" fmla="*/ 965941 h 965941"/>
              <a:gd name="connsiteX49" fmla="*/ 4311049 w 15544829"/>
              <a:gd name="connsiteY49" fmla="*/ 965941 h 965941"/>
              <a:gd name="connsiteX50" fmla="*/ 4017133 w 15544829"/>
              <a:gd name="connsiteY50" fmla="*/ 627867 h 965941"/>
              <a:gd name="connsiteX51" fmla="*/ 3923292 w 15544829"/>
              <a:gd name="connsiteY51" fmla="*/ 627867 h 965941"/>
              <a:gd name="connsiteX52" fmla="*/ 3923292 w 15544829"/>
              <a:gd name="connsiteY52" fmla="*/ 965941 h 965941"/>
              <a:gd name="connsiteX53" fmla="*/ 3665254 w 15544829"/>
              <a:gd name="connsiteY53" fmla="*/ 965941 h 965941"/>
              <a:gd name="connsiteX54" fmla="*/ 12776481 w 15544829"/>
              <a:gd name="connsiteY54" fmla="*/ 2 h 965941"/>
              <a:gd name="connsiteX55" fmla="*/ 13593472 w 15544829"/>
              <a:gd name="connsiteY55" fmla="*/ 2 h 965941"/>
              <a:gd name="connsiteX56" fmla="*/ 13593472 w 15544829"/>
              <a:gd name="connsiteY56" fmla="*/ 219407 h 965941"/>
              <a:gd name="connsiteX57" fmla="*/ 13034545 w 15544829"/>
              <a:gd name="connsiteY57" fmla="*/ 219407 h 965941"/>
              <a:gd name="connsiteX58" fmla="*/ 13034545 w 15544829"/>
              <a:gd name="connsiteY58" fmla="*/ 372582 h 965941"/>
              <a:gd name="connsiteX59" fmla="*/ 13579629 w 15544829"/>
              <a:gd name="connsiteY59" fmla="*/ 372582 h 965941"/>
              <a:gd name="connsiteX60" fmla="*/ 13579629 w 15544829"/>
              <a:gd name="connsiteY60" fmla="*/ 591987 h 965941"/>
              <a:gd name="connsiteX61" fmla="*/ 13034545 w 15544829"/>
              <a:gd name="connsiteY61" fmla="*/ 591987 h 965941"/>
              <a:gd name="connsiteX62" fmla="*/ 13034545 w 15544829"/>
              <a:gd name="connsiteY62" fmla="*/ 746533 h 965941"/>
              <a:gd name="connsiteX63" fmla="*/ 13593472 w 15544829"/>
              <a:gd name="connsiteY63" fmla="*/ 746533 h 965941"/>
              <a:gd name="connsiteX64" fmla="*/ 13593472 w 15544829"/>
              <a:gd name="connsiteY64" fmla="*/ 965939 h 965941"/>
              <a:gd name="connsiteX65" fmla="*/ 12776481 w 15544829"/>
              <a:gd name="connsiteY65" fmla="*/ 965939 h 965941"/>
              <a:gd name="connsiteX66" fmla="*/ 8639542 w 15544829"/>
              <a:gd name="connsiteY66" fmla="*/ 2 h 965941"/>
              <a:gd name="connsiteX67" fmla="*/ 9456444 w 15544829"/>
              <a:gd name="connsiteY67" fmla="*/ 2 h 965941"/>
              <a:gd name="connsiteX68" fmla="*/ 9456444 w 15544829"/>
              <a:gd name="connsiteY68" fmla="*/ 219407 h 965941"/>
              <a:gd name="connsiteX69" fmla="*/ 8897593 w 15544829"/>
              <a:gd name="connsiteY69" fmla="*/ 219407 h 965941"/>
              <a:gd name="connsiteX70" fmla="*/ 8897593 w 15544829"/>
              <a:gd name="connsiteY70" fmla="*/ 372582 h 965941"/>
              <a:gd name="connsiteX71" fmla="*/ 9442639 w 15544829"/>
              <a:gd name="connsiteY71" fmla="*/ 372582 h 965941"/>
              <a:gd name="connsiteX72" fmla="*/ 9442639 w 15544829"/>
              <a:gd name="connsiteY72" fmla="*/ 591987 h 965941"/>
              <a:gd name="connsiteX73" fmla="*/ 8897593 w 15544829"/>
              <a:gd name="connsiteY73" fmla="*/ 591987 h 965941"/>
              <a:gd name="connsiteX74" fmla="*/ 8897593 w 15544829"/>
              <a:gd name="connsiteY74" fmla="*/ 746533 h 965941"/>
              <a:gd name="connsiteX75" fmla="*/ 9456444 w 15544829"/>
              <a:gd name="connsiteY75" fmla="*/ 746533 h 965941"/>
              <a:gd name="connsiteX76" fmla="*/ 9456444 w 15544829"/>
              <a:gd name="connsiteY76" fmla="*/ 965939 h 965941"/>
              <a:gd name="connsiteX77" fmla="*/ 8639542 w 15544829"/>
              <a:gd name="connsiteY77" fmla="*/ 965939 h 965941"/>
              <a:gd name="connsiteX78" fmla="*/ 4704329 w 15544829"/>
              <a:gd name="connsiteY78" fmla="*/ 2 h 965941"/>
              <a:gd name="connsiteX79" fmla="*/ 4833361 w 15544829"/>
              <a:gd name="connsiteY79" fmla="*/ 2 h 965941"/>
              <a:gd name="connsiteX80" fmla="*/ 4962380 w 15544829"/>
              <a:gd name="connsiteY80" fmla="*/ 2 h 965941"/>
              <a:gd name="connsiteX81" fmla="*/ 4962380 w 15544829"/>
              <a:gd name="connsiteY81" fmla="*/ 483059 h 965941"/>
              <a:gd name="connsiteX82" fmla="*/ 4962380 w 15544829"/>
              <a:gd name="connsiteY82" fmla="*/ 965939 h 965941"/>
              <a:gd name="connsiteX83" fmla="*/ 4832294 w 15544829"/>
              <a:gd name="connsiteY83" fmla="*/ 965939 h 965941"/>
              <a:gd name="connsiteX84" fmla="*/ 4704329 w 15544829"/>
              <a:gd name="connsiteY84" fmla="*/ 965939 h 965941"/>
              <a:gd name="connsiteX85" fmla="*/ 4704329 w 15544829"/>
              <a:gd name="connsiteY85" fmla="*/ 482958 h 965941"/>
              <a:gd name="connsiteX86" fmla="*/ 2679746 w 15544829"/>
              <a:gd name="connsiteY86" fmla="*/ 2 h 965941"/>
              <a:gd name="connsiteX87" fmla="*/ 3496660 w 15544829"/>
              <a:gd name="connsiteY87" fmla="*/ 2 h 965941"/>
              <a:gd name="connsiteX88" fmla="*/ 3496660 w 15544829"/>
              <a:gd name="connsiteY88" fmla="*/ 219407 h 965941"/>
              <a:gd name="connsiteX89" fmla="*/ 2937785 w 15544829"/>
              <a:gd name="connsiteY89" fmla="*/ 219407 h 965941"/>
              <a:gd name="connsiteX90" fmla="*/ 2937785 w 15544829"/>
              <a:gd name="connsiteY90" fmla="*/ 372582 h 965941"/>
              <a:gd name="connsiteX91" fmla="*/ 3482856 w 15544829"/>
              <a:gd name="connsiteY91" fmla="*/ 372582 h 965941"/>
              <a:gd name="connsiteX92" fmla="*/ 3482856 w 15544829"/>
              <a:gd name="connsiteY92" fmla="*/ 591987 h 965941"/>
              <a:gd name="connsiteX93" fmla="*/ 2937785 w 15544829"/>
              <a:gd name="connsiteY93" fmla="*/ 591987 h 965941"/>
              <a:gd name="connsiteX94" fmla="*/ 2937785 w 15544829"/>
              <a:gd name="connsiteY94" fmla="*/ 746533 h 965941"/>
              <a:gd name="connsiteX95" fmla="*/ 3496660 w 15544829"/>
              <a:gd name="connsiteY95" fmla="*/ 746533 h 965941"/>
              <a:gd name="connsiteX96" fmla="*/ 3496660 w 15544829"/>
              <a:gd name="connsiteY96" fmla="*/ 965939 h 965941"/>
              <a:gd name="connsiteX97" fmla="*/ 2679746 w 15544829"/>
              <a:gd name="connsiteY97" fmla="*/ 965939 h 965941"/>
              <a:gd name="connsiteX98" fmla="*/ 10716312 w 15544829"/>
              <a:gd name="connsiteY98" fmla="*/ 1 h 965941"/>
              <a:gd name="connsiteX99" fmla="*/ 11282084 w 15544829"/>
              <a:gd name="connsiteY99" fmla="*/ 1 h 965941"/>
              <a:gd name="connsiteX100" fmla="*/ 11627004 w 15544829"/>
              <a:gd name="connsiteY100" fmla="*/ 325654 h 965941"/>
              <a:gd name="connsiteX101" fmla="*/ 11273817 w 15544829"/>
              <a:gd name="connsiteY101" fmla="*/ 651321 h 965941"/>
              <a:gd name="connsiteX102" fmla="*/ 10974376 w 15544829"/>
              <a:gd name="connsiteY102" fmla="*/ 651321 h 965941"/>
              <a:gd name="connsiteX103" fmla="*/ 10974376 w 15544829"/>
              <a:gd name="connsiteY103" fmla="*/ 965938 h 965941"/>
              <a:gd name="connsiteX104" fmla="*/ 10716312 w 15544829"/>
              <a:gd name="connsiteY104" fmla="*/ 965938 h 965941"/>
              <a:gd name="connsiteX105" fmla="*/ 9501999 w 15544829"/>
              <a:gd name="connsiteY105" fmla="*/ 1 h 965941"/>
              <a:gd name="connsiteX106" fmla="*/ 9838689 w 15544829"/>
              <a:gd name="connsiteY106" fmla="*/ 1 h 965941"/>
              <a:gd name="connsiteX107" fmla="*/ 10089832 w 15544829"/>
              <a:gd name="connsiteY107" fmla="*/ 291161 h 965941"/>
              <a:gd name="connsiteX108" fmla="*/ 10340987 w 15544829"/>
              <a:gd name="connsiteY108" fmla="*/ 1 h 965941"/>
              <a:gd name="connsiteX109" fmla="*/ 10669409 w 15544829"/>
              <a:gd name="connsiteY109" fmla="*/ 1 h 965941"/>
              <a:gd name="connsiteX110" fmla="*/ 10249915 w 15544829"/>
              <a:gd name="connsiteY110" fmla="*/ 471933 h 965941"/>
              <a:gd name="connsiteX111" fmla="*/ 10685970 w 15544829"/>
              <a:gd name="connsiteY111" fmla="*/ 965938 h 965941"/>
              <a:gd name="connsiteX112" fmla="*/ 10349267 w 15544829"/>
              <a:gd name="connsiteY112" fmla="*/ 965938 h 965941"/>
              <a:gd name="connsiteX113" fmla="*/ 10085704 w 15544829"/>
              <a:gd name="connsiteY113" fmla="*/ 659601 h 965941"/>
              <a:gd name="connsiteX114" fmla="*/ 9822141 w 15544829"/>
              <a:gd name="connsiteY114" fmla="*/ 965938 h 965941"/>
              <a:gd name="connsiteX115" fmla="*/ 9493719 w 15544829"/>
              <a:gd name="connsiteY115" fmla="*/ 965938 h 965941"/>
              <a:gd name="connsiteX116" fmla="*/ 9927005 w 15544829"/>
              <a:gd name="connsiteY116" fmla="*/ 477445 h 965941"/>
              <a:gd name="connsiteX117" fmla="*/ 7011566 w 15544829"/>
              <a:gd name="connsiteY117" fmla="*/ 1 h 965941"/>
              <a:gd name="connsiteX118" fmla="*/ 7337219 w 15544829"/>
              <a:gd name="connsiteY118" fmla="*/ 1 h 965941"/>
              <a:gd name="connsiteX119" fmla="*/ 7730500 w 15544829"/>
              <a:gd name="connsiteY119" fmla="*/ 589218 h 965941"/>
              <a:gd name="connsiteX120" fmla="*/ 7730500 w 15544829"/>
              <a:gd name="connsiteY120" fmla="*/ 1 h 965941"/>
              <a:gd name="connsiteX121" fmla="*/ 7985783 w 15544829"/>
              <a:gd name="connsiteY121" fmla="*/ 1 h 965941"/>
              <a:gd name="connsiteX122" fmla="*/ 7985783 w 15544829"/>
              <a:gd name="connsiteY122" fmla="*/ 965938 h 965941"/>
              <a:gd name="connsiteX123" fmla="*/ 7673922 w 15544829"/>
              <a:gd name="connsiteY123" fmla="*/ 965938 h 965941"/>
              <a:gd name="connsiteX124" fmla="*/ 7268233 w 15544829"/>
              <a:gd name="connsiteY124" fmla="*/ 354636 h 965941"/>
              <a:gd name="connsiteX125" fmla="*/ 7268233 w 15544829"/>
              <a:gd name="connsiteY125" fmla="*/ 965938 h 965941"/>
              <a:gd name="connsiteX126" fmla="*/ 7011566 w 15544829"/>
              <a:gd name="connsiteY126" fmla="*/ 965938 h 965941"/>
              <a:gd name="connsiteX127" fmla="*/ 6202928 w 15544829"/>
              <a:gd name="connsiteY127" fmla="*/ 1 h 965941"/>
              <a:gd name="connsiteX128" fmla="*/ 6536861 w 15544829"/>
              <a:gd name="connsiteY128" fmla="*/ 1 h 965941"/>
              <a:gd name="connsiteX129" fmla="*/ 6963264 w 15544829"/>
              <a:gd name="connsiteY129" fmla="*/ 965938 h 965941"/>
              <a:gd name="connsiteX130" fmla="*/ 6672104 w 15544829"/>
              <a:gd name="connsiteY130" fmla="*/ 965938 h 965941"/>
              <a:gd name="connsiteX131" fmla="*/ 6589300 w 15544829"/>
              <a:gd name="connsiteY131" fmla="*/ 769989 h 965941"/>
              <a:gd name="connsiteX132" fmla="*/ 6142209 w 15544829"/>
              <a:gd name="connsiteY132" fmla="*/ 769989 h 965941"/>
              <a:gd name="connsiteX133" fmla="*/ 6060789 w 15544829"/>
              <a:gd name="connsiteY133" fmla="*/ 965938 h 965941"/>
              <a:gd name="connsiteX134" fmla="*/ 5776525 w 15544829"/>
              <a:gd name="connsiteY134" fmla="*/ 965938 h 965941"/>
              <a:gd name="connsiteX135" fmla="*/ 1235025 w 15544829"/>
              <a:gd name="connsiteY135" fmla="*/ 1 h 965941"/>
              <a:gd name="connsiteX136" fmla="*/ 1640724 w 15544829"/>
              <a:gd name="connsiteY136" fmla="*/ 1 h 965941"/>
              <a:gd name="connsiteX137" fmla="*/ 1861513 w 15544829"/>
              <a:gd name="connsiteY137" fmla="*/ 608547 h 965941"/>
              <a:gd name="connsiteX138" fmla="*/ 2080918 w 15544829"/>
              <a:gd name="connsiteY138" fmla="*/ 1 h 965941"/>
              <a:gd name="connsiteX139" fmla="*/ 2482479 w 15544829"/>
              <a:gd name="connsiteY139" fmla="*/ 1 h 965941"/>
              <a:gd name="connsiteX140" fmla="*/ 2482479 w 15544829"/>
              <a:gd name="connsiteY140" fmla="*/ 965938 h 965941"/>
              <a:gd name="connsiteX141" fmla="*/ 2228569 w 15544829"/>
              <a:gd name="connsiteY141" fmla="*/ 965938 h 965941"/>
              <a:gd name="connsiteX142" fmla="*/ 2228569 w 15544829"/>
              <a:gd name="connsiteY142" fmla="*/ 270460 h 965941"/>
              <a:gd name="connsiteX143" fmla="*/ 1973287 w 15544829"/>
              <a:gd name="connsiteY143" fmla="*/ 965938 h 965941"/>
              <a:gd name="connsiteX144" fmla="*/ 1744217 w 15544829"/>
              <a:gd name="connsiteY144" fmla="*/ 965938 h 965941"/>
              <a:gd name="connsiteX145" fmla="*/ 1488934 w 15544829"/>
              <a:gd name="connsiteY145" fmla="*/ 270460 h 965941"/>
              <a:gd name="connsiteX146" fmla="*/ 1488934 w 15544829"/>
              <a:gd name="connsiteY146" fmla="*/ 965938 h 965941"/>
              <a:gd name="connsiteX147" fmla="*/ 1235025 w 15544829"/>
              <a:gd name="connsiteY147" fmla="*/ 965938 h 965941"/>
              <a:gd name="connsiteX148" fmla="*/ 426403 w 15544829"/>
              <a:gd name="connsiteY148" fmla="*/ 1 h 965941"/>
              <a:gd name="connsiteX149" fmla="*/ 760337 w 15544829"/>
              <a:gd name="connsiteY149" fmla="*/ 1 h 965941"/>
              <a:gd name="connsiteX150" fmla="*/ 1186740 w 15544829"/>
              <a:gd name="connsiteY150" fmla="*/ 965938 h 965941"/>
              <a:gd name="connsiteX151" fmla="*/ 895580 w 15544829"/>
              <a:gd name="connsiteY151" fmla="*/ 965938 h 965941"/>
              <a:gd name="connsiteX152" fmla="*/ 812776 w 15544829"/>
              <a:gd name="connsiteY152" fmla="*/ 769989 h 965941"/>
              <a:gd name="connsiteX153" fmla="*/ 365685 w 15544829"/>
              <a:gd name="connsiteY153" fmla="*/ 769989 h 965941"/>
              <a:gd name="connsiteX154" fmla="*/ 284265 w 15544829"/>
              <a:gd name="connsiteY154" fmla="*/ 965938 h 965941"/>
              <a:gd name="connsiteX155" fmla="*/ 0 w 15544829"/>
              <a:gd name="connsiteY155" fmla="*/ 965938 h 965941"/>
              <a:gd name="connsiteX156" fmla="*/ 14995555 w 15544829"/>
              <a:gd name="connsiteY156" fmla="*/ 0 h 965941"/>
              <a:gd name="connsiteX157" fmla="*/ 15526795 w 15544829"/>
              <a:gd name="connsiteY157" fmla="*/ 0 h 965941"/>
              <a:gd name="connsiteX158" fmla="*/ 15426097 w 15544829"/>
              <a:gd name="connsiteY158" fmla="*/ 219405 h 965941"/>
              <a:gd name="connsiteX159" fmla="*/ 14996963 w 15544829"/>
              <a:gd name="connsiteY159" fmla="*/ 219405 h 965941"/>
              <a:gd name="connsiteX160" fmla="*/ 14908687 w 15544829"/>
              <a:gd name="connsiteY160" fmla="*/ 295300 h 965941"/>
              <a:gd name="connsiteX161" fmla="*/ 14996963 w 15544829"/>
              <a:gd name="connsiteY161" fmla="*/ 372580 h 965941"/>
              <a:gd name="connsiteX162" fmla="*/ 15234315 w 15544829"/>
              <a:gd name="connsiteY162" fmla="*/ 372580 h 965941"/>
              <a:gd name="connsiteX163" fmla="*/ 15544829 w 15544829"/>
              <a:gd name="connsiteY163" fmla="*/ 652704 h 965941"/>
              <a:gd name="connsiteX164" fmla="*/ 15199771 w 15544829"/>
              <a:gd name="connsiteY164" fmla="*/ 965937 h 965941"/>
              <a:gd name="connsiteX165" fmla="*/ 14680987 w 15544829"/>
              <a:gd name="connsiteY165" fmla="*/ 965937 h 965941"/>
              <a:gd name="connsiteX166" fmla="*/ 14680987 w 15544829"/>
              <a:gd name="connsiteY166" fmla="*/ 746531 h 965941"/>
              <a:gd name="connsiteX167" fmla="*/ 15198373 w 15544829"/>
              <a:gd name="connsiteY167" fmla="*/ 746531 h 965941"/>
              <a:gd name="connsiteX168" fmla="*/ 15286765 w 15544829"/>
              <a:gd name="connsiteY168" fmla="*/ 669265 h 965941"/>
              <a:gd name="connsiteX169" fmla="*/ 15198373 w 15544829"/>
              <a:gd name="connsiteY169" fmla="*/ 591985 h 965941"/>
              <a:gd name="connsiteX170" fmla="*/ 14961137 w 15544829"/>
              <a:gd name="connsiteY170" fmla="*/ 591985 h 965941"/>
              <a:gd name="connsiteX171" fmla="*/ 14650623 w 15544829"/>
              <a:gd name="connsiteY171" fmla="*/ 303581 h 965941"/>
              <a:gd name="connsiteX172" fmla="*/ 14995555 w 15544829"/>
              <a:gd name="connsiteY172" fmla="*/ 0 h 965941"/>
              <a:gd name="connsiteX173" fmla="*/ 14046739 w 15544829"/>
              <a:gd name="connsiteY173" fmla="*/ 0 h 965941"/>
              <a:gd name="connsiteX174" fmla="*/ 14578107 w 15544829"/>
              <a:gd name="connsiteY174" fmla="*/ 0 h 965941"/>
              <a:gd name="connsiteX175" fmla="*/ 14477283 w 15544829"/>
              <a:gd name="connsiteY175" fmla="*/ 219405 h 965941"/>
              <a:gd name="connsiteX176" fmla="*/ 14048149 w 15544829"/>
              <a:gd name="connsiteY176" fmla="*/ 219405 h 965941"/>
              <a:gd name="connsiteX177" fmla="*/ 13959871 w 15544829"/>
              <a:gd name="connsiteY177" fmla="*/ 295300 h 965941"/>
              <a:gd name="connsiteX178" fmla="*/ 14048149 w 15544829"/>
              <a:gd name="connsiteY178" fmla="*/ 372580 h 965941"/>
              <a:gd name="connsiteX179" fmla="*/ 14285499 w 15544829"/>
              <a:gd name="connsiteY179" fmla="*/ 372580 h 965941"/>
              <a:gd name="connsiteX180" fmla="*/ 14596015 w 15544829"/>
              <a:gd name="connsiteY180" fmla="*/ 652704 h 965941"/>
              <a:gd name="connsiteX181" fmla="*/ 14250955 w 15544829"/>
              <a:gd name="connsiteY181" fmla="*/ 965937 h 965941"/>
              <a:gd name="connsiteX182" fmla="*/ 13732173 w 15544829"/>
              <a:gd name="connsiteY182" fmla="*/ 965937 h 965941"/>
              <a:gd name="connsiteX183" fmla="*/ 13732173 w 15544829"/>
              <a:gd name="connsiteY183" fmla="*/ 746531 h 965941"/>
              <a:gd name="connsiteX184" fmla="*/ 14249699 w 15544829"/>
              <a:gd name="connsiteY184" fmla="*/ 746531 h 965941"/>
              <a:gd name="connsiteX185" fmla="*/ 14337951 w 15544829"/>
              <a:gd name="connsiteY185" fmla="*/ 669265 h 965941"/>
              <a:gd name="connsiteX186" fmla="*/ 14249699 w 15544829"/>
              <a:gd name="connsiteY186" fmla="*/ 591985 h 965941"/>
              <a:gd name="connsiteX187" fmla="*/ 14012323 w 15544829"/>
              <a:gd name="connsiteY187" fmla="*/ 591985 h 965941"/>
              <a:gd name="connsiteX188" fmla="*/ 13701807 w 15544829"/>
              <a:gd name="connsiteY188" fmla="*/ 303581 h 965941"/>
              <a:gd name="connsiteX189" fmla="*/ 14046739 w 15544829"/>
              <a:gd name="connsiteY189" fmla="*/ 0 h 965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15544829" h="965941">
                <a:moveTo>
                  <a:pt x="6365754" y="234583"/>
                </a:moveTo>
                <a:lnTo>
                  <a:pt x="6230524" y="557493"/>
                </a:lnTo>
                <a:lnTo>
                  <a:pt x="6500983" y="557493"/>
                </a:lnTo>
                <a:close/>
                <a:moveTo>
                  <a:pt x="589228" y="234583"/>
                </a:moveTo>
                <a:lnTo>
                  <a:pt x="453998" y="557493"/>
                </a:lnTo>
                <a:lnTo>
                  <a:pt x="724457" y="557493"/>
                </a:lnTo>
                <a:close/>
                <a:moveTo>
                  <a:pt x="11995567" y="219409"/>
                </a:moveTo>
                <a:lnTo>
                  <a:pt x="11995567" y="413973"/>
                </a:lnTo>
                <a:lnTo>
                  <a:pt x="12265950" y="413973"/>
                </a:lnTo>
                <a:cubicBezTo>
                  <a:pt x="12343293" y="413973"/>
                  <a:pt x="12381901" y="371199"/>
                  <a:pt x="12381901" y="317377"/>
                </a:cubicBezTo>
                <a:cubicBezTo>
                  <a:pt x="12381901" y="264951"/>
                  <a:pt x="12343293" y="219409"/>
                  <a:pt x="12265950" y="219409"/>
                </a:cubicBezTo>
                <a:close/>
                <a:moveTo>
                  <a:pt x="3923290" y="219409"/>
                </a:moveTo>
                <a:lnTo>
                  <a:pt x="3923290" y="413973"/>
                </a:lnTo>
                <a:lnTo>
                  <a:pt x="4193761" y="413973"/>
                </a:lnTo>
                <a:cubicBezTo>
                  <a:pt x="4271041" y="413973"/>
                  <a:pt x="4309675" y="371199"/>
                  <a:pt x="4309675" y="317377"/>
                </a:cubicBezTo>
                <a:cubicBezTo>
                  <a:pt x="4309675" y="264951"/>
                  <a:pt x="4271041" y="219409"/>
                  <a:pt x="4193761" y="219409"/>
                </a:cubicBezTo>
                <a:close/>
                <a:moveTo>
                  <a:pt x="10974369" y="219404"/>
                </a:moveTo>
                <a:lnTo>
                  <a:pt x="10974369" y="431913"/>
                </a:lnTo>
                <a:lnTo>
                  <a:pt x="11251737" y="431913"/>
                </a:lnTo>
                <a:cubicBezTo>
                  <a:pt x="11329004" y="431913"/>
                  <a:pt x="11367637" y="384999"/>
                  <a:pt x="11367637" y="327036"/>
                </a:cubicBezTo>
                <a:cubicBezTo>
                  <a:pt x="11367637" y="267702"/>
                  <a:pt x="11329004" y="219404"/>
                  <a:pt x="11251737" y="219404"/>
                </a:cubicBezTo>
                <a:close/>
                <a:moveTo>
                  <a:pt x="11737498" y="4"/>
                </a:moveTo>
                <a:lnTo>
                  <a:pt x="12296298" y="4"/>
                </a:lnTo>
                <a:cubicBezTo>
                  <a:pt x="12508896" y="4"/>
                  <a:pt x="12641357" y="126953"/>
                  <a:pt x="12641357" y="311865"/>
                </a:cubicBezTo>
                <a:cubicBezTo>
                  <a:pt x="12641357" y="463656"/>
                  <a:pt x="12544723" y="582324"/>
                  <a:pt x="12383306" y="616830"/>
                </a:cubicBezTo>
                <a:lnTo>
                  <a:pt x="12703473" y="965941"/>
                </a:lnTo>
                <a:lnTo>
                  <a:pt x="12383306" y="965941"/>
                </a:lnTo>
                <a:lnTo>
                  <a:pt x="12089288" y="627867"/>
                </a:lnTo>
                <a:lnTo>
                  <a:pt x="11995562" y="627867"/>
                </a:lnTo>
                <a:lnTo>
                  <a:pt x="11995562" y="965941"/>
                </a:lnTo>
                <a:lnTo>
                  <a:pt x="11737498" y="965941"/>
                </a:lnTo>
                <a:close/>
                <a:moveTo>
                  <a:pt x="5580578" y="4"/>
                </a:moveTo>
                <a:lnTo>
                  <a:pt x="5889683" y="4"/>
                </a:lnTo>
                <a:lnTo>
                  <a:pt x="5889683" y="226305"/>
                </a:lnTo>
                <a:lnTo>
                  <a:pt x="5602663" y="226305"/>
                </a:lnTo>
                <a:cubicBezTo>
                  <a:pt x="5437070" y="226305"/>
                  <a:pt x="5357034" y="329798"/>
                  <a:pt x="5357034" y="473308"/>
                </a:cubicBezTo>
                <a:lnTo>
                  <a:pt x="5357034" y="491253"/>
                </a:lnTo>
                <a:cubicBezTo>
                  <a:pt x="5357034" y="659604"/>
                  <a:pt x="5453630" y="746535"/>
                  <a:pt x="5608175" y="746535"/>
                </a:cubicBezTo>
                <a:lnTo>
                  <a:pt x="5759965" y="746535"/>
                </a:lnTo>
                <a:lnTo>
                  <a:pt x="5656473" y="965941"/>
                </a:lnTo>
                <a:lnTo>
                  <a:pt x="5568157" y="965941"/>
                </a:lnTo>
                <a:cubicBezTo>
                  <a:pt x="5283907" y="965941"/>
                  <a:pt x="5098995" y="792078"/>
                  <a:pt x="5098995" y="492637"/>
                </a:cubicBezTo>
                <a:lnTo>
                  <a:pt x="5098995" y="473308"/>
                </a:lnTo>
                <a:cubicBezTo>
                  <a:pt x="5098995" y="204233"/>
                  <a:pt x="5261821" y="4"/>
                  <a:pt x="5580578" y="4"/>
                </a:cubicBezTo>
                <a:close/>
                <a:moveTo>
                  <a:pt x="3665254" y="4"/>
                </a:moveTo>
                <a:lnTo>
                  <a:pt x="4224117" y="4"/>
                </a:lnTo>
                <a:cubicBezTo>
                  <a:pt x="4436627" y="4"/>
                  <a:pt x="4569099" y="126953"/>
                  <a:pt x="4569099" y="311865"/>
                </a:cubicBezTo>
                <a:cubicBezTo>
                  <a:pt x="4569099" y="463656"/>
                  <a:pt x="4472504" y="582324"/>
                  <a:pt x="4311049" y="616830"/>
                </a:cubicBezTo>
                <a:lnTo>
                  <a:pt x="4631191" y="965941"/>
                </a:lnTo>
                <a:lnTo>
                  <a:pt x="4311049" y="965941"/>
                </a:lnTo>
                <a:lnTo>
                  <a:pt x="4017133" y="627867"/>
                </a:lnTo>
                <a:lnTo>
                  <a:pt x="3923292" y="627867"/>
                </a:lnTo>
                <a:lnTo>
                  <a:pt x="3923292" y="965941"/>
                </a:lnTo>
                <a:lnTo>
                  <a:pt x="3665254" y="965941"/>
                </a:lnTo>
                <a:close/>
                <a:moveTo>
                  <a:pt x="12776481" y="2"/>
                </a:moveTo>
                <a:lnTo>
                  <a:pt x="13593472" y="2"/>
                </a:lnTo>
                <a:lnTo>
                  <a:pt x="13593472" y="219407"/>
                </a:lnTo>
                <a:lnTo>
                  <a:pt x="13034545" y="219407"/>
                </a:lnTo>
                <a:lnTo>
                  <a:pt x="13034545" y="372582"/>
                </a:lnTo>
                <a:lnTo>
                  <a:pt x="13579629" y="372582"/>
                </a:lnTo>
                <a:lnTo>
                  <a:pt x="13579629" y="591987"/>
                </a:lnTo>
                <a:lnTo>
                  <a:pt x="13034545" y="591987"/>
                </a:lnTo>
                <a:lnTo>
                  <a:pt x="13034545" y="746533"/>
                </a:lnTo>
                <a:lnTo>
                  <a:pt x="13593472" y="746533"/>
                </a:lnTo>
                <a:lnTo>
                  <a:pt x="13593472" y="965939"/>
                </a:lnTo>
                <a:lnTo>
                  <a:pt x="12776481" y="965939"/>
                </a:lnTo>
                <a:close/>
                <a:moveTo>
                  <a:pt x="8639542" y="2"/>
                </a:moveTo>
                <a:lnTo>
                  <a:pt x="9456444" y="2"/>
                </a:lnTo>
                <a:lnTo>
                  <a:pt x="9456444" y="219407"/>
                </a:lnTo>
                <a:lnTo>
                  <a:pt x="8897593" y="219407"/>
                </a:lnTo>
                <a:lnTo>
                  <a:pt x="8897593" y="372582"/>
                </a:lnTo>
                <a:lnTo>
                  <a:pt x="9442639" y="372582"/>
                </a:lnTo>
                <a:lnTo>
                  <a:pt x="9442639" y="591987"/>
                </a:lnTo>
                <a:lnTo>
                  <a:pt x="8897593" y="591987"/>
                </a:lnTo>
                <a:lnTo>
                  <a:pt x="8897593" y="746533"/>
                </a:lnTo>
                <a:lnTo>
                  <a:pt x="9456444" y="746533"/>
                </a:lnTo>
                <a:lnTo>
                  <a:pt x="9456444" y="965939"/>
                </a:lnTo>
                <a:lnTo>
                  <a:pt x="8639542" y="965939"/>
                </a:lnTo>
                <a:close/>
                <a:moveTo>
                  <a:pt x="4704329" y="2"/>
                </a:moveTo>
                <a:lnTo>
                  <a:pt x="4833361" y="2"/>
                </a:lnTo>
                <a:lnTo>
                  <a:pt x="4962380" y="2"/>
                </a:lnTo>
                <a:lnTo>
                  <a:pt x="4962380" y="483059"/>
                </a:lnTo>
                <a:lnTo>
                  <a:pt x="4962380" y="965939"/>
                </a:lnTo>
                <a:lnTo>
                  <a:pt x="4832294" y="965939"/>
                </a:lnTo>
                <a:lnTo>
                  <a:pt x="4704329" y="965939"/>
                </a:lnTo>
                <a:lnTo>
                  <a:pt x="4704329" y="482958"/>
                </a:lnTo>
                <a:close/>
                <a:moveTo>
                  <a:pt x="2679746" y="2"/>
                </a:moveTo>
                <a:lnTo>
                  <a:pt x="3496660" y="2"/>
                </a:lnTo>
                <a:lnTo>
                  <a:pt x="3496660" y="219407"/>
                </a:lnTo>
                <a:lnTo>
                  <a:pt x="2937785" y="219407"/>
                </a:lnTo>
                <a:lnTo>
                  <a:pt x="2937785" y="372582"/>
                </a:lnTo>
                <a:lnTo>
                  <a:pt x="3482856" y="372582"/>
                </a:lnTo>
                <a:lnTo>
                  <a:pt x="3482856" y="591987"/>
                </a:lnTo>
                <a:lnTo>
                  <a:pt x="2937785" y="591987"/>
                </a:lnTo>
                <a:lnTo>
                  <a:pt x="2937785" y="746533"/>
                </a:lnTo>
                <a:lnTo>
                  <a:pt x="3496660" y="746533"/>
                </a:lnTo>
                <a:lnTo>
                  <a:pt x="3496660" y="965939"/>
                </a:lnTo>
                <a:lnTo>
                  <a:pt x="2679746" y="965939"/>
                </a:lnTo>
                <a:close/>
                <a:moveTo>
                  <a:pt x="10716312" y="1"/>
                </a:moveTo>
                <a:lnTo>
                  <a:pt x="11282084" y="1"/>
                </a:lnTo>
                <a:cubicBezTo>
                  <a:pt x="11494543" y="1"/>
                  <a:pt x="11627004" y="132462"/>
                  <a:pt x="11627004" y="325654"/>
                </a:cubicBezTo>
                <a:cubicBezTo>
                  <a:pt x="11627004" y="513322"/>
                  <a:pt x="11491888" y="651321"/>
                  <a:pt x="11273817" y="651321"/>
                </a:cubicBezTo>
                <a:lnTo>
                  <a:pt x="10974376" y="651321"/>
                </a:lnTo>
                <a:lnTo>
                  <a:pt x="10974376" y="965938"/>
                </a:lnTo>
                <a:lnTo>
                  <a:pt x="10716312" y="965938"/>
                </a:lnTo>
                <a:close/>
                <a:moveTo>
                  <a:pt x="9501999" y="1"/>
                </a:moveTo>
                <a:lnTo>
                  <a:pt x="9838689" y="1"/>
                </a:lnTo>
                <a:lnTo>
                  <a:pt x="10089832" y="291161"/>
                </a:lnTo>
                <a:lnTo>
                  <a:pt x="10340987" y="1"/>
                </a:lnTo>
                <a:lnTo>
                  <a:pt x="10669409" y="1"/>
                </a:lnTo>
                <a:lnTo>
                  <a:pt x="10249915" y="471933"/>
                </a:lnTo>
                <a:lnTo>
                  <a:pt x="10685970" y="965938"/>
                </a:lnTo>
                <a:lnTo>
                  <a:pt x="10349267" y="965938"/>
                </a:lnTo>
                <a:lnTo>
                  <a:pt x="10085704" y="659601"/>
                </a:lnTo>
                <a:lnTo>
                  <a:pt x="9822141" y="965938"/>
                </a:lnTo>
                <a:lnTo>
                  <a:pt x="9493719" y="965938"/>
                </a:lnTo>
                <a:lnTo>
                  <a:pt x="9927005" y="477445"/>
                </a:lnTo>
                <a:close/>
                <a:moveTo>
                  <a:pt x="7011566" y="1"/>
                </a:moveTo>
                <a:lnTo>
                  <a:pt x="7337219" y="1"/>
                </a:lnTo>
                <a:lnTo>
                  <a:pt x="7730500" y="589218"/>
                </a:lnTo>
                <a:lnTo>
                  <a:pt x="7730500" y="1"/>
                </a:lnTo>
                <a:lnTo>
                  <a:pt x="7985783" y="1"/>
                </a:lnTo>
                <a:lnTo>
                  <a:pt x="7985783" y="965938"/>
                </a:lnTo>
                <a:lnTo>
                  <a:pt x="7673922" y="965938"/>
                </a:lnTo>
                <a:lnTo>
                  <a:pt x="7268233" y="354636"/>
                </a:lnTo>
                <a:lnTo>
                  <a:pt x="7268233" y="965938"/>
                </a:lnTo>
                <a:lnTo>
                  <a:pt x="7011566" y="965938"/>
                </a:lnTo>
                <a:close/>
                <a:moveTo>
                  <a:pt x="6202928" y="1"/>
                </a:moveTo>
                <a:lnTo>
                  <a:pt x="6536861" y="1"/>
                </a:lnTo>
                <a:lnTo>
                  <a:pt x="6963264" y="965938"/>
                </a:lnTo>
                <a:lnTo>
                  <a:pt x="6672104" y="965938"/>
                </a:lnTo>
                <a:lnTo>
                  <a:pt x="6589300" y="769989"/>
                </a:lnTo>
                <a:lnTo>
                  <a:pt x="6142209" y="769989"/>
                </a:lnTo>
                <a:lnTo>
                  <a:pt x="6060789" y="965938"/>
                </a:lnTo>
                <a:lnTo>
                  <a:pt x="5776525" y="965938"/>
                </a:lnTo>
                <a:close/>
                <a:moveTo>
                  <a:pt x="1235025" y="1"/>
                </a:moveTo>
                <a:lnTo>
                  <a:pt x="1640724" y="1"/>
                </a:lnTo>
                <a:lnTo>
                  <a:pt x="1861513" y="608547"/>
                </a:lnTo>
                <a:lnTo>
                  <a:pt x="2080918" y="1"/>
                </a:lnTo>
                <a:lnTo>
                  <a:pt x="2482479" y="1"/>
                </a:lnTo>
                <a:lnTo>
                  <a:pt x="2482479" y="965938"/>
                </a:lnTo>
                <a:lnTo>
                  <a:pt x="2228569" y="965938"/>
                </a:lnTo>
                <a:lnTo>
                  <a:pt x="2228569" y="270460"/>
                </a:lnTo>
                <a:lnTo>
                  <a:pt x="1973287" y="965938"/>
                </a:lnTo>
                <a:lnTo>
                  <a:pt x="1744217" y="965938"/>
                </a:lnTo>
                <a:lnTo>
                  <a:pt x="1488934" y="270460"/>
                </a:lnTo>
                <a:lnTo>
                  <a:pt x="1488934" y="965938"/>
                </a:lnTo>
                <a:lnTo>
                  <a:pt x="1235025" y="965938"/>
                </a:lnTo>
                <a:close/>
                <a:moveTo>
                  <a:pt x="426403" y="1"/>
                </a:moveTo>
                <a:lnTo>
                  <a:pt x="760337" y="1"/>
                </a:lnTo>
                <a:lnTo>
                  <a:pt x="1186740" y="965938"/>
                </a:lnTo>
                <a:lnTo>
                  <a:pt x="895580" y="965938"/>
                </a:lnTo>
                <a:lnTo>
                  <a:pt x="812776" y="769989"/>
                </a:lnTo>
                <a:lnTo>
                  <a:pt x="365685" y="769989"/>
                </a:lnTo>
                <a:lnTo>
                  <a:pt x="284265" y="965938"/>
                </a:lnTo>
                <a:lnTo>
                  <a:pt x="0" y="965938"/>
                </a:lnTo>
                <a:close/>
                <a:moveTo>
                  <a:pt x="14995555" y="0"/>
                </a:moveTo>
                <a:lnTo>
                  <a:pt x="15526795" y="0"/>
                </a:lnTo>
                <a:lnTo>
                  <a:pt x="15426097" y="219405"/>
                </a:lnTo>
                <a:lnTo>
                  <a:pt x="14996963" y="219405"/>
                </a:lnTo>
                <a:cubicBezTo>
                  <a:pt x="14945897" y="219405"/>
                  <a:pt x="14908687" y="249758"/>
                  <a:pt x="14908687" y="295300"/>
                </a:cubicBezTo>
                <a:cubicBezTo>
                  <a:pt x="14908687" y="342214"/>
                  <a:pt x="14945897" y="372580"/>
                  <a:pt x="14996963" y="372580"/>
                </a:cubicBezTo>
                <a:lnTo>
                  <a:pt x="15234315" y="372580"/>
                </a:lnTo>
                <a:cubicBezTo>
                  <a:pt x="15431671" y="372580"/>
                  <a:pt x="15544829" y="476072"/>
                  <a:pt x="15544829" y="652704"/>
                </a:cubicBezTo>
                <a:cubicBezTo>
                  <a:pt x="15544829" y="838987"/>
                  <a:pt x="15416431" y="965937"/>
                  <a:pt x="15199771" y="965937"/>
                </a:cubicBezTo>
                <a:lnTo>
                  <a:pt x="14680987" y="965937"/>
                </a:lnTo>
                <a:lnTo>
                  <a:pt x="14680987" y="746531"/>
                </a:lnTo>
                <a:lnTo>
                  <a:pt x="15198373" y="746531"/>
                </a:lnTo>
                <a:cubicBezTo>
                  <a:pt x="15250837" y="746531"/>
                  <a:pt x="15286765" y="716178"/>
                  <a:pt x="15286765" y="669265"/>
                </a:cubicBezTo>
                <a:cubicBezTo>
                  <a:pt x="15286765" y="622338"/>
                  <a:pt x="15250837" y="591985"/>
                  <a:pt x="15198373" y="591985"/>
                </a:cubicBezTo>
                <a:lnTo>
                  <a:pt x="14961137" y="591985"/>
                </a:lnTo>
                <a:cubicBezTo>
                  <a:pt x="14772047" y="591985"/>
                  <a:pt x="14650623" y="485724"/>
                  <a:pt x="14650623" y="303581"/>
                </a:cubicBezTo>
                <a:cubicBezTo>
                  <a:pt x="14650623" y="129705"/>
                  <a:pt x="14776239" y="0"/>
                  <a:pt x="14995555" y="0"/>
                </a:cubicBezTo>
                <a:close/>
                <a:moveTo>
                  <a:pt x="14046739" y="0"/>
                </a:moveTo>
                <a:lnTo>
                  <a:pt x="14578107" y="0"/>
                </a:lnTo>
                <a:lnTo>
                  <a:pt x="14477283" y="219405"/>
                </a:lnTo>
                <a:lnTo>
                  <a:pt x="14048149" y="219405"/>
                </a:lnTo>
                <a:cubicBezTo>
                  <a:pt x="13997083" y="219405"/>
                  <a:pt x="13959871" y="249758"/>
                  <a:pt x="13959871" y="295300"/>
                </a:cubicBezTo>
                <a:cubicBezTo>
                  <a:pt x="13959871" y="342214"/>
                  <a:pt x="13997083" y="372580"/>
                  <a:pt x="14048149" y="372580"/>
                </a:cubicBezTo>
                <a:lnTo>
                  <a:pt x="14285499" y="372580"/>
                </a:lnTo>
                <a:cubicBezTo>
                  <a:pt x="14482857" y="372580"/>
                  <a:pt x="14596015" y="476072"/>
                  <a:pt x="14596015" y="652704"/>
                </a:cubicBezTo>
                <a:cubicBezTo>
                  <a:pt x="14596015" y="838987"/>
                  <a:pt x="14467617" y="965937"/>
                  <a:pt x="14250955" y="965937"/>
                </a:cubicBezTo>
                <a:lnTo>
                  <a:pt x="13732173" y="965937"/>
                </a:lnTo>
                <a:lnTo>
                  <a:pt x="13732173" y="746531"/>
                </a:lnTo>
                <a:lnTo>
                  <a:pt x="14249699" y="746531"/>
                </a:lnTo>
                <a:cubicBezTo>
                  <a:pt x="14302009" y="746531"/>
                  <a:pt x="14337951" y="716178"/>
                  <a:pt x="14337951" y="669265"/>
                </a:cubicBezTo>
                <a:cubicBezTo>
                  <a:pt x="14337951" y="622338"/>
                  <a:pt x="14302009" y="591985"/>
                  <a:pt x="14249699" y="591985"/>
                </a:cubicBezTo>
                <a:lnTo>
                  <a:pt x="14012323" y="591985"/>
                </a:lnTo>
                <a:cubicBezTo>
                  <a:pt x="13823232" y="591985"/>
                  <a:pt x="13701807" y="485724"/>
                  <a:pt x="13701807" y="303581"/>
                </a:cubicBezTo>
                <a:cubicBezTo>
                  <a:pt x="13701807" y="129705"/>
                  <a:pt x="13827423" y="0"/>
                  <a:pt x="14046739" y="0"/>
                </a:cubicBezTo>
                <a:close/>
              </a:path>
            </a:pathLst>
          </a:custGeom>
          <a:solidFill>
            <a:schemeClr val="accent3"/>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4138171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Divider Custom 1">
    <p:bg>
      <p:bgPr>
        <a:solidFill>
          <a:schemeClr val="accent1"/>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xmlns="" id="{5D6D456A-4399-5E44-B34B-CEFA6ACD4E1A}"/>
              </a:ext>
            </a:extLst>
          </p:cNvPr>
          <p:cNvGrpSpPr/>
          <p:nvPr userDrawn="1"/>
        </p:nvGrpSpPr>
        <p:grpSpPr>
          <a:xfrm>
            <a:off x="0" y="0"/>
            <a:ext cx="13817600" cy="7772400"/>
            <a:chOff x="0" y="0"/>
            <a:chExt cx="13817600" cy="7772400"/>
          </a:xfrm>
        </p:grpSpPr>
        <p:pic>
          <p:nvPicPr>
            <p:cNvPr id="5" name="Picture 4">
              <a:extLst>
                <a:ext uri="{FF2B5EF4-FFF2-40B4-BE49-F238E27FC236}">
                  <a16:creationId xmlns:a16="http://schemas.microsoft.com/office/drawing/2014/main" xmlns="" id="{1A9A745C-0A08-094B-AD99-AE4D780A8A62}"/>
                </a:ext>
              </a:extLst>
            </p:cNvPr>
            <p:cNvPicPr>
              <a:picLocks noChangeAspect="1"/>
            </p:cNvPicPr>
            <p:nvPr userDrawn="1"/>
          </p:nvPicPr>
          <p:blipFill rotWithShape="1">
            <a:blip r:embed="rId2">
              <a:alphaModFix amt="40000"/>
              <a:extLst>
                <a:ext uri="{28A0092B-C50C-407E-A947-70E740481C1C}">
                  <a14:useLocalDpi xmlns:a14="http://schemas.microsoft.com/office/drawing/2010/main" val="0"/>
                </a:ext>
              </a:extLst>
            </a:blip>
            <a:srcRect t="1544" b="1544"/>
            <a:stretch/>
          </p:blipFill>
          <p:spPr>
            <a:xfrm>
              <a:off x="0" y="0"/>
              <a:ext cx="8414423" cy="7772400"/>
            </a:xfrm>
            <a:prstGeom prst="rect">
              <a:avLst/>
            </a:prstGeom>
          </p:spPr>
        </p:pic>
        <p:pic>
          <p:nvPicPr>
            <p:cNvPr id="6" name="Picture 5">
              <a:extLst>
                <a:ext uri="{FF2B5EF4-FFF2-40B4-BE49-F238E27FC236}">
                  <a16:creationId xmlns:a16="http://schemas.microsoft.com/office/drawing/2014/main" xmlns="" id="{CDC5CB5D-7AD2-BA4B-A9CC-3518E5B1DC15}"/>
                </a:ext>
              </a:extLst>
            </p:cNvPr>
            <p:cNvPicPr>
              <a:picLocks noChangeAspect="1"/>
            </p:cNvPicPr>
            <p:nvPr userDrawn="1"/>
          </p:nvPicPr>
          <p:blipFill rotWithShape="1">
            <a:blip r:embed="rId2">
              <a:alphaModFix amt="40000"/>
              <a:extLst>
                <a:ext uri="{28A0092B-C50C-407E-A947-70E740481C1C}">
                  <a14:useLocalDpi xmlns:a14="http://schemas.microsoft.com/office/drawing/2010/main" val="0"/>
                </a:ext>
              </a:extLst>
            </a:blip>
            <a:srcRect t="1544" r="35786" b="1544"/>
            <a:stretch/>
          </p:blipFill>
          <p:spPr>
            <a:xfrm>
              <a:off x="8414423" y="0"/>
              <a:ext cx="5403177" cy="7772400"/>
            </a:xfrm>
            <a:prstGeom prst="rect">
              <a:avLst/>
            </a:prstGeom>
          </p:spPr>
        </p:pic>
      </p:grpSp>
      <p:sp>
        <p:nvSpPr>
          <p:cNvPr id="2" name="Title 1">
            <a:extLst>
              <a:ext uri="{FF2B5EF4-FFF2-40B4-BE49-F238E27FC236}">
                <a16:creationId xmlns:a16="http://schemas.microsoft.com/office/drawing/2014/main" xmlns="" id="{203CCDA4-9075-E949-BC58-6DEBA33CA344}"/>
              </a:ext>
            </a:extLst>
          </p:cNvPr>
          <p:cNvSpPr>
            <a:spLocks noGrp="1"/>
          </p:cNvSpPr>
          <p:nvPr>
            <p:ph type="title" hasCustomPrompt="1"/>
          </p:nvPr>
        </p:nvSpPr>
        <p:spPr>
          <a:xfrm>
            <a:off x="682190" y="3580948"/>
            <a:ext cx="12626454" cy="861774"/>
          </a:xfrm>
        </p:spPr>
        <p:txBody>
          <a:bodyPr tIns="0" bIns="0" anchor="b" anchorCtr="0">
            <a:spAutoFit/>
          </a:bodyPr>
          <a:lstStyle>
            <a:lvl1pPr>
              <a:defRPr sz="5600" b="0" i="0">
                <a:solidFill>
                  <a:schemeClr val="bg1"/>
                </a:solidFill>
                <a:latin typeface="Cambria" panose="02040503050406030204" pitchFamily="18" charset="0"/>
              </a:defRPr>
            </a:lvl1pPr>
          </a:lstStyle>
          <a:p>
            <a:r>
              <a:rPr lang="en-US" dirty="0"/>
              <a:t>Section Name</a:t>
            </a:r>
          </a:p>
        </p:txBody>
      </p:sp>
    </p:spTree>
    <p:extLst>
      <p:ext uri="{BB962C8B-B14F-4D97-AF65-F5344CB8AC3E}">
        <p14:creationId xmlns:p14="http://schemas.microsoft.com/office/powerpoint/2010/main" val="4167808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Divider Custom 2">
    <p:bg>
      <p:bgPr>
        <a:solidFill>
          <a:schemeClr val="tx2"/>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xmlns="" id="{5D6D456A-4399-5E44-B34B-CEFA6ACD4E1A}"/>
              </a:ext>
            </a:extLst>
          </p:cNvPr>
          <p:cNvGrpSpPr/>
          <p:nvPr userDrawn="1"/>
        </p:nvGrpSpPr>
        <p:grpSpPr>
          <a:xfrm>
            <a:off x="0" y="0"/>
            <a:ext cx="13817600" cy="7772400"/>
            <a:chOff x="0" y="0"/>
            <a:chExt cx="13817600" cy="7772400"/>
          </a:xfrm>
        </p:grpSpPr>
        <p:pic>
          <p:nvPicPr>
            <p:cNvPr id="5" name="Picture 4">
              <a:extLst>
                <a:ext uri="{FF2B5EF4-FFF2-40B4-BE49-F238E27FC236}">
                  <a16:creationId xmlns:a16="http://schemas.microsoft.com/office/drawing/2014/main" xmlns="" id="{1A9A745C-0A08-094B-AD99-AE4D780A8A62}"/>
                </a:ext>
              </a:extLst>
            </p:cNvPr>
            <p:cNvPicPr>
              <a:picLocks noChangeAspect="1"/>
            </p:cNvPicPr>
            <p:nvPr userDrawn="1"/>
          </p:nvPicPr>
          <p:blipFill rotWithShape="1">
            <a:blip r:embed="rId2">
              <a:alphaModFix amt="40000"/>
              <a:extLst>
                <a:ext uri="{BEBA8EAE-BF5A-486C-A8C5-ECC9F3942E4B}">
                  <a14:imgProps xmlns:a14="http://schemas.microsoft.com/office/drawing/2010/main">
                    <a14:imgLayer r:embed="rId3">
                      <a14:imgEffect>
                        <a14:brightnessContrast bright="50000"/>
                      </a14:imgEffect>
                    </a14:imgLayer>
                  </a14:imgProps>
                </a:ext>
                <a:ext uri="{28A0092B-C50C-407E-A947-70E740481C1C}">
                  <a14:useLocalDpi xmlns:a14="http://schemas.microsoft.com/office/drawing/2010/main" val="0"/>
                </a:ext>
              </a:extLst>
            </a:blip>
            <a:srcRect t="1544" b="1544"/>
            <a:stretch/>
          </p:blipFill>
          <p:spPr>
            <a:xfrm>
              <a:off x="0" y="0"/>
              <a:ext cx="8414423" cy="7772400"/>
            </a:xfrm>
            <a:prstGeom prst="rect">
              <a:avLst/>
            </a:prstGeom>
          </p:spPr>
        </p:pic>
        <p:pic>
          <p:nvPicPr>
            <p:cNvPr id="6" name="Picture 5">
              <a:extLst>
                <a:ext uri="{FF2B5EF4-FFF2-40B4-BE49-F238E27FC236}">
                  <a16:creationId xmlns:a16="http://schemas.microsoft.com/office/drawing/2014/main" xmlns="" id="{CDC5CB5D-7AD2-BA4B-A9CC-3518E5B1DC15}"/>
                </a:ext>
              </a:extLst>
            </p:cNvPr>
            <p:cNvPicPr>
              <a:picLocks noChangeAspect="1"/>
            </p:cNvPicPr>
            <p:nvPr userDrawn="1"/>
          </p:nvPicPr>
          <p:blipFill rotWithShape="1">
            <a:blip r:embed="rId2">
              <a:alphaModFix amt="40000"/>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val="0"/>
                </a:ext>
              </a:extLst>
            </a:blip>
            <a:srcRect t="1544" r="35786" b="1544"/>
            <a:stretch/>
          </p:blipFill>
          <p:spPr>
            <a:xfrm>
              <a:off x="8414423" y="0"/>
              <a:ext cx="5403177" cy="7772400"/>
            </a:xfrm>
            <a:prstGeom prst="rect">
              <a:avLst/>
            </a:prstGeom>
          </p:spPr>
        </p:pic>
      </p:grpSp>
      <p:sp>
        <p:nvSpPr>
          <p:cNvPr id="2" name="Title 1">
            <a:extLst>
              <a:ext uri="{FF2B5EF4-FFF2-40B4-BE49-F238E27FC236}">
                <a16:creationId xmlns:a16="http://schemas.microsoft.com/office/drawing/2014/main" xmlns="" id="{203CCDA4-9075-E949-BC58-6DEBA33CA344}"/>
              </a:ext>
            </a:extLst>
          </p:cNvPr>
          <p:cNvSpPr>
            <a:spLocks noGrp="1"/>
          </p:cNvSpPr>
          <p:nvPr>
            <p:ph type="title" hasCustomPrompt="1"/>
          </p:nvPr>
        </p:nvSpPr>
        <p:spPr>
          <a:xfrm>
            <a:off x="682190" y="3580948"/>
            <a:ext cx="12626454" cy="861774"/>
          </a:xfrm>
        </p:spPr>
        <p:txBody>
          <a:bodyPr tIns="0" bIns="0" anchor="b" anchorCtr="0">
            <a:spAutoFit/>
          </a:bodyPr>
          <a:lstStyle>
            <a:lvl1pPr>
              <a:defRPr sz="5600" b="0" i="0">
                <a:solidFill>
                  <a:schemeClr val="bg1"/>
                </a:solidFill>
                <a:latin typeface="Cambria" panose="02040503050406030204" pitchFamily="18" charset="0"/>
              </a:defRPr>
            </a:lvl1pPr>
          </a:lstStyle>
          <a:p>
            <a:r>
              <a:rPr lang="en-US" dirty="0"/>
              <a:t>Section Name</a:t>
            </a:r>
          </a:p>
        </p:txBody>
      </p:sp>
      <p:sp>
        <p:nvSpPr>
          <p:cNvPr id="3" name="Slide Number Placeholder 2">
            <a:extLst>
              <a:ext uri="{FF2B5EF4-FFF2-40B4-BE49-F238E27FC236}">
                <a16:creationId xmlns:a16="http://schemas.microsoft.com/office/drawing/2014/main" xmlns="" id="{91FE0CFA-FE84-3448-BEFB-92FF2D3B131A}"/>
              </a:ext>
            </a:extLst>
          </p:cNvPr>
          <p:cNvSpPr>
            <a:spLocks noGrp="1"/>
          </p:cNvSpPr>
          <p:nvPr>
            <p:ph type="sldNum" sz="quarter" idx="10"/>
          </p:nvPr>
        </p:nvSpPr>
        <p:spPr>
          <a:xfrm>
            <a:off x="10183572" y="7192061"/>
            <a:ext cx="3107651" cy="414338"/>
          </a:xfrm>
          <a:prstGeom prst="rect">
            <a:avLst/>
          </a:prstGeom>
        </p:spPr>
        <p:txBody>
          <a:bodyPr/>
          <a:lstStyle>
            <a:lvl1pPr>
              <a:defRPr>
                <a:solidFill>
                  <a:schemeClr val="bg1"/>
                </a:solidFill>
              </a:defRPr>
            </a:lvl1pPr>
          </a:lstStyle>
          <a:p>
            <a:pPr defTabSz="617485" fontAlgn="base">
              <a:spcBef>
                <a:spcPct val="0"/>
              </a:spcBef>
              <a:spcAft>
                <a:spcPct val="0"/>
              </a:spcAft>
            </a:pPr>
            <a:fld id="{199C4896-3D73-4253-8FF8-B28293BA47FF}" type="slidenum">
              <a:rPr lang="en-US" smtClean="0"/>
              <a:pPr defTabSz="617485" fontAlgn="base">
                <a:spcBef>
                  <a:spcPct val="0"/>
                </a:spcBef>
                <a:spcAft>
                  <a:spcPct val="0"/>
                </a:spcAft>
              </a:pPr>
              <a:t>‹#›</a:t>
            </a:fld>
            <a:endParaRPr lang="en-US" dirty="0"/>
          </a:p>
        </p:txBody>
      </p:sp>
      <p:sp>
        <p:nvSpPr>
          <p:cNvPr id="8" name="TextBox 7">
            <a:extLst>
              <a:ext uri="{FF2B5EF4-FFF2-40B4-BE49-F238E27FC236}">
                <a16:creationId xmlns:a16="http://schemas.microsoft.com/office/drawing/2014/main" xmlns="" id="{0BA9CE47-02BB-EF40-A940-2DF68CE2DCE6}"/>
              </a:ext>
            </a:extLst>
          </p:cNvPr>
          <p:cNvSpPr txBox="1"/>
          <p:nvPr userDrawn="1"/>
        </p:nvSpPr>
        <p:spPr>
          <a:xfrm>
            <a:off x="686767" y="4711700"/>
            <a:ext cx="8742137" cy="475515"/>
          </a:xfrm>
          <a:prstGeom prst="rect">
            <a:avLst/>
          </a:prstGeom>
          <a:solidFill>
            <a:srgbClr val="FFFF00"/>
          </a:solidFill>
        </p:spPr>
        <p:txBody>
          <a:bodyPr wrap="none" lIns="91440" tIns="91440" rIns="91440" bIns="91440" rtlCol="0">
            <a:spAutoFit/>
          </a:bodyPr>
          <a:lstStyle/>
          <a:p>
            <a:pPr>
              <a:lnSpc>
                <a:spcPct val="90000"/>
              </a:lnSpc>
              <a:spcBef>
                <a:spcPts val="600"/>
              </a:spcBef>
            </a:pPr>
            <a:r>
              <a:rPr lang="en-US" sz="2100" dirty="0">
                <a:solidFill>
                  <a:srgbClr val="FF0000"/>
                </a:solidFill>
                <a:latin typeface="Arial" panose="020B0604020202020204" pitchFamily="34" charset="0"/>
                <a:cs typeface="Arial" panose="020B0604020202020204" pitchFamily="34" charset="0"/>
              </a:rPr>
              <a:t>REMOVE THIS SECTION BEFORE SHARING WITH YOUR PARTNER</a:t>
            </a:r>
          </a:p>
        </p:txBody>
      </p:sp>
    </p:spTree>
    <p:extLst>
      <p:ext uri="{BB962C8B-B14F-4D97-AF65-F5344CB8AC3E}">
        <p14:creationId xmlns:p14="http://schemas.microsoft.com/office/powerpoint/2010/main" val="2876934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r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03CCDA4-9075-E949-BC58-6DEBA33CA344}"/>
              </a:ext>
            </a:extLst>
          </p:cNvPr>
          <p:cNvSpPr>
            <a:spLocks noGrp="1"/>
          </p:cNvSpPr>
          <p:nvPr>
            <p:ph type="title" hasCustomPrompt="1"/>
          </p:nvPr>
        </p:nvSpPr>
        <p:spPr>
          <a:xfrm>
            <a:off x="682190" y="3704058"/>
            <a:ext cx="12626454" cy="738664"/>
          </a:xfrm>
        </p:spPr>
        <p:txBody>
          <a:bodyPr tIns="0" bIns="0" anchor="b" anchorCtr="0">
            <a:spAutoFit/>
          </a:bodyPr>
          <a:lstStyle>
            <a:lvl1pPr>
              <a:defRPr sz="4800" b="0" i="0">
                <a:solidFill>
                  <a:schemeClr val="bg1"/>
                </a:solidFill>
                <a:latin typeface="Cambria" panose="02040503050406030204" pitchFamily="18" charset="0"/>
              </a:defRPr>
            </a:lvl1pPr>
          </a:lstStyle>
          <a:p>
            <a:r>
              <a:rPr lang="en-US" dirty="0"/>
              <a:t>Section Name</a:t>
            </a:r>
          </a:p>
        </p:txBody>
      </p:sp>
    </p:spTree>
    <p:extLst>
      <p:ext uri="{BB962C8B-B14F-4D97-AF65-F5344CB8AC3E}">
        <p14:creationId xmlns:p14="http://schemas.microsoft.com/office/powerpoint/2010/main" val="2791216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over Slide Whit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851CD158-2E43-5D4C-A752-364AD8FFA788}"/>
              </a:ext>
            </a:extLst>
          </p:cNvPr>
          <p:cNvPicPr>
            <a:picLocks noChangeAspect="1"/>
          </p:cNvPicPr>
          <p:nvPr userDrawn="1"/>
        </p:nvPicPr>
        <p:blipFill rotWithShape="1">
          <a:blip r:embed="rId2">
            <a:alphaModFix amt="24000"/>
          </a:blip>
          <a:srcRect l="11956" t="14134" r="12488" b="31519"/>
          <a:stretch/>
        </p:blipFill>
        <p:spPr>
          <a:xfrm>
            <a:off x="1" y="0"/>
            <a:ext cx="13817599" cy="7058527"/>
          </a:xfrm>
          <a:prstGeom prst="rect">
            <a:avLst/>
          </a:prstGeom>
        </p:spPr>
      </p:pic>
      <p:sp>
        <p:nvSpPr>
          <p:cNvPr id="2" name="Holder 2"/>
          <p:cNvSpPr>
            <a:spLocks noGrp="1"/>
          </p:cNvSpPr>
          <p:nvPr>
            <p:ph type="ctrTitle"/>
          </p:nvPr>
        </p:nvSpPr>
        <p:spPr>
          <a:xfrm>
            <a:off x="1228232" y="3176271"/>
            <a:ext cx="11744960" cy="646331"/>
          </a:xfrm>
          <a:prstGeom prst="rect">
            <a:avLst/>
          </a:prstGeom>
        </p:spPr>
        <p:txBody>
          <a:bodyPr wrap="square" lIns="0" tIns="0" rIns="0" bIns="0" anchor="b">
            <a:spAutoFit/>
          </a:bodyPr>
          <a:lstStyle>
            <a:lvl1pPr>
              <a:defRPr sz="4200" b="0" i="0" cap="all" baseline="0">
                <a:solidFill>
                  <a:schemeClr val="tx2"/>
                </a:solidFill>
                <a:latin typeface="Cambria" panose="02040503050406030204" pitchFamily="18" charset="0"/>
                <a:ea typeface="Cambria" panose="02040503050406030204" pitchFamily="18" charset="0"/>
                <a:cs typeface="Cambria" panose="02040503050406030204" pitchFamily="18" charset="0"/>
              </a:defRPr>
            </a:lvl1pPr>
          </a:lstStyle>
          <a:p>
            <a:pPr rtl="0"/>
            <a:endParaRPr dirty="0"/>
          </a:p>
        </p:txBody>
      </p:sp>
      <p:sp>
        <p:nvSpPr>
          <p:cNvPr id="3" name="Holder 3"/>
          <p:cNvSpPr>
            <a:spLocks noGrp="1"/>
          </p:cNvSpPr>
          <p:nvPr>
            <p:ph type="subTitle" idx="4"/>
          </p:nvPr>
        </p:nvSpPr>
        <p:spPr>
          <a:xfrm>
            <a:off x="1267487" y="4007463"/>
            <a:ext cx="11744960" cy="290849"/>
          </a:xfrm>
          <a:prstGeom prst="rect">
            <a:avLst/>
          </a:prstGeom>
        </p:spPr>
        <p:txBody>
          <a:bodyPr wrap="square" lIns="0" tIns="0" rIns="0" bIns="0">
            <a:spAutoFit/>
          </a:bodyPr>
          <a:lstStyle>
            <a:lvl1pPr marL="0" rtl="0">
              <a:defRPr sz="2100" b="0" i="0" cap="all" baseline="0">
                <a:solidFill>
                  <a:schemeClr val="accent1"/>
                </a:solidFill>
                <a:latin typeface="Arial" panose="020B0604020202020204" pitchFamily="34" charset="0"/>
                <a:ea typeface="Arial" panose="020B0604020202020204" pitchFamily="34" charset="0"/>
                <a:cs typeface="Arial" panose="020B0604020202020204" pitchFamily="34" charset="0"/>
              </a:defRPr>
            </a:lvl1pPr>
          </a:lstStyle>
          <a:p>
            <a:pPr marL="0" rtl="0"/>
            <a:endParaRPr dirty="0"/>
          </a:p>
        </p:txBody>
      </p:sp>
      <p:pic>
        <p:nvPicPr>
          <p:cNvPr id="9" name="Picture 8">
            <a:extLst>
              <a:ext uri="{FF2B5EF4-FFF2-40B4-BE49-F238E27FC236}">
                <a16:creationId xmlns:a16="http://schemas.microsoft.com/office/drawing/2014/main" xmlns="" id="{BF0BCA8E-9FE0-464A-87CD-842B2A620E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07851" y="6595232"/>
            <a:ext cx="966931" cy="926592"/>
          </a:xfrm>
          <a:prstGeom prst="rect">
            <a:avLst/>
          </a:prstGeom>
        </p:spPr>
      </p:pic>
    </p:spTree>
    <p:extLst>
      <p:ext uri="{BB962C8B-B14F-4D97-AF65-F5344CB8AC3E}">
        <p14:creationId xmlns:p14="http://schemas.microsoft.com/office/powerpoint/2010/main" val="1289802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ubhead, Content">
    <p:spTree>
      <p:nvGrpSpPr>
        <p:cNvPr id="1" name=""/>
        <p:cNvGrpSpPr/>
        <p:nvPr/>
      </p:nvGrpSpPr>
      <p:grpSpPr>
        <a:xfrm>
          <a:off x="0" y="0"/>
          <a:ext cx="0" cy="0"/>
          <a:chOff x="0" y="0"/>
          <a:chExt cx="0" cy="0"/>
        </a:xfrm>
      </p:grpSpPr>
      <p:sp>
        <p:nvSpPr>
          <p:cNvPr id="7" name="Title Placeholder 17"/>
          <p:cNvSpPr>
            <a:spLocks noGrp="1"/>
          </p:cNvSpPr>
          <p:nvPr>
            <p:ph type="title"/>
          </p:nvPr>
        </p:nvSpPr>
        <p:spPr>
          <a:xfrm>
            <a:off x="560717" y="391950"/>
            <a:ext cx="12731817" cy="418368"/>
          </a:xfrm>
          <a:prstGeom prst="rect">
            <a:avLst/>
          </a:prstGeom>
        </p:spPr>
        <p:txBody>
          <a:bodyPr tIns="0" bIns="0" rtlCol="0" anchor="t">
            <a:noAutofit/>
          </a:bodyPr>
          <a:lstStyle>
            <a:lvl1pPr>
              <a:defRPr sz="3000" b="0" i="0">
                <a:solidFill>
                  <a:srgbClr val="00175A"/>
                </a:solidFill>
                <a:latin typeface="Cambria" panose="02040503050406030204" pitchFamily="18" charset="0"/>
                <a:ea typeface="Cambria" panose="02040503050406030204" pitchFamily="18" charset="0"/>
                <a:cs typeface="Cambria" panose="02040503050406030204" pitchFamily="18" charset="0"/>
              </a:defRPr>
            </a:lvl1pPr>
          </a:lstStyle>
          <a:p>
            <a:r>
              <a:rPr lang="en-US" dirty="0"/>
              <a:t>Click to edit Master title style</a:t>
            </a:r>
          </a:p>
        </p:txBody>
      </p:sp>
      <p:sp>
        <p:nvSpPr>
          <p:cNvPr id="8" name="Content Placeholder 2"/>
          <p:cNvSpPr>
            <a:spLocks noGrp="1"/>
          </p:cNvSpPr>
          <p:nvPr>
            <p:ph idx="12" hasCustomPrompt="1"/>
          </p:nvPr>
        </p:nvSpPr>
        <p:spPr>
          <a:xfrm>
            <a:off x="560717" y="1053459"/>
            <a:ext cx="12731817" cy="276999"/>
          </a:xfrm>
          <a:prstGeom prst="rect">
            <a:avLst/>
          </a:prstGeom>
        </p:spPr>
        <p:txBody>
          <a:bodyPr lIns="0" tIns="0" rIns="0" bIns="0">
            <a:spAutoFit/>
          </a:bodyPr>
          <a:lstStyle>
            <a:lvl1pPr marL="0" indent="0">
              <a:lnSpc>
                <a:spcPct val="100000"/>
              </a:lnSpc>
              <a:spcBef>
                <a:spcPts val="0"/>
              </a:spcBef>
              <a:spcAft>
                <a:spcPts val="0"/>
              </a:spcAft>
              <a:buClr>
                <a:schemeClr val="accent2"/>
              </a:buClr>
              <a:buNone/>
              <a:defRPr sz="1800" b="0" i="0" baseline="0">
                <a:solidFill>
                  <a:schemeClr val="tx2"/>
                </a:solidFill>
                <a:latin typeface="Arial" panose="020B0604020202020204" pitchFamily="34" charset="0"/>
                <a:ea typeface="Arial" panose="020B0604020202020204" pitchFamily="34" charset="0"/>
                <a:cs typeface="Arial" panose="020B0604020202020204" pitchFamily="34" charset="0"/>
              </a:defRPr>
            </a:lvl1pPr>
            <a:lvl2pPr marL="613834" indent="-309034" algn="l" defTabSz="609601" rtl="0" eaLnBrk="1" fontAlgn="base" hangingPunct="1">
              <a:lnSpc>
                <a:spcPct val="100000"/>
              </a:lnSpc>
              <a:spcBef>
                <a:spcPts val="0"/>
              </a:spcBef>
              <a:spcAft>
                <a:spcPts val="0"/>
              </a:spcAft>
              <a:buClr>
                <a:schemeClr val="accent2"/>
              </a:buClr>
              <a:buFont typeface="Arial" charset="0"/>
              <a:buChar char="•"/>
              <a:defRPr lang="en-US" sz="2000" b="1" i="0" kern="1200" dirty="0" smtClean="0">
                <a:solidFill>
                  <a:schemeClr val="accent6">
                    <a:lumMod val="50000"/>
                  </a:schemeClr>
                </a:solidFill>
                <a:latin typeface="BentonSans" charset="0"/>
                <a:ea typeface="BentonSans" charset="0"/>
                <a:cs typeface="BentonSans" charset="0"/>
              </a:defRPr>
            </a:lvl2pPr>
            <a:lvl3pPr marL="990600" indent="-228602">
              <a:lnSpc>
                <a:spcPct val="100000"/>
              </a:lnSpc>
              <a:spcBef>
                <a:spcPts val="0"/>
              </a:spcBef>
              <a:spcAft>
                <a:spcPts val="0"/>
              </a:spcAft>
              <a:buClr>
                <a:schemeClr val="accent2"/>
              </a:buClr>
              <a:buFont typeface="Helvetica" charset="0"/>
              <a:buChar char="⁃"/>
              <a:defRPr sz="2000" b="1" i="0">
                <a:solidFill>
                  <a:schemeClr val="accent6">
                    <a:lumMod val="50000"/>
                  </a:schemeClr>
                </a:solidFill>
                <a:latin typeface="BentonSans" charset="0"/>
                <a:ea typeface="BentonSans" charset="0"/>
                <a:cs typeface="BentonSans" charset="0"/>
              </a:defRPr>
            </a:lvl3pPr>
            <a:lvl4pPr marL="1371604" indent="-228602">
              <a:lnSpc>
                <a:spcPct val="100000"/>
              </a:lnSpc>
              <a:spcBef>
                <a:spcPts val="0"/>
              </a:spcBef>
              <a:spcAft>
                <a:spcPts val="0"/>
              </a:spcAft>
              <a:buClr>
                <a:schemeClr val="accent2"/>
              </a:buClr>
              <a:buFont typeface="Helvetica" charset="0"/>
              <a:buChar char="⁃"/>
              <a:defRPr sz="2000" b="1" i="0">
                <a:solidFill>
                  <a:schemeClr val="accent6">
                    <a:lumMod val="50000"/>
                  </a:schemeClr>
                </a:solidFill>
                <a:latin typeface="BentonSans Light" charset="0"/>
                <a:ea typeface="BentonSans Light" charset="0"/>
                <a:cs typeface="BentonSans Light" charset="0"/>
              </a:defRPr>
            </a:lvl4pPr>
            <a:lvl5pPr marL="1241400" indent="-303711">
              <a:spcBef>
                <a:spcPts val="0"/>
              </a:spcBef>
              <a:spcAft>
                <a:spcPts val="1196"/>
              </a:spcAft>
              <a:buClr>
                <a:schemeClr val="tx1"/>
              </a:buClr>
              <a:buFont typeface="Arial" pitchFamily="34" charset="0"/>
              <a:buChar char="–"/>
              <a:defRPr sz="1734">
                <a:solidFill>
                  <a:schemeClr val="tx1"/>
                </a:solidFill>
                <a:latin typeface="Arial" pitchFamily="34" charset="0"/>
                <a:cs typeface="Arial" pitchFamily="34" charset="0"/>
              </a:defRPr>
            </a:lvl5pPr>
          </a:lstStyle>
          <a:p>
            <a:pPr lvl="0"/>
            <a:r>
              <a:rPr lang="en-US" dirty="0"/>
              <a:t>Click To Edit Master Text Styles</a:t>
            </a:r>
          </a:p>
        </p:txBody>
      </p:sp>
      <p:sp>
        <p:nvSpPr>
          <p:cNvPr id="9" name="Line"/>
          <p:cNvSpPr>
            <a:spLocks noGrp="1"/>
          </p:cNvSpPr>
          <p:nvPr userDrawn="1"/>
        </p:nvSpPr>
        <p:spPr>
          <a:xfrm flipV="1">
            <a:off x="560714" y="914400"/>
            <a:ext cx="12731817" cy="0"/>
          </a:xfrm>
          <a:prstGeom prst="line">
            <a:avLst/>
          </a:prstGeom>
          <a:solidFill>
            <a:srgbClr val="FFFFFF"/>
          </a:solidFill>
          <a:ln w="12700">
            <a:solidFill>
              <a:srgbClr val="A7A8AA"/>
            </a:solidFill>
            <a:prstDash val="solid"/>
          </a:ln>
        </p:spPr>
        <p:txBody>
          <a:bodyPr rtlCol="0" anchor="ctr"/>
          <a:lstStyle/>
          <a:p>
            <a:pPr algn="ctr"/>
            <a:endParaRPr sz="2756" b="0" i="0" dirty="0">
              <a:latin typeface="Arial" panose="020B0604020202020204" pitchFamily="34" charset="0"/>
            </a:endParaRPr>
          </a:p>
        </p:txBody>
      </p:sp>
      <p:sp>
        <p:nvSpPr>
          <p:cNvPr id="10" name="TextBox 9"/>
          <p:cNvSpPr txBox="1"/>
          <p:nvPr userDrawn="1"/>
        </p:nvSpPr>
        <p:spPr>
          <a:xfrm>
            <a:off x="505120" y="7186367"/>
            <a:ext cx="5538842" cy="369332"/>
          </a:xfrm>
          <a:prstGeom prst="rect">
            <a:avLst/>
          </a:prstGeom>
          <a:noFill/>
          <a:effectLst/>
        </p:spPr>
        <p:txBody>
          <a:bodyPr wrap="square" lIns="0" tIns="0" rIns="0" bIns="0" anchor="ctr">
            <a:spAutoFit/>
          </a:bodyPr>
          <a:lstStyle/>
          <a:p>
            <a:pPr defTabSz="617485" fontAlgn="base">
              <a:spcBef>
                <a:spcPct val="0"/>
              </a:spcBef>
              <a:spcAft>
                <a:spcPct val="0"/>
              </a:spcAft>
              <a:defRPr/>
            </a:pPr>
            <a:r>
              <a:rPr lang="en-US" sz="800" b="0" i="0" dirty="0">
                <a:solidFill>
                  <a:srgbClr val="A7A8AA"/>
                </a:solidFill>
                <a:latin typeface="Arial" panose="020B0604020202020204" pitchFamily="34" charset="0"/>
                <a:ea typeface="BentonSans Medium" charset="0"/>
                <a:cs typeface="BentonSans Medium" charset="0"/>
              </a:rPr>
              <a:t>This document contains unpublished confidential and proprietary information of American Express. </a:t>
            </a:r>
          </a:p>
          <a:p>
            <a:pPr defTabSz="617485" fontAlgn="base">
              <a:spcBef>
                <a:spcPct val="0"/>
              </a:spcBef>
              <a:spcAft>
                <a:spcPct val="0"/>
              </a:spcAft>
              <a:defRPr/>
            </a:pPr>
            <a:r>
              <a:rPr lang="en-US" sz="800" b="0" i="0" dirty="0">
                <a:solidFill>
                  <a:srgbClr val="A7A8AA"/>
                </a:solidFill>
                <a:latin typeface="Arial" panose="020B0604020202020204" pitchFamily="34" charset="0"/>
                <a:ea typeface="BentonSans Medium" charset="0"/>
                <a:cs typeface="BentonSans Medium" charset="0"/>
              </a:rPr>
              <a:t>No disclosure or use of any portion may be made without the express written consent of American Express.</a:t>
            </a:r>
            <a:br>
              <a:rPr lang="en-US" sz="800" b="0" i="0" dirty="0">
                <a:solidFill>
                  <a:srgbClr val="A7A8AA"/>
                </a:solidFill>
                <a:latin typeface="Arial" panose="020B0604020202020204" pitchFamily="34" charset="0"/>
                <a:ea typeface="BentonSans Medium" charset="0"/>
                <a:cs typeface="BentonSans Medium" charset="0"/>
              </a:rPr>
            </a:br>
            <a:r>
              <a:rPr lang="en-US" sz="800" b="0" i="0" dirty="0">
                <a:solidFill>
                  <a:srgbClr val="A7A8AA"/>
                </a:solidFill>
                <a:latin typeface="Arial" panose="020B0604020202020204" pitchFamily="34" charset="0"/>
                <a:ea typeface="BentonSans Medium" charset="0"/>
                <a:cs typeface="BentonSans Medium" charset="0"/>
              </a:rPr>
              <a:t>©2019 American Express. All Rights Reserved. </a:t>
            </a:r>
          </a:p>
        </p:txBody>
      </p:sp>
      <p:sp>
        <p:nvSpPr>
          <p:cNvPr id="15" name="Text Placeholder 14"/>
          <p:cNvSpPr>
            <a:spLocks noGrp="1"/>
          </p:cNvSpPr>
          <p:nvPr>
            <p:ph type="body" sz="quarter" idx="13"/>
          </p:nvPr>
        </p:nvSpPr>
        <p:spPr>
          <a:xfrm>
            <a:off x="560715" y="1642245"/>
            <a:ext cx="12707190" cy="1369606"/>
          </a:xfrm>
        </p:spPr>
        <p:txBody>
          <a:bodyPr>
            <a:spAutoFit/>
          </a:bodyPr>
          <a:lstStyle>
            <a:lvl1pPr>
              <a:spcBef>
                <a:spcPts val="400"/>
              </a:spcBef>
              <a:defRPr sz="1400">
                <a:latin typeface="+mn-lt"/>
              </a:defRPr>
            </a:lvl1pPr>
            <a:lvl2pPr marL="457200" indent="-274320">
              <a:lnSpc>
                <a:spcPct val="90000"/>
              </a:lnSpc>
              <a:spcBef>
                <a:spcPts val="600"/>
              </a:spcBef>
              <a:defRPr sz="1400">
                <a:solidFill>
                  <a:schemeClr val="tx2"/>
                </a:solidFill>
                <a:latin typeface="+mn-lt"/>
              </a:defRPr>
            </a:lvl2pPr>
            <a:lvl3pPr marL="914400" indent="-274320">
              <a:lnSpc>
                <a:spcPct val="90000"/>
              </a:lnSpc>
              <a:spcBef>
                <a:spcPts val="600"/>
              </a:spcBef>
              <a:defRPr sz="1400">
                <a:solidFill>
                  <a:schemeClr val="tx2"/>
                </a:solidFill>
                <a:latin typeface="+mn-lt"/>
              </a:defRPr>
            </a:lvl3pPr>
            <a:lvl4pPr marL="1371600" indent="-274320">
              <a:lnSpc>
                <a:spcPct val="90000"/>
              </a:lnSpc>
              <a:spcBef>
                <a:spcPts val="600"/>
              </a:spcBef>
              <a:defRPr sz="1400">
                <a:solidFill>
                  <a:schemeClr val="tx2"/>
                </a:solidFill>
                <a:latin typeface="+mn-lt"/>
              </a:defRPr>
            </a:lvl4pPr>
            <a:lvl5pPr marL="1828800" indent="-274320">
              <a:lnSpc>
                <a:spcPct val="90000"/>
              </a:lnSpc>
              <a:spcBef>
                <a:spcPts val="600"/>
              </a:spcBef>
              <a:defRPr sz="1400">
                <a:solidFill>
                  <a:schemeClr val="tx2"/>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xmlns="" id="{FE1E8C55-7D62-534C-9F15-26C2BEDD7BAD}"/>
              </a:ext>
            </a:extLst>
          </p:cNvPr>
          <p:cNvCxnSpPr>
            <a:cxnSpLocks/>
          </p:cNvCxnSpPr>
          <p:nvPr userDrawn="1"/>
        </p:nvCxnSpPr>
        <p:spPr>
          <a:xfrm>
            <a:off x="505119" y="7112849"/>
            <a:ext cx="12787413" cy="0"/>
          </a:xfrm>
          <a:prstGeom prst="line">
            <a:avLst/>
          </a:prstGeom>
          <a:ln w="952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7" name="Freeform 16">
            <a:extLst>
              <a:ext uri="{FF2B5EF4-FFF2-40B4-BE49-F238E27FC236}">
                <a16:creationId xmlns:a16="http://schemas.microsoft.com/office/drawing/2014/main" xmlns="" id="{96610A6E-97BB-B44D-BD55-40345176F39E}"/>
              </a:ext>
            </a:extLst>
          </p:cNvPr>
          <p:cNvSpPr/>
          <p:nvPr userDrawn="1"/>
        </p:nvSpPr>
        <p:spPr>
          <a:xfrm>
            <a:off x="10558928" y="7323508"/>
            <a:ext cx="2733603" cy="169864"/>
          </a:xfrm>
          <a:custGeom>
            <a:avLst/>
            <a:gdLst>
              <a:gd name="connsiteX0" fmla="*/ 6365754 w 15544829"/>
              <a:gd name="connsiteY0" fmla="*/ 234583 h 965941"/>
              <a:gd name="connsiteX1" fmla="*/ 6230524 w 15544829"/>
              <a:gd name="connsiteY1" fmla="*/ 557493 h 965941"/>
              <a:gd name="connsiteX2" fmla="*/ 6500983 w 15544829"/>
              <a:gd name="connsiteY2" fmla="*/ 557493 h 965941"/>
              <a:gd name="connsiteX3" fmla="*/ 589228 w 15544829"/>
              <a:gd name="connsiteY3" fmla="*/ 234583 h 965941"/>
              <a:gd name="connsiteX4" fmla="*/ 453998 w 15544829"/>
              <a:gd name="connsiteY4" fmla="*/ 557493 h 965941"/>
              <a:gd name="connsiteX5" fmla="*/ 724457 w 15544829"/>
              <a:gd name="connsiteY5" fmla="*/ 557493 h 965941"/>
              <a:gd name="connsiteX6" fmla="*/ 11995567 w 15544829"/>
              <a:gd name="connsiteY6" fmla="*/ 219409 h 965941"/>
              <a:gd name="connsiteX7" fmla="*/ 11995567 w 15544829"/>
              <a:gd name="connsiteY7" fmla="*/ 413973 h 965941"/>
              <a:gd name="connsiteX8" fmla="*/ 12265950 w 15544829"/>
              <a:gd name="connsiteY8" fmla="*/ 413973 h 965941"/>
              <a:gd name="connsiteX9" fmla="*/ 12381901 w 15544829"/>
              <a:gd name="connsiteY9" fmla="*/ 317377 h 965941"/>
              <a:gd name="connsiteX10" fmla="*/ 12265950 w 15544829"/>
              <a:gd name="connsiteY10" fmla="*/ 219409 h 965941"/>
              <a:gd name="connsiteX11" fmla="*/ 3923290 w 15544829"/>
              <a:gd name="connsiteY11" fmla="*/ 219409 h 965941"/>
              <a:gd name="connsiteX12" fmla="*/ 3923290 w 15544829"/>
              <a:gd name="connsiteY12" fmla="*/ 413973 h 965941"/>
              <a:gd name="connsiteX13" fmla="*/ 4193761 w 15544829"/>
              <a:gd name="connsiteY13" fmla="*/ 413973 h 965941"/>
              <a:gd name="connsiteX14" fmla="*/ 4309675 w 15544829"/>
              <a:gd name="connsiteY14" fmla="*/ 317377 h 965941"/>
              <a:gd name="connsiteX15" fmla="*/ 4193761 w 15544829"/>
              <a:gd name="connsiteY15" fmla="*/ 219409 h 965941"/>
              <a:gd name="connsiteX16" fmla="*/ 10974369 w 15544829"/>
              <a:gd name="connsiteY16" fmla="*/ 219404 h 965941"/>
              <a:gd name="connsiteX17" fmla="*/ 10974369 w 15544829"/>
              <a:gd name="connsiteY17" fmla="*/ 431913 h 965941"/>
              <a:gd name="connsiteX18" fmla="*/ 11251737 w 15544829"/>
              <a:gd name="connsiteY18" fmla="*/ 431913 h 965941"/>
              <a:gd name="connsiteX19" fmla="*/ 11367637 w 15544829"/>
              <a:gd name="connsiteY19" fmla="*/ 327036 h 965941"/>
              <a:gd name="connsiteX20" fmla="*/ 11251737 w 15544829"/>
              <a:gd name="connsiteY20" fmla="*/ 219404 h 965941"/>
              <a:gd name="connsiteX21" fmla="*/ 11737498 w 15544829"/>
              <a:gd name="connsiteY21" fmla="*/ 4 h 965941"/>
              <a:gd name="connsiteX22" fmla="*/ 12296298 w 15544829"/>
              <a:gd name="connsiteY22" fmla="*/ 4 h 965941"/>
              <a:gd name="connsiteX23" fmla="*/ 12641357 w 15544829"/>
              <a:gd name="connsiteY23" fmla="*/ 311865 h 965941"/>
              <a:gd name="connsiteX24" fmla="*/ 12383306 w 15544829"/>
              <a:gd name="connsiteY24" fmla="*/ 616830 h 965941"/>
              <a:gd name="connsiteX25" fmla="*/ 12703473 w 15544829"/>
              <a:gd name="connsiteY25" fmla="*/ 965941 h 965941"/>
              <a:gd name="connsiteX26" fmla="*/ 12383306 w 15544829"/>
              <a:gd name="connsiteY26" fmla="*/ 965941 h 965941"/>
              <a:gd name="connsiteX27" fmla="*/ 12089288 w 15544829"/>
              <a:gd name="connsiteY27" fmla="*/ 627867 h 965941"/>
              <a:gd name="connsiteX28" fmla="*/ 11995562 w 15544829"/>
              <a:gd name="connsiteY28" fmla="*/ 627867 h 965941"/>
              <a:gd name="connsiteX29" fmla="*/ 11995562 w 15544829"/>
              <a:gd name="connsiteY29" fmla="*/ 965941 h 965941"/>
              <a:gd name="connsiteX30" fmla="*/ 11737498 w 15544829"/>
              <a:gd name="connsiteY30" fmla="*/ 965941 h 965941"/>
              <a:gd name="connsiteX31" fmla="*/ 5580578 w 15544829"/>
              <a:gd name="connsiteY31" fmla="*/ 4 h 965941"/>
              <a:gd name="connsiteX32" fmla="*/ 5889683 w 15544829"/>
              <a:gd name="connsiteY32" fmla="*/ 4 h 965941"/>
              <a:gd name="connsiteX33" fmla="*/ 5889683 w 15544829"/>
              <a:gd name="connsiteY33" fmla="*/ 226305 h 965941"/>
              <a:gd name="connsiteX34" fmla="*/ 5602663 w 15544829"/>
              <a:gd name="connsiteY34" fmla="*/ 226305 h 965941"/>
              <a:gd name="connsiteX35" fmla="*/ 5357034 w 15544829"/>
              <a:gd name="connsiteY35" fmla="*/ 473308 h 965941"/>
              <a:gd name="connsiteX36" fmla="*/ 5357034 w 15544829"/>
              <a:gd name="connsiteY36" fmla="*/ 491253 h 965941"/>
              <a:gd name="connsiteX37" fmla="*/ 5608175 w 15544829"/>
              <a:gd name="connsiteY37" fmla="*/ 746535 h 965941"/>
              <a:gd name="connsiteX38" fmla="*/ 5759965 w 15544829"/>
              <a:gd name="connsiteY38" fmla="*/ 746535 h 965941"/>
              <a:gd name="connsiteX39" fmla="*/ 5656473 w 15544829"/>
              <a:gd name="connsiteY39" fmla="*/ 965941 h 965941"/>
              <a:gd name="connsiteX40" fmla="*/ 5568157 w 15544829"/>
              <a:gd name="connsiteY40" fmla="*/ 965941 h 965941"/>
              <a:gd name="connsiteX41" fmla="*/ 5098995 w 15544829"/>
              <a:gd name="connsiteY41" fmla="*/ 492637 h 965941"/>
              <a:gd name="connsiteX42" fmla="*/ 5098995 w 15544829"/>
              <a:gd name="connsiteY42" fmla="*/ 473308 h 965941"/>
              <a:gd name="connsiteX43" fmla="*/ 5580578 w 15544829"/>
              <a:gd name="connsiteY43" fmla="*/ 4 h 965941"/>
              <a:gd name="connsiteX44" fmla="*/ 3665254 w 15544829"/>
              <a:gd name="connsiteY44" fmla="*/ 4 h 965941"/>
              <a:gd name="connsiteX45" fmla="*/ 4224117 w 15544829"/>
              <a:gd name="connsiteY45" fmla="*/ 4 h 965941"/>
              <a:gd name="connsiteX46" fmla="*/ 4569099 w 15544829"/>
              <a:gd name="connsiteY46" fmla="*/ 311865 h 965941"/>
              <a:gd name="connsiteX47" fmla="*/ 4311049 w 15544829"/>
              <a:gd name="connsiteY47" fmla="*/ 616830 h 965941"/>
              <a:gd name="connsiteX48" fmla="*/ 4631191 w 15544829"/>
              <a:gd name="connsiteY48" fmla="*/ 965941 h 965941"/>
              <a:gd name="connsiteX49" fmla="*/ 4311049 w 15544829"/>
              <a:gd name="connsiteY49" fmla="*/ 965941 h 965941"/>
              <a:gd name="connsiteX50" fmla="*/ 4017133 w 15544829"/>
              <a:gd name="connsiteY50" fmla="*/ 627867 h 965941"/>
              <a:gd name="connsiteX51" fmla="*/ 3923292 w 15544829"/>
              <a:gd name="connsiteY51" fmla="*/ 627867 h 965941"/>
              <a:gd name="connsiteX52" fmla="*/ 3923292 w 15544829"/>
              <a:gd name="connsiteY52" fmla="*/ 965941 h 965941"/>
              <a:gd name="connsiteX53" fmla="*/ 3665254 w 15544829"/>
              <a:gd name="connsiteY53" fmla="*/ 965941 h 965941"/>
              <a:gd name="connsiteX54" fmla="*/ 12776481 w 15544829"/>
              <a:gd name="connsiteY54" fmla="*/ 2 h 965941"/>
              <a:gd name="connsiteX55" fmla="*/ 13593472 w 15544829"/>
              <a:gd name="connsiteY55" fmla="*/ 2 h 965941"/>
              <a:gd name="connsiteX56" fmla="*/ 13593472 w 15544829"/>
              <a:gd name="connsiteY56" fmla="*/ 219407 h 965941"/>
              <a:gd name="connsiteX57" fmla="*/ 13034545 w 15544829"/>
              <a:gd name="connsiteY57" fmla="*/ 219407 h 965941"/>
              <a:gd name="connsiteX58" fmla="*/ 13034545 w 15544829"/>
              <a:gd name="connsiteY58" fmla="*/ 372582 h 965941"/>
              <a:gd name="connsiteX59" fmla="*/ 13579629 w 15544829"/>
              <a:gd name="connsiteY59" fmla="*/ 372582 h 965941"/>
              <a:gd name="connsiteX60" fmla="*/ 13579629 w 15544829"/>
              <a:gd name="connsiteY60" fmla="*/ 591987 h 965941"/>
              <a:gd name="connsiteX61" fmla="*/ 13034545 w 15544829"/>
              <a:gd name="connsiteY61" fmla="*/ 591987 h 965941"/>
              <a:gd name="connsiteX62" fmla="*/ 13034545 w 15544829"/>
              <a:gd name="connsiteY62" fmla="*/ 746533 h 965941"/>
              <a:gd name="connsiteX63" fmla="*/ 13593472 w 15544829"/>
              <a:gd name="connsiteY63" fmla="*/ 746533 h 965941"/>
              <a:gd name="connsiteX64" fmla="*/ 13593472 w 15544829"/>
              <a:gd name="connsiteY64" fmla="*/ 965939 h 965941"/>
              <a:gd name="connsiteX65" fmla="*/ 12776481 w 15544829"/>
              <a:gd name="connsiteY65" fmla="*/ 965939 h 965941"/>
              <a:gd name="connsiteX66" fmla="*/ 8639542 w 15544829"/>
              <a:gd name="connsiteY66" fmla="*/ 2 h 965941"/>
              <a:gd name="connsiteX67" fmla="*/ 9456444 w 15544829"/>
              <a:gd name="connsiteY67" fmla="*/ 2 h 965941"/>
              <a:gd name="connsiteX68" fmla="*/ 9456444 w 15544829"/>
              <a:gd name="connsiteY68" fmla="*/ 219407 h 965941"/>
              <a:gd name="connsiteX69" fmla="*/ 8897593 w 15544829"/>
              <a:gd name="connsiteY69" fmla="*/ 219407 h 965941"/>
              <a:gd name="connsiteX70" fmla="*/ 8897593 w 15544829"/>
              <a:gd name="connsiteY70" fmla="*/ 372582 h 965941"/>
              <a:gd name="connsiteX71" fmla="*/ 9442639 w 15544829"/>
              <a:gd name="connsiteY71" fmla="*/ 372582 h 965941"/>
              <a:gd name="connsiteX72" fmla="*/ 9442639 w 15544829"/>
              <a:gd name="connsiteY72" fmla="*/ 591987 h 965941"/>
              <a:gd name="connsiteX73" fmla="*/ 8897593 w 15544829"/>
              <a:gd name="connsiteY73" fmla="*/ 591987 h 965941"/>
              <a:gd name="connsiteX74" fmla="*/ 8897593 w 15544829"/>
              <a:gd name="connsiteY74" fmla="*/ 746533 h 965941"/>
              <a:gd name="connsiteX75" fmla="*/ 9456444 w 15544829"/>
              <a:gd name="connsiteY75" fmla="*/ 746533 h 965941"/>
              <a:gd name="connsiteX76" fmla="*/ 9456444 w 15544829"/>
              <a:gd name="connsiteY76" fmla="*/ 965939 h 965941"/>
              <a:gd name="connsiteX77" fmla="*/ 8639542 w 15544829"/>
              <a:gd name="connsiteY77" fmla="*/ 965939 h 965941"/>
              <a:gd name="connsiteX78" fmla="*/ 4704329 w 15544829"/>
              <a:gd name="connsiteY78" fmla="*/ 2 h 965941"/>
              <a:gd name="connsiteX79" fmla="*/ 4833361 w 15544829"/>
              <a:gd name="connsiteY79" fmla="*/ 2 h 965941"/>
              <a:gd name="connsiteX80" fmla="*/ 4962380 w 15544829"/>
              <a:gd name="connsiteY80" fmla="*/ 2 h 965941"/>
              <a:gd name="connsiteX81" fmla="*/ 4962380 w 15544829"/>
              <a:gd name="connsiteY81" fmla="*/ 483059 h 965941"/>
              <a:gd name="connsiteX82" fmla="*/ 4962380 w 15544829"/>
              <a:gd name="connsiteY82" fmla="*/ 965939 h 965941"/>
              <a:gd name="connsiteX83" fmla="*/ 4832294 w 15544829"/>
              <a:gd name="connsiteY83" fmla="*/ 965939 h 965941"/>
              <a:gd name="connsiteX84" fmla="*/ 4704329 w 15544829"/>
              <a:gd name="connsiteY84" fmla="*/ 965939 h 965941"/>
              <a:gd name="connsiteX85" fmla="*/ 4704329 w 15544829"/>
              <a:gd name="connsiteY85" fmla="*/ 482958 h 965941"/>
              <a:gd name="connsiteX86" fmla="*/ 2679746 w 15544829"/>
              <a:gd name="connsiteY86" fmla="*/ 2 h 965941"/>
              <a:gd name="connsiteX87" fmla="*/ 3496660 w 15544829"/>
              <a:gd name="connsiteY87" fmla="*/ 2 h 965941"/>
              <a:gd name="connsiteX88" fmla="*/ 3496660 w 15544829"/>
              <a:gd name="connsiteY88" fmla="*/ 219407 h 965941"/>
              <a:gd name="connsiteX89" fmla="*/ 2937785 w 15544829"/>
              <a:gd name="connsiteY89" fmla="*/ 219407 h 965941"/>
              <a:gd name="connsiteX90" fmla="*/ 2937785 w 15544829"/>
              <a:gd name="connsiteY90" fmla="*/ 372582 h 965941"/>
              <a:gd name="connsiteX91" fmla="*/ 3482856 w 15544829"/>
              <a:gd name="connsiteY91" fmla="*/ 372582 h 965941"/>
              <a:gd name="connsiteX92" fmla="*/ 3482856 w 15544829"/>
              <a:gd name="connsiteY92" fmla="*/ 591987 h 965941"/>
              <a:gd name="connsiteX93" fmla="*/ 2937785 w 15544829"/>
              <a:gd name="connsiteY93" fmla="*/ 591987 h 965941"/>
              <a:gd name="connsiteX94" fmla="*/ 2937785 w 15544829"/>
              <a:gd name="connsiteY94" fmla="*/ 746533 h 965941"/>
              <a:gd name="connsiteX95" fmla="*/ 3496660 w 15544829"/>
              <a:gd name="connsiteY95" fmla="*/ 746533 h 965941"/>
              <a:gd name="connsiteX96" fmla="*/ 3496660 w 15544829"/>
              <a:gd name="connsiteY96" fmla="*/ 965939 h 965941"/>
              <a:gd name="connsiteX97" fmla="*/ 2679746 w 15544829"/>
              <a:gd name="connsiteY97" fmla="*/ 965939 h 965941"/>
              <a:gd name="connsiteX98" fmla="*/ 10716312 w 15544829"/>
              <a:gd name="connsiteY98" fmla="*/ 1 h 965941"/>
              <a:gd name="connsiteX99" fmla="*/ 11282084 w 15544829"/>
              <a:gd name="connsiteY99" fmla="*/ 1 h 965941"/>
              <a:gd name="connsiteX100" fmla="*/ 11627004 w 15544829"/>
              <a:gd name="connsiteY100" fmla="*/ 325654 h 965941"/>
              <a:gd name="connsiteX101" fmla="*/ 11273817 w 15544829"/>
              <a:gd name="connsiteY101" fmla="*/ 651321 h 965941"/>
              <a:gd name="connsiteX102" fmla="*/ 10974376 w 15544829"/>
              <a:gd name="connsiteY102" fmla="*/ 651321 h 965941"/>
              <a:gd name="connsiteX103" fmla="*/ 10974376 w 15544829"/>
              <a:gd name="connsiteY103" fmla="*/ 965938 h 965941"/>
              <a:gd name="connsiteX104" fmla="*/ 10716312 w 15544829"/>
              <a:gd name="connsiteY104" fmla="*/ 965938 h 965941"/>
              <a:gd name="connsiteX105" fmla="*/ 9501999 w 15544829"/>
              <a:gd name="connsiteY105" fmla="*/ 1 h 965941"/>
              <a:gd name="connsiteX106" fmla="*/ 9838689 w 15544829"/>
              <a:gd name="connsiteY106" fmla="*/ 1 h 965941"/>
              <a:gd name="connsiteX107" fmla="*/ 10089832 w 15544829"/>
              <a:gd name="connsiteY107" fmla="*/ 291161 h 965941"/>
              <a:gd name="connsiteX108" fmla="*/ 10340987 w 15544829"/>
              <a:gd name="connsiteY108" fmla="*/ 1 h 965941"/>
              <a:gd name="connsiteX109" fmla="*/ 10669409 w 15544829"/>
              <a:gd name="connsiteY109" fmla="*/ 1 h 965941"/>
              <a:gd name="connsiteX110" fmla="*/ 10249915 w 15544829"/>
              <a:gd name="connsiteY110" fmla="*/ 471933 h 965941"/>
              <a:gd name="connsiteX111" fmla="*/ 10685970 w 15544829"/>
              <a:gd name="connsiteY111" fmla="*/ 965938 h 965941"/>
              <a:gd name="connsiteX112" fmla="*/ 10349267 w 15544829"/>
              <a:gd name="connsiteY112" fmla="*/ 965938 h 965941"/>
              <a:gd name="connsiteX113" fmla="*/ 10085704 w 15544829"/>
              <a:gd name="connsiteY113" fmla="*/ 659601 h 965941"/>
              <a:gd name="connsiteX114" fmla="*/ 9822141 w 15544829"/>
              <a:gd name="connsiteY114" fmla="*/ 965938 h 965941"/>
              <a:gd name="connsiteX115" fmla="*/ 9493719 w 15544829"/>
              <a:gd name="connsiteY115" fmla="*/ 965938 h 965941"/>
              <a:gd name="connsiteX116" fmla="*/ 9927005 w 15544829"/>
              <a:gd name="connsiteY116" fmla="*/ 477445 h 965941"/>
              <a:gd name="connsiteX117" fmla="*/ 7011566 w 15544829"/>
              <a:gd name="connsiteY117" fmla="*/ 1 h 965941"/>
              <a:gd name="connsiteX118" fmla="*/ 7337219 w 15544829"/>
              <a:gd name="connsiteY118" fmla="*/ 1 h 965941"/>
              <a:gd name="connsiteX119" fmla="*/ 7730500 w 15544829"/>
              <a:gd name="connsiteY119" fmla="*/ 589218 h 965941"/>
              <a:gd name="connsiteX120" fmla="*/ 7730500 w 15544829"/>
              <a:gd name="connsiteY120" fmla="*/ 1 h 965941"/>
              <a:gd name="connsiteX121" fmla="*/ 7985783 w 15544829"/>
              <a:gd name="connsiteY121" fmla="*/ 1 h 965941"/>
              <a:gd name="connsiteX122" fmla="*/ 7985783 w 15544829"/>
              <a:gd name="connsiteY122" fmla="*/ 965938 h 965941"/>
              <a:gd name="connsiteX123" fmla="*/ 7673922 w 15544829"/>
              <a:gd name="connsiteY123" fmla="*/ 965938 h 965941"/>
              <a:gd name="connsiteX124" fmla="*/ 7268233 w 15544829"/>
              <a:gd name="connsiteY124" fmla="*/ 354636 h 965941"/>
              <a:gd name="connsiteX125" fmla="*/ 7268233 w 15544829"/>
              <a:gd name="connsiteY125" fmla="*/ 965938 h 965941"/>
              <a:gd name="connsiteX126" fmla="*/ 7011566 w 15544829"/>
              <a:gd name="connsiteY126" fmla="*/ 965938 h 965941"/>
              <a:gd name="connsiteX127" fmla="*/ 6202928 w 15544829"/>
              <a:gd name="connsiteY127" fmla="*/ 1 h 965941"/>
              <a:gd name="connsiteX128" fmla="*/ 6536861 w 15544829"/>
              <a:gd name="connsiteY128" fmla="*/ 1 h 965941"/>
              <a:gd name="connsiteX129" fmla="*/ 6963264 w 15544829"/>
              <a:gd name="connsiteY129" fmla="*/ 965938 h 965941"/>
              <a:gd name="connsiteX130" fmla="*/ 6672104 w 15544829"/>
              <a:gd name="connsiteY130" fmla="*/ 965938 h 965941"/>
              <a:gd name="connsiteX131" fmla="*/ 6589300 w 15544829"/>
              <a:gd name="connsiteY131" fmla="*/ 769989 h 965941"/>
              <a:gd name="connsiteX132" fmla="*/ 6142209 w 15544829"/>
              <a:gd name="connsiteY132" fmla="*/ 769989 h 965941"/>
              <a:gd name="connsiteX133" fmla="*/ 6060789 w 15544829"/>
              <a:gd name="connsiteY133" fmla="*/ 965938 h 965941"/>
              <a:gd name="connsiteX134" fmla="*/ 5776525 w 15544829"/>
              <a:gd name="connsiteY134" fmla="*/ 965938 h 965941"/>
              <a:gd name="connsiteX135" fmla="*/ 1235025 w 15544829"/>
              <a:gd name="connsiteY135" fmla="*/ 1 h 965941"/>
              <a:gd name="connsiteX136" fmla="*/ 1640724 w 15544829"/>
              <a:gd name="connsiteY136" fmla="*/ 1 h 965941"/>
              <a:gd name="connsiteX137" fmla="*/ 1861513 w 15544829"/>
              <a:gd name="connsiteY137" fmla="*/ 608547 h 965941"/>
              <a:gd name="connsiteX138" fmla="*/ 2080918 w 15544829"/>
              <a:gd name="connsiteY138" fmla="*/ 1 h 965941"/>
              <a:gd name="connsiteX139" fmla="*/ 2482479 w 15544829"/>
              <a:gd name="connsiteY139" fmla="*/ 1 h 965941"/>
              <a:gd name="connsiteX140" fmla="*/ 2482479 w 15544829"/>
              <a:gd name="connsiteY140" fmla="*/ 965938 h 965941"/>
              <a:gd name="connsiteX141" fmla="*/ 2228569 w 15544829"/>
              <a:gd name="connsiteY141" fmla="*/ 965938 h 965941"/>
              <a:gd name="connsiteX142" fmla="*/ 2228569 w 15544829"/>
              <a:gd name="connsiteY142" fmla="*/ 270460 h 965941"/>
              <a:gd name="connsiteX143" fmla="*/ 1973287 w 15544829"/>
              <a:gd name="connsiteY143" fmla="*/ 965938 h 965941"/>
              <a:gd name="connsiteX144" fmla="*/ 1744217 w 15544829"/>
              <a:gd name="connsiteY144" fmla="*/ 965938 h 965941"/>
              <a:gd name="connsiteX145" fmla="*/ 1488934 w 15544829"/>
              <a:gd name="connsiteY145" fmla="*/ 270460 h 965941"/>
              <a:gd name="connsiteX146" fmla="*/ 1488934 w 15544829"/>
              <a:gd name="connsiteY146" fmla="*/ 965938 h 965941"/>
              <a:gd name="connsiteX147" fmla="*/ 1235025 w 15544829"/>
              <a:gd name="connsiteY147" fmla="*/ 965938 h 965941"/>
              <a:gd name="connsiteX148" fmla="*/ 426403 w 15544829"/>
              <a:gd name="connsiteY148" fmla="*/ 1 h 965941"/>
              <a:gd name="connsiteX149" fmla="*/ 760337 w 15544829"/>
              <a:gd name="connsiteY149" fmla="*/ 1 h 965941"/>
              <a:gd name="connsiteX150" fmla="*/ 1186740 w 15544829"/>
              <a:gd name="connsiteY150" fmla="*/ 965938 h 965941"/>
              <a:gd name="connsiteX151" fmla="*/ 895580 w 15544829"/>
              <a:gd name="connsiteY151" fmla="*/ 965938 h 965941"/>
              <a:gd name="connsiteX152" fmla="*/ 812776 w 15544829"/>
              <a:gd name="connsiteY152" fmla="*/ 769989 h 965941"/>
              <a:gd name="connsiteX153" fmla="*/ 365685 w 15544829"/>
              <a:gd name="connsiteY153" fmla="*/ 769989 h 965941"/>
              <a:gd name="connsiteX154" fmla="*/ 284265 w 15544829"/>
              <a:gd name="connsiteY154" fmla="*/ 965938 h 965941"/>
              <a:gd name="connsiteX155" fmla="*/ 0 w 15544829"/>
              <a:gd name="connsiteY155" fmla="*/ 965938 h 965941"/>
              <a:gd name="connsiteX156" fmla="*/ 14995555 w 15544829"/>
              <a:gd name="connsiteY156" fmla="*/ 0 h 965941"/>
              <a:gd name="connsiteX157" fmla="*/ 15526795 w 15544829"/>
              <a:gd name="connsiteY157" fmla="*/ 0 h 965941"/>
              <a:gd name="connsiteX158" fmla="*/ 15426097 w 15544829"/>
              <a:gd name="connsiteY158" fmla="*/ 219405 h 965941"/>
              <a:gd name="connsiteX159" fmla="*/ 14996963 w 15544829"/>
              <a:gd name="connsiteY159" fmla="*/ 219405 h 965941"/>
              <a:gd name="connsiteX160" fmla="*/ 14908687 w 15544829"/>
              <a:gd name="connsiteY160" fmla="*/ 295300 h 965941"/>
              <a:gd name="connsiteX161" fmla="*/ 14996963 w 15544829"/>
              <a:gd name="connsiteY161" fmla="*/ 372580 h 965941"/>
              <a:gd name="connsiteX162" fmla="*/ 15234315 w 15544829"/>
              <a:gd name="connsiteY162" fmla="*/ 372580 h 965941"/>
              <a:gd name="connsiteX163" fmla="*/ 15544829 w 15544829"/>
              <a:gd name="connsiteY163" fmla="*/ 652704 h 965941"/>
              <a:gd name="connsiteX164" fmla="*/ 15199771 w 15544829"/>
              <a:gd name="connsiteY164" fmla="*/ 965937 h 965941"/>
              <a:gd name="connsiteX165" fmla="*/ 14680987 w 15544829"/>
              <a:gd name="connsiteY165" fmla="*/ 965937 h 965941"/>
              <a:gd name="connsiteX166" fmla="*/ 14680987 w 15544829"/>
              <a:gd name="connsiteY166" fmla="*/ 746531 h 965941"/>
              <a:gd name="connsiteX167" fmla="*/ 15198373 w 15544829"/>
              <a:gd name="connsiteY167" fmla="*/ 746531 h 965941"/>
              <a:gd name="connsiteX168" fmla="*/ 15286765 w 15544829"/>
              <a:gd name="connsiteY168" fmla="*/ 669265 h 965941"/>
              <a:gd name="connsiteX169" fmla="*/ 15198373 w 15544829"/>
              <a:gd name="connsiteY169" fmla="*/ 591985 h 965941"/>
              <a:gd name="connsiteX170" fmla="*/ 14961137 w 15544829"/>
              <a:gd name="connsiteY170" fmla="*/ 591985 h 965941"/>
              <a:gd name="connsiteX171" fmla="*/ 14650623 w 15544829"/>
              <a:gd name="connsiteY171" fmla="*/ 303581 h 965941"/>
              <a:gd name="connsiteX172" fmla="*/ 14995555 w 15544829"/>
              <a:gd name="connsiteY172" fmla="*/ 0 h 965941"/>
              <a:gd name="connsiteX173" fmla="*/ 14046739 w 15544829"/>
              <a:gd name="connsiteY173" fmla="*/ 0 h 965941"/>
              <a:gd name="connsiteX174" fmla="*/ 14578107 w 15544829"/>
              <a:gd name="connsiteY174" fmla="*/ 0 h 965941"/>
              <a:gd name="connsiteX175" fmla="*/ 14477283 w 15544829"/>
              <a:gd name="connsiteY175" fmla="*/ 219405 h 965941"/>
              <a:gd name="connsiteX176" fmla="*/ 14048149 w 15544829"/>
              <a:gd name="connsiteY176" fmla="*/ 219405 h 965941"/>
              <a:gd name="connsiteX177" fmla="*/ 13959871 w 15544829"/>
              <a:gd name="connsiteY177" fmla="*/ 295300 h 965941"/>
              <a:gd name="connsiteX178" fmla="*/ 14048149 w 15544829"/>
              <a:gd name="connsiteY178" fmla="*/ 372580 h 965941"/>
              <a:gd name="connsiteX179" fmla="*/ 14285499 w 15544829"/>
              <a:gd name="connsiteY179" fmla="*/ 372580 h 965941"/>
              <a:gd name="connsiteX180" fmla="*/ 14596015 w 15544829"/>
              <a:gd name="connsiteY180" fmla="*/ 652704 h 965941"/>
              <a:gd name="connsiteX181" fmla="*/ 14250955 w 15544829"/>
              <a:gd name="connsiteY181" fmla="*/ 965937 h 965941"/>
              <a:gd name="connsiteX182" fmla="*/ 13732173 w 15544829"/>
              <a:gd name="connsiteY182" fmla="*/ 965937 h 965941"/>
              <a:gd name="connsiteX183" fmla="*/ 13732173 w 15544829"/>
              <a:gd name="connsiteY183" fmla="*/ 746531 h 965941"/>
              <a:gd name="connsiteX184" fmla="*/ 14249699 w 15544829"/>
              <a:gd name="connsiteY184" fmla="*/ 746531 h 965941"/>
              <a:gd name="connsiteX185" fmla="*/ 14337951 w 15544829"/>
              <a:gd name="connsiteY185" fmla="*/ 669265 h 965941"/>
              <a:gd name="connsiteX186" fmla="*/ 14249699 w 15544829"/>
              <a:gd name="connsiteY186" fmla="*/ 591985 h 965941"/>
              <a:gd name="connsiteX187" fmla="*/ 14012323 w 15544829"/>
              <a:gd name="connsiteY187" fmla="*/ 591985 h 965941"/>
              <a:gd name="connsiteX188" fmla="*/ 13701807 w 15544829"/>
              <a:gd name="connsiteY188" fmla="*/ 303581 h 965941"/>
              <a:gd name="connsiteX189" fmla="*/ 14046739 w 15544829"/>
              <a:gd name="connsiteY189" fmla="*/ 0 h 965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15544829" h="965941">
                <a:moveTo>
                  <a:pt x="6365754" y="234583"/>
                </a:moveTo>
                <a:lnTo>
                  <a:pt x="6230524" y="557493"/>
                </a:lnTo>
                <a:lnTo>
                  <a:pt x="6500983" y="557493"/>
                </a:lnTo>
                <a:close/>
                <a:moveTo>
                  <a:pt x="589228" y="234583"/>
                </a:moveTo>
                <a:lnTo>
                  <a:pt x="453998" y="557493"/>
                </a:lnTo>
                <a:lnTo>
                  <a:pt x="724457" y="557493"/>
                </a:lnTo>
                <a:close/>
                <a:moveTo>
                  <a:pt x="11995567" y="219409"/>
                </a:moveTo>
                <a:lnTo>
                  <a:pt x="11995567" y="413973"/>
                </a:lnTo>
                <a:lnTo>
                  <a:pt x="12265950" y="413973"/>
                </a:lnTo>
                <a:cubicBezTo>
                  <a:pt x="12343293" y="413973"/>
                  <a:pt x="12381901" y="371199"/>
                  <a:pt x="12381901" y="317377"/>
                </a:cubicBezTo>
                <a:cubicBezTo>
                  <a:pt x="12381901" y="264951"/>
                  <a:pt x="12343293" y="219409"/>
                  <a:pt x="12265950" y="219409"/>
                </a:cubicBezTo>
                <a:close/>
                <a:moveTo>
                  <a:pt x="3923290" y="219409"/>
                </a:moveTo>
                <a:lnTo>
                  <a:pt x="3923290" y="413973"/>
                </a:lnTo>
                <a:lnTo>
                  <a:pt x="4193761" y="413973"/>
                </a:lnTo>
                <a:cubicBezTo>
                  <a:pt x="4271041" y="413973"/>
                  <a:pt x="4309675" y="371199"/>
                  <a:pt x="4309675" y="317377"/>
                </a:cubicBezTo>
                <a:cubicBezTo>
                  <a:pt x="4309675" y="264951"/>
                  <a:pt x="4271041" y="219409"/>
                  <a:pt x="4193761" y="219409"/>
                </a:cubicBezTo>
                <a:close/>
                <a:moveTo>
                  <a:pt x="10974369" y="219404"/>
                </a:moveTo>
                <a:lnTo>
                  <a:pt x="10974369" y="431913"/>
                </a:lnTo>
                <a:lnTo>
                  <a:pt x="11251737" y="431913"/>
                </a:lnTo>
                <a:cubicBezTo>
                  <a:pt x="11329004" y="431913"/>
                  <a:pt x="11367637" y="384999"/>
                  <a:pt x="11367637" y="327036"/>
                </a:cubicBezTo>
                <a:cubicBezTo>
                  <a:pt x="11367637" y="267702"/>
                  <a:pt x="11329004" y="219404"/>
                  <a:pt x="11251737" y="219404"/>
                </a:cubicBezTo>
                <a:close/>
                <a:moveTo>
                  <a:pt x="11737498" y="4"/>
                </a:moveTo>
                <a:lnTo>
                  <a:pt x="12296298" y="4"/>
                </a:lnTo>
                <a:cubicBezTo>
                  <a:pt x="12508896" y="4"/>
                  <a:pt x="12641357" y="126953"/>
                  <a:pt x="12641357" y="311865"/>
                </a:cubicBezTo>
                <a:cubicBezTo>
                  <a:pt x="12641357" y="463656"/>
                  <a:pt x="12544723" y="582324"/>
                  <a:pt x="12383306" y="616830"/>
                </a:cubicBezTo>
                <a:lnTo>
                  <a:pt x="12703473" y="965941"/>
                </a:lnTo>
                <a:lnTo>
                  <a:pt x="12383306" y="965941"/>
                </a:lnTo>
                <a:lnTo>
                  <a:pt x="12089288" y="627867"/>
                </a:lnTo>
                <a:lnTo>
                  <a:pt x="11995562" y="627867"/>
                </a:lnTo>
                <a:lnTo>
                  <a:pt x="11995562" y="965941"/>
                </a:lnTo>
                <a:lnTo>
                  <a:pt x="11737498" y="965941"/>
                </a:lnTo>
                <a:close/>
                <a:moveTo>
                  <a:pt x="5580578" y="4"/>
                </a:moveTo>
                <a:lnTo>
                  <a:pt x="5889683" y="4"/>
                </a:lnTo>
                <a:lnTo>
                  <a:pt x="5889683" y="226305"/>
                </a:lnTo>
                <a:lnTo>
                  <a:pt x="5602663" y="226305"/>
                </a:lnTo>
                <a:cubicBezTo>
                  <a:pt x="5437070" y="226305"/>
                  <a:pt x="5357034" y="329798"/>
                  <a:pt x="5357034" y="473308"/>
                </a:cubicBezTo>
                <a:lnTo>
                  <a:pt x="5357034" y="491253"/>
                </a:lnTo>
                <a:cubicBezTo>
                  <a:pt x="5357034" y="659604"/>
                  <a:pt x="5453630" y="746535"/>
                  <a:pt x="5608175" y="746535"/>
                </a:cubicBezTo>
                <a:lnTo>
                  <a:pt x="5759965" y="746535"/>
                </a:lnTo>
                <a:lnTo>
                  <a:pt x="5656473" y="965941"/>
                </a:lnTo>
                <a:lnTo>
                  <a:pt x="5568157" y="965941"/>
                </a:lnTo>
                <a:cubicBezTo>
                  <a:pt x="5283907" y="965941"/>
                  <a:pt x="5098995" y="792078"/>
                  <a:pt x="5098995" y="492637"/>
                </a:cubicBezTo>
                <a:lnTo>
                  <a:pt x="5098995" y="473308"/>
                </a:lnTo>
                <a:cubicBezTo>
                  <a:pt x="5098995" y="204233"/>
                  <a:pt x="5261821" y="4"/>
                  <a:pt x="5580578" y="4"/>
                </a:cubicBezTo>
                <a:close/>
                <a:moveTo>
                  <a:pt x="3665254" y="4"/>
                </a:moveTo>
                <a:lnTo>
                  <a:pt x="4224117" y="4"/>
                </a:lnTo>
                <a:cubicBezTo>
                  <a:pt x="4436627" y="4"/>
                  <a:pt x="4569099" y="126953"/>
                  <a:pt x="4569099" y="311865"/>
                </a:cubicBezTo>
                <a:cubicBezTo>
                  <a:pt x="4569099" y="463656"/>
                  <a:pt x="4472504" y="582324"/>
                  <a:pt x="4311049" y="616830"/>
                </a:cubicBezTo>
                <a:lnTo>
                  <a:pt x="4631191" y="965941"/>
                </a:lnTo>
                <a:lnTo>
                  <a:pt x="4311049" y="965941"/>
                </a:lnTo>
                <a:lnTo>
                  <a:pt x="4017133" y="627867"/>
                </a:lnTo>
                <a:lnTo>
                  <a:pt x="3923292" y="627867"/>
                </a:lnTo>
                <a:lnTo>
                  <a:pt x="3923292" y="965941"/>
                </a:lnTo>
                <a:lnTo>
                  <a:pt x="3665254" y="965941"/>
                </a:lnTo>
                <a:close/>
                <a:moveTo>
                  <a:pt x="12776481" y="2"/>
                </a:moveTo>
                <a:lnTo>
                  <a:pt x="13593472" y="2"/>
                </a:lnTo>
                <a:lnTo>
                  <a:pt x="13593472" y="219407"/>
                </a:lnTo>
                <a:lnTo>
                  <a:pt x="13034545" y="219407"/>
                </a:lnTo>
                <a:lnTo>
                  <a:pt x="13034545" y="372582"/>
                </a:lnTo>
                <a:lnTo>
                  <a:pt x="13579629" y="372582"/>
                </a:lnTo>
                <a:lnTo>
                  <a:pt x="13579629" y="591987"/>
                </a:lnTo>
                <a:lnTo>
                  <a:pt x="13034545" y="591987"/>
                </a:lnTo>
                <a:lnTo>
                  <a:pt x="13034545" y="746533"/>
                </a:lnTo>
                <a:lnTo>
                  <a:pt x="13593472" y="746533"/>
                </a:lnTo>
                <a:lnTo>
                  <a:pt x="13593472" y="965939"/>
                </a:lnTo>
                <a:lnTo>
                  <a:pt x="12776481" y="965939"/>
                </a:lnTo>
                <a:close/>
                <a:moveTo>
                  <a:pt x="8639542" y="2"/>
                </a:moveTo>
                <a:lnTo>
                  <a:pt x="9456444" y="2"/>
                </a:lnTo>
                <a:lnTo>
                  <a:pt x="9456444" y="219407"/>
                </a:lnTo>
                <a:lnTo>
                  <a:pt x="8897593" y="219407"/>
                </a:lnTo>
                <a:lnTo>
                  <a:pt x="8897593" y="372582"/>
                </a:lnTo>
                <a:lnTo>
                  <a:pt x="9442639" y="372582"/>
                </a:lnTo>
                <a:lnTo>
                  <a:pt x="9442639" y="591987"/>
                </a:lnTo>
                <a:lnTo>
                  <a:pt x="8897593" y="591987"/>
                </a:lnTo>
                <a:lnTo>
                  <a:pt x="8897593" y="746533"/>
                </a:lnTo>
                <a:lnTo>
                  <a:pt x="9456444" y="746533"/>
                </a:lnTo>
                <a:lnTo>
                  <a:pt x="9456444" y="965939"/>
                </a:lnTo>
                <a:lnTo>
                  <a:pt x="8639542" y="965939"/>
                </a:lnTo>
                <a:close/>
                <a:moveTo>
                  <a:pt x="4704329" y="2"/>
                </a:moveTo>
                <a:lnTo>
                  <a:pt x="4833361" y="2"/>
                </a:lnTo>
                <a:lnTo>
                  <a:pt x="4962380" y="2"/>
                </a:lnTo>
                <a:lnTo>
                  <a:pt x="4962380" y="483059"/>
                </a:lnTo>
                <a:lnTo>
                  <a:pt x="4962380" y="965939"/>
                </a:lnTo>
                <a:lnTo>
                  <a:pt x="4832294" y="965939"/>
                </a:lnTo>
                <a:lnTo>
                  <a:pt x="4704329" y="965939"/>
                </a:lnTo>
                <a:lnTo>
                  <a:pt x="4704329" y="482958"/>
                </a:lnTo>
                <a:close/>
                <a:moveTo>
                  <a:pt x="2679746" y="2"/>
                </a:moveTo>
                <a:lnTo>
                  <a:pt x="3496660" y="2"/>
                </a:lnTo>
                <a:lnTo>
                  <a:pt x="3496660" y="219407"/>
                </a:lnTo>
                <a:lnTo>
                  <a:pt x="2937785" y="219407"/>
                </a:lnTo>
                <a:lnTo>
                  <a:pt x="2937785" y="372582"/>
                </a:lnTo>
                <a:lnTo>
                  <a:pt x="3482856" y="372582"/>
                </a:lnTo>
                <a:lnTo>
                  <a:pt x="3482856" y="591987"/>
                </a:lnTo>
                <a:lnTo>
                  <a:pt x="2937785" y="591987"/>
                </a:lnTo>
                <a:lnTo>
                  <a:pt x="2937785" y="746533"/>
                </a:lnTo>
                <a:lnTo>
                  <a:pt x="3496660" y="746533"/>
                </a:lnTo>
                <a:lnTo>
                  <a:pt x="3496660" y="965939"/>
                </a:lnTo>
                <a:lnTo>
                  <a:pt x="2679746" y="965939"/>
                </a:lnTo>
                <a:close/>
                <a:moveTo>
                  <a:pt x="10716312" y="1"/>
                </a:moveTo>
                <a:lnTo>
                  <a:pt x="11282084" y="1"/>
                </a:lnTo>
                <a:cubicBezTo>
                  <a:pt x="11494543" y="1"/>
                  <a:pt x="11627004" y="132462"/>
                  <a:pt x="11627004" y="325654"/>
                </a:cubicBezTo>
                <a:cubicBezTo>
                  <a:pt x="11627004" y="513322"/>
                  <a:pt x="11491888" y="651321"/>
                  <a:pt x="11273817" y="651321"/>
                </a:cubicBezTo>
                <a:lnTo>
                  <a:pt x="10974376" y="651321"/>
                </a:lnTo>
                <a:lnTo>
                  <a:pt x="10974376" y="965938"/>
                </a:lnTo>
                <a:lnTo>
                  <a:pt x="10716312" y="965938"/>
                </a:lnTo>
                <a:close/>
                <a:moveTo>
                  <a:pt x="9501999" y="1"/>
                </a:moveTo>
                <a:lnTo>
                  <a:pt x="9838689" y="1"/>
                </a:lnTo>
                <a:lnTo>
                  <a:pt x="10089832" y="291161"/>
                </a:lnTo>
                <a:lnTo>
                  <a:pt x="10340987" y="1"/>
                </a:lnTo>
                <a:lnTo>
                  <a:pt x="10669409" y="1"/>
                </a:lnTo>
                <a:lnTo>
                  <a:pt x="10249915" y="471933"/>
                </a:lnTo>
                <a:lnTo>
                  <a:pt x="10685970" y="965938"/>
                </a:lnTo>
                <a:lnTo>
                  <a:pt x="10349267" y="965938"/>
                </a:lnTo>
                <a:lnTo>
                  <a:pt x="10085704" y="659601"/>
                </a:lnTo>
                <a:lnTo>
                  <a:pt x="9822141" y="965938"/>
                </a:lnTo>
                <a:lnTo>
                  <a:pt x="9493719" y="965938"/>
                </a:lnTo>
                <a:lnTo>
                  <a:pt x="9927005" y="477445"/>
                </a:lnTo>
                <a:close/>
                <a:moveTo>
                  <a:pt x="7011566" y="1"/>
                </a:moveTo>
                <a:lnTo>
                  <a:pt x="7337219" y="1"/>
                </a:lnTo>
                <a:lnTo>
                  <a:pt x="7730500" y="589218"/>
                </a:lnTo>
                <a:lnTo>
                  <a:pt x="7730500" y="1"/>
                </a:lnTo>
                <a:lnTo>
                  <a:pt x="7985783" y="1"/>
                </a:lnTo>
                <a:lnTo>
                  <a:pt x="7985783" y="965938"/>
                </a:lnTo>
                <a:lnTo>
                  <a:pt x="7673922" y="965938"/>
                </a:lnTo>
                <a:lnTo>
                  <a:pt x="7268233" y="354636"/>
                </a:lnTo>
                <a:lnTo>
                  <a:pt x="7268233" y="965938"/>
                </a:lnTo>
                <a:lnTo>
                  <a:pt x="7011566" y="965938"/>
                </a:lnTo>
                <a:close/>
                <a:moveTo>
                  <a:pt x="6202928" y="1"/>
                </a:moveTo>
                <a:lnTo>
                  <a:pt x="6536861" y="1"/>
                </a:lnTo>
                <a:lnTo>
                  <a:pt x="6963264" y="965938"/>
                </a:lnTo>
                <a:lnTo>
                  <a:pt x="6672104" y="965938"/>
                </a:lnTo>
                <a:lnTo>
                  <a:pt x="6589300" y="769989"/>
                </a:lnTo>
                <a:lnTo>
                  <a:pt x="6142209" y="769989"/>
                </a:lnTo>
                <a:lnTo>
                  <a:pt x="6060789" y="965938"/>
                </a:lnTo>
                <a:lnTo>
                  <a:pt x="5776525" y="965938"/>
                </a:lnTo>
                <a:close/>
                <a:moveTo>
                  <a:pt x="1235025" y="1"/>
                </a:moveTo>
                <a:lnTo>
                  <a:pt x="1640724" y="1"/>
                </a:lnTo>
                <a:lnTo>
                  <a:pt x="1861513" y="608547"/>
                </a:lnTo>
                <a:lnTo>
                  <a:pt x="2080918" y="1"/>
                </a:lnTo>
                <a:lnTo>
                  <a:pt x="2482479" y="1"/>
                </a:lnTo>
                <a:lnTo>
                  <a:pt x="2482479" y="965938"/>
                </a:lnTo>
                <a:lnTo>
                  <a:pt x="2228569" y="965938"/>
                </a:lnTo>
                <a:lnTo>
                  <a:pt x="2228569" y="270460"/>
                </a:lnTo>
                <a:lnTo>
                  <a:pt x="1973287" y="965938"/>
                </a:lnTo>
                <a:lnTo>
                  <a:pt x="1744217" y="965938"/>
                </a:lnTo>
                <a:lnTo>
                  <a:pt x="1488934" y="270460"/>
                </a:lnTo>
                <a:lnTo>
                  <a:pt x="1488934" y="965938"/>
                </a:lnTo>
                <a:lnTo>
                  <a:pt x="1235025" y="965938"/>
                </a:lnTo>
                <a:close/>
                <a:moveTo>
                  <a:pt x="426403" y="1"/>
                </a:moveTo>
                <a:lnTo>
                  <a:pt x="760337" y="1"/>
                </a:lnTo>
                <a:lnTo>
                  <a:pt x="1186740" y="965938"/>
                </a:lnTo>
                <a:lnTo>
                  <a:pt x="895580" y="965938"/>
                </a:lnTo>
                <a:lnTo>
                  <a:pt x="812776" y="769989"/>
                </a:lnTo>
                <a:lnTo>
                  <a:pt x="365685" y="769989"/>
                </a:lnTo>
                <a:lnTo>
                  <a:pt x="284265" y="965938"/>
                </a:lnTo>
                <a:lnTo>
                  <a:pt x="0" y="965938"/>
                </a:lnTo>
                <a:close/>
                <a:moveTo>
                  <a:pt x="14995555" y="0"/>
                </a:moveTo>
                <a:lnTo>
                  <a:pt x="15526795" y="0"/>
                </a:lnTo>
                <a:lnTo>
                  <a:pt x="15426097" y="219405"/>
                </a:lnTo>
                <a:lnTo>
                  <a:pt x="14996963" y="219405"/>
                </a:lnTo>
                <a:cubicBezTo>
                  <a:pt x="14945897" y="219405"/>
                  <a:pt x="14908687" y="249758"/>
                  <a:pt x="14908687" y="295300"/>
                </a:cubicBezTo>
                <a:cubicBezTo>
                  <a:pt x="14908687" y="342214"/>
                  <a:pt x="14945897" y="372580"/>
                  <a:pt x="14996963" y="372580"/>
                </a:cubicBezTo>
                <a:lnTo>
                  <a:pt x="15234315" y="372580"/>
                </a:lnTo>
                <a:cubicBezTo>
                  <a:pt x="15431671" y="372580"/>
                  <a:pt x="15544829" y="476072"/>
                  <a:pt x="15544829" y="652704"/>
                </a:cubicBezTo>
                <a:cubicBezTo>
                  <a:pt x="15544829" y="838987"/>
                  <a:pt x="15416431" y="965937"/>
                  <a:pt x="15199771" y="965937"/>
                </a:cubicBezTo>
                <a:lnTo>
                  <a:pt x="14680987" y="965937"/>
                </a:lnTo>
                <a:lnTo>
                  <a:pt x="14680987" y="746531"/>
                </a:lnTo>
                <a:lnTo>
                  <a:pt x="15198373" y="746531"/>
                </a:lnTo>
                <a:cubicBezTo>
                  <a:pt x="15250837" y="746531"/>
                  <a:pt x="15286765" y="716178"/>
                  <a:pt x="15286765" y="669265"/>
                </a:cubicBezTo>
                <a:cubicBezTo>
                  <a:pt x="15286765" y="622338"/>
                  <a:pt x="15250837" y="591985"/>
                  <a:pt x="15198373" y="591985"/>
                </a:cubicBezTo>
                <a:lnTo>
                  <a:pt x="14961137" y="591985"/>
                </a:lnTo>
                <a:cubicBezTo>
                  <a:pt x="14772047" y="591985"/>
                  <a:pt x="14650623" y="485724"/>
                  <a:pt x="14650623" y="303581"/>
                </a:cubicBezTo>
                <a:cubicBezTo>
                  <a:pt x="14650623" y="129705"/>
                  <a:pt x="14776239" y="0"/>
                  <a:pt x="14995555" y="0"/>
                </a:cubicBezTo>
                <a:close/>
                <a:moveTo>
                  <a:pt x="14046739" y="0"/>
                </a:moveTo>
                <a:lnTo>
                  <a:pt x="14578107" y="0"/>
                </a:lnTo>
                <a:lnTo>
                  <a:pt x="14477283" y="219405"/>
                </a:lnTo>
                <a:lnTo>
                  <a:pt x="14048149" y="219405"/>
                </a:lnTo>
                <a:cubicBezTo>
                  <a:pt x="13997083" y="219405"/>
                  <a:pt x="13959871" y="249758"/>
                  <a:pt x="13959871" y="295300"/>
                </a:cubicBezTo>
                <a:cubicBezTo>
                  <a:pt x="13959871" y="342214"/>
                  <a:pt x="13997083" y="372580"/>
                  <a:pt x="14048149" y="372580"/>
                </a:cubicBezTo>
                <a:lnTo>
                  <a:pt x="14285499" y="372580"/>
                </a:lnTo>
                <a:cubicBezTo>
                  <a:pt x="14482857" y="372580"/>
                  <a:pt x="14596015" y="476072"/>
                  <a:pt x="14596015" y="652704"/>
                </a:cubicBezTo>
                <a:cubicBezTo>
                  <a:pt x="14596015" y="838987"/>
                  <a:pt x="14467617" y="965937"/>
                  <a:pt x="14250955" y="965937"/>
                </a:cubicBezTo>
                <a:lnTo>
                  <a:pt x="13732173" y="965937"/>
                </a:lnTo>
                <a:lnTo>
                  <a:pt x="13732173" y="746531"/>
                </a:lnTo>
                <a:lnTo>
                  <a:pt x="14249699" y="746531"/>
                </a:lnTo>
                <a:cubicBezTo>
                  <a:pt x="14302009" y="746531"/>
                  <a:pt x="14337951" y="716178"/>
                  <a:pt x="14337951" y="669265"/>
                </a:cubicBezTo>
                <a:cubicBezTo>
                  <a:pt x="14337951" y="622338"/>
                  <a:pt x="14302009" y="591985"/>
                  <a:pt x="14249699" y="591985"/>
                </a:cubicBezTo>
                <a:lnTo>
                  <a:pt x="14012323" y="591985"/>
                </a:lnTo>
                <a:cubicBezTo>
                  <a:pt x="13823232" y="591985"/>
                  <a:pt x="13701807" y="485724"/>
                  <a:pt x="13701807" y="303581"/>
                </a:cubicBezTo>
                <a:cubicBezTo>
                  <a:pt x="13701807" y="129705"/>
                  <a:pt x="13827423" y="0"/>
                  <a:pt x="14046739" y="0"/>
                </a:cubicBezTo>
                <a:close/>
              </a:path>
            </a:pathLst>
          </a:custGeom>
          <a:solidFill>
            <a:schemeClr val="accent3"/>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4083220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head">
    <p:spTree>
      <p:nvGrpSpPr>
        <p:cNvPr id="1" name=""/>
        <p:cNvGrpSpPr/>
        <p:nvPr/>
      </p:nvGrpSpPr>
      <p:grpSpPr>
        <a:xfrm>
          <a:off x="0" y="0"/>
          <a:ext cx="0" cy="0"/>
          <a:chOff x="0" y="0"/>
          <a:chExt cx="0" cy="0"/>
        </a:xfrm>
      </p:grpSpPr>
      <p:sp>
        <p:nvSpPr>
          <p:cNvPr id="7" name="Title Placeholder 17"/>
          <p:cNvSpPr>
            <a:spLocks noGrp="1"/>
          </p:cNvSpPr>
          <p:nvPr>
            <p:ph type="title"/>
          </p:nvPr>
        </p:nvSpPr>
        <p:spPr>
          <a:xfrm>
            <a:off x="560717" y="391949"/>
            <a:ext cx="12731817" cy="498683"/>
          </a:xfrm>
          <a:prstGeom prst="rect">
            <a:avLst/>
          </a:prstGeom>
        </p:spPr>
        <p:txBody>
          <a:bodyPr tIns="0" bIns="0" rtlCol="0" anchor="t">
            <a:normAutofit/>
          </a:bodyPr>
          <a:lstStyle>
            <a:lvl1pPr>
              <a:defRPr sz="3000" b="0" i="0" baseline="0">
                <a:solidFill>
                  <a:srgbClr val="00175A"/>
                </a:solidFill>
                <a:latin typeface="Cambria" panose="02040503050406030204" pitchFamily="18" charset="0"/>
                <a:ea typeface="Cambria" panose="02040503050406030204" pitchFamily="18" charset="0"/>
                <a:cs typeface="Cambria" panose="02040503050406030204" pitchFamily="18" charset="0"/>
              </a:defRPr>
            </a:lvl1pPr>
          </a:lstStyle>
          <a:p>
            <a:r>
              <a:rPr lang="en-US" dirty="0"/>
              <a:t>Click to edit Master title style</a:t>
            </a:r>
          </a:p>
        </p:txBody>
      </p:sp>
      <p:sp>
        <p:nvSpPr>
          <p:cNvPr id="8" name="Content Placeholder 2"/>
          <p:cNvSpPr>
            <a:spLocks noGrp="1"/>
          </p:cNvSpPr>
          <p:nvPr>
            <p:ph idx="12" hasCustomPrompt="1"/>
          </p:nvPr>
        </p:nvSpPr>
        <p:spPr>
          <a:xfrm>
            <a:off x="560717" y="1053458"/>
            <a:ext cx="12731817" cy="276999"/>
          </a:xfrm>
          <a:prstGeom prst="rect">
            <a:avLst/>
          </a:prstGeom>
        </p:spPr>
        <p:txBody>
          <a:bodyPr lIns="0" tIns="0" rIns="0" bIns="0">
            <a:spAutoFit/>
          </a:bodyPr>
          <a:lstStyle>
            <a:lvl1pPr marL="0" indent="0">
              <a:lnSpc>
                <a:spcPct val="100000"/>
              </a:lnSpc>
              <a:spcBef>
                <a:spcPts val="0"/>
              </a:spcBef>
              <a:spcAft>
                <a:spcPts val="0"/>
              </a:spcAft>
              <a:buClr>
                <a:schemeClr val="accent2"/>
              </a:buClr>
              <a:buNone/>
              <a:defRPr sz="1800" b="0" i="0" baseline="0">
                <a:solidFill>
                  <a:schemeClr val="tx2"/>
                </a:solidFill>
                <a:latin typeface="Arial" panose="020B0604020202020204" pitchFamily="34" charset="0"/>
                <a:ea typeface="Arial" panose="020B0604020202020204" pitchFamily="34" charset="0"/>
                <a:cs typeface="Arial" panose="020B0604020202020204" pitchFamily="34" charset="0"/>
              </a:defRPr>
            </a:lvl1pPr>
            <a:lvl2pPr marL="613834" indent="-309034" algn="l" defTabSz="609601" rtl="0" eaLnBrk="1" fontAlgn="base" hangingPunct="1">
              <a:lnSpc>
                <a:spcPct val="100000"/>
              </a:lnSpc>
              <a:spcBef>
                <a:spcPts val="0"/>
              </a:spcBef>
              <a:spcAft>
                <a:spcPts val="0"/>
              </a:spcAft>
              <a:buClr>
                <a:schemeClr val="accent2"/>
              </a:buClr>
              <a:buFont typeface="Arial" charset="0"/>
              <a:buChar char="•"/>
              <a:defRPr lang="en-US" sz="2000" b="1" i="0" kern="1200" dirty="0" smtClean="0">
                <a:solidFill>
                  <a:schemeClr val="accent6">
                    <a:lumMod val="50000"/>
                  </a:schemeClr>
                </a:solidFill>
                <a:latin typeface="BentonSans" charset="0"/>
                <a:ea typeface="BentonSans" charset="0"/>
                <a:cs typeface="BentonSans" charset="0"/>
              </a:defRPr>
            </a:lvl2pPr>
            <a:lvl3pPr marL="990600" indent="-228602">
              <a:lnSpc>
                <a:spcPct val="100000"/>
              </a:lnSpc>
              <a:spcBef>
                <a:spcPts val="0"/>
              </a:spcBef>
              <a:spcAft>
                <a:spcPts val="0"/>
              </a:spcAft>
              <a:buClr>
                <a:schemeClr val="accent2"/>
              </a:buClr>
              <a:buFont typeface="Helvetica" charset="0"/>
              <a:buChar char="⁃"/>
              <a:defRPr sz="2000" b="1" i="0">
                <a:solidFill>
                  <a:schemeClr val="accent6">
                    <a:lumMod val="50000"/>
                  </a:schemeClr>
                </a:solidFill>
                <a:latin typeface="BentonSans" charset="0"/>
                <a:ea typeface="BentonSans" charset="0"/>
                <a:cs typeface="BentonSans" charset="0"/>
              </a:defRPr>
            </a:lvl3pPr>
            <a:lvl4pPr marL="1371604" indent="-228602">
              <a:lnSpc>
                <a:spcPct val="100000"/>
              </a:lnSpc>
              <a:spcBef>
                <a:spcPts val="0"/>
              </a:spcBef>
              <a:spcAft>
                <a:spcPts val="0"/>
              </a:spcAft>
              <a:buClr>
                <a:schemeClr val="accent2"/>
              </a:buClr>
              <a:buFont typeface="Helvetica" charset="0"/>
              <a:buChar char="⁃"/>
              <a:defRPr sz="2000" b="1" i="0">
                <a:solidFill>
                  <a:schemeClr val="accent6">
                    <a:lumMod val="50000"/>
                  </a:schemeClr>
                </a:solidFill>
                <a:latin typeface="BentonSans Light" charset="0"/>
                <a:ea typeface="BentonSans Light" charset="0"/>
                <a:cs typeface="BentonSans Light" charset="0"/>
              </a:defRPr>
            </a:lvl4pPr>
            <a:lvl5pPr marL="1241400" indent="-303711">
              <a:spcBef>
                <a:spcPts val="0"/>
              </a:spcBef>
              <a:spcAft>
                <a:spcPts val="1196"/>
              </a:spcAft>
              <a:buClr>
                <a:schemeClr val="tx1"/>
              </a:buClr>
              <a:buFont typeface="Arial" pitchFamily="34" charset="0"/>
              <a:buChar char="–"/>
              <a:defRPr sz="1734">
                <a:solidFill>
                  <a:schemeClr val="tx1"/>
                </a:solidFill>
                <a:latin typeface="Arial" pitchFamily="34" charset="0"/>
                <a:cs typeface="Arial" pitchFamily="34" charset="0"/>
              </a:defRPr>
            </a:lvl5pPr>
          </a:lstStyle>
          <a:p>
            <a:pPr lvl="0"/>
            <a:r>
              <a:rPr lang="en-US" dirty="0"/>
              <a:t>Click To Edit Master Text Styles</a:t>
            </a:r>
          </a:p>
        </p:txBody>
      </p:sp>
      <p:sp>
        <p:nvSpPr>
          <p:cNvPr id="10" name="TextBox 9"/>
          <p:cNvSpPr txBox="1"/>
          <p:nvPr userDrawn="1"/>
        </p:nvSpPr>
        <p:spPr>
          <a:xfrm>
            <a:off x="505119" y="7186367"/>
            <a:ext cx="5605749" cy="369332"/>
          </a:xfrm>
          <a:prstGeom prst="rect">
            <a:avLst/>
          </a:prstGeom>
          <a:noFill/>
          <a:effectLst/>
        </p:spPr>
        <p:txBody>
          <a:bodyPr wrap="square" lIns="0" tIns="0" rIns="0" bIns="0" anchor="ctr">
            <a:spAutoFit/>
          </a:bodyPr>
          <a:lstStyle/>
          <a:p>
            <a:pPr defTabSz="617485" fontAlgn="base">
              <a:spcBef>
                <a:spcPct val="0"/>
              </a:spcBef>
              <a:spcAft>
                <a:spcPct val="0"/>
              </a:spcAft>
              <a:defRPr/>
            </a:pPr>
            <a:r>
              <a:rPr lang="en-US" sz="800" b="0" i="0" dirty="0">
                <a:solidFill>
                  <a:srgbClr val="A7A8AA"/>
                </a:solidFill>
                <a:latin typeface="Arial" panose="020B0604020202020204" pitchFamily="34" charset="0"/>
                <a:ea typeface="BentonSans Medium" charset="0"/>
                <a:cs typeface="BentonSans Medium" charset="0"/>
              </a:rPr>
              <a:t>This document contains unpublished confidential and proprietary information of American Express. </a:t>
            </a:r>
          </a:p>
          <a:p>
            <a:pPr defTabSz="617485" fontAlgn="base">
              <a:spcBef>
                <a:spcPct val="0"/>
              </a:spcBef>
              <a:spcAft>
                <a:spcPct val="0"/>
              </a:spcAft>
              <a:defRPr/>
            </a:pPr>
            <a:r>
              <a:rPr lang="en-US" sz="800" b="0" i="0" dirty="0">
                <a:solidFill>
                  <a:srgbClr val="A7A8AA"/>
                </a:solidFill>
                <a:latin typeface="Arial" panose="020B0604020202020204" pitchFamily="34" charset="0"/>
                <a:ea typeface="BentonSans Medium" charset="0"/>
                <a:cs typeface="BentonSans Medium" charset="0"/>
              </a:rPr>
              <a:t>No disclosure or use of any portion may be made without the express written consent of American Express.</a:t>
            </a:r>
            <a:br>
              <a:rPr lang="en-US" sz="800" b="0" i="0" dirty="0">
                <a:solidFill>
                  <a:srgbClr val="A7A8AA"/>
                </a:solidFill>
                <a:latin typeface="Arial" panose="020B0604020202020204" pitchFamily="34" charset="0"/>
                <a:ea typeface="BentonSans Medium" charset="0"/>
                <a:cs typeface="BentonSans Medium" charset="0"/>
              </a:rPr>
            </a:br>
            <a:r>
              <a:rPr lang="en-US" sz="800" b="0" i="0" dirty="0">
                <a:solidFill>
                  <a:srgbClr val="A7A8AA"/>
                </a:solidFill>
                <a:latin typeface="Arial" panose="020B0604020202020204" pitchFamily="34" charset="0"/>
                <a:ea typeface="BentonSans Medium" charset="0"/>
                <a:cs typeface="BentonSans Medium" charset="0"/>
              </a:rPr>
              <a:t>©2019 American Express. All Rights Reserved. </a:t>
            </a:r>
          </a:p>
        </p:txBody>
      </p:sp>
      <p:sp>
        <p:nvSpPr>
          <p:cNvPr id="14" name="Line">
            <a:extLst>
              <a:ext uri="{FF2B5EF4-FFF2-40B4-BE49-F238E27FC236}">
                <a16:creationId xmlns:a16="http://schemas.microsoft.com/office/drawing/2014/main" xmlns="" id="{7268AA4D-B5BB-A44B-91E7-365A63DD8073}"/>
              </a:ext>
            </a:extLst>
          </p:cNvPr>
          <p:cNvSpPr>
            <a:spLocks noGrp="1"/>
          </p:cNvSpPr>
          <p:nvPr userDrawn="1"/>
        </p:nvSpPr>
        <p:spPr>
          <a:xfrm flipV="1">
            <a:off x="560714" y="914400"/>
            <a:ext cx="12731817" cy="0"/>
          </a:xfrm>
          <a:prstGeom prst="line">
            <a:avLst/>
          </a:prstGeom>
          <a:solidFill>
            <a:srgbClr val="FFFFFF"/>
          </a:solidFill>
          <a:ln w="12700">
            <a:solidFill>
              <a:srgbClr val="A7A8AA"/>
            </a:solidFill>
            <a:prstDash val="solid"/>
          </a:ln>
        </p:spPr>
        <p:txBody>
          <a:bodyPr rtlCol="0" anchor="ctr"/>
          <a:lstStyle/>
          <a:p>
            <a:pPr algn="ctr"/>
            <a:endParaRPr sz="2756" b="0" i="0" dirty="0">
              <a:latin typeface="Arial" panose="020B0604020202020204" pitchFamily="34" charset="0"/>
            </a:endParaRPr>
          </a:p>
        </p:txBody>
      </p:sp>
      <p:cxnSp>
        <p:nvCxnSpPr>
          <p:cNvPr id="15" name="Straight Connector 14">
            <a:extLst>
              <a:ext uri="{FF2B5EF4-FFF2-40B4-BE49-F238E27FC236}">
                <a16:creationId xmlns:a16="http://schemas.microsoft.com/office/drawing/2014/main" xmlns="" id="{C1A0D4FF-1D55-584C-AD6F-51188D82A3AD}"/>
              </a:ext>
            </a:extLst>
          </p:cNvPr>
          <p:cNvCxnSpPr>
            <a:cxnSpLocks/>
          </p:cNvCxnSpPr>
          <p:nvPr userDrawn="1"/>
        </p:nvCxnSpPr>
        <p:spPr>
          <a:xfrm>
            <a:off x="505119" y="7112849"/>
            <a:ext cx="12787413" cy="0"/>
          </a:xfrm>
          <a:prstGeom prst="line">
            <a:avLst/>
          </a:prstGeom>
          <a:ln w="952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9" name="Freeform 18">
            <a:extLst>
              <a:ext uri="{FF2B5EF4-FFF2-40B4-BE49-F238E27FC236}">
                <a16:creationId xmlns:a16="http://schemas.microsoft.com/office/drawing/2014/main" xmlns="" id="{77085A0F-576B-0F48-B0C7-7013F77013A2}"/>
              </a:ext>
            </a:extLst>
          </p:cNvPr>
          <p:cNvSpPr/>
          <p:nvPr userDrawn="1"/>
        </p:nvSpPr>
        <p:spPr>
          <a:xfrm>
            <a:off x="10558928" y="7323508"/>
            <a:ext cx="2733603" cy="169864"/>
          </a:xfrm>
          <a:custGeom>
            <a:avLst/>
            <a:gdLst>
              <a:gd name="connsiteX0" fmla="*/ 6365754 w 15544829"/>
              <a:gd name="connsiteY0" fmla="*/ 234583 h 965941"/>
              <a:gd name="connsiteX1" fmla="*/ 6230524 w 15544829"/>
              <a:gd name="connsiteY1" fmla="*/ 557493 h 965941"/>
              <a:gd name="connsiteX2" fmla="*/ 6500983 w 15544829"/>
              <a:gd name="connsiteY2" fmla="*/ 557493 h 965941"/>
              <a:gd name="connsiteX3" fmla="*/ 589228 w 15544829"/>
              <a:gd name="connsiteY3" fmla="*/ 234583 h 965941"/>
              <a:gd name="connsiteX4" fmla="*/ 453998 w 15544829"/>
              <a:gd name="connsiteY4" fmla="*/ 557493 h 965941"/>
              <a:gd name="connsiteX5" fmla="*/ 724457 w 15544829"/>
              <a:gd name="connsiteY5" fmla="*/ 557493 h 965941"/>
              <a:gd name="connsiteX6" fmla="*/ 11995567 w 15544829"/>
              <a:gd name="connsiteY6" fmla="*/ 219409 h 965941"/>
              <a:gd name="connsiteX7" fmla="*/ 11995567 w 15544829"/>
              <a:gd name="connsiteY7" fmla="*/ 413973 h 965941"/>
              <a:gd name="connsiteX8" fmla="*/ 12265950 w 15544829"/>
              <a:gd name="connsiteY8" fmla="*/ 413973 h 965941"/>
              <a:gd name="connsiteX9" fmla="*/ 12381901 w 15544829"/>
              <a:gd name="connsiteY9" fmla="*/ 317377 h 965941"/>
              <a:gd name="connsiteX10" fmla="*/ 12265950 w 15544829"/>
              <a:gd name="connsiteY10" fmla="*/ 219409 h 965941"/>
              <a:gd name="connsiteX11" fmla="*/ 3923290 w 15544829"/>
              <a:gd name="connsiteY11" fmla="*/ 219409 h 965941"/>
              <a:gd name="connsiteX12" fmla="*/ 3923290 w 15544829"/>
              <a:gd name="connsiteY12" fmla="*/ 413973 h 965941"/>
              <a:gd name="connsiteX13" fmla="*/ 4193761 w 15544829"/>
              <a:gd name="connsiteY13" fmla="*/ 413973 h 965941"/>
              <a:gd name="connsiteX14" fmla="*/ 4309675 w 15544829"/>
              <a:gd name="connsiteY14" fmla="*/ 317377 h 965941"/>
              <a:gd name="connsiteX15" fmla="*/ 4193761 w 15544829"/>
              <a:gd name="connsiteY15" fmla="*/ 219409 h 965941"/>
              <a:gd name="connsiteX16" fmla="*/ 10974369 w 15544829"/>
              <a:gd name="connsiteY16" fmla="*/ 219404 h 965941"/>
              <a:gd name="connsiteX17" fmla="*/ 10974369 w 15544829"/>
              <a:gd name="connsiteY17" fmla="*/ 431913 h 965941"/>
              <a:gd name="connsiteX18" fmla="*/ 11251737 w 15544829"/>
              <a:gd name="connsiteY18" fmla="*/ 431913 h 965941"/>
              <a:gd name="connsiteX19" fmla="*/ 11367637 w 15544829"/>
              <a:gd name="connsiteY19" fmla="*/ 327036 h 965941"/>
              <a:gd name="connsiteX20" fmla="*/ 11251737 w 15544829"/>
              <a:gd name="connsiteY20" fmla="*/ 219404 h 965941"/>
              <a:gd name="connsiteX21" fmla="*/ 11737498 w 15544829"/>
              <a:gd name="connsiteY21" fmla="*/ 4 h 965941"/>
              <a:gd name="connsiteX22" fmla="*/ 12296298 w 15544829"/>
              <a:gd name="connsiteY22" fmla="*/ 4 h 965941"/>
              <a:gd name="connsiteX23" fmla="*/ 12641357 w 15544829"/>
              <a:gd name="connsiteY23" fmla="*/ 311865 h 965941"/>
              <a:gd name="connsiteX24" fmla="*/ 12383306 w 15544829"/>
              <a:gd name="connsiteY24" fmla="*/ 616830 h 965941"/>
              <a:gd name="connsiteX25" fmla="*/ 12703473 w 15544829"/>
              <a:gd name="connsiteY25" fmla="*/ 965941 h 965941"/>
              <a:gd name="connsiteX26" fmla="*/ 12383306 w 15544829"/>
              <a:gd name="connsiteY26" fmla="*/ 965941 h 965941"/>
              <a:gd name="connsiteX27" fmla="*/ 12089288 w 15544829"/>
              <a:gd name="connsiteY27" fmla="*/ 627867 h 965941"/>
              <a:gd name="connsiteX28" fmla="*/ 11995562 w 15544829"/>
              <a:gd name="connsiteY28" fmla="*/ 627867 h 965941"/>
              <a:gd name="connsiteX29" fmla="*/ 11995562 w 15544829"/>
              <a:gd name="connsiteY29" fmla="*/ 965941 h 965941"/>
              <a:gd name="connsiteX30" fmla="*/ 11737498 w 15544829"/>
              <a:gd name="connsiteY30" fmla="*/ 965941 h 965941"/>
              <a:gd name="connsiteX31" fmla="*/ 5580578 w 15544829"/>
              <a:gd name="connsiteY31" fmla="*/ 4 h 965941"/>
              <a:gd name="connsiteX32" fmla="*/ 5889683 w 15544829"/>
              <a:gd name="connsiteY32" fmla="*/ 4 h 965941"/>
              <a:gd name="connsiteX33" fmla="*/ 5889683 w 15544829"/>
              <a:gd name="connsiteY33" fmla="*/ 226305 h 965941"/>
              <a:gd name="connsiteX34" fmla="*/ 5602663 w 15544829"/>
              <a:gd name="connsiteY34" fmla="*/ 226305 h 965941"/>
              <a:gd name="connsiteX35" fmla="*/ 5357034 w 15544829"/>
              <a:gd name="connsiteY35" fmla="*/ 473308 h 965941"/>
              <a:gd name="connsiteX36" fmla="*/ 5357034 w 15544829"/>
              <a:gd name="connsiteY36" fmla="*/ 491253 h 965941"/>
              <a:gd name="connsiteX37" fmla="*/ 5608175 w 15544829"/>
              <a:gd name="connsiteY37" fmla="*/ 746535 h 965941"/>
              <a:gd name="connsiteX38" fmla="*/ 5759965 w 15544829"/>
              <a:gd name="connsiteY38" fmla="*/ 746535 h 965941"/>
              <a:gd name="connsiteX39" fmla="*/ 5656473 w 15544829"/>
              <a:gd name="connsiteY39" fmla="*/ 965941 h 965941"/>
              <a:gd name="connsiteX40" fmla="*/ 5568157 w 15544829"/>
              <a:gd name="connsiteY40" fmla="*/ 965941 h 965941"/>
              <a:gd name="connsiteX41" fmla="*/ 5098995 w 15544829"/>
              <a:gd name="connsiteY41" fmla="*/ 492637 h 965941"/>
              <a:gd name="connsiteX42" fmla="*/ 5098995 w 15544829"/>
              <a:gd name="connsiteY42" fmla="*/ 473308 h 965941"/>
              <a:gd name="connsiteX43" fmla="*/ 5580578 w 15544829"/>
              <a:gd name="connsiteY43" fmla="*/ 4 h 965941"/>
              <a:gd name="connsiteX44" fmla="*/ 3665254 w 15544829"/>
              <a:gd name="connsiteY44" fmla="*/ 4 h 965941"/>
              <a:gd name="connsiteX45" fmla="*/ 4224117 w 15544829"/>
              <a:gd name="connsiteY45" fmla="*/ 4 h 965941"/>
              <a:gd name="connsiteX46" fmla="*/ 4569099 w 15544829"/>
              <a:gd name="connsiteY46" fmla="*/ 311865 h 965941"/>
              <a:gd name="connsiteX47" fmla="*/ 4311049 w 15544829"/>
              <a:gd name="connsiteY47" fmla="*/ 616830 h 965941"/>
              <a:gd name="connsiteX48" fmla="*/ 4631191 w 15544829"/>
              <a:gd name="connsiteY48" fmla="*/ 965941 h 965941"/>
              <a:gd name="connsiteX49" fmla="*/ 4311049 w 15544829"/>
              <a:gd name="connsiteY49" fmla="*/ 965941 h 965941"/>
              <a:gd name="connsiteX50" fmla="*/ 4017133 w 15544829"/>
              <a:gd name="connsiteY50" fmla="*/ 627867 h 965941"/>
              <a:gd name="connsiteX51" fmla="*/ 3923292 w 15544829"/>
              <a:gd name="connsiteY51" fmla="*/ 627867 h 965941"/>
              <a:gd name="connsiteX52" fmla="*/ 3923292 w 15544829"/>
              <a:gd name="connsiteY52" fmla="*/ 965941 h 965941"/>
              <a:gd name="connsiteX53" fmla="*/ 3665254 w 15544829"/>
              <a:gd name="connsiteY53" fmla="*/ 965941 h 965941"/>
              <a:gd name="connsiteX54" fmla="*/ 12776481 w 15544829"/>
              <a:gd name="connsiteY54" fmla="*/ 2 h 965941"/>
              <a:gd name="connsiteX55" fmla="*/ 13593472 w 15544829"/>
              <a:gd name="connsiteY55" fmla="*/ 2 h 965941"/>
              <a:gd name="connsiteX56" fmla="*/ 13593472 w 15544829"/>
              <a:gd name="connsiteY56" fmla="*/ 219407 h 965941"/>
              <a:gd name="connsiteX57" fmla="*/ 13034545 w 15544829"/>
              <a:gd name="connsiteY57" fmla="*/ 219407 h 965941"/>
              <a:gd name="connsiteX58" fmla="*/ 13034545 w 15544829"/>
              <a:gd name="connsiteY58" fmla="*/ 372582 h 965941"/>
              <a:gd name="connsiteX59" fmla="*/ 13579629 w 15544829"/>
              <a:gd name="connsiteY59" fmla="*/ 372582 h 965941"/>
              <a:gd name="connsiteX60" fmla="*/ 13579629 w 15544829"/>
              <a:gd name="connsiteY60" fmla="*/ 591987 h 965941"/>
              <a:gd name="connsiteX61" fmla="*/ 13034545 w 15544829"/>
              <a:gd name="connsiteY61" fmla="*/ 591987 h 965941"/>
              <a:gd name="connsiteX62" fmla="*/ 13034545 w 15544829"/>
              <a:gd name="connsiteY62" fmla="*/ 746533 h 965941"/>
              <a:gd name="connsiteX63" fmla="*/ 13593472 w 15544829"/>
              <a:gd name="connsiteY63" fmla="*/ 746533 h 965941"/>
              <a:gd name="connsiteX64" fmla="*/ 13593472 w 15544829"/>
              <a:gd name="connsiteY64" fmla="*/ 965939 h 965941"/>
              <a:gd name="connsiteX65" fmla="*/ 12776481 w 15544829"/>
              <a:gd name="connsiteY65" fmla="*/ 965939 h 965941"/>
              <a:gd name="connsiteX66" fmla="*/ 8639542 w 15544829"/>
              <a:gd name="connsiteY66" fmla="*/ 2 h 965941"/>
              <a:gd name="connsiteX67" fmla="*/ 9456444 w 15544829"/>
              <a:gd name="connsiteY67" fmla="*/ 2 h 965941"/>
              <a:gd name="connsiteX68" fmla="*/ 9456444 w 15544829"/>
              <a:gd name="connsiteY68" fmla="*/ 219407 h 965941"/>
              <a:gd name="connsiteX69" fmla="*/ 8897593 w 15544829"/>
              <a:gd name="connsiteY69" fmla="*/ 219407 h 965941"/>
              <a:gd name="connsiteX70" fmla="*/ 8897593 w 15544829"/>
              <a:gd name="connsiteY70" fmla="*/ 372582 h 965941"/>
              <a:gd name="connsiteX71" fmla="*/ 9442639 w 15544829"/>
              <a:gd name="connsiteY71" fmla="*/ 372582 h 965941"/>
              <a:gd name="connsiteX72" fmla="*/ 9442639 w 15544829"/>
              <a:gd name="connsiteY72" fmla="*/ 591987 h 965941"/>
              <a:gd name="connsiteX73" fmla="*/ 8897593 w 15544829"/>
              <a:gd name="connsiteY73" fmla="*/ 591987 h 965941"/>
              <a:gd name="connsiteX74" fmla="*/ 8897593 w 15544829"/>
              <a:gd name="connsiteY74" fmla="*/ 746533 h 965941"/>
              <a:gd name="connsiteX75" fmla="*/ 9456444 w 15544829"/>
              <a:gd name="connsiteY75" fmla="*/ 746533 h 965941"/>
              <a:gd name="connsiteX76" fmla="*/ 9456444 w 15544829"/>
              <a:gd name="connsiteY76" fmla="*/ 965939 h 965941"/>
              <a:gd name="connsiteX77" fmla="*/ 8639542 w 15544829"/>
              <a:gd name="connsiteY77" fmla="*/ 965939 h 965941"/>
              <a:gd name="connsiteX78" fmla="*/ 4704329 w 15544829"/>
              <a:gd name="connsiteY78" fmla="*/ 2 h 965941"/>
              <a:gd name="connsiteX79" fmla="*/ 4833361 w 15544829"/>
              <a:gd name="connsiteY79" fmla="*/ 2 h 965941"/>
              <a:gd name="connsiteX80" fmla="*/ 4962380 w 15544829"/>
              <a:gd name="connsiteY80" fmla="*/ 2 h 965941"/>
              <a:gd name="connsiteX81" fmla="*/ 4962380 w 15544829"/>
              <a:gd name="connsiteY81" fmla="*/ 483059 h 965941"/>
              <a:gd name="connsiteX82" fmla="*/ 4962380 w 15544829"/>
              <a:gd name="connsiteY82" fmla="*/ 965939 h 965941"/>
              <a:gd name="connsiteX83" fmla="*/ 4832294 w 15544829"/>
              <a:gd name="connsiteY83" fmla="*/ 965939 h 965941"/>
              <a:gd name="connsiteX84" fmla="*/ 4704329 w 15544829"/>
              <a:gd name="connsiteY84" fmla="*/ 965939 h 965941"/>
              <a:gd name="connsiteX85" fmla="*/ 4704329 w 15544829"/>
              <a:gd name="connsiteY85" fmla="*/ 482958 h 965941"/>
              <a:gd name="connsiteX86" fmla="*/ 2679746 w 15544829"/>
              <a:gd name="connsiteY86" fmla="*/ 2 h 965941"/>
              <a:gd name="connsiteX87" fmla="*/ 3496660 w 15544829"/>
              <a:gd name="connsiteY87" fmla="*/ 2 h 965941"/>
              <a:gd name="connsiteX88" fmla="*/ 3496660 w 15544829"/>
              <a:gd name="connsiteY88" fmla="*/ 219407 h 965941"/>
              <a:gd name="connsiteX89" fmla="*/ 2937785 w 15544829"/>
              <a:gd name="connsiteY89" fmla="*/ 219407 h 965941"/>
              <a:gd name="connsiteX90" fmla="*/ 2937785 w 15544829"/>
              <a:gd name="connsiteY90" fmla="*/ 372582 h 965941"/>
              <a:gd name="connsiteX91" fmla="*/ 3482856 w 15544829"/>
              <a:gd name="connsiteY91" fmla="*/ 372582 h 965941"/>
              <a:gd name="connsiteX92" fmla="*/ 3482856 w 15544829"/>
              <a:gd name="connsiteY92" fmla="*/ 591987 h 965941"/>
              <a:gd name="connsiteX93" fmla="*/ 2937785 w 15544829"/>
              <a:gd name="connsiteY93" fmla="*/ 591987 h 965941"/>
              <a:gd name="connsiteX94" fmla="*/ 2937785 w 15544829"/>
              <a:gd name="connsiteY94" fmla="*/ 746533 h 965941"/>
              <a:gd name="connsiteX95" fmla="*/ 3496660 w 15544829"/>
              <a:gd name="connsiteY95" fmla="*/ 746533 h 965941"/>
              <a:gd name="connsiteX96" fmla="*/ 3496660 w 15544829"/>
              <a:gd name="connsiteY96" fmla="*/ 965939 h 965941"/>
              <a:gd name="connsiteX97" fmla="*/ 2679746 w 15544829"/>
              <a:gd name="connsiteY97" fmla="*/ 965939 h 965941"/>
              <a:gd name="connsiteX98" fmla="*/ 10716312 w 15544829"/>
              <a:gd name="connsiteY98" fmla="*/ 1 h 965941"/>
              <a:gd name="connsiteX99" fmla="*/ 11282084 w 15544829"/>
              <a:gd name="connsiteY99" fmla="*/ 1 h 965941"/>
              <a:gd name="connsiteX100" fmla="*/ 11627004 w 15544829"/>
              <a:gd name="connsiteY100" fmla="*/ 325654 h 965941"/>
              <a:gd name="connsiteX101" fmla="*/ 11273817 w 15544829"/>
              <a:gd name="connsiteY101" fmla="*/ 651321 h 965941"/>
              <a:gd name="connsiteX102" fmla="*/ 10974376 w 15544829"/>
              <a:gd name="connsiteY102" fmla="*/ 651321 h 965941"/>
              <a:gd name="connsiteX103" fmla="*/ 10974376 w 15544829"/>
              <a:gd name="connsiteY103" fmla="*/ 965938 h 965941"/>
              <a:gd name="connsiteX104" fmla="*/ 10716312 w 15544829"/>
              <a:gd name="connsiteY104" fmla="*/ 965938 h 965941"/>
              <a:gd name="connsiteX105" fmla="*/ 9501999 w 15544829"/>
              <a:gd name="connsiteY105" fmla="*/ 1 h 965941"/>
              <a:gd name="connsiteX106" fmla="*/ 9838689 w 15544829"/>
              <a:gd name="connsiteY106" fmla="*/ 1 h 965941"/>
              <a:gd name="connsiteX107" fmla="*/ 10089832 w 15544829"/>
              <a:gd name="connsiteY107" fmla="*/ 291161 h 965941"/>
              <a:gd name="connsiteX108" fmla="*/ 10340987 w 15544829"/>
              <a:gd name="connsiteY108" fmla="*/ 1 h 965941"/>
              <a:gd name="connsiteX109" fmla="*/ 10669409 w 15544829"/>
              <a:gd name="connsiteY109" fmla="*/ 1 h 965941"/>
              <a:gd name="connsiteX110" fmla="*/ 10249915 w 15544829"/>
              <a:gd name="connsiteY110" fmla="*/ 471933 h 965941"/>
              <a:gd name="connsiteX111" fmla="*/ 10685970 w 15544829"/>
              <a:gd name="connsiteY111" fmla="*/ 965938 h 965941"/>
              <a:gd name="connsiteX112" fmla="*/ 10349267 w 15544829"/>
              <a:gd name="connsiteY112" fmla="*/ 965938 h 965941"/>
              <a:gd name="connsiteX113" fmla="*/ 10085704 w 15544829"/>
              <a:gd name="connsiteY113" fmla="*/ 659601 h 965941"/>
              <a:gd name="connsiteX114" fmla="*/ 9822141 w 15544829"/>
              <a:gd name="connsiteY114" fmla="*/ 965938 h 965941"/>
              <a:gd name="connsiteX115" fmla="*/ 9493719 w 15544829"/>
              <a:gd name="connsiteY115" fmla="*/ 965938 h 965941"/>
              <a:gd name="connsiteX116" fmla="*/ 9927005 w 15544829"/>
              <a:gd name="connsiteY116" fmla="*/ 477445 h 965941"/>
              <a:gd name="connsiteX117" fmla="*/ 7011566 w 15544829"/>
              <a:gd name="connsiteY117" fmla="*/ 1 h 965941"/>
              <a:gd name="connsiteX118" fmla="*/ 7337219 w 15544829"/>
              <a:gd name="connsiteY118" fmla="*/ 1 h 965941"/>
              <a:gd name="connsiteX119" fmla="*/ 7730500 w 15544829"/>
              <a:gd name="connsiteY119" fmla="*/ 589218 h 965941"/>
              <a:gd name="connsiteX120" fmla="*/ 7730500 w 15544829"/>
              <a:gd name="connsiteY120" fmla="*/ 1 h 965941"/>
              <a:gd name="connsiteX121" fmla="*/ 7985783 w 15544829"/>
              <a:gd name="connsiteY121" fmla="*/ 1 h 965941"/>
              <a:gd name="connsiteX122" fmla="*/ 7985783 w 15544829"/>
              <a:gd name="connsiteY122" fmla="*/ 965938 h 965941"/>
              <a:gd name="connsiteX123" fmla="*/ 7673922 w 15544829"/>
              <a:gd name="connsiteY123" fmla="*/ 965938 h 965941"/>
              <a:gd name="connsiteX124" fmla="*/ 7268233 w 15544829"/>
              <a:gd name="connsiteY124" fmla="*/ 354636 h 965941"/>
              <a:gd name="connsiteX125" fmla="*/ 7268233 w 15544829"/>
              <a:gd name="connsiteY125" fmla="*/ 965938 h 965941"/>
              <a:gd name="connsiteX126" fmla="*/ 7011566 w 15544829"/>
              <a:gd name="connsiteY126" fmla="*/ 965938 h 965941"/>
              <a:gd name="connsiteX127" fmla="*/ 6202928 w 15544829"/>
              <a:gd name="connsiteY127" fmla="*/ 1 h 965941"/>
              <a:gd name="connsiteX128" fmla="*/ 6536861 w 15544829"/>
              <a:gd name="connsiteY128" fmla="*/ 1 h 965941"/>
              <a:gd name="connsiteX129" fmla="*/ 6963264 w 15544829"/>
              <a:gd name="connsiteY129" fmla="*/ 965938 h 965941"/>
              <a:gd name="connsiteX130" fmla="*/ 6672104 w 15544829"/>
              <a:gd name="connsiteY130" fmla="*/ 965938 h 965941"/>
              <a:gd name="connsiteX131" fmla="*/ 6589300 w 15544829"/>
              <a:gd name="connsiteY131" fmla="*/ 769989 h 965941"/>
              <a:gd name="connsiteX132" fmla="*/ 6142209 w 15544829"/>
              <a:gd name="connsiteY132" fmla="*/ 769989 h 965941"/>
              <a:gd name="connsiteX133" fmla="*/ 6060789 w 15544829"/>
              <a:gd name="connsiteY133" fmla="*/ 965938 h 965941"/>
              <a:gd name="connsiteX134" fmla="*/ 5776525 w 15544829"/>
              <a:gd name="connsiteY134" fmla="*/ 965938 h 965941"/>
              <a:gd name="connsiteX135" fmla="*/ 1235025 w 15544829"/>
              <a:gd name="connsiteY135" fmla="*/ 1 h 965941"/>
              <a:gd name="connsiteX136" fmla="*/ 1640724 w 15544829"/>
              <a:gd name="connsiteY136" fmla="*/ 1 h 965941"/>
              <a:gd name="connsiteX137" fmla="*/ 1861513 w 15544829"/>
              <a:gd name="connsiteY137" fmla="*/ 608547 h 965941"/>
              <a:gd name="connsiteX138" fmla="*/ 2080918 w 15544829"/>
              <a:gd name="connsiteY138" fmla="*/ 1 h 965941"/>
              <a:gd name="connsiteX139" fmla="*/ 2482479 w 15544829"/>
              <a:gd name="connsiteY139" fmla="*/ 1 h 965941"/>
              <a:gd name="connsiteX140" fmla="*/ 2482479 w 15544829"/>
              <a:gd name="connsiteY140" fmla="*/ 965938 h 965941"/>
              <a:gd name="connsiteX141" fmla="*/ 2228569 w 15544829"/>
              <a:gd name="connsiteY141" fmla="*/ 965938 h 965941"/>
              <a:gd name="connsiteX142" fmla="*/ 2228569 w 15544829"/>
              <a:gd name="connsiteY142" fmla="*/ 270460 h 965941"/>
              <a:gd name="connsiteX143" fmla="*/ 1973287 w 15544829"/>
              <a:gd name="connsiteY143" fmla="*/ 965938 h 965941"/>
              <a:gd name="connsiteX144" fmla="*/ 1744217 w 15544829"/>
              <a:gd name="connsiteY144" fmla="*/ 965938 h 965941"/>
              <a:gd name="connsiteX145" fmla="*/ 1488934 w 15544829"/>
              <a:gd name="connsiteY145" fmla="*/ 270460 h 965941"/>
              <a:gd name="connsiteX146" fmla="*/ 1488934 w 15544829"/>
              <a:gd name="connsiteY146" fmla="*/ 965938 h 965941"/>
              <a:gd name="connsiteX147" fmla="*/ 1235025 w 15544829"/>
              <a:gd name="connsiteY147" fmla="*/ 965938 h 965941"/>
              <a:gd name="connsiteX148" fmla="*/ 426403 w 15544829"/>
              <a:gd name="connsiteY148" fmla="*/ 1 h 965941"/>
              <a:gd name="connsiteX149" fmla="*/ 760337 w 15544829"/>
              <a:gd name="connsiteY149" fmla="*/ 1 h 965941"/>
              <a:gd name="connsiteX150" fmla="*/ 1186740 w 15544829"/>
              <a:gd name="connsiteY150" fmla="*/ 965938 h 965941"/>
              <a:gd name="connsiteX151" fmla="*/ 895580 w 15544829"/>
              <a:gd name="connsiteY151" fmla="*/ 965938 h 965941"/>
              <a:gd name="connsiteX152" fmla="*/ 812776 w 15544829"/>
              <a:gd name="connsiteY152" fmla="*/ 769989 h 965941"/>
              <a:gd name="connsiteX153" fmla="*/ 365685 w 15544829"/>
              <a:gd name="connsiteY153" fmla="*/ 769989 h 965941"/>
              <a:gd name="connsiteX154" fmla="*/ 284265 w 15544829"/>
              <a:gd name="connsiteY154" fmla="*/ 965938 h 965941"/>
              <a:gd name="connsiteX155" fmla="*/ 0 w 15544829"/>
              <a:gd name="connsiteY155" fmla="*/ 965938 h 965941"/>
              <a:gd name="connsiteX156" fmla="*/ 14995555 w 15544829"/>
              <a:gd name="connsiteY156" fmla="*/ 0 h 965941"/>
              <a:gd name="connsiteX157" fmla="*/ 15526795 w 15544829"/>
              <a:gd name="connsiteY157" fmla="*/ 0 h 965941"/>
              <a:gd name="connsiteX158" fmla="*/ 15426097 w 15544829"/>
              <a:gd name="connsiteY158" fmla="*/ 219405 h 965941"/>
              <a:gd name="connsiteX159" fmla="*/ 14996963 w 15544829"/>
              <a:gd name="connsiteY159" fmla="*/ 219405 h 965941"/>
              <a:gd name="connsiteX160" fmla="*/ 14908687 w 15544829"/>
              <a:gd name="connsiteY160" fmla="*/ 295300 h 965941"/>
              <a:gd name="connsiteX161" fmla="*/ 14996963 w 15544829"/>
              <a:gd name="connsiteY161" fmla="*/ 372580 h 965941"/>
              <a:gd name="connsiteX162" fmla="*/ 15234315 w 15544829"/>
              <a:gd name="connsiteY162" fmla="*/ 372580 h 965941"/>
              <a:gd name="connsiteX163" fmla="*/ 15544829 w 15544829"/>
              <a:gd name="connsiteY163" fmla="*/ 652704 h 965941"/>
              <a:gd name="connsiteX164" fmla="*/ 15199771 w 15544829"/>
              <a:gd name="connsiteY164" fmla="*/ 965937 h 965941"/>
              <a:gd name="connsiteX165" fmla="*/ 14680987 w 15544829"/>
              <a:gd name="connsiteY165" fmla="*/ 965937 h 965941"/>
              <a:gd name="connsiteX166" fmla="*/ 14680987 w 15544829"/>
              <a:gd name="connsiteY166" fmla="*/ 746531 h 965941"/>
              <a:gd name="connsiteX167" fmla="*/ 15198373 w 15544829"/>
              <a:gd name="connsiteY167" fmla="*/ 746531 h 965941"/>
              <a:gd name="connsiteX168" fmla="*/ 15286765 w 15544829"/>
              <a:gd name="connsiteY168" fmla="*/ 669265 h 965941"/>
              <a:gd name="connsiteX169" fmla="*/ 15198373 w 15544829"/>
              <a:gd name="connsiteY169" fmla="*/ 591985 h 965941"/>
              <a:gd name="connsiteX170" fmla="*/ 14961137 w 15544829"/>
              <a:gd name="connsiteY170" fmla="*/ 591985 h 965941"/>
              <a:gd name="connsiteX171" fmla="*/ 14650623 w 15544829"/>
              <a:gd name="connsiteY171" fmla="*/ 303581 h 965941"/>
              <a:gd name="connsiteX172" fmla="*/ 14995555 w 15544829"/>
              <a:gd name="connsiteY172" fmla="*/ 0 h 965941"/>
              <a:gd name="connsiteX173" fmla="*/ 14046739 w 15544829"/>
              <a:gd name="connsiteY173" fmla="*/ 0 h 965941"/>
              <a:gd name="connsiteX174" fmla="*/ 14578107 w 15544829"/>
              <a:gd name="connsiteY174" fmla="*/ 0 h 965941"/>
              <a:gd name="connsiteX175" fmla="*/ 14477283 w 15544829"/>
              <a:gd name="connsiteY175" fmla="*/ 219405 h 965941"/>
              <a:gd name="connsiteX176" fmla="*/ 14048149 w 15544829"/>
              <a:gd name="connsiteY176" fmla="*/ 219405 h 965941"/>
              <a:gd name="connsiteX177" fmla="*/ 13959871 w 15544829"/>
              <a:gd name="connsiteY177" fmla="*/ 295300 h 965941"/>
              <a:gd name="connsiteX178" fmla="*/ 14048149 w 15544829"/>
              <a:gd name="connsiteY178" fmla="*/ 372580 h 965941"/>
              <a:gd name="connsiteX179" fmla="*/ 14285499 w 15544829"/>
              <a:gd name="connsiteY179" fmla="*/ 372580 h 965941"/>
              <a:gd name="connsiteX180" fmla="*/ 14596015 w 15544829"/>
              <a:gd name="connsiteY180" fmla="*/ 652704 h 965941"/>
              <a:gd name="connsiteX181" fmla="*/ 14250955 w 15544829"/>
              <a:gd name="connsiteY181" fmla="*/ 965937 h 965941"/>
              <a:gd name="connsiteX182" fmla="*/ 13732173 w 15544829"/>
              <a:gd name="connsiteY182" fmla="*/ 965937 h 965941"/>
              <a:gd name="connsiteX183" fmla="*/ 13732173 w 15544829"/>
              <a:gd name="connsiteY183" fmla="*/ 746531 h 965941"/>
              <a:gd name="connsiteX184" fmla="*/ 14249699 w 15544829"/>
              <a:gd name="connsiteY184" fmla="*/ 746531 h 965941"/>
              <a:gd name="connsiteX185" fmla="*/ 14337951 w 15544829"/>
              <a:gd name="connsiteY185" fmla="*/ 669265 h 965941"/>
              <a:gd name="connsiteX186" fmla="*/ 14249699 w 15544829"/>
              <a:gd name="connsiteY186" fmla="*/ 591985 h 965941"/>
              <a:gd name="connsiteX187" fmla="*/ 14012323 w 15544829"/>
              <a:gd name="connsiteY187" fmla="*/ 591985 h 965941"/>
              <a:gd name="connsiteX188" fmla="*/ 13701807 w 15544829"/>
              <a:gd name="connsiteY188" fmla="*/ 303581 h 965941"/>
              <a:gd name="connsiteX189" fmla="*/ 14046739 w 15544829"/>
              <a:gd name="connsiteY189" fmla="*/ 0 h 965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15544829" h="965941">
                <a:moveTo>
                  <a:pt x="6365754" y="234583"/>
                </a:moveTo>
                <a:lnTo>
                  <a:pt x="6230524" y="557493"/>
                </a:lnTo>
                <a:lnTo>
                  <a:pt x="6500983" y="557493"/>
                </a:lnTo>
                <a:close/>
                <a:moveTo>
                  <a:pt x="589228" y="234583"/>
                </a:moveTo>
                <a:lnTo>
                  <a:pt x="453998" y="557493"/>
                </a:lnTo>
                <a:lnTo>
                  <a:pt x="724457" y="557493"/>
                </a:lnTo>
                <a:close/>
                <a:moveTo>
                  <a:pt x="11995567" y="219409"/>
                </a:moveTo>
                <a:lnTo>
                  <a:pt x="11995567" y="413973"/>
                </a:lnTo>
                <a:lnTo>
                  <a:pt x="12265950" y="413973"/>
                </a:lnTo>
                <a:cubicBezTo>
                  <a:pt x="12343293" y="413973"/>
                  <a:pt x="12381901" y="371199"/>
                  <a:pt x="12381901" y="317377"/>
                </a:cubicBezTo>
                <a:cubicBezTo>
                  <a:pt x="12381901" y="264951"/>
                  <a:pt x="12343293" y="219409"/>
                  <a:pt x="12265950" y="219409"/>
                </a:cubicBezTo>
                <a:close/>
                <a:moveTo>
                  <a:pt x="3923290" y="219409"/>
                </a:moveTo>
                <a:lnTo>
                  <a:pt x="3923290" y="413973"/>
                </a:lnTo>
                <a:lnTo>
                  <a:pt x="4193761" y="413973"/>
                </a:lnTo>
                <a:cubicBezTo>
                  <a:pt x="4271041" y="413973"/>
                  <a:pt x="4309675" y="371199"/>
                  <a:pt x="4309675" y="317377"/>
                </a:cubicBezTo>
                <a:cubicBezTo>
                  <a:pt x="4309675" y="264951"/>
                  <a:pt x="4271041" y="219409"/>
                  <a:pt x="4193761" y="219409"/>
                </a:cubicBezTo>
                <a:close/>
                <a:moveTo>
                  <a:pt x="10974369" y="219404"/>
                </a:moveTo>
                <a:lnTo>
                  <a:pt x="10974369" y="431913"/>
                </a:lnTo>
                <a:lnTo>
                  <a:pt x="11251737" y="431913"/>
                </a:lnTo>
                <a:cubicBezTo>
                  <a:pt x="11329004" y="431913"/>
                  <a:pt x="11367637" y="384999"/>
                  <a:pt x="11367637" y="327036"/>
                </a:cubicBezTo>
                <a:cubicBezTo>
                  <a:pt x="11367637" y="267702"/>
                  <a:pt x="11329004" y="219404"/>
                  <a:pt x="11251737" y="219404"/>
                </a:cubicBezTo>
                <a:close/>
                <a:moveTo>
                  <a:pt x="11737498" y="4"/>
                </a:moveTo>
                <a:lnTo>
                  <a:pt x="12296298" y="4"/>
                </a:lnTo>
                <a:cubicBezTo>
                  <a:pt x="12508896" y="4"/>
                  <a:pt x="12641357" y="126953"/>
                  <a:pt x="12641357" y="311865"/>
                </a:cubicBezTo>
                <a:cubicBezTo>
                  <a:pt x="12641357" y="463656"/>
                  <a:pt x="12544723" y="582324"/>
                  <a:pt x="12383306" y="616830"/>
                </a:cubicBezTo>
                <a:lnTo>
                  <a:pt x="12703473" y="965941"/>
                </a:lnTo>
                <a:lnTo>
                  <a:pt x="12383306" y="965941"/>
                </a:lnTo>
                <a:lnTo>
                  <a:pt x="12089288" y="627867"/>
                </a:lnTo>
                <a:lnTo>
                  <a:pt x="11995562" y="627867"/>
                </a:lnTo>
                <a:lnTo>
                  <a:pt x="11995562" y="965941"/>
                </a:lnTo>
                <a:lnTo>
                  <a:pt x="11737498" y="965941"/>
                </a:lnTo>
                <a:close/>
                <a:moveTo>
                  <a:pt x="5580578" y="4"/>
                </a:moveTo>
                <a:lnTo>
                  <a:pt x="5889683" y="4"/>
                </a:lnTo>
                <a:lnTo>
                  <a:pt x="5889683" y="226305"/>
                </a:lnTo>
                <a:lnTo>
                  <a:pt x="5602663" y="226305"/>
                </a:lnTo>
                <a:cubicBezTo>
                  <a:pt x="5437070" y="226305"/>
                  <a:pt x="5357034" y="329798"/>
                  <a:pt x="5357034" y="473308"/>
                </a:cubicBezTo>
                <a:lnTo>
                  <a:pt x="5357034" y="491253"/>
                </a:lnTo>
                <a:cubicBezTo>
                  <a:pt x="5357034" y="659604"/>
                  <a:pt x="5453630" y="746535"/>
                  <a:pt x="5608175" y="746535"/>
                </a:cubicBezTo>
                <a:lnTo>
                  <a:pt x="5759965" y="746535"/>
                </a:lnTo>
                <a:lnTo>
                  <a:pt x="5656473" y="965941"/>
                </a:lnTo>
                <a:lnTo>
                  <a:pt x="5568157" y="965941"/>
                </a:lnTo>
                <a:cubicBezTo>
                  <a:pt x="5283907" y="965941"/>
                  <a:pt x="5098995" y="792078"/>
                  <a:pt x="5098995" y="492637"/>
                </a:cubicBezTo>
                <a:lnTo>
                  <a:pt x="5098995" y="473308"/>
                </a:lnTo>
                <a:cubicBezTo>
                  <a:pt x="5098995" y="204233"/>
                  <a:pt x="5261821" y="4"/>
                  <a:pt x="5580578" y="4"/>
                </a:cubicBezTo>
                <a:close/>
                <a:moveTo>
                  <a:pt x="3665254" y="4"/>
                </a:moveTo>
                <a:lnTo>
                  <a:pt x="4224117" y="4"/>
                </a:lnTo>
                <a:cubicBezTo>
                  <a:pt x="4436627" y="4"/>
                  <a:pt x="4569099" y="126953"/>
                  <a:pt x="4569099" y="311865"/>
                </a:cubicBezTo>
                <a:cubicBezTo>
                  <a:pt x="4569099" y="463656"/>
                  <a:pt x="4472504" y="582324"/>
                  <a:pt x="4311049" y="616830"/>
                </a:cubicBezTo>
                <a:lnTo>
                  <a:pt x="4631191" y="965941"/>
                </a:lnTo>
                <a:lnTo>
                  <a:pt x="4311049" y="965941"/>
                </a:lnTo>
                <a:lnTo>
                  <a:pt x="4017133" y="627867"/>
                </a:lnTo>
                <a:lnTo>
                  <a:pt x="3923292" y="627867"/>
                </a:lnTo>
                <a:lnTo>
                  <a:pt x="3923292" y="965941"/>
                </a:lnTo>
                <a:lnTo>
                  <a:pt x="3665254" y="965941"/>
                </a:lnTo>
                <a:close/>
                <a:moveTo>
                  <a:pt x="12776481" y="2"/>
                </a:moveTo>
                <a:lnTo>
                  <a:pt x="13593472" y="2"/>
                </a:lnTo>
                <a:lnTo>
                  <a:pt x="13593472" y="219407"/>
                </a:lnTo>
                <a:lnTo>
                  <a:pt x="13034545" y="219407"/>
                </a:lnTo>
                <a:lnTo>
                  <a:pt x="13034545" y="372582"/>
                </a:lnTo>
                <a:lnTo>
                  <a:pt x="13579629" y="372582"/>
                </a:lnTo>
                <a:lnTo>
                  <a:pt x="13579629" y="591987"/>
                </a:lnTo>
                <a:lnTo>
                  <a:pt x="13034545" y="591987"/>
                </a:lnTo>
                <a:lnTo>
                  <a:pt x="13034545" y="746533"/>
                </a:lnTo>
                <a:lnTo>
                  <a:pt x="13593472" y="746533"/>
                </a:lnTo>
                <a:lnTo>
                  <a:pt x="13593472" y="965939"/>
                </a:lnTo>
                <a:lnTo>
                  <a:pt x="12776481" y="965939"/>
                </a:lnTo>
                <a:close/>
                <a:moveTo>
                  <a:pt x="8639542" y="2"/>
                </a:moveTo>
                <a:lnTo>
                  <a:pt x="9456444" y="2"/>
                </a:lnTo>
                <a:lnTo>
                  <a:pt x="9456444" y="219407"/>
                </a:lnTo>
                <a:lnTo>
                  <a:pt x="8897593" y="219407"/>
                </a:lnTo>
                <a:lnTo>
                  <a:pt x="8897593" y="372582"/>
                </a:lnTo>
                <a:lnTo>
                  <a:pt x="9442639" y="372582"/>
                </a:lnTo>
                <a:lnTo>
                  <a:pt x="9442639" y="591987"/>
                </a:lnTo>
                <a:lnTo>
                  <a:pt x="8897593" y="591987"/>
                </a:lnTo>
                <a:lnTo>
                  <a:pt x="8897593" y="746533"/>
                </a:lnTo>
                <a:lnTo>
                  <a:pt x="9456444" y="746533"/>
                </a:lnTo>
                <a:lnTo>
                  <a:pt x="9456444" y="965939"/>
                </a:lnTo>
                <a:lnTo>
                  <a:pt x="8639542" y="965939"/>
                </a:lnTo>
                <a:close/>
                <a:moveTo>
                  <a:pt x="4704329" y="2"/>
                </a:moveTo>
                <a:lnTo>
                  <a:pt x="4833361" y="2"/>
                </a:lnTo>
                <a:lnTo>
                  <a:pt x="4962380" y="2"/>
                </a:lnTo>
                <a:lnTo>
                  <a:pt x="4962380" y="483059"/>
                </a:lnTo>
                <a:lnTo>
                  <a:pt x="4962380" y="965939"/>
                </a:lnTo>
                <a:lnTo>
                  <a:pt x="4832294" y="965939"/>
                </a:lnTo>
                <a:lnTo>
                  <a:pt x="4704329" y="965939"/>
                </a:lnTo>
                <a:lnTo>
                  <a:pt x="4704329" y="482958"/>
                </a:lnTo>
                <a:close/>
                <a:moveTo>
                  <a:pt x="2679746" y="2"/>
                </a:moveTo>
                <a:lnTo>
                  <a:pt x="3496660" y="2"/>
                </a:lnTo>
                <a:lnTo>
                  <a:pt x="3496660" y="219407"/>
                </a:lnTo>
                <a:lnTo>
                  <a:pt x="2937785" y="219407"/>
                </a:lnTo>
                <a:lnTo>
                  <a:pt x="2937785" y="372582"/>
                </a:lnTo>
                <a:lnTo>
                  <a:pt x="3482856" y="372582"/>
                </a:lnTo>
                <a:lnTo>
                  <a:pt x="3482856" y="591987"/>
                </a:lnTo>
                <a:lnTo>
                  <a:pt x="2937785" y="591987"/>
                </a:lnTo>
                <a:lnTo>
                  <a:pt x="2937785" y="746533"/>
                </a:lnTo>
                <a:lnTo>
                  <a:pt x="3496660" y="746533"/>
                </a:lnTo>
                <a:lnTo>
                  <a:pt x="3496660" y="965939"/>
                </a:lnTo>
                <a:lnTo>
                  <a:pt x="2679746" y="965939"/>
                </a:lnTo>
                <a:close/>
                <a:moveTo>
                  <a:pt x="10716312" y="1"/>
                </a:moveTo>
                <a:lnTo>
                  <a:pt x="11282084" y="1"/>
                </a:lnTo>
                <a:cubicBezTo>
                  <a:pt x="11494543" y="1"/>
                  <a:pt x="11627004" y="132462"/>
                  <a:pt x="11627004" y="325654"/>
                </a:cubicBezTo>
                <a:cubicBezTo>
                  <a:pt x="11627004" y="513322"/>
                  <a:pt x="11491888" y="651321"/>
                  <a:pt x="11273817" y="651321"/>
                </a:cubicBezTo>
                <a:lnTo>
                  <a:pt x="10974376" y="651321"/>
                </a:lnTo>
                <a:lnTo>
                  <a:pt x="10974376" y="965938"/>
                </a:lnTo>
                <a:lnTo>
                  <a:pt x="10716312" y="965938"/>
                </a:lnTo>
                <a:close/>
                <a:moveTo>
                  <a:pt x="9501999" y="1"/>
                </a:moveTo>
                <a:lnTo>
                  <a:pt x="9838689" y="1"/>
                </a:lnTo>
                <a:lnTo>
                  <a:pt x="10089832" y="291161"/>
                </a:lnTo>
                <a:lnTo>
                  <a:pt x="10340987" y="1"/>
                </a:lnTo>
                <a:lnTo>
                  <a:pt x="10669409" y="1"/>
                </a:lnTo>
                <a:lnTo>
                  <a:pt x="10249915" y="471933"/>
                </a:lnTo>
                <a:lnTo>
                  <a:pt x="10685970" y="965938"/>
                </a:lnTo>
                <a:lnTo>
                  <a:pt x="10349267" y="965938"/>
                </a:lnTo>
                <a:lnTo>
                  <a:pt x="10085704" y="659601"/>
                </a:lnTo>
                <a:lnTo>
                  <a:pt x="9822141" y="965938"/>
                </a:lnTo>
                <a:lnTo>
                  <a:pt x="9493719" y="965938"/>
                </a:lnTo>
                <a:lnTo>
                  <a:pt x="9927005" y="477445"/>
                </a:lnTo>
                <a:close/>
                <a:moveTo>
                  <a:pt x="7011566" y="1"/>
                </a:moveTo>
                <a:lnTo>
                  <a:pt x="7337219" y="1"/>
                </a:lnTo>
                <a:lnTo>
                  <a:pt x="7730500" y="589218"/>
                </a:lnTo>
                <a:lnTo>
                  <a:pt x="7730500" y="1"/>
                </a:lnTo>
                <a:lnTo>
                  <a:pt x="7985783" y="1"/>
                </a:lnTo>
                <a:lnTo>
                  <a:pt x="7985783" y="965938"/>
                </a:lnTo>
                <a:lnTo>
                  <a:pt x="7673922" y="965938"/>
                </a:lnTo>
                <a:lnTo>
                  <a:pt x="7268233" y="354636"/>
                </a:lnTo>
                <a:lnTo>
                  <a:pt x="7268233" y="965938"/>
                </a:lnTo>
                <a:lnTo>
                  <a:pt x="7011566" y="965938"/>
                </a:lnTo>
                <a:close/>
                <a:moveTo>
                  <a:pt x="6202928" y="1"/>
                </a:moveTo>
                <a:lnTo>
                  <a:pt x="6536861" y="1"/>
                </a:lnTo>
                <a:lnTo>
                  <a:pt x="6963264" y="965938"/>
                </a:lnTo>
                <a:lnTo>
                  <a:pt x="6672104" y="965938"/>
                </a:lnTo>
                <a:lnTo>
                  <a:pt x="6589300" y="769989"/>
                </a:lnTo>
                <a:lnTo>
                  <a:pt x="6142209" y="769989"/>
                </a:lnTo>
                <a:lnTo>
                  <a:pt x="6060789" y="965938"/>
                </a:lnTo>
                <a:lnTo>
                  <a:pt x="5776525" y="965938"/>
                </a:lnTo>
                <a:close/>
                <a:moveTo>
                  <a:pt x="1235025" y="1"/>
                </a:moveTo>
                <a:lnTo>
                  <a:pt x="1640724" y="1"/>
                </a:lnTo>
                <a:lnTo>
                  <a:pt x="1861513" y="608547"/>
                </a:lnTo>
                <a:lnTo>
                  <a:pt x="2080918" y="1"/>
                </a:lnTo>
                <a:lnTo>
                  <a:pt x="2482479" y="1"/>
                </a:lnTo>
                <a:lnTo>
                  <a:pt x="2482479" y="965938"/>
                </a:lnTo>
                <a:lnTo>
                  <a:pt x="2228569" y="965938"/>
                </a:lnTo>
                <a:lnTo>
                  <a:pt x="2228569" y="270460"/>
                </a:lnTo>
                <a:lnTo>
                  <a:pt x="1973287" y="965938"/>
                </a:lnTo>
                <a:lnTo>
                  <a:pt x="1744217" y="965938"/>
                </a:lnTo>
                <a:lnTo>
                  <a:pt x="1488934" y="270460"/>
                </a:lnTo>
                <a:lnTo>
                  <a:pt x="1488934" y="965938"/>
                </a:lnTo>
                <a:lnTo>
                  <a:pt x="1235025" y="965938"/>
                </a:lnTo>
                <a:close/>
                <a:moveTo>
                  <a:pt x="426403" y="1"/>
                </a:moveTo>
                <a:lnTo>
                  <a:pt x="760337" y="1"/>
                </a:lnTo>
                <a:lnTo>
                  <a:pt x="1186740" y="965938"/>
                </a:lnTo>
                <a:lnTo>
                  <a:pt x="895580" y="965938"/>
                </a:lnTo>
                <a:lnTo>
                  <a:pt x="812776" y="769989"/>
                </a:lnTo>
                <a:lnTo>
                  <a:pt x="365685" y="769989"/>
                </a:lnTo>
                <a:lnTo>
                  <a:pt x="284265" y="965938"/>
                </a:lnTo>
                <a:lnTo>
                  <a:pt x="0" y="965938"/>
                </a:lnTo>
                <a:close/>
                <a:moveTo>
                  <a:pt x="14995555" y="0"/>
                </a:moveTo>
                <a:lnTo>
                  <a:pt x="15526795" y="0"/>
                </a:lnTo>
                <a:lnTo>
                  <a:pt x="15426097" y="219405"/>
                </a:lnTo>
                <a:lnTo>
                  <a:pt x="14996963" y="219405"/>
                </a:lnTo>
                <a:cubicBezTo>
                  <a:pt x="14945897" y="219405"/>
                  <a:pt x="14908687" y="249758"/>
                  <a:pt x="14908687" y="295300"/>
                </a:cubicBezTo>
                <a:cubicBezTo>
                  <a:pt x="14908687" y="342214"/>
                  <a:pt x="14945897" y="372580"/>
                  <a:pt x="14996963" y="372580"/>
                </a:cubicBezTo>
                <a:lnTo>
                  <a:pt x="15234315" y="372580"/>
                </a:lnTo>
                <a:cubicBezTo>
                  <a:pt x="15431671" y="372580"/>
                  <a:pt x="15544829" y="476072"/>
                  <a:pt x="15544829" y="652704"/>
                </a:cubicBezTo>
                <a:cubicBezTo>
                  <a:pt x="15544829" y="838987"/>
                  <a:pt x="15416431" y="965937"/>
                  <a:pt x="15199771" y="965937"/>
                </a:cubicBezTo>
                <a:lnTo>
                  <a:pt x="14680987" y="965937"/>
                </a:lnTo>
                <a:lnTo>
                  <a:pt x="14680987" y="746531"/>
                </a:lnTo>
                <a:lnTo>
                  <a:pt x="15198373" y="746531"/>
                </a:lnTo>
                <a:cubicBezTo>
                  <a:pt x="15250837" y="746531"/>
                  <a:pt x="15286765" y="716178"/>
                  <a:pt x="15286765" y="669265"/>
                </a:cubicBezTo>
                <a:cubicBezTo>
                  <a:pt x="15286765" y="622338"/>
                  <a:pt x="15250837" y="591985"/>
                  <a:pt x="15198373" y="591985"/>
                </a:cubicBezTo>
                <a:lnTo>
                  <a:pt x="14961137" y="591985"/>
                </a:lnTo>
                <a:cubicBezTo>
                  <a:pt x="14772047" y="591985"/>
                  <a:pt x="14650623" y="485724"/>
                  <a:pt x="14650623" y="303581"/>
                </a:cubicBezTo>
                <a:cubicBezTo>
                  <a:pt x="14650623" y="129705"/>
                  <a:pt x="14776239" y="0"/>
                  <a:pt x="14995555" y="0"/>
                </a:cubicBezTo>
                <a:close/>
                <a:moveTo>
                  <a:pt x="14046739" y="0"/>
                </a:moveTo>
                <a:lnTo>
                  <a:pt x="14578107" y="0"/>
                </a:lnTo>
                <a:lnTo>
                  <a:pt x="14477283" y="219405"/>
                </a:lnTo>
                <a:lnTo>
                  <a:pt x="14048149" y="219405"/>
                </a:lnTo>
                <a:cubicBezTo>
                  <a:pt x="13997083" y="219405"/>
                  <a:pt x="13959871" y="249758"/>
                  <a:pt x="13959871" y="295300"/>
                </a:cubicBezTo>
                <a:cubicBezTo>
                  <a:pt x="13959871" y="342214"/>
                  <a:pt x="13997083" y="372580"/>
                  <a:pt x="14048149" y="372580"/>
                </a:cubicBezTo>
                <a:lnTo>
                  <a:pt x="14285499" y="372580"/>
                </a:lnTo>
                <a:cubicBezTo>
                  <a:pt x="14482857" y="372580"/>
                  <a:pt x="14596015" y="476072"/>
                  <a:pt x="14596015" y="652704"/>
                </a:cubicBezTo>
                <a:cubicBezTo>
                  <a:pt x="14596015" y="838987"/>
                  <a:pt x="14467617" y="965937"/>
                  <a:pt x="14250955" y="965937"/>
                </a:cubicBezTo>
                <a:lnTo>
                  <a:pt x="13732173" y="965937"/>
                </a:lnTo>
                <a:lnTo>
                  <a:pt x="13732173" y="746531"/>
                </a:lnTo>
                <a:lnTo>
                  <a:pt x="14249699" y="746531"/>
                </a:lnTo>
                <a:cubicBezTo>
                  <a:pt x="14302009" y="746531"/>
                  <a:pt x="14337951" y="716178"/>
                  <a:pt x="14337951" y="669265"/>
                </a:cubicBezTo>
                <a:cubicBezTo>
                  <a:pt x="14337951" y="622338"/>
                  <a:pt x="14302009" y="591985"/>
                  <a:pt x="14249699" y="591985"/>
                </a:cubicBezTo>
                <a:lnTo>
                  <a:pt x="14012323" y="591985"/>
                </a:lnTo>
                <a:cubicBezTo>
                  <a:pt x="13823232" y="591985"/>
                  <a:pt x="13701807" y="485724"/>
                  <a:pt x="13701807" y="303581"/>
                </a:cubicBezTo>
                <a:cubicBezTo>
                  <a:pt x="13701807" y="129705"/>
                  <a:pt x="13827423" y="0"/>
                  <a:pt x="14046739" y="0"/>
                </a:cubicBezTo>
                <a:close/>
              </a:path>
            </a:pathLst>
          </a:custGeom>
          <a:solidFill>
            <a:schemeClr val="accent3"/>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261757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Subhead P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420B9B1F-4FFD-794F-9AD1-2064C750F3A4}"/>
              </a:ext>
            </a:extLst>
          </p:cNvPr>
          <p:cNvSpPr/>
          <p:nvPr userDrawn="1"/>
        </p:nvSpPr>
        <p:spPr>
          <a:xfrm>
            <a:off x="0" y="0"/>
            <a:ext cx="13817600" cy="9144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7" name="Title Placeholder 17"/>
          <p:cNvSpPr>
            <a:spLocks noGrp="1"/>
          </p:cNvSpPr>
          <p:nvPr>
            <p:ph type="title"/>
          </p:nvPr>
        </p:nvSpPr>
        <p:spPr>
          <a:xfrm>
            <a:off x="560717" y="391949"/>
            <a:ext cx="12731817" cy="498683"/>
          </a:xfrm>
          <a:prstGeom prst="rect">
            <a:avLst/>
          </a:prstGeom>
        </p:spPr>
        <p:txBody>
          <a:bodyPr tIns="0" bIns="0" rtlCol="0" anchor="t">
            <a:normAutofit/>
          </a:bodyPr>
          <a:lstStyle>
            <a:lvl1pPr>
              <a:defRPr sz="3000" b="0" i="0" baseline="0">
                <a:solidFill>
                  <a:schemeClr val="bg1"/>
                </a:solidFill>
                <a:latin typeface="Cambria" panose="02040503050406030204" pitchFamily="18" charset="0"/>
                <a:ea typeface="Cambria" panose="02040503050406030204" pitchFamily="18" charset="0"/>
                <a:cs typeface="Cambria" panose="02040503050406030204" pitchFamily="18" charset="0"/>
              </a:defRPr>
            </a:lvl1pPr>
          </a:lstStyle>
          <a:p>
            <a:r>
              <a:rPr lang="en-US" dirty="0"/>
              <a:t>Click to edit Master title style</a:t>
            </a:r>
          </a:p>
        </p:txBody>
      </p:sp>
      <p:sp>
        <p:nvSpPr>
          <p:cNvPr id="8" name="Content Placeholder 2"/>
          <p:cNvSpPr>
            <a:spLocks noGrp="1"/>
          </p:cNvSpPr>
          <p:nvPr>
            <p:ph idx="12" hasCustomPrompt="1"/>
          </p:nvPr>
        </p:nvSpPr>
        <p:spPr>
          <a:xfrm>
            <a:off x="560717" y="1053458"/>
            <a:ext cx="12731817" cy="276999"/>
          </a:xfrm>
          <a:prstGeom prst="rect">
            <a:avLst/>
          </a:prstGeom>
        </p:spPr>
        <p:txBody>
          <a:bodyPr lIns="0" tIns="0" rIns="0" bIns="0">
            <a:spAutoFit/>
          </a:bodyPr>
          <a:lstStyle>
            <a:lvl1pPr marL="0" indent="0">
              <a:lnSpc>
                <a:spcPct val="100000"/>
              </a:lnSpc>
              <a:spcBef>
                <a:spcPts val="0"/>
              </a:spcBef>
              <a:spcAft>
                <a:spcPts val="0"/>
              </a:spcAft>
              <a:buClr>
                <a:schemeClr val="accent2"/>
              </a:buClr>
              <a:buNone/>
              <a:defRPr sz="1800" b="0" i="0" baseline="0">
                <a:solidFill>
                  <a:schemeClr val="tx2"/>
                </a:solidFill>
                <a:latin typeface="Arial" panose="020B0604020202020204" pitchFamily="34" charset="0"/>
                <a:ea typeface="Arial" panose="020B0604020202020204" pitchFamily="34" charset="0"/>
                <a:cs typeface="Arial" panose="020B0604020202020204" pitchFamily="34" charset="0"/>
              </a:defRPr>
            </a:lvl1pPr>
            <a:lvl2pPr marL="613834" indent="-309034" algn="l" defTabSz="609601" rtl="0" eaLnBrk="1" fontAlgn="base" hangingPunct="1">
              <a:lnSpc>
                <a:spcPct val="100000"/>
              </a:lnSpc>
              <a:spcBef>
                <a:spcPts val="0"/>
              </a:spcBef>
              <a:spcAft>
                <a:spcPts val="0"/>
              </a:spcAft>
              <a:buClr>
                <a:schemeClr val="accent2"/>
              </a:buClr>
              <a:buFont typeface="Arial" charset="0"/>
              <a:buChar char="•"/>
              <a:defRPr lang="en-US" sz="2000" b="1" i="0" kern="1200" dirty="0" smtClean="0">
                <a:solidFill>
                  <a:schemeClr val="accent6">
                    <a:lumMod val="50000"/>
                  </a:schemeClr>
                </a:solidFill>
                <a:latin typeface="BentonSans" charset="0"/>
                <a:ea typeface="BentonSans" charset="0"/>
                <a:cs typeface="BentonSans" charset="0"/>
              </a:defRPr>
            </a:lvl2pPr>
            <a:lvl3pPr marL="990600" indent="-228602">
              <a:lnSpc>
                <a:spcPct val="100000"/>
              </a:lnSpc>
              <a:spcBef>
                <a:spcPts val="0"/>
              </a:spcBef>
              <a:spcAft>
                <a:spcPts val="0"/>
              </a:spcAft>
              <a:buClr>
                <a:schemeClr val="accent2"/>
              </a:buClr>
              <a:buFont typeface="Helvetica" charset="0"/>
              <a:buChar char="⁃"/>
              <a:defRPr sz="2000" b="1" i="0">
                <a:solidFill>
                  <a:schemeClr val="accent6">
                    <a:lumMod val="50000"/>
                  </a:schemeClr>
                </a:solidFill>
                <a:latin typeface="BentonSans" charset="0"/>
                <a:ea typeface="BentonSans" charset="0"/>
                <a:cs typeface="BentonSans" charset="0"/>
              </a:defRPr>
            </a:lvl3pPr>
            <a:lvl4pPr marL="1371604" indent="-228602">
              <a:lnSpc>
                <a:spcPct val="100000"/>
              </a:lnSpc>
              <a:spcBef>
                <a:spcPts val="0"/>
              </a:spcBef>
              <a:spcAft>
                <a:spcPts val="0"/>
              </a:spcAft>
              <a:buClr>
                <a:schemeClr val="accent2"/>
              </a:buClr>
              <a:buFont typeface="Helvetica" charset="0"/>
              <a:buChar char="⁃"/>
              <a:defRPr sz="2000" b="1" i="0">
                <a:solidFill>
                  <a:schemeClr val="accent6">
                    <a:lumMod val="50000"/>
                  </a:schemeClr>
                </a:solidFill>
                <a:latin typeface="BentonSans Light" charset="0"/>
                <a:ea typeface="BentonSans Light" charset="0"/>
                <a:cs typeface="BentonSans Light" charset="0"/>
              </a:defRPr>
            </a:lvl4pPr>
            <a:lvl5pPr marL="1241400" indent="-303711">
              <a:spcBef>
                <a:spcPts val="0"/>
              </a:spcBef>
              <a:spcAft>
                <a:spcPts val="1196"/>
              </a:spcAft>
              <a:buClr>
                <a:schemeClr val="tx1"/>
              </a:buClr>
              <a:buFont typeface="Arial" pitchFamily="34" charset="0"/>
              <a:buChar char="–"/>
              <a:defRPr sz="1734">
                <a:solidFill>
                  <a:schemeClr val="tx1"/>
                </a:solidFill>
                <a:latin typeface="Arial" pitchFamily="34" charset="0"/>
                <a:cs typeface="Arial" pitchFamily="34" charset="0"/>
              </a:defRPr>
            </a:lvl5pPr>
          </a:lstStyle>
          <a:p>
            <a:pPr lvl="0"/>
            <a:r>
              <a:rPr lang="en-US" dirty="0"/>
              <a:t>Click To Edit Master Text Styles</a:t>
            </a:r>
          </a:p>
        </p:txBody>
      </p:sp>
      <p:sp>
        <p:nvSpPr>
          <p:cNvPr id="10" name="TextBox 9"/>
          <p:cNvSpPr txBox="1"/>
          <p:nvPr userDrawn="1"/>
        </p:nvSpPr>
        <p:spPr>
          <a:xfrm>
            <a:off x="505120" y="7186367"/>
            <a:ext cx="5505388" cy="369332"/>
          </a:xfrm>
          <a:prstGeom prst="rect">
            <a:avLst/>
          </a:prstGeom>
          <a:noFill/>
          <a:effectLst/>
        </p:spPr>
        <p:txBody>
          <a:bodyPr wrap="square" lIns="0" tIns="0" rIns="0" bIns="0" anchor="ctr">
            <a:spAutoFit/>
          </a:bodyPr>
          <a:lstStyle/>
          <a:p>
            <a:pPr defTabSz="617485" fontAlgn="base">
              <a:spcBef>
                <a:spcPct val="0"/>
              </a:spcBef>
              <a:spcAft>
                <a:spcPct val="0"/>
              </a:spcAft>
              <a:defRPr/>
            </a:pPr>
            <a:r>
              <a:rPr lang="en-US" sz="800" b="0" i="0" dirty="0">
                <a:solidFill>
                  <a:srgbClr val="A7A8AA"/>
                </a:solidFill>
                <a:latin typeface="Arial" panose="020B0604020202020204" pitchFamily="34" charset="0"/>
                <a:ea typeface="BentonSans Medium" charset="0"/>
                <a:cs typeface="BentonSans Medium" charset="0"/>
              </a:rPr>
              <a:t>This document contains unpublished confidential and proprietary information of American Express. </a:t>
            </a:r>
          </a:p>
          <a:p>
            <a:pPr defTabSz="617485" fontAlgn="base">
              <a:spcBef>
                <a:spcPct val="0"/>
              </a:spcBef>
              <a:spcAft>
                <a:spcPct val="0"/>
              </a:spcAft>
              <a:defRPr/>
            </a:pPr>
            <a:r>
              <a:rPr lang="en-US" sz="800" b="0" i="0" dirty="0">
                <a:solidFill>
                  <a:srgbClr val="A7A8AA"/>
                </a:solidFill>
                <a:latin typeface="Arial" panose="020B0604020202020204" pitchFamily="34" charset="0"/>
                <a:ea typeface="BentonSans Medium" charset="0"/>
                <a:cs typeface="BentonSans Medium" charset="0"/>
              </a:rPr>
              <a:t>No disclosure or use of any portion may be made without the express written consent of American Express.</a:t>
            </a:r>
            <a:br>
              <a:rPr lang="en-US" sz="800" b="0" i="0" dirty="0">
                <a:solidFill>
                  <a:srgbClr val="A7A8AA"/>
                </a:solidFill>
                <a:latin typeface="Arial" panose="020B0604020202020204" pitchFamily="34" charset="0"/>
                <a:ea typeface="BentonSans Medium" charset="0"/>
                <a:cs typeface="BentonSans Medium" charset="0"/>
              </a:rPr>
            </a:br>
            <a:r>
              <a:rPr lang="en-US" sz="800" b="0" i="0" dirty="0">
                <a:solidFill>
                  <a:srgbClr val="A7A8AA"/>
                </a:solidFill>
                <a:latin typeface="Arial" panose="020B0604020202020204" pitchFamily="34" charset="0"/>
                <a:ea typeface="BentonSans Medium" charset="0"/>
                <a:cs typeface="BentonSans Medium" charset="0"/>
              </a:rPr>
              <a:t>©2019 American Express. All Rights Reserved. </a:t>
            </a:r>
          </a:p>
        </p:txBody>
      </p:sp>
      <p:pic>
        <p:nvPicPr>
          <p:cNvPr id="12" name="Picture 11">
            <a:extLst>
              <a:ext uri="{FF2B5EF4-FFF2-40B4-BE49-F238E27FC236}">
                <a16:creationId xmlns:a16="http://schemas.microsoft.com/office/drawing/2014/main" xmlns="" id="{4A55589F-E62A-784A-8555-B1758806865C}"/>
              </a:ext>
            </a:extLst>
          </p:cNvPr>
          <p:cNvPicPr>
            <a:picLocks noChangeAspect="1"/>
          </p:cNvPicPr>
          <p:nvPr userDrawn="1"/>
        </p:nvPicPr>
        <p:blipFill>
          <a:blip r:embed="rId2"/>
          <a:stretch>
            <a:fillRect/>
          </a:stretch>
        </p:blipFill>
        <p:spPr>
          <a:xfrm>
            <a:off x="10979449" y="7048444"/>
            <a:ext cx="1834896" cy="697992"/>
          </a:xfrm>
          <a:prstGeom prst="rect">
            <a:avLst/>
          </a:prstGeom>
        </p:spPr>
      </p:pic>
      <p:sp>
        <p:nvSpPr>
          <p:cNvPr id="13" name="Slide Number Placeholder 3"/>
          <p:cNvSpPr txBox="1">
            <a:spLocks/>
          </p:cNvSpPr>
          <p:nvPr userDrawn="1"/>
        </p:nvSpPr>
        <p:spPr>
          <a:xfrm>
            <a:off x="10184883" y="7190271"/>
            <a:ext cx="3107651" cy="414338"/>
          </a:xfrm>
          <a:prstGeom prst="rect">
            <a:avLst/>
          </a:prstGeom>
        </p:spPr>
        <p:txBody>
          <a:bodyPr vert="horz" lIns="125615" tIns="62807" rIns="125615" bIns="62807" rtlCol="0" anchor="ctr"/>
          <a:lstStyle>
            <a:defPPr>
              <a:defRPr lang="en-US"/>
            </a:defPPr>
            <a:lvl1pPr marL="0" algn="r" defTabSz="914400" rtl="0" eaLnBrk="1" latinLnBrk="0" hangingPunct="1">
              <a:defRPr sz="1059"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99C4896-3D73-4253-8FF8-B28293BA47FF}" type="slidenum">
              <a:rPr lang="en-US" sz="1200" b="0" i="0" smtClean="0">
                <a:solidFill>
                  <a:srgbClr val="000000">
                    <a:tint val="75000"/>
                  </a:srgbClr>
                </a:solidFill>
                <a:latin typeface="Arial" panose="020B0604020202020204" pitchFamily="34" charset="0"/>
              </a:rPr>
              <a:pPr/>
              <a:t>‹#›</a:t>
            </a:fld>
            <a:endParaRPr lang="en-US" sz="1200" b="0" i="0" dirty="0">
              <a:solidFill>
                <a:srgbClr val="000000">
                  <a:tint val="75000"/>
                </a:srgbClr>
              </a:solidFill>
              <a:latin typeface="Arial" panose="020B0604020202020204" pitchFamily="34" charset="0"/>
            </a:endParaRPr>
          </a:p>
        </p:txBody>
      </p:sp>
      <p:cxnSp>
        <p:nvCxnSpPr>
          <p:cNvPr id="15" name="Straight Connector 14">
            <a:extLst>
              <a:ext uri="{FF2B5EF4-FFF2-40B4-BE49-F238E27FC236}">
                <a16:creationId xmlns:a16="http://schemas.microsoft.com/office/drawing/2014/main" xmlns="" id="{C1A0D4FF-1D55-584C-AD6F-51188D82A3AD}"/>
              </a:ext>
            </a:extLst>
          </p:cNvPr>
          <p:cNvCxnSpPr>
            <a:cxnSpLocks/>
          </p:cNvCxnSpPr>
          <p:nvPr userDrawn="1"/>
        </p:nvCxnSpPr>
        <p:spPr>
          <a:xfrm>
            <a:off x="505119" y="6995160"/>
            <a:ext cx="12787413" cy="0"/>
          </a:xfrm>
          <a:prstGeom prst="line">
            <a:avLst/>
          </a:prstGeom>
          <a:ln w="952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xmlns="" id="{83205BD5-D2FC-5241-AFD2-FE737D2846EE}"/>
              </a:ext>
            </a:extLst>
          </p:cNvPr>
          <p:cNvSpPr txBox="1"/>
          <p:nvPr userDrawn="1"/>
        </p:nvSpPr>
        <p:spPr>
          <a:xfrm>
            <a:off x="560717" y="170350"/>
            <a:ext cx="1732847" cy="221599"/>
          </a:xfrm>
          <a:prstGeom prst="rect">
            <a:avLst/>
          </a:prstGeom>
        </p:spPr>
        <p:txBody>
          <a:bodyPr wrap="none" lIns="0" tIns="0" rIns="0" bIns="0" rtlCol="0">
            <a:spAutoFit/>
          </a:bodyPr>
          <a:lstStyle/>
          <a:p>
            <a:pPr algn="l">
              <a:lnSpc>
                <a:spcPct val="90000"/>
              </a:lnSpc>
              <a:spcBef>
                <a:spcPts val="600"/>
              </a:spcBef>
            </a:pPr>
            <a:r>
              <a:rPr lang="en-US" sz="1600" b="1" dirty="0">
                <a:solidFill>
                  <a:schemeClr val="bg1"/>
                </a:solidFill>
                <a:latin typeface="Arial" panose="020B0604020202020204" pitchFamily="34" charset="0"/>
              </a:rPr>
              <a:t>Partner Managers</a:t>
            </a:r>
          </a:p>
        </p:txBody>
      </p:sp>
      <p:sp>
        <p:nvSpPr>
          <p:cNvPr id="11" name="TextBox 10">
            <a:extLst>
              <a:ext uri="{FF2B5EF4-FFF2-40B4-BE49-F238E27FC236}">
                <a16:creationId xmlns:a16="http://schemas.microsoft.com/office/drawing/2014/main" xmlns="" id="{A006420C-FC18-3A41-BE66-D81828D10448}"/>
              </a:ext>
            </a:extLst>
          </p:cNvPr>
          <p:cNvSpPr txBox="1"/>
          <p:nvPr userDrawn="1"/>
        </p:nvSpPr>
        <p:spPr>
          <a:xfrm>
            <a:off x="12853875" y="0"/>
            <a:ext cx="963725" cy="378565"/>
          </a:xfrm>
          <a:prstGeom prst="rect">
            <a:avLst/>
          </a:prstGeom>
          <a:solidFill>
            <a:srgbClr val="FFFF00"/>
          </a:solidFill>
        </p:spPr>
        <p:txBody>
          <a:bodyPr wrap="none" lIns="91440" tIns="91440" rIns="91440" bIns="91440" rtlCol="0">
            <a:spAutoFit/>
          </a:bodyPr>
          <a:lstStyle/>
          <a:p>
            <a:pPr>
              <a:lnSpc>
                <a:spcPct val="90000"/>
              </a:lnSpc>
              <a:spcBef>
                <a:spcPts val="600"/>
              </a:spcBef>
            </a:pPr>
            <a:r>
              <a:rPr lang="en-US" sz="1400" dirty="0">
                <a:solidFill>
                  <a:srgbClr val="FF0000"/>
                </a:solidFill>
                <a:latin typeface="Arial" panose="020B0604020202020204" pitchFamily="34" charset="0"/>
                <a:cs typeface="Arial" panose="020B0604020202020204" pitchFamily="34" charset="0"/>
              </a:rPr>
              <a:t>REMOVE</a:t>
            </a:r>
          </a:p>
        </p:txBody>
      </p:sp>
    </p:spTree>
    <p:extLst>
      <p:ext uri="{BB962C8B-B14F-4D97-AF65-F5344CB8AC3E}">
        <p14:creationId xmlns:p14="http://schemas.microsoft.com/office/powerpoint/2010/main" val="3985105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itle Placeholder 17"/>
          <p:cNvSpPr>
            <a:spLocks noGrp="1"/>
          </p:cNvSpPr>
          <p:nvPr>
            <p:ph type="title"/>
          </p:nvPr>
        </p:nvSpPr>
        <p:spPr>
          <a:xfrm>
            <a:off x="560717" y="391949"/>
            <a:ext cx="12731817" cy="498683"/>
          </a:xfrm>
          <a:prstGeom prst="rect">
            <a:avLst/>
          </a:prstGeom>
        </p:spPr>
        <p:txBody>
          <a:bodyPr tIns="0" bIns="0" rtlCol="0" anchor="t">
            <a:normAutofit/>
          </a:bodyPr>
          <a:lstStyle>
            <a:lvl1pPr>
              <a:defRPr sz="3000" b="0" i="0">
                <a:solidFill>
                  <a:srgbClr val="00175A"/>
                </a:solidFill>
                <a:latin typeface="Cambria" panose="02040503050406030204" pitchFamily="18" charset="0"/>
                <a:ea typeface="Cambria" panose="02040503050406030204" pitchFamily="18" charset="0"/>
                <a:cs typeface="Cambria" panose="02040503050406030204" pitchFamily="18" charset="0"/>
              </a:defRPr>
            </a:lvl1pPr>
          </a:lstStyle>
          <a:p>
            <a:r>
              <a:rPr lang="en-US" dirty="0"/>
              <a:t>Click to edit Master title style</a:t>
            </a:r>
          </a:p>
        </p:txBody>
      </p:sp>
      <p:sp>
        <p:nvSpPr>
          <p:cNvPr id="10" name="TextBox 9"/>
          <p:cNvSpPr txBox="1"/>
          <p:nvPr userDrawn="1"/>
        </p:nvSpPr>
        <p:spPr>
          <a:xfrm>
            <a:off x="505119" y="7186367"/>
            <a:ext cx="5984891" cy="369332"/>
          </a:xfrm>
          <a:prstGeom prst="rect">
            <a:avLst/>
          </a:prstGeom>
          <a:noFill/>
          <a:effectLst/>
        </p:spPr>
        <p:txBody>
          <a:bodyPr wrap="square" lIns="0" tIns="0" rIns="0" bIns="0" anchor="ctr">
            <a:spAutoFit/>
          </a:bodyPr>
          <a:lstStyle/>
          <a:p>
            <a:pPr defTabSz="617485" fontAlgn="base">
              <a:spcBef>
                <a:spcPct val="0"/>
              </a:spcBef>
              <a:spcAft>
                <a:spcPct val="0"/>
              </a:spcAft>
              <a:defRPr/>
            </a:pPr>
            <a:r>
              <a:rPr lang="en-US" sz="800" b="0" i="0" dirty="0">
                <a:solidFill>
                  <a:srgbClr val="A7A8AA"/>
                </a:solidFill>
                <a:latin typeface="Arial" panose="020B0604020202020204" pitchFamily="34" charset="0"/>
                <a:ea typeface="BentonSans Medium" charset="0"/>
                <a:cs typeface="BentonSans Medium" charset="0"/>
              </a:rPr>
              <a:t>This document contains unpublished confidential and proprietary information of American Express. </a:t>
            </a:r>
          </a:p>
          <a:p>
            <a:pPr defTabSz="617485" fontAlgn="base">
              <a:spcBef>
                <a:spcPct val="0"/>
              </a:spcBef>
              <a:spcAft>
                <a:spcPct val="0"/>
              </a:spcAft>
              <a:defRPr/>
            </a:pPr>
            <a:r>
              <a:rPr lang="en-US" sz="800" b="0" i="0" dirty="0">
                <a:solidFill>
                  <a:srgbClr val="A7A8AA"/>
                </a:solidFill>
                <a:latin typeface="Arial" panose="020B0604020202020204" pitchFamily="34" charset="0"/>
                <a:ea typeface="BentonSans Medium" charset="0"/>
                <a:cs typeface="BentonSans Medium" charset="0"/>
              </a:rPr>
              <a:t>No disclosure or use of any portion may be made without the express written consent of American Express.</a:t>
            </a:r>
            <a:br>
              <a:rPr lang="en-US" sz="800" b="0" i="0" dirty="0">
                <a:solidFill>
                  <a:srgbClr val="A7A8AA"/>
                </a:solidFill>
                <a:latin typeface="Arial" panose="020B0604020202020204" pitchFamily="34" charset="0"/>
                <a:ea typeface="BentonSans Medium" charset="0"/>
                <a:cs typeface="BentonSans Medium" charset="0"/>
              </a:rPr>
            </a:br>
            <a:r>
              <a:rPr lang="en-US" sz="800" b="0" i="0" dirty="0">
                <a:solidFill>
                  <a:srgbClr val="A7A8AA"/>
                </a:solidFill>
                <a:latin typeface="Arial" panose="020B0604020202020204" pitchFamily="34" charset="0"/>
                <a:ea typeface="BentonSans Medium" charset="0"/>
                <a:cs typeface="BentonSans Medium" charset="0"/>
              </a:rPr>
              <a:t>©2019 American Express. All Rights Reserved. </a:t>
            </a:r>
          </a:p>
        </p:txBody>
      </p:sp>
      <p:sp>
        <p:nvSpPr>
          <p:cNvPr id="8" name="Line">
            <a:extLst>
              <a:ext uri="{FF2B5EF4-FFF2-40B4-BE49-F238E27FC236}">
                <a16:creationId xmlns:a16="http://schemas.microsoft.com/office/drawing/2014/main" xmlns="" id="{D9E462BF-3BD0-944D-B42E-1277A1DEC8E0}"/>
              </a:ext>
            </a:extLst>
          </p:cNvPr>
          <p:cNvSpPr>
            <a:spLocks noGrp="1"/>
          </p:cNvSpPr>
          <p:nvPr userDrawn="1"/>
        </p:nvSpPr>
        <p:spPr>
          <a:xfrm flipV="1">
            <a:off x="560714" y="914400"/>
            <a:ext cx="12731817" cy="0"/>
          </a:xfrm>
          <a:prstGeom prst="line">
            <a:avLst/>
          </a:prstGeom>
          <a:solidFill>
            <a:srgbClr val="FFFFFF"/>
          </a:solidFill>
          <a:ln w="12700">
            <a:solidFill>
              <a:srgbClr val="A7A8AA"/>
            </a:solidFill>
            <a:prstDash val="solid"/>
          </a:ln>
        </p:spPr>
        <p:txBody>
          <a:bodyPr rtlCol="0" anchor="ctr"/>
          <a:lstStyle/>
          <a:p>
            <a:pPr algn="ctr"/>
            <a:endParaRPr sz="2756" b="0" i="0" dirty="0">
              <a:latin typeface="Arial" panose="020B0604020202020204" pitchFamily="34" charset="0"/>
            </a:endParaRPr>
          </a:p>
        </p:txBody>
      </p:sp>
      <p:cxnSp>
        <p:nvCxnSpPr>
          <p:cNvPr id="15" name="Straight Connector 14">
            <a:extLst>
              <a:ext uri="{FF2B5EF4-FFF2-40B4-BE49-F238E27FC236}">
                <a16:creationId xmlns:a16="http://schemas.microsoft.com/office/drawing/2014/main" xmlns="" id="{F5DDB186-ADE5-BD46-847D-E602E0ABD1E7}"/>
              </a:ext>
            </a:extLst>
          </p:cNvPr>
          <p:cNvCxnSpPr>
            <a:cxnSpLocks/>
          </p:cNvCxnSpPr>
          <p:nvPr userDrawn="1"/>
        </p:nvCxnSpPr>
        <p:spPr>
          <a:xfrm>
            <a:off x="505119" y="7112849"/>
            <a:ext cx="12787413" cy="0"/>
          </a:xfrm>
          <a:prstGeom prst="line">
            <a:avLst/>
          </a:prstGeom>
          <a:ln w="952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7" name="Freeform 16">
            <a:extLst>
              <a:ext uri="{FF2B5EF4-FFF2-40B4-BE49-F238E27FC236}">
                <a16:creationId xmlns:a16="http://schemas.microsoft.com/office/drawing/2014/main" xmlns="" id="{373F4E76-C2AA-2642-B8B8-69C6C6490149}"/>
              </a:ext>
            </a:extLst>
          </p:cNvPr>
          <p:cNvSpPr/>
          <p:nvPr userDrawn="1"/>
        </p:nvSpPr>
        <p:spPr>
          <a:xfrm>
            <a:off x="10558928" y="7323508"/>
            <a:ext cx="2733603" cy="169864"/>
          </a:xfrm>
          <a:custGeom>
            <a:avLst/>
            <a:gdLst>
              <a:gd name="connsiteX0" fmla="*/ 6365754 w 15544829"/>
              <a:gd name="connsiteY0" fmla="*/ 234583 h 965941"/>
              <a:gd name="connsiteX1" fmla="*/ 6230524 w 15544829"/>
              <a:gd name="connsiteY1" fmla="*/ 557493 h 965941"/>
              <a:gd name="connsiteX2" fmla="*/ 6500983 w 15544829"/>
              <a:gd name="connsiteY2" fmla="*/ 557493 h 965941"/>
              <a:gd name="connsiteX3" fmla="*/ 589228 w 15544829"/>
              <a:gd name="connsiteY3" fmla="*/ 234583 h 965941"/>
              <a:gd name="connsiteX4" fmla="*/ 453998 w 15544829"/>
              <a:gd name="connsiteY4" fmla="*/ 557493 h 965941"/>
              <a:gd name="connsiteX5" fmla="*/ 724457 w 15544829"/>
              <a:gd name="connsiteY5" fmla="*/ 557493 h 965941"/>
              <a:gd name="connsiteX6" fmla="*/ 11995567 w 15544829"/>
              <a:gd name="connsiteY6" fmla="*/ 219409 h 965941"/>
              <a:gd name="connsiteX7" fmla="*/ 11995567 w 15544829"/>
              <a:gd name="connsiteY7" fmla="*/ 413973 h 965941"/>
              <a:gd name="connsiteX8" fmla="*/ 12265950 w 15544829"/>
              <a:gd name="connsiteY8" fmla="*/ 413973 h 965941"/>
              <a:gd name="connsiteX9" fmla="*/ 12381901 w 15544829"/>
              <a:gd name="connsiteY9" fmla="*/ 317377 h 965941"/>
              <a:gd name="connsiteX10" fmla="*/ 12265950 w 15544829"/>
              <a:gd name="connsiteY10" fmla="*/ 219409 h 965941"/>
              <a:gd name="connsiteX11" fmla="*/ 3923290 w 15544829"/>
              <a:gd name="connsiteY11" fmla="*/ 219409 h 965941"/>
              <a:gd name="connsiteX12" fmla="*/ 3923290 w 15544829"/>
              <a:gd name="connsiteY12" fmla="*/ 413973 h 965941"/>
              <a:gd name="connsiteX13" fmla="*/ 4193761 w 15544829"/>
              <a:gd name="connsiteY13" fmla="*/ 413973 h 965941"/>
              <a:gd name="connsiteX14" fmla="*/ 4309675 w 15544829"/>
              <a:gd name="connsiteY14" fmla="*/ 317377 h 965941"/>
              <a:gd name="connsiteX15" fmla="*/ 4193761 w 15544829"/>
              <a:gd name="connsiteY15" fmla="*/ 219409 h 965941"/>
              <a:gd name="connsiteX16" fmla="*/ 10974369 w 15544829"/>
              <a:gd name="connsiteY16" fmla="*/ 219404 h 965941"/>
              <a:gd name="connsiteX17" fmla="*/ 10974369 w 15544829"/>
              <a:gd name="connsiteY17" fmla="*/ 431913 h 965941"/>
              <a:gd name="connsiteX18" fmla="*/ 11251737 w 15544829"/>
              <a:gd name="connsiteY18" fmla="*/ 431913 h 965941"/>
              <a:gd name="connsiteX19" fmla="*/ 11367637 w 15544829"/>
              <a:gd name="connsiteY19" fmla="*/ 327036 h 965941"/>
              <a:gd name="connsiteX20" fmla="*/ 11251737 w 15544829"/>
              <a:gd name="connsiteY20" fmla="*/ 219404 h 965941"/>
              <a:gd name="connsiteX21" fmla="*/ 11737498 w 15544829"/>
              <a:gd name="connsiteY21" fmla="*/ 4 h 965941"/>
              <a:gd name="connsiteX22" fmla="*/ 12296298 w 15544829"/>
              <a:gd name="connsiteY22" fmla="*/ 4 h 965941"/>
              <a:gd name="connsiteX23" fmla="*/ 12641357 w 15544829"/>
              <a:gd name="connsiteY23" fmla="*/ 311865 h 965941"/>
              <a:gd name="connsiteX24" fmla="*/ 12383306 w 15544829"/>
              <a:gd name="connsiteY24" fmla="*/ 616830 h 965941"/>
              <a:gd name="connsiteX25" fmla="*/ 12703473 w 15544829"/>
              <a:gd name="connsiteY25" fmla="*/ 965941 h 965941"/>
              <a:gd name="connsiteX26" fmla="*/ 12383306 w 15544829"/>
              <a:gd name="connsiteY26" fmla="*/ 965941 h 965941"/>
              <a:gd name="connsiteX27" fmla="*/ 12089288 w 15544829"/>
              <a:gd name="connsiteY27" fmla="*/ 627867 h 965941"/>
              <a:gd name="connsiteX28" fmla="*/ 11995562 w 15544829"/>
              <a:gd name="connsiteY28" fmla="*/ 627867 h 965941"/>
              <a:gd name="connsiteX29" fmla="*/ 11995562 w 15544829"/>
              <a:gd name="connsiteY29" fmla="*/ 965941 h 965941"/>
              <a:gd name="connsiteX30" fmla="*/ 11737498 w 15544829"/>
              <a:gd name="connsiteY30" fmla="*/ 965941 h 965941"/>
              <a:gd name="connsiteX31" fmla="*/ 5580578 w 15544829"/>
              <a:gd name="connsiteY31" fmla="*/ 4 h 965941"/>
              <a:gd name="connsiteX32" fmla="*/ 5889683 w 15544829"/>
              <a:gd name="connsiteY32" fmla="*/ 4 h 965941"/>
              <a:gd name="connsiteX33" fmla="*/ 5889683 w 15544829"/>
              <a:gd name="connsiteY33" fmla="*/ 226305 h 965941"/>
              <a:gd name="connsiteX34" fmla="*/ 5602663 w 15544829"/>
              <a:gd name="connsiteY34" fmla="*/ 226305 h 965941"/>
              <a:gd name="connsiteX35" fmla="*/ 5357034 w 15544829"/>
              <a:gd name="connsiteY35" fmla="*/ 473308 h 965941"/>
              <a:gd name="connsiteX36" fmla="*/ 5357034 w 15544829"/>
              <a:gd name="connsiteY36" fmla="*/ 491253 h 965941"/>
              <a:gd name="connsiteX37" fmla="*/ 5608175 w 15544829"/>
              <a:gd name="connsiteY37" fmla="*/ 746535 h 965941"/>
              <a:gd name="connsiteX38" fmla="*/ 5759965 w 15544829"/>
              <a:gd name="connsiteY38" fmla="*/ 746535 h 965941"/>
              <a:gd name="connsiteX39" fmla="*/ 5656473 w 15544829"/>
              <a:gd name="connsiteY39" fmla="*/ 965941 h 965941"/>
              <a:gd name="connsiteX40" fmla="*/ 5568157 w 15544829"/>
              <a:gd name="connsiteY40" fmla="*/ 965941 h 965941"/>
              <a:gd name="connsiteX41" fmla="*/ 5098995 w 15544829"/>
              <a:gd name="connsiteY41" fmla="*/ 492637 h 965941"/>
              <a:gd name="connsiteX42" fmla="*/ 5098995 w 15544829"/>
              <a:gd name="connsiteY42" fmla="*/ 473308 h 965941"/>
              <a:gd name="connsiteX43" fmla="*/ 5580578 w 15544829"/>
              <a:gd name="connsiteY43" fmla="*/ 4 h 965941"/>
              <a:gd name="connsiteX44" fmla="*/ 3665254 w 15544829"/>
              <a:gd name="connsiteY44" fmla="*/ 4 h 965941"/>
              <a:gd name="connsiteX45" fmla="*/ 4224117 w 15544829"/>
              <a:gd name="connsiteY45" fmla="*/ 4 h 965941"/>
              <a:gd name="connsiteX46" fmla="*/ 4569099 w 15544829"/>
              <a:gd name="connsiteY46" fmla="*/ 311865 h 965941"/>
              <a:gd name="connsiteX47" fmla="*/ 4311049 w 15544829"/>
              <a:gd name="connsiteY47" fmla="*/ 616830 h 965941"/>
              <a:gd name="connsiteX48" fmla="*/ 4631191 w 15544829"/>
              <a:gd name="connsiteY48" fmla="*/ 965941 h 965941"/>
              <a:gd name="connsiteX49" fmla="*/ 4311049 w 15544829"/>
              <a:gd name="connsiteY49" fmla="*/ 965941 h 965941"/>
              <a:gd name="connsiteX50" fmla="*/ 4017133 w 15544829"/>
              <a:gd name="connsiteY50" fmla="*/ 627867 h 965941"/>
              <a:gd name="connsiteX51" fmla="*/ 3923292 w 15544829"/>
              <a:gd name="connsiteY51" fmla="*/ 627867 h 965941"/>
              <a:gd name="connsiteX52" fmla="*/ 3923292 w 15544829"/>
              <a:gd name="connsiteY52" fmla="*/ 965941 h 965941"/>
              <a:gd name="connsiteX53" fmla="*/ 3665254 w 15544829"/>
              <a:gd name="connsiteY53" fmla="*/ 965941 h 965941"/>
              <a:gd name="connsiteX54" fmla="*/ 12776481 w 15544829"/>
              <a:gd name="connsiteY54" fmla="*/ 2 h 965941"/>
              <a:gd name="connsiteX55" fmla="*/ 13593472 w 15544829"/>
              <a:gd name="connsiteY55" fmla="*/ 2 h 965941"/>
              <a:gd name="connsiteX56" fmla="*/ 13593472 w 15544829"/>
              <a:gd name="connsiteY56" fmla="*/ 219407 h 965941"/>
              <a:gd name="connsiteX57" fmla="*/ 13034545 w 15544829"/>
              <a:gd name="connsiteY57" fmla="*/ 219407 h 965941"/>
              <a:gd name="connsiteX58" fmla="*/ 13034545 w 15544829"/>
              <a:gd name="connsiteY58" fmla="*/ 372582 h 965941"/>
              <a:gd name="connsiteX59" fmla="*/ 13579629 w 15544829"/>
              <a:gd name="connsiteY59" fmla="*/ 372582 h 965941"/>
              <a:gd name="connsiteX60" fmla="*/ 13579629 w 15544829"/>
              <a:gd name="connsiteY60" fmla="*/ 591987 h 965941"/>
              <a:gd name="connsiteX61" fmla="*/ 13034545 w 15544829"/>
              <a:gd name="connsiteY61" fmla="*/ 591987 h 965941"/>
              <a:gd name="connsiteX62" fmla="*/ 13034545 w 15544829"/>
              <a:gd name="connsiteY62" fmla="*/ 746533 h 965941"/>
              <a:gd name="connsiteX63" fmla="*/ 13593472 w 15544829"/>
              <a:gd name="connsiteY63" fmla="*/ 746533 h 965941"/>
              <a:gd name="connsiteX64" fmla="*/ 13593472 w 15544829"/>
              <a:gd name="connsiteY64" fmla="*/ 965939 h 965941"/>
              <a:gd name="connsiteX65" fmla="*/ 12776481 w 15544829"/>
              <a:gd name="connsiteY65" fmla="*/ 965939 h 965941"/>
              <a:gd name="connsiteX66" fmla="*/ 8639542 w 15544829"/>
              <a:gd name="connsiteY66" fmla="*/ 2 h 965941"/>
              <a:gd name="connsiteX67" fmla="*/ 9456444 w 15544829"/>
              <a:gd name="connsiteY67" fmla="*/ 2 h 965941"/>
              <a:gd name="connsiteX68" fmla="*/ 9456444 w 15544829"/>
              <a:gd name="connsiteY68" fmla="*/ 219407 h 965941"/>
              <a:gd name="connsiteX69" fmla="*/ 8897593 w 15544829"/>
              <a:gd name="connsiteY69" fmla="*/ 219407 h 965941"/>
              <a:gd name="connsiteX70" fmla="*/ 8897593 w 15544829"/>
              <a:gd name="connsiteY70" fmla="*/ 372582 h 965941"/>
              <a:gd name="connsiteX71" fmla="*/ 9442639 w 15544829"/>
              <a:gd name="connsiteY71" fmla="*/ 372582 h 965941"/>
              <a:gd name="connsiteX72" fmla="*/ 9442639 w 15544829"/>
              <a:gd name="connsiteY72" fmla="*/ 591987 h 965941"/>
              <a:gd name="connsiteX73" fmla="*/ 8897593 w 15544829"/>
              <a:gd name="connsiteY73" fmla="*/ 591987 h 965941"/>
              <a:gd name="connsiteX74" fmla="*/ 8897593 w 15544829"/>
              <a:gd name="connsiteY74" fmla="*/ 746533 h 965941"/>
              <a:gd name="connsiteX75" fmla="*/ 9456444 w 15544829"/>
              <a:gd name="connsiteY75" fmla="*/ 746533 h 965941"/>
              <a:gd name="connsiteX76" fmla="*/ 9456444 w 15544829"/>
              <a:gd name="connsiteY76" fmla="*/ 965939 h 965941"/>
              <a:gd name="connsiteX77" fmla="*/ 8639542 w 15544829"/>
              <a:gd name="connsiteY77" fmla="*/ 965939 h 965941"/>
              <a:gd name="connsiteX78" fmla="*/ 4704329 w 15544829"/>
              <a:gd name="connsiteY78" fmla="*/ 2 h 965941"/>
              <a:gd name="connsiteX79" fmla="*/ 4833361 w 15544829"/>
              <a:gd name="connsiteY79" fmla="*/ 2 h 965941"/>
              <a:gd name="connsiteX80" fmla="*/ 4962380 w 15544829"/>
              <a:gd name="connsiteY80" fmla="*/ 2 h 965941"/>
              <a:gd name="connsiteX81" fmla="*/ 4962380 w 15544829"/>
              <a:gd name="connsiteY81" fmla="*/ 483059 h 965941"/>
              <a:gd name="connsiteX82" fmla="*/ 4962380 w 15544829"/>
              <a:gd name="connsiteY82" fmla="*/ 965939 h 965941"/>
              <a:gd name="connsiteX83" fmla="*/ 4832294 w 15544829"/>
              <a:gd name="connsiteY83" fmla="*/ 965939 h 965941"/>
              <a:gd name="connsiteX84" fmla="*/ 4704329 w 15544829"/>
              <a:gd name="connsiteY84" fmla="*/ 965939 h 965941"/>
              <a:gd name="connsiteX85" fmla="*/ 4704329 w 15544829"/>
              <a:gd name="connsiteY85" fmla="*/ 482958 h 965941"/>
              <a:gd name="connsiteX86" fmla="*/ 2679746 w 15544829"/>
              <a:gd name="connsiteY86" fmla="*/ 2 h 965941"/>
              <a:gd name="connsiteX87" fmla="*/ 3496660 w 15544829"/>
              <a:gd name="connsiteY87" fmla="*/ 2 h 965941"/>
              <a:gd name="connsiteX88" fmla="*/ 3496660 w 15544829"/>
              <a:gd name="connsiteY88" fmla="*/ 219407 h 965941"/>
              <a:gd name="connsiteX89" fmla="*/ 2937785 w 15544829"/>
              <a:gd name="connsiteY89" fmla="*/ 219407 h 965941"/>
              <a:gd name="connsiteX90" fmla="*/ 2937785 w 15544829"/>
              <a:gd name="connsiteY90" fmla="*/ 372582 h 965941"/>
              <a:gd name="connsiteX91" fmla="*/ 3482856 w 15544829"/>
              <a:gd name="connsiteY91" fmla="*/ 372582 h 965941"/>
              <a:gd name="connsiteX92" fmla="*/ 3482856 w 15544829"/>
              <a:gd name="connsiteY92" fmla="*/ 591987 h 965941"/>
              <a:gd name="connsiteX93" fmla="*/ 2937785 w 15544829"/>
              <a:gd name="connsiteY93" fmla="*/ 591987 h 965941"/>
              <a:gd name="connsiteX94" fmla="*/ 2937785 w 15544829"/>
              <a:gd name="connsiteY94" fmla="*/ 746533 h 965941"/>
              <a:gd name="connsiteX95" fmla="*/ 3496660 w 15544829"/>
              <a:gd name="connsiteY95" fmla="*/ 746533 h 965941"/>
              <a:gd name="connsiteX96" fmla="*/ 3496660 w 15544829"/>
              <a:gd name="connsiteY96" fmla="*/ 965939 h 965941"/>
              <a:gd name="connsiteX97" fmla="*/ 2679746 w 15544829"/>
              <a:gd name="connsiteY97" fmla="*/ 965939 h 965941"/>
              <a:gd name="connsiteX98" fmla="*/ 10716312 w 15544829"/>
              <a:gd name="connsiteY98" fmla="*/ 1 h 965941"/>
              <a:gd name="connsiteX99" fmla="*/ 11282084 w 15544829"/>
              <a:gd name="connsiteY99" fmla="*/ 1 h 965941"/>
              <a:gd name="connsiteX100" fmla="*/ 11627004 w 15544829"/>
              <a:gd name="connsiteY100" fmla="*/ 325654 h 965941"/>
              <a:gd name="connsiteX101" fmla="*/ 11273817 w 15544829"/>
              <a:gd name="connsiteY101" fmla="*/ 651321 h 965941"/>
              <a:gd name="connsiteX102" fmla="*/ 10974376 w 15544829"/>
              <a:gd name="connsiteY102" fmla="*/ 651321 h 965941"/>
              <a:gd name="connsiteX103" fmla="*/ 10974376 w 15544829"/>
              <a:gd name="connsiteY103" fmla="*/ 965938 h 965941"/>
              <a:gd name="connsiteX104" fmla="*/ 10716312 w 15544829"/>
              <a:gd name="connsiteY104" fmla="*/ 965938 h 965941"/>
              <a:gd name="connsiteX105" fmla="*/ 9501999 w 15544829"/>
              <a:gd name="connsiteY105" fmla="*/ 1 h 965941"/>
              <a:gd name="connsiteX106" fmla="*/ 9838689 w 15544829"/>
              <a:gd name="connsiteY106" fmla="*/ 1 h 965941"/>
              <a:gd name="connsiteX107" fmla="*/ 10089832 w 15544829"/>
              <a:gd name="connsiteY107" fmla="*/ 291161 h 965941"/>
              <a:gd name="connsiteX108" fmla="*/ 10340987 w 15544829"/>
              <a:gd name="connsiteY108" fmla="*/ 1 h 965941"/>
              <a:gd name="connsiteX109" fmla="*/ 10669409 w 15544829"/>
              <a:gd name="connsiteY109" fmla="*/ 1 h 965941"/>
              <a:gd name="connsiteX110" fmla="*/ 10249915 w 15544829"/>
              <a:gd name="connsiteY110" fmla="*/ 471933 h 965941"/>
              <a:gd name="connsiteX111" fmla="*/ 10685970 w 15544829"/>
              <a:gd name="connsiteY111" fmla="*/ 965938 h 965941"/>
              <a:gd name="connsiteX112" fmla="*/ 10349267 w 15544829"/>
              <a:gd name="connsiteY112" fmla="*/ 965938 h 965941"/>
              <a:gd name="connsiteX113" fmla="*/ 10085704 w 15544829"/>
              <a:gd name="connsiteY113" fmla="*/ 659601 h 965941"/>
              <a:gd name="connsiteX114" fmla="*/ 9822141 w 15544829"/>
              <a:gd name="connsiteY114" fmla="*/ 965938 h 965941"/>
              <a:gd name="connsiteX115" fmla="*/ 9493719 w 15544829"/>
              <a:gd name="connsiteY115" fmla="*/ 965938 h 965941"/>
              <a:gd name="connsiteX116" fmla="*/ 9927005 w 15544829"/>
              <a:gd name="connsiteY116" fmla="*/ 477445 h 965941"/>
              <a:gd name="connsiteX117" fmla="*/ 7011566 w 15544829"/>
              <a:gd name="connsiteY117" fmla="*/ 1 h 965941"/>
              <a:gd name="connsiteX118" fmla="*/ 7337219 w 15544829"/>
              <a:gd name="connsiteY118" fmla="*/ 1 h 965941"/>
              <a:gd name="connsiteX119" fmla="*/ 7730500 w 15544829"/>
              <a:gd name="connsiteY119" fmla="*/ 589218 h 965941"/>
              <a:gd name="connsiteX120" fmla="*/ 7730500 w 15544829"/>
              <a:gd name="connsiteY120" fmla="*/ 1 h 965941"/>
              <a:gd name="connsiteX121" fmla="*/ 7985783 w 15544829"/>
              <a:gd name="connsiteY121" fmla="*/ 1 h 965941"/>
              <a:gd name="connsiteX122" fmla="*/ 7985783 w 15544829"/>
              <a:gd name="connsiteY122" fmla="*/ 965938 h 965941"/>
              <a:gd name="connsiteX123" fmla="*/ 7673922 w 15544829"/>
              <a:gd name="connsiteY123" fmla="*/ 965938 h 965941"/>
              <a:gd name="connsiteX124" fmla="*/ 7268233 w 15544829"/>
              <a:gd name="connsiteY124" fmla="*/ 354636 h 965941"/>
              <a:gd name="connsiteX125" fmla="*/ 7268233 w 15544829"/>
              <a:gd name="connsiteY125" fmla="*/ 965938 h 965941"/>
              <a:gd name="connsiteX126" fmla="*/ 7011566 w 15544829"/>
              <a:gd name="connsiteY126" fmla="*/ 965938 h 965941"/>
              <a:gd name="connsiteX127" fmla="*/ 6202928 w 15544829"/>
              <a:gd name="connsiteY127" fmla="*/ 1 h 965941"/>
              <a:gd name="connsiteX128" fmla="*/ 6536861 w 15544829"/>
              <a:gd name="connsiteY128" fmla="*/ 1 h 965941"/>
              <a:gd name="connsiteX129" fmla="*/ 6963264 w 15544829"/>
              <a:gd name="connsiteY129" fmla="*/ 965938 h 965941"/>
              <a:gd name="connsiteX130" fmla="*/ 6672104 w 15544829"/>
              <a:gd name="connsiteY130" fmla="*/ 965938 h 965941"/>
              <a:gd name="connsiteX131" fmla="*/ 6589300 w 15544829"/>
              <a:gd name="connsiteY131" fmla="*/ 769989 h 965941"/>
              <a:gd name="connsiteX132" fmla="*/ 6142209 w 15544829"/>
              <a:gd name="connsiteY132" fmla="*/ 769989 h 965941"/>
              <a:gd name="connsiteX133" fmla="*/ 6060789 w 15544829"/>
              <a:gd name="connsiteY133" fmla="*/ 965938 h 965941"/>
              <a:gd name="connsiteX134" fmla="*/ 5776525 w 15544829"/>
              <a:gd name="connsiteY134" fmla="*/ 965938 h 965941"/>
              <a:gd name="connsiteX135" fmla="*/ 1235025 w 15544829"/>
              <a:gd name="connsiteY135" fmla="*/ 1 h 965941"/>
              <a:gd name="connsiteX136" fmla="*/ 1640724 w 15544829"/>
              <a:gd name="connsiteY136" fmla="*/ 1 h 965941"/>
              <a:gd name="connsiteX137" fmla="*/ 1861513 w 15544829"/>
              <a:gd name="connsiteY137" fmla="*/ 608547 h 965941"/>
              <a:gd name="connsiteX138" fmla="*/ 2080918 w 15544829"/>
              <a:gd name="connsiteY138" fmla="*/ 1 h 965941"/>
              <a:gd name="connsiteX139" fmla="*/ 2482479 w 15544829"/>
              <a:gd name="connsiteY139" fmla="*/ 1 h 965941"/>
              <a:gd name="connsiteX140" fmla="*/ 2482479 w 15544829"/>
              <a:gd name="connsiteY140" fmla="*/ 965938 h 965941"/>
              <a:gd name="connsiteX141" fmla="*/ 2228569 w 15544829"/>
              <a:gd name="connsiteY141" fmla="*/ 965938 h 965941"/>
              <a:gd name="connsiteX142" fmla="*/ 2228569 w 15544829"/>
              <a:gd name="connsiteY142" fmla="*/ 270460 h 965941"/>
              <a:gd name="connsiteX143" fmla="*/ 1973287 w 15544829"/>
              <a:gd name="connsiteY143" fmla="*/ 965938 h 965941"/>
              <a:gd name="connsiteX144" fmla="*/ 1744217 w 15544829"/>
              <a:gd name="connsiteY144" fmla="*/ 965938 h 965941"/>
              <a:gd name="connsiteX145" fmla="*/ 1488934 w 15544829"/>
              <a:gd name="connsiteY145" fmla="*/ 270460 h 965941"/>
              <a:gd name="connsiteX146" fmla="*/ 1488934 w 15544829"/>
              <a:gd name="connsiteY146" fmla="*/ 965938 h 965941"/>
              <a:gd name="connsiteX147" fmla="*/ 1235025 w 15544829"/>
              <a:gd name="connsiteY147" fmla="*/ 965938 h 965941"/>
              <a:gd name="connsiteX148" fmla="*/ 426403 w 15544829"/>
              <a:gd name="connsiteY148" fmla="*/ 1 h 965941"/>
              <a:gd name="connsiteX149" fmla="*/ 760337 w 15544829"/>
              <a:gd name="connsiteY149" fmla="*/ 1 h 965941"/>
              <a:gd name="connsiteX150" fmla="*/ 1186740 w 15544829"/>
              <a:gd name="connsiteY150" fmla="*/ 965938 h 965941"/>
              <a:gd name="connsiteX151" fmla="*/ 895580 w 15544829"/>
              <a:gd name="connsiteY151" fmla="*/ 965938 h 965941"/>
              <a:gd name="connsiteX152" fmla="*/ 812776 w 15544829"/>
              <a:gd name="connsiteY152" fmla="*/ 769989 h 965941"/>
              <a:gd name="connsiteX153" fmla="*/ 365685 w 15544829"/>
              <a:gd name="connsiteY153" fmla="*/ 769989 h 965941"/>
              <a:gd name="connsiteX154" fmla="*/ 284265 w 15544829"/>
              <a:gd name="connsiteY154" fmla="*/ 965938 h 965941"/>
              <a:gd name="connsiteX155" fmla="*/ 0 w 15544829"/>
              <a:gd name="connsiteY155" fmla="*/ 965938 h 965941"/>
              <a:gd name="connsiteX156" fmla="*/ 14995555 w 15544829"/>
              <a:gd name="connsiteY156" fmla="*/ 0 h 965941"/>
              <a:gd name="connsiteX157" fmla="*/ 15526795 w 15544829"/>
              <a:gd name="connsiteY157" fmla="*/ 0 h 965941"/>
              <a:gd name="connsiteX158" fmla="*/ 15426097 w 15544829"/>
              <a:gd name="connsiteY158" fmla="*/ 219405 h 965941"/>
              <a:gd name="connsiteX159" fmla="*/ 14996963 w 15544829"/>
              <a:gd name="connsiteY159" fmla="*/ 219405 h 965941"/>
              <a:gd name="connsiteX160" fmla="*/ 14908687 w 15544829"/>
              <a:gd name="connsiteY160" fmla="*/ 295300 h 965941"/>
              <a:gd name="connsiteX161" fmla="*/ 14996963 w 15544829"/>
              <a:gd name="connsiteY161" fmla="*/ 372580 h 965941"/>
              <a:gd name="connsiteX162" fmla="*/ 15234315 w 15544829"/>
              <a:gd name="connsiteY162" fmla="*/ 372580 h 965941"/>
              <a:gd name="connsiteX163" fmla="*/ 15544829 w 15544829"/>
              <a:gd name="connsiteY163" fmla="*/ 652704 h 965941"/>
              <a:gd name="connsiteX164" fmla="*/ 15199771 w 15544829"/>
              <a:gd name="connsiteY164" fmla="*/ 965937 h 965941"/>
              <a:gd name="connsiteX165" fmla="*/ 14680987 w 15544829"/>
              <a:gd name="connsiteY165" fmla="*/ 965937 h 965941"/>
              <a:gd name="connsiteX166" fmla="*/ 14680987 w 15544829"/>
              <a:gd name="connsiteY166" fmla="*/ 746531 h 965941"/>
              <a:gd name="connsiteX167" fmla="*/ 15198373 w 15544829"/>
              <a:gd name="connsiteY167" fmla="*/ 746531 h 965941"/>
              <a:gd name="connsiteX168" fmla="*/ 15286765 w 15544829"/>
              <a:gd name="connsiteY168" fmla="*/ 669265 h 965941"/>
              <a:gd name="connsiteX169" fmla="*/ 15198373 w 15544829"/>
              <a:gd name="connsiteY169" fmla="*/ 591985 h 965941"/>
              <a:gd name="connsiteX170" fmla="*/ 14961137 w 15544829"/>
              <a:gd name="connsiteY170" fmla="*/ 591985 h 965941"/>
              <a:gd name="connsiteX171" fmla="*/ 14650623 w 15544829"/>
              <a:gd name="connsiteY171" fmla="*/ 303581 h 965941"/>
              <a:gd name="connsiteX172" fmla="*/ 14995555 w 15544829"/>
              <a:gd name="connsiteY172" fmla="*/ 0 h 965941"/>
              <a:gd name="connsiteX173" fmla="*/ 14046739 w 15544829"/>
              <a:gd name="connsiteY173" fmla="*/ 0 h 965941"/>
              <a:gd name="connsiteX174" fmla="*/ 14578107 w 15544829"/>
              <a:gd name="connsiteY174" fmla="*/ 0 h 965941"/>
              <a:gd name="connsiteX175" fmla="*/ 14477283 w 15544829"/>
              <a:gd name="connsiteY175" fmla="*/ 219405 h 965941"/>
              <a:gd name="connsiteX176" fmla="*/ 14048149 w 15544829"/>
              <a:gd name="connsiteY176" fmla="*/ 219405 h 965941"/>
              <a:gd name="connsiteX177" fmla="*/ 13959871 w 15544829"/>
              <a:gd name="connsiteY177" fmla="*/ 295300 h 965941"/>
              <a:gd name="connsiteX178" fmla="*/ 14048149 w 15544829"/>
              <a:gd name="connsiteY178" fmla="*/ 372580 h 965941"/>
              <a:gd name="connsiteX179" fmla="*/ 14285499 w 15544829"/>
              <a:gd name="connsiteY179" fmla="*/ 372580 h 965941"/>
              <a:gd name="connsiteX180" fmla="*/ 14596015 w 15544829"/>
              <a:gd name="connsiteY180" fmla="*/ 652704 h 965941"/>
              <a:gd name="connsiteX181" fmla="*/ 14250955 w 15544829"/>
              <a:gd name="connsiteY181" fmla="*/ 965937 h 965941"/>
              <a:gd name="connsiteX182" fmla="*/ 13732173 w 15544829"/>
              <a:gd name="connsiteY182" fmla="*/ 965937 h 965941"/>
              <a:gd name="connsiteX183" fmla="*/ 13732173 w 15544829"/>
              <a:gd name="connsiteY183" fmla="*/ 746531 h 965941"/>
              <a:gd name="connsiteX184" fmla="*/ 14249699 w 15544829"/>
              <a:gd name="connsiteY184" fmla="*/ 746531 h 965941"/>
              <a:gd name="connsiteX185" fmla="*/ 14337951 w 15544829"/>
              <a:gd name="connsiteY185" fmla="*/ 669265 h 965941"/>
              <a:gd name="connsiteX186" fmla="*/ 14249699 w 15544829"/>
              <a:gd name="connsiteY186" fmla="*/ 591985 h 965941"/>
              <a:gd name="connsiteX187" fmla="*/ 14012323 w 15544829"/>
              <a:gd name="connsiteY187" fmla="*/ 591985 h 965941"/>
              <a:gd name="connsiteX188" fmla="*/ 13701807 w 15544829"/>
              <a:gd name="connsiteY188" fmla="*/ 303581 h 965941"/>
              <a:gd name="connsiteX189" fmla="*/ 14046739 w 15544829"/>
              <a:gd name="connsiteY189" fmla="*/ 0 h 965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15544829" h="965941">
                <a:moveTo>
                  <a:pt x="6365754" y="234583"/>
                </a:moveTo>
                <a:lnTo>
                  <a:pt x="6230524" y="557493"/>
                </a:lnTo>
                <a:lnTo>
                  <a:pt x="6500983" y="557493"/>
                </a:lnTo>
                <a:close/>
                <a:moveTo>
                  <a:pt x="589228" y="234583"/>
                </a:moveTo>
                <a:lnTo>
                  <a:pt x="453998" y="557493"/>
                </a:lnTo>
                <a:lnTo>
                  <a:pt x="724457" y="557493"/>
                </a:lnTo>
                <a:close/>
                <a:moveTo>
                  <a:pt x="11995567" y="219409"/>
                </a:moveTo>
                <a:lnTo>
                  <a:pt x="11995567" y="413973"/>
                </a:lnTo>
                <a:lnTo>
                  <a:pt x="12265950" y="413973"/>
                </a:lnTo>
                <a:cubicBezTo>
                  <a:pt x="12343293" y="413973"/>
                  <a:pt x="12381901" y="371199"/>
                  <a:pt x="12381901" y="317377"/>
                </a:cubicBezTo>
                <a:cubicBezTo>
                  <a:pt x="12381901" y="264951"/>
                  <a:pt x="12343293" y="219409"/>
                  <a:pt x="12265950" y="219409"/>
                </a:cubicBezTo>
                <a:close/>
                <a:moveTo>
                  <a:pt x="3923290" y="219409"/>
                </a:moveTo>
                <a:lnTo>
                  <a:pt x="3923290" y="413973"/>
                </a:lnTo>
                <a:lnTo>
                  <a:pt x="4193761" y="413973"/>
                </a:lnTo>
                <a:cubicBezTo>
                  <a:pt x="4271041" y="413973"/>
                  <a:pt x="4309675" y="371199"/>
                  <a:pt x="4309675" y="317377"/>
                </a:cubicBezTo>
                <a:cubicBezTo>
                  <a:pt x="4309675" y="264951"/>
                  <a:pt x="4271041" y="219409"/>
                  <a:pt x="4193761" y="219409"/>
                </a:cubicBezTo>
                <a:close/>
                <a:moveTo>
                  <a:pt x="10974369" y="219404"/>
                </a:moveTo>
                <a:lnTo>
                  <a:pt x="10974369" y="431913"/>
                </a:lnTo>
                <a:lnTo>
                  <a:pt x="11251737" y="431913"/>
                </a:lnTo>
                <a:cubicBezTo>
                  <a:pt x="11329004" y="431913"/>
                  <a:pt x="11367637" y="384999"/>
                  <a:pt x="11367637" y="327036"/>
                </a:cubicBezTo>
                <a:cubicBezTo>
                  <a:pt x="11367637" y="267702"/>
                  <a:pt x="11329004" y="219404"/>
                  <a:pt x="11251737" y="219404"/>
                </a:cubicBezTo>
                <a:close/>
                <a:moveTo>
                  <a:pt x="11737498" y="4"/>
                </a:moveTo>
                <a:lnTo>
                  <a:pt x="12296298" y="4"/>
                </a:lnTo>
                <a:cubicBezTo>
                  <a:pt x="12508896" y="4"/>
                  <a:pt x="12641357" y="126953"/>
                  <a:pt x="12641357" y="311865"/>
                </a:cubicBezTo>
                <a:cubicBezTo>
                  <a:pt x="12641357" y="463656"/>
                  <a:pt x="12544723" y="582324"/>
                  <a:pt x="12383306" y="616830"/>
                </a:cubicBezTo>
                <a:lnTo>
                  <a:pt x="12703473" y="965941"/>
                </a:lnTo>
                <a:lnTo>
                  <a:pt x="12383306" y="965941"/>
                </a:lnTo>
                <a:lnTo>
                  <a:pt x="12089288" y="627867"/>
                </a:lnTo>
                <a:lnTo>
                  <a:pt x="11995562" y="627867"/>
                </a:lnTo>
                <a:lnTo>
                  <a:pt x="11995562" y="965941"/>
                </a:lnTo>
                <a:lnTo>
                  <a:pt x="11737498" y="965941"/>
                </a:lnTo>
                <a:close/>
                <a:moveTo>
                  <a:pt x="5580578" y="4"/>
                </a:moveTo>
                <a:lnTo>
                  <a:pt x="5889683" y="4"/>
                </a:lnTo>
                <a:lnTo>
                  <a:pt x="5889683" y="226305"/>
                </a:lnTo>
                <a:lnTo>
                  <a:pt x="5602663" y="226305"/>
                </a:lnTo>
                <a:cubicBezTo>
                  <a:pt x="5437070" y="226305"/>
                  <a:pt x="5357034" y="329798"/>
                  <a:pt x="5357034" y="473308"/>
                </a:cubicBezTo>
                <a:lnTo>
                  <a:pt x="5357034" y="491253"/>
                </a:lnTo>
                <a:cubicBezTo>
                  <a:pt x="5357034" y="659604"/>
                  <a:pt x="5453630" y="746535"/>
                  <a:pt x="5608175" y="746535"/>
                </a:cubicBezTo>
                <a:lnTo>
                  <a:pt x="5759965" y="746535"/>
                </a:lnTo>
                <a:lnTo>
                  <a:pt x="5656473" y="965941"/>
                </a:lnTo>
                <a:lnTo>
                  <a:pt x="5568157" y="965941"/>
                </a:lnTo>
                <a:cubicBezTo>
                  <a:pt x="5283907" y="965941"/>
                  <a:pt x="5098995" y="792078"/>
                  <a:pt x="5098995" y="492637"/>
                </a:cubicBezTo>
                <a:lnTo>
                  <a:pt x="5098995" y="473308"/>
                </a:lnTo>
                <a:cubicBezTo>
                  <a:pt x="5098995" y="204233"/>
                  <a:pt x="5261821" y="4"/>
                  <a:pt x="5580578" y="4"/>
                </a:cubicBezTo>
                <a:close/>
                <a:moveTo>
                  <a:pt x="3665254" y="4"/>
                </a:moveTo>
                <a:lnTo>
                  <a:pt x="4224117" y="4"/>
                </a:lnTo>
                <a:cubicBezTo>
                  <a:pt x="4436627" y="4"/>
                  <a:pt x="4569099" y="126953"/>
                  <a:pt x="4569099" y="311865"/>
                </a:cubicBezTo>
                <a:cubicBezTo>
                  <a:pt x="4569099" y="463656"/>
                  <a:pt x="4472504" y="582324"/>
                  <a:pt x="4311049" y="616830"/>
                </a:cubicBezTo>
                <a:lnTo>
                  <a:pt x="4631191" y="965941"/>
                </a:lnTo>
                <a:lnTo>
                  <a:pt x="4311049" y="965941"/>
                </a:lnTo>
                <a:lnTo>
                  <a:pt x="4017133" y="627867"/>
                </a:lnTo>
                <a:lnTo>
                  <a:pt x="3923292" y="627867"/>
                </a:lnTo>
                <a:lnTo>
                  <a:pt x="3923292" y="965941"/>
                </a:lnTo>
                <a:lnTo>
                  <a:pt x="3665254" y="965941"/>
                </a:lnTo>
                <a:close/>
                <a:moveTo>
                  <a:pt x="12776481" y="2"/>
                </a:moveTo>
                <a:lnTo>
                  <a:pt x="13593472" y="2"/>
                </a:lnTo>
                <a:lnTo>
                  <a:pt x="13593472" y="219407"/>
                </a:lnTo>
                <a:lnTo>
                  <a:pt x="13034545" y="219407"/>
                </a:lnTo>
                <a:lnTo>
                  <a:pt x="13034545" y="372582"/>
                </a:lnTo>
                <a:lnTo>
                  <a:pt x="13579629" y="372582"/>
                </a:lnTo>
                <a:lnTo>
                  <a:pt x="13579629" y="591987"/>
                </a:lnTo>
                <a:lnTo>
                  <a:pt x="13034545" y="591987"/>
                </a:lnTo>
                <a:lnTo>
                  <a:pt x="13034545" y="746533"/>
                </a:lnTo>
                <a:lnTo>
                  <a:pt x="13593472" y="746533"/>
                </a:lnTo>
                <a:lnTo>
                  <a:pt x="13593472" y="965939"/>
                </a:lnTo>
                <a:lnTo>
                  <a:pt x="12776481" y="965939"/>
                </a:lnTo>
                <a:close/>
                <a:moveTo>
                  <a:pt x="8639542" y="2"/>
                </a:moveTo>
                <a:lnTo>
                  <a:pt x="9456444" y="2"/>
                </a:lnTo>
                <a:lnTo>
                  <a:pt x="9456444" y="219407"/>
                </a:lnTo>
                <a:lnTo>
                  <a:pt x="8897593" y="219407"/>
                </a:lnTo>
                <a:lnTo>
                  <a:pt x="8897593" y="372582"/>
                </a:lnTo>
                <a:lnTo>
                  <a:pt x="9442639" y="372582"/>
                </a:lnTo>
                <a:lnTo>
                  <a:pt x="9442639" y="591987"/>
                </a:lnTo>
                <a:lnTo>
                  <a:pt x="8897593" y="591987"/>
                </a:lnTo>
                <a:lnTo>
                  <a:pt x="8897593" y="746533"/>
                </a:lnTo>
                <a:lnTo>
                  <a:pt x="9456444" y="746533"/>
                </a:lnTo>
                <a:lnTo>
                  <a:pt x="9456444" y="965939"/>
                </a:lnTo>
                <a:lnTo>
                  <a:pt x="8639542" y="965939"/>
                </a:lnTo>
                <a:close/>
                <a:moveTo>
                  <a:pt x="4704329" y="2"/>
                </a:moveTo>
                <a:lnTo>
                  <a:pt x="4833361" y="2"/>
                </a:lnTo>
                <a:lnTo>
                  <a:pt x="4962380" y="2"/>
                </a:lnTo>
                <a:lnTo>
                  <a:pt x="4962380" y="483059"/>
                </a:lnTo>
                <a:lnTo>
                  <a:pt x="4962380" y="965939"/>
                </a:lnTo>
                <a:lnTo>
                  <a:pt x="4832294" y="965939"/>
                </a:lnTo>
                <a:lnTo>
                  <a:pt x="4704329" y="965939"/>
                </a:lnTo>
                <a:lnTo>
                  <a:pt x="4704329" y="482958"/>
                </a:lnTo>
                <a:close/>
                <a:moveTo>
                  <a:pt x="2679746" y="2"/>
                </a:moveTo>
                <a:lnTo>
                  <a:pt x="3496660" y="2"/>
                </a:lnTo>
                <a:lnTo>
                  <a:pt x="3496660" y="219407"/>
                </a:lnTo>
                <a:lnTo>
                  <a:pt x="2937785" y="219407"/>
                </a:lnTo>
                <a:lnTo>
                  <a:pt x="2937785" y="372582"/>
                </a:lnTo>
                <a:lnTo>
                  <a:pt x="3482856" y="372582"/>
                </a:lnTo>
                <a:lnTo>
                  <a:pt x="3482856" y="591987"/>
                </a:lnTo>
                <a:lnTo>
                  <a:pt x="2937785" y="591987"/>
                </a:lnTo>
                <a:lnTo>
                  <a:pt x="2937785" y="746533"/>
                </a:lnTo>
                <a:lnTo>
                  <a:pt x="3496660" y="746533"/>
                </a:lnTo>
                <a:lnTo>
                  <a:pt x="3496660" y="965939"/>
                </a:lnTo>
                <a:lnTo>
                  <a:pt x="2679746" y="965939"/>
                </a:lnTo>
                <a:close/>
                <a:moveTo>
                  <a:pt x="10716312" y="1"/>
                </a:moveTo>
                <a:lnTo>
                  <a:pt x="11282084" y="1"/>
                </a:lnTo>
                <a:cubicBezTo>
                  <a:pt x="11494543" y="1"/>
                  <a:pt x="11627004" y="132462"/>
                  <a:pt x="11627004" y="325654"/>
                </a:cubicBezTo>
                <a:cubicBezTo>
                  <a:pt x="11627004" y="513322"/>
                  <a:pt x="11491888" y="651321"/>
                  <a:pt x="11273817" y="651321"/>
                </a:cubicBezTo>
                <a:lnTo>
                  <a:pt x="10974376" y="651321"/>
                </a:lnTo>
                <a:lnTo>
                  <a:pt x="10974376" y="965938"/>
                </a:lnTo>
                <a:lnTo>
                  <a:pt x="10716312" y="965938"/>
                </a:lnTo>
                <a:close/>
                <a:moveTo>
                  <a:pt x="9501999" y="1"/>
                </a:moveTo>
                <a:lnTo>
                  <a:pt x="9838689" y="1"/>
                </a:lnTo>
                <a:lnTo>
                  <a:pt x="10089832" y="291161"/>
                </a:lnTo>
                <a:lnTo>
                  <a:pt x="10340987" y="1"/>
                </a:lnTo>
                <a:lnTo>
                  <a:pt x="10669409" y="1"/>
                </a:lnTo>
                <a:lnTo>
                  <a:pt x="10249915" y="471933"/>
                </a:lnTo>
                <a:lnTo>
                  <a:pt x="10685970" y="965938"/>
                </a:lnTo>
                <a:lnTo>
                  <a:pt x="10349267" y="965938"/>
                </a:lnTo>
                <a:lnTo>
                  <a:pt x="10085704" y="659601"/>
                </a:lnTo>
                <a:lnTo>
                  <a:pt x="9822141" y="965938"/>
                </a:lnTo>
                <a:lnTo>
                  <a:pt x="9493719" y="965938"/>
                </a:lnTo>
                <a:lnTo>
                  <a:pt x="9927005" y="477445"/>
                </a:lnTo>
                <a:close/>
                <a:moveTo>
                  <a:pt x="7011566" y="1"/>
                </a:moveTo>
                <a:lnTo>
                  <a:pt x="7337219" y="1"/>
                </a:lnTo>
                <a:lnTo>
                  <a:pt x="7730500" y="589218"/>
                </a:lnTo>
                <a:lnTo>
                  <a:pt x="7730500" y="1"/>
                </a:lnTo>
                <a:lnTo>
                  <a:pt x="7985783" y="1"/>
                </a:lnTo>
                <a:lnTo>
                  <a:pt x="7985783" y="965938"/>
                </a:lnTo>
                <a:lnTo>
                  <a:pt x="7673922" y="965938"/>
                </a:lnTo>
                <a:lnTo>
                  <a:pt x="7268233" y="354636"/>
                </a:lnTo>
                <a:lnTo>
                  <a:pt x="7268233" y="965938"/>
                </a:lnTo>
                <a:lnTo>
                  <a:pt x="7011566" y="965938"/>
                </a:lnTo>
                <a:close/>
                <a:moveTo>
                  <a:pt x="6202928" y="1"/>
                </a:moveTo>
                <a:lnTo>
                  <a:pt x="6536861" y="1"/>
                </a:lnTo>
                <a:lnTo>
                  <a:pt x="6963264" y="965938"/>
                </a:lnTo>
                <a:lnTo>
                  <a:pt x="6672104" y="965938"/>
                </a:lnTo>
                <a:lnTo>
                  <a:pt x="6589300" y="769989"/>
                </a:lnTo>
                <a:lnTo>
                  <a:pt x="6142209" y="769989"/>
                </a:lnTo>
                <a:lnTo>
                  <a:pt x="6060789" y="965938"/>
                </a:lnTo>
                <a:lnTo>
                  <a:pt x="5776525" y="965938"/>
                </a:lnTo>
                <a:close/>
                <a:moveTo>
                  <a:pt x="1235025" y="1"/>
                </a:moveTo>
                <a:lnTo>
                  <a:pt x="1640724" y="1"/>
                </a:lnTo>
                <a:lnTo>
                  <a:pt x="1861513" y="608547"/>
                </a:lnTo>
                <a:lnTo>
                  <a:pt x="2080918" y="1"/>
                </a:lnTo>
                <a:lnTo>
                  <a:pt x="2482479" y="1"/>
                </a:lnTo>
                <a:lnTo>
                  <a:pt x="2482479" y="965938"/>
                </a:lnTo>
                <a:lnTo>
                  <a:pt x="2228569" y="965938"/>
                </a:lnTo>
                <a:lnTo>
                  <a:pt x="2228569" y="270460"/>
                </a:lnTo>
                <a:lnTo>
                  <a:pt x="1973287" y="965938"/>
                </a:lnTo>
                <a:lnTo>
                  <a:pt x="1744217" y="965938"/>
                </a:lnTo>
                <a:lnTo>
                  <a:pt x="1488934" y="270460"/>
                </a:lnTo>
                <a:lnTo>
                  <a:pt x="1488934" y="965938"/>
                </a:lnTo>
                <a:lnTo>
                  <a:pt x="1235025" y="965938"/>
                </a:lnTo>
                <a:close/>
                <a:moveTo>
                  <a:pt x="426403" y="1"/>
                </a:moveTo>
                <a:lnTo>
                  <a:pt x="760337" y="1"/>
                </a:lnTo>
                <a:lnTo>
                  <a:pt x="1186740" y="965938"/>
                </a:lnTo>
                <a:lnTo>
                  <a:pt x="895580" y="965938"/>
                </a:lnTo>
                <a:lnTo>
                  <a:pt x="812776" y="769989"/>
                </a:lnTo>
                <a:lnTo>
                  <a:pt x="365685" y="769989"/>
                </a:lnTo>
                <a:lnTo>
                  <a:pt x="284265" y="965938"/>
                </a:lnTo>
                <a:lnTo>
                  <a:pt x="0" y="965938"/>
                </a:lnTo>
                <a:close/>
                <a:moveTo>
                  <a:pt x="14995555" y="0"/>
                </a:moveTo>
                <a:lnTo>
                  <a:pt x="15526795" y="0"/>
                </a:lnTo>
                <a:lnTo>
                  <a:pt x="15426097" y="219405"/>
                </a:lnTo>
                <a:lnTo>
                  <a:pt x="14996963" y="219405"/>
                </a:lnTo>
                <a:cubicBezTo>
                  <a:pt x="14945897" y="219405"/>
                  <a:pt x="14908687" y="249758"/>
                  <a:pt x="14908687" y="295300"/>
                </a:cubicBezTo>
                <a:cubicBezTo>
                  <a:pt x="14908687" y="342214"/>
                  <a:pt x="14945897" y="372580"/>
                  <a:pt x="14996963" y="372580"/>
                </a:cubicBezTo>
                <a:lnTo>
                  <a:pt x="15234315" y="372580"/>
                </a:lnTo>
                <a:cubicBezTo>
                  <a:pt x="15431671" y="372580"/>
                  <a:pt x="15544829" y="476072"/>
                  <a:pt x="15544829" y="652704"/>
                </a:cubicBezTo>
                <a:cubicBezTo>
                  <a:pt x="15544829" y="838987"/>
                  <a:pt x="15416431" y="965937"/>
                  <a:pt x="15199771" y="965937"/>
                </a:cubicBezTo>
                <a:lnTo>
                  <a:pt x="14680987" y="965937"/>
                </a:lnTo>
                <a:lnTo>
                  <a:pt x="14680987" y="746531"/>
                </a:lnTo>
                <a:lnTo>
                  <a:pt x="15198373" y="746531"/>
                </a:lnTo>
                <a:cubicBezTo>
                  <a:pt x="15250837" y="746531"/>
                  <a:pt x="15286765" y="716178"/>
                  <a:pt x="15286765" y="669265"/>
                </a:cubicBezTo>
                <a:cubicBezTo>
                  <a:pt x="15286765" y="622338"/>
                  <a:pt x="15250837" y="591985"/>
                  <a:pt x="15198373" y="591985"/>
                </a:cubicBezTo>
                <a:lnTo>
                  <a:pt x="14961137" y="591985"/>
                </a:lnTo>
                <a:cubicBezTo>
                  <a:pt x="14772047" y="591985"/>
                  <a:pt x="14650623" y="485724"/>
                  <a:pt x="14650623" y="303581"/>
                </a:cubicBezTo>
                <a:cubicBezTo>
                  <a:pt x="14650623" y="129705"/>
                  <a:pt x="14776239" y="0"/>
                  <a:pt x="14995555" y="0"/>
                </a:cubicBezTo>
                <a:close/>
                <a:moveTo>
                  <a:pt x="14046739" y="0"/>
                </a:moveTo>
                <a:lnTo>
                  <a:pt x="14578107" y="0"/>
                </a:lnTo>
                <a:lnTo>
                  <a:pt x="14477283" y="219405"/>
                </a:lnTo>
                <a:lnTo>
                  <a:pt x="14048149" y="219405"/>
                </a:lnTo>
                <a:cubicBezTo>
                  <a:pt x="13997083" y="219405"/>
                  <a:pt x="13959871" y="249758"/>
                  <a:pt x="13959871" y="295300"/>
                </a:cubicBezTo>
                <a:cubicBezTo>
                  <a:pt x="13959871" y="342214"/>
                  <a:pt x="13997083" y="372580"/>
                  <a:pt x="14048149" y="372580"/>
                </a:cubicBezTo>
                <a:lnTo>
                  <a:pt x="14285499" y="372580"/>
                </a:lnTo>
                <a:cubicBezTo>
                  <a:pt x="14482857" y="372580"/>
                  <a:pt x="14596015" y="476072"/>
                  <a:pt x="14596015" y="652704"/>
                </a:cubicBezTo>
                <a:cubicBezTo>
                  <a:pt x="14596015" y="838987"/>
                  <a:pt x="14467617" y="965937"/>
                  <a:pt x="14250955" y="965937"/>
                </a:cubicBezTo>
                <a:lnTo>
                  <a:pt x="13732173" y="965937"/>
                </a:lnTo>
                <a:lnTo>
                  <a:pt x="13732173" y="746531"/>
                </a:lnTo>
                <a:lnTo>
                  <a:pt x="14249699" y="746531"/>
                </a:lnTo>
                <a:cubicBezTo>
                  <a:pt x="14302009" y="746531"/>
                  <a:pt x="14337951" y="716178"/>
                  <a:pt x="14337951" y="669265"/>
                </a:cubicBezTo>
                <a:cubicBezTo>
                  <a:pt x="14337951" y="622338"/>
                  <a:pt x="14302009" y="591985"/>
                  <a:pt x="14249699" y="591985"/>
                </a:cubicBezTo>
                <a:lnTo>
                  <a:pt x="14012323" y="591985"/>
                </a:lnTo>
                <a:cubicBezTo>
                  <a:pt x="13823232" y="591985"/>
                  <a:pt x="13701807" y="485724"/>
                  <a:pt x="13701807" y="303581"/>
                </a:cubicBezTo>
                <a:cubicBezTo>
                  <a:pt x="13701807" y="129705"/>
                  <a:pt x="13827423" y="0"/>
                  <a:pt x="14046739" y="0"/>
                </a:cubicBezTo>
                <a:close/>
              </a:path>
            </a:pathLst>
          </a:custGeom>
          <a:solidFill>
            <a:schemeClr val="accent3"/>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50274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White">
    <p:spTree>
      <p:nvGrpSpPr>
        <p:cNvPr id="1" name=""/>
        <p:cNvGrpSpPr/>
        <p:nvPr/>
      </p:nvGrpSpPr>
      <p:grpSpPr>
        <a:xfrm>
          <a:off x="0" y="0"/>
          <a:ext cx="0" cy="0"/>
          <a:chOff x="0" y="0"/>
          <a:chExt cx="0" cy="0"/>
        </a:xfrm>
      </p:grpSpPr>
      <p:sp>
        <p:nvSpPr>
          <p:cNvPr id="22" name="Title Placeholder 17"/>
          <p:cNvSpPr>
            <a:spLocks noGrp="1"/>
          </p:cNvSpPr>
          <p:nvPr>
            <p:ph type="title"/>
          </p:nvPr>
        </p:nvSpPr>
        <p:spPr>
          <a:xfrm>
            <a:off x="505119" y="440267"/>
            <a:ext cx="12492068" cy="6392394"/>
          </a:xfrm>
          <a:prstGeom prst="rect">
            <a:avLst/>
          </a:prstGeom>
        </p:spPr>
        <p:txBody>
          <a:bodyPr tIns="0" bIns="0" rtlCol="0" anchor="ctr">
            <a:normAutofit/>
          </a:bodyPr>
          <a:lstStyle>
            <a:lvl1pPr>
              <a:defRPr sz="3600" b="0" i="0">
                <a:solidFill>
                  <a:srgbClr val="00175A"/>
                </a:solidFill>
                <a:latin typeface="Cambria" panose="02040503050406030204" pitchFamily="18" charset="0"/>
                <a:ea typeface="Cambria" panose="02040503050406030204" pitchFamily="18" charset="0"/>
                <a:cs typeface="Cambria" panose="02040503050406030204" pitchFamily="18" charset="0"/>
              </a:defRPr>
            </a:lvl1pPr>
          </a:lstStyle>
          <a:p>
            <a:r>
              <a:rPr lang="en-US" dirty="0"/>
              <a:t>Click to edit Master title style</a:t>
            </a:r>
          </a:p>
        </p:txBody>
      </p:sp>
      <p:sp>
        <p:nvSpPr>
          <p:cNvPr id="7" name="TextBox 6"/>
          <p:cNvSpPr txBox="1"/>
          <p:nvPr userDrawn="1"/>
        </p:nvSpPr>
        <p:spPr>
          <a:xfrm>
            <a:off x="505119" y="7186367"/>
            <a:ext cx="5895681" cy="369332"/>
          </a:xfrm>
          <a:prstGeom prst="rect">
            <a:avLst/>
          </a:prstGeom>
          <a:noFill/>
          <a:effectLst/>
        </p:spPr>
        <p:txBody>
          <a:bodyPr wrap="square" lIns="0" tIns="0" rIns="0" bIns="0" anchor="ctr">
            <a:spAutoFit/>
          </a:bodyPr>
          <a:lstStyle/>
          <a:p>
            <a:pPr defTabSz="617485" fontAlgn="base">
              <a:spcBef>
                <a:spcPct val="0"/>
              </a:spcBef>
              <a:spcAft>
                <a:spcPct val="0"/>
              </a:spcAft>
              <a:defRPr/>
            </a:pPr>
            <a:r>
              <a:rPr lang="en-US" sz="800" b="0" i="0" dirty="0">
                <a:solidFill>
                  <a:srgbClr val="A7A8AA"/>
                </a:solidFill>
                <a:latin typeface="Arial" panose="020B0604020202020204" pitchFamily="34" charset="0"/>
                <a:ea typeface="BentonSans Medium" charset="0"/>
                <a:cs typeface="BentonSans Medium" charset="0"/>
              </a:rPr>
              <a:t>This document contains unpublished confidential and proprietary information of American Express. </a:t>
            </a:r>
          </a:p>
          <a:p>
            <a:pPr defTabSz="617485" fontAlgn="base">
              <a:spcBef>
                <a:spcPct val="0"/>
              </a:spcBef>
              <a:spcAft>
                <a:spcPct val="0"/>
              </a:spcAft>
              <a:defRPr/>
            </a:pPr>
            <a:r>
              <a:rPr lang="en-US" sz="800" b="0" i="0" dirty="0">
                <a:solidFill>
                  <a:srgbClr val="A7A8AA"/>
                </a:solidFill>
                <a:latin typeface="Arial" panose="020B0604020202020204" pitchFamily="34" charset="0"/>
                <a:ea typeface="BentonSans Medium" charset="0"/>
                <a:cs typeface="BentonSans Medium" charset="0"/>
              </a:rPr>
              <a:t>No disclosure or use of any portion may be made without the express written consent of American Express.</a:t>
            </a:r>
            <a:br>
              <a:rPr lang="en-US" sz="800" b="0" i="0" dirty="0">
                <a:solidFill>
                  <a:srgbClr val="A7A8AA"/>
                </a:solidFill>
                <a:latin typeface="Arial" panose="020B0604020202020204" pitchFamily="34" charset="0"/>
                <a:ea typeface="BentonSans Medium" charset="0"/>
                <a:cs typeface="BentonSans Medium" charset="0"/>
              </a:rPr>
            </a:br>
            <a:r>
              <a:rPr lang="en-US" sz="800" b="0" i="0" dirty="0">
                <a:solidFill>
                  <a:srgbClr val="A7A8AA"/>
                </a:solidFill>
                <a:latin typeface="Arial" panose="020B0604020202020204" pitchFamily="34" charset="0"/>
                <a:ea typeface="BentonSans Medium" charset="0"/>
                <a:cs typeface="BentonSans Medium" charset="0"/>
              </a:rPr>
              <a:t>©2019 American Express. All Rights Reserved. </a:t>
            </a:r>
          </a:p>
        </p:txBody>
      </p:sp>
      <p:cxnSp>
        <p:nvCxnSpPr>
          <p:cNvPr id="11" name="Straight Connector 10">
            <a:extLst>
              <a:ext uri="{FF2B5EF4-FFF2-40B4-BE49-F238E27FC236}">
                <a16:creationId xmlns:a16="http://schemas.microsoft.com/office/drawing/2014/main" xmlns="" id="{86AA5A60-9679-DD46-BA3F-258E084A9488}"/>
              </a:ext>
            </a:extLst>
          </p:cNvPr>
          <p:cNvCxnSpPr>
            <a:cxnSpLocks/>
          </p:cNvCxnSpPr>
          <p:nvPr userDrawn="1"/>
        </p:nvCxnSpPr>
        <p:spPr>
          <a:xfrm>
            <a:off x="505119" y="7112849"/>
            <a:ext cx="12787413" cy="0"/>
          </a:xfrm>
          <a:prstGeom prst="line">
            <a:avLst/>
          </a:prstGeom>
          <a:ln w="952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3" name="Freeform 12">
            <a:extLst>
              <a:ext uri="{FF2B5EF4-FFF2-40B4-BE49-F238E27FC236}">
                <a16:creationId xmlns:a16="http://schemas.microsoft.com/office/drawing/2014/main" xmlns="" id="{26912B72-7732-C94F-8629-E88710528822}"/>
              </a:ext>
            </a:extLst>
          </p:cNvPr>
          <p:cNvSpPr/>
          <p:nvPr userDrawn="1"/>
        </p:nvSpPr>
        <p:spPr>
          <a:xfrm>
            <a:off x="10558929" y="7323508"/>
            <a:ext cx="2733603" cy="169864"/>
          </a:xfrm>
          <a:custGeom>
            <a:avLst/>
            <a:gdLst>
              <a:gd name="connsiteX0" fmla="*/ 6365754 w 15544829"/>
              <a:gd name="connsiteY0" fmla="*/ 234583 h 965941"/>
              <a:gd name="connsiteX1" fmla="*/ 6230524 w 15544829"/>
              <a:gd name="connsiteY1" fmla="*/ 557493 h 965941"/>
              <a:gd name="connsiteX2" fmla="*/ 6500983 w 15544829"/>
              <a:gd name="connsiteY2" fmla="*/ 557493 h 965941"/>
              <a:gd name="connsiteX3" fmla="*/ 589228 w 15544829"/>
              <a:gd name="connsiteY3" fmla="*/ 234583 h 965941"/>
              <a:gd name="connsiteX4" fmla="*/ 453998 w 15544829"/>
              <a:gd name="connsiteY4" fmla="*/ 557493 h 965941"/>
              <a:gd name="connsiteX5" fmla="*/ 724457 w 15544829"/>
              <a:gd name="connsiteY5" fmla="*/ 557493 h 965941"/>
              <a:gd name="connsiteX6" fmla="*/ 11995567 w 15544829"/>
              <a:gd name="connsiteY6" fmla="*/ 219409 h 965941"/>
              <a:gd name="connsiteX7" fmla="*/ 11995567 w 15544829"/>
              <a:gd name="connsiteY7" fmla="*/ 413973 h 965941"/>
              <a:gd name="connsiteX8" fmla="*/ 12265950 w 15544829"/>
              <a:gd name="connsiteY8" fmla="*/ 413973 h 965941"/>
              <a:gd name="connsiteX9" fmla="*/ 12381901 w 15544829"/>
              <a:gd name="connsiteY9" fmla="*/ 317377 h 965941"/>
              <a:gd name="connsiteX10" fmla="*/ 12265950 w 15544829"/>
              <a:gd name="connsiteY10" fmla="*/ 219409 h 965941"/>
              <a:gd name="connsiteX11" fmla="*/ 3923290 w 15544829"/>
              <a:gd name="connsiteY11" fmla="*/ 219409 h 965941"/>
              <a:gd name="connsiteX12" fmla="*/ 3923290 w 15544829"/>
              <a:gd name="connsiteY12" fmla="*/ 413973 h 965941"/>
              <a:gd name="connsiteX13" fmla="*/ 4193761 w 15544829"/>
              <a:gd name="connsiteY13" fmla="*/ 413973 h 965941"/>
              <a:gd name="connsiteX14" fmla="*/ 4309675 w 15544829"/>
              <a:gd name="connsiteY14" fmla="*/ 317377 h 965941"/>
              <a:gd name="connsiteX15" fmla="*/ 4193761 w 15544829"/>
              <a:gd name="connsiteY15" fmla="*/ 219409 h 965941"/>
              <a:gd name="connsiteX16" fmla="*/ 10974369 w 15544829"/>
              <a:gd name="connsiteY16" fmla="*/ 219404 h 965941"/>
              <a:gd name="connsiteX17" fmla="*/ 10974369 w 15544829"/>
              <a:gd name="connsiteY17" fmla="*/ 431913 h 965941"/>
              <a:gd name="connsiteX18" fmla="*/ 11251737 w 15544829"/>
              <a:gd name="connsiteY18" fmla="*/ 431913 h 965941"/>
              <a:gd name="connsiteX19" fmla="*/ 11367637 w 15544829"/>
              <a:gd name="connsiteY19" fmla="*/ 327036 h 965941"/>
              <a:gd name="connsiteX20" fmla="*/ 11251737 w 15544829"/>
              <a:gd name="connsiteY20" fmla="*/ 219404 h 965941"/>
              <a:gd name="connsiteX21" fmla="*/ 11737498 w 15544829"/>
              <a:gd name="connsiteY21" fmla="*/ 4 h 965941"/>
              <a:gd name="connsiteX22" fmla="*/ 12296298 w 15544829"/>
              <a:gd name="connsiteY22" fmla="*/ 4 h 965941"/>
              <a:gd name="connsiteX23" fmla="*/ 12641357 w 15544829"/>
              <a:gd name="connsiteY23" fmla="*/ 311865 h 965941"/>
              <a:gd name="connsiteX24" fmla="*/ 12383306 w 15544829"/>
              <a:gd name="connsiteY24" fmla="*/ 616830 h 965941"/>
              <a:gd name="connsiteX25" fmla="*/ 12703473 w 15544829"/>
              <a:gd name="connsiteY25" fmla="*/ 965941 h 965941"/>
              <a:gd name="connsiteX26" fmla="*/ 12383306 w 15544829"/>
              <a:gd name="connsiteY26" fmla="*/ 965941 h 965941"/>
              <a:gd name="connsiteX27" fmla="*/ 12089288 w 15544829"/>
              <a:gd name="connsiteY27" fmla="*/ 627867 h 965941"/>
              <a:gd name="connsiteX28" fmla="*/ 11995562 w 15544829"/>
              <a:gd name="connsiteY28" fmla="*/ 627867 h 965941"/>
              <a:gd name="connsiteX29" fmla="*/ 11995562 w 15544829"/>
              <a:gd name="connsiteY29" fmla="*/ 965941 h 965941"/>
              <a:gd name="connsiteX30" fmla="*/ 11737498 w 15544829"/>
              <a:gd name="connsiteY30" fmla="*/ 965941 h 965941"/>
              <a:gd name="connsiteX31" fmla="*/ 5580578 w 15544829"/>
              <a:gd name="connsiteY31" fmla="*/ 4 h 965941"/>
              <a:gd name="connsiteX32" fmla="*/ 5889683 w 15544829"/>
              <a:gd name="connsiteY32" fmla="*/ 4 h 965941"/>
              <a:gd name="connsiteX33" fmla="*/ 5889683 w 15544829"/>
              <a:gd name="connsiteY33" fmla="*/ 226305 h 965941"/>
              <a:gd name="connsiteX34" fmla="*/ 5602663 w 15544829"/>
              <a:gd name="connsiteY34" fmla="*/ 226305 h 965941"/>
              <a:gd name="connsiteX35" fmla="*/ 5357034 w 15544829"/>
              <a:gd name="connsiteY35" fmla="*/ 473308 h 965941"/>
              <a:gd name="connsiteX36" fmla="*/ 5357034 w 15544829"/>
              <a:gd name="connsiteY36" fmla="*/ 491253 h 965941"/>
              <a:gd name="connsiteX37" fmla="*/ 5608175 w 15544829"/>
              <a:gd name="connsiteY37" fmla="*/ 746535 h 965941"/>
              <a:gd name="connsiteX38" fmla="*/ 5759965 w 15544829"/>
              <a:gd name="connsiteY38" fmla="*/ 746535 h 965941"/>
              <a:gd name="connsiteX39" fmla="*/ 5656473 w 15544829"/>
              <a:gd name="connsiteY39" fmla="*/ 965941 h 965941"/>
              <a:gd name="connsiteX40" fmla="*/ 5568157 w 15544829"/>
              <a:gd name="connsiteY40" fmla="*/ 965941 h 965941"/>
              <a:gd name="connsiteX41" fmla="*/ 5098995 w 15544829"/>
              <a:gd name="connsiteY41" fmla="*/ 492637 h 965941"/>
              <a:gd name="connsiteX42" fmla="*/ 5098995 w 15544829"/>
              <a:gd name="connsiteY42" fmla="*/ 473308 h 965941"/>
              <a:gd name="connsiteX43" fmla="*/ 5580578 w 15544829"/>
              <a:gd name="connsiteY43" fmla="*/ 4 h 965941"/>
              <a:gd name="connsiteX44" fmla="*/ 3665254 w 15544829"/>
              <a:gd name="connsiteY44" fmla="*/ 4 h 965941"/>
              <a:gd name="connsiteX45" fmla="*/ 4224117 w 15544829"/>
              <a:gd name="connsiteY45" fmla="*/ 4 h 965941"/>
              <a:gd name="connsiteX46" fmla="*/ 4569099 w 15544829"/>
              <a:gd name="connsiteY46" fmla="*/ 311865 h 965941"/>
              <a:gd name="connsiteX47" fmla="*/ 4311049 w 15544829"/>
              <a:gd name="connsiteY47" fmla="*/ 616830 h 965941"/>
              <a:gd name="connsiteX48" fmla="*/ 4631191 w 15544829"/>
              <a:gd name="connsiteY48" fmla="*/ 965941 h 965941"/>
              <a:gd name="connsiteX49" fmla="*/ 4311049 w 15544829"/>
              <a:gd name="connsiteY49" fmla="*/ 965941 h 965941"/>
              <a:gd name="connsiteX50" fmla="*/ 4017133 w 15544829"/>
              <a:gd name="connsiteY50" fmla="*/ 627867 h 965941"/>
              <a:gd name="connsiteX51" fmla="*/ 3923292 w 15544829"/>
              <a:gd name="connsiteY51" fmla="*/ 627867 h 965941"/>
              <a:gd name="connsiteX52" fmla="*/ 3923292 w 15544829"/>
              <a:gd name="connsiteY52" fmla="*/ 965941 h 965941"/>
              <a:gd name="connsiteX53" fmla="*/ 3665254 w 15544829"/>
              <a:gd name="connsiteY53" fmla="*/ 965941 h 965941"/>
              <a:gd name="connsiteX54" fmla="*/ 12776481 w 15544829"/>
              <a:gd name="connsiteY54" fmla="*/ 2 h 965941"/>
              <a:gd name="connsiteX55" fmla="*/ 13593472 w 15544829"/>
              <a:gd name="connsiteY55" fmla="*/ 2 h 965941"/>
              <a:gd name="connsiteX56" fmla="*/ 13593472 w 15544829"/>
              <a:gd name="connsiteY56" fmla="*/ 219407 h 965941"/>
              <a:gd name="connsiteX57" fmla="*/ 13034545 w 15544829"/>
              <a:gd name="connsiteY57" fmla="*/ 219407 h 965941"/>
              <a:gd name="connsiteX58" fmla="*/ 13034545 w 15544829"/>
              <a:gd name="connsiteY58" fmla="*/ 372582 h 965941"/>
              <a:gd name="connsiteX59" fmla="*/ 13579629 w 15544829"/>
              <a:gd name="connsiteY59" fmla="*/ 372582 h 965941"/>
              <a:gd name="connsiteX60" fmla="*/ 13579629 w 15544829"/>
              <a:gd name="connsiteY60" fmla="*/ 591987 h 965941"/>
              <a:gd name="connsiteX61" fmla="*/ 13034545 w 15544829"/>
              <a:gd name="connsiteY61" fmla="*/ 591987 h 965941"/>
              <a:gd name="connsiteX62" fmla="*/ 13034545 w 15544829"/>
              <a:gd name="connsiteY62" fmla="*/ 746533 h 965941"/>
              <a:gd name="connsiteX63" fmla="*/ 13593472 w 15544829"/>
              <a:gd name="connsiteY63" fmla="*/ 746533 h 965941"/>
              <a:gd name="connsiteX64" fmla="*/ 13593472 w 15544829"/>
              <a:gd name="connsiteY64" fmla="*/ 965939 h 965941"/>
              <a:gd name="connsiteX65" fmla="*/ 12776481 w 15544829"/>
              <a:gd name="connsiteY65" fmla="*/ 965939 h 965941"/>
              <a:gd name="connsiteX66" fmla="*/ 8639542 w 15544829"/>
              <a:gd name="connsiteY66" fmla="*/ 2 h 965941"/>
              <a:gd name="connsiteX67" fmla="*/ 9456444 w 15544829"/>
              <a:gd name="connsiteY67" fmla="*/ 2 h 965941"/>
              <a:gd name="connsiteX68" fmla="*/ 9456444 w 15544829"/>
              <a:gd name="connsiteY68" fmla="*/ 219407 h 965941"/>
              <a:gd name="connsiteX69" fmla="*/ 8897593 w 15544829"/>
              <a:gd name="connsiteY69" fmla="*/ 219407 h 965941"/>
              <a:gd name="connsiteX70" fmla="*/ 8897593 w 15544829"/>
              <a:gd name="connsiteY70" fmla="*/ 372582 h 965941"/>
              <a:gd name="connsiteX71" fmla="*/ 9442639 w 15544829"/>
              <a:gd name="connsiteY71" fmla="*/ 372582 h 965941"/>
              <a:gd name="connsiteX72" fmla="*/ 9442639 w 15544829"/>
              <a:gd name="connsiteY72" fmla="*/ 591987 h 965941"/>
              <a:gd name="connsiteX73" fmla="*/ 8897593 w 15544829"/>
              <a:gd name="connsiteY73" fmla="*/ 591987 h 965941"/>
              <a:gd name="connsiteX74" fmla="*/ 8897593 w 15544829"/>
              <a:gd name="connsiteY74" fmla="*/ 746533 h 965941"/>
              <a:gd name="connsiteX75" fmla="*/ 9456444 w 15544829"/>
              <a:gd name="connsiteY75" fmla="*/ 746533 h 965941"/>
              <a:gd name="connsiteX76" fmla="*/ 9456444 w 15544829"/>
              <a:gd name="connsiteY76" fmla="*/ 965939 h 965941"/>
              <a:gd name="connsiteX77" fmla="*/ 8639542 w 15544829"/>
              <a:gd name="connsiteY77" fmla="*/ 965939 h 965941"/>
              <a:gd name="connsiteX78" fmla="*/ 4704329 w 15544829"/>
              <a:gd name="connsiteY78" fmla="*/ 2 h 965941"/>
              <a:gd name="connsiteX79" fmla="*/ 4833361 w 15544829"/>
              <a:gd name="connsiteY79" fmla="*/ 2 h 965941"/>
              <a:gd name="connsiteX80" fmla="*/ 4962380 w 15544829"/>
              <a:gd name="connsiteY80" fmla="*/ 2 h 965941"/>
              <a:gd name="connsiteX81" fmla="*/ 4962380 w 15544829"/>
              <a:gd name="connsiteY81" fmla="*/ 483059 h 965941"/>
              <a:gd name="connsiteX82" fmla="*/ 4962380 w 15544829"/>
              <a:gd name="connsiteY82" fmla="*/ 965939 h 965941"/>
              <a:gd name="connsiteX83" fmla="*/ 4832294 w 15544829"/>
              <a:gd name="connsiteY83" fmla="*/ 965939 h 965941"/>
              <a:gd name="connsiteX84" fmla="*/ 4704329 w 15544829"/>
              <a:gd name="connsiteY84" fmla="*/ 965939 h 965941"/>
              <a:gd name="connsiteX85" fmla="*/ 4704329 w 15544829"/>
              <a:gd name="connsiteY85" fmla="*/ 482958 h 965941"/>
              <a:gd name="connsiteX86" fmla="*/ 2679746 w 15544829"/>
              <a:gd name="connsiteY86" fmla="*/ 2 h 965941"/>
              <a:gd name="connsiteX87" fmla="*/ 3496660 w 15544829"/>
              <a:gd name="connsiteY87" fmla="*/ 2 h 965941"/>
              <a:gd name="connsiteX88" fmla="*/ 3496660 w 15544829"/>
              <a:gd name="connsiteY88" fmla="*/ 219407 h 965941"/>
              <a:gd name="connsiteX89" fmla="*/ 2937785 w 15544829"/>
              <a:gd name="connsiteY89" fmla="*/ 219407 h 965941"/>
              <a:gd name="connsiteX90" fmla="*/ 2937785 w 15544829"/>
              <a:gd name="connsiteY90" fmla="*/ 372582 h 965941"/>
              <a:gd name="connsiteX91" fmla="*/ 3482856 w 15544829"/>
              <a:gd name="connsiteY91" fmla="*/ 372582 h 965941"/>
              <a:gd name="connsiteX92" fmla="*/ 3482856 w 15544829"/>
              <a:gd name="connsiteY92" fmla="*/ 591987 h 965941"/>
              <a:gd name="connsiteX93" fmla="*/ 2937785 w 15544829"/>
              <a:gd name="connsiteY93" fmla="*/ 591987 h 965941"/>
              <a:gd name="connsiteX94" fmla="*/ 2937785 w 15544829"/>
              <a:gd name="connsiteY94" fmla="*/ 746533 h 965941"/>
              <a:gd name="connsiteX95" fmla="*/ 3496660 w 15544829"/>
              <a:gd name="connsiteY95" fmla="*/ 746533 h 965941"/>
              <a:gd name="connsiteX96" fmla="*/ 3496660 w 15544829"/>
              <a:gd name="connsiteY96" fmla="*/ 965939 h 965941"/>
              <a:gd name="connsiteX97" fmla="*/ 2679746 w 15544829"/>
              <a:gd name="connsiteY97" fmla="*/ 965939 h 965941"/>
              <a:gd name="connsiteX98" fmla="*/ 10716312 w 15544829"/>
              <a:gd name="connsiteY98" fmla="*/ 1 h 965941"/>
              <a:gd name="connsiteX99" fmla="*/ 11282084 w 15544829"/>
              <a:gd name="connsiteY99" fmla="*/ 1 h 965941"/>
              <a:gd name="connsiteX100" fmla="*/ 11627004 w 15544829"/>
              <a:gd name="connsiteY100" fmla="*/ 325654 h 965941"/>
              <a:gd name="connsiteX101" fmla="*/ 11273817 w 15544829"/>
              <a:gd name="connsiteY101" fmla="*/ 651321 h 965941"/>
              <a:gd name="connsiteX102" fmla="*/ 10974376 w 15544829"/>
              <a:gd name="connsiteY102" fmla="*/ 651321 h 965941"/>
              <a:gd name="connsiteX103" fmla="*/ 10974376 w 15544829"/>
              <a:gd name="connsiteY103" fmla="*/ 965938 h 965941"/>
              <a:gd name="connsiteX104" fmla="*/ 10716312 w 15544829"/>
              <a:gd name="connsiteY104" fmla="*/ 965938 h 965941"/>
              <a:gd name="connsiteX105" fmla="*/ 9501999 w 15544829"/>
              <a:gd name="connsiteY105" fmla="*/ 1 h 965941"/>
              <a:gd name="connsiteX106" fmla="*/ 9838689 w 15544829"/>
              <a:gd name="connsiteY106" fmla="*/ 1 h 965941"/>
              <a:gd name="connsiteX107" fmla="*/ 10089832 w 15544829"/>
              <a:gd name="connsiteY107" fmla="*/ 291161 h 965941"/>
              <a:gd name="connsiteX108" fmla="*/ 10340987 w 15544829"/>
              <a:gd name="connsiteY108" fmla="*/ 1 h 965941"/>
              <a:gd name="connsiteX109" fmla="*/ 10669409 w 15544829"/>
              <a:gd name="connsiteY109" fmla="*/ 1 h 965941"/>
              <a:gd name="connsiteX110" fmla="*/ 10249915 w 15544829"/>
              <a:gd name="connsiteY110" fmla="*/ 471933 h 965941"/>
              <a:gd name="connsiteX111" fmla="*/ 10685970 w 15544829"/>
              <a:gd name="connsiteY111" fmla="*/ 965938 h 965941"/>
              <a:gd name="connsiteX112" fmla="*/ 10349267 w 15544829"/>
              <a:gd name="connsiteY112" fmla="*/ 965938 h 965941"/>
              <a:gd name="connsiteX113" fmla="*/ 10085704 w 15544829"/>
              <a:gd name="connsiteY113" fmla="*/ 659601 h 965941"/>
              <a:gd name="connsiteX114" fmla="*/ 9822141 w 15544829"/>
              <a:gd name="connsiteY114" fmla="*/ 965938 h 965941"/>
              <a:gd name="connsiteX115" fmla="*/ 9493719 w 15544829"/>
              <a:gd name="connsiteY115" fmla="*/ 965938 h 965941"/>
              <a:gd name="connsiteX116" fmla="*/ 9927005 w 15544829"/>
              <a:gd name="connsiteY116" fmla="*/ 477445 h 965941"/>
              <a:gd name="connsiteX117" fmla="*/ 7011566 w 15544829"/>
              <a:gd name="connsiteY117" fmla="*/ 1 h 965941"/>
              <a:gd name="connsiteX118" fmla="*/ 7337219 w 15544829"/>
              <a:gd name="connsiteY118" fmla="*/ 1 h 965941"/>
              <a:gd name="connsiteX119" fmla="*/ 7730500 w 15544829"/>
              <a:gd name="connsiteY119" fmla="*/ 589218 h 965941"/>
              <a:gd name="connsiteX120" fmla="*/ 7730500 w 15544829"/>
              <a:gd name="connsiteY120" fmla="*/ 1 h 965941"/>
              <a:gd name="connsiteX121" fmla="*/ 7985783 w 15544829"/>
              <a:gd name="connsiteY121" fmla="*/ 1 h 965941"/>
              <a:gd name="connsiteX122" fmla="*/ 7985783 w 15544829"/>
              <a:gd name="connsiteY122" fmla="*/ 965938 h 965941"/>
              <a:gd name="connsiteX123" fmla="*/ 7673922 w 15544829"/>
              <a:gd name="connsiteY123" fmla="*/ 965938 h 965941"/>
              <a:gd name="connsiteX124" fmla="*/ 7268233 w 15544829"/>
              <a:gd name="connsiteY124" fmla="*/ 354636 h 965941"/>
              <a:gd name="connsiteX125" fmla="*/ 7268233 w 15544829"/>
              <a:gd name="connsiteY125" fmla="*/ 965938 h 965941"/>
              <a:gd name="connsiteX126" fmla="*/ 7011566 w 15544829"/>
              <a:gd name="connsiteY126" fmla="*/ 965938 h 965941"/>
              <a:gd name="connsiteX127" fmla="*/ 6202928 w 15544829"/>
              <a:gd name="connsiteY127" fmla="*/ 1 h 965941"/>
              <a:gd name="connsiteX128" fmla="*/ 6536861 w 15544829"/>
              <a:gd name="connsiteY128" fmla="*/ 1 h 965941"/>
              <a:gd name="connsiteX129" fmla="*/ 6963264 w 15544829"/>
              <a:gd name="connsiteY129" fmla="*/ 965938 h 965941"/>
              <a:gd name="connsiteX130" fmla="*/ 6672104 w 15544829"/>
              <a:gd name="connsiteY130" fmla="*/ 965938 h 965941"/>
              <a:gd name="connsiteX131" fmla="*/ 6589300 w 15544829"/>
              <a:gd name="connsiteY131" fmla="*/ 769989 h 965941"/>
              <a:gd name="connsiteX132" fmla="*/ 6142209 w 15544829"/>
              <a:gd name="connsiteY132" fmla="*/ 769989 h 965941"/>
              <a:gd name="connsiteX133" fmla="*/ 6060789 w 15544829"/>
              <a:gd name="connsiteY133" fmla="*/ 965938 h 965941"/>
              <a:gd name="connsiteX134" fmla="*/ 5776525 w 15544829"/>
              <a:gd name="connsiteY134" fmla="*/ 965938 h 965941"/>
              <a:gd name="connsiteX135" fmla="*/ 1235025 w 15544829"/>
              <a:gd name="connsiteY135" fmla="*/ 1 h 965941"/>
              <a:gd name="connsiteX136" fmla="*/ 1640724 w 15544829"/>
              <a:gd name="connsiteY136" fmla="*/ 1 h 965941"/>
              <a:gd name="connsiteX137" fmla="*/ 1861513 w 15544829"/>
              <a:gd name="connsiteY137" fmla="*/ 608547 h 965941"/>
              <a:gd name="connsiteX138" fmla="*/ 2080918 w 15544829"/>
              <a:gd name="connsiteY138" fmla="*/ 1 h 965941"/>
              <a:gd name="connsiteX139" fmla="*/ 2482479 w 15544829"/>
              <a:gd name="connsiteY139" fmla="*/ 1 h 965941"/>
              <a:gd name="connsiteX140" fmla="*/ 2482479 w 15544829"/>
              <a:gd name="connsiteY140" fmla="*/ 965938 h 965941"/>
              <a:gd name="connsiteX141" fmla="*/ 2228569 w 15544829"/>
              <a:gd name="connsiteY141" fmla="*/ 965938 h 965941"/>
              <a:gd name="connsiteX142" fmla="*/ 2228569 w 15544829"/>
              <a:gd name="connsiteY142" fmla="*/ 270460 h 965941"/>
              <a:gd name="connsiteX143" fmla="*/ 1973287 w 15544829"/>
              <a:gd name="connsiteY143" fmla="*/ 965938 h 965941"/>
              <a:gd name="connsiteX144" fmla="*/ 1744217 w 15544829"/>
              <a:gd name="connsiteY144" fmla="*/ 965938 h 965941"/>
              <a:gd name="connsiteX145" fmla="*/ 1488934 w 15544829"/>
              <a:gd name="connsiteY145" fmla="*/ 270460 h 965941"/>
              <a:gd name="connsiteX146" fmla="*/ 1488934 w 15544829"/>
              <a:gd name="connsiteY146" fmla="*/ 965938 h 965941"/>
              <a:gd name="connsiteX147" fmla="*/ 1235025 w 15544829"/>
              <a:gd name="connsiteY147" fmla="*/ 965938 h 965941"/>
              <a:gd name="connsiteX148" fmla="*/ 426403 w 15544829"/>
              <a:gd name="connsiteY148" fmla="*/ 1 h 965941"/>
              <a:gd name="connsiteX149" fmla="*/ 760337 w 15544829"/>
              <a:gd name="connsiteY149" fmla="*/ 1 h 965941"/>
              <a:gd name="connsiteX150" fmla="*/ 1186740 w 15544829"/>
              <a:gd name="connsiteY150" fmla="*/ 965938 h 965941"/>
              <a:gd name="connsiteX151" fmla="*/ 895580 w 15544829"/>
              <a:gd name="connsiteY151" fmla="*/ 965938 h 965941"/>
              <a:gd name="connsiteX152" fmla="*/ 812776 w 15544829"/>
              <a:gd name="connsiteY152" fmla="*/ 769989 h 965941"/>
              <a:gd name="connsiteX153" fmla="*/ 365685 w 15544829"/>
              <a:gd name="connsiteY153" fmla="*/ 769989 h 965941"/>
              <a:gd name="connsiteX154" fmla="*/ 284265 w 15544829"/>
              <a:gd name="connsiteY154" fmla="*/ 965938 h 965941"/>
              <a:gd name="connsiteX155" fmla="*/ 0 w 15544829"/>
              <a:gd name="connsiteY155" fmla="*/ 965938 h 965941"/>
              <a:gd name="connsiteX156" fmla="*/ 14995555 w 15544829"/>
              <a:gd name="connsiteY156" fmla="*/ 0 h 965941"/>
              <a:gd name="connsiteX157" fmla="*/ 15526795 w 15544829"/>
              <a:gd name="connsiteY157" fmla="*/ 0 h 965941"/>
              <a:gd name="connsiteX158" fmla="*/ 15426097 w 15544829"/>
              <a:gd name="connsiteY158" fmla="*/ 219405 h 965941"/>
              <a:gd name="connsiteX159" fmla="*/ 14996963 w 15544829"/>
              <a:gd name="connsiteY159" fmla="*/ 219405 h 965941"/>
              <a:gd name="connsiteX160" fmla="*/ 14908687 w 15544829"/>
              <a:gd name="connsiteY160" fmla="*/ 295300 h 965941"/>
              <a:gd name="connsiteX161" fmla="*/ 14996963 w 15544829"/>
              <a:gd name="connsiteY161" fmla="*/ 372580 h 965941"/>
              <a:gd name="connsiteX162" fmla="*/ 15234315 w 15544829"/>
              <a:gd name="connsiteY162" fmla="*/ 372580 h 965941"/>
              <a:gd name="connsiteX163" fmla="*/ 15544829 w 15544829"/>
              <a:gd name="connsiteY163" fmla="*/ 652704 h 965941"/>
              <a:gd name="connsiteX164" fmla="*/ 15199771 w 15544829"/>
              <a:gd name="connsiteY164" fmla="*/ 965937 h 965941"/>
              <a:gd name="connsiteX165" fmla="*/ 14680987 w 15544829"/>
              <a:gd name="connsiteY165" fmla="*/ 965937 h 965941"/>
              <a:gd name="connsiteX166" fmla="*/ 14680987 w 15544829"/>
              <a:gd name="connsiteY166" fmla="*/ 746531 h 965941"/>
              <a:gd name="connsiteX167" fmla="*/ 15198373 w 15544829"/>
              <a:gd name="connsiteY167" fmla="*/ 746531 h 965941"/>
              <a:gd name="connsiteX168" fmla="*/ 15286765 w 15544829"/>
              <a:gd name="connsiteY168" fmla="*/ 669265 h 965941"/>
              <a:gd name="connsiteX169" fmla="*/ 15198373 w 15544829"/>
              <a:gd name="connsiteY169" fmla="*/ 591985 h 965941"/>
              <a:gd name="connsiteX170" fmla="*/ 14961137 w 15544829"/>
              <a:gd name="connsiteY170" fmla="*/ 591985 h 965941"/>
              <a:gd name="connsiteX171" fmla="*/ 14650623 w 15544829"/>
              <a:gd name="connsiteY171" fmla="*/ 303581 h 965941"/>
              <a:gd name="connsiteX172" fmla="*/ 14995555 w 15544829"/>
              <a:gd name="connsiteY172" fmla="*/ 0 h 965941"/>
              <a:gd name="connsiteX173" fmla="*/ 14046739 w 15544829"/>
              <a:gd name="connsiteY173" fmla="*/ 0 h 965941"/>
              <a:gd name="connsiteX174" fmla="*/ 14578107 w 15544829"/>
              <a:gd name="connsiteY174" fmla="*/ 0 h 965941"/>
              <a:gd name="connsiteX175" fmla="*/ 14477283 w 15544829"/>
              <a:gd name="connsiteY175" fmla="*/ 219405 h 965941"/>
              <a:gd name="connsiteX176" fmla="*/ 14048149 w 15544829"/>
              <a:gd name="connsiteY176" fmla="*/ 219405 h 965941"/>
              <a:gd name="connsiteX177" fmla="*/ 13959871 w 15544829"/>
              <a:gd name="connsiteY177" fmla="*/ 295300 h 965941"/>
              <a:gd name="connsiteX178" fmla="*/ 14048149 w 15544829"/>
              <a:gd name="connsiteY178" fmla="*/ 372580 h 965941"/>
              <a:gd name="connsiteX179" fmla="*/ 14285499 w 15544829"/>
              <a:gd name="connsiteY179" fmla="*/ 372580 h 965941"/>
              <a:gd name="connsiteX180" fmla="*/ 14596015 w 15544829"/>
              <a:gd name="connsiteY180" fmla="*/ 652704 h 965941"/>
              <a:gd name="connsiteX181" fmla="*/ 14250955 w 15544829"/>
              <a:gd name="connsiteY181" fmla="*/ 965937 h 965941"/>
              <a:gd name="connsiteX182" fmla="*/ 13732173 w 15544829"/>
              <a:gd name="connsiteY182" fmla="*/ 965937 h 965941"/>
              <a:gd name="connsiteX183" fmla="*/ 13732173 w 15544829"/>
              <a:gd name="connsiteY183" fmla="*/ 746531 h 965941"/>
              <a:gd name="connsiteX184" fmla="*/ 14249699 w 15544829"/>
              <a:gd name="connsiteY184" fmla="*/ 746531 h 965941"/>
              <a:gd name="connsiteX185" fmla="*/ 14337951 w 15544829"/>
              <a:gd name="connsiteY185" fmla="*/ 669265 h 965941"/>
              <a:gd name="connsiteX186" fmla="*/ 14249699 w 15544829"/>
              <a:gd name="connsiteY186" fmla="*/ 591985 h 965941"/>
              <a:gd name="connsiteX187" fmla="*/ 14012323 w 15544829"/>
              <a:gd name="connsiteY187" fmla="*/ 591985 h 965941"/>
              <a:gd name="connsiteX188" fmla="*/ 13701807 w 15544829"/>
              <a:gd name="connsiteY188" fmla="*/ 303581 h 965941"/>
              <a:gd name="connsiteX189" fmla="*/ 14046739 w 15544829"/>
              <a:gd name="connsiteY189" fmla="*/ 0 h 965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15544829" h="965941">
                <a:moveTo>
                  <a:pt x="6365754" y="234583"/>
                </a:moveTo>
                <a:lnTo>
                  <a:pt x="6230524" y="557493"/>
                </a:lnTo>
                <a:lnTo>
                  <a:pt x="6500983" y="557493"/>
                </a:lnTo>
                <a:close/>
                <a:moveTo>
                  <a:pt x="589228" y="234583"/>
                </a:moveTo>
                <a:lnTo>
                  <a:pt x="453998" y="557493"/>
                </a:lnTo>
                <a:lnTo>
                  <a:pt x="724457" y="557493"/>
                </a:lnTo>
                <a:close/>
                <a:moveTo>
                  <a:pt x="11995567" y="219409"/>
                </a:moveTo>
                <a:lnTo>
                  <a:pt x="11995567" y="413973"/>
                </a:lnTo>
                <a:lnTo>
                  <a:pt x="12265950" y="413973"/>
                </a:lnTo>
                <a:cubicBezTo>
                  <a:pt x="12343293" y="413973"/>
                  <a:pt x="12381901" y="371199"/>
                  <a:pt x="12381901" y="317377"/>
                </a:cubicBezTo>
                <a:cubicBezTo>
                  <a:pt x="12381901" y="264951"/>
                  <a:pt x="12343293" y="219409"/>
                  <a:pt x="12265950" y="219409"/>
                </a:cubicBezTo>
                <a:close/>
                <a:moveTo>
                  <a:pt x="3923290" y="219409"/>
                </a:moveTo>
                <a:lnTo>
                  <a:pt x="3923290" y="413973"/>
                </a:lnTo>
                <a:lnTo>
                  <a:pt x="4193761" y="413973"/>
                </a:lnTo>
                <a:cubicBezTo>
                  <a:pt x="4271041" y="413973"/>
                  <a:pt x="4309675" y="371199"/>
                  <a:pt x="4309675" y="317377"/>
                </a:cubicBezTo>
                <a:cubicBezTo>
                  <a:pt x="4309675" y="264951"/>
                  <a:pt x="4271041" y="219409"/>
                  <a:pt x="4193761" y="219409"/>
                </a:cubicBezTo>
                <a:close/>
                <a:moveTo>
                  <a:pt x="10974369" y="219404"/>
                </a:moveTo>
                <a:lnTo>
                  <a:pt x="10974369" y="431913"/>
                </a:lnTo>
                <a:lnTo>
                  <a:pt x="11251737" y="431913"/>
                </a:lnTo>
                <a:cubicBezTo>
                  <a:pt x="11329004" y="431913"/>
                  <a:pt x="11367637" y="384999"/>
                  <a:pt x="11367637" y="327036"/>
                </a:cubicBezTo>
                <a:cubicBezTo>
                  <a:pt x="11367637" y="267702"/>
                  <a:pt x="11329004" y="219404"/>
                  <a:pt x="11251737" y="219404"/>
                </a:cubicBezTo>
                <a:close/>
                <a:moveTo>
                  <a:pt x="11737498" y="4"/>
                </a:moveTo>
                <a:lnTo>
                  <a:pt x="12296298" y="4"/>
                </a:lnTo>
                <a:cubicBezTo>
                  <a:pt x="12508896" y="4"/>
                  <a:pt x="12641357" y="126953"/>
                  <a:pt x="12641357" y="311865"/>
                </a:cubicBezTo>
                <a:cubicBezTo>
                  <a:pt x="12641357" y="463656"/>
                  <a:pt x="12544723" y="582324"/>
                  <a:pt x="12383306" y="616830"/>
                </a:cubicBezTo>
                <a:lnTo>
                  <a:pt x="12703473" y="965941"/>
                </a:lnTo>
                <a:lnTo>
                  <a:pt x="12383306" y="965941"/>
                </a:lnTo>
                <a:lnTo>
                  <a:pt x="12089288" y="627867"/>
                </a:lnTo>
                <a:lnTo>
                  <a:pt x="11995562" y="627867"/>
                </a:lnTo>
                <a:lnTo>
                  <a:pt x="11995562" y="965941"/>
                </a:lnTo>
                <a:lnTo>
                  <a:pt x="11737498" y="965941"/>
                </a:lnTo>
                <a:close/>
                <a:moveTo>
                  <a:pt x="5580578" y="4"/>
                </a:moveTo>
                <a:lnTo>
                  <a:pt x="5889683" y="4"/>
                </a:lnTo>
                <a:lnTo>
                  <a:pt x="5889683" y="226305"/>
                </a:lnTo>
                <a:lnTo>
                  <a:pt x="5602663" y="226305"/>
                </a:lnTo>
                <a:cubicBezTo>
                  <a:pt x="5437070" y="226305"/>
                  <a:pt x="5357034" y="329798"/>
                  <a:pt x="5357034" y="473308"/>
                </a:cubicBezTo>
                <a:lnTo>
                  <a:pt x="5357034" y="491253"/>
                </a:lnTo>
                <a:cubicBezTo>
                  <a:pt x="5357034" y="659604"/>
                  <a:pt x="5453630" y="746535"/>
                  <a:pt x="5608175" y="746535"/>
                </a:cubicBezTo>
                <a:lnTo>
                  <a:pt x="5759965" y="746535"/>
                </a:lnTo>
                <a:lnTo>
                  <a:pt x="5656473" y="965941"/>
                </a:lnTo>
                <a:lnTo>
                  <a:pt x="5568157" y="965941"/>
                </a:lnTo>
                <a:cubicBezTo>
                  <a:pt x="5283907" y="965941"/>
                  <a:pt x="5098995" y="792078"/>
                  <a:pt x="5098995" y="492637"/>
                </a:cubicBezTo>
                <a:lnTo>
                  <a:pt x="5098995" y="473308"/>
                </a:lnTo>
                <a:cubicBezTo>
                  <a:pt x="5098995" y="204233"/>
                  <a:pt x="5261821" y="4"/>
                  <a:pt x="5580578" y="4"/>
                </a:cubicBezTo>
                <a:close/>
                <a:moveTo>
                  <a:pt x="3665254" y="4"/>
                </a:moveTo>
                <a:lnTo>
                  <a:pt x="4224117" y="4"/>
                </a:lnTo>
                <a:cubicBezTo>
                  <a:pt x="4436627" y="4"/>
                  <a:pt x="4569099" y="126953"/>
                  <a:pt x="4569099" y="311865"/>
                </a:cubicBezTo>
                <a:cubicBezTo>
                  <a:pt x="4569099" y="463656"/>
                  <a:pt x="4472504" y="582324"/>
                  <a:pt x="4311049" y="616830"/>
                </a:cubicBezTo>
                <a:lnTo>
                  <a:pt x="4631191" y="965941"/>
                </a:lnTo>
                <a:lnTo>
                  <a:pt x="4311049" y="965941"/>
                </a:lnTo>
                <a:lnTo>
                  <a:pt x="4017133" y="627867"/>
                </a:lnTo>
                <a:lnTo>
                  <a:pt x="3923292" y="627867"/>
                </a:lnTo>
                <a:lnTo>
                  <a:pt x="3923292" y="965941"/>
                </a:lnTo>
                <a:lnTo>
                  <a:pt x="3665254" y="965941"/>
                </a:lnTo>
                <a:close/>
                <a:moveTo>
                  <a:pt x="12776481" y="2"/>
                </a:moveTo>
                <a:lnTo>
                  <a:pt x="13593472" y="2"/>
                </a:lnTo>
                <a:lnTo>
                  <a:pt x="13593472" y="219407"/>
                </a:lnTo>
                <a:lnTo>
                  <a:pt x="13034545" y="219407"/>
                </a:lnTo>
                <a:lnTo>
                  <a:pt x="13034545" y="372582"/>
                </a:lnTo>
                <a:lnTo>
                  <a:pt x="13579629" y="372582"/>
                </a:lnTo>
                <a:lnTo>
                  <a:pt x="13579629" y="591987"/>
                </a:lnTo>
                <a:lnTo>
                  <a:pt x="13034545" y="591987"/>
                </a:lnTo>
                <a:lnTo>
                  <a:pt x="13034545" y="746533"/>
                </a:lnTo>
                <a:lnTo>
                  <a:pt x="13593472" y="746533"/>
                </a:lnTo>
                <a:lnTo>
                  <a:pt x="13593472" y="965939"/>
                </a:lnTo>
                <a:lnTo>
                  <a:pt x="12776481" y="965939"/>
                </a:lnTo>
                <a:close/>
                <a:moveTo>
                  <a:pt x="8639542" y="2"/>
                </a:moveTo>
                <a:lnTo>
                  <a:pt x="9456444" y="2"/>
                </a:lnTo>
                <a:lnTo>
                  <a:pt x="9456444" y="219407"/>
                </a:lnTo>
                <a:lnTo>
                  <a:pt x="8897593" y="219407"/>
                </a:lnTo>
                <a:lnTo>
                  <a:pt x="8897593" y="372582"/>
                </a:lnTo>
                <a:lnTo>
                  <a:pt x="9442639" y="372582"/>
                </a:lnTo>
                <a:lnTo>
                  <a:pt x="9442639" y="591987"/>
                </a:lnTo>
                <a:lnTo>
                  <a:pt x="8897593" y="591987"/>
                </a:lnTo>
                <a:lnTo>
                  <a:pt x="8897593" y="746533"/>
                </a:lnTo>
                <a:lnTo>
                  <a:pt x="9456444" y="746533"/>
                </a:lnTo>
                <a:lnTo>
                  <a:pt x="9456444" y="965939"/>
                </a:lnTo>
                <a:lnTo>
                  <a:pt x="8639542" y="965939"/>
                </a:lnTo>
                <a:close/>
                <a:moveTo>
                  <a:pt x="4704329" y="2"/>
                </a:moveTo>
                <a:lnTo>
                  <a:pt x="4833361" y="2"/>
                </a:lnTo>
                <a:lnTo>
                  <a:pt x="4962380" y="2"/>
                </a:lnTo>
                <a:lnTo>
                  <a:pt x="4962380" y="483059"/>
                </a:lnTo>
                <a:lnTo>
                  <a:pt x="4962380" y="965939"/>
                </a:lnTo>
                <a:lnTo>
                  <a:pt x="4832294" y="965939"/>
                </a:lnTo>
                <a:lnTo>
                  <a:pt x="4704329" y="965939"/>
                </a:lnTo>
                <a:lnTo>
                  <a:pt x="4704329" y="482958"/>
                </a:lnTo>
                <a:close/>
                <a:moveTo>
                  <a:pt x="2679746" y="2"/>
                </a:moveTo>
                <a:lnTo>
                  <a:pt x="3496660" y="2"/>
                </a:lnTo>
                <a:lnTo>
                  <a:pt x="3496660" y="219407"/>
                </a:lnTo>
                <a:lnTo>
                  <a:pt x="2937785" y="219407"/>
                </a:lnTo>
                <a:lnTo>
                  <a:pt x="2937785" y="372582"/>
                </a:lnTo>
                <a:lnTo>
                  <a:pt x="3482856" y="372582"/>
                </a:lnTo>
                <a:lnTo>
                  <a:pt x="3482856" y="591987"/>
                </a:lnTo>
                <a:lnTo>
                  <a:pt x="2937785" y="591987"/>
                </a:lnTo>
                <a:lnTo>
                  <a:pt x="2937785" y="746533"/>
                </a:lnTo>
                <a:lnTo>
                  <a:pt x="3496660" y="746533"/>
                </a:lnTo>
                <a:lnTo>
                  <a:pt x="3496660" y="965939"/>
                </a:lnTo>
                <a:lnTo>
                  <a:pt x="2679746" y="965939"/>
                </a:lnTo>
                <a:close/>
                <a:moveTo>
                  <a:pt x="10716312" y="1"/>
                </a:moveTo>
                <a:lnTo>
                  <a:pt x="11282084" y="1"/>
                </a:lnTo>
                <a:cubicBezTo>
                  <a:pt x="11494543" y="1"/>
                  <a:pt x="11627004" y="132462"/>
                  <a:pt x="11627004" y="325654"/>
                </a:cubicBezTo>
                <a:cubicBezTo>
                  <a:pt x="11627004" y="513322"/>
                  <a:pt x="11491888" y="651321"/>
                  <a:pt x="11273817" y="651321"/>
                </a:cubicBezTo>
                <a:lnTo>
                  <a:pt x="10974376" y="651321"/>
                </a:lnTo>
                <a:lnTo>
                  <a:pt x="10974376" y="965938"/>
                </a:lnTo>
                <a:lnTo>
                  <a:pt x="10716312" y="965938"/>
                </a:lnTo>
                <a:close/>
                <a:moveTo>
                  <a:pt x="9501999" y="1"/>
                </a:moveTo>
                <a:lnTo>
                  <a:pt x="9838689" y="1"/>
                </a:lnTo>
                <a:lnTo>
                  <a:pt x="10089832" y="291161"/>
                </a:lnTo>
                <a:lnTo>
                  <a:pt x="10340987" y="1"/>
                </a:lnTo>
                <a:lnTo>
                  <a:pt x="10669409" y="1"/>
                </a:lnTo>
                <a:lnTo>
                  <a:pt x="10249915" y="471933"/>
                </a:lnTo>
                <a:lnTo>
                  <a:pt x="10685970" y="965938"/>
                </a:lnTo>
                <a:lnTo>
                  <a:pt x="10349267" y="965938"/>
                </a:lnTo>
                <a:lnTo>
                  <a:pt x="10085704" y="659601"/>
                </a:lnTo>
                <a:lnTo>
                  <a:pt x="9822141" y="965938"/>
                </a:lnTo>
                <a:lnTo>
                  <a:pt x="9493719" y="965938"/>
                </a:lnTo>
                <a:lnTo>
                  <a:pt x="9927005" y="477445"/>
                </a:lnTo>
                <a:close/>
                <a:moveTo>
                  <a:pt x="7011566" y="1"/>
                </a:moveTo>
                <a:lnTo>
                  <a:pt x="7337219" y="1"/>
                </a:lnTo>
                <a:lnTo>
                  <a:pt x="7730500" y="589218"/>
                </a:lnTo>
                <a:lnTo>
                  <a:pt x="7730500" y="1"/>
                </a:lnTo>
                <a:lnTo>
                  <a:pt x="7985783" y="1"/>
                </a:lnTo>
                <a:lnTo>
                  <a:pt x="7985783" y="965938"/>
                </a:lnTo>
                <a:lnTo>
                  <a:pt x="7673922" y="965938"/>
                </a:lnTo>
                <a:lnTo>
                  <a:pt x="7268233" y="354636"/>
                </a:lnTo>
                <a:lnTo>
                  <a:pt x="7268233" y="965938"/>
                </a:lnTo>
                <a:lnTo>
                  <a:pt x="7011566" y="965938"/>
                </a:lnTo>
                <a:close/>
                <a:moveTo>
                  <a:pt x="6202928" y="1"/>
                </a:moveTo>
                <a:lnTo>
                  <a:pt x="6536861" y="1"/>
                </a:lnTo>
                <a:lnTo>
                  <a:pt x="6963264" y="965938"/>
                </a:lnTo>
                <a:lnTo>
                  <a:pt x="6672104" y="965938"/>
                </a:lnTo>
                <a:lnTo>
                  <a:pt x="6589300" y="769989"/>
                </a:lnTo>
                <a:lnTo>
                  <a:pt x="6142209" y="769989"/>
                </a:lnTo>
                <a:lnTo>
                  <a:pt x="6060789" y="965938"/>
                </a:lnTo>
                <a:lnTo>
                  <a:pt x="5776525" y="965938"/>
                </a:lnTo>
                <a:close/>
                <a:moveTo>
                  <a:pt x="1235025" y="1"/>
                </a:moveTo>
                <a:lnTo>
                  <a:pt x="1640724" y="1"/>
                </a:lnTo>
                <a:lnTo>
                  <a:pt x="1861513" y="608547"/>
                </a:lnTo>
                <a:lnTo>
                  <a:pt x="2080918" y="1"/>
                </a:lnTo>
                <a:lnTo>
                  <a:pt x="2482479" y="1"/>
                </a:lnTo>
                <a:lnTo>
                  <a:pt x="2482479" y="965938"/>
                </a:lnTo>
                <a:lnTo>
                  <a:pt x="2228569" y="965938"/>
                </a:lnTo>
                <a:lnTo>
                  <a:pt x="2228569" y="270460"/>
                </a:lnTo>
                <a:lnTo>
                  <a:pt x="1973287" y="965938"/>
                </a:lnTo>
                <a:lnTo>
                  <a:pt x="1744217" y="965938"/>
                </a:lnTo>
                <a:lnTo>
                  <a:pt x="1488934" y="270460"/>
                </a:lnTo>
                <a:lnTo>
                  <a:pt x="1488934" y="965938"/>
                </a:lnTo>
                <a:lnTo>
                  <a:pt x="1235025" y="965938"/>
                </a:lnTo>
                <a:close/>
                <a:moveTo>
                  <a:pt x="426403" y="1"/>
                </a:moveTo>
                <a:lnTo>
                  <a:pt x="760337" y="1"/>
                </a:lnTo>
                <a:lnTo>
                  <a:pt x="1186740" y="965938"/>
                </a:lnTo>
                <a:lnTo>
                  <a:pt x="895580" y="965938"/>
                </a:lnTo>
                <a:lnTo>
                  <a:pt x="812776" y="769989"/>
                </a:lnTo>
                <a:lnTo>
                  <a:pt x="365685" y="769989"/>
                </a:lnTo>
                <a:lnTo>
                  <a:pt x="284265" y="965938"/>
                </a:lnTo>
                <a:lnTo>
                  <a:pt x="0" y="965938"/>
                </a:lnTo>
                <a:close/>
                <a:moveTo>
                  <a:pt x="14995555" y="0"/>
                </a:moveTo>
                <a:lnTo>
                  <a:pt x="15526795" y="0"/>
                </a:lnTo>
                <a:lnTo>
                  <a:pt x="15426097" y="219405"/>
                </a:lnTo>
                <a:lnTo>
                  <a:pt x="14996963" y="219405"/>
                </a:lnTo>
                <a:cubicBezTo>
                  <a:pt x="14945897" y="219405"/>
                  <a:pt x="14908687" y="249758"/>
                  <a:pt x="14908687" y="295300"/>
                </a:cubicBezTo>
                <a:cubicBezTo>
                  <a:pt x="14908687" y="342214"/>
                  <a:pt x="14945897" y="372580"/>
                  <a:pt x="14996963" y="372580"/>
                </a:cubicBezTo>
                <a:lnTo>
                  <a:pt x="15234315" y="372580"/>
                </a:lnTo>
                <a:cubicBezTo>
                  <a:pt x="15431671" y="372580"/>
                  <a:pt x="15544829" y="476072"/>
                  <a:pt x="15544829" y="652704"/>
                </a:cubicBezTo>
                <a:cubicBezTo>
                  <a:pt x="15544829" y="838987"/>
                  <a:pt x="15416431" y="965937"/>
                  <a:pt x="15199771" y="965937"/>
                </a:cubicBezTo>
                <a:lnTo>
                  <a:pt x="14680987" y="965937"/>
                </a:lnTo>
                <a:lnTo>
                  <a:pt x="14680987" y="746531"/>
                </a:lnTo>
                <a:lnTo>
                  <a:pt x="15198373" y="746531"/>
                </a:lnTo>
                <a:cubicBezTo>
                  <a:pt x="15250837" y="746531"/>
                  <a:pt x="15286765" y="716178"/>
                  <a:pt x="15286765" y="669265"/>
                </a:cubicBezTo>
                <a:cubicBezTo>
                  <a:pt x="15286765" y="622338"/>
                  <a:pt x="15250837" y="591985"/>
                  <a:pt x="15198373" y="591985"/>
                </a:cubicBezTo>
                <a:lnTo>
                  <a:pt x="14961137" y="591985"/>
                </a:lnTo>
                <a:cubicBezTo>
                  <a:pt x="14772047" y="591985"/>
                  <a:pt x="14650623" y="485724"/>
                  <a:pt x="14650623" y="303581"/>
                </a:cubicBezTo>
                <a:cubicBezTo>
                  <a:pt x="14650623" y="129705"/>
                  <a:pt x="14776239" y="0"/>
                  <a:pt x="14995555" y="0"/>
                </a:cubicBezTo>
                <a:close/>
                <a:moveTo>
                  <a:pt x="14046739" y="0"/>
                </a:moveTo>
                <a:lnTo>
                  <a:pt x="14578107" y="0"/>
                </a:lnTo>
                <a:lnTo>
                  <a:pt x="14477283" y="219405"/>
                </a:lnTo>
                <a:lnTo>
                  <a:pt x="14048149" y="219405"/>
                </a:lnTo>
                <a:cubicBezTo>
                  <a:pt x="13997083" y="219405"/>
                  <a:pt x="13959871" y="249758"/>
                  <a:pt x="13959871" y="295300"/>
                </a:cubicBezTo>
                <a:cubicBezTo>
                  <a:pt x="13959871" y="342214"/>
                  <a:pt x="13997083" y="372580"/>
                  <a:pt x="14048149" y="372580"/>
                </a:cubicBezTo>
                <a:lnTo>
                  <a:pt x="14285499" y="372580"/>
                </a:lnTo>
                <a:cubicBezTo>
                  <a:pt x="14482857" y="372580"/>
                  <a:pt x="14596015" y="476072"/>
                  <a:pt x="14596015" y="652704"/>
                </a:cubicBezTo>
                <a:cubicBezTo>
                  <a:pt x="14596015" y="838987"/>
                  <a:pt x="14467617" y="965937"/>
                  <a:pt x="14250955" y="965937"/>
                </a:cubicBezTo>
                <a:lnTo>
                  <a:pt x="13732173" y="965937"/>
                </a:lnTo>
                <a:lnTo>
                  <a:pt x="13732173" y="746531"/>
                </a:lnTo>
                <a:lnTo>
                  <a:pt x="14249699" y="746531"/>
                </a:lnTo>
                <a:cubicBezTo>
                  <a:pt x="14302009" y="746531"/>
                  <a:pt x="14337951" y="716178"/>
                  <a:pt x="14337951" y="669265"/>
                </a:cubicBezTo>
                <a:cubicBezTo>
                  <a:pt x="14337951" y="622338"/>
                  <a:pt x="14302009" y="591985"/>
                  <a:pt x="14249699" y="591985"/>
                </a:cubicBezTo>
                <a:lnTo>
                  <a:pt x="14012323" y="591985"/>
                </a:lnTo>
                <a:cubicBezTo>
                  <a:pt x="13823232" y="591985"/>
                  <a:pt x="13701807" y="485724"/>
                  <a:pt x="13701807" y="303581"/>
                </a:cubicBezTo>
                <a:cubicBezTo>
                  <a:pt x="13701807" y="129705"/>
                  <a:pt x="13827423" y="0"/>
                  <a:pt x="14046739" y="0"/>
                </a:cubicBezTo>
                <a:close/>
              </a:path>
            </a:pathLst>
          </a:custGeom>
          <a:solidFill>
            <a:schemeClr val="accent3"/>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371295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asons to Accept by Industry">
    <p:spTree>
      <p:nvGrpSpPr>
        <p:cNvPr id="1" name=""/>
        <p:cNvGrpSpPr/>
        <p:nvPr/>
      </p:nvGrpSpPr>
      <p:grpSpPr>
        <a:xfrm>
          <a:off x="0" y="0"/>
          <a:ext cx="0" cy="0"/>
          <a:chOff x="0" y="0"/>
          <a:chExt cx="0" cy="0"/>
        </a:xfrm>
      </p:grpSpPr>
      <p:sp>
        <p:nvSpPr>
          <p:cNvPr id="7" name="Title Placeholder 17"/>
          <p:cNvSpPr>
            <a:spLocks noGrp="1"/>
          </p:cNvSpPr>
          <p:nvPr>
            <p:ph type="title"/>
          </p:nvPr>
        </p:nvSpPr>
        <p:spPr>
          <a:xfrm>
            <a:off x="560717" y="743608"/>
            <a:ext cx="12731817" cy="418368"/>
          </a:xfrm>
          <a:prstGeom prst="rect">
            <a:avLst/>
          </a:prstGeom>
        </p:spPr>
        <p:txBody>
          <a:bodyPr tIns="0" bIns="0" rtlCol="0" anchor="t">
            <a:noAutofit/>
          </a:bodyPr>
          <a:lstStyle>
            <a:lvl1pPr>
              <a:defRPr sz="3000" b="0" i="0">
                <a:solidFill>
                  <a:srgbClr val="00175A"/>
                </a:solidFill>
                <a:latin typeface="Cambria" panose="02040503050406030204" pitchFamily="18" charset="0"/>
                <a:ea typeface="Cambria" panose="02040503050406030204" pitchFamily="18" charset="0"/>
                <a:cs typeface="Cambria" panose="02040503050406030204" pitchFamily="18" charset="0"/>
              </a:defRPr>
            </a:lvl1pPr>
          </a:lstStyle>
          <a:p>
            <a:r>
              <a:rPr lang="en-US" dirty="0"/>
              <a:t>Click to edit Master title style</a:t>
            </a:r>
          </a:p>
        </p:txBody>
      </p:sp>
      <p:sp>
        <p:nvSpPr>
          <p:cNvPr id="10" name="TextBox 9"/>
          <p:cNvSpPr txBox="1"/>
          <p:nvPr userDrawn="1"/>
        </p:nvSpPr>
        <p:spPr>
          <a:xfrm>
            <a:off x="505120" y="7186367"/>
            <a:ext cx="5851076" cy="369332"/>
          </a:xfrm>
          <a:prstGeom prst="rect">
            <a:avLst/>
          </a:prstGeom>
          <a:noFill/>
          <a:effectLst/>
        </p:spPr>
        <p:txBody>
          <a:bodyPr wrap="square" lIns="0" tIns="0" rIns="0" bIns="0" anchor="ctr">
            <a:spAutoFit/>
          </a:bodyPr>
          <a:lstStyle/>
          <a:p>
            <a:pPr defTabSz="617485" fontAlgn="base">
              <a:spcBef>
                <a:spcPct val="0"/>
              </a:spcBef>
              <a:spcAft>
                <a:spcPct val="0"/>
              </a:spcAft>
              <a:defRPr/>
            </a:pPr>
            <a:r>
              <a:rPr lang="en-US" sz="800" b="0" i="0" dirty="0">
                <a:solidFill>
                  <a:srgbClr val="A7A8AA"/>
                </a:solidFill>
                <a:latin typeface="Arial" panose="020B0604020202020204" pitchFamily="34" charset="0"/>
                <a:ea typeface="BentonSans Medium" charset="0"/>
                <a:cs typeface="BentonSans Medium" charset="0"/>
              </a:rPr>
              <a:t>This document contains unpublished confidential and proprietary information of American Express. </a:t>
            </a:r>
          </a:p>
          <a:p>
            <a:pPr defTabSz="617485" fontAlgn="base">
              <a:spcBef>
                <a:spcPct val="0"/>
              </a:spcBef>
              <a:spcAft>
                <a:spcPct val="0"/>
              </a:spcAft>
              <a:defRPr/>
            </a:pPr>
            <a:r>
              <a:rPr lang="en-US" sz="800" b="0" i="0" dirty="0">
                <a:solidFill>
                  <a:srgbClr val="A7A8AA"/>
                </a:solidFill>
                <a:latin typeface="Arial" panose="020B0604020202020204" pitchFamily="34" charset="0"/>
                <a:ea typeface="BentonSans Medium" charset="0"/>
                <a:cs typeface="BentonSans Medium" charset="0"/>
              </a:rPr>
              <a:t>No disclosure or use of any portion may be made without the express written consent of American Express.</a:t>
            </a:r>
            <a:br>
              <a:rPr lang="en-US" sz="800" b="0" i="0" dirty="0">
                <a:solidFill>
                  <a:srgbClr val="A7A8AA"/>
                </a:solidFill>
                <a:latin typeface="Arial" panose="020B0604020202020204" pitchFamily="34" charset="0"/>
                <a:ea typeface="BentonSans Medium" charset="0"/>
                <a:cs typeface="BentonSans Medium" charset="0"/>
              </a:rPr>
            </a:br>
            <a:r>
              <a:rPr lang="en-US" sz="800" b="0" i="0" dirty="0">
                <a:solidFill>
                  <a:srgbClr val="A7A8AA"/>
                </a:solidFill>
                <a:latin typeface="Arial" panose="020B0604020202020204" pitchFamily="34" charset="0"/>
                <a:ea typeface="BentonSans Medium" charset="0"/>
                <a:cs typeface="BentonSans Medium" charset="0"/>
              </a:rPr>
              <a:t>©2019 American Express. All Rights Reserved. </a:t>
            </a:r>
          </a:p>
        </p:txBody>
      </p:sp>
      <p:sp>
        <p:nvSpPr>
          <p:cNvPr id="2" name="TextBox 1">
            <a:extLst>
              <a:ext uri="{FF2B5EF4-FFF2-40B4-BE49-F238E27FC236}">
                <a16:creationId xmlns:a16="http://schemas.microsoft.com/office/drawing/2014/main" xmlns="" id="{FB4B2F1F-95DE-4448-BFBF-B54A178CDE1C}"/>
              </a:ext>
            </a:extLst>
          </p:cNvPr>
          <p:cNvSpPr txBox="1"/>
          <p:nvPr userDrawn="1"/>
        </p:nvSpPr>
        <p:spPr>
          <a:xfrm>
            <a:off x="560717" y="468726"/>
            <a:ext cx="1837426" cy="221599"/>
          </a:xfrm>
          <a:prstGeom prst="rect">
            <a:avLst/>
          </a:prstGeom>
        </p:spPr>
        <p:txBody>
          <a:bodyPr wrap="none" lIns="0" tIns="0" rIns="0" bIns="0" rtlCol="0">
            <a:spAutoFit/>
          </a:bodyPr>
          <a:lstStyle/>
          <a:p>
            <a:pPr algn="l">
              <a:lnSpc>
                <a:spcPct val="90000"/>
              </a:lnSpc>
              <a:spcBef>
                <a:spcPts val="600"/>
              </a:spcBef>
            </a:pPr>
            <a:r>
              <a:rPr lang="en-US" sz="1600" b="1" i="0" dirty="0">
                <a:solidFill>
                  <a:schemeClr val="accent1"/>
                </a:solidFill>
                <a:latin typeface="Arial" panose="020B0604020202020204" pitchFamily="34" charset="0"/>
              </a:rPr>
              <a:t>Reasons to Accept</a:t>
            </a:r>
          </a:p>
        </p:txBody>
      </p:sp>
      <p:sp>
        <p:nvSpPr>
          <p:cNvPr id="12" name="Line">
            <a:extLst>
              <a:ext uri="{FF2B5EF4-FFF2-40B4-BE49-F238E27FC236}">
                <a16:creationId xmlns:a16="http://schemas.microsoft.com/office/drawing/2014/main" xmlns="" id="{42B428A2-C5F0-3449-8A2B-8F3643765605}"/>
              </a:ext>
            </a:extLst>
          </p:cNvPr>
          <p:cNvSpPr>
            <a:spLocks noGrp="1"/>
          </p:cNvSpPr>
          <p:nvPr userDrawn="1"/>
        </p:nvSpPr>
        <p:spPr>
          <a:xfrm flipV="1">
            <a:off x="560714" y="1255756"/>
            <a:ext cx="12731817" cy="0"/>
          </a:xfrm>
          <a:prstGeom prst="line">
            <a:avLst/>
          </a:prstGeom>
          <a:solidFill>
            <a:srgbClr val="FFFFFF"/>
          </a:solidFill>
          <a:ln w="12700">
            <a:solidFill>
              <a:srgbClr val="A7A8AA"/>
            </a:solidFill>
            <a:prstDash val="solid"/>
          </a:ln>
        </p:spPr>
        <p:txBody>
          <a:bodyPr rtlCol="0" anchor="ctr"/>
          <a:lstStyle/>
          <a:p>
            <a:pPr algn="ctr"/>
            <a:endParaRPr sz="2756" b="0" i="0" dirty="0">
              <a:latin typeface="Arial" panose="020B0604020202020204" pitchFamily="34" charset="0"/>
            </a:endParaRPr>
          </a:p>
        </p:txBody>
      </p:sp>
      <p:cxnSp>
        <p:nvCxnSpPr>
          <p:cNvPr id="16" name="Straight Connector 15">
            <a:extLst>
              <a:ext uri="{FF2B5EF4-FFF2-40B4-BE49-F238E27FC236}">
                <a16:creationId xmlns:a16="http://schemas.microsoft.com/office/drawing/2014/main" xmlns="" id="{36191110-B108-474A-9032-B3F37CC90491}"/>
              </a:ext>
            </a:extLst>
          </p:cNvPr>
          <p:cNvCxnSpPr>
            <a:cxnSpLocks/>
          </p:cNvCxnSpPr>
          <p:nvPr userDrawn="1"/>
        </p:nvCxnSpPr>
        <p:spPr>
          <a:xfrm>
            <a:off x="505119" y="7112849"/>
            <a:ext cx="12787413" cy="0"/>
          </a:xfrm>
          <a:prstGeom prst="line">
            <a:avLst/>
          </a:prstGeom>
          <a:ln w="952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8" name="Freeform 17">
            <a:extLst>
              <a:ext uri="{FF2B5EF4-FFF2-40B4-BE49-F238E27FC236}">
                <a16:creationId xmlns:a16="http://schemas.microsoft.com/office/drawing/2014/main" xmlns="" id="{7537A618-1373-ED44-B4E3-EE22D5A3991D}"/>
              </a:ext>
            </a:extLst>
          </p:cNvPr>
          <p:cNvSpPr/>
          <p:nvPr userDrawn="1"/>
        </p:nvSpPr>
        <p:spPr>
          <a:xfrm>
            <a:off x="10558928" y="7323508"/>
            <a:ext cx="2733603" cy="169864"/>
          </a:xfrm>
          <a:custGeom>
            <a:avLst/>
            <a:gdLst>
              <a:gd name="connsiteX0" fmla="*/ 6365754 w 15544829"/>
              <a:gd name="connsiteY0" fmla="*/ 234583 h 965941"/>
              <a:gd name="connsiteX1" fmla="*/ 6230524 w 15544829"/>
              <a:gd name="connsiteY1" fmla="*/ 557493 h 965941"/>
              <a:gd name="connsiteX2" fmla="*/ 6500983 w 15544829"/>
              <a:gd name="connsiteY2" fmla="*/ 557493 h 965941"/>
              <a:gd name="connsiteX3" fmla="*/ 589228 w 15544829"/>
              <a:gd name="connsiteY3" fmla="*/ 234583 h 965941"/>
              <a:gd name="connsiteX4" fmla="*/ 453998 w 15544829"/>
              <a:gd name="connsiteY4" fmla="*/ 557493 h 965941"/>
              <a:gd name="connsiteX5" fmla="*/ 724457 w 15544829"/>
              <a:gd name="connsiteY5" fmla="*/ 557493 h 965941"/>
              <a:gd name="connsiteX6" fmla="*/ 11995567 w 15544829"/>
              <a:gd name="connsiteY6" fmla="*/ 219409 h 965941"/>
              <a:gd name="connsiteX7" fmla="*/ 11995567 w 15544829"/>
              <a:gd name="connsiteY7" fmla="*/ 413973 h 965941"/>
              <a:gd name="connsiteX8" fmla="*/ 12265950 w 15544829"/>
              <a:gd name="connsiteY8" fmla="*/ 413973 h 965941"/>
              <a:gd name="connsiteX9" fmla="*/ 12381901 w 15544829"/>
              <a:gd name="connsiteY9" fmla="*/ 317377 h 965941"/>
              <a:gd name="connsiteX10" fmla="*/ 12265950 w 15544829"/>
              <a:gd name="connsiteY10" fmla="*/ 219409 h 965941"/>
              <a:gd name="connsiteX11" fmla="*/ 3923290 w 15544829"/>
              <a:gd name="connsiteY11" fmla="*/ 219409 h 965941"/>
              <a:gd name="connsiteX12" fmla="*/ 3923290 w 15544829"/>
              <a:gd name="connsiteY12" fmla="*/ 413973 h 965941"/>
              <a:gd name="connsiteX13" fmla="*/ 4193761 w 15544829"/>
              <a:gd name="connsiteY13" fmla="*/ 413973 h 965941"/>
              <a:gd name="connsiteX14" fmla="*/ 4309675 w 15544829"/>
              <a:gd name="connsiteY14" fmla="*/ 317377 h 965941"/>
              <a:gd name="connsiteX15" fmla="*/ 4193761 w 15544829"/>
              <a:gd name="connsiteY15" fmla="*/ 219409 h 965941"/>
              <a:gd name="connsiteX16" fmla="*/ 10974369 w 15544829"/>
              <a:gd name="connsiteY16" fmla="*/ 219404 h 965941"/>
              <a:gd name="connsiteX17" fmla="*/ 10974369 w 15544829"/>
              <a:gd name="connsiteY17" fmla="*/ 431913 h 965941"/>
              <a:gd name="connsiteX18" fmla="*/ 11251737 w 15544829"/>
              <a:gd name="connsiteY18" fmla="*/ 431913 h 965941"/>
              <a:gd name="connsiteX19" fmla="*/ 11367637 w 15544829"/>
              <a:gd name="connsiteY19" fmla="*/ 327036 h 965941"/>
              <a:gd name="connsiteX20" fmla="*/ 11251737 w 15544829"/>
              <a:gd name="connsiteY20" fmla="*/ 219404 h 965941"/>
              <a:gd name="connsiteX21" fmla="*/ 11737498 w 15544829"/>
              <a:gd name="connsiteY21" fmla="*/ 4 h 965941"/>
              <a:gd name="connsiteX22" fmla="*/ 12296298 w 15544829"/>
              <a:gd name="connsiteY22" fmla="*/ 4 h 965941"/>
              <a:gd name="connsiteX23" fmla="*/ 12641357 w 15544829"/>
              <a:gd name="connsiteY23" fmla="*/ 311865 h 965941"/>
              <a:gd name="connsiteX24" fmla="*/ 12383306 w 15544829"/>
              <a:gd name="connsiteY24" fmla="*/ 616830 h 965941"/>
              <a:gd name="connsiteX25" fmla="*/ 12703473 w 15544829"/>
              <a:gd name="connsiteY25" fmla="*/ 965941 h 965941"/>
              <a:gd name="connsiteX26" fmla="*/ 12383306 w 15544829"/>
              <a:gd name="connsiteY26" fmla="*/ 965941 h 965941"/>
              <a:gd name="connsiteX27" fmla="*/ 12089288 w 15544829"/>
              <a:gd name="connsiteY27" fmla="*/ 627867 h 965941"/>
              <a:gd name="connsiteX28" fmla="*/ 11995562 w 15544829"/>
              <a:gd name="connsiteY28" fmla="*/ 627867 h 965941"/>
              <a:gd name="connsiteX29" fmla="*/ 11995562 w 15544829"/>
              <a:gd name="connsiteY29" fmla="*/ 965941 h 965941"/>
              <a:gd name="connsiteX30" fmla="*/ 11737498 w 15544829"/>
              <a:gd name="connsiteY30" fmla="*/ 965941 h 965941"/>
              <a:gd name="connsiteX31" fmla="*/ 5580578 w 15544829"/>
              <a:gd name="connsiteY31" fmla="*/ 4 h 965941"/>
              <a:gd name="connsiteX32" fmla="*/ 5889683 w 15544829"/>
              <a:gd name="connsiteY32" fmla="*/ 4 h 965941"/>
              <a:gd name="connsiteX33" fmla="*/ 5889683 w 15544829"/>
              <a:gd name="connsiteY33" fmla="*/ 226305 h 965941"/>
              <a:gd name="connsiteX34" fmla="*/ 5602663 w 15544829"/>
              <a:gd name="connsiteY34" fmla="*/ 226305 h 965941"/>
              <a:gd name="connsiteX35" fmla="*/ 5357034 w 15544829"/>
              <a:gd name="connsiteY35" fmla="*/ 473308 h 965941"/>
              <a:gd name="connsiteX36" fmla="*/ 5357034 w 15544829"/>
              <a:gd name="connsiteY36" fmla="*/ 491253 h 965941"/>
              <a:gd name="connsiteX37" fmla="*/ 5608175 w 15544829"/>
              <a:gd name="connsiteY37" fmla="*/ 746535 h 965941"/>
              <a:gd name="connsiteX38" fmla="*/ 5759965 w 15544829"/>
              <a:gd name="connsiteY38" fmla="*/ 746535 h 965941"/>
              <a:gd name="connsiteX39" fmla="*/ 5656473 w 15544829"/>
              <a:gd name="connsiteY39" fmla="*/ 965941 h 965941"/>
              <a:gd name="connsiteX40" fmla="*/ 5568157 w 15544829"/>
              <a:gd name="connsiteY40" fmla="*/ 965941 h 965941"/>
              <a:gd name="connsiteX41" fmla="*/ 5098995 w 15544829"/>
              <a:gd name="connsiteY41" fmla="*/ 492637 h 965941"/>
              <a:gd name="connsiteX42" fmla="*/ 5098995 w 15544829"/>
              <a:gd name="connsiteY42" fmla="*/ 473308 h 965941"/>
              <a:gd name="connsiteX43" fmla="*/ 5580578 w 15544829"/>
              <a:gd name="connsiteY43" fmla="*/ 4 h 965941"/>
              <a:gd name="connsiteX44" fmla="*/ 3665254 w 15544829"/>
              <a:gd name="connsiteY44" fmla="*/ 4 h 965941"/>
              <a:gd name="connsiteX45" fmla="*/ 4224117 w 15544829"/>
              <a:gd name="connsiteY45" fmla="*/ 4 h 965941"/>
              <a:gd name="connsiteX46" fmla="*/ 4569099 w 15544829"/>
              <a:gd name="connsiteY46" fmla="*/ 311865 h 965941"/>
              <a:gd name="connsiteX47" fmla="*/ 4311049 w 15544829"/>
              <a:gd name="connsiteY47" fmla="*/ 616830 h 965941"/>
              <a:gd name="connsiteX48" fmla="*/ 4631191 w 15544829"/>
              <a:gd name="connsiteY48" fmla="*/ 965941 h 965941"/>
              <a:gd name="connsiteX49" fmla="*/ 4311049 w 15544829"/>
              <a:gd name="connsiteY49" fmla="*/ 965941 h 965941"/>
              <a:gd name="connsiteX50" fmla="*/ 4017133 w 15544829"/>
              <a:gd name="connsiteY50" fmla="*/ 627867 h 965941"/>
              <a:gd name="connsiteX51" fmla="*/ 3923292 w 15544829"/>
              <a:gd name="connsiteY51" fmla="*/ 627867 h 965941"/>
              <a:gd name="connsiteX52" fmla="*/ 3923292 w 15544829"/>
              <a:gd name="connsiteY52" fmla="*/ 965941 h 965941"/>
              <a:gd name="connsiteX53" fmla="*/ 3665254 w 15544829"/>
              <a:gd name="connsiteY53" fmla="*/ 965941 h 965941"/>
              <a:gd name="connsiteX54" fmla="*/ 12776481 w 15544829"/>
              <a:gd name="connsiteY54" fmla="*/ 2 h 965941"/>
              <a:gd name="connsiteX55" fmla="*/ 13593472 w 15544829"/>
              <a:gd name="connsiteY55" fmla="*/ 2 h 965941"/>
              <a:gd name="connsiteX56" fmla="*/ 13593472 w 15544829"/>
              <a:gd name="connsiteY56" fmla="*/ 219407 h 965941"/>
              <a:gd name="connsiteX57" fmla="*/ 13034545 w 15544829"/>
              <a:gd name="connsiteY57" fmla="*/ 219407 h 965941"/>
              <a:gd name="connsiteX58" fmla="*/ 13034545 w 15544829"/>
              <a:gd name="connsiteY58" fmla="*/ 372582 h 965941"/>
              <a:gd name="connsiteX59" fmla="*/ 13579629 w 15544829"/>
              <a:gd name="connsiteY59" fmla="*/ 372582 h 965941"/>
              <a:gd name="connsiteX60" fmla="*/ 13579629 w 15544829"/>
              <a:gd name="connsiteY60" fmla="*/ 591987 h 965941"/>
              <a:gd name="connsiteX61" fmla="*/ 13034545 w 15544829"/>
              <a:gd name="connsiteY61" fmla="*/ 591987 h 965941"/>
              <a:gd name="connsiteX62" fmla="*/ 13034545 w 15544829"/>
              <a:gd name="connsiteY62" fmla="*/ 746533 h 965941"/>
              <a:gd name="connsiteX63" fmla="*/ 13593472 w 15544829"/>
              <a:gd name="connsiteY63" fmla="*/ 746533 h 965941"/>
              <a:gd name="connsiteX64" fmla="*/ 13593472 w 15544829"/>
              <a:gd name="connsiteY64" fmla="*/ 965939 h 965941"/>
              <a:gd name="connsiteX65" fmla="*/ 12776481 w 15544829"/>
              <a:gd name="connsiteY65" fmla="*/ 965939 h 965941"/>
              <a:gd name="connsiteX66" fmla="*/ 8639542 w 15544829"/>
              <a:gd name="connsiteY66" fmla="*/ 2 h 965941"/>
              <a:gd name="connsiteX67" fmla="*/ 9456444 w 15544829"/>
              <a:gd name="connsiteY67" fmla="*/ 2 h 965941"/>
              <a:gd name="connsiteX68" fmla="*/ 9456444 w 15544829"/>
              <a:gd name="connsiteY68" fmla="*/ 219407 h 965941"/>
              <a:gd name="connsiteX69" fmla="*/ 8897593 w 15544829"/>
              <a:gd name="connsiteY69" fmla="*/ 219407 h 965941"/>
              <a:gd name="connsiteX70" fmla="*/ 8897593 w 15544829"/>
              <a:gd name="connsiteY70" fmla="*/ 372582 h 965941"/>
              <a:gd name="connsiteX71" fmla="*/ 9442639 w 15544829"/>
              <a:gd name="connsiteY71" fmla="*/ 372582 h 965941"/>
              <a:gd name="connsiteX72" fmla="*/ 9442639 w 15544829"/>
              <a:gd name="connsiteY72" fmla="*/ 591987 h 965941"/>
              <a:gd name="connsiteX73" fmla="*/ 8897593 w 15544829"/>
              <a:gd name="connsiteY73" fmla="*/ 591987 h 965941"/>
              <a:gd name="connsiteX74" fmla="*/ 8897593 w 15544829"/>
              <a:gd name="connsiteY74" fmla="*/ 746533 h 965941"/>
              <a:gd name="connsiteX75" fmla="*/ 9456444 w 15544829"/>
              <a:gd name="connsiteY75" fmla="*/ 746533 h 965941"/>
              <a:gd name="connsiteX76" fmla="*/ 9456444 w 15544829"/>
              <a:gd name="connsiteY76" fmla="*/ 965939 h 965941"/>
              <a:gd name="connsiteX77" fmla="*/ 8639542 w 15544829"/>
              <a:gd name="connsiteY77" fmla="*/ 965939 h 965941"/>
              <a:gd name="connsiteX78" fmla="*/ 4704329 w 15544829"/>
              <a:gd name="connsiteY78" fmla="*/ 2 h 965941"/>
              <a:gd name="connsiteX79" fmla="*/ 4833361 w 15544829"/>
              <a:gd name="connsiteY79" fmla="*/ 2 h 965941"/>
              <a:gd name="connsiteX80" fmla="*/ 4962380 w 15544829"/>
              <a:gd name="connsiteY80" fmla="*/ 2 h 965941"/>
              <a:gd name="connsiteX81" fmla="*/ 4962380 w 15544829"/>
              <a:gd name="connsiteY81" fmla="*/ 483059 h 965941"/>
              <a:gd name="connsiteX82" fmla="*/ 4962380 w 15544829"/>
              <a:gd name="connsiteY82" fmla="*/ 965939 h 965941"/>
              <a:gd name="connsiteX83" fmla="*/ 4832294 w 15544829"/>
              <a:gd name="connsiteY83" fmla="*/ 965939 h 965941"/>
              <a:gd name="connsiteX84" fmla="*/ 4704329 w 15544829"/>
              <a:gd name="connsiteY84" fmla="*/ 965939 h 965941"/>
              <a:gd name="connsiteX85" fmla="*/ 4704329 w 15544829"/>
              <a:gd name="connsiteY85" fmla="*/ 482958 h 965941"/>
              <a:gd name="connsiteX86" fmla="*/ 2679746 w 15544829"/>
              <a:gd name="connsiteY86" fmla="*/ 2 h 965941"/>
              <a:gd name="connsiteX87" fmla="*/ 3496660 w 15544829"/>
              <a:gd name="connsiteY87" fmla="*/ 2 h 965941"/>
              <a:gd name="connsiteX88" fmla="*/ 3496660 w 15544829"/>
              <a:gd name="connsiteY88" fmla="*/ 219407 h 965941"/>
              <a:gd name="connsiteX89" fmla="*/ 2937785 w 15544829"/>
              <a:gd name="connsiteY89" fmla="*/ 219407 h 965941"/>
              <a:gd name="connsiteX90" fmla="*/ 2937785 w 15544829"/>
              <a:gd name="connsiteY90" fmla="*/ 372582 h 965941"/>
              <a:gd name="connsiteX91" fmla="*/ 3482856 w 15544829"/>
              <a:gd name="connsiteY91" fmla="*/ 372582 h 965941"/>
              <a:gd name="connsiteX92" fmla="*/ 3482856 w 15544829"/>
              <a:gd name="connsiteY92" fmla="*/ 591987 h 965941"/>
              <a:gd name="connsiteX93" fmla="*/ 2937785 w 15544829"/>
              <a:gd name="connsiteY93" fmla="*/ 591987 h 965941"/>
              <a:gd name="connsiteX94" fmla="*/ 2937785 w 15544829"/>
              <a:gd name="connsiteY94" fmla="*/ 746533 h 965941"/>
              <a:gd name="connsiteX95" fmla="*/ 3496660 w 15544829"/>
              <a:gd name="connsiteY95" fmla="*/ 746533 h 965941"/>
              <a:gd name="connsiteX96" fmla="*/ 3496660 w 15544829"/>
              <a:gd name="connsiteY96" fmla="*/ 965939 h 965941"/>
              <a:gd name="connsiteX97" fmla="*/ 2679746 w 15544829"/>
              <a:gd name="connsiteY97" fmla="*/ 965939 h 965941"/>
              <a:gd name="connsiteX98" fmla="*/ 10716312 w 15544829"/>
              <a:gd name="connsiteY98" fmla="*/ 1 h 965941"/>
              <a:gd name="connsiteX99" fmla="*/ 11282084 w 15544829"/>
              <a:gd name="connsiteY99" fmla="*/ 1 h 965941"/>
              <a:gd name="connsiteX100" fmla="*/ 11627004 w 15544829"/>
              <a:gd name="connsiteY100" fmla="*/ 325654 h 965941"/>
              <a:gd name="connsiteX101" fmla="*/ 11273817 w 15544829"/>
              <a:gd name="connsiteY101" fmla="*/ 651321 h 965941"/>
              <a:gd name="connsiteX102" fmla="*/ 10974376 w 15544829"/>
              <a:gd name="connsiteY102" fmla="*/ 651321 h 965941"/>
              <a:gd name="connsiteX103" fmla="*/ 10974376 w 15544829"/>
              <a:gd name="connsiteY103" fmla="*/ 965938 h 965941"/>
              <a:gd name="connsiteX104" fmla="*/ 10716312 w 15544829"/>
              <a:gd name="connsiteY104" fmla="*/ 965938 h 965941"/>
              <a:gd name="connsiteX105" fmla="*/ 9501999 w 15544829"/>
              <a:gd name="connsiteY105" fmla="*/ 1 h 965941"/>
              <a:gd name="connsiteX106" fmla="*/ 9838689 w 15544829"/>
              <a:gd name="connsiteY106" fmla="*/ 1 h 965941"/>
              <a:gd name="connsiteX107" fmla="*/ 10089832 w 15544829"/>
              <a:gd name="connsiteY107" fmla="*/ 291161 h 965941"/>
              <a:gd name="connsiteX108" fmla="*/ 10340987 w 15544829"/>
              <a:gd name="connsiteY108" fmla="*/ 1 h 965941"/>
              <a:gd name="connsiteX109" fmla="*/ 10669409 w 15544829"/>
              <a:gd name="connsiteY109" fmla="*/ 1 h 965941"/>
              <a:gd name="connsiteX110" fmla="*/ 10249915 w 15544829"/>
              <a:gd name="connsiteY110" fmla="*/ 471933 h 965941"/>
              <a:gd name="connsiteX111" fmla="*/ 10685970 w 15544829"/>
              <a:gd name="connsiteY111" fmla="*/ 965938 h 965941"/>
              <a:gd name="connsiteX112" fmla="*/ 10349267 w 15544829"/>
              <a:gd name="connsiteY112" fmla="*/ 965938 h 965941"/>
              <a:gd name="connsiteX113" fmla="*/ 10085704 w 15544829"/>
              <a:gd name="connsiteY113" fmla="*/ 659601 h 965941"/>
              <a:gd name="connsiteX114" fmla="*/ 9822141 w 15544829"/>
              <a:gd name="connsiteY114" fmla="*/ 965938 h 965941"/>
              <a:gd name="connsiteX115" fmla="*/ 9493719 w 15544829"/>
              <a:gd name="connsiteY115" fmla="*/ 965938 h 965941"/>
              <a:gd name="connsiteX116" fmla="*/ 9927005 w 15544829"/>
              <a:gd name="connsiteY116" fmla="*/ 477445 h 965941"/>
              <a:gd name="connsiteX117" fmla="*/ 7011566 w 15544829"/>
              <a:gd name="connsiteY117" fmla="*/ 1 h 965941"/>
              <a:gd name="connsiteX118" fmla="*/ 7337219 w 15544829"/>
              <a:gd name="connsiteY118" fmla="*/ 1 h 965941"/>
              <a:gd name="connsiteX119" fmla="*/ 7730500 w 15544829"/>
              <a:gd name="connsiteY119" fmla="*/ 589218 h 965941"/>
              <a:gd name="connsiteX120" fmla="*/ 7730500 w 15544829"/>
              <a:gd name="connsiteY120" fmla="*/ 1 h 965941"/>
              <a:gd name="connsiteX121" fmla="*/ 7985783 w 15544829"/>
              <a:gd name="connsiteY121" fmla="*/ 1 h 965941"/>
              <a:gd name="connsiteX122" fmla="*/ 7985783 w 15544829"/>
              <a:gd name="connsiteY122" fmla="*/ 965938 h 965941"/>
              <a:gd name="connsiteX123" fmla="*/ 7673922 w 15544829"/>
              <a:gd name="connsiteY123" fmla="*/ 965938 h 965941"/>
              <a:gd name="connsiteX124" fmla="*/ 7268233 w 15544829"/>
              <a:gd name="connsiteY124" fmla="*/ 354636 h 965941"/>
              <a:gd name="connsiteX125" fmla="*/ 7268233 w 15544829"/>
              <a:gd name="connsiteY125" fmla="*/ 965938 h 965941"/>
              <a:gd name="connsiteX126" fmla="*/ 7011566 w 15544829"/>
              <a:gd name="connsiteY126" fmla="*/ 965938 h 965941"/>
              <a:gd name="connsiteX127" fmla="*/ 6202928 w 15544829"/>
              <a:gd name="connsiteY127" fmla="*/ 1 h 965941"/>
              <a:gd name="connsiteX128" fmla="*/ 6536861 w 15544829"/>
              <a:gd name="connsiteY128" fmla="*/ 1 h 965941"/>
              <a:gd name="connsiteX129" fmla="*/ 6963264 w 15544829"/>
              <a:gd name="connsiteY129" fmla="*/ 965938 h 965941"/>
              <a:gd name="connsiteX130" fmla="*/ 6672104 w 15544829"/>
              <a:gd name="connsiteY130" fmla="*/ 965938 h 965941"/>
              <a:gd name="connsiteX131" fmla="*/ 6589300 w 15544829"/>
              <a:gd name="connsiteY131" fmla="*/ 769989 h 965941"/>
              <a:gd name="connsiteX132" fmla="*/ 6142209 w 15544829"/>
              <a:gd name="connsiteY132" fmla="*/ 769989 h 965941"/>
              <a:gd name="connsiteX133" fmla="*/ 6060789 w 15544829"/>
              <a:gd name="connsiteY133" fmla="*/ 965938 h 965941"/>
              <a:gd name="connsiteX134" fmla="*/ 5776525 w 15544829"/>
              <a:gd name="connsiteY134" fmla="*/ 965938 h 965941"/>
              <a:gd name="connsiteX135" fmla="*/ 1235025 w 15544829"/>
              <a:gd name="connsiteY135" fmla="*/ 1 h 965941"/>
              <a:gd name="connsiteX136" fmla="*/ 1640724 w 15544829"/>
              <a:gd name="connsiteY136" fmla="*/ 1 h 965941"/>
              <a:gd name="connsiteX137" fmla="*/ 1861513 w 15544829"/>
              <a:gd name="connsiteY137" fmla="*/ 608547 h 965941"/>
              <a:gd name="connsiteX138" fmla="*/ 2080918 w 15544829"/>
              <a:gd name="connsiteY138" fmla="*/ 1 h 965941"/>
              <a:gd name="connsiteX139" fmla="*/ 2482479 w 15544829"/>
              <a:gd name="connsiteY139" fmla="*/ 1 h 965941"/>
              <a:gd name="connsiteX140" fmla="*/ 2482479 w 15544829"/>
              <a:gd name="connsiteY140" fmla="*/ 965938 h 965941"/>
              <a:gd name="connsiteX141" fmla="*/ 2228569 w 15544829"/>
              <a:gd name="connsiteY141" fmla="*/ 965938 h 965941"/>
              <a:gd name="connsiteX142" fmla="*/ 2228569 w 15544829"/>
              <a:gd name="connsiteY142" fmla="*/ 270460 h 965941"/>
              <a:gd name="connsiteX143" fmla="*/ 1973287 w 15544829"/>
              <a:gd name="connsiteY143" fmla="*/ 965938 h 965941"/>
              <a:gd name="connsiteX144" fmla="*/ 1744217 w 15544829"/>
              <a:gd name="connsiteY144" fmla="*/ 965938 h 965941"/>
              <a:gd name="connsiteX145" fmla="*/ 1488934 w 15544829"/>
              <a:gd name="connsiteY145" fmla="*/ 270460 h 965941"/>
              <a:gd name="connsiteX146" fmla="*/ 1488934 w 15544829"/>
              <a:gd name="connsiteY146" fmla="*/ 965938 h 965941"/>
              <a:gd name="connsiteX147" fmla="*/ 1235025 w 15544829"/>
              <a:gd name="connsiteY147" fmla="*/ 965938 h 965941"/>
              <a:gd name="connsiteX148" fmla="*/ 426403 w 15544829"/>
              <a:gd name="connsiteY148" fmla="*/ 1 h 965941"/>
              <a:gd name="connsiteX149" fmla="*/ 760337 w 15544829"/>
              <a:gd name="connsiteY149" fmla="*/ 1 h 965941"/>
              <a:gd name="connsiteX150" fmla="*/ 1186740 w 15544829"/>
              <a:gd name="connsiteY150" fmla="*/ 965938 h 965941"/>
              <a:gd name="connsiteX151" fmla="*/ 895580 w 15544829"/>
              <a:gd name="connsiteY151" fmla="*/ 965938 h 965941"/>
              <a:gd name="connsiteX152" fmla="*/ 812776 w 15544829"/>
              <a:gd name="connsiteY152" fmla="*/ 769989 h 965941"/>
              <a:gd name="connsiteX153" fmla="*/ 365685 w 15544829"/>
              <a:gd name="connsiteY153" fmla="*/ 769989 h 965941"/>
              <a:gd name="connsiteX154" fmla="*/ 284265 w 15544829"/>
              <a:gd name="connsiteY154" fmla="*/ 965938 h 965941"/>
              <a:gd name="connsiteX155" fmla="*/ 0 w 15544829"/>
              <a:gd name="connsiteY155" fmla="*/ 965938 h 965941"/>
              <a:gd name="connsiteX156" fmla="*/ 14995555 w 15544829"/>
              <a:gd name="connsiteY156" fmla="*/ 0 h 965941"/>
              <a:gd name="connsiteX157" fmla="*/ 15526795 w 15544829"/>
              <a:gd name="connsiteY157" fmla="*/ 0 h 965941"/>
              <a:gd name="connsiteX158" fmla="*/ 15426097 w 15544829"/>
              <a:gd name="connsiteY158" fmla="*/ 219405 h 965941"/>
              <a:gd name="connsiteX159" fmla="*/ 14996963 w 15544829"/>
              <a:gd name="connsiteY159" fmla="*/ 219405 h 965941"/>
              <a:gd name="connsiteX160" fmla="*/ 14908687 w 15544829"/>
              <a:gd name="connsiteY160" fmla="*/ 295300 h 965941"/>
              <a:gd name="connsiteX161" fmla="*/ 14996963 w 15544829"/>
              <a:gd name="connsiteY161" fmla="*/ 372580 h 965941"/>
              <a:gd name="connsiteX162" fmla="*/ 15234315 w 15544829"/>
              <a:gd name="connsiteY162" fmla="*/ 372580 h 965941"/>
              <a:gd name="connsiteX163" fmla="*/ 15544829 w 15544829"/>
              <a:gd name="connsiteY163" fmla="*/ 652704 h 965941"/>
              <a:gd name="connsiteX164" fmla="*/ 15199771 w 15544829"/>
              <a:gd name="connsiteY164" fmla="*/ 965937 h 965941"/>
              <a:gd name="connsiteX165" fmla="*/ 14680987 w 15544829"/>
              <a:gd name="connsiteY165" fmla="*/ 965937 h 965941"/>
              <a:gd name="connsiteX166" fmla="*/ 14680987 w 15544829"/>
              <a:gd name="connsiteY166" fmla="*/ 746531 h 965941"/>
              <a:gd name="connsiteX167" fmla="*/ 15198373 w 15544829"/>
              <a:gd name="connsiteY167" fmla="*/ 746531 h 965941"/>
              <a:gd name="connsiteX168" fmla="*/ 15286765 w 15544829"/>
              <a:gd name="connsiteY168" fmla="*/ 669265 h 965941"/>
              <a:gd name="connsiteX169" fmla="*/ 15198373 w 15544829"/>
              <a:gd name="connsiteY169" fmla="*/ 591985 h 965941"/>
              <a:gd name="connsiteX170" fmla="*/ 14961137 w 15544829"/>
              <a:gd name="connsiteY170" fmla="*/ 591985 h 965941"/>
              <a:gd name="connsiteX171" fmla="*/ 14650623 w 15544829"/>
              <a:gd name="connsiteY171" fmla="*/ 303581 h 965941"/>
              <a:gd name="connsiteX172" fmla="*/ 14995555 w 15544829"/>
              <a:gd name="connsiteY172" fmla="*/ 0 h 965941"/>
              <a:gd name="connsiteX173" fmla="*/ 14046739 w 15544829"/>
              <a:gd name="connsiteY173" fmla="*/ 0 h 965941"/>
              <a:gd name="connsiteX174" fmla="*/ 14578107 w 15544829"/>
              <a:gd name="connsiteY174" fmla="*/ 0 h 965941"/>
              <a:gd name="connsiteX175" fmla="*/ 14477283 w 15544829"/>
              <a:gd name="connsiteY175" fmla="*/ 219405 h 965941"/>
              <a:gd name="connsiteX176" fmla="*/ 14048149 w 15544829"/>
              <a:gd name="connsiteY176" fmla="*/ 219405 h 965941"/>
              <a:gd name="connsiteX177" fmla="*/ 13959871 w 15544829"/>
              <a:gd name="connsiteY177" fmla="*/ 295300 h 965941"/>
              <a:gd name="connsiteX178" fmla="*/ 14048149 w 15544829"/>
              <a:gd name="connsiteY178" fmla="*/ 372580 h 965941"/>
              <a:gd name="connsiteX179" fmla="*/ 14285499 w 15544829"/>
              <a:gd name="connsiteY179" fmla="*/ 372580 h 965941"/>
              <a:gd name="connsiteX180" fmla="*/ 14596015 w 15544829"/>
              <a:gd name="connsiteY180" fmla="*/ 652704 h 965941"/>
              <a:gd name="connsiteX181" fmla="*/ 14250955 w 15544829"/>
              <a:gd name="connsiteY181" fmla="*/ 965937 h 965941"/>
              <a:gd name="connsiteX182" fmla="*/ 13732173 w 15544829"/>
              <a:gd name="connsiteY182" fmla="*/ 965937 h 965941"/>
              <a:gd name="connsiteX183" fmla="*/ 13732173 w 15544829"/>
              <a:gd name="connsiteY183" fmla="*/ 746531 h 965941"/>
              <a:gd name="connsiteX184" fmla="*/ 14249699 w 15544829"/>
              <a:gd name="connsiteY184" fmla="*/ 746531 h 965941"/>
              <a:gd name="connsiteX185" fmla="*/ 14337951 w 15544829"/>
              <a:gd name="connsiteY185" fmla="*/ 669265 h 965941"/>
              <a:gd name="connsiteX186" fmla="*/ 14249699 w 15544829"/>
              <a:gd name="connsiteY186" fmla="*/ 591985 h 965941"/>
              <a:gd name="connsiteX187" fmla="*/ 14012323 w 15544829"/>
              <a:gd name="connsiteY187" fmla="*/ 591985 h 965941"/>
              <a:gd name="connsiteX188" fmla="*/ 13701807 w 15544829"/>
              <a:gd name="connsiteY188" fmla="*/ 303581 h 965941"/>
              <a:gd name="connsiteX189" fmla="*/ 14046739 w 15544829"/>
              <a:gd name="connsiteY189" fmla="*/ 0 h 965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15544829" h="965941">
                <a:moveTo>
                  <a:pt x="6365754" y="234583"/>
                </a:moveTo>
                <a:lnTo>
                  <a:pt x="6230524" y="557493"/>
                </a:lnTo>
                <a:lnTo>
                  <a:pt x="6500983" y="557493"/>
                </a:lnTo>
                <a:close/>
                <a:moveTo>
                  <a:pt x="589228" y="234583"/>
                </a:moveTo>
                <a:lnTo>
                  <a:pt x="453998" y="557493"/>
                </a:lnTo>
                <a:lnTo>
                  <a:pt x="724457" y="557493"/>
                </a:lnTo>
                <a:close/>
                <a:moveTo>
                  <a:pt x="11995567" y="219409"/>
                </a:moveTo>
                <a:lnTo>
                  <a:pt x="11995567" y="413973"/>
                </a:lnTo>
                <a:lnTo>
                  <a:pt x="12265950" y="413973"/>
                </a:lnTo>
                <a:cubicBezTo>
                  <a:pt x="12343293" y="413973"/>
                  <a:pt x="12381901" y="371199"/>
                  <a:pt x="12381901" y="317377"/>
                </a:cubicBezTo>
                <a:cubicBezTo>
                  <a:pt x="12381901" y="264951"/>
                  <a:pt x="12343293" y="219409"/>
                  <a:pt x="12265950" y="219409"/>
                </a:cubicBezTo>
                <a:close/>
                <a:moveTo>
                  <a:pt x="3923290" y="219409"/>
                </a:moveTo>
                <a:lnTo>
                  <a:pt x="3923290" y="413973"/>
                </a:lnTo>
                <a:lnTo>
                  <a:pt x="4193761" y="413973"/>
                </a:lnTo>
                <a:cubicBezTo>
                  <a:pt x="4271041" y="413973"/>
                  <a:pt x="4309675" y="371199"/>
                  <a:pt x="4309675" y="317377"/>
                </a:cubicBezTo>
                <a:cubicBezTo>
                  <a:pt x="4309675" y="264951"/>
                  <a:pt x="4271041" y="219409"/>
                  <a:pt x="4193761" y="219409"/>
                </a:cubicBezTo>
                <a:close/>
                <a:moveTo>
                  <a:pt x="10974369" y="219404"/>
                </a:moveTo>
                <a:lnTo>
                  <a:pt x="10974369" y="431913"/>
                </a:lnTo>
                <a:lnTo>
                  <a:pt x="11251737" y="431913"/>
                </a:lnTo>
                <a:cubicBezTo>
                  <a:pt x="11329004" y="431913"/>
                  <a:pt x="11367637" y="384999"/>
                  <a:pt x="11367637" y="327036"/>
                </a:cubicBezTo>
                <a:cubicBezTo>
                  <a:pt x="11367637" y="267702"/>
                  <a:pt x="11329004" y="219404"/>
                  <a:pt x="11251737" y="219404"/>
                </a:cubicBezTo>
                <a:close/>
                <a:moveTo>
                  <a:pt x="11737498" y="4"/>
                </a:moveTo>
                <a:lnTo>
                  <a:pt x="12296298" y="4"/>
                </a:lnTo>
                <a:cubicBezTo>
                  <a:pt x="12508896" y="4"/>
                  <a:pt x="12641357" y="126953"/>
                  <a:pt x="12641357" y="311865"/>
                </a:cubicBezTo>
                <a:cubicBezTo>
                  <a:pt x="12641357" y="463656"/>
                  <a:pt x="12544723" y="582324"/>
                  <a:pt x="12383306" y="616830"/>
                </a:cubicBezTo>
                <a:lnTo>
                  <a:pt x="12703473" y="965941"/>
                </a:lnTo>
                <a:lnTo>
                  <a:pt x="12383306" y="965941"/>
                </a:lnTo>
                <a:lnTo>
                  <a:pt x="12089288" y="627867"/>
                </a:lnTo>
                <a:lnTo>
                  <a:pt x="11995562" y="627867"/>
                </a:lnTo>
                <a:lnTo>
                  <a:pt x="11995562" y="965941"/>
                </a:lnTo>
                <a:lnTo>
                  <a:pt x="11737498" y="965941"/>
                </a:lnTo>
                <a:close/>
                <a:moveTo>
                  <a:pt x="5580578" y="4"/>
                </a:moveTo>
                <a:lnTo>
                  <a:pt x="5889683" y="4"/>
                </a:lnTo>
                <a:lnTo>
                  <a:pt x="5889683" y="226305"/>
                </a:lnTo>
                <a:lnTo>
                  <a:pt x="5602663" y="226305"/>
                </a:lnTo>
                <a:cubicBezTo>
                  <a:pt x="5437070" y="226305"/>
                  <a:pt x="5357034" y="329798"/>
                  <a:pt x="5357034" y="473308"/>
                </a:cubicBezTo>
                <a:lnTo>
                  <a:pt x="5357034" y="491253"/>
                </a:lnTo>
                <a:cubicBezTo>
                  <a:pt x="5357034" y="659604"/>
                  <a:pt x="5453630" y="746535"/>
                  <a:pt x="5608175" y="746535"/>
                </a:cubicBezTo>
                <a:lnTo>
                  <a:pt x="5759965" y="746535"/>
                </a:lnTo>
                <a:lnTo>
                  <a:pt x="5656473" y="965941"/>
                </a:lnTo>
                <a:lnTo>
                  <a:pt x="5568157" y="965941"/>
                </a:lnTo>
                <a:cubicBezTo>
                  <a:pt x="5283907" y="965941"/>
                  <a:pt x="5098995" y="792078"/>
                  <a:pt x="5098995" y="492637"/>
                </a:cubicBezTo>
                <a:lnTo>
                  <a:pt x="5098995" y="473308"/>
                </a:lnTo>
                <a:cubicBezTo>
                  <a:pt x="5098995" y="204233"/>
                  <a:pt x="5261821" y="4"/>
                  <a:pt x="5580578" y="4"/>
                </a:cubicBezTo>
                <a:close/>
                <a:moveTo>
                  <a:pt x="3665254" y="4"/>
                </a:moveTo>
                <a:lnTo>
                  <a:pt x="4224117" y="4"/>
                </a:lnTo>
                <a:cubicBezTo>
                  <a:pt x="4436627" y="4"/>
                  <a:pt x="4569099" y="126953"/>
                  <a:pt x="4569099" y="311865"/>
                </a:cubicBezTo>
                <a:cubicBezTo>
                  <a:pt x="4569099" y="463656"/>
                  <a:pt x="4472504" y="582324"/>
                  <a:pt x="4311049" y="616830"/>
                </a:cubicBezTo>
                <a:lnTo>
                  <a:pt x="4631191" y="965941"/>
                </a:lnTo>
                <a:lnTo>
                  <a:pt x="4311049" y="965941"/>
                </a:lnTo>
                <a:lnTo>
                  <a:pt x="4017133" y="627867"/>
                </a:lnTo>
                <a:lnTo>
                  <a:pt x="3923292" y="627867"/>
                </a:lnTo>
                <a:lnTo>
                  <a:pt x="3923292" y="965941"/>
                </a:lnTo>
                <a:lnTo>
                  <a:pt x="3665254" y="965941"/>
                </a:lnTo>
                <a:close/>
                <a:moveTo>
                  <a:pt x="12776481" y="2"/>
                </a:moveTo>
                <a:lnTo>
                  <a:pt x="13593472" y="2"/>
                </a:lnTo>
                <a:lnTo>
                  <a:pt x="13593472" y="219407"/>
                </a:lnTo>
                <a:lnTo>
                  <a:pt x="13034545" y="219407"/>
                </a:lnTo>
                <a:lnTo>
                  <a:pt x="13034545" y="372582"/>
                </a:lnTo>
                <a:lnTo>
                  <a:pt x="13579629" y="372582"/>
                </a:lnTo>
                <a:lnTo>
                  <a:pt x="13579629" y="591987"/>
                </a:lnTo>
                <a:lnTo>
                  <a:pt x="13034545" y="591987"/>
                </a:lnTo>
                <a:lnTo>
                  <a:pt x="13034545" y="746533"/>
                </a:lnTo>
                <a:lnTo>
                  <a:pt x="13593472" y="746533"/>
                </a:lnTo>
                <a:lnTo>
                  <a:pt x="13593472" y="965939"/>
                </a:lnTo>
                <a:lnTo>
                  <a:pt x="12776481" y="965939"/>
                </a:lnTo>
                <a:close/>
                <a:moveTo>
                  <a:pt x="8639542" y="2"/>
                </a:moveTo>
                <a:lnTo>
                  <a:pt x="9456444" y="2"/>
                </a:lnTo>
                <a:lnTo>
                  <a:pt x="9456444" y="219407"/>
                </a:lnTo>
                <a:lnTo>
                  <a:pt x="8897593" y="219407"/>
                </a:lnTo>
                <a:lnTo>
                  <a:pt x="8897593" y="372582"/>
                </a:lnTo>
                <a:lnTo>
                  <a:pt x="9442639" y="372582"/>
                </a:lnTo>
                <a:lnTo>
                  <a:pt x="9442639" y="591987"/>
                </a:lnTo>
                <a:lnTo>
                  <a:pt x="8897593" y="591987"/>
                </a:lnTo>
                <a:lnTo>
                  <a:pt x="8897593" y="746533"/>
                </a:lnTo>
                <a:lnTo>
                  <a:pt x="9456444" y="746533"/>
                </a:lnTo>
                <a:lnTo>
                  <a:pt x="9456444" y="965939"/>
                </a:lnTo>
                <a:lnTo>
                  <a:pt x="8639542" y="965939"/>
                </a:lnTo>
                <a:close/>
                <a:moveTo>
                  <a:pt x="4704329" y="2"/>
                </a:moveTo>
                <a:lnTo>
                  <a:pt x="4833361" y="2"/>
                </a:lnTo>
                <a:lnTo>
                  <a:pt x="4962380" y="2"/>
                </a:lnTo>
                <a:lnTo>
                  <a:pt x="4962380" y="483059"/>
                </a:lnTo>
                <a:lnTo>
                  <a:pt x="4962380" y="965939"/>
                </a:lnTo>
                <a:lnTo>
                  <a:pt x="4832294" y="965939"/>
                </a:lnTo>
                <a:lnTo>
                  <a:pt x="4704329" y="965939"/>
                </a:lnTo>
                <a:lnTo>
                  <a:pt x="4704329" y="482958"/>
                </a:lnTo>
                <a:close/>
                <a:moveTo>
                  <a:pt x="2679746" y="2"/>
                </a:moveTo>
                <a:lnTo>
                  <a:pt x="3496660" y="2"/>
                </a:lnTo>
                <a:lnTo>
                  <a:pt x="3496660" y="219407"/>
                </a:lnTo>
                <a:lnTo>
                  <a:pt x="2937785" y="219407"/>
                </a:lnTo>
                <a:lnTo>
                  <a:pt x="2937785" y="372582"/>
                </a:lnTo>
                <a:lnTo>
                  <a:pt x="3482856" y="372582"/>
                </a:lnTo>
                <a:lnTo>
                  <a:pt x="3482856" y="591987"/>
                </a:lnTo>
                <a:lnTo>
                  <a:pt x="2937785" y="591987"/>
                </a:lnTo>
                <a:lnTo>
                  <a:pt x="2937785" y="746533"/>
                </a:lnTo>
                <a:lnTo>
                  <a:pt x="3496660" y="746533"/>
                </a:lnTo>
                <a:lnTo>
                  <a:pt x="3496660" y="965939"/>
                </a:lnTo>
                <a:lnTo>
                  <a:pt x="2679746" y="965939"/>
                </a:lnTo>
                <a:close/>
                <a:moveTo>
                  <a:pt x="10716312" y="1"/>
                </a:moveTo>
                <a:lnTo>
                  <a:pt x="11282084" y="1"/>
                </a:lnTo>
                <a:cubicBezTo>
                  <a:pt x="11494543" y="1"/>
                  <a:pt x="11627004" y="132462"/>
                  <a:pt x="11627004" y="325654"/>
                </a:cubicBezTo>
                <a:cubicBezTo>
                  <a:pt x="11627004" y="513322"/>
                  <a:pt x="11491888" y="651321"/>
                  <a:pt x="11273817" y="651321"/>
                </a:cubicBezTo>
                <a:lnTo>
                  <a:pt x="10974376" y="651321"/>
                </a:lnTo>
                <a:lnTo>
                  <a:pt x="10974376" y="965938"/>
                </a:lnTo>
                <a:lnTo>
                  <a:pt x="10716312" y="965938"/>
                </a:lnTo>
                <a:close/>
                <a:moveTo>
                  <a:pt x="9501999" y="1"/>
                </a:moveTo>
                <a:lnTo>
                  <a:pt x="9838689" y="1"/>
                </a:lnTo>
                <a:lnTo>
                  <a:pt x="10089832" y="291161"/>
                </a:lnTo>
                <a:lnTo>
                  <a:pt x="10340987" y="1"/>
                </a:lnTo>
                <a:lnTo>
                  <a:pt x="10669409" y="1"/>
                </a:lnTo>
                <a:lnTo>
                  <a:pt x="10249915" y="471933"/>
                </a:lnTo>
                <a:lnTo>
                  <a:pt x="10685970" y="965938"/>
                </a:lnTo>
                <a:lnTo>
                  <a:pt x="10349267" y="965938"/>
                </a:lnTo>
                <a:lnTo>
                  <a:pt x="10085704" y="659601"/>
                </a:lnTo>
                <a:lnTo>
                  <a:pt x="9822141" y="965938"/>
                </a:lnTo>
                <a:lnTo>
                  <a:pt x="9493719" y="965938"/>
                </a:lnTo>
                <a:lnTo>
                  <a:pt x="9927005" y="477445"/>
                </a:lnTo>
                <a:close/>
                <a:moveTo>
                  <a:pt x="7011566" y="1"/>
                </a:moveTo>
                <a:lnTo>
                  <a:pt x="7337219" y="1"/>
                </a:lnTo>
                <a:lnTo>
                  <a:pt x="7730500" y="589218"/>
                </a:lnTo>
                <a:lnTo>
                  <a:pt x="7730500" y="1"/>
                </a:lnTo>
                <a:lnTo>
                  <a:pt x="7985783" y="1"/>
                </a:lnTo>
                <a:lnTo>
                  <a:pt x="7985783" y="965938"/>
                </a:lnTo>
                <a:lnTo>
                  <a:pt x="7673922" y="965938"/>
                </a:lnTo>
                <a:lnTo>
                  <a:pt x="7268233" y="354636"/>
                </a:lnTo>
                <a:lnTo>
                  <a:pt x="7268233" y="965938"/>
                </a:lnTo>
                <a:lnTo>
                  <a:pt x="7011566" y="965938"/>
                </a:lnTo>
                <a:close/>
                <a:moveTo>
                  <a:pt x="6202928" y="1"/>
                </a:moveTo>
                <a:lnTo>
                  <a:pt x="6536861" y="1"/>
                </a:lnTo>
                <a:lnTo>
                  <a:pt x="6963264" y="965938"/>
                </a:lnTo>
                <a:lnTo>
                  <a:pt x="6672104" y="965938"/>
                </a:lnTo>
                <a:lnTo>
                  <a:pt x="6589300" y="769989"/>
                </a:lnTo>
                <a:lnTo>
                  <a:pt x="6142209" y="769989"/>
                </a:lnTo>
                <a:lnTo>
                  <a:pt x="6060789" y="965938"/>
                </a:lnTo>
                <a:lnTo>
                  <a:pt x="5776525" y="965938"/>
                </a:lnTo>
                <a:close/>
                <a:moveTo>
                  <a:pt x="1235025" y="1"/>
                </a:moveTo>
                <a:lnTo>
                  <a:pt x="1640724" y="1"/>
                </a:lnTo>
                <a:lnTo>
                  <a:pt x="1861513" y="608547"/>
                </a:lnTo>
                <a:lnTo>
                  <a:pt x="2080918" y="1"/>
                </a:lnTo>
                <a:lnTo>
                  <a:pt x="2482479" y="1"/>
                </a:lnTo>
                <a:lnTo>
                  <a:pt x="2482479" y="965938"/>
                </a:lnTo>
                <a:lnTo>
                  <a:pt x="2228569" y="965938"/>
                </a:lnTo>
                <a:lnTo>
                  <a:pt x="2228569" y="270460"/>
                </a:lnTo>
                <a:lnTo>
                  <a:pt x="1973287" y="965938"/>
                </a:lnTo>
                <a:lnTo>
                  <a:pt x="1744217" y="965938"/>
                </a:lnTo>
                <a:lnTo>
                  <a:pt x="1488934" y="270460"/>
                </a:lnTo>
                <a:lnTo>
                  <a:pt x="1488934" y="965938"/>
                </a:lnTo>
                <a:lnTo>
                  <a:pt x="1235025" y="965938"/>
                </a:lnTo>
                <a:close/>
                <a:moveTo>
                  <a:pt x="426403" y="1"/>
                </a:moveTo>
                <a:lnTo>
                  <a:pt x="760337" y="1"/>
                </a:lnTo>
                <a:lnTo>
                  <a:pt x="1186740" y="965938"/>
                </a:lnTo>
                <a:lnTo>
                  <a:pt x="895580" y="965938"/>
                </a:lnTo>
                <a:lnTo>
                  <a:pt x="812776" y="769989"/>
                </a:lnTo>
                <a:lnTo>
                  <a:pt x="365685" y="769989"/>
                </a:lnTo>
                <a:lnTo>
                  <a:pt x="284265" y="965938"/>
                </a:lnTo>
                <a:lnTo>
                  <a:pt x="0" y="965938"/>
                </a:lnTo>
                <a:close/>
                <a:moveTo>
                  <a:pt x="14995555" y="0"/>
                </a:moveTo>
                <a:lnTo>
                  <a:pt x="15526795" y="0"/>
                </a:lnTo>
                <a:lnTo>
                  <a:pt x="15426097" y="219405"/>
                </a:lnTo>
                <a:lnTo>
                  <a:pt x="14996963" y="219405"/>
                </a:lnTo>
                <a:cubicBezTo>
                  <a:pt x="14945897" y="219405"/>
                  <a:pt x="14908687" y="249758"/>
                  <a:pt x="14908687" y="295300"/>
                </a:cubicBezTo>
                <a:cubicBezTo>
                  <a:pt x="14908687" y="342214"/>
                  <a:pt x="14945897" y="372580"/>
                  <a:pt x="14996963" y="372580"/>
                </a:cubicBezTo>
                <a:lnTo>
                  <a:pt x="15234315" y="372580"/>
                </a:lnTo>
                <a:cubicBezTo>
                  <a:pt x="15431671" y="372580"/>
                  <a:pt x="15544829" y="476072"/>
                  <a:pt x="15544829" y="652704"/>
                </a:cubicBezTo>
                <a:cubicBezTo>
                  <a:pt x="15544829" y="838987"/>
                  <a:pt x="15416431" y="965937"/>
                  <a:pt x="15199771" y="965937"/>
                </a:cubicBezTo>
                <a:lnTo>
                  <a:pt x="14680987" y="965937"/>
                </a:lnTo>
                <a:lnTo>
                  <a:pt x="14680987" y="746531"/>
                </a:lnTo>
                <a:lnTo>
                  <a:pt x="15198373" y="746531"/>
                </a:lnTo>
                <a:cubicBezTo>
                  <a:pt x="15250837" y="746531"/>
                  <a:pt x="15286765" y="716178"/>
                  <a:pt x="15286765" y="669265"/>
                </a:cubicBezTo>
                <a:cubicBezTo>
                  <a:pt x="15286765" y="622338"/>
                  <a:pt x="15250837" y="591985"/>
                  <a:pt x="15198373" y="591985"/>
                </a:cubicBezTo>
                <a:lnTo>
                  <a:pt x="14961137" y="591985"/>
                </a:lnTo>
                <a:cubicBezTo>
                  <a:pt x="14772047" y="591985"/>
                  <a:pt x="14650623" y="485724"/>
                  <a:pt x="14650623" y="303581"/>
                </a:cubicBezTo>
                <a:cubicBezTo>
                  <a:pt x="14650623" y="129705"/>
                  <a:pt x="14776239" y="0"/>
                  <a:pt x="14995555" y="0"/>
                </a:cubicBezTo>
                <a:close/>
                <a:moveTo>
                  <a:pt x="14046739" y="0"/>
                </a:moveTo>
                <a:lnTo>
                  <a:pt x="14578107" y="0"/>
                </a:lnTo>
                <a:lnTo>
                  <a:pt x="14477283" y="219405"/>
                </a:lnTo>
                <a:lnTo>
                  <a:pt x="14048149" y="219405"/>
                </a:lnTo>
                <a:cubicBezTo>
                  <a:pt x="13997083" y="219405"/>
                  <a:pt x="13959871" y="249758"/>
                  <a:pt x="13959871" y="295300"/>
                </a:cubicBezTo>
                <a:cubicBezTo>
                  <a:pt x="13959871" y="342214"/>
                  <a:pt x="13997083" y="372580"/>
                  <a:pt x="14048149" y="372580"/>
                </a:cubicBezTo>
                <a:lnTo>
                  <a:pt x="14285499" y="372580"/>
                </a:lnTo>
                <a:cubicBezTo>
                  <a:pt x="14482857" y="372580"/>
                  <a:pt x="14596015" y="476072"/>
                  <a:pt x="14596015" y="652704"/>
                </a:cubicBezTo>
                <a:cubicBezTo>
                  <a:pt x="14596015" y="838987"/>
                  <a:pt x="14467617" y="965937"/>
                  <a:pt x="14250955" y="965937"/>
                </a:cubicBezTo>
                <a:lnTo>
                  <a:pt x="13732173" y="965937"/>
                </a:lnTo>
                <a:lnTo>
                  <a:pt x="13732173" y="746531"/>
                </a:lnTo>
                <a:lnTo>
                  <a:pt x="14249699" y="746531"/>
                </a:lnTo>
                <a:cubicBezTo>
                  <a:pt x="14302009" y="746531"/>
                  <a:pt x="14337951" y="716178"/>
                  <a:pt x="14337951" y="669265"/>
                </a:cubicBezTo>
                <a:cubicBezTo>
                  <a:pt x="14337951" y="622338"/>
                  <a:pt x="14302009" y="591985"/>
                  <a:pt x="14249699" y="591985"/>
                </a:cubicBezTo>
                <a:lnTo>
                  <a:pt x="14012323" y="591985"/>
                </a:lnTo>
                <a:cubicBezTo>
                  <a:pt x="13823232" y="591985"/>
                  <a:pt x="13701807" y="485724"/>
                  <a:pt x="13701807" y="303581"/>
                </a:cubicBezTo>
                <a:cubicBezTo>
                  <a:pt x="13701807" y="129705"/>
                  <a:pt x="13827423" y="0"/>
                  <a:pt x="14046739" y="0"/>
                </a:cubicBezTo>
                <a:close/>
              </a:path>
            </a:pathLst>
          </a:custGeom>
          <a:solidFill>
            <a:schemeClr val="accent3"/>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191454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ference Sell Sheetst by Industr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57FA0F5B-8916-6D45-878C-F1EA5C705342}"/>
              </a:ext>
            </a:extLst>
          </p:cNvPr>
          <p:cNvSpPr/>
          <p:nvPr userDrawn="1"/>
        </p:nvSpPr>
        <p:spPr>
          <a:xfrm>
            <a:off x="0" y="1"/>
            <a:ext cx="13817600" cy="153270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b="0" i="0" dirty="0" err="1">
              <a:latin typeface="Arial" panose="020B0604020202020204" pitchFamily="34" charset="0"/>
            </a:endParaRPr>
          </a:p>
        </p:txBody>
      </p:sp>
      <p:sp>
        <p:nvSpPr>
          <p:cNvPr id="10" name="TextBox 9"/>
          <p:cNvSpPr txBox="1"/>
          <p:nvPr userDrawn="1"/>
        </p:nvSpPr>
        <p:spPr>
          <a:xfrm>
            <a:off x="505120" y="7186367"/>
            <a:ext cx="6051798" cy="369332"/>
          </a:xfrm>
          <a:prstGeom prst="rect">
            <a:avLst/>
          </a:prstGeom>
          <a:noFill/>
          <a:effectLst/>
        </p:spPr>
        <p:txBody>
          <a:bodyPr wrap="square" lIns="0" tIns="0" rIns="0" bIns="0" anchor="ctr">
            <a:spAutoFit/>
          </a:bodyPr>
          <a:lstStyle/>
          <a:p>
            <a:pPr defTabSz="617485" fontAlgn="base">
              <a:spcBef>
                <a:spcPct val="0"/>
              </a:spcBef>
              <a:spcAft>
                <a:spcPct val="0"/>
              </a:spcAft>
              <a:defRPr/>
            </a:pPr>
            <a:r>
              <a:rPr lang="en-US" sz="800" b="0" i="0" dirty="0">
                <a:solidFill>
                  <a:srgbClr val="A7A8AA"/>
                </a:solidFill>
                <a:latin typeface="Arial" panose="020B0604020202020204" pitchFamily="34" charset="0"/>
                <a:ea typeface="BentonSans Medium" charset="0"/>
                <a:cs typeface="BentonSans Medium" charset="0"/>
              </a:rPr>
              <a:t>This document contains unpublished confidential and proprietary information of American Express. </a:t>
            </a:r>
          </a:p>
          <a:p>
            <a:pPr defTabSz="617485" fontAlgn="base">
              <a:spcBef>
                <a:spcPct val="0"/>
              </a:spcBef>
              <a:spcAft>
                <a:spcPct val="0"/>
              </a:spcAft>
              <a:defRPr/>
            </a:pPr>
            <a:r>
              <a:rPr lang="en-US" sz="800" b="0" i="0" dirty="0">
                <a:solidFill>
                  <a:srgbClr val="A7A8AA"/>
                </a:solidFill>
                <a:latin typeface="Arial" panose="020B0604020202020204" pitchFamily="34" charset="0"/>
                <a:ea typeface="BentonSans Medium" charset="0"/>
                <a:cs typeface="BentonSans Medium" charset="0"/>
              </a:rPr>
              <a:t>No disclosure or use of any portion may be made without the express written consent of American Express.</a:t>
            </a:r>
            <a:br>
              <a:rPr lang="en-US" sz="800" b="0" i="0" dirty="0">
                <a:solidFill>
                  <a:srgbClr val="A7A8AA"/>
                </a:solidFill>
                <a:latin typeface="Arial" panose="020B0604020202020204" pitchFamily="34" charset="0"/>
                <a:ea typeface="BentonSans Medium" charset="0"/>
                <a:cs typeface="BentonSans Medium" charset="0"/>
              </a:rPr>
            </a:br>
            <a:r>
              <a:rPr lang="en-US" sz="800" b="0" i="0" dirty="0">
                <a:solidFill>
                  <a:srgbClr val="A7A8AA"/>
                </a:solidFill>
                <a:latin typeface="Arial" panose="020B0604020202020204" pitchFamily="34" charset="0"/>
                <a:ea typeface="BentonSans Medium" charset="0"/>
                <a:cs typeface="BentonSans Medium" charset="0"/>
              </a:rPr>
              <a:t>©2019 American Express. All Rights Reserved. </a:t>
            </a:r>
          </a:p>
        </p:txBody>
      </p:sp>
      <p:sp>
        <p:nvSpPr>
          <p:cNvPr id="2" name="TextBox 1">
            <a:extLst>
              <a:ext uri="{FF2B5EF4-FFF2-40B4-BE49-F238E27FC236}">
                <a16:creationId xmlns:a16="http://schemas.microsoft.com/office/drawing/2014/main" xmlns="" id="{FB4B2F1F-95DE-4448-BFBF-B54A178CDE1C}"/>
              </a:ext>
            </a:extLst>
          </p:cNvPr>
          <p:cNvSpPr txBox="1"/>
          <p:nvPr userDrawn="1"/>
        </p:nvSpPr>
        <p:spPr>
          <a:xfrm>
            <a:off x="2729947" y="243589"/>
            <a:ext cx="10385161" cy="1074140"/>
          </a:xfrm>
          <a:prstGeom prst="rect">
            <a:avLst/>
          </a:prstGeom>
        </p:spPr>
        <p:txBody>
          <a:bodyPr wrap="square" lIns="0" tIns="0" rIns="0" bIns="0" rtlCol="0">
            <a:spAutoFit/>
          </a:bodyPr>
          <a:lstStyle/>
          <a:p>
            <a:pPr algn="l">
              <a:lnSpc>
                <a:spcPct val="90000"/>
              </a:lnSpc>
              <a:spcBef>
                <a:spcPts val="600"/>
              </a:spcBef>
            </a:pPr>
            <a:r>
              <a:rPr lang="en-US" sz="3400" b="0" i="0" dirty="0">
                <a:solidFill>
                  <a:schemeClr val="bg1"/>
                </a:solidFill>
                <a:latin typeface="Cambria" panose="02040503050406030204" pitchFamily="18" charset="0"/>
              </a:rPr>
              <a:t>Why Accept American Express</a:t>
            </a:r>
            <a:r>
              <a:rPr lang="en-US" sz="3400" b="0" i="0" baseline="30000" dirty="0">
                <a:solidFill>
                  <a:schemeClr val="bg1"/>
                </a:solidFill>
                <a:latin typeface="Cambria" panose="02040503050406030204" pitchFamily="18" charset="0"/>
              </a:rPr>
              <a:t>®</a:t>
            </a:r>
            <a:r>
              <a:rPr lang="en-US" sz="3400" b="0" i="0" dirty="0">
                <a:solidFill>
                  <a:schemeClr val="bg1"/>
                </a:solidFill>
                <a:latin typeface="Cambria" panose="02040503050406030204" pitchFamily="18" charset="0"/>
              </a:rPr>
              <a:t> Cards?</a:t>
            </a:r>
          </a:p>
          <a:p>
            <a:pPr algn="l">
              <a:lnSpc>
                <a:spcPct val="90000"/>
              </a:lnSpc>
              <a:spcBef>
                <a:spcPts val="600"/>
              </a:spcBef>
            </a:pPr>
            <a:r>
              <a:rPr lang="en-US" sz="1900" b="0" i="0" dirty="0">
                <a:solidFill>
                  <a:schemeClr val="bg1"/>
                </a:solidFill>
                <a:latin typeface="Arial" panose="020B0604020202020204" pitchFamily="34" charset="0"/>
              </a:rPr>
              <a:t>American Express Card Members are good for business. </a:t>
            </a:r>
            <a:br>
              <a:rPr lang="en-US" sz="1900" b="0" i="0" dirty="0">
                <a:solidFill>
                  <a:schemeClr val="bg1"/>
                </a:solidFill>
                <a:latin typeface="Arial" panose="020B0604020202020204" pitchFamily="34" charset="0"/>
              </a:rPr>
            </a:br>
            <a:r>
              <a:rPr lang="en-US" sz="1900" b="0" i="0" dirty="0">
                <a:solidFill>
                  <a:schemeClr val="bg1"/>
                </a:solidFill>
                <a:latin typeface="Arial" panose="020B0604020202020204" pitchFamily="34" charset="0"/>
              </a:rPr>
              <a:t>Giving them the choice to pay the way they want is good for </a:t>
            </a:r>
            <a:r>
              <a:rPr lang="en-US" sz="1900" b="0" i="1" dirty="0">
                <a:solidFill>
                  <a:schemeClr val="bg1"/>
                </a:solidFill>
                <a:latin typeface="Arial" panose="020B0604020202020204" pitchFamily="34" charset="0"/>
              </a:rPr>
              <a:t>your</a:t>
            </a:r>
            <a:r>
              <a:rPr lang="en-US" sz="1900" b="0" i="0" dirty="0">
                <a:solidFill>
                  <a:schemeClr val="bg1"/>
                </a:solidFill>
                <a:latin typeface="Arial" panose="020B0604020202020204" pitchFamily="34" charset="0"/>
              </a:rPr>
              <a:t> business.</a:t>
            </a:r>
            <a:endParaRPr lang="en-US" sz="1900" b="1" i="0" dirty="0">
              <a:solidFill>
                <a:schemeClr val="bg1"/>
              </a:solidFill>
              <a:latin typeface="Arial" panose="020B0604020202020204" pitchFamily="34" charset="0"/>
            </a:endParaRPr>
          </a:p>
        </p:txBody>
      </p:sp>
      <p:sp>
        <p:nvSpPr>
          <p:cNvPr id="12" name="Freeform 11">
            <a:extLst>
              <a:ext uri="{FF2B5EF4-FFF2-40B4-BE49-F238E27FC236}">
                <a16:creationId xmlns:a16="http://schemas.microsoft.com/office/drawing/2014/main" xmlns="" id="{5CB1734E-74E7-7B4E-AB6B-79EA88E983D3}"/>
              </a:ext>
            </a:extLst>
          </p:cNvPr>
          <p:cNvSpPr/>
          <p:nvPr userDrawn="1"/>
        </p:nvSpPr>
        <p:spPr>
          <a:xfrm flipV="1">
            <a:off x="10083493" y="0"/>
            <a:ext cx="3734107" cy="1065282"/>
          </a:xfrm>
          <a:custGeom>
            <a:avLst/>
            <a:gdLst>
              <a:gd name="connsiteX0" fmla="*/ 6915991 w 7691852"/>
              <a:gd name="connsiteY0" fmla="*/ 2072389 h 2194364"/>
              <a:gd name="connsiteX1" fmla="*/ 6915991 w 7691852"/>
              <a:gd name="connsiteY1" fmla="*/ 2174065 h 2194364"/>
              <a:gd name="connsiteX2" fmla="*/ 6882818 w 7691852"/>
              <a:gd name="connsiteY2" fmla="*/ 2194360 h 2194364"/>
              <a:gd name="connsiteX3" fmla="*/ 6711305 w 7691852"/>
              <a:gd name="connsiteY3" fmla="*/ 2194360 h 2194364"/>
              <a:gd name="connsiteX4" fmla="*/ 6915991 w 7691852"/>
              <a:gd name="connsiteY4" fmla="*/ 2072389 h 2194364"/>
              <a:gd name="connsiteX5" fmla="*/ 2371139 w 7691852"/>
              <a:gd name="connsiteY5" fmla="*/ 1967513 h 2194364"/>
              <a:gd name="connsiteX6" fmla="*/ 2371139 w 7691852"/>
              <a:gd name="connsiteY6" fmla="*/ 2050203 h 2194364"/>
              <a:gd name="connsiteX7" fmla="*/ 1689097 w 7691852"/>
              <a:gd name="connsiteY7" fmla="*/ 2194360 h 2194364"/>
              <a:gd name="connsiteX8" fmla="*/ 1444813 w 7691852"/>
              <a:gd name="connsiteY8" fmla="*/ 2194360 h 2194364"/>
              <a:gd name="connsiteX9" fmla="*/ 2371139 w 7691852"/>
              <a:gd name="connsiteY9" fmla="*/ 1967513 h 2194364"/>
              <a:gd name="connsiteX10" fmla="*/ 2751925 w 7691852"/>
              <a:gd name="connsiteY10" fmla="*/ 1949593 h 2194364"/>
              <a:gd name="connsiteX11" fmla="*/ 4059009 w 7691852"/>
              <a:gd name="connsiteY11" fmla="*/ 2194360 h 2194364"/>
              <a:gd name="connsiteX12" fmla="*/ 3814763 w 7691852"/>
              <a:gd name="connsiteY12" fmla="*/ 2194360 h 2194364"/>
              <a:gd name="connsiteX13" fmla="*/ 2751925 w 7691852"/>
              <a:gd name="connsiteY13" fmla="*/ 2031737 h 2194364"/>
              <a:gd name="connsiteX14" fmla="*/ 2371141 w 7691852"/>
              <a:gd name="connsiteY14" fmla="*/ 2050202 h 2194364"/>
              <a:gd name="connsiteX15" fmla="*/ 2371141 w 7691852"/>
              <a:gd name="connsiteY15" fmla="*/ 1967513 h 2194364"/>
              <a:gd name="connsiteX16" fmla="*/ 2751925 w 7691852"/>
              <a:gd name="connsiteY16" fmla="*/ 1949593 h 2194364"/>
              <a:gd name="connsiteX17" fmla="*/ 7204200 w 7691852"/>
              <a:gd name="connsiteY17" fmla="*/ 1841453 h 2194364"/>
              <a:gd name="connsiteX18" fmla="*/ 7349717 w 7691852"/>
              <a:gd name="connsiteY18" fmla="*/ 2194361 h 2194364"/>
              <a:gd name="connsiteX19" fmla="*/ 7261337 w 7691852"/>
              <a:gd name="connsiteY19" fmla="*/ 2194361 h 2194364"/>
              <a:gd name="connsiteX20" fmla="*/ 7173009 w 7691852"/>
              <a:gd name="connsiteY20" fmla="*/ 1981598 h 2194364"/>
              <a:gd name="connsiteX21" fmla="*/ 6915999 w 7691852"/>
              <a:gd name="connsiteY21" fmla="*/ 2174066 h 2194364"/>
              <a:gd name="connsiteX22" fmla="*/ 6915999 w 7691852"/>
              <a:gd name="connsiteY22" fmla="*/ 2072390 h 2194364"/>
              <a:gd name="connsiteX23" fmla="*/ 7204200 w 7691852"/>
              <a:gd name="connsiteY23" fmla="*/ 1841453 h 2194364"/>
              <a:gd name="connsiteX24" fmla="*/ 6915993 w 7691852"/>
              <a:gd name="connsiteY24" fmla="*/ 1815837 h 2194364"/>
              <a:gd name="connsiteX25" fmla="*/ 6915993 w 7691852"/>
              <a:gd name="connsiteY25" fmla="*/ 1918402 h 2194364"/>
              <a:gd name="connsiteX26" fmla="*/ 6373500 w 7691852"/>
              <a:gd name="connsiteY26" fmla="*/ 2194361 h 2194364"/>
              <a:gd name="connsiteX27" fmla="*/ 5976777 w 7691852"/>
              <a:gd name="connsiteY27" fmla="*/ 2194361 h 2194364"/>
              <a:gd name="connsiteX28" fmla="*/ 6915993 w 7691852"/>
              <a:gd name="connsiteY28" fmla="*/ 1815837 h 2194364"/>
              <a:gd name="connsiteX29" fmla="*/ 2371139 w 7691852"/>
              <a:gd name="connsiteY29" fmla="*/ 1758586 h 2194364"/>
              <a:gd name="connsiteX30" fmla="*/ 2371139 w 7691852"/>
              <a:gd name="connsiteY30" fmla="*/ 1841199 h 2194364"/>
              <a:gd name="connsiteX31" fmla="*/ 2371143 w 7691852"/>
              <a:gd name="connsiteY31" fmla="*/ 1841199 h 2194364"/>
              <a:gd name="connsiteX32" fmla="*/ 2174999 w 7691852"/>
              <a:gd name="connsiteY32" fmla="*/ 1864841 h 2194364"/>
              <a:gd name="connsiteX33" fmla="*/ 1108731 w 7691852"/>
              <a:gd name="connsiteY33" fmla="*/ 2194360 h 2194364"/>
              <a:gd name="connsiteX34" fmla="*/ 888716 w 7691852"/>
              <a:gd name="connsiteY34" fmla="*/ 2194360 h 2194364"/>
              <a:gd name="connsiteX35" fmla="*/ 2135792 w 7691852"/>
              <a:gd name="connsiteY35" fmla="*/ 1787607 h 2194364"/>
              <a:gd name="connsiteX36" fmla="*/ 2751923 w 7691852"/>
              <a:gd name="connsiteY36" fmla="*/ 1741999 h 2194364"/>
              <a:gd name="connsiteX37" fmla="*/ 4615115 w 7691852"/>
              <a:gd name="connsiteY37" fmla="*/ 2194360 h 2194364"/>
              <a:gd name="connsiteX38" fmla="*/ 4395125 w 7691852"/>
              <a:gd name="connsiteY38" fmla="*/ 2194360 h 2194364"/>
              <a:gd name="connsiteX39" fmla="*/ 2751923 w 7691852"/>
              <a:gd name="connsiteY39" fmla="*/ 1824193 h 2194364"/>
              <a:gd name="connsiteX40" fmla="*/ 2554306 w 7691852"/>
              <a:gd name="connsiteY40" fmla="*/ 1828610 h 2194364"/>
              <a:gd name="connsiteX41" fmla="*/ 2371143 w 7691852"/>
              <a:gd name="connsiteY41" fmla="*/ 1841199 h 2194364"/>
              <a:gd name="connsiteX42" fmla="*/ 2371149 w 7691852"/>
              <a:gd name="connsiteY42" fmla="*/ 1841198 h 2194364"/>
              <a:gd name="connsiteX43" fmla="*/ 2371149 w 7691852"/>
              <a:gd name="connsiteY43" fmla="*/ 1758585 h 2194364"/>
              <a:gd name="connsiteX44" fmla="*/ 2371139 w 7691852"/>
              <a:gd name="connsiteY44" fmla="*/ 1758586 h 2194364"/>
              <a:gd name="connsiteX45" fmla="*/ 2371139 w 7691852"/>
              <a:gd name="connsiteY45" fmla="*/ 1758585 h 2194364"/>
              <a:gd name="connsiteX46" fmla="*/ 2751923 w 7691852"/>
              <a:gd name="connsiteY46" fmla="*/ 1741999 h 2194364"/>
              <a:gd name="connsiteX47" fmla="*/ 5050800 w 7691852"/>
              <a:gd name="connsiteY47" fmla="*/ 1637317 h 2194364"/>
              <a:gd name="connsiteX48" fmla="*/ 5180734 w 7691852"/>
              <a:gd name="connsiteY48" fmla="*/ 1665892 h 2194364"/>
              <a:gd name="connsiteX49" fmla="*/ 5211925 w 7691852"/>
              <a:gd name="connsiteY49" fmla="*/ 1697871 h 2194364"/>
              <a:gd name="connsiteX50" fmla="*/ 5531838 w 7691852"/>
              <a:gd name="connsiteY50" fmla="*/ 1906582 h 2194364"/>
              <a:gd name="connsiteX51" fmla="*/ 5531838 w 7691852"/>
              <a:gd name="connsiteY51" fmla="*/ 1995406 h 2194364"/>
              <a:gd name="connsiteX52" fmla="*/ 5155626 w 7691852"/>
              <a:gd name="connsiteY52" fmla="*/ 1757573 h 2194364"/>
              <a:gd name="connsiteX53" fmla="*/ 5050800 w 7691852"/>
              <a:gd name="connsiteY53" fmla="*/ 1638206 h 2194364"/>
              <a:gd name="connsiteX54" fmla="*/ 6915991 w 7691852"/>
              <a:gd name="connsiteY54" fmla="*/ 1549923 h 2194364"/>
              <a:gd name="connsiteX55" fmla="*/ 6915991 w 7691852"/>
              <a:gd name="connsiteY55" fmla="*/ 1664566 h 2194364"/>
              <a:gd name="connsiteX56" fmla="*/ 6471364 w 7691852"/>
              <a:gd name="connsiteY56" fmla="*/ 1954774 h 2194364"/>
              <a:gd name="connsiteX57" fmla="*/ 5937989 w 7691852"/>
              <a:gd name="connsiteY57" fmla="*/ 2069213 h 2194364"/>
              <a:gd name="connsiteX58" fmla="*/ 5531843 w 7691852"/>
              <a:gd name="connsiteY58" fmla="*/ 1995401 h 2194364"/>
              <a:gd name="connsiteX59" fmla="*/ 5531843 w 7691852"/>
              <a:gd name="connsiteY59" fmla="*/ 1906577 h 2194364"/>
              <a:gd name="connsiteX60" fmla="*/ 5939437 w 7691852"/>
              <a:gd name="connsiteY60" fmla="*/ 1986930 h 2194364"/>
              <a:gd name="connsiteX61" fmla="*/ 6439360 w 7691852"/>
              <a:gd name="connsiteY61" fmla="*/ 1879551 h 2194364"/>
              <a:gd name="connsiteX62" fmla="*/ 6915991 w 7691852"/>
              <a:gd name="connsiteY62" fmla="*/ 1549923 h 2194364"/>
              <a:gd name="connsiteX63" fmla="*/ 2371140 w 7691852"/>
              <a:gd name="connsiteY63" fmla="*/ 1546393 h 2194364"/>
              <a:gd name="connsiteX64" fmla="*/ 2371140 w 7691852"/>
              <a:gd name="connsiteY64" fmla="*/ 1628930 h 2194364"/>
              <a:gd name="connsiteX65" fmla="*/ 477279 w 7691852"/>
              <a:gd name="connsiteY65" fmla="*/ 2194360 h 2194364"/>
              <a:gd name="connsiteX66" fmla="*/ 0 w 7691852"/>
              <a:gd name="connsiteY66" fmla="*/ 2194360 h 2194364"/>
              <a:gd name="connsiteX67" fmla="*/ 1061085 w 7691852"/>
              <a:gd name="connsiteY67" fmla="*/ 1898564 h 2194364"/>
              <a:gd name="connsiteX68" fmla="*/ 2371140 w 7691852"/>
              <a:gd name="connsiteY68" fmla="*/ 1546393 h 2194364"/>
              <a:gd name="connsiteX69" fmla="*/ 4191568 w 7691852"/>
              <a:gd name="connsiteY69" fmla="*/ 1403781 h 2194364"/>
              <a:gd name="connsiteX70" fmla="*/ 4287707 w 7691852"/>
              <a:gd name="connsiteY70" fmla="*/ 1457400 h 2194364"/>
              <a:gd name="connsiteX71" fmla="*/ 4705194 w 7691852"/>
              <a:gd name="connsiteY71" fmla="*/ 1904618 h 2194364"/>
              <a:gd name="connsiteX72" fmla="*/ 4474778 w 7691852"/>
              <a:gd name="connsiteY72" fmla="*/ 1812073 h 2194364"/>
              <a:gd name="connsiteX73" fmla="*/ 4426289 w 7691852"/>
              <a:gd name="connsiteY73" fmla="*/ 1792172 h 2194364"/>
              <a:gd name="connsiteX74" fmla="*/ 4195873 w 7691852"/>
              <a:gd name="connsiteY74" fmla="*/ 1448777 h 2194364"/>
              <a:gd name="connsiteX75" fmla="*/ 4191568 w 7691852"/>
              <a:gd name="connsiteY75" fmla="*/ 1403781 h 2194364"/>
              <a:gd name="connsiteX76" fmla="*/ 6915990 w 7691852"/>
              <a:gd name="connsiteY76" fmla="*/ 1226295 h 2194364"/>
              <a:gd name="connsiteX77" fmla="*/ 6915990 w 7691852"/>
              <a:gd name="connsiteY77" fmla="*/ 1361055 h 2194364"/>
              <a:gd name="connsiteX78" fmla="*/ 6776277 w 7691852"/>
              <a:gd name="connsiteY78" fmla="*/ 1490315 h 2194364"/>
              <a:gd name="connsiteX79" fmla="*/ 6300116 w 7691852"/>
              <a:gd name="connsiteY79" fmla="*/ 1641763 h 2194364"/>
              <a:gd name="connsiteX80" fmla="*/ 5874565 w 7691852"/>
              <a:gd name="connsiteY80" fmla="*/ 1535248 h 2194364"/>
              <a:gd name="connsiteX81" fmla="*/ 5849444 w 7691852"/>
              <a:gd name="connsiteY81" fmla="*/ 1441001 h 2194364"/>
              <a:gd name="connsiteX82" fmla="*/ 5879759 w 7691852"/>
              <a:gd name="connsiteY82" fmla="*/ 1444443 h 2194364"/>
              <a:gd name="connsiteX83" fmla="*/ 6304485 w 7691852"/>
              <a:gd name="connsiteY83" fmla="*/ 1560292 h 2194364"/>
              <a:gd name="connsiteX84" fmla="*/ 6727789 w 7691852"/>
              <a:gd name="connsiteY84" fmla="*/ 1423678 h 2194364"/>
              <a:gd name="connsiteX85" fmla="*/ 6915990 w 7691852"/>
              <a:gd name="connsiteY85" fmla="*/ 1226295 h 2194364"/>
              <a:gd name="connsiteX86" fmla="*/ 4024351 w 7691852"/>
              <a:gd name="connsiteY86" fmla="*/ 1219584 h 2194364"/>
              <a:gd name="connsiteX87" fmla="*/ 4065067 w 7691852"/>
              <a:gd name="connsiteY87" fmla="*/ 1219584 h 2194364"/>
              <a:gd name="connsiteX88" fmla="*/ 4933023 w 7691852"/>
              <a:gd name="connsiteY88" fmla="*/ 1854432 h 2194364"/>
              <a:gd name="connsiteX89" fmla="*/ 4882782 w 7691852"/>
              <a:gd name="connsiteY89" fmla="*/ 1506731 h 2194364"/>
              <a:gd name="connsiteX90" fmla="*/ 4882782 w 7691852"/>
              <a:gd name="connsiteY90" fmla="*/ 1465215 h 2194364"/>
              <a:gd name="connsiteX91" fmla="*/ 4923498 w 7691852"/>
              <a:gd name="connsiteY91" fmla="*/ 1465215 h 2194364"/>
              <a:gd name="connsiteX92" fmla="*/ 5414206 w 7691852"/>
              <a:gd name="connsiteY92" fmla="*/ 1591659 h 2194364"/>
              <a:gd name="connsiteX93" fmla="*/ 5531840 w 7691852"/>
              <a:gd name="connsiteY93" fmla="*/ 1657988 h 2194364"/>
              <a:gd name="connsiteX94" fmla="*/ 5531840 w 7691852"/>
              <a:gd name="connsiteY94" fmla="*/ 1750428 h 2194364"/>
              <a:gd name="connsiteX95" fmla="*/ 5531841 w 7691852"/>
              <a:gd name="connsiteY95" fmla="*/ 1750429 h 2194364"/>
              <a:gd name="connsiteX96" fmla="*/ 5531841 w 7691852"/>
              <a:gd name="connsiteY96" fmla="*/ 1750431 h 2194364"/>
              <a:gd name="connsiteX97" fmla="*/ 4965053 w 7691852"/>
              <a:gd name="connsiteY97" fmla="*/ 1548235 h 2194364"/>
              <a:gd name="connsiteX98" fmla="*/ 5263007 w 7691852"/>
              <a:gd name="connsiteY98" fmla="*/ 1982460 h 2194364"/>
              <a:gd name="connsiteX99" fmla="*/ 5488254 w 7691852"/>
              <a:gd name="connsiteY99" fmla="*/ 2098373 h 2194364"/>
              <a:gd name="connsiteX100" fmla="*/ 5040440 w 7691852"/>
              <a:gd name="connsiteY100" fmla="*/ 1999732 h 2194364"/>
              <a:gd name="connsiteX101" fmla="*/ 4106659 w 7691852"/>
              <a:gd name="connsiteY101" fmla="*/ 1302617 h 2194364"/>
              <a:gd name="connsiteX102" fmla="*/ 4440123 w 7691852"/>
              <a:gd name="connsiteY102" fmla="*/ 1896812 h 2194364"/>
              <a:gd name="connsiteX103" fmla="*/ 5504701 w 7691852"/>
              <a:gd name="connsiteY103" fmla="*/ 2194360 h 2194364"/>
              <a:gd name="connsiteX104" fmla="*/ 5026571 w 7691852"/>
              <a:gd name="connsiteY104" fmla="*/ 2194360 h 2194364"/>
              <a:gd name="connsiteX105" fmla="*/ 2751925 w 7691852"/>
              <a:gd name="connsiteY105" fmla="*/ 1613094 h 2194364"/>
              <a:gd name="connsiteX106" fmla="*/ 2371141 w 7691852"/>
              <a:gd name="connsiteY106" fmla="*/ 1628930 h 2194364"/>
              <a:gd name="connsiteX107" fmla="*/ 2371141 w 7691852"/>
              <a:gd name="connsiteY107" fmla="*/ 1546393 h 2194364"/>
              <a:gd name="connsiteX108" fmla="*/ 2751925 w 7691852"/>
              <a:gd name="connsiteY108" fmla="*/ 1530950 h 2194364"/>
              <a:gd name="connsiteX109" fmla="*/ 4137851 w 7691852"/>
              <a:gd name="connsiteY109" fmla="*/ 1776593 h 2194364"/>
              <a:gd name="connsiteX110" fmla="*/ 4024351 w 7691852"/>
              <a:gd name="connsiteY110" fmla="*/ 1260211 h 2194364"/>
              <a:gd name="connsiteX111" fmla="*/ 6915992 w 7691852"/>
              <a:gd name="connsiteY111" fmla="*/ 795638 h 2194364"/>
              <a:gd name="connsiteX112" fmla="*/ 6915991 w 7691852"/>
              <a:gd name="connsiteY112" fmla="*/ 795641 h 2194364"/>
              <a:gd name="connsiteX113" fmla="*/ 6915991 w 7691852"/>
              <a:gd name="connsiteY113" fmla="*/ 795640 h 2194364"/>
              <a:gd name="connsiteX114" fmla="*/ 6915995 w 7691852"/>
              <a:gd name="connsiteY114" fmla="*/ 795632 h 2194364"/>
              <a:gd name="connsiteX115" fmla="*/ 6915995 w 7691852"/>
              <a:gd name="connsiteY115" fmla="*/ 795635 h 2194364"/>
              <a:gd name="connsiteX116" fmla="*/ 6915992 w 7691852"/>
              <a:gd name="connsiteY116" fmla="*/ 795638 h 2194364"/>
              <a:gd name="connsiteX117" fmla="*/ 6915995 w 7691852"/>
              <a:gd name="connsiteY117" fmla="*/ 621892 h 2194364"/>
              <a:gd name="connsiteX118" fmla="*/ 6954739 w 7691852"/>
              <a:gd name="connsiteY118" fmla="*/ 621892 h 2194364"/>
              <a:gd name="connsiteX119" fmla="*/ 6954739 w 7691852"/>
              <a:gd name="connsiteY119" fmla="*/ 663396 h 2194364"/>
              <a:gd name="connsiteX120" fmla="*/ 6944519 w 7691852"/>
              <a:gd name="connsiteY120" fmla="*/ 733357 h 2194364"/>
              <a:gd name="connsiteX121" fmla="*/ 6915995 w 7691852"/>
              <a:gd name="connsiteY121" fmla="*/ 795632 h 2194364"/>
              <a:gd name="connsiteX122" fmla="*/ 6915994 w 7691852"/>
              <a:gd name="connsiteY122" fmla="*/ 414401 h 2194364"/>
              <a:gd name="connsiteX123" fmla="*/ 7162603 w 7691852"/>
              <a:gd name="connsiteY123" fmla="*/ 663385 h 2194364"/>
              <a:gd name="connsiteX124" fmla="*/ 6915994 w 7691852"/>
              <a:gd name="connsiteY124" fmla="*/ 1361059 h 2194364"/>
              <a:gd name="connsiteX125" fmla="*/ 6915994 w 7691852"/>
              <a:gd name="connsiteY125" fmla="*/ 1226299 h 2194364"/>
              <a:gd name="connsiteX126" fmla="*/ 7080319 w 7691852"/>
              <a:gd name="connsiteY126" fmla="*/ 663385 h 2194364"/>
              <a:gd name="connsiteX127" fmla="*/ 6915994 w 7691852"/>
              <a:gd name="connsiteY127" fmla="*/ 496570 h 2194364"/>
              <a:gd name="connsiteX128" fmla="*/ 6914022 w 7691852"/>
              <a:gd name="connsiteY128" fmla="*/ 414302 h 2194364"/>
              <a:gd name="connsiteX129" fmla="*/ 6915990 w 7691852"/>
              <a:gd name="connsiteY129" fmla="*/ 414404 h 2194364"/>
              <a:gd name="connsiteX130" fmla="*/ 6915990 w 7691852"/>
              <a:gd name="connsiteY130" fmla="*/ 496573 h 2194364"/>
              <a:gd name="connsiteX131" fmla="*/ 6914022 w 7691852"/>
              <a:gd name="connsiteY131" fmla="*/ 496471 h 2194364"/>
              <a:gd name="connsiteX132" fmla="*/ 6746839 w 7691852"/>
              <a:gd name="connsiteY132" fmla="*/ 663387 h 2194364"/>
              <a:gd name="connsiteX133" fmla="*/ 6746839 w 7691852"/>
              <a:gd name="connsiteY133" fmla="*/ 704040 h 2194364"/>
              <a:gd name="connsiteX134" fmla="*/ 6664543 w 7691852"/>
              <a:gd name="connsiteY134" fmla="*/ 704040 h 2194364"/>
              <a:gd name="connsiteX135" fmla="*/ 6664543 w 7691852"/>
              <a:gd name="connsiteY135" fmla="*/ 663387 h 2194364"/>
              <a:gd name="connsiteX136" fmla="*/ 6914022 w 7691852"/>
              <a:gd name="connsiteY136" fmla="*/ 414302 h 2194364"/>
              <a:gd name="connsiteX137" fmla="*/ 6914027 w 7691852"/>
              <a:gd name="connsiteY137" fmla="*/ 206711 h 2194364"/>
              <a:gd name="connsiteX138" fmla="*/ 6915995 w 7691852"/>
              <a:gd name="connsiteY138" fmla="*/ 206774 h 2194364"/>
              <a:gd name="connsiteX139" fmla="*/ 6915995 w 7691852"/>
              <a:gd name="connsiteY139" fmla="*/ 206770 h 2194364"/>
              <a:gd name="connsiteX140" fmla="*/ 7370503 w 7691852"/>
              <a:gd name="connsiteY140" fmla="*/ 662548 h 2194364"/>
              <a:gd name="connsiteX141" fmla="*/ 6915995 w 7691852"/>
              <a:gd name="connsiteY141" fmla="*/ 1664565 h 2194364"/>
              <a:gd name="connsiteX142" fmla="*/ 6915995 w 7691852"/>
              <a:gd name="connsiteY142" fmla="*/ 1549922 h 2194364"/>
              <a:gd name="connsiteX143" fmla="*/ 7289070 w 7691852"/>
              <a:gd name="connsiteY143" fmla="*/ 663386 h 2194364"/>
              <a:gd name="connsiteX144" fmla="*/ 6915995 w 7691852"/>
              <a:gd name="connsiteY144" fmla="*/ 288088 h 2194364"/>
              <a:gd name="connsiteX145" fmla="*/ 6915995 w 7691852"/>
              <a:gd name="connsiteY145" fmla="*/ 288080 h 2194364"/>
              <a:gd name="connsiteX146" fmla="*/ 6914027 w 7691852"/>
              <a:gd name="connsiteY146" fmla="*/ 288029 h 2194364"/>
              <a:gd name="connsiteX147" fmla="*/ 6538094 w 7691852"/>
              <a:gd name="connsiteY147" fmla="*/ 663390 h 2194364"/>
              <a:gd name="connsiteX148" fmla="*/ 6705239 w 7691852"/>
              <a:gd name="connsiteY148" fmla="*/ 829481 h 2194364"/>
              <a:gd name="connsiteX149" fmla="*/ 6872422 w 7691852"/>
              <a:gd name="connsiteY149" fmla="*/ 663390 h 2194364"/>
              <a:gd name="connsiteX150" fmla="*/ 6872422 w 7691852"/>
              <a:gd name="connsiteY150" fmla="*/ 621887 h 2194364"/>
              <a:gd name="connsiteX151" fmla="*/ 6915995 w 7691852"/>
              <a:gd name="connsiteY151" fmla="*/ 621887 h 2194364"/>
              <a:gd name="connsiteX152" fmla="*/ 6915995 w 7691852"/>
              <a:gd name="connsiteY152" fmla="*/ 621892 h 2194364"/>
              <a:gd name="connsiteX153" fmla="*/ 6915991 w 7691852"/>
              <a:gd name="connsiteY153" fmla="*/ 621892 h 2194364"/>
              <a:gd name="connsiteX154" fmla="*/ 6915991 w 7691852"/>
              <a:gd name="connsiteY154" fmla="*/ 795640 h 2194364"/>
              <a:gd name="connsiteX155" fmla="*/ 6876891 w 7691852"/>
              <a:gd name="connsiteY155" fmla="*/ 843094 h 2194364"/>
              <a:gd name="connsiteX156" fmla="*/ 6705239 w 7691852"/>
              <a:gd name="connsiteY156" fmla="*/ 911637 h 2194364"/>
              <a:gd name="connsiteX157" fmla="*/ 6456649 w 7691852"/>
              <a:gd name="connsiteY157" fmla="*/ 663390 h 2194364"/>
              <a:gd name="connsiteX158" fmla="*/ 6914027 w 7691852"/>
              <a:gd name="connsiteY158" fmla="*/ 206711 h 2194364"/>
              <a:gd name="connsiteX159" fmla="*/ 6915996 w 7691852"/>
              <a:gd name="connsiteY159" fmla="*/ 45 h 2194364"/>
              <a:gd name="connsiteX160" fmla="*/ 7579241 w 7691852"/>
              <a:gd name="connsiteY160" fmla="*/ 662540 h 2194364"/>
              <a:gd name="connsiteX161" fmla="*/ 7579241 w 7691852"/>
              <a:gd name="connsiteY161" fmla="*/ 663391 h 2194364"/>
              <a:gd name="connsiteX162" fmla="*/ 7389554 w 7691852"/>
              <a:gd name="connsiteY162" fmla="*/ 1385640 h 2194364"/>
              <a:gd name="connsiteX163" fmla="*/ 7691852 w 7691852"/>
              <a:gd name="connsiteY163" fmla="*/ 2194364 h 2194364"/>
              <a:gd name="connsiteX164" fmla="*/ 7604387 w 7691852"/>
              <a:gd name="connsiteY164" fmla="*/ 2194364 h 2194364"/>
              <a:gd name="connsiteX165" fmla="*/ 7334969 w 7691852"/>
              <a:gd name="connsiteY165" fmla="*/ 1475607 h 2194364"/>
              <a:gd name="connsiteX166" fmla="*/ 6915996 w 7691852"/>
              <a:gd name="connsiteY166" fmla="*/ 1918393 h 2194364"/>
              <a:gd name="connsiteX167" fmla="*/ 6915996 w 7691852"/>
              <a:gd name="connsiteY167" fmla="*/ 1815840 h 2194364"/>
              <a:gd name="connsiteX168" fmla="*/ 7496970 w 7691852"/>
              <a:gd name="connsiteY168" fmla="*/ 663391 h 2194364"/>
              <a:gd name="connsiteX169" fmla="*/ 7032960 w 7691852"/>
              <a:gd name="connsiteY169" fmla="*/ 92674 h 2194364"/>
              <a:gd name="connsiteX170" fmla="*/ 6916000 w 7691852"/>
              <a:gd name="connsiteY170" fmla="*/ 80487 h 2194364"/>
              <a:gd name="connsiteX171" fmla="*/ 6916000 w 7691852"/>
              <a:gd name="connsiteY171" fmla="*/ 51 h 2194364"/>
              <a:gd name="connsiteX172" fmla="*/ 6915996 w 7691852"/>
              <a:gd name="connsiteY172" fmla="*/ 51 h 2194364"/>
              <a:gd name="connsiteX173" fmla="*/ 6914019 w 7691852"/>
              <a:gd name="connsiteY173" fmla="*/ 0 h 2194364"/>
              <a:gd name="connsiteX174" fmla="*/ 6915996 w 7691852"/>
              <a:gd name="connsiteY174" fmla="*/ 51 h 2194364"/>
              <a:gd name="connsiteX175" fmla="*/ 6915996 w 7691852"/>
              <a:gd name="connsiteY175" fmla="*/ 80487 h 2194364"/>
              <a:gd name="connsiteX176" fmla="*/ 6916000 w 7691852"/>
              <a:gd name="connsiteY176" fmla="*/ 80487 h 2194364"/>
              <a:gd name="connsiteX177" fmla="*/ 6916000 w 7691852"/>
              <a:gd name="connsiteY177" fmla="*/ 80493 h 2194364"/>
              <a:gd name="connsiteX178" fmla="*/ 6914019 w 7691852"/>
              <a:gd name="connsiteY178" fmla="*/ 80442 h 2194364"/>
              <a:gd name="connsiteX179" fmla="*/ 6330187 w 7691852"/>
              <a:gd name="connsiteY179" fmla="*/ 663384 h 2194364"/>
              <a:gd name="connsiteX180" fmla="*/ 6705587 w 7691852"/>
              <a:gd name="connsiteY180" fmla="*/ 1038098 h 2194364"/>
              <a:gd name="connsiteX181" fmla="*/ 6810070 w 7691852"/>
              <a:gd name="connsiteY181" fmla="*/ 1023201 h 2194364"/>
              <a:gd name="connsiteX182" fmla="*/ 6901027 w 7691852"/>
              <a:gd name="connsiteY182" fmla="*/ 996417 h 2194364"/>
              <a:gd name="connsiteX183" fmla="*/ 6858558 w 7691852"/>
              <a:gd name="connsiteY183" fmla="*/ 1080325 h 2194364"/>
              <a:gd name="connsiteX184" fmla="*/ 6347523 w 7691852"/>
              <a:gd name="connsiteY184" fmla="*/ 1434084 h 2194364"/>
              <a:gd name="connsiteX185" fmla="*/ 5759373 w 7691852"/>
              <a:gd name="connsiteY185" fmla="*/ 1353642 h 2194364"/>
              <a:gd name="connsiteX186" fmla="*/ 6064554 w 7691852"/>
              <a:gd name="connsiteY186" fmla="*/ 1755496 h 2194364"/>
              <a:gd name="connsiteX187" fmla="*/ 6136182 w 7691852"/>
              <a:gd name="connsiteY187" fmla="*/ 1749768 h 2194364"/>
              <a:gd name="connsiteX188" fmla="*/ 6301396 w 7691852"/>
              <a:gd name="connsiteY188" fmla="*/ 1764068 h 2194364"/>
              <a:gd name="connsiteX189" fmla="*/ 6419405 w 7691852"/>
              <a:gd name="connsiteY189" fmla="*/ 1756702 h 2194364"/>
              <a:gd name="connsiteX190" fmla="*/ 5963780 w 7691852"/>
              <a:gd name="connsiteY190" fmla="*/ 1845793 h 2194364"/>
              <a:gd name="connsiteX191" fmla="*/ 5615644 w 7691852"/>
              <a:gd name="connsiteY191" fmla="*/ 1787639 h 2194364"/>
              <a:gd name="connsiteX192" fmla="*/ 5531841 w 7691852"/>
              <a:gd name="connsiteY192" fmla="*/ 1750429 h 2194364"/>
              <a:gd name="connsiteX193" fmla="*/ 5531841 w 7691852"/>
              <a:gd name="connsiteY193" fmla="*/ 1657988 h 2194364"/>
              <a:gd name="connsiteX194" fmla="*/ 5531840 w 7691852"/>
              <a:gd name="connsiteY194" fmla="*/ 1657988 h 2194364"/>
              <a:gd name="connsiteX195" fmla="*/ 5531840 w 7691852"/>
              <a:gd name="connsiteY195" fmla="*/ 1657985 h 2194364"/>
              <a:gd name="connsiteX196" fmla="*/ 5827801 w 7691852"/>
              <a:gd name="connsiteY196" fmla="*/ 1755826 h 2194364"/>
              <a:gd name="connsiteX197" fmla="*/ 5676188 w 7691852"/>
              <a:gd name="connsiteY197" fmla="*/ 1312113 h 2194364"/>
              <a:gd name="connsiteX198" fmla="*/ 5676188 w 7691852"/>
              <a:gd name="connsiteY198" fmla="*/ 1271448 h 2194364"/>
              <a:gd name="connsiteX199" fmla="*/ 5716917 w 7691852"/>
              <a:gd name="connsiteY199" fmla="*/ 1271448 h 2194364"/>
              <a:gd name="connsiteX200" fmla="*/ 6347523 w 7691852"/>
              <a:gd name="connsiteY200" fmla="*/ 1352766 h 2194364"/>
              <a:gd name="connsiteX201" fmla="*/ 6741617 w 7691852"/>
              <a:gd name="connsiteY201" fmla="*/ 1118362 h 2194364"/>
              <a:gd name="connsiteX202" fmla="*/ 6705422 w 7691852"/>
              <a:gd name="connsiteY202" fmla="*/ 1119784 h 2194364"/>
              <a:gd name="connsiteX203" fmla="*/ 6248780 w 7691852"/>
              <a:gd name="connsiteY203" fmla="*/ 663384 h 2194364"/>
              <a:gd name="connsiteX204" fmla="*/ 6914019 w 7691852"/>
              <a:gd name="connsiteY204" fmla="*/ 0 h 2194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Lst>
            <a:rect l="l" t="t" r="r" b="b"/>
            <a:pathLst>
              <a:path w="7691852" h="2194364">
                <a:moveTo>
                  <a:pt x="6915991" y="2072389"/>
                </a:moveTo>
                <a:lnTo>
                  <a:pt x="6915991" y="2174065"/>
                </a:lnTo>
                <a:cubicBezTo>
                  <a:pt x="6905005" y="2180923"/>
                  <a:pt x="6893969" y="2187730"/>
                  <a:pt x="6882818" y="2194360"/>
                </a:cubicBezTo>
                <a:lnTo>
                  <a:pt x="6711305" y="2194360"/>
                </a:lnTo>
                <a:cubicBezTo>
                  <a:pt x="6780850" y="2158431"/>
                  <a:pt x="6849049" y="2117614"/>
                  <a:pt x="6915991" y="2072389"/>
                </a:cubicBezTo>
                <a:close/>
                <a:moveTo>
                  <a:pt x="2371139" y="1967513"/>
                </a:moveTo>
                <a:lnTo>
                  <a:pt x="2371139" y="2050203"/>
                </a:lnTo>
                <a:cubicBezTo>
                  <a:pt x="2107626" y="2076771"/>
                  <a:pt x="1887980" y="2129756"/>
                  <a:pt x="1689097" y="2194360"/>
                </a:cubicBezTo>
                <a:lnTo>
                  <a:pt x="1444813" y="2194360"/>
                </a:lnTo>
                <a:cubicBezTo>
                  <a:pt x="1708198" y="2093522"/>
                  <a:pt x="1994812" y="2004292"/>
                  <a:pt x="2371139" y="1967513"/>
                </a:cubicBezTo>
                <a:close/>
                <a:moveTo>
                  <a:pt x="2751925" y="1949593"/>
                </a:moveTo>
                <a:cubicBezTo>
                  <a:pt x="3327946" y="1949593"/>
                  <a:pt x="3714280" y="2062026"/>
                  <a:pt x="4059009" y="2194360"/>
                </a:cubicBezTo>
                <a:lnTo>
                  <a:pt x="3814763" y="2194360"/>
                </a:lnTo>
                <a:cubicBezTo>
                  <a:pt x="3527171" y="2100939"/>
                  <a:pt x="3196273" y="2031737"/>
                  <a:pt x="2751925" y="2031737"/>
                </a:cubicBezTo>
                <a:cubicBezTo>
                  <a:pt x="2614867" y="2031737"/>
                  <a:pt x="2488667" y="2038366"/>
                  <a:pt x="2371141" y="2050202"/>
                </a:cubicBezTo>
                <a:lnTo>
                  <a:pt x="2371141" y="1967513"/>
                </a:lnTo>
                <a:cubicBezTo>
                  <a:pt x="2488667" y="1956006"/>
                  <a:pt x="2614854" y="1949593"/>
                  <a:pt x="2751925" y="1949593"/>
                </a:cubicBezTo>
                <a:close/>
                <a:moveTo>
                  <a:pt x="7204200" y="1841453"/>
                </a:moveTo>
                <a:lnTo>
                  <a:pt x="7349717" y="2194361"/>
                </a:lnTo>
                <a:lnTo>
                  <a:pt x="7261337" y="2194361"/>
                </a:lnTo>
                <a:lnTo>
                  <a:pt x="7173009" y="1981598"/>
                </a:lnTo>
                <a:cubicBezTo>
                  <a:pt x="7092656" y="2053340"/>
                  <a:pt x="7006753" y="2117475"/>
                  <a:pt x="6915999" y="2174066"/>
                </a:cubicBezTo>
                <a:lnTo>
                  <a:pt x="6915999" y="2072390"/>
                </a:lnTo>
                <a:cubicBezTo>
                  <a:pt x="7015008" y="2005486"/>
                  <a:pt x="7111185" y="1928677"/>
                  <a:pt x="7204200" y="1841453"/>
                </a:cubicBezTo>
                <a:close/>
                <a:moveTo>
                  <a:pt x="6915993" y="1815837"/>
                </a:moveTo>
                <a:lnTo>
                  <a:pt x="6915993" y="1918402"/>
                </a:lnTo>
                <a:cubicBezTo>
                  <a:pt x="6755770" y="2036741"/>
                  <a:pt x="6572648" y="2130899"/>
                  <a:pt x="6373500" y="2194361"/>
                </a:cubicBezTo>
                <a:lnTo>
                  <a:pt x="5976777" y="2194361"/>
                </a:lnTo>
                <a:cubicBezTo>
                  <a:pt x="6334765" y="2155968"/>
                  <a:pt x="6659453" y="2019418"/>
                  <a:pt x="6915993" y="1815837"/>
                </a:cubicBezTo>
                <a:close/>
                <a:moveTo>
                  <a:pt x="2371139" y="1758586"/>
                </a:moveTo>
                <a:lnTo>
                  <a:pt x="2371139" y="1841199"/>
                </a:lnTo>
                <a:lnTo>
                  <a:pt x="2371143" y="1841199"/>
                </a:lnTo>
                <a:lnTo>
                  <a:pt x="2174999" y="1864841"/>
                </a:lnTo>
                <a:cubicBezTo>
                  <a:pt x="1736054" y="1930443"/>
                  <a:pt x="1422314" y="2065489"/>
                  <a:pt x="1108731" y="2194360"/>
                </a:cubicBezTo>
                <a:lnTo>
                  <a:pt x="888716" y="2194360"/>
                </a:lnTo>
                <a:cubicBezTo>
                  <a:pt x="1268186" y="2048576"/>
                  <a:pt x="1613380" y="1869955"/>
                  <a:pt x="2135792" y="1787607"/>
                </a:cubicBezTo>
                <a:close/>
                <a:moveTo>
                  <a:pt x="2751923" y="1741999"/>
                </a:moveTo>
                <a:cubicBezTo>
                  <a:pt x="3655350" y="1741999"/>
                  <a:pt x="4104943" y="1998018"/>
                  <a:pt x="4615115" y="2194360"/>
                </a:cubicBezTo>
                <a:lnTo>
                  <a:pt x="4395125" y="2194360"/>
                </a:lnTo>
                <a:cubicBezTo>
                  <a:pt x="3959401" y="2015316"/>
                  <a:pt x="3523702" y="1824193"/>
                  <a:pt x="2751923" y="1824193"/>
                </a:cubicBezTo>
                <a:cubicBezTo>
                  <a:pt x="2683457" y="1824193"/>
                  <a:pt x="2617678" y="1825721"/>
                  <a:pt x="2554306" y="1828610"/>
                </a:cubicBezTo>
                <a:lnTo>
                  <a:pt x="2371143" y="1841199"/>
                </a:lnTo>
                <a:lnTo>
                  <a:pt x="2371149" y="1841198"/>
                </a:lnTo>
                <a:lnTo>
                  <a:pt x="2371149" y="1758585"/>
                </a:lnTo>
                <a:lnTo>
                  <a:pt x="2371139" y="1758586"/>
                </a:lnTo>
                <a:lnTo>
                  <a:pt x="2371139" y="1758585"/>
                </a:lnTo>
                <a:cubicBezTo>
                  <a:pt x="2488893" y="1747955"/>
                  <a:pt x="2615119" y="1741999"/>
                  <a:pt x="2751923" y="1741999"/>
                </a:cubicBezTo>
                <a:close/>
                <a:moveTo>
                  <a:pt x="5050800" y="1637317"/>
                </a:moveTo>
                <a:cubicBezTo>
                  <a:pt x="5100165" y="1643413"/>
                  <a:pt x="5141770" y="1653776"/>
                  <a:pt x="5180734" y="1665892"/>
                </a:cubicBezTo>
                <a:cubicBezTo>
                  <a:pt x="5192888" y="1679735"/>
                  <a:pt x="5204127" y="1690974"/>
                  <a:pt x="5211925" y="1697871"/>
                </a:cubicBezTo>
                <a:cubicBezTo>
                  <a:pt x="5307797" y="1788714"/>
                  <a:pt x="5415785" y="1858310"/>
                  <a:pt x="5531838" y="1906582"/>
                </a:cubicBezTo>
                <a:lnTo>
                  <a:pt x="5531838" y="1995406"/>
                </a:lnTo>
                <a:cubicBezTo>
                  <a:pt x="5394424" y="1943120"/>
                  <a:pt x="5267157" y="1863593"/>
                  <a:pt x="5155626" y="1757573"/>
                </a:cubicBezTo>
                <a:cubicBezTo>
                  <a:pt x="5146977" y="1748937"/>
                  <a:pt x="5094983" y="1699623"/>
                  <a:pt x="5050800" y="1638206"/>
                </a:cubicBezTo>
                <a:close/>
                <a:moveTo>
                  <a:pt x="6915991" y="1549923"/>
                </a:moveTo>
                <a:lnTo>
                  <a:pt x="6915991" y="1664566"/>
                </a:lnTo>
                <a:cubicBezTo>
                  <a:pt x="6788521" y="1783895"/>
                  <a:pt x="6638496" y="1883285"/>
                  <a:pt x="6471364" y="1954774"/>
                </a:cubicBezTo>
                <a:cubicBezTo>
                  <a:pt x="6292179" y="2031697"/>
                  <a:pt x="6111700" y="2069213"/>
                  <a:pt x="5937989" y="2069213"/>
                </a:cubicBezTo>
                <a:cubicBezTo>
                  <a:pt x="5796625" y="2069213"/>
                  <a:pt x="5659834" y="2044105"/>
                  <a:pt x="5531843" y="1995401"/>
                </a:cubicBezTo>
                <a:lnTo>
                  <a:pt x="5531843" y="1906577"/>
                </a:lnTo>
                <a:cubicBezTo>
                  <a:pt x="5659580" y="1959701"/>
                  <a:pt x="5797095" y="1986930"/>
                  <a:pt x="5939437" y="1986930"/>
                </a:cubicBezTo>
                <a:cubicBezTo>
                  <a:pt x="6102467" y="1986930"/>
                  <a:pt x="6271707" y="1951548"/>
                  <a:pt x="6439360" y="1879551"/>
                </a:cubicBezTo>
                <a:cubicBezTo>
                  <a:pt x="6622760" y="1801218"/>
                  <a:pt x="6784266" y="1687299"/>
                  <a:pt x="6915991" y="1549923"/>
                </a:cubicBezTo>
                <a:close/>
                <a:moveTo>
                  <a:pt x="2371140" y="1546393"/>
                </a:moveTo>
                <a:lnTo>
                  <a:pt x="2371140" y="1628930"/>
                </a:lnTo>
                <a:cubicBezTo>
                  <a:pt x="1497240" y="1704343"/>
                  <a:pt x="1092454" y="2031254"/>
                  <a:pt x="477279" y="2194360"/>
                </a:cubicBezTo>
                <a:lnTo>
                  <a:pt x="0" y="2194360"/>
                </a:lnTo>
                <a:cubicBezTo>
                  <a:pt x="431355" y="2157174"/>
                  <a:pt x="738861" y="2030898"/>
                  <a:pt x="1061085" y="1898564"/>
                </a:cubicBezTo>
                <a:cubicBezTo>
                  <a:pt x="1423948" y="1748577"/>
                  <a:pt x="1797151" y="1594564"/>
                  <a:pt x="2371140" y="1546393"/>
                </a:cubicBezTo>
                <a:close/>
                <a:moveTo>
                  <a:pt x="4191568" y="1403781"/>
                </a:moveTo>
                <a:cubicBezTo>
                  <a:pt x="4226188" y="1416786"/>
                  <a:pt x="4257392" y="1434083"/>
                  <a:pt x="4287707" y="1457400"/>
                </a:cubicBezTo>
                <a:cubicBezTo>
                  <a:pt x="4376048" y="1646008"/>
                  <a:pt x="4524156" y="1800796"/>
                  <a:pt x="4705194" y="1904618"/>
                </a:cubicBezTo>
                <a:cubicBezTo>
                  <a:pt x="4628092" y="1875205"/>
                  <a:pt x="4551880" y="1843201"/>
                  <a:pt x="4474778" y="1812073"/>
                </a:cubicBezTo>
                <a:cubicBezTo>
                  <a:pt x="4459195" y="1805139"/>
                  <a:pt x="4441872" y="1798205"/>
                  <a:pt x="4426289" y="1792172"/>
                </a:cubicBezTo>
                <a:cubicBezTo>
                  <a:pt x="4328398" y="1693570"/>
                  <a:pt x="4249582" y="1578533"/>
                  <a:pt x="4195873" y="1448777"/>
                </a:cubicBezTo>
                <a:cubicBezTo>
                  <a:pt x="4194159" y="1434083"/>
                  <a:pt x="4193282" y="1419377"/>
                  <a:pt x="4191568" y="1403781"/>
                </a:cubicBezTo>
                <a:close/>
                <a:moveTo>
                  <a:pt x="6915990" y="1226295"/>
                </a:moveTo>
                <a:lnTo>
                  <a:pt x="6915990" y="1361055"/>
                </a:lnTo>
                <a:cubicBezTo>
                  <a:pt x="6874042" y="1409391"/>
                  <a:pt x="6827357" y="1452838"/>
                  <a:pt x="6776277" y="1490315"/>
                </a:cubicBezTo>
                <a:cubicBezTo>
                  <a:pt x="6631891" y="1595738"/>
                  <a:pt x="6464492" y="1641763"/>
                  <a:pt x="6300116" y="1641763"/>
                </a:cubicBezTo>
                <a:cubicBezTo>
                  <a:pt x="6148961" y="1641763"/>
                  <a:pt x="6000320" y="1602812"/>
                  <a:pt x="5874565" y="1535248"/>
                </a:cubicBezTo>
                <a:cubicBezTo>
                  <a:pt x="5863338" y="1507575"/>
                  <a:pt x="5855515" y="1476447"/>
                  <a:pt x="5849444" y="1441001"/>
                </a:cubicBezTo>
                <a:cubicBezTo>
                  <a:pt x="5859833" y="1441852"/>
                  <a:pt x="5869358" y="1443592"/>
                  <a:pt x="5879759" y="1444443"/>
                </a:cubicBezTo>
                <a:cubicBezTo>
                  <a:pt x="5979898" y="1505403"/>
                  <a:pt x="6134813" y="1560292"/>
                  <a:pt x="6304485" y="1560292"/>
                </a:cubicBezTo>
                <a:cubicBezTo>
                  <a:pt x="6443067" y="1560292"/>
                  <a:pt x="6591492" y="1523627"/>
                  <a:pt x="6727789" y="1423678"/>
                </a:cubicBezTo>
                <a:cubicBezTo>
                  <a:pt x="6800814" y="1370211"/>
                  <a:pt x="6864022" y="1303244"/>
                  <a:pt x="6915990" y="1226295"/>
                </a:cubicBezTo>
                <a:close/>
                <a:moveTo>
                  <a:pt x="4024351" y="1219584"/>
                </a:moveTo>
                <a:lnTo>
                  <a:pt x="4065067" y="1219584"/>
                </a:lnTo>
                <a:cubicBezTo>
                  <a:pt x="4484332" y="1219584"/>
                  <a:pt x="4593463" y="1639916"/>
                  <a:pt x="4933023" y="1854432"/>
                </a:cubicBezTo>
                <a:cubicBezTo>
                  <a:pt x="4888827" y="1754978"/>
                  <a:pt x="4882782" y="1630391"/>
                  <a:pt x="4882782" y="1506731"/>
                </a:cubicBezTo>
                <a:lnTo>
                  <a:pt x="4882782" y="1465215"/>
                </a:lnTo>
                <a:lnTo>
                  <a:pt x="4923498" y="1465215"/>
                </a:lnTo>
                <a:cubicBezTo>
                  <a:pt x="5162252" y="1465215"/>
                  <a:pt x="5295271" y="1525372"/>
                  <a:pt x="5414206" y="1591659"/>
                </a:cubicBezTo>
                <a:lnTo>
                  <a:pt x="5531840" y="1657988"/>
                </a:lnTo>
                <a:lnTo>
                  <a:pt x="5531840" y="1750428"/>
                </a:lnTo>
                <a:lnTo>
                  <a:pt x="5531841" y="1750429"/>
                </a:lnTo>
                <a:lnTo>
                  <a:pt x="5531841" y="1750431"/>
                </a:lnTo>
                <a:cubicBezTo>
                  <a:pt x="5364988" y="1666853"/>
                  <a:pt x="5248364" y="1557264"/>
                  <a:pt x="4965053" y="1548235"/>
                </a:cubicBezTo>
                <a:cubicBezTo>
                  <a:pt x="4969396" y="1902869"/>
                  <a:pt x="5074196" y="1940093"/>
                  <a:pt x="5263007" y="1982460"/>
                </a:cubicBezTo>
                <a:cubicBezTo>
                  <a:pt x="5334051" y="2029146"/>
                  <a:pt x="5409425" y="2068096"/>
                  <a:pt x="5488254" y="2098373"/>
                </a:cubicBezTo>
                <a:cubicBezTo>
                  <a:pt x="5343614" y="2087108"/>
                  <a:pt x="5186795" y="2060311"/>
                  <a:pt x="5040440" y="1999732"/>
                </a:cubicBezTo>
                <a:cubicBezTo>
                  <a:pt x="4577855" y="1821589"/>
                  <a:pt x="4490390" y="1334633"/>
                  <a:pt x="4106659" y="1302617"/>
                </a:cubicBezTo>
                <a:cubicBezTo>
                  <a:pt x="4108374" y="1605321"/>
                  <a:pt x="4162082" y="1782651"/>
                  <a:pt x="4440123" y="1896812"/>
                </a:cubicBezTo>
                <a:cubicBezTo>
                  <a:pt x="4763249" y="2030022"/>
                  <a:pt x="5072469" y="2157174"/>
                  <a:pt x="5504701" y="2194360"/>
                </a:cubicBezTo>
                <a:lnTo>
                  <a:pt x="5026571" y="2194360"/>
                </a:lnTo>
                <a:cubicBezTo>
                  <a:pt x="4328389" y="2009257"/>
                  <a:pt x="3901377" y="1613094"/>
                  <a:pt x="2751925" y="1613094"/>
                </a:cubicBezTo>
                <a:cubicBezTo>
                  <a:pt x="2615311" y="1613094"/>
                  <a:pt x="2489010" y="1618745"/>
                  <a:pt x="2371141" y="1628930"/>
                </a:cubicBezTo>
                <a:lnTo>
                  <a:pt x="2371141" y="1546393"/>
                </a:lnTo>
                <a:cubicBezTo>
                  <a:pt x="2489099" y="1536474"/>
                  <a:pt x="2615337" y="1530950"/>
                  <a:pt x="2751925" y="1530950"/>
                </a:cubicBezTo>
                <a:cubicBezTo>
                  <a:pt x="3371266" y="1530950"/>
                  <a:pt x="3781819" y="1642507"/>
                  <a:pt x="4137851" y="1776593"/>
                </a:cubicBezTo>
                <a:cubicBezTo>
                  <a:pt x="4025253" y="1620028"/>
                  <a:pt x="4024351" y="1420244"/>
                  <a:pt x="4024351" y="1260211"/>
                </a:cubicBezTo>
                <a:close/>
                <a:moveTo>
                  <a:pt x="6915992" y="795638"/>
                </a:moveTo>
                <a:lnTo>
                  <a:pt x="6915991" y="795641"/>
                </a:lnTo>
                <a:lnTo>
                  <a:pt x="6915991" y="795640"/>
                </a:lnTo>
                <a:close/>
                <a:moveTo>
                  <a:pt x="6915995" y="795632"/>
                </a:moveTo>
                <a:lnTo>
                  <a:pt x="6915995" y="795635"/>
                </a:lnTo>
                <a:lnTo>
                  <a:pt x="6915992" y="795638"/>
                </a:lnTo>
                <a:close/>
                <a:moveTo>
                  <a:pt x="6915995" y="621892"/>
                </a:moveTo>
                <a:lnTo>
                  <a:pt x="6954739" y="621892"/>
                </a:lnTo>
                <a:lnTo>
                  <a:pt x="6954739" y="663396"/>
                </a:lnTo>
                <a:cubicBezTo>
                  <a:pt x="6954739" y="687697"/>
                  <a:pt x="6951154" y="711167"/>
                  <a:pt x="6944519" y="733357"/>
                </a:cubicBezTo>
                <a:lnTo>
                  <a:pt x="6915995" y="795632"/>
                </a:lnTo>
                <a:close/>
                <a:moveTo>
                  <a:pt x="6915994" y="414401"/>
                </a:moveTo>
                <a:cubicBezTo>
                  <a:pt x="7051948" y="415493"/>
                  <a:pt x="7162603" y="526542"/>
                  <a:pt x="7162603" y="663385"/>
                </a:cubicBezTo>
                <a:cubicBezTo>
                  <a:pt x="7162603" y="931481"/>
                  <a:pt x="7072585" y="1180694"/>
                  <a:pt x="6915994" y="1361059"/>
                </a:cubicBezTo>
                <a:lnTo>
                  <a:pt x="6915994" y="1226299"/>
                </a:lnTo>
                <a:cubicBezTo>
                  <a:pt x="7021252" y="1070496"/>
                  <a:pt x="7080319" y="873557"/>
                  <a:pt x="7080319" y="663385"/>
                </a:cubicBezTo>
                <a:cubicBezTo>
                  <a:pt x="7080319" y="571551"/>
                  <a:pt x="7006875" y="497637"/>
                  <a:pt x="6915994" y="496570"/>
                </a:cubicBezTo>
                <a:close/>
                <a:moveTo>
                  <a:pt x="6914022" y="414302"/>
                </a:moveTo>
                <a:cubicBezTo>
                  <a:pt x="6914695" y="414302"/>
                  <a:pt x="6915343" y="414404"/>
                  <a:pt x="6915990" y="414404"/>
                </a:cubicBezTo>
                <a:lnTo>
                  <a:pt x="6915990" y="496573"/>
                </a:lnTo>
                <a:cubicBezTo>
                  <a:pt x="6915343" y="496560"/>
                  <a:pt x="6914695" y="496471"/>
                  <a:pt x="6914022" y="496471"/>
                </a:cubicBezTo>
                <a:cubicBezTo>
                  <a:pt x="6821337" y="496471"/>
                  <a:pt x="6746839" y="570868"/>
                  <a:pt x="6746839" y="663387"/>
                </a:cubicBezTo>
                <a:lnTo>
                  <a:pt x="6746839" y="704040"/>
                </a:lnTo>
                <a:lnTo>
                  <a:pt x="6664543" y="704040"/>
                </a:lnTo>
                <a:lnTo>
                  <a:pt x="6664543" y="663387"/>
                </a:lnTo>
                <a:cubicBezTo>
                  <a:pt x="6664543" y="525872"/>
                  <a:pt x="6776278" y="414302"/>
                  <a:pt x="6914022" y="414302"/>
                </a:cubicBezTo>
                <a:close/>
                <a:moveTo>
                  <a:pt x="6914027" y="206711"/>
                </a:moveTo>
                <a:cubicBezTo>
                  <a:pt x="6914674" y="206711"/>
                  <a:pt x="6915335" y="206762"/>
                  <a:pt x="6915995" y="206774"/>
                </a:cubicBezTo>
                <a:lnTo>
                  <a:pt x="6915995" y="206770"/>
                </a:lnTo>
                <a:cubicBezTo>
                  <a:pt x="7167137" y="207837"/>
                  <a:pt x="7370503" y="412383"/>
                  <a:pt x="7370503" y="662548"/>
                </a:cubicBezTo>
                <a:cubicBezTo>
                  <a:pt x="7370503" y="1036956"/>
                  <a:pt x="7198824" y="1399859"/>
                  <a:pt x="6915995" y="1664565"/>
                </a:cubicBezTo>
                <a:lnTo>
                  <a:pt x="6915995" y="1549922"/>
                </a:lnTo>
                <a:cubicBezTo>
                  <a:pt x="7149434" y="1306476"/>
                  <a:pt x="7289070" y="989065"/>
                  <a:pt x="7289070" y="663386"/>
                </a:cubicBezTo>
                <a:cubicBezTo>
                  <a:pt x="7289070" y="457354"/>
                  <a:pt x="7121252" y="289168"/>
                  <a:pt x="6915995" y="288088"/>
                </a:cubicBezTo>
                <a:lnTo>
                  <a:pt x="6915995" y="288080"/>
                </a:lnTo>
                <a:cubicBezTo>
                  <a:pt x="6915335" y="288067"/>
                  <a:pt x="6914674" y="288029"/>
                  <a:pt x="6914027" y="288029"/>
                </a:cubicBezTo>
                <a:cubicBezTo>
                  <a:pt x="6706991" y="288029"/>
                  <a:pt x="6538094" y="456685"/>
                  <a:pt x="6538094" y="663390"/>
                </a:cubicBezTo>
                <a:cubicBezTo>
                  <a:pt x="6538094" y="755110"/>
                  <a:pt x="6613443" y="829481"/>
                  <a:pt x="6705239" y="829481"/>
                </a:cubicBezTo>
                <a:cubicBezTo>
                  <a:pt x="6797949" y="829481"/>
                  <a:pt x="6872422" y="755110"/>
                  <a:pt x="6872422" y="663390"/>
                </a:cubicBezTo>
                <a:lnTo>
                  <a:pt x="6872422" y="621887"/>
                </a:lnTo>
                <a:lnTo>
                  <a:pt x="6915995" y="621887"/>
                </a:lnTo>
                <a:lnTo>
                  <a:pt x="6915995" y="621892"/>
                </a:lnTo>
                <a:lnTo>
                  <a:pt x="6915991" y="621892"/>
                </a:lnTo>
                <a:lnTo>
                  <a:pt x="6915991" y="795640"/>
                </a:lnTo>
                <a:lnTo>
                  <a:pt x="6876891" y="843094"/>
                </a:lnTo>
                <a:cubicBezTo>
                  <a:pt x="6832200" y="885498"/>
                  <a:pt x="6771809" y="911637"/>
                  <a:pt x="6705239" y="911637"/>
                </a:cubicBezTo>
                <a:cubicBezTo>
                  <a:pt x="6568384" y="911637"/>
                  <a:pt x="6456649" y="800068"/>
                  <a:pt x="6456649" y="663390"/>
                </a:cubicBezTo>
                <a:cubicBezTo>
                  <a:pt x="6456649" y="411714"/>
                  <a:pt x="6661932" y="206711"/>
                  <a:pt x="6914027" y="206711"/>
                </a:cubicBezTo>
                <a:close/>
                <a:moveTo>
                  <a:pt x="6915996" y="45"/>
                </a:moveTo>
                <a:cubicBezTo>
                  <a:pt x="7281489" y="1125"/>
                  <a:pt x="7578415" y="297352"/>
                  <a:pt x="7579241" y="662540"/>
                </a:cubicBezTo>
                <a:lnTo>
                  <a:pt x="7579241" y="663391"/>
                </a:lnTo>
                <a:cubicBezTo>
                  <a:pt x="7578403" y="922890"/>
                  <a:pt x="7509962" y="1167658"/>
                  <a:pt x="7389554" y="1385640"/>
                </a:cubicBezTo>
                <a:lnTo>
                  <a:pt x="7691852" y="2194364"/>
                </a:lnTo>
                <a:lnTo>
                  <a:pt x="7604387" y="2194364"/>
                </a:lnTo>
                <a:lnTo>
                  <a:pt x="7334969" y="1475607"/>
                </a:lnTo>
                <a:cubicBezTo>
                  <a:pt x="7225685" y="1644835"/>
                  <a:pt x="7083331" y="1794809"/>
                  <a:pt x="6915996" y="1918393"/>
                </a:cubicBezTo>
                <a:lnTo>
                  <a:pt x="6915996" y="1815840"/>
                </a:lnTo>
                <a:cubicBezTo>
                  <a:pt x="7272155" y="1533227"/>
                  <a:pt x="7496970" y="1121430"/>
                  <a:pt x="7496970" y="663391"/>
                </a:cubicBezTo>
                <a:cubicBezTo>
                  <a:pt x="7496970" y="382445"/>
                  <a:pt x="7297494" y="147695"/>
                  <a:pt x="7032960" y="92674"/>
                </a:cubicBezTo>
                <a:lnTo>
                  <a:pt x="6916000" y="80487"/>
                </a:lnTo>
                <a:lnTo>
                  <a:pt x="6916000" y="51"/>
                </a:lnTo>
                <a:lnTo>
                  <a:pt x="6915996" y="51"/>
                </a:lnTo>
                <a:close/>
                <a:moveTo>
                  <a:pt x="6914019" y="0"/>
                </a:moveTo>
                <a:lnTo>
                  <a:pt x="6915996" y="51"/>
                </a:lnTo>
                <a:lnTo>
                  <a:pt x="6915996" y="80487"/>
                </a:lnTo>
                <a:lnTo>
                  <a:pt x="6916000" y="80487"/>
                </a:lnTo>
                <a:lnTo>
                  <a:pt x="6916000" y="80493"/>
                </a:lnTo>
                <a:cubicBezTo>
                  <a:pt x="6915340" y="80493"/>
                  <a:pt x="6914680" y="80442"/>
                  <a:pt x="6914019" y="80442"/>
                </a:cubicBezTo>
                <a:cubicBezTo>
                  <a:pt x="6591769" y="80442"/>
                  <a:pt x="6330187" y="341643"/>
                  <a:pt x="6330187" y="663384"/>
                </a:cubicBezTo>
                <a:cubicBezTo>
                  <a:pt x="6330187" y="875360"/>
                  <a:pt x="6505079" y="1038098"/>
                  <a:pt x="6705587" y="1038098"/>
                </a:cubicBezTo>
                <a:cubicBezTo>
                  <a:pt x="6739902" y="1038098"/>
                  <a:pt x="6775005" y="1033323"/>
                  <a:pt x="6810070" y="1023201"/>
                </a:cubicBezTo>
                <a:lnTo>
                  <a:pt x="6901027" y="996417"/>
                </a:lnTo>
                <a:lnTo>
                  <a:pt x="6858558" y="1080325"/>
                </a:lnTo>
                <a:cubicBezTo>
                  <a:pt x="6745960" y="1301712"/>
                  <a:pt x="6555384" y="1434084"/>
                  <a:pt x="6347523" y="1434084"/>
                </a:cubicBezTo>
                <a:cubicBezTo>
                  <a:pt x="6136182" y="1434084"/>
                  <a:pt x="6033947" y="1360576"/>
                  <a:pt x="5759373" y="1353642"/>
                </a:cubicBezTo>
                <a:cubicBezTo>
                  <a:pt x="5768759" y="1591996"/>
                  <a:pt x="5854496" y="1755496"/>
                  <a:pt x="6064554" y="1755496"/>
                </a:cubicBezTo>
                <a:cubicBezTo>
                  <a:pt x="6086970" y="1755496"/>
                  <a:pt x="6110858" y="1753616"/>
                  <a:pt x="6136182" y="1749768"/>
                </a:cubicBezTo>
                <a:cubicBezTo>
                  <a:pt x="6197599" y="1759852"/>
                  <a:pt x="6251066" y="1764068"/>
                  <a:pt x="6301396" y="1764068"/>
                </a:cubicBezTo>
                <a:cubicBezTo>
                  <a:pt x="6341897" y="1764068"/>
                  <a:pt x="6380403" y="1761325"/>
                  <a:pt x="6419405" y="1756702"/>
                </a:cubicBezTo>
                <a:cubicBezTo>
                  <a:pt x="6279108" y="1813776"/>
                  <a:pt x="6124879" y="1845793"/>
                  <a:pt x="5963780" y="1845793"/>
                </a:cubicBezTo>
                <a:cubicBezTo>
                  <a:pt x="5813237" y="1845793"/>
                  <a:pt x="5704928" y="1821897"/>
                  <a:pt x="5615644" y="1787639"/>
                </a:cubicBezTo>
                <a:lnTo>
                  <a:pt x="5531841" y="1750429"/>
                </a:lnTo>
                <a:lnTo>
                  <a:pt x="5531841" y="1657988"/>
                </a:lnTo>
                <a:lnTo>
                  <a:pt x="5531840" y="1657988"/>
                </a:lnTo>
                <a:lnTo>
                  <a:pt x="5531840" y="1657985"/>
                </a:lnTo>
                <a:cubicBezTo>
                  <a:pt x="5613260" y="1701762"/>
                  <a:pt x="5702287" y="1740065"/>
                  <a:pt x="5827801" y="1755826"/>
                </a:cubicBezTo>
                <a:cubicBezTo>
                  <a:pt x="5729071" y="1668488"/>
                  <a:pt x="5676188" y="1515389"/>
                  <a:pt x="5676188" y="1312113"/>
                </a:cubicBezTo>
                <a:lnTo>
                  <a:pt x="5676188" y="1271448"/>
                </a:lnTo>
                <a:lnTo>
                  <a:pt x="5716917" y="1271448"/>
                </a:lnTo>
                <a:cubicBezTo>
                  <a:pt x="6033071" y="1271448"/>
                  <a:pt x="6140488" y="1352766"/>
                  <a:pt x="6347523" y="1352766"/>
                </a:cubicBezTo>
                <a:cubicBezTo>
                  <a:pt x="6499961" y="1352766"/>
                  <a:pt x="6642887" y="1266266"/>
                  <a:pt x="6741617" y="1118362"/>
                </a:cubicBezTo>
                <a:cubicBezTo>
                  <a:pt x="6729475" y="1119327"/>
                  <a:pt x="6717385" y="1119784"/>
                  <a:pt x="6705422" y="1119784"/>
                </a:cubicBezTo>
                <a:cubicBezTo>
                  <a:pt x="6454711" y="1119784"/>
                  <a:pt x="6248780" y="916013"/>
                  <a:pt x="6248780" y="663384"/>
                </a:cubicBezTo>
                <a:cubicBezTo>
                  <a:pt x="6248780" y="296672"/>
                  <a:pt x="6546735" y="0"/>
                  <a:pt x="6914019" y="0"/>
                </a:cubicBezTo>
                <a:close/>
              </a:path>
            </a:pathLst>
          </a:custGeom>
          <a:solidFill>
            <a:schemeClr val="tx2"/>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0" i="0" dirty="0">
              <a:latin typeface="Arial" panose="020B0604020202020204" pitchFamily="34" charset="0"/>
            </a:endParaRPr>
          </a:p>
        </p:txBody>
      </p:sp>
      <p:sp>
        <p:nvSpPr>
          <p:cNvPr id="15" name="Freeform 14">
            <a:extLst>
              <a:ext uri="{FF2B5EF4-FFF2-40B4-BE49-F238E27FC236}">
                <a16:creationId xmlns:a16="http://schemas.microsoft.com/office/drawing/2014/main" xmlns="" id="{6F8FB5CC-FE4D-6B42-A310-2E46E495343B}"/>
              </a:ext>
            </a:extLst>
          </p:cNvPr>
          <p:cNvSpPr/>
          <p:nvPr userDrawn="1"/>
        </p:nvSpPr>
        <p:spPr>
          <a:xfrm flipH="1">
            <a:off x="525068" y="6047567"/>
            <a:ext cx="3734107" cy="1065282"/>
          </a:xfrm>
          <a:custGeom>
            <a:avLst/>
            <a:gdLst>
              <a:gd name="connsiteX0" fmla="*/ 6915991 w 7691852"/>
              <a:gd name="connsiteY0" fmla="*/ 2072389 h 2194364"/>
              <a:gd name="connsiteX1" fmla="*/ 6915991 w 7691852"/>
              <a:gd name="connsiteY1" fmla="*/ 2174065 h 2194364"/>
              <a:gd name="connsiteX2" fmla="*/ 6882818 w 7691852"/>
              <a:gd name="connsiteY2" fmla="*/ 2194360 h 2194364"/>
              <a:gd name="connsiteX3" fmla="*/ 6711305 w 7691852"/>
              <a:gd name="connsiteY3" fmla="*/ 2194360 h 2194364"/>
              <a:gd name="connsiteX4" fmla="*/ 6915991 w 7691852"/>
              <a:gd name="connsiteY4" fmla="*/ 2072389 h 2194364"/>
              <a:gd name="connsiteX5" fmla="*/ 2371139 w 7691852"/>
              <a:gd name="connsiteY5" fmla="*/ 1967513 h 2194364"/>
              <a:gd name="connsiteX6" fmla="*/ 2371139 w 7691852"/>
              <a:gd name="connsiteY6" fmla="*/ 2050203 h 2194364"/>
              <a:gd name="connsiteX7" fmla="*/ 1689097 w 7691852"/>
              <a:gd name="connsiteY7" fmla="*/ 2194360 h 2194364"/>
              <a:gd name="connsiteX8" fmla="*/ 1444813 w 7691852"/>
              <a:gd name="connsiteY8" fmla="*/ 2194360 h 2194364"/>
              <a:gd name="connsiteX9" fmla="*/ 2371139 w 7691852"/>
              <a:gd name="connsiteY9" fmla="*/ 1967513 h 2194364"/>
              <a:gd name="connsiteX10" fmla="*/ 2751925 w 7691852"/>
              <a:gd name="connsiteY10" fmla="*/ 1949593 h 2194364"/>
              <a:gd name="connsiteX11" fmla="*/ 4059009 w 7691852"/>
              <a:gd name="connsiteY11" fmla="*/ 2194360 h 2194364"/>
              <a:gd name="connsiteX12" fmla="*/ 3814763 w 7691852"/>
              <a:gd name="connsiteY12" fmla="*/ 2194360 h 2194364"/>
              <a:gd name="connsiteX13" fmla="*/ 2751925 w 7691852"/>
              <a:gd name="connsiteY13" fmla="*/ 2031737 h 2194364"/>
              <a:gd name="connsiteX14" fmla="*/ 2371141 w 7691852"/>
              <a:gd name="connsiteY14" fmla="*/ 2050202 h 2194364"/>
              <a:gd name="connsiteX15" fmla="*/ 2371141 w 7691852"/>
              <a:gd name="connsiteY15" fmla="*/ 1967513 h 2194364"/>
              <a:gd name="connsiteX16" fmla="*/ 2751925 w 7691852"/>
              <a:gd name="connsiteY16" fmla="*/ 1949593 h 2194364"/>
              <a:gd name="connsiteX17" fmla="*/ 7204200 w 7691852"/>
              <a:gd name="connsiteY17" fmla="*/ 1841453 h 2194364"/>
              <a:gd name="connsiteX18" fmla="*/ 7349717 w 7691852"/>
              <a:gd name="connsiteY18" fmla="*/ 2194361 h 2194364"/>
              <a:gd name="connsiteX19" fmla="*/ 7261337 w 7691852"/>
              <a:gd name="connsiteY19" fmla="*/ 2194361 h 2194364"/>
              <a:gd name="connsiteX20" fmla="*/ 7173009 w 7691852"/>
              <a:gd name="connsiteY20" fmla="*/ 1981598 h 2194364"/>
              <a:gd name="connsiteX21" fmla="*/ 6915999 w 7691852"/>
              <a:gd name="connsiteY21" fmla="*/ 2174066 h 2194364"/>
              <a:gd name="connsiteX22" fmla="*/ 6915999 w 7691852"/>
              <a:gd name="connsiteY22" fmla="*/ 2072390 h 2194364"/>
              <a:gd name="connsiteX23" fmla="*/ 7204200 w 7691852"/>
              <a:gd name="connsiteY23" fmla="*/ 1841453 h 2194364"/>
              <a:gd name="connsiteX24" fmla="*/ 6915993 w 7691852"/>
              <a:gd name="connsiteY24" fmla="*/ 1815837 h 2194364"/>
              <a:gd name="connsiteX25" fmla="*/ 6915993 w 7691852"/>
              <a:gd name="connsiteY25" fmla="*/ 1918402 h 2194364"/>
              <a:gd name="connsiteX26" fmla="*/ 6373500 w 7691852"/>
              <a:gd name="connsiteY26" fmla="*/ 2194361 h 2194364"/>
              <a:gd name="connsiteX27" fmla="*/ 5976777 w 7691852"/>
              <a:gd name="connsiteY27" fmla="*/ 2194361 h 2194364"/>
              <a:gd name="connsiteX28" fmla="*/ 6915993 w 7691852"/>
              <a:gd name="connsiteY28" fmla="*/ 1815837 h 2194364"/>
              <a:gd name="connsiteX29" fmla="*/ 2371139 w 7691852"/>
              <a:gd name="connsiteY29" fmla="*/ 1758586 h 2194364"/>
              <a:gd name="connsiteX30" fmla="*/ 2371139 w 7691852"/>
              <a:gd name="connsiteY30" fmla="*/ 1841199 h 2194364"/>
              <a:gd name="connsiteX31" fmla="*/ 2371143 w 7691852"/>
              <a:gd name="connsiteY31" fmla="*/ 1841199 h 2194364"/>
              <a:gd name="connsiteX32" fmla="*/ 2174999 w 7691852"/>
              <a:gd name="connsiteY32" fmla="*/ 1864841 h 2194364"/>
              <a:gd name="connsiteX33" fmla="*/ 1108731 w 7691852"/>
              <a:gd name="connsiteY33" fmla="*/ 2194360 h 2194364"/>
              <a:gd name="connsiteX34" fmla="*/ 888716 w 7691852"/>
              <a:gd name="connsiteY34" fmla="*/ 2194360 h 2194364"/>
              <a:gd name="connsiteX35" fmla="*/ 2135792 w 7691852"/>
              <a:gd name="connsiteY35" fmla="*/ 1787607 h 2194364"/>
              <a:gd name="connsiteX36" fmla="*/ 2751923 w 7691852"/>
              <a:gd name="connsiteY36" fmla="*/ 1741999 h 2194364"/>
              <a:gd name="connsiteX37" fmla="*/ 4615115 w 7691852"/>
              <a:gd name="connsiteY37" fmla="*/ 2194360 h 2194364"/>
              <a:gd name="connsiteX38" fmla="*/ 4395125 w 7691852"/>
              <a:gd name="connsiteY38" fmla="*/ 2194360 h 2194364"/>
              <a:gd name="connsiteX39" fmla="*/ 2751923 w 7691852"/>
              <a:gd name="connsiteY39" fmla="*/ 1824193 h 2194364"/>
              <a:gd name="connsiteX40" fmla="*/ 2554306 w 7691852"/>
              <a:gd name="connsiteY40" fmla="*/ 1828610 h 2194364"/>
              <a:gd name="connsiteX41" fmla="*/ 2371143 w 7691852"/>
              <a:gd name="connsiteY41" fmla="*/ 1841199 h 2194364"/>
              <a:gd name="connsiteX42" fmla="*/ 2371149 w 7691852"/>
              <a:gd name="connsiteY42" fmla="*/ 1841198 h 2194364"/>
              <a:gd name="connsiteX43" fmla="*/ 2371149 w 7691852"/>
              <a:gd name="connsiteY43" fmla="*/ 1758585 h 2194364"/>
              <a:gd name="connsiteX44" fmla="*/ 2371139 w 7691852"/>
              <a:gd name="connsiteY44" fmla="*/ 1758586 h 2194364"/>
              <a:gd name="connsiteX45" fmla="*/ 2371139 w 7691852"/>
              <a:gd name="connsiteY45" fmla="*/ 1758585 h 2194364"/>
              <a:gd name="connsiteX46" fmla="*/ 2751923 w 7691852"/>
              <a:gd name="connsiteY46" fmla="*/ 1741999 h 2194364"/>
              <a:gd name="connsiteX47" fmla="*/ 5050800 w 7691852"/>
              <a:gd name="connsiteY47" fmla="*/ 1637317 h 2194364"/>
              <a:gd name="connsiteX48" fmla="*/ 5180734 w 7691852"/>
              <a:gd name="connsiteY48" fmla="*/ 1665892 h 2194364"/>
              <a:gd name="connsiteX49" fmla="*/ 5211925 w 7691852"/>
              <a:gd name="connsiteY49" fmla="*/ 1697871 h 2194364"/>
              <a:gd name="connsiteX50" fmla="*/ 5531838 w 7691852"/>
              <a:gd name="connsiteY50" fmla="*/ 1906582 h 2194364"/>
              <a:gd name="connsiteX51" fmla="*/ 5531838 w 7691852"/>
              <a:gd name="connsiteY51" fmla="*/ 1995406 h 2194364"/>
              <a:gd name="connsiteX52" fmla="*/ 5155626 w 7691852"/>
              <a:gd name="connsiteY52" fmla="*/ 1757573 h 2194364"/>
              <a:gd name="connsiteX53" fmla="*/ 5050800 w 7691852"/>
              <a:gd name="connsiteY53" fmla="*/ 1638206 h 2194364"/>
              <a:gd name="connsiteX54" fmla="*/ 6915991 w 7691852"/>
              <a:gd name="connsiteY54" fmla="*/ 1549923 h 2194364"/>
              <a:gd name="connsiteX55" fmla="*/ 6915991 w 7691852"/>
              <a:gd name="connsiteY55" fmla="*/ 1664566 h 2194364"/>
              <a:gd name="connsiteX56" fmla="*/ 6471364 w 7691852"/>
              <a:gd name="connsiteY56" fmla="*/ 1954774 h 2194364"/>
              <a:gd name="connsiteX57" fmla="*/ 5937989 w 7691852"/>
              <a:gd name="connsiteY57" fmla="*/ 2069213 h 2194364"/>
              <a:gd name="connsiteX58" fmla="*/ 5531843 w 7691852"/>
              <a:gd name="connsiteY58" fmla="*/ 1995401 h 2194364"/>
              <a:gd name="connsiteX59" fmla="*/ 5531843 w 7691852"/>
              <a:gd name="connsiteY59" fmla="*/ 1906577 h 2194364"/>
              <a:gd name="connsiteX60" fmla="*/ 5939437 w 7691852"/>
              <a:gd name="connsiteY60" fmla="*/ 1986930 h 2194364"/>
              <a:gd name="connsiteX61" fmla="*/ 6439360 w 7691852"/>
              <a:gd name="connsiteY61" fmla="*/ 1879551 h 2194364"/>
              <a:gd name="connsiteX62" fmla="*/ 6915991 w 7691852"/>
              <a:gd name="connsiteY62" fmla="*/ 1549923 h 2194364"/>
              <a:gd name="connsiteX63" fmla="*/ 2371140 w 7691852"/>
              <a:gd name="connsiteY63" fmla="*/ 1546393 h 2194364"/>
              <a:gd name="connsiteX64" fmla="*/ 2371140 w 7691852"/>
              <a:gd name="connsiteY64" fmla="*/ 1628930 h 2194364"/>
              <a:gd name="connsiteX65" fmla="*/ 477279 w 7691852"/>
              <a:gd name="connsiteY65" fmla="*/ 2194360 h 2194364"/>
              <a:gd name="connsiteX66" fmla="*/ 0 w 7691852"/>
              <a:gd name="connsiteY66" fmla="*/ 2194360 h 2194364"/>
              <a:gd name="connsiteX67" fmla="*/ 1061085 w 7691852"/>
              <a:gd name="connsiteY67" fmla="*/ 1898564 h 2194364"/>
              <a:gd name="connsiteX68" fmla="*/ 2371140 w 7691852"/>
              <a:gd name="connsiteY68" fmla="*/ 1546393 h 2194364"/>
              <a:gd name="connsiteX69" fmla="*/ 4191568 w 7691852"/>
              <a:gd name="connsiteY69" fmla="*/ 1403781 h 2194364"/>
              <a:gd name="connsiteX70" fmla="*/ 4287707 w 7691852"/>
              <a:gd name="connsiteY70" fmla="*/ 1457400 h 2194364"/>
              <a:gd name="connsiteX71" fmla="*/ 4705194 w 7691852"/>
              <a:gd name="connsiteY71" fmla="*/ 1904618 h 2194364"/>
              <a:gd name="connsiteX72" fmla="*/ 4474778 w 7691852"/>
              <a:gd name="connsiteY72" fmla="*/ 1812073 h 2194364"/>
              <a:gd name="connsiteX73" fmla="*/ 4426289 w 7691852"/>
              <a:gd name="connsiteY73" fmla="*/ 1792172 h 2194364"/>
              <a:gd name="connsiteX74" fmla="*/ 4195873 w 7691852"/>
              <a:gd name="connsiteY74" fmla="*/ 1448777 h 2194364"/>
              <a:gd name="connsiteX75" fmla="*/ 4191568 w 7691852"/>
              <a:gd name="connsiteY75" fmla="*/ 1403781 h 2194364"/>
              <a:gd name="connsiteX76" fmla="*/ 6915990 w 7691852"/>
              <a:gd name="connsiteY76" fmla="*/ 1226295 h 2194364"/>
              <a:gd name="connsiteX77" fmla="*/ 6915990 w 7691852"/>
              <a:gd name="connsiteY77" fmla="*/ 1361055 h 2194364"/>
              <a:gd name="connsiteX78" fmla="*/ 6776277 w 7691852"/>
              <a:gd name="connsiteY78" fmla="*/ 1490315 h 2194364"/>
              <a:gd name="connsiteX79" fmla="*/ 6300116 w 7691852"/>
              <a:gd name="connsiteY79" fmla="*/ 1641763 h 2194364"/>
              <a:gd name="connsiteX80" fmla="*/ 5874565 w 7691852"/>
              <a:gd name="connsiteY80" fmla="*/ 1535248 h 2194364"/>
              <a:gd name="connsiteX81" fmla="*/ 5849444 w 7691852"/>
              <a:gd name="connsiteY81" fmla="*/ 1441001 h 2194364"/>
              <a:gd name="connsiteX82" fmla="*/ 5879759 w 7691852"/>
              <a:gd name="connsiteY82" fmla="*/ 1444443 h 2194364"/>
              <a:gd name="connsiteX83" fmla="*/ 6304485 w 7691852"/>
              <a:gd name="connsiteY83" fmla="*/ 1560292 h 2194364"/>
              <a:gd name="connsiteX84" fmla="*/ 6727789 w 7691852"/>
              <a:gd name="connsiteY84" fmla="*/ 1423678 h 2194364"/>
              <a:gd name="connsiteX85" fmla="*/ 6915990 w 7691852"/>
              <a:gd name="connsiteY85" fmla="*/ 1226295 h 2194364"/>
              <a:gd name="connsiteX86" fmla="*/ 4024351 w 7691852"/>
              <a:gd name="connsiteY86" fmla="*/ 1219584 h 2194364"/>
              <a:gd name="connsiteX87" fmla="*/ 4065067 w 7691852"/>
              <a:gd name="connsiteY87" fmla="*/ 1219584 h 2194364"/>
              <a:gd name="connsiteX88" fmla="*/ 4933023 w 7691852"/>
              <a:gd name="connsiteY88" fmla="*/ 1854432 h 2194364"/>
              <a:gd name="connsiteX89" fmla="*/ 4882782 w 7691852"/>
              <a:gd name="connsiteY89" fmla="*/ 1506731 h 2194364"/>
              <a:gd name="connsiteX90" fmla="*/ 4882782 w 7691852"/>
              <a:gd name="connsiteY90" fmla="*/ 1465215 h 2194364"/>
              <a:gd name="connsiteX91" fmla="*/ 4923498 w 7691852"/>
              <a:gd name="connsiteY91" fmla="*/ 1465215 h 2194364"/>
              <a:gd name="connsiteX92" fmla="*/ 5414206 w 7691852"/>
              <a:gd name="connsiteY92" fmla="*/ 1591659 h 2194364"/>
              <a:gd name="connsiteX93" fmla="*/ 5531840 w 7691852"/>
              <a:gd name="connsiteY93" fmla="*/ 1657988 h 2194364"/>
              <a:gd name="connsiteX94" fmla="*/ 5531840 w 7691852"/>
              <a:gd name="connsiteY94" fmla="*/ 1750428 h 2194364"/>
              <a:gd name="connsiteX95" fmla="*/ 5531841 w 7691852"/>
              <a:gd name="connsiteY95" fmla="*/ 1750429 h 2194364"/>
              <a:gd name="connsiteX96" fmla="*/ 5531841 w 7691852"/>
              <a:gd name="connsiteY96" fmla="*/ 1750431 h 2194364"/>
              <a:gd name="connsiteX97" fmla="*/ 4965053 w 7691852"/>
              <a:gd name="connsiteY97" fmla="*/ 1548235 h 2194364"/>
              <a:gd name="connsiteX98" fmla="*/ 5263007 w 7691852"/>
              <a:gd name="connsiteY98" fmla="*/ 1982460 h 2194364"/>
              <a:gd name="connsiteX99" fmla="*/ 5488254 w 7691852"/>
              <a:gd name="connsiteY99" fmla="*/ 2098373 h 2194364"/>
              <a:gd name="connsiteX100" fmla="*/ 5040440 w 7691852"/>
              <a:gd name="connsiteY100" fmla="*/ 1999732 h 2194364"/>
              <a:gd name="connsiteX101" fmla="*/ 4106659 w 7691852"/>
              <a:gd name="connsiteY101" fmla="*/ 1302617 h 2194364"/>
              <a:gd name="connsiteX102" fmla="*/ 4440123 w 7691852"/>
              <a:gd name="connsiteY102" fmla="*/ 1896812 h 2194364"/>
              <a:gd name="connsiteX103" fmla="*/ 5504701 w 7691852"/>
              <a:gd name="connsiteY103" fmla="*/ 2194360 h 2194364"/>
              <a:gd name="connsiteX104" fmla="*/ 5026571 w 7691852"/>
              <a:gd name="connsiteY104" fmla="*/ 2194360 h 2194364"/>
              <a:gd name="connsiteX105" fmla="*/ 2751925 w 7691852"/>
              <a:gd name="connsiteY105" fmla="*/ 1613094 h 2194364"/>
              <a:gd name="connsiteX106" fmla="*/ 2371141 w 7691852"/>
              <a:gd name="connsiteY106" fmla="*/ 1628930 h 2194364"/>
              <a:gd name="connsiteX107" fmla="*/ 2371141 w 7691852"/>
              <a:gd name="connsiteY107" fmla="*/ 1546393 h 2194364"/>
              <a:gd name="connsiteX108" fmla="*/ 2751925 w 7691852"/>
              <a:gd name="connsiteY108" fmla="*/ 1530950 h 2194364"/>
              <a:gd name="connsiteX109" fmla="*/ 4137851 w 7691852"/>
              <a:gd name="connsiteY109" fmla="*/ 1776593 h 2194364"/>
              <a:gd name="connsiteX110" fmla="*/ 4024351 w 7691852"/>
              <a:gd name="connsiteY110" fmla="*/ 1260211 h 2194364"/>
              <a:gd name="connsiteX111" fmla="*/ 6915992 w 7691852"/>
              <a:gd name="connsiteY111" fmla="*/ 795638 h 2194364"/>
              <a:gd name="connsiteX112" fmla="*/ 6915991 w 7691852"/>
              <a:gd name="connsiteY112" fmla="*/ 795641 h 2194364"/>
              <a:gd name="connsiteX113" fmla="*/ 6915991 w 7691852"/>
              <a:gd name="connsiteY113" fmla="*/ 795640 h 2194364"/>
              <a:gd name="connsiteX114" fmla="*/ 6915995 w 7691852"/>
              <a:gd name="connsiteY114" fmla="*/ 795632 h 2194364"/>
              <a:gd name="connsiteX115" fmla="*/ 6915995 w 7691852"/>
              <a:gd name="connsiteY115" fmla="*/ 795635 h 2194364"/>
              <a:gd name="connsiteX116" fmla="*/ 6915992 w 7691852"/>
              <a:gd name="connsiteY116" fmla="*/ 795638 h 2194364"/>
              <a:gd name="connsiteX117" fmla="*/ 6915995 w 7691852"/>
              <a:gd name="connsiteY117" fmla="*/ 621892 h 2194364"/>
              <a:gd name="connsiteX118" fmla="*/ 6954739 w 7691852"/>
              <a:gd name="connsiteY118" fmla="*/ 621892 h 2194364"/>
              <a:gd name="connsiteX119" fmla="*/ 6954739 w 7691852"/>
              <a:gd name="connsiteY119" fmla="*/ 663396 h 2194364"/>
              <a:gd name="connsiteX120" fmla="*/ 6944519 w 7691852"/>
              <a:gd name="connsiteY120" fmla="*/ 733357 h 2194364"/>
              <a:gd name="connsiteX121" fmla="*/ 6915995 w 7691852"/>
              <a:gd name="connsiteY121" fmla="*/ 795632 h 2194364"/>
              <a:gd name="connsiteX122" fmla="*/ 6915994 w 7691852"/>
              <a:gd name="connsiteY122" fmla="*/ 414401 h 2194364"/>
              <a:gd name="connsiteX123" fmla="*/ 7162603 w 7691852"/>
              <a:gd name="connsiteY123" fmla="*/ 663385 h 2194364"/>
              <a:gd name="connsiteX124" fmla="*/ 6915994 w 7691852"/>
              <a:gd name="connsiteY124" fmla="*/ 1361059 h 2194364"/>
              <a:gd name="connsiteX125" fmla="*/ 6915994 w 7691852"/>
              <a:gd name="connsiteY125" fmla="*/ 1226299 h 2194364"/>
              <a:gd name="connsiteX126" fmla="*/ 7080319 w 7691852"/>
              <a:gd name="connsiteY126" fmla="*/ 663385 h 2194364"/>
              <a:gd name="connsiteX127" fmla="*/ 6915994 w 7691852"/>
              <a:gd name="connsiteY127" fmla="*/ 496570 h 2194364"/>
              <a:gd name="connsiteX128" fmla="*/ 6914022 w 7691852"/>
              <a:gd name="connsiteY128" fmla="*/ 414302 h 2194364"/>
              <a:gd name="connsiteX129" fmla="*/ 6915990 w 7691852"/>
              <a:gd name="connsiteY129" fmla="*/ 414404 h 2194364"/>
              <a:gd name="connsiteX130" fmla="*/ 6915990 w 7691852"/>
              <a:gd name="connsiteY130" fmla="*/ 496573 h 2194364"/>
              <a:gd name="connsiteX131" fmla="*/ 6914022 w 7691852"/>
              <a:gd name="connsiteY131" fmla="*/ 496471 h 2194364"/>
              <a:gd name="connsiteX132" fmla="*/ 6746839 w 7691852"/>
              <a:gd name="connsiteY132" fmla="*/ 663387 h 2194364"/>
              <a:gd name="connsiteX133" fmla="*/ 6746839 w 7691852"/>
              <a:gd name="connsiteY133" fmla="*/ 704040 h 2194364"/>
              <a:gd name="connsiteX134" fmla="*/ 6664543 w 7691852"/>
              <a:gd name="connsiteY134" fmla="*/ 704040 h 2194364"/>
              <a:gd name="connsiteX135" fmla="*/ 6664543 w 7691852"/>
              <a:gd name="connsiteY135" fmla="*/ 663387 h 2194364"/>
              <a:gd name="connsiteX136" fmla="*/ 6914022 w 7691852"/>
              <a:gd name="connsiteY136" fmla="*/ 414302 h 2194364"/>
              <a:gd name="connsiteX137" fmla="*/ 6914027 w 7691852"/>
              <a:gd name="connsiteY137" fmla="*/ 206711 h 2194364"/>
              <a:gd name="connsiteX138" fmla="*/ 6915995 w 7691852"/>
              <a:gd name="connsiteY138" fmla="*/ 206774 h 2194364"/>
              <a:gd name="connsiteX139" fmla="*/ 6915995 w 7691852"/>
              <a:gd name="connsiteY139" fmla="*/ 206770 h 2194364"/>
              <a:gd name="connsiteX140" fmla="*/ 7370503 w 7691852"/>
              <a:gd name="connsiteY140" fmla="*/ 662548 h 2194364"/>
              <a:gd name="connsiteX141" fmla="*/ 6915995 w 7691852"/>
              <a:gd name="connsiteY141" fmla="*/ 1664565 h 2194364"/>
              <a:gd name="connsiteX142" fmla="*/ 6915995 w 7691852"/>
              <a:gd name="connsiteY142" fmla="*/ 1549922 h 2194364"/>
              <a:gd name="connsiteX143" fmla="*/ 7289070 w 7691852"/>
              <a:gd name="connsiteY143" fmla="*/ 663386 h 2194364"/>
              <a:gd name="connsiteX144" fmla="*/ 6915995 w 7691852"/>
              <a:gd name="connsiteY144" fmla="*/ 288088 h 2194364"/>
              <a:gd name="connsiteX145" fmla="*/ 6915995 w 7691852"/>
              <a:gd name="connsiteY145" fmla="*/ 288080 h 2194364"/>
              <a:gd name="connsiteX146" fmla="*/ 6914027 w 7691852"/>
              <a:gd name="connsiteY146" fmla="*/ 288029 h 2194364"/>
              <a:gd name="connsiteX147" fmla="*/ 6538094 w 7691852"/>
              <a:gd name="connsiteY147" fmla="*/ 663390 h 2194364"/>
              <a:gd name="connsiteX148" fmla="*/ 6705239 w 7691852"/>
              <a:gd name="connsiteY148" fmla="*/ 829481 h 2194364"/>
              <a:gd name="connsiteX149" fmla="*/ 6872422 w 7691852"/>
              <a:gd name="connsiteY149" fmla="*/ 663390 h 2194364"/>
              <a:gd name="connsiteX150" fmla="*/ 6872422 w 7691852"/>
              <a:gd name="connsiteY150" fmla="*/ 621887 h 2194364"/>
              <a:gd name="connsiteX151" fmla="*/ 6915995 w 7691852"/>
              <a:gd name="connsiteY151" fmla="*/ 621887 h 2194364"/>
              <a:gd name="connsiteX152" fmla="*/ 6915995 w 7691852"/>
              <a:gd name="connsiteY152" fmla="*/ 621892 h 2194364"/>
              <a:gd name="connsiteX153" fmla="*/ 6915991 w 7691852"/>
              <a:gd name="connsiteY153" fmla="*/ 621892 h 2194364"/>
              <a:gd name="connsiteX154" fmla="*/ 6915991 w 7691852"/>
              <a:gd name="connsiteY154" fmla="*/ 795640 h 2194364"/>
              <a:gd name="connsiteX155" fmla="*/ 6876891 w 7691852"/>
              <a:gd name="connsiteY155" fmla="*/ 843094 h 2194364"/>
              <a:gd name="connsiteX156" fmla="*/ 6705239 w 7691852"/>
              <a:gd name="connsiteY156" fmla="*/ 911637 h 2194364"/>
              <a:gd name="connsiteX157" fmla="*/ 6456649 w 7691852"/>
              <a:gd name="connsiteY157" fmla="*/ 663390 h 2194364"/>
              <a:gd name="connsiteX158" fmla="*/ 6914027 w 7691852"/>
              <a:gd name="connsiteY158" fmla="*/ 206711 h 2194364"/>
              <a:gd name="connsiteX159" fmla="*/ 6915996 w 7691852"/>
              <a:gd name="connsiteY159" fmla="*/ 45 h 2194364"/>
              <a:gd name="connsiteX160" fmla="*/ 7579241 w 7691852"/>
              <a:gd name="connsiteY160" fmla="*/ 662540 h 2194364"/>
              <a:gd name="connsiteX161" fmla="*/ 7579241 w 7691852"/>
              <a:gd name="connsiteY161" fmla="*/ 663391 h 2194364"/>
              <a:gd name="connsiteX162" fmla="*/ 7389554 w 7691852"/>
              <a:gd name="connsiteY162" fmla="*/ 1385640 h 2194364"/>
              <a:gd name="connsiteX163" fmla="*/ 7691852 w 7691852"/>
              <a:gd name="connsiteY163" fmla="*/ 2194364 h 2194364"/>
              <a:gd name="connsiteX164" fmla="*/ 7604387 w 7691852"/>
              <a:gd name="connsiteY164" fmla="*/ 2194364 h 2194364"/>
              <a:gd name="connsiteX165" fmla="*/ 7334969 w 7691852"/>
              <a:gd name="connsiteY165" fmla="*/ 1475607 h 2194364"/>
              <a:gd name="connsiteX166" fmla="*/ 6915996 w 7691852"/>
              <a:gd name="connsiteY166" fmla="*/ 1918393 h 2194364"/>
              <a:gd name="connsiteX167" fmla="*/ 6915996 w 7691852"/>
              <a:gd name="connsiteY167" fmla="*/ 1815840 h 2194364"/>
              <a:gd name="connsiteX168" fmla="*/ 7496970 w 7691852"/>
              <a:gd name="connsiteY168" fmla="*/ 663391 h 2194364"/>
              <a:gd name="connsiteX169" fmla="*/ 7032960 w 7691852"/>
              <a:gd name="connsiteY169" fmla="*/ 92674 h 2194364"/>
              <a:gd name="connsiteX170" fmla="*/ 6916000 w 7691852"/>
              <a:gd name="connsiteY170" fmla="*/ 80487 h 2194364"/>
              <a:gd name="connsiteX171" fmla="*/ 6916000 w 7691852"/>
              <a:gd name="connsiteY171" fmla="*/ 51 h 2194364"/>
              <a:gd name="connsiteX172" fmla="*/ 6915996 w 7691852"/>
              <a:gd name="connsiteY172" fmla="*/ 51 h 2194364"/>
              <a:gd name="connsiteX173" fmla="*/ 6914019 w 7691852"/>
              <a:gd name="connsiteY173" fmla="*/ 0 h 2194364"/>
              <a:gd name="connsiteX174" fmla="*/ 6915996 w 7691852"/>
              <a:gd name="connsiteY174" fmla="*/ 51 h 2194364"/>
              <a:gd name="connsiteX175" fmla="*/ 6915996 w 7691852"/>
              <a:gd name="connsiteY175" fmla="*/ 80487 h 2194364"/>
              <a:gd name="connsiteX176" fmla="*/ 6916000 w 7691852"/>
              <a:gd name="connsiteY176" fmla="*/ 80487 h 2194364"/>
              <a:gd name="connsiteX177" fmla="*/ 6916000 w 7691852"/>
              <a:gd name="connsiteY177" fmla="*/ 80493 h 2194364"/>
              <a:gd name="connsiteX178" fmla="*/ 6914019 w 7691852"/>
              <a:gd name="connsiteY178" fmla="*/ 80442 h 2194364"/>
              <a:gd name="connsiteX179" fmla="*/ 6330187 w 7691852"/>
              <a:gd name="connsiteY179" fmla="*/ 663384 h 2194364"/>
              <a:gd name="connsiteX180" fmla="*/ 6705587 w 7691852"/>
              <a:gd name="connsiteY180" fmla="*/ 1038098 h 2194364"/>
              <a:gd name="connsiteX181" fmla="*/ 6810070 w 7691852"/>
              <a:gd name="connsiteY181" fmla="*/ 1023201 h 2194364"/>
              <a:gd name="connsiteX182" fmla="*/ 6901027 w 7691852"/>
              <a:gd name="connsiteY182" fmla="*/ 996417 h 2194364"/>
              <a:gd name="connsiteX183" fmla="*/ 6858558 w 7691852"/>
              <a:gd name="connsiteY183" fmla="*/ 1080325 h 2194364"/>
              <a:gd name="connsiteX184" fmla="*/ 6347523 w 7691852"/>
              <a:gd name="connsiteY184" fmla="*/ 1434084 h 2194364"/>
              <a:gd name="connsiteX185" fmla="*/ 5759373 w 7691852"/>
              <a:gd name="connsiteY185" fmla="*/ 1353642 h 2194364"/>
              <a:gd name="connsiteX186" fmla="*/ 6064554 w 7691852"/>
              <a:gd name="connsiteY186" fmla="*/ 1755496 h 2194364"/>
              <a:gd name="connsiteX187" fmla="*/ 6136182 w 7691852"/>
              <a:gd name="connsiteY187" fmla="*/ 1749768 h 2194364"/>
              <a:gd name="connsiteX188" fmla="*/ 6301396 w 7691852"/>
              <a:gd name="connsiteY188" fmla="*/ 1764068 h 2194364"/>
              <a:gd name="connsiteX189" fmla="*/ 6419405 w 7691852"/>
              <a:gd name="connsiteY189" fmla="*/ 1756702 h 2194364"/>
              <a:gd name="connsiteX190" fmla="*/ 5963780 w 7691852"/>
              <a:gd name="connsiteY190" fmla="*/ 1845793 h 2194364"/>
              <a:gd name="connsiteX191" fmla="*/ 5615644 w 7691852"/>
              <a:gd name="connsiteY191" fmla="*/ 1787639 h 2194364"/>
              <a:gd name="connsiteX192" fmla="*/ 5531841 w 7691852"/>
              <a:gd name="connsiteY192" fmla="*/ 1750429 h 2194364"/>
              <a:gd name="connsiteX193" fmla="*/ 5531841 w 7691852"/>
              <a:gd name="connsiteY193" fmla="*/ 1657988 h 2194364"/>
              <a:gd name="connsiteX194" fmla="*/ 5531840 w 7691852"/>
              <a:gd name="connsiteY194" fmla="*/ 1657988 h 2194364"/>
              <a:gd name="connsiteX195" fmla="*/ 5531840 w 7691852"/>
              <a:gd name="connsiteY195" fmla="*/ 1657985 h 2194364"/>
              <a:gd name="connsiteX196" fmla="*/ 5827801 w 7691852"/>
              <a:gd name="connsiteY196" fmla="*/ 1755826 h 2194364"/>
              <a:gd name="connsiteX197" fmla="*/ 5676188 w 7691852"/>
              <a:gd name="connsiteY197" fmla="*/ 1312113 h 2194364"/>
              <a:gd name="connsiteX198" fmla="*/ 5676188 w 7691852"/>
              <a:gd name="connsiteY198" fmla="*/ 1271448 h 2194364"/>
              <a:gd name="connsiteX199" fmla="*/ 5716917 w 7691852"/>
              <a:gd name="connsiteY199" fmla="*/ 1271448 h 2194364"/>
              <a:gd name="connsiteX200" fmla="*/ 6347523 w 7691852"/>
              <a:gd name="connsiteY200" fmla="*/ 1352766 h 2194364"/>
              <a:gd name="connsiteX201" fmla="*/ 6741617 w 7691852"/>
              <a:gd name="connsiteY201" fmla="*/ 1118362 h 2194364"/>
              <a:gd name="connsiteX202" fmla="*/ 6705422 w 7691852"/>
              <a:gd name="connsiteY202" fmla="*/ 1119784 h 2194364"/>
              <a:gd name="connsiteX203" fmla="*/ 6248780 w 7691852"/>
              <a:gd name="connsiteY203" fmla="*/ 663384 h 2194364"/>
              <a:gd name="connsiteX204" fmla="*/ 6914019 w 7691852"/>
              <a:gd name="connsiteY204" fmla="*/ 0 h 2194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Lst>
            <a:rect l="l" t="t" r="r" b="b"/>
            <a:pathLst>
              <a:path w="7691852" h="2194364">
                <a:moveTo>
                  <a:pt x="6915991" y="2072389"/>
                </a:moveTo>
                <a:lnTo>
                  <a:pt x="6915991" y="2174065"/>
                </a:lnTo>
                <a:cubicBezTo>
                  <a:pt x="6905005" y="2180923"/>
                  <a:pt x="6893969" y="2187730"/>
                  <a:pt x="6882818" y="2194360"/>
                </a:cubicBezTo>
                <a:lnTo>
                  <a:pt x="6711305" y="2194360"/>
                </a:lnTo>
                <a:cubicBezTo>
                  <a:pt x="6780850" y="2158431"/>
                  <a:pt x="6849049" y="2117614"/>
                  <a:pt x="6915991" y="2072389"/>
                </a:cubicBezTo>
                <a:close/>
                <a:moveTo>
                  <a:pt x="2371139" y="1967513"/>
                </a:moveTo>
                <a:lnTo>
                  <a:pt x="2371139" y="2050203"/>
                </a:lnTo>
                <a:cubicBezTo>
                  <a:pt x="2107626" y="2076771"/>
                  <a:pt x="1887980" y="2129756"/>
                  <a:pt x="1689097" y="2194360"/>
                </a:cubicBezTo>
                <a:lnTo>
                  <a:pt x="1444813" y="2194360"/>
                </a:lnTo>
                <a:cubicBezTo>
                  <a:pt x="1708198" y="2093522"/>
                  <a:pt x="1994812" y="2004292"/>
                  <a:pt x="2371139" y="1967513"/>
                </a:cubicBezTo>
                <a:close/>
                <a:moveTo>
                  <a:pt x="2751925" y="1949593"/>
                </a:moveTo>
                <a:cubicBezTo>
                  <a:pt x="3327946" y="1949593"/>
                  <a:pt x="3714280" y="2062026"/>
                  <a:pt x="4059009" y="2194360"/>
                </a:cubicBezTo>
                <a:lnTo>
                  <a:pt x="3814763" y="2194360"/>
                </a:lnTo>
                <a:cubicBezTo>
                  <a:pt x="3527171" y="2100939"/>
                  <a:pt x="3196273" y="2031737"/>
                  <a:pt x="2751925" y="2031737"/>
                </a:cubicBezTo>
                <a:cubicBezTo>
                  <a:pt x="2614867" y="2031737"/>
                  <a:pt x="2488667" y="2038366"/>
                  <a:pt x="2371141" y="2050202"/>
                </a:cubicBezTo>
                <a:lnTo>
                  <a:pt x="2371141" y="1967513"/>
                </a:lnTo>
                <a:cubicBezTo>
                  <a:pt x="2488667" y="1956006"/>
                  <a:pt x="2614854" y="1949593"/>
                  <a:pt x="2751925" y="1949593"/>
                </a:cubicBezTo>
                <a:close/>
                <a:moveTo>
                  <a:pt x="7204200" y="1841453"/>
                </a:moveTo>
                <a:lnTo>
                  <a:pt x="7349717" y="2194361"/>
                </a:lnTo>
                <a:lnTo>
                  <a:pt x="7261337" y="2194361"/>
                </a:lnTo>
                <a:lnTo>
                  <a:pt x="7173009" y="1981598"/>
                </a:lnTo>
                <a:cubicBezTo>
                  <a:pt x="7092656" y="2053340"/>
                  <a:pt x="7006753" y="2117475"/>
                  <a:pt x="6915999" y="2174066"/>
                </a:cubicBezTo>
                <a:lnTo>
                  <a:pt x="6915999" y="2072390"/>
                </a:lnTo>
                <a:cubicBezTo>
                  <a:pt x="7015008" y="2005486"/>
                  <a:pt x="7111185" y="1928677"/>
                  <a:pt x="7204200" y="1841453"/>
                </a:cubicBezTo>
                <a:close/>
                <a:moveTo>
                  <a:pt x="6915993" y="1815837"/>
                </a:moveTo>
                <a:lnTo>
                  <a:pt x="6915993" y="1918402"/>
                </a:lnTo>
                <a:cubicBezTo>
                  <a:pt x="6755770" y="2036741"/>
                  <a:pt x="6572648" y="2130899"/>
                  <a:pt x="6373500" y="2194361"/>
                </a:cubicBezTo>
                <a:lnTo>
                  <a:pt x="5976777" y="2194361"/>
                </a:lnTo>
                <a:cubicBezTo>
                  <a:pt x="6334765" y="2155968"/>
                  <a:pt x="6659453" y="2019418"/>
                  <a:pt x="6915993" y="1815837"/>
                </a:cubicBezTo>
                <a:close/>
                <a:moveTo>
                  <a:pt x="2371139" y="1758586"/>
                </a:moveTo>
                <a:lnTo>
                  <a:pt x="2371139" y="1841199"/>
                </a:lnTo>
                <a:lnTo>
                  <a:pt x="2371143" y="1841199"/>
                </a:lnTo>
                <a:lnTo>
                  <a:pt x="2174999" y="1864841"/>
                </a:lnTo>
                <a:cubicBezTo>
                  <a:pt x="1736054" y="1930443"/>
                  <a:pt x="1422314" y="2065489"/>
                  <a:pt x="1108731" y="2194360"/>
                </a:cubicBezTo>
                <a:lnTo>
                  <a:pt x="888716" y="2194360"/>
                </a:lnTo>
                <a:cubicBezTo>
                  <a:pt x="1268186" y="2048576"/>
                  <a:pt x="1613380" y="1869955"/>
                  <a:pt x="2135792" y="1787607"/>
                </a:cubicBezTo>
                <a:close/>
                <a:moveTo>
                  <a:pt x="2751923" y="1741999"/>
                </a:moveTo>
                <a:cubicBezTo>
                  <a:pt x="3655350" y="1741999"/>
                  <a:pt x="4104943" y="1998018"/>
                  <a:pt x="4615115" y="2194360"/>
                </a:cubicBezTo>
                <a:lnTo>
                  <a:pt x="4395125" y="2194360"/>
                </a:lnTo>
                <a:cubicBezTo>
                  <a:pt x="3959401" y="2015316"/>
                  <a:pt x="3523702" y="1824193"/>
                  <a:pt x="2751923" y="1824193"/>
                </a:cubicBezTo>
                <a:cubicBezTo>
                  <a:pt x="2683457" y="1824193"/>
                  <a:pt x="2617678" y="1825721"/>
                  <a:pt x="2554306" y="1828610"/>
                </a:cubicBezTo>
                <a:lnTo>
                  <a:pt x="2371143" y="1841199"/>
                </a:lnTo>
                <a:lnTo>
                  <a:pt x="2371149" y="1841198"/>
                </a:lnTo>
                <a:lnTo>
                  <a:pt x="2371149" y="1758585"/>
                </a:lnTo>
                <a:lnTo>
                  <a:pt x="2371139" y="1758586"/>
                </a:lnTo>
                <a:lnTo>
                  <a:pt x="2371139" y="1758585"/>
                </a:lnTo>
                <a:cubicBezTo>
                  <a:pt x="2488893" y="1747955"/>
                  <a:pt x="2615119" y="1741999"/>
                  <a:pt x="2751923" y="1741999"/>
                </a:cubicBezTo>
                <a:close/>
                <a:moveTo>
                  <a:pt x="5050800" y="1637317"/>
                </a:moveTo>
                <a:cubicBezTo>
                  <a:pt x="5100165" y="1643413"/>
                  <a:pt x="5141770" y="1653776"/>
                  <a:pt x="5180734" y="1665892"/>
                </a:cubicBezTo>
                <a:cubicBezTo>
                  <a:pt x="5192888" y="1679735"/>
                  <a:pt x="5204127" y="1690974"/>
                  <a:pt x="5211925" y="1697871"/>
                </a:cubicBezTo>
                <a:cubicBezTo>
                  <a:pt x="5307797" y="1788714"/>
                  <a:pt x="5415785" y="1858310"/>
                  <a:pt x="5531838" y="1906582"/>
                </a:cubicBezTo>
                <a:lnTo>
                  <a:pt x="5531838" y="1995406"/>
                </a:lnTo>
                <a:cubicBezTo>
                  <a:pt x="5394424" y="1943120"/>
                  <a:pt x="5267157" y="1863593"/>
                  <a:pt x="5155626" y="1757573"/>
                </a:cubicBezTo>
                <a:cubicBezTo>
                  <a:pt x="5146977" y="1748937"/>
                  <a:pt x="5094983" y="1699623"/>
                  <a:pt x="5050800" y="1638206"/>
                </a:cubicBezTo>
                <a:close/>
                <a:moveTo>
                  <a:pt x="6915991" y="1549923"/>
                </a:moveTo>
                <a:lnTo>
                  <a:pt x="6915991" y="1664566"/>
                </a:lnTo>
                <a:cubicBezTo>
                  <a:pt x="6788521" y="1783895"/>
                  <a:pt x="6638496" y="1883285"/>
                  <a:pt x="6471364" y="1954774"/>
                </a:cubicBezTo>
                <a:cubicBezTo>
                  <a:pt x="6292179" y="2031697"/>
                  <a:pt x="6111700" y="2069213"/>
                  <a:pt x="5937989" y="2069213"/>
                </a:cubicBezTo>
                <a:cubicBezTo>
                  <a:pt x="5796625" y="2069213"/>
                  <a:pt x="5659834" y="2044105"/>
                  <a:pt x="5531843" y="1995401"/>
                </a:cubicBezTo>
                <a:lnTo>
                  <a:pt x="5531843" y="1906577"/>
                </a:lnTo>
                <a:cubicBezTo>
                  <a:pt x="5659580" y="1959701"/>
                  <a:pt x="5797095" y="1986930"/>
                  <a:pt x="5939437" y="1986930"/>
                </a:cubicBezTo>
                <a:cubicBezTo>
                  <a:pt x="6102467" y="1986930"/>
                  <a:pt x="6271707" y="1951548"/>
                  <a:pt x="6439360" y="1879551"/>
                </a:cubicBezTo>
                <a:cubicBezTo>
                  <a:pt x="6622760" y="1801218"/>
                  <a:pt x="6784266" y="1687299"/>
                  <a:pt x="6915991" y="1549923"/>
                </a:cubicBezTo>
                <a:close/>
                <a:moveTo>
                  <a:pt x="2371140" y="1546393"/>
                </a:moveTo>
                <a:lnTo>
                  <a:pt x="2371140" y="1628930"/>
                </a:lnTo>
                <a:cubicBezTo>
                  <a:pt x="1497240" y="1704343"/>
                  <a:pt x="1092454" y="2031254"/>
                  <a:pt x="477279" y="2194360"/>
                </a:cubicBezTo>
                <a:lnTo>
                  <a:pt x="0" y="2194360"/>
                </a:lnTo>
                <a:cubicBezTo>
                  <a:pt x="431355" y="2157174"/>
                  <a:pt x="738861" y="2030898"/>
                  <a:pt x="1061085" y="1898564"/>
                </a:cubicBezTo>
                <a:cubicBezTo>
                  <a:pt x="1423948" y="1748577"/>
                  <a:pt x="1797151" y="1594564"/>
                  <a:pt x="2371140" y="1546393"/>
                </a:cubicBezTo>
                <a:close/>
                <a:moveTo>
                  <a:pt x="4191568" y="1403781"/>
                </a:moveTo>
                <a:cubicBezTo>
                  <a:pt x="4226188" y="1416786"/>
                  <a:pt x="4257392" y="1434083"/>
                  <a:pt x="4287707" y="1457400"/>
                </a:cubicBezTo>
                <a:cubicBezTo>
                  <a:pt x="4376048" y="1646008"/>
                  <a:pt x="4524156" y="1800796"/>
                  <a:pt x="4705194" y="1904618"/>
                </a:cubicBezTo>
                <a:cubicBezTo>
                  <a:pt x="4628092" y="1875205"/>
                  <a:pt x="4551880" y="1843201"/>
                  <a:pt x="4474778" y="1812073"/>
                </a:cubicBezTo>
                <a:cubicBezTo>
                  <a:pt x="4459195" y="1805139"/>
                  <a:pt x="4441872" y="1798205"/>
                  <a:pt x="4426289" y="1792172"/>
                </a:cubicBezTo>
                <a:cubicBezTo>
                  <a:pt x="4328398" y="1693570"/>
                  <a:pt x="4249582" y="1578533"/>
                  <a:pt x="4195873" y="1448777"/>
                </a:cubicBezTo>
                <a:cubicBezTo>
                  <a:pt x="4194159" y="1434083"/>
                  <a:pt x="4193282" y="1419377"/>
                  <a:pt x="4191568" y="1403781"/>
                </a:cubicBezTo>
                <a:close/>
                <a:moveTo>
                  <a:pt x="6915990" y="1226295"/>
                </a:moveTo>
                <a:lnTo>
                  <a:pt x="6915990" y="1361055"/>
                </a:lnTo>
                <a:cubicBezTo>
                  <a:pt x="6874042" y="1409391"/>
                  <a:pt x="6827357" y="1452838"/>
                  <a:pt x="6776277" y="1490315"/>
                </a:cubicBezTo>
                <a:cubicBezTo>
                  <a:pt x="6631891" y="1595738"/>
                  <a:pt x="6464492" y="1641763"/>
                  <a:pt x="6300116" y="1641763"/>
                </a:cubicBezTo>
                <a:cubicBezTo>
                  <a:pt x="6148961" y="1641763"/>
                  <a:pt x="6000320" y="1602812"/>
                  <a:pt x="5874565" y="1535248"/>
                </a:cubicBezTo>
                <a:cubicBezTo>
                  <a:pt x="5863338" y="1507575"/>
                  <a:pt x="5855515" y="1476447"/>
                  <a:pt x="5849444" y="1441001"/>
                </a:cubicBezTo>
                <a:cubicBezTo>
                  <a:pt x="5859833" y="1441852"/>
                  <a:pt x="5869358" y="1443592"/>
                  <a:pt x="5879759" y="1444443"/>
                </a:cubicBezTo>
                <a:cubicBezTo>
                  <a:pt x="5979898" y="1505403"/>
                  <a:pt x="6134813" y="1560292"/>
                  <a:pt x="6304485" y="1560292"/>
                </a:cubicBezTo>
                <a:cubicBezTo>
                  <a:pt x="6443067" y="1560292"/>
                  <a:pt x="6591492" y="1523627"/>
                  <a:pt x="6727789" y="1423678"/>
                </a:cubicBezTo>
                <a:cubicBezTo>
                  <a:pt x="6800814" y="1370211"/>
                  <a:pt x="6864022" y="1303244"/>
                  <a:pt x="6915990" y="1226295"/>
                </a:cubicBezTo>
                <a:close/>
                <a:moveTo>
                  <a:pt x="4024351" y="1219584"/>
                </a:moveTo>
                <a:lnTo>
                  <a:pt x="4065067" y="1219584"/>
                </a:lnTo>
                <a:cubicBezTo>
                  <a:pt x="4484332" y="1219584"/>
                  <a:pt x="4593463" y="1639916"/>
                  <a:pt x="4933023" y="1854432"/>
                </a:cubicBezTo>
                <a:cubicBezTo>
                  <a:pt x="4888827" y="1754978"/>
                  <a:pt x="4882782" y="1630391"/>
                  <a:pt x="4882782" y="1506731"/>
                </a:cubicBezTo>
                <a:lnTo>
                  <a:pt x="4882782" y="1465215"/>
                </a:lnTo>
                <a:lnTo>
                  <a:pt x="4923498" y="1465215"/>
                </a:lnTo>
                <a:cubicBezTo>
                  <a:pt x="5162252" y="1465215"/>
                  <a:pt x="5295271" y="1525372"/>
                  <a:pt x="5414206" y="1591659"/>
                </a:cubicBezTo>
                <a:lnTo>
                  <a:pt x="5531840" y="1657988"/>
                </a:lnTo>
                <a:lnTo>
                  <a:pt x="5531840" y="1750428"/>
                </a:lnTo>
                <a:lnTo>
                  <a:pt x="5531841" y="1750429"/>
                </a:lnTo>
                <a:lnTo>
                  <a:pt x="5531841" y="1750431"/>
                </a:lnTo>
                <a:cubicBezTo>
                  <a:pt x="5364988" y="1666853"/>
                  <a:pt x="5248364" y="1557264"/>
                  <a:pt x="4965053" y="1548235"/>
                </a:cubicBezTo>
                <a:cubicBezTo>
                  <a:pt x="4969396" y="1902869"/>
                  <a:pt x="5074196" y="1940093"/>
                  <a:pt x="5263007" y="1982460"/>
                </a:cubicBezTo>
                <a:cubicBezTo>
                  <a:pt x="5334051" y="2029146"/>
                  <a:pt x="5409425" y="2068096"/>
                  <a:pt x="5488254" y="2098373"/>
                </a:cubicBezTo>
                <a:cubicBezTo>
                  <a:pt x="5343614" y="2087108"/>
                  <a:pt x="5186795" y="2060311"/>
                  <a:pt x="5040440" y="1999732"/>
                </a:cubicBezTo>
                <a:cubicBezTo>
                  <a:pt x="4577855" y="1821589"/>
                  <a:pt x="4490390" y="1334633"/>
                  <a:pt x="4106659" y="1302617"/>
                </a:cubicBezTo>
                <a:cubicBezTo>
                  <a:pt x="4108374" y="1605321"/>
                  <a:pt x="4162082" y="1782651"/>
                  <a:pt x="4440123" y="1896812"/>
                </a:cubicBezTo>
                <a:cubicBezTo>
                  <a:pt x="4763249" y="2030022"/>
                  <a:pt x="5072469" y="2157174"/>
                  <a:pt x="5504701" y="2194360"/>
                </a:cubicBezTo>
                <a:lnTo>
                  <a:pt x="5026571" y="2194360"/>
                </a:lnTo>
                <a:cubicBezTo>
                  <a:pt x="4328389" y="2009257"/>
                  <a:pt x="3901377" y="1613094"/>
                  <a:pt x="2751925" y="1613094"/>
                </a:cubicBezTo>
                <a:cubicBezTo>
                  <a:pt x="2615311" y="1613094"/>
                  <a:pt x="2489010" y="1618745"/>
                  <a:pt x="2371141" y="1628930"/>
                </a:cubicBezTo>
                <a:lnTo>
                  <a:pt x="2371141" y="1546393"/>
                </a:lnTo>
                <a:cubicBezTo>
                  <a:pt x="2489099" y="1536474"/>
                  <a:pt x="2615337" y="1530950"/>
                  <a:pt x="2751925" y="1530950"/>
                </a:cubicBezTo>
                <a:cubicBezTo>
                  <a:pt x="3371266" y="1530950"/>
                  <a:pt x="3781819" y="1642507"/>
                  <a:pt x="4137851" y="1776593"/>
                </a:cubicBezTo>
                <a:cubicBezTo>
                  <a:pt x="4025253" y="1620028"/>
                  <a:pt x="4024351" y="1420244"/>
                  <a:pt x="4024351" y="1260211"/>
                </a:cubicBezTo>
                <a:close/>
                <a:moveTo>
                  <a:pt x="6915992" y="795638"/>
                </a:moveTo>
                <a:lnTo>
                  <a:pt x="6915991" y="795641"/>
                </a:lnTo>
                <a:lnTo>
                  <a:pt x="6915991" y="795640"/>
                </a:lnTo>
                <a:close/>
                <a:moveTo>
                  <a:pt x="6915995" y="795632"/>
                </a:moveTo>
                <a:lnTo>
                  <a:pt x="6915995" y="795635"/>
                </a:lnTo>
                <a:lnTo>
                  <a:pt x="6915992" y="795638"/>
                </a:lnTo>
                <a:close/>
                <a:moveTo>
                  <a:pt x="6915995" y="621892"/>
                </a:moveTo>
                <a:lnTo>
                  <a:pt x="6954739" y="621892"/>
                </a:lnTo>
                <a:lnTo>
                  <a:pt x="6954739" y="663396"/>
                </a:lnTo>
                <a:cubicBezTo>
                  <a:pt x="6954739" y="687697"/>
                  <a:pt x="6951154" y="711167"/>
                  <a:pt x="6944519" y="733357"/>
                </a:cubicBezTo>
                <a:lnTo>
                  <a:pt x="6915995" y="795632"/>
                </a:lnTo>
                <a:close/>
                <a:moveTo>
                  <a:pt x="6915994" y="414401"/>
                </a:moveTo>
                <a:cubicBezTo>
                  <a:pt x="7051948" y="415493"/>
                  <a:pt x="7162603" y="526542"/>
                  <a:pt x="7162603" y="663385"/>
                </a:cubicBezTo>
                <a:cubicBezTo>
                  <a:pt x="7162603" y="931481"/>
                  <a:pt x="7072585" y="1180694"/>
                  <a:pt x="6915994" y="1361059"/>
                </a:cubicBezTo>
                <a:lnTo>
                  <a:pt x="6915994" y="1226299"/>
                </a:lnTo>
                <a:cubicBezTo>
                  <a:pt x="7021252" y="1070496"/>
                  <a:pt x="7080319" y="873557"/>
                  <a:pt x="7080319" y="663385"/>
                </a:cubicBezTo>
                <a:cubicBezTo>
                  <a:pt x="7080319" y="571551"/>
                  <a:pt x="7006875" y="497637"/>
                  <a:pt x="6915994" y="496570"/>
                </a:cubicBezTo>
                <a:close/>
                <a:moveTo>
                  <a:pt x="6914022" y="414302"/>
                </a:moveTo>
                <a:cubicBezTo>
                  <a:pt x="6914695" y="414302"/>
                  <a:pt x="6915343" y="414404"/>
                  <a:pt x="6915990" y="414404"/>
                </a:cubicBezTo>
                <a:lnTo>
                  <a:pt x="6915990" y="496573"/>
                </a:lnTo>
                <a:cubicBezTo>
                  <a:pt x="6915343" y="496560"/>
                  <a:pt x="6914695" y="496471"/>
                  <a:pt x="6914022" y="496471"/>
                </a:cubicBezTo>
                <a:cubicBezTo>
                  <a:pt x="6821337" y="496471"/>
                  <a:pt x="6746839" y="570868"/>
                  <a:pt x="6746839" y="663387"/>
                </a:cubicBezTo>
                <a:lnTo>
                  <a:pt x="6746839" y="704040"/>
                </a:lnTo>
                <a:lnTo>
                  <a:pt x="6664543" y="704040"/>
                </a:lnTo>
                <a:lnTo>
                  <a:pt x="6664543" y="663387"/>
                </a:lnTo>
                <a:cubicBezTo>
                  <a:pt x="6664543" y="525872"/>
                  <a:pt x="6776278" y="414302"/>
                  <a:pt x="6914022" y="414302"/>
                </a:cubicBezTo>
                <a:close/>
                <a:moveTo>
                  <a:pt x="6914027" y="206711"/>
                </a:moveTo>
                <a:cubicBezTo>
                  <a:pt x="6914674" y="206711"/>
                  <a:pt x="6915335" y="206762"/>
                  <a:pt x="6915995" y="206774"/>
                </a:cubicBezTo>
                <a:lnTo>
                  <a:pt x="6915995" y="206770"/>
                </a:lnTo>
                <a:cubicBezTo>
                  <a:pt x="7167137" y="207837"/>
                  <a:pt x="7370503" y="412383"/>
                  <a:pt x="7370503" y="662548"/>
                </a:cubicBezTo>
                <a:cubicBezTo>
                  <a:pt x="7370503" y="1036956"/>
                  <a:pt x="7198824" y="1399859"/>
                  <a:pt x="6915995" y="1664565"/>
                </a:cubicBezTo>
                <a:lnTo>
                  <a:pt x="6915995" y="1549922"/>
                </a:lnTo>
                <a:cubicBezTo>
                  <a:pt x="7149434" y="1306476"/>
                  <a:pt x="7289070" y="989065"/>
                  <a:pt x="7289070" y="663386"/>
                </a:cubicBezTo>
                <a:cubicBezTo>
                  <a:pt x="7289070" y="457354"/>
                  <a:pt x="7121252" y="289168"/>
                  <a:pt x="6915995" y="288088"/>
                </a:cubicBezTo>
                <a:lnTo>
                  <a:pt x="6915995" y="288080"/>
                </a:lnTo>
                <a:cubicBezTo>
                  <a:pt x="6915335" y="288067"/>
                  <a:pt x="6914674" y="288029"/>
                  <a:pt x="6914027" y="288029"/>
                </a:cubicBezTo>
                <a:cubicBezTo>
                  <a:pt x="6706991" y="288029"/>
                  <a:pt x="6538094" y="456685"/>
                  <a:pt x="6538094" y="663390"/>
                </a:cubicBezTo>
                <a:cubicBezTo>
                  <a:pt x="6538094" y="755110"/>
                  <a:pt x="6613443" y="829481"/>
                  <a:pt x="6705239" y="829481"/>
                </a:cubicBezTo>
                <a:cubicBezTo>
                  <a:pt x="6797949" y="829481"/>
                  <a:pt x="6872422" y="755110"/>
                  <a:pt x="6872422" y="663390"/>
                </a:cubicBezTo>
                <a:lnTo>
                  <a:pt x="6872422" y="621887"/>
                </a:lnTo>
                <a:lnTo>
                  <a:pt x="6915995" y="621887"/>
                </a:lnTo>
                <a:lnTo>
                  <a:pt x="6915995" y="621892"/>
                </a:lnTo>
                <a:lnTo>
                  <a:pt x="6915991" y="621892"/>
                </a:lnTo>
                <a:lnTo>
                  <a:pt x="6915991" y="795640"/>
                </a:lnTo>
                <a:lnTo>
                  <a:pt x="6876891" y="843094"/>
                </a:lnTo>
                <a:cubicBezTo>
                  <a:pt x="6832200" y="885498"/>
                  <a:pt x="6771809" y="911637"/>
                  <a:pt x="6705239" y="911637"/>
                </a:cubicBezTo>
                <a:cubicBezTo>
                  <a:pt x="6568384" y="911637"/>
                  <a:pt x="6456649" y="800068"/>
                  <a:pt x="6456649" y="663390"/>
                </a:cubicBezTo>
                <a:cubicBezTo>
                  <a:pt x="6456649" y="411714"/>
                  <a:pt x="6661932" y="206711"/>
                  <a:pt x="6914027" y="206711"/>
                </a:cubicBezTo>
                <a:close/>
                <a:moveTo>
                  <a:pt x="6915996" y="45"/>
                </a:moveTo>
                <a:cubicBezTo>
                  <a:pt x="7281489" y="1125"/>
                  <a:pt x="7578415" y="297352"/>
                  <a:pt x="7579241" y="662540"/>
                </a:cubicBezTo>
                <a:lnTo>
                  <a:pt x="7579241" y="663391"/>
                </a:lnTo>
                <a:cubicBezTo>
                  <a:pt x="7578403" y="922890"/>
                  <a:pt x="7509962" y="1167658"/>
                  <a:pt x="7389554" y="1385640"/>
                </a:cubicBezTo>
                <a:lnTo>
                  <a:pt x="7691852" y="2194364"/>
                </a:lnTo>
                <a:lnTo>
                  <a:pt x="7604387" y="2194364"/>
                </a:lnTo>
                <a:lnTo>
                  <a:pt x="7334969" y="1475607"/>
                </a:lnTo>
                <a:cubicBezTo>
                  <a:pt x="7225685" y="1644835"/>
                  <a:pt x="7083331" y="1794809"/>
                  <a:pt x="6915996" y="1918393"/>
                </a:cubicBezTo>
                <a:lnTo>
                  <a:pt x="6915996" y="1815840"/>
                </a:lnTo>
                <a:cubicBezTo>
                  <a:pt x="7272155" y="1533227"/>
                  <a:pt x="7496970" y="1121430"/>
                  <a:pt x="7496970" y="663391"/>
                </a:cubicBezTo>
                <a:cubicBezTo>
                  <a:pt x="7496970" y="382445"/>
                  <a:pt x="7297494" y="147695"/>
                  <a:pt x="7032960" y="92674"/>
                </a:cubicBezTo>
                <a:lnTo>
                  <a:pt x="6916000" y="80487"/>
                </a:lnTo>
                <a:lnTo>
                  <a:pt x="6916000" y="51"/>
                </a:lnTo>
                <a:lnTo>
                  <a:pt x="6915996" y="51"/>
                </a:lnTo>
                <a:close/>
                <a:moveTo>
                  <a:pt x="6914019" y="0"/>
                </a:moveTo>
                <a:lnTo>
                  <a:pt x="6915996" y="51"/>
                </a:lnTo>
                <a:lnTo>
                  <a:pt x="6915996" y="80487"/>
                </a:lnTo>
                <a:lnTo>
                  <a:pt x="6916000" y="80487"/>
                </a:lnTo>
                <a:lnTo>
                  <a:pt x="6916000" y="80493"/>
                </a:lnTo>
                <a:cubicBezTo>
                  <a:pt x="6915340" y="80493"/>
                  <a:pt x="6914680" y="80442"/>
                  <a:pt x="6914019" y="80442"/>
                </a:cubicBezTo>
                <a:cubicBezTo>
                  <a:pt x="6591769" y="80442"/>
                  <a:pt x="6330187" y="341643"/>
                  <a:pt x="6330187" y="663384"/>
                </a:cubicBezTo>
                <a:cubicBezTo>
                  <a:pt x="6330187" y="875360"/>
                  <a:pt x="6505079" y="1038098"/>
                  <a:pt x="6705587" y="1038098"/>
                </a:cubicBezTo>
                <a:cubicBezTo>
                  <a:pt x="6739902" y="1038098"/>
                  <a:pt x="6775005" y="1033323"/>
                  <a:pt x="6810070" y="1023201"/>
                </a:cubicBezTo>
                <a:lnTo>
                  <a:pt x="6901027" y="996417"/>
                </a:lnTo>
                <a:lnTo>
                  <a:pt x="6858558" y="1080325"/>
                </a:lnTo>
                <a:cubicBezTo>
                  <a:pt x="6745960" y="1301712"/>
                  <a:pt x="6555384" y="1434084"/>
                  <a:pt x="6347523" y="1434084"/>
                </a:cubicBezTo>
                <a:cubicBezTo>
                  <a:pt x="6136182" y="1434084"/>
                  <a:pt x="6033947" y="1360576"/>
                  <a:pt x="5759373" y="1353642"/>
                </a:cubicBezTo>
                <a:cubicBezTo>
                  <a:pt x="5768759" y="1591996"/>
                  <a:pt x="5854496" y="1755496"/>
                  <a:pt x="6064554" y="1755496"/>
                </a:cubicBezTo>
                <a:cubicBezTo>
                  <a:pt x="6086970" y="1755496"/>
                  <a:pt x="6110858" y="1753616"/>
                  <a:pt x="6136182" y="1749768"/>
                </a:cubicBezTo>
                <a:cubicBezTo>
                  <a:pt x="6197599" y="1759852"/>
                  <a:pt x="6251066" y="1764068"/>
                  <a:pt x="6301396" y="1764068"/>
                </a:cubicBezTo>
                <a:cubicBezTo>
                  <a:pt x="6341897" y="1764068"/>
                  <a:pt x="6380403" y="1761325"/>
                  <a:pt x="6419405" y="1756702"/>
                </a:cubicBezTo>
                <a:cubicBezTo>
                  <a:pt x="6279108" y="1813776"/>
                  <a:pt x="6124879" y="1845793"/>
                  <a:pt x="5963780" y="1845793"/>
                </a:cubicBezTo>
                <a:cubicBezTo>
                  <a:pt x="5813237" y="1845793"/>
                  <a:pt x="5704928" y="1821897"/>
                  <a:pt x="5615644" y="1787639"/>
                </a:cubicBezTo>
                <a:lnTo>
                  <a:pt x="5531841" y="1750429"/>
                </a:lnTo>
                <a:lnTo>
                  <a:pt x="5531841" y="1657988"/>
                </a:lnTo>
                <a:lnTo>
                  <a:pt x="5531840" y="1657988"/>
                </a:lnTo>
                <a:lnTo>
                  <a:pt x="5531840" y="1657985"/>
                </a:lnTo>
                <a:cubicBezTo>
                  <a:pt x="5613260" y="1701762"/>
                  <a:pt x="5702287" y="1740065"/>
                  <a:pt x="5827801" y="1755826"/>
                </a:cubicBezTo>
                <a:cubicBezTo>
                  <a:pt x="5729071" y="1668488"/>
                  <a:pt x="5676188" y="1515389"/>
                  <a:pt x="5676188" y="1312113"/>
                </a:cubicBezTo>
                <a:lnTo>
                  <a:pt x="5676188" y="1271448"/>
                </a:lnTo>
                <a:lnTo>
                  <a:pt x="5716917" y="1271448"/>
                </a:lnTo>
                <a:cubicBezTo>
                  <a:pt x="6033071" y="1271448"/>
                  <a:pt x="6140488" y="1352766"/>
                  <a:pt x="6347523" y="1352766"/>
                </a:cubicBezTo>
                <a:cubicBezTo>
                  <a:pt x="6499961" y="1352766"/>
                  <a:pt x="6642887" y="1266266"/>
                  <a:pt x="6741617" y="1118362"/>
                </a:cubicBezTo>
                <a:cubicBezTo>
                  <a:pt x="6729475" y="1119327"/>
                  <a:pt x="6717385" y="1119784"/>
                  <a:pt x="6705422" y="1119784"/>
                </a:cubicBezTo>
                <a:cubicBezTo>
                  <a:pt x="6454711" y="1119784"/>
                  <a:pt x="6248780" y="916013"/>
                  <a:pt x="6248780" y="663384"/>
                </a:cubicBezTo>
                <a:cubicBezTo>
                  <a:pt x="6248780" y="296672"/>
                  <a:pt x="6546735" y="0"/>
                  <a:pt x="6914019" y="0"/>
                </a:cubicBezTo>
                <a:close/>
              </a:path>
            </a:pathLst>
          </a:custGeom>
          <a:solidFill>
            <a:schemeClr val="bg2"/>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0" i="0" dirty="0">
              <a:latin typeface="Arial" panose="020B0604020202020204" pitchFamily="34" charset="0"/>
            </a:endParaRPr>
          </a:p>
        </p:txBody>
      </p:sp>
      <p:cxnSp>
        <p:nvCxnSpPr>
          <p:cNvPr id="16" name="Straight Connector 15">
            <a:extLst>
              <a:ext uri="{FF2B5EF4-FFF2-40B4-BE49-F238E27FC236}">
                <a16:creationId xmlns:a16="http://schemas.microsoft.com/office/drawing/2014/main" xmlns="" id="{DC39D371-5947-A340-B381-66694EFA0957}"/>
              </a:ext>
            </a:extLst>
          </p:cNvPr>
          <p:cNvCxnSpPr>
            <a:cxnSpLocks/>
          </p:cNvCxnSpPr>
          <p:nvPr userDrawn="1"/>
        </p:nvCxnSpPr>
        <p:spPr>
          <a:xfrm>
            <a:off x="8525691" y="2057400"/>
            <a:ext cx="0" cy="4005263"/>
          </a:xfrm>
          <a:prstGeom prst="line">
            <a:avLst/>
          </a:prstGeom>
          <a:ln w="12700">
            <a:solidFill>
              <a:srgbClr val="4D4F53"/>
            </a:solidFill>
          </a:ln>
          <a:effectLst/>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xmlns="" id="{F0F3729C-F1BD-D44D-965D-134A8F0813F3}"/>
              </a:ext>
            </a:extLst>
          </p:cNvPr>
          <p:cNvSpPr txBox="1"/>
          <p:nvPr userDrawn="1"/>
        </p:nvSpPr>
        <p:spPr>
          <a:xfrm>
            <a:off x="8903415" y="2765870"/>
            <a:ext cx="4389117" cy="984885"/>
          </a:xfrm>
          <a:prstGeom prst="rect">
            <a:avLst/>
          </a:prstGeom>
        </p:spPr>
        <p:txBody>
          <a:bodyPr wrap="square" lIns="0" tIns="0" rIns="0" bIns="0" rtlCol="0">
            <a:spAutoFit/>
          </a:bodyPr>
          <a:lstStyle/>
          <a:p>
            <a:pPr algn="l">
              <a:lnSpc>
                <a:spcPct val="90000"/>
              </a:lnSpc>
              <a:spcBef>
                <a:spcPts val="600"/>
              </a:spcBef>
            </a:pPr>
            <a:r>
              <a:rPr lang="en-US" sz="1400" b="1" i="0" dirty="0">
                <a:solidFill>
                  <a:srgbClr val="002663"/>
                </a:solidFill>
                <a:latin typeface="Arial" panose="020B0604020202020204" pitchFamily="34" charset="0"/>
              </a:rPr>
              <a:t>Accept all major credit cards, including American Express, so customers can pay the way they prefer.</a:t>
            </a:r>
          </a:p>
          <a:p>
            <a:pPr algn="l">
              <a:lnSpc>
                <a:spcPct val="90000"/>
              </a:lnSpc>
              <a:spcBef>
                <a:spcPts val="1200"/>
              </a:spcBef>
            </a:pPr>
            <a:r>
              <a:rPr lang="en-US" sz="1600" b="0" i="0" dirty="0">
                <a:solidFill>
                  <a:schemeClr val="accent1"/>
                </a:solidFill>
                <a:latin typeface="Arial" panose="020B0604020202020204" pitchFamily="34" charset="0"/>
              </a:rPr>
              <a:t>Browse free digital signage and supplies </a:t>
            </a:r>
            <a:br>
              <a:rPr lang="en-US" sz="1600" b="0" i="0" dirty="0">
                <a:solidFill>
                  <a:schemeClr val="accent1"/>
                </a:solidFill>
                <a:latin typeface="Arial" panose="020B0604020202020204" pitchFamily="34" charset="0"/>
              </a:rPr>
            </a:br>
            <a:r>
              <a:rPr lang="en-US" sz="1600" b="0" i="0" dirty="0">
                <a:solidFill>
                  <a:schemeClr val="accent1"/>
                </a:solidFill>
                <a:latin typeface="Arial" panose="020B0604020202020204" pitchFamily="34" charset="0"/>
              </a:rPr>
              <a:t>at </a:t>
            </a:r>
            <a:r>
              <a:rPr lang="en-US" sz="1600" b="0" i="0" dirty="0" err="1">
                <a:solidFill>
                  <a:schemeClr val="accent1"/>
                </a:solidFill>
                <a:latin typeface="Arial" panose="020B0604020202020204" pitchFamily="34" charset="0"/>
              </a:rPr>
              <a:t>americanexpress.com</a:t>
            </a:r>
            <a:r>
              <a:rPr lang="en-US" sz="1600" b="0" i="0" dirty="0">
                <a:solidFill>
                  <a:schemeClr val="accent1"/>
                </a:solidFill>
                <a:latin typeface="Arial" panose="020B0604020202020204" pitchFamily="34" charset="0"/>
              </a:rPr>
              <a:t>/signage.</a:t>
            </a:r>
          </a:p>
        </p:txBody>
      </p:sp>
      <p:pic>
        <p:nvPicPr>
          <p:cNvPr id="8" name="Picture 7">
            <a:extLst>
              <a:ext uri="{FF2B5EF4-FFF2-40B4-BE49-F238E27FC236}">
                <a16:creationId xmlns:a16="http://schemas.microsoft.com/office/drawing/2014/main" xmlns="" id="{EC73DE24-85F5-1A4F-B71A-ABDD8F771A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356" t="14489" r="4356" b="14489"/>
          <a:stretch/>
        </p:blipFill>
        <p:spPr>
          <a:xfrm>
            <a:off x="8903415" y="1966866"/>
            <a:ext cx="2908659" cy="663510"/>
          </a:xfrm>
          <a:prstGeom prst="rect">
            <a:avLst/>
          </a:prstGeom>
        </p:spPr>
      </p:pic>
      <p:sp>
        <p:nvSpPr>
          <p:cNvPr id="19" name="Text Placeholder 18">
            <a:extLst>
              <a:ext uri="{FF2B5EF4-FFF2-40B4-BE49-F238E27FC236}">
                <a16:creationId xmlns:a16="http://schemas.microsoft.com/office/drawing/2014/main" xmlns="" id="{58C59715-8DE8-9040-AADD-3456E7A79ADA}"/>
              </a:ext>
            </a:extLst>
          </p:cNvPr>
          <p:cNvSpPr>
            <a:spLocks noGrp="1"/>
          </p:cNvSpPr>
          <p:nvPr>
            <p:ph type="body" sz="quarter" idx="10" hasCustomPrompt="1"/>
          </p:nvPr>
        </p:nvSpPr>
        <p:spPr>
          <a:xfrm>
            <a:off x="8902700" y="4228067"/>
            <a:ext cx="4298950" cy="717194"/>
          </a:xfrm>
        </p:spPr>
        <p:txBody>
          <a:bodyPr>
            <a:normAutofit/>
          </a:bodyPr>
          <a:lstStyle>
            <a:lvl1pPr>
              <a:lnSpc>
                <a:spcPct val="120000"/>
              </a:lnSpc>
              <a:spcBef>
                <a:spcPts val="0"/>
              </a:spcBef>
              <a:defRPr sz="1200"/>
            </a:lvl1pPr>
            <a:lvl2pPr marL="609617" indent="0">
              <a:buNone/>
              <a:defRPr sz="1200"/>
            </a:lvl2pPr>
            <a:lvl3pPr marL="1219232" indent="0">
              <a:buNone/>
              <a:defRPr sz="1200"/>
            </a:lvl3pPr>
            <a:lvl4pPr marL="1828848" indent="0">
              <a:buNone/>
              <a:defRPr sz="1200"/>
            </a:lvl4pPr>
            <a:lvl5pPr marL="2438464" indent="0">
              <a:buNone/>
              <a:defRPr sz="1200"/>
            </a:lvl5pPr>
          </a:lstStyle>
          <a:p>
            <a:pPr lvl="0"/>
            <a:r>
              <a:rPr lang="en-US" dirty="0"/>
              <a:t>[Name], </a:t>
            </a:r>
          </a:p>
          <a:p>
            <a:pPr lvl="0"/>
            <a:r>
              <a:rPr lang="en-US" dirty="0"/>
              <a:t>[Title]</a:t>
            </a:r>
          </a:p>
          <a:p>
            <a:pPr lvl="0"/>
            <a:r>
              <a:rPr lang="en-US" dirty="0"/>
              <a:t>[Email &amp; Phone]</a:t>
            </a:r>
          </a:p>
        </p:txBody>
      </p:sp>
      <p:sp>
        <p:nvSpPr>
          <p:cNvPr id="20" name="TextBox 19">
            <a:extLst>
              <a:ext uri="{FF2B5EF4-FFF2-40B4-BE49-F238E27FC236}">
                <a16:creationId xmlns:a16="http://schemas.microsoft.com/office/drawing/2014/main" xmlns="" id="{1C549498-37EF-744A-8FA1-BC125E320B41}"/>
              </a:ext>
            </a:extLst>
          </p:cNvPr>
          <p:cNvSpPr txBox="1"/>
          <p:nvPr userDrawn="1"/>
        </p:nvSpPr>
        <p:spPr>
          <a:xfrm>
            <a:off x="8891451" y="3994436"/>
            <a:ext cx="1676741" cy="152349"/>
          </a:xfrm>
          <a:prstGeom prst="rect">
            <a:avLst/>
          </a:prstGeom>
        </p:spPr>
        <p:txBody>
          <a:bodyPr wrap="none" lIns="0" tIns="0" rIns="0" bIns="0" rtlCol="0">
            <a:spAutoFit/>
          </a:bodyPr>
          <a:lstStyle/>
          <a:p>
            <a:pPr algn="l">
              <a:lnSpc>
                <a:spcPct val="90000"/>
              </a:lnSpc>
              <a:spcBef>
                <a:spcPts val="600"/>
              </a:spcBef>
            </a:pPr>
            <a:r>
              <a:rPr lang="en-US" sz="1100" b="1" i="0" dirty="0">
                <a:solidFill>
                  <a:srgbClr val="002663"/>
                </a:solidFill>
                <a:latin typeface="Arial" panose="020B0604020202020204" pitchFamily="34" charset="0"/>
              </a:rPr>
              <a:t>For information, contact:</a:t>
            </a:r>
          </a:p>
        </p:txBody>
      </p:sp>
      <p:sp>
        <p:nvSpPr>
          <p:cNvPr id="6" name="Picture Placeholder 5">
            <a:extLst>
              <a:ext uri="{FF2B5EF4-FFF2-40B4-BE49-F238E27FC236}">
                <a16:creationId xmlns:a16="http://schemas.microsoft.com/office/drawing/2014/main" xmlns="" id="{2CC1D1DF-DA5D-044B-9D69-71812C025A77}"/>
              </a:ext>
            </a:extLst>
          </p:cNvPr>
          <p:cNvSpPr>
            <a:spLocks noGrp="1"/>
          </p:cNvSpPr>
          <p:nvPr>
            <p:ph type="pic" sz="quarter" idx="11" hasCustomPrompt="1"/>
          </p:nvPr>
        </p:nvSpPr>
        <p:spPr>
          <a:xfrm>
            <a:off x="8902700" y="5026543"/>
            <a:ext cx="3339603" cy="1036120"/>
          </a:xfrm>
        </p:spPr>
        <p:txBody>
          <a:bodyPr anchor="ctr" anchorCtr="0"/>
          <a:lstStyle>
            <a:lvl1pPr algn="ctr">
              <a:defRPr>
                <a:solidFill>
                  <a:schemeClr val="accent3"/>
                </a:solidFill>
              </a:defRPr>
            </a:lvl1pPr>
          </a:lstStyle>
          <a:p>
            <a:r>
              <a:rPr lang="en-US" dirty="0"/>
              <a:t>Partner Logo</a:t>
            </a:r>
          </a:p>
        </p:txBody>
      </p:sp>
      <p:cxnSp>
        <p:nvCxnSpPr>
          <p:cNvPr id="17" name="Straight Connector 16">
            <a:extLst>
              <a:ext uri="{FF2B5EF4-FFF2-40B4-BE49-F238E27FC236}">
                <a16:creationId xmlns:a16="http://schemas.microsoft.com/office/drawing/2014/main" xmlns="" id="{A3B6766C-FE52-C44A-8035-5A7A67401C4E}"/>
              </a:ext>
            </a:extLst>
          </p:cNvPr>
          <p:cNvCxnSpPr>
            <a:cxnSpLocks/>
          </p:cNvCxnSpPr>
          <p:nvPr userDrawn="1"/>
        </p:nvCxnSpPr>
        <p:spPr>
          <a:xfrm>
            <a:off x="505119" y="7112849"/>
            <a:ext cx="12787413" cy="0"/>
          </a:xfrm>
          <a:prstGeom prst="line">
            <a:avLst/>
          </a:prstGeom>
          <a:ln w="952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1" name="Freeform 20">
            <a:extLst>
              <a:ext uri="{FF2B5EF4-FFF2-40B4-BE49-F238E27FC236}">
                <a16:creationId xmlns:a16="http://schemas.microsoft.com/office/drawing/2014/main" xmlns="" id="{9EA77481-4590-D845-8887-5386F153F101}"/>
              </a:ext>
            </a:extLst>
          </p:cNvPr>
          <p:cNvSpPr/>
          <p:nvPr userDrawn="1"/>
        </p:nvSpPr>
        <p:spPr>
          <a:xfrm>
            <a:off x="10558929" y="7323508"/>
            <a:ext cx="2733603" cy="169864"/>
          </a:xfrm>
          <a:custGeom>
            <a:avLst/>
            <a:gdLst>
              <a:gd name="connsiteX0" fmla="*/ 6365754 w 15544829"/>
              <a:gd name="connsiteY0" fmla="*/ 234583 h 965941"/>
              <a:gd name="connsiteX1" fmla="*/ 6230524 w 15544829"/>
              <a:gd name="connsiteY1" fmla="*/ 557493 h 965941"/>
              <a:gd name="connsiteX2" fmla="*/ 6500983 w 15544829"/>
              <a:gd name="connsiteY2" fmla="*/ 557493 h 965941"/>
              <a:gd name="connsiteX3" fmla="*/ 589228 w 15544829"/>
              <a:gd name="connsiteY3" fmla="*/ 234583 h 965941"/>
              <a:gd name="connsiteX4" fmla="*/ 453998 w 15544829"/>
              <a:gd name="connsiteY4" fmla="*/ 557493 h 965941"/>
              <a:gd name="connsiteX5" fmla="*/ 724457 w 15544829"/>
              <a:gd name="connsiteY5" fmla="*/ 557493 h 965941"/>
              <a:gd name="connsiteX6" fmla="*/ 11995567 w 15544829"/>
              <a:gd name="connsiteY6" fmla="*/ 219409 h 965941"/>
              <a:gd name="connsiteX7" fmla="*/ 11995567 w 15544829"/>
              <a:gd name="connsiteY7" fmla="*/ 413973 h 965941"/>
              <a:gd name="connsiteX8" fmla="*/ 12265950 w 15544829"/>
              <a:gd name="connsiteY8" fmla="*/ 413973 h 965941"/>
              <a:gd name="connsiteX9" fmla="*/ 12381901 w 15544829"/>
              <a:gd name="connsiteY9" fmla="*/ 317377 h 965941"/>
              <a:gd name="connsiteX10" fmla="*/ 12265950 w 15544829"/>
              <a:gd name="connsiteY10" fmla="*/ 219409 h 965941"/>
              <a:gd name="connsiteX11" fmla="*/ 3923290 w 15544829"/>
              <a:gd name="connsiteY11" fmla="*/ 219409 h 965941"/>
              <a:gd name="connsiteX12" fmla="*/ 3923290 w 15544829"/>
              <a:gd name="connsiteY12" fmla="*/ 413973 h 965941"/>
              <a:gd name="connsiteX13" fmla="*/ 4193761 w 15544829"/>
              <a:gd name="connsiteY13" fmla="*/ 413973 h 965941"/>
              <a:gd name="connsiteX14" fmla="*/ 4309675 w 15544829"/>
              <a:gd name="connsiteY14" fmla="*/ 317377 h 965941"/>
              <a:gd name="connsiteX15" fmla="*/ 4193761 w 15544829"/>
              <a:gd name="connsiteY15" fmla="*/ 219409 h 965941"/>
              <a:gd name="connsiteX16" fmla="*/ 10974369 w 15544829"/>
              <a:gd name="connsiteY16" fmla="*/ 219404 h 965941"/>
              <a:gd name="connsiteX17" fmla="*/ 10974369 w 15544829"/>
              <a:gd name="connsiteY17" fmla="*/ 431913 h 965941"/>
              <a:gd name="connsiteX18" fmla="*/ 11251737 w 15544829"/>
              <a:gd name="connsiteY18" fmla="*/ 431913 h 965941"/>
              <a:gd name="connsiteX19" fmla="*/ 11367637 w 15544829"/>
              <a:gd name="connsiteY19" fmla="*/ 327036 h 965941"/>
              <a:gd name="connsiteX20" fmla="*/ 11251737 w 15544829"/>
              <a:gd name="connsiteY20" fmla="*/ 219404 h 965941"/>
              <a:gd name="connsiteX21" fmla="*/ 11737498 w 15544829"/>
              <a:gd name="connsiteY21" fmla="*/ 4 h 965941"/>
              <a:gd name="connsiteX22" fmla="*/ 12296298 w 15544829"/>
              <a:gd name="connsiteY22" fmla="*/ 4 h 965941"/>
              <a:gd name="connsiteX23" fmla="*/ 12641357 w 15544829"/>
              <a:gd name="connsiteY23" fmla="*/ 311865 h 965941"/>
              <a:gd name="connsiteX24" fmla="*/ 12383306 w 15544829"/>
              <a:gd name="connsiteY24" fmla="*/ 616830 h 965941"/>
              <a:gd name="connsiteX25" fmla="*/ 12703473 w 15544829"/>
              <a:gd name="connsiteY25" fmla="*/ 965941 h 965941"/>
              <a:gd name="connsiteX26" fmla="*/ 12383306 w 15544829"/>
              <a:gd name="connsiteY26" fmla="*/ 965941 h 965941"/>
              <a:gd name="connsiteX27" fmla="*/ 12089288 w 15544829"/>
              <a:gd name="connsiteY27" fmla="*/ 627867 h 965941"/>
              <a:gd name="connsiteX28" fmla="*/ 11995562 w 15544829"/>
              <a:gd name="connsiteY28" fmla="*/ 627867 h 965941"/>
              <a:gd name="connsiteX29" fmla="*/ 11995562 w 15544829"/>
              <a:gd name="connsiteY29" fmla="*/ 965941 h 965941"/>
              <a:gd name="connsiteX30" fmla="*/ 11737498 w 15544829"/>
              <a:gd name="connsiteY30" fmla="*/ 965941 h 965941"/>
              <a:gd name="connsiteX31" fmla="*/ 5580578 w 15544829"/>
              <a:gd name="connsiteY31" fmla="*/ 4 h 965941"/>
              <a:gd name="connsiteX32" fmla="*/ 5889683 w 15544829"/>
              <a:gd name="connsiteY32" fmla="*/ 4 h 965941"/>
              <a:gd name="connsiteX33" fmla="*/ 5889683 w 15544829"/>
              <a:gd name="connsiteY33" fmla="*/ 226305 h 965941"/>
              <a:gd name="connsiteX34" fmla="*/ 5602663 w 15544829"/>
              <a:gd name="connsiteY34" fmla="*/ 226305 h 965941"/>
              <a:gd name="connsiteX35" fmla="*/ 5357034 w 15544829"/>
              <a:gd name="connsiteY35" fmla="*/ 473308 h 965941"/>
              <a:gd name="connsiteX36" fmla="*/ 5357034 w 15544829"/>
              <a:gd name="connsiteY36" fmla="*/ 491253 h 965941"/>
              <a:gd name="connsiteX37" fmla="*/ 5608175 w 15544829"/>
              <a:gd name="connsiteY37" fmla="*/ 746535 h 965941"/>
              <a:gd name="connsiteX38" fmla="*/ 5759965 w 15544829"/>
              <a:gd name="connsiteY38" fmla="*/ 746535 h 965941"/>
              <a:gd name="connsiteX39" fmla="*/ 5656473 w 15544829"/>
              <a:gd name="connsiteY39" fmla="*/ 965941 h 965941"/>
              <a:gd name="connsiteX40" fmla="*/ 5568157 w 15544829"/>
              <a:gd name="connsiteY40" fmla="*/ 965941 h 965941"/>
              <a:gd name="connsiteX41" fmla="*/ 5098995 w 15544829"/>
              <a:gd name="connsiteY41" fmla="*/ 492637 h 965941"/>
              <a:gd name="connsiteX42" fmla="*/ 5098995 w 15544829"/>
              <a:gd name="connsiteY42" fmla="*/ 473308 h 965941"/>
              <a:gd name="connsiteX43" fmla="*/ 5580578 w 15544829"/>
              <a:gd name="connsiteY43" fmla="*/ 4 h 965941"/>
              <a:gd name="connsiteX44" fmla="*/ 3665254 w 15544829"/>
              <a:gd name="connsiteY44" fmla="*/ 4 h 965941"/>
              <a:gd name="connsiteX45" fmla="*/ 4224117 w 15544829"/>
              <a:gd name="connsiteY45" fmla="*/ 4 h 965941"/>
              <a:gd name="connsiteX46" fmla="*/ 4569099 w 15544829"/>
              <a:gd name="connsiteY46" fmla="*/ 311865 h 965941"/>
              <a:gd name="connsiteX47" fmla="*/ 4311049 w 15544829"/>
              <a:gd name="connsiteY47" fmla="*/ 616830 h 965941"/>
              <a:gd name="connsiteX48" fmla="*/ 4631191 w 15544829"/>
              <a:gd name="connsiteY48" fmla="*/ 965941 h 965941"/>
              <a:gd name="connsiteX49" fmla="*/ 4311049 w 15544829"/>
              <a:gd name="connsiteY49" fmla="*/ 965941 h 965941"/>
              <a:gd name="connsiteX50" fmla="*/ 4017133 w 15544829"/>
              <a:gd name="connsiteY50" fmla="*/ 627867 h 965941"/>
              <a:gd name="connsiteX51" fmla="*/ 3923292 w 15544829"/>
              <a:gd name="connsiteY51" fmla="*/ 627867 h 965941"/>
              <a:gd name="connsiteX52" fmla="*/ 3923292 w 15544829"/>
              <a:gd name="connsiteY52" fmla="*/ 965941 h 965941"/>
              <a:gd name="connsiteX53" fmla="*/ 3665254 w 15544829"/>
              <a:gd name="connsiteY53" fmla="*/ 965941 h 965941"/>
              <a:gd name="connsiteX54" fmla="*/ 12776481 w 15544829"/>
              <a:gd name="connsiteY54" fmla="*/ 2 h 965941"/>
              <a:gd name="connsiteX55" fmla="*/ 13593472 w 15544829"/>
              <a:gd name="connsiteY55" fmla="*/ 2 h 965941"/>
              <a:gd name="connsiteX56" fmla="*/ 13593472 w 15544829"/>
              <a:gd name="connsiteY56" fmla="*/ 219407 h 965941"/>
              <a:gd name="connsiteX57" fmla="*/ 13034545 w 15544829"/>
              <a:gd name="connsiteY57" fmla="*/ 219407 h 965941"/>
              <a:gd name="connsiteX58" fmla="*/ 13034545 w 15544829"/>
              <a:gd name="connsiteY58" fmla="*/ 372582 h 965941"/>
              <a:gd name="connsiteX59" fmla="*/ 13579629 w 15544829"/>
              <a:gd name="connsiteY59" fmla="*/ 372582 h 965941"/>
              <a:gd name="connsiteX60" fmla="*/ 13579629 w 15544829"/>
              <a:gd name="connsiteY60" fmla="*/ 591987 h 965941"/>
              <a:gd name="connsiteX61" fmla="*/ 13034545 w 15544829"/>
              <a:gd name="connsiteY61" fmla="*/ 591987 h 965941"/>
              <a:gd name="connsiteX62" fmla="*/ 13034545 w 15544829"/>
              <a:gd name="connsiteY62" fmla="*/ 746533 h 965941"/>
              <a:gd name="connsiteX63" fmla="*/ 13593472 w 15544829"/>
              <a:gd name="connsiteY63" fmla="*/ 746533 h 965941"/>
              <a:gd name="connsiteX64" fmla="*/ 13593472 w 15544829"/>
              <a:gd name="connsiteY64" fmla="*/ 965939 h 965941"/>
              <a:gd name="connsiteX65" fmla="*/ 12776481 w 15544829"/>
              <a:gd name="connsiteY65" fmla="*/ 965939 h 965941"/>
              <a:gd name="connsiteX66" fmla="*/ 8639542 w 15544829"/>
              <a:gd name="connsiteY66" fmla="*/ 2 h 965941"/>
              <a:gd name="connsiteX67" fmla="*/ 9456444 w 15544829"/>
              <a:gd name="connsiteY67" fmla="*/ 2 h 965941"/>
              <a:gd name="connsiteX68" fmla="*/ 9456444 w 15544829"/>
              <a:gd name="connsiteY68" fmla="*/ 219407 h 965941"/>
              <a:gd name="connsiteX69" fmla="*/ 8897593 w 15544829"/>
              <a:gd name="connsiteY69" fmla="*/ 219407 h 965941"/>
              <a:gd name="connsiteX70" fmla="*/ 8897593 w 15544829"/>
              <a:gd name="connsiteY70" fmla="*/ 372582 h 965941"/>
              <a:gd name="connsiteX71" fmla="*/ 9442639 w 15544829"/>
              <a:gd name="connsiteY71" fmla="*/ 372582 h 965941"/>
              <a:gd name="connsiteX72" fmla="*/ 9442639 w 15544829"/>
              <a:gd name="connsiteY72" fmla="*/ 591987 h 965941"/>
              <a:gd name="connsiteX73" fmla="*/ 8897593 w 15544829"/>
              <a:gd name="connsiteY73" fmla="*/ 591987 h 965941"/>
              <a:gd name="connsiteX74" fmla="*/ 8897593 w 15544829"/>
              <a:gd name="connsiteY74" fmla="*/ 746533 h 965941"/>
              <a:gd name="connsiteX75" fmla="*/ 9456444 w 15544829"/>
              <a:gd name="connsiteY75" fmla="*/ 746533 h 965941"/>
              <a:gd name="connsiteX76" fmla="*/ 9456444 w 15544829"/>
              <a:gd name="connsiteY76" fmla="*/ 965939 h 965941"/>
              <a:gd name="connsiteX77" fmla="*/ 8639542 w 15544829"/>
              <a:gd name="connsiteY77" fmla="*/ 965939 h 965941"/>
              <a:gd name="connsiteX78" fmla="*/ 4704329 w 15544829"/>
              <a:gd name="connsiteY78" fmla="*/ 2 h 965941"/>
              <a:gd name="connsiteX79" fmla="*/ 4833361 w 15544829"/>
              <a:gd name="connsiteY79" fmla="*/ 2 h 965941"/>
              <a:gd name="connsiteX80" fmla="*/ 4962380 w 15544829"/>
              <a:gd name="connsiteY80" fmla="*/ 2 h 965941"/>
              <a:gd name="connsiteX81" fmla="*/ 4962380 w 15544829"/>
              <a:gd name="connsiteY81" fmla="*/ 483059 h 965941"/>
              <a:gd name="connsiteX82" fmla="*/ 4962380 w 15544829"/>
              <a:gd name="connsiteY82" fmla="*/ 965939 h 965941"/>
              <a:gd name="connsiteX83" fmla="*/ 4832294 w 15544829"/>
              <a:gd name="connsiteY83" fmla="*/ 965939 h 965941"/>
              <a:gd name="connsiteX84" fmla="*/ 4704329 w 15544829"/>
              <a:gd name="connsiteY84" fmla="*/ 965939 h 965941"/>
              <a:gd name="connsiteX85" fmla="*/ 4704329 w 15544829"/>
              <a:gd name="connsiteY85" fmla="*/ 482958 h 965941"/>
              <a:gd name="connsiteX86" fmla="*/ 2679746 w 15544829"/>
              <a:gd name="connsiteY86" fmla="*/ 2 h 965941"/>
              <a:gd name="connsiteX87" fmla="*/ 3496660 w 15544829"/>
              <a:gd name="connsiteY87" fmla="*/ 2 h 965941"/>
              <a:gd name="connsiteX88" fmla="*/ 3496660 w 15544829"/>
              <a:gd name="connsiteY88" fmla="*/ 219407 h 965941"/>
              <a:gd name="connsiteX89" fmla="*/ 2937785 w 15544829"/>
              <a:gd name="connsiteY89" fmla="*/ 219407 h 965941"/>
              <a:gd name="connsiteX90" fmla="*/ 2937785 w 15544829"/>
              <a:gd name="connsiteY90" fmla="*/ 372582 h 965941"/>
              <a:gd name="connsiteX91" fmla="*/ 3482856 w 15544829"/>
              <a:gd name="connsiteY91" fmla="*/ 372582 h 965941"/>
              <a:gd name="connsiteX92" fmla="*/ 3482856 w 15544829"/>
              <a:gd name="connsiteY92" fmla="*/ 591987 h 965941"/>
              <a:gd name="connsiteX93" fmla="*/ 2937785 w 15544829"/>
              <a:gd name="connsiteY93" fmla="*/ 591987 h 965941"/>
              <a:gd name="connsiteX94" fmla="*/ 2937785 w 15544829"/>
              <a:gd name="connsiteY94" fmla="*/ 746533 h 965941"/>
              <a:gd name="connsiteX95" fmla="*/ 3496660 w 15544829"/>
              <a:gd name="connsiteY95" fmla="*/ 746533 h 965941"/>
              <a:gd name="connsiteX96" fmla="*/ 3496660 w 15544829"/>
              <a:gd name="connsiteY96" fmla="*/ 965939 h 965941"/>
              <a:gd name="connsiteX97" fmla="*/ 2679746 w 15544829"/>
              <a:gd name="connsiteY97" fmla="*/ 965939 h 965941"/>
              <a:gd name="connsiteX98" fmla="*/ 10716312 w 15544829"/>
              <a:gd name="connsiteY98" fmla="*/ 1 h 965941"/>
              <a:gd name="connsiteX99" fmla="*/ 11282084 w 15544829"/>
              <a:gd name="connsiteY99" fmla="*/ 1 h 965941"/>
              <a:gd name="connsiteX100" fmla="*/ 11627004 w 15544829"/>
              <a:gd name="connsiteY100" fmla="*/ 325654 h 965941"/>
              <a:gd name="connsiteX101" fmla="*/ 11273817 w 15544829"/>
              <a:gd name="connsiteY101" fmla="*/ 651321 h 965941"/>
              <a:gd name="connsiteX102" fmla="*/ 10974376 w 15544829"/>
              <a:gd name="connsiteY102" fmla="*/ 651321 h 965941"/>
              <a:gd name="connsiteX103" fmla="*/ 10974376 w 15544829"/>
              <a:gd name="connsiteY103" fmla="*/ 965938 h 965941"/>
              <a:gd name="connsiteX104" fmla="*/ 10716312 w 15544829"/>
              <a:gd name="connsiteY104" fmla="*/ 965938 h 965941"/>
              <a:gd name="connsiteX105" fmla="*/ 9501999 w 15544829"/>
              <a:gd name="connsiteY105" fmla="*/ 1 h 965941"/>
              <a:gd name="connsiteX106" fmla="*/ 9838689 w 15544829"/>
              <a:gd name="connsiteY106" fmla="*/ 1 h 965941"/>
              <a:gd name="connsiteX107" fmla="*/ 10089832 w 15544829"/>
              <a:gd name="connsiteY107" fmla="*/ 291161 h 965941"/>
              <a:gd name="connsiteX108" fmla="*/ 10340987 w 15544829"/>
              <a:gd name="connsiteY108" fmla="*/ 1 h 965941"/>
              <a:gd name="connsiteX109" fmla="*/ 10669409 w 15544829"/>
              <a:gd name="connsiteY109" fmla="*/ 1 h 965941"/>
              <a:gd name="connsiteX110" fmla="*/ 10249915 w 15544829"/>
              <a:gd name="connsiteY110" fmla="*/ 471933 h 965941"/>
              <a:gd name="connsiteX111" fmla="*/ 10685970 w 15544829"/>
              <a:gd name="connsiteY111" fmla="*/ 965938 h 965941"/>
              <a:gd name="connsiteX112" fmla="*/ 10349267 w 15544829"/>
              <a:gd name="connsiteY112" fmla="*/ 965938 h 965941"/>
              <a:gd name="connsiteX113" fmla="*/ 10085704 w 15544829"/>
              <a:gd name="connsiteY113" fmla="*/ 659601 h 965941"/>
              <a:gd name="connsiteX114" fmla="*/ 9822141 w 15544829"/>
              <a:gd name="connsiteY114" fmla="*/ 965938 h 965941"/>
              <a:gd name="connsiteX115" fmla="*/ 9493719 w 15544829"/>
              <a:gd name="connsiteY115" fmla="*/ 965938 h 965941"/>
              <a:gd name="connsiteX116" fmla="*/ 9927005 w 15544829"/>
              <a:gd name="connsiteY116" fmla="*/ 477445 h 965941"/>
              <a:gd name="connsiteX117" fmla="*/ 7011566 w 15544829"/>
              <a:gd name="connsiteY117" fmla="*/ 1 h 965941"/>
              <a:gd name="connsiteX118" fmla="*/ 7337219 w 15544829"/>
              <a:gd name="connsiteY118" fmla="*/ 1 h 965941"/>
              <a:gd name="connsiteX119" fmla="*/ 7730500 w 15544829"/>
              <a:gd name="connsiteY119" fmla="*/ 589218 h 965941"/>
              <a:gd name="connsiteX120" fmla="*/ 7730500 w 15544829"/>
              <a:gd name="connsiteY120" fmla="*/ 1 h 965941"/>
              <a:gd name="connsiteX121" fmla="*/ 7985783 w 15544829"/>
              <a:gd name="connsiteY121" fmla="*/ 1 h 965941"/>
              <a:gd name="connsiteX122" fmla="*/ 7985783 w 15544829"/>
              <a:gd name="connsiteY122" fmla="*/ 965938 h 965941"/>
              <a:gd name="connsiteX123" fmla="*/ 7673922 w 15544829"/>
              <a:gd name="connsiteY123" fmla="*/ 965938 h 965941"/>
              <a:gd name="connsiteX124" fmla="*/ 7268233 w 15544829"/>
              <a:gd name="connsiteY124" fmla="*/ 354636 h 965941"/>
              <a:gd name="connsiteX125" fmla="*/ 7268233 w 15544829"/>
              <a:gd name="connsiteY125" fmla="*/ 965938 h 965941"/>
              <a:gd name="connsiteX126" fmla="*/ 7011566 w 15544829"/>
              <a:gd name="connsiteY126" fmla="*/ 965938 h 965941"/>
              <a:gd name="connsiteX127" fmla="*/ 6202928 w 15544829"/>
              <a:gd name="connsiteY127" fmla="*/ 1 h 965941"/>
              <a:gd name="connsiteX128" fmla="*/ 6536861 w 15544829"/>
              <a:gd name="connsiteY128" fmla="*/ 1 h 965941"/>
              <a:gd name="connsiteX129" fmla="*/ 6963264 w 15544829"/>
              <a:gd name="connsiteY129" fmla="*/ 965938 h 965941"/>
              <a:gd name="connsiteX130" fmla="*/ 6672104 w 15544829"/>
              <a:gd name="connsiteY130" fmla="*/ 965938 h 965941"/>
              <a:gd name="connsiteX131" fmla="*/ 6589300 w 15544829"/>
              <a:gd name="connsiteY131" fmla="*/ 769989 h 965941"/>
              <a:gd name="connsiteX132" fmla="*/ 6142209 w 15544829"/>
              <a:gd name="connsiteY132" fmla="*/ 769989 h 965941"/>
              <a:gd name="connsiteX133" fmla="*/ 6060789 w 15544829"/>
              <a:gd name="connsiteY133" fmla="*/ 965938 h 965941"/>
              <a:gd name="connsiteX134" fmla="*/ 5776525 w 15544829"/>
              <a:gd name="connsiteY134" fmla="*/ 965938 h 965941"/>
              <a:gd name="connsiteX135" fmla="*/ 1235025 w 15544829"/>
              <a:gd name="connsiteY135" fmla="*/ 1 h 965941"/>
              <a:gd name="connsiteX136" fmla="*/ 1640724 w 15544829"/>
              <a:gd name="connsiteY136" fmla="*/ 1 h 965941"/>
              <a:gd name="connsiteX137" fmla="*/ 1861513 w 15544829"/>
              <a:gd name="connsiteY137" fmla="*/ 608547 h 965941"/>
              <a:gd name="connsiteX138" fmla="*/ 2080918 w 15544829"/>
              <a:gd name="connsiteY138" fmla="*/ 1 h 965941"/>
              <a:gd name="connsiteX139" fmla="*/ 2482479 w 15544829"/>
              <a:gd name="connsiteY139" fmla="*/ 1 h 965941"/>
              <a:gd name="connsiteX140" fmla="*/ 2482479 w 15544829"/>
              <a:gd name="connsiteY140" fmla="*/ 965938 h 965941"/>
              <a:gd name="connsiteX141" fmla="*/ 2228569 w 15544829"/>
              <a:gd name="connsiteY141" fmla="*/ 965938 h 965941"/>
              <a:gd name="connsiteX142" fmla="*/ 2228569 w 15544829"/>
              <a:gd name="connsiteY142" fmla="*/ 270460 h 965941"/>
              <a:gd name="connsiteX143" fmla="*/ 1973287 w 15544829"/>
              <a:gd name="connsiteY143" fmla="*/ 965938 h 965941"/>
              <a:gd name="connsiteX144" fmla="*/ 1744217 w 15544829"/>
              <a:gd name="connsiteY144" fmla="*/ 965938 h 965941"/>
              <a:gd name="connsiteX145" fmla="*/ 1488934 w 15544829"/>
              <a:gd name="connsiteY145" fmla="*/ 270460 h 965941"/>
              <a:gd name="connsiteX146" fmla="*/ 1488934 w 15544829"/>
              <a:gd name="connsiteY146" fmla="*/ 965938 h 965941"/>
              <a:gd name="connsiteX147" fmla="*/ 1235025 w 15544829"/>
              <a:gd name="connsiteY147" fmla="*/ 965938 h 965941"/>
              <a:gd name="connsiteX148" fmla="*/ 426403 w 15544829"/>
              <a:gd name="connsiteY148" fmla="*/ 1 h 965941"/>
              <a:gd name="connsiteX149" fmla="*/ 760337 w 15544829"/>
              <a:gd name="connsiteY149" fmla="*/ 1 h 965941"/>
              <a:gd name="connsiteX150" fmla="*/ 1186740 w 15544829"/>
              <a:gd name="connsiteY150" fmla="*/ 965938 h 965941"/>
              <a:gd name="connsiteX151" fmla="*/ 895580 w 15544829"/>
              <a:gd name="connsiteY151" fmla="*/ 965938 h 965941"/>
              <a:gd name="connsiteX152" fmla="*/ 812776 w 15544829"/>
              <a:gd name="connsiteY152" fmla="*/ 769989 h 965941"/>
              <a:gd name="connsiteX153" fmla="*/ 365685 w 15544829"/>
              <a:gd name="connsiteY153" fmla="*/ 769989 h 965941"/>
              <a:gd name="connsiteX154" fmla="*/ 284265 w 15544829"/>
              <a:gd name="connsiteY154" fmla="*/ 965938 h 965941"/>
              <a:gd name="connsiteX155" fmla="*/ 0 w 15544829"/>
              <a:gd name="connsiteY155" fmla="*/ 965938 h 965941"/>
              <a:gd name="connsiteX156" fmla="*/ 14995555 w 15544829"/>
              <a:gd name="connsiteY156" fmla="*/ 0 h 965941"/>
              <a:gd name="connsiteX157" fmla="*/ 15526795 w 15544829"/>
              <a:gd name="connsiteY157" fmla="*/ 0 h 965941"/>
              <a:gd name="connsiteX158" fmla="*/ 15426097 w 15544829"/>
              <a:gd name="connsiteY158" fmla="*/ 219405 h 965941"/>
              <a:gd name="connsiteX159" fmla="*/ 14996963 w 15544829"/>
              <a:gd name="connsiteY159" fmla="*/ 219405 h 965941"/>
              <a:gd name="connsiteX160" fmla="*/ 14908687 w 15544829"/>
              <a:gd name="connsiteY160" fmla="*/ 295300 h 965941"/>
              <a:gd name="connsiteX161" fmla="*/ 14996963 w 15544829"/>
              <a:gd name="connsiteY161" fmla="*/ 372580 h 965941"/>
              <a:gd name="connsiteX162" fmla="*/ 15234315 w 15544829"/>
              <a:gd name="connsiteY162" fmla="*/ 372580 h 965941"/>
              <a:gd name="connsiteX163" fmla="*/ 15544829 w 15544829"/>
              <a:gd name="connsiteY163" fmla="*/ 652704 h 965941"/>
              <a:gd name="connsiteX164" fmla="*/ 15199771 w 15544829"/>
              <a:gd name="connsiteY164" fmla="*/ 965937 h 965941"/>
              <a:gd name="connsiteX165" fmla="*/ 14680987 w 15544829"/>
              <a:gd name="connsiteY165" fmla="*/ 965937 h 965941"/>
              <a:gd name="connsiteX166" fmla="*/ 14680987 w 15544829"/>
              <a:gd name="connsiteY166" fmla="*/ 746531 h 965941"/>
              <a:gd name="connsiteX167" fmla="*/ 15198373 w 15544829"/>
              <a:gd name="connsiteY167" fmla="*/ 746531 h 965941"/>
              <a:gd name="connsiteX168" fmla="*/ 15286765 w 15544829"/>
              <a:gd name="connsiteY168" fmla="*/ 669265 h 965941"/>
              <a:gd name="connsiteX169" fmla="*/ 15198373 w 15544829"/>
              <a:gd name="connsiteY169" fmla="*/ 591985 h 965941"/>
              <a:gd name="connsiteX170" fmla="*/ 14961137 w 15544829"/>
              <a:gd name="connsiteY170" fmla="*/ 591985 h 965941"/>
              <a:gd name="connsiteX171" fmla="*/ 14650623 w 15544829"/>
              <a:gd name="connsiteY171" fmla="*/ 303581 h 965941"/>
              <a:gd name="connsiteX172" fmla="*/ 14995555 w 15544829"/>
              <a:gd name="connsiteY172" fmla="*/ 0 h 965941"/>
              <a:gd name="connsiteX173" fmla="*/ 14046739 w 15544829"/>
              <a:gd name="connsiteY173" fmla="*/ 0 h 965941"/>
              <a:gd name="connsiteX174" fmla="*/ 14578107 w 15544829"/>
              <a:gd name="connsiteY174" fmla="*/ 0 h 965941"/>
              <a:gd name="connsiteX175" fmla="*/ 14477283 w 15544829"/>
              <a:gd name="connsiteY175" fmla="*/ 219405 h 965941"/>
              <a:gd name="connsiteX176" fmla="*/ 14048149 w 15544829"/>
              <a:gd name="connsiteY176" fmla="*/ 219405 h 965941"/>
              <a:gd name="connsiteX177" fmla="*/ 13959871 w 15544829"/>
              <a:gd name="connsiteY177" fmla="*/ 295300 h 965941"/>
              <a:gd name="connsiteX178" fmla="*/ 14048149 w 15544829"/>
              <a:gd name="connsiteY178" fmla="*/ 372580 h 965941"/>
              <a:gd name="connsiteX179" fmla="*/ 14285499 w 15544829"/>
              <a:gd name="connsiteY179" fmla="*/ 372580 h 965941"/>
              <a:gd name="connsiteX180" fmla="*/ 14596015 w 15544829"/>
              <a:gd name="connsiteY180" fmla="*/ 652704 h 965941"/>
              <a:gd name="connsiteX181" fmla="*/ 14250955 w 15544829"/>
              <a:gd name="connsiteY181" fmla="*/ 965937 h 965941"/>
              <a:gd name="connsiteX182" fmla="*/ 13732173 w 15544829"/>
              <a:gd name="connsiteY182" fmla="*/ 965937 h 965941"/>
              <a:gd name="connsiteX183" fmla="*/ 13732173 w 15544829"/>
              <a:gd name="connsiteY183" fmla="*/ 746531 h 965941"/>
              <a:gd name="connsiteX184" fmla="*/ 14249699 w 15544829"/>
              <a:gd name="connsiteY184" fmla="*/ 746531 h 965941"/>
              <a:gd name="connsiteX185" fmla="*/ 14337951 w 15544829"/>
              <a:gd name="connsiteY185" fmla="*/ 669265 h 965941"/>
              <a:gd name="connsiteX186" fmla="*/ 14249699 w 15544829"/>
              <a:gd name="connsiteY186" fmla="*/ 591985 h 965941"/>
              <a:gd name="connsiteX187" fmla="*/ 14012323 w 15544829"/>
              <a:gd name="connsiteY187" fmla="*/ 591985 h 965941"/>
              <a:gd name="connsiteX188" fmla="*/ 13701807 w 15544829"/>
              <a:gd name="connsiteY188" fmla="*/ 303581 h 965941"/>
              <a:gd name="connsiteX189" fmla="*/ 14046739 w 15544829"/>
              <a:gd name="connsiteY189" fmla="*/ 0 h 965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15544829" h="965941">
                <a:moveTo>
                  <a:pt x="6365754" y="234583"/>
                </a:moveTo>
                <a:lnTo>
                  <a:pt x="6230524" y="557493"/>
                </a:lnTo>
                <a:lnTo>
                  <a:pt x="6500983" y="557493"/>
                </a:lnTo>
                <a:close/>
                <a:moveTo>
                  <a:pt x="589228" y="234583"/>
                </a:moveTo>
                <a:lnTo>
                  <a:pt x="453998" y="557493"/>
                </a:lnTo>
                <a:lnTo>
                  <a:pt x="724457" y="557493"/>
                </a:lnTo>
                <a:close/>
                <a:moveTo>
                  <a:pt x="11995567" y="219409"/>
                </a:moveTo>
                <a:lnTo>
                  <a:pt x="11995567" y="413973"/>
                </a:lnTo>
                <a:lnTo>
                  <a:pt x="12265950" y="413973"/>
                </a:lnTo>
                <a:cubicBezTo>
                  <a:pt x="12343293" y="413973"/>
                  <a:pt x="12381901" y="371199"/>
                  <a:pt x="12381901" y="317377"/>
                </a:cubicBezTo>
                <a:cubicBezTo>
                  <a:pt x="12381901" y="264951"/>
                  <a:pt x="12343293" y="219409"/>
                  <a:pt x="12265950" y="219409"/>
                </a:cubicBezTo>
                <a:close/>
                <a:moveTo>
                  <a:pt x="3923290" y="219409"/>
                </a:moveTo>
                <a:lnTo>
                  <a:pt x="3923290" y="413973"/>
                </a:lnTo>
                <a:lnTo>
                  <a:pt x="4193761" y="413973"/>
                </a:lnTo>
                <a:cubicBezTo>
                  <a:pt x="4271041" y="413973"/>
                  <a:pt x="4309675" y="371199"/>
                  <a:pt x="4309675" y="317377"/>
                </a:cubicBezTo>
                <a:cubicBezTo>
                  <a:pt x="4309675" y="264951"/>
                  <a:pt x="4271041" y="219409"/>
                  <a:pt x="4193761" y="219409"/>
                </a:cubicBezTo>
                <a:close/>
                <a:moveTo>
                  <a:pt x="10974369" y="219404"/>
                </a:moveTo>
                <a:lnTo>
                  <a:pt x="10974369" y="431913"/>
                </a:lnTo>
                <a:lnTo>
                  <a:pt x="11251737" y="431913"/>
                </a:lnTo>
                <a:cubicBezTo>
                  <a:pt x="11329004" y="431913"/>
                  <a:pt x="11367637" y="384999"/>
                  <a:pt x="11367637" y="327036"/>
                </a:cubicBezTo>
                <a:cubicBezTo>
                  <a:pt x="11367637" y="267702"/>
                  <a:pt x="11329004" y="219404"/>
                  <a:pt x="11251737" y="219404"/>
                </a:cubicBezTo>
                <a:close/>
                <a:moveTo>
                  <a:pt x="11737498" y="4"/>
                </a:moveTo>
                <a:lnTo>
                  <a:pt x="12296298" y="4"/>
                </a:lnTo>
                <a:cubicBezTo>
                  <a:pt x="12508896" y="4"/>
                  <a:pt x="12641357" y="126953"/>
                  <a:pt x="12641357" y="311865"/>
                </a:cubicBezTo>
                <a:cubicBezTo>
                  <a:pt x="12641357" y="463656"/>
                  <a:pt x="12544723" y="582324"/>
                  <a:pt x="12383306" y="616830"/>
                </a:cubicBezTo>
                <a:lnTo>
                  <a:pt x="12703473" y="965941"/>
                </a:lnTo>
                <a:lnTo>
                  <a:pt x="12383306" y="965941"/>
                </a:lnTo>
                <a:lnTo>
                  <a:pt x="12089288" y="627867"/>
                </a:lnTo>
                <a:lnTo>
                  <a:pt x="11995562" y="627867"/>
                </a:lnTo>
                <a:lnTo>
                  <a:pt x="11995562" y="965941"/>
                </a:lnTo>
                <a:lnTo>
                  <a:pt x="11737498" y="965941"/>
                </a:lnTo>
                <a:close/>
                <a:moveTo>
                  <a:pt x="5580578" y="4"/>
                </a:moveTo>
                <a:lnTo>
                  <a:pt x="5889683" y="4"/>
                </a:lnTo>
                <a:lnTo>
                  <a:pt x="5889683" y="226305"/>
                </a:lnTo>
                <a:lnTo>
                  <a:pt x="5602663" y="226305"/>
                </a:lnTo>
                <a:cubicBezTo>
                  <a:pt x="5437070" y="226305"/>
                  <a:pt x="5357034" y="329798"/>
                  <a:pt x="5357034" y="473308"/>
                </a:cubicBezTo>
                <a:lnTo>
                  <a:pt x="5357034" y="491253"/>
                </a:lnTo>
                <a:cubicBezTo>
                  <a:pt x="5357034" y="659604"/>
                  <a:pt x="5453630" y="746535"/>
                  <a:pt x="5608175" y="746535"/>
                </a:cubicBezTo>
                <a:lnTo>
                  <a:pt x="5759965" y="746535"/>
                </a:lnTo>
                <a:lnTo>
                  <a:pt x="5656473" y="965941"/>
                </a:lnTo>
                <a:lnTo>
                  <a:pt x="5568157" y="965941"/>
                </a:lnTo>
                <a:cubicBezTo>
                  <a:pt x="5283907" y="965941"/>
                  <a:pt x="5098995" y="792078"/>
                  <a:pt x="5098995" y="492637"/>
                </a:cubicBezTo>
                <a:lnTo>
                  <a:pt x="5098995" y="473308"/>
                </a:lnTo>
                <a:cubicBezTo>
                  <a:pt x="5098995" y="204233"/>
                  <a:pt x="5261821" y="4"/>
                  <a:pt x="5580578" y="4"/>
                </a:cubicBezTo>
                <a:close/>
                <a:moveTo>
                  <a:pt x="3665254" y="4"/>
                </a:moveTo>
                <a:lnTo>
                  <a:pt x="4224117" y="4"/>
                </a:lnTo>
                <a:cubicBezTo>
                  <a:pt x="4436627" y="4"/>
                  <a:pt x="4569099" y="126953"/>
                  <a:pt x="4569099" y="311865"/>
                </a:cubicBezTo>
                <a:cubicBezTo>
                  <a:pt x="4569099" y="463656"/>
                  <a:pt x="4472504" y="582324"/>
                  <a:pt x="4311049" y="616830"/>
                </a:cubicBezTo>
                <a:lnTo>
                  <a:pt x="4631191" y="965941"/>
                </a:lnTo>
                <a:lnTo>
                  <a:pt x="4311049" y="965941"/>
                </a:lnTo>
                <a:lnTo>
                  <a:pt x="4017133" y="627867"/>
                </a:lnTo>
                <a:lnTo>
                  <a:pt x="3923292" y="627867"/>
                </a:lnTo>
                <a:lnTo>
                  <a:pt x="3923292" y="965941"/>
                </a:lnTo>
                <a:lnTo>
                  <a:pt x="3665254" y="965941"/>
                </a:lnTo>
                <a:close/>
                <a:moveTo>
                  <a:pt x="12776481" y="2"/>
                </a:moveTo>
                <a:lnTo>
                  <a:pt x="13593472" y="2"/>
                </a:lnTo>
                <a:lnTo>
                  <a:pt x="13593472" y="219407"/>
                </a:lnTo>
                <a:lnTo>
                  <a:pt x="13034545" y="219407"/>
                </a:lnTo>
                <a:lnTo>
                  <a:pt x="13034545" y="372582"/>
                </a:lnTo>
                <a:lnTo>
                  <a:pt x="13579629" y="372582"/>
                </a:lnTo>
                <a:lnTo>
                  <a:pt x="13579629" y="591987"/>
                </a:lnTo>
                <a:lnTo>
                  <a:pt x="13034545" y="591987"/>
                </a:lnTo>
                <a:lnTo>
                  <a:pt x="13034545" y="746533"/>
                </a:lnTo>
                <a:lnTo>
                  <a:pt x="13593472" y="746533"/>
                </a:lnTo>
                <a:lnTo>
                  <a:pt x="13593472" y="965939"/>
                </a:lnTo>
                <a:lnTo>
                  <a:pt x="12776481" y="965939"/>
                </a:lnTo>
                <a:close/>
                <a:moveTo>
                  <a:pt x="8639542" y="2"/>
                </a:moveTo>
                <a:lnTo>
                  <a:pt x="9456444" y="2"/>
                </a:lnTo>
                <a:lnTo>
                  <a:pt x="9456444" y="219407"/>
                </a:lnTo>
                <a:lnTo>
                  <a:pt x="8897593" y="219407"/>
                </a:lnTo>
                <a:lnTo>
                  <a:pt x="8897593" y="372582"/>
                </a:lnTo>
                <a:lnTo>
                  <a:pt x="9442639" y="372582"/>
                </a:lnTo>
                <a:lnTo>
                  <a:pt x="9442639" y="591987"/>
                </a:lnTo>
                <a:lnTo>
                  <a:pt x="8897593" y="591987"/>
                </a:lnTo>
                <a:lnTo>
                  <a:pt x="8897593" y="746533"/>
                </a:lnTo>
                <a:lnTo>
                  <a:pt x="9456444" y="746533"/>
                </a:lnTo>
                <a:lnTo>
                  <a:pt x="9456444" y="965939"/>
                </a:lnTo>
                <a:lnTo>
                  <a:pt x="8639542" y="965939"/>
                </a:lnTo>
                <a:close/>
                <a:moveTo>
                  <a:pt x="4704329" y="2"/>
                </a:moveTo>
                <a:lnTo>
                  <a:pt x="4833361" y="2"/>
                </a:lnTo>
                <a:lnTo>
                  <a:pt x="4962380" y="2"/>
                </a:lnTo>
                <a:lnTo>
                  <a:pt x="4962380" y="483059"/>
                </a:lnTo>
                <a:lnTo>
                  <a:pt x="4962380" y="965939"/>
                </a:lnTo>
                <a:lnTo>
                  <a:pt x="4832294" y="965939"/>
                </a:lnTo>
                <a:lnTo>
                  <a:pt x="4704329" y="965939"/>
                </a:lnTo>
                <a:lnTo>
                  <a:pt x="4704329" y="482958"/>
                </a:lnTo>
                <a:close/>
                <a:moveTo>
                  <a:pt x="2679746" y="2"/>
                </a:moveTo>
                <a:lnTo>
                  <a:pt x="3496660" y="2"/>
                </a:lnTo>
                <a:lnTo>
                  <a:pt x="3496660" y="219407"/>
                </a:lnTo>
                <a:lnTo>
                  <a:pt x="2937785" y="219407"/>
                </a:lnTo>
                <a:lnTo>
                  <a:pt x="2937785" y="372582"/>
                </a:lnTo>
                <a:lnTo>
                  <a:pt x="3482856" y="372582"/>
                </a:lnTo>
                <a:lnTo>
                  <a:pt x="3482856" y="591987"/>
                </a:lnTo>
                <a:lnTo>
                  <a:pt x="2937785" y="591987"/>
                </a:lnTo>
                <a:lnTo>
                  <a:pt x="2937785" y="746533"/>
                </a:lnTo>
                <a:lnTo>
                  <a:pt x="3496660" y="746533"/>
                </a:lnTo>
                <a:lnTo>
                  <a:pt x="3496660" y="965939"/>
                </a:lnTo>
                <a:lnTo>
                  <a:pt x="2679746" y="965939"/>
                </a:lnTo>
                <a:close/>
                <a:moveTo>
                  <a:pt x="10716312" y="1"/>
                </a:moveTo>
                <a:lnTo>
                  <a:pt x="11282084" y="1"/>
                </a:lnTo>
                <a:cubicBezTo>
                  <a:pt x="11494543" y="1"/>
                  <a:pt x="11627004" y="132462"/>
                  <a:pt x="11627004" y="325654"/>
                </a:cubicBezTo>
                <a:cubicBezTo>
                  <a:pt x="11627004" y="513322"/>
                  <a:pt x="11491888" y="651321"/>
                  <a:pt x="11273817" y="651321"/>
                </a:cubicBezTo>
                <a:lnTo>
                  <a:pt x="10974376" y="651321"/>
                </a:lnTo>
                <a:lnTo>
                  <a:pt x="10974376" y="965938"/>
                </a:lnTo>
                <a:lnTo>
                  <a:pt x="10716312" y="965938"/>
                </a:lnTo>
                <a:close/>
                <a:moveTo>
                  <a:pt x="9501999" y="1"/>
                </a:moveTo>
                <a:lnTo>
                  <a:pt x="9838689" y="1"/>
                </a:lnTo>
                <a:lnTo>
                  <a:pt x="10089832" y="291161"/>
                </a:lnTo>
                <a:lnTo>
                  <a:pt x="10340987" y="1"/>
                </a:lnTo>
                <a:lnTo>
                  <a:pt x="10669409" y="1"/>
                </a:lnTo>
                <a:lnTo>
                  <a:pt x="10249915" y="471933"/>
                </a:lnTo>
                <a:lnTo>
                  <a:pt x="10685970" y="965938"/>
                </a:lnTo>
                <a:lnTo>
                  <a:pt x="10349267" y="965938"/>
                </a:lnTo>
                <a:lnTo>
                  <a:pt x="10085704" y="659601"/>
                </a:lnTo>
                <a:lnTo>
                  <a:pt x="9822141" y="965938"/>
                </a:lnTo>
                <a:lnTo>
                  <a:pt x="9493719" y="965938"/>
                </a:lnTo>
                <a:lnTo>
                  <a:pt x="9927005" y="477445"/>
                </a:lnTo>
                <a:close/>
                <a:moveTo>
                  <a:pt x="7011566" y="1"/>
                </a:moveTo>
                <a:lnTo>
                  <a:pt x="7337219" y="1"/>
                </a:lnTo>
                <a:lnTo>
                  <a:pt x="7730500" y="589218"/>
                </a:lnTo>
                <a:lnTo>
                  <a:pt x="7730500" y="1"/>
                </a:lnTo>
                <a:lnTo>
                  <a:pt x="7985783" y="1"/>
                </a:lnTo>
                <a:lnTo>
                  <a:pt x="7985783" y="965938"/>
                </a:lnTo>
                <a:lnTo>
                  <a:pt x="7673922" y="965938"/>
                </a:lnTo>
                <a:lnTo>
                  <a:pt x="7268233" y="354636"/>
                </a:lnTo>
                <a:lnTo>
                  <a:pt x="7268233" y="965938"/>
                </a:lnTo>
                <a:lnTo>
                  <a:pt x="7011566" y="965938"/>
                </a:lnTo>
                <a:close/>
                <a:moveTo>
                  <a:pt x="6202928" y="1"/>
                </a:moveTo>
                <a:lnTo>
                  <a:pt x="6536861" y="1"/>
                </a:lnTo>
                <a:lnTo>
                  <a:pt x="6963264" y="965938"/>
                </a:lnTo>
                <a:lnTo>
                  <a:pt x="6672104" y="965938"/>
                </a:lnTo>
                <a:lnTo>
                  <a:pt x="6589300" y="769989"/>
                </a:lnTo>
                <a:lnTo>
                  <a:pt x="6142209" y="769989"/>
                </a:lnTo>
                <a:lnTo>
                  <a:pt x="6060789" y="965938"/>
                </a:lnTo>
                <a:lnTo>
                  <a:pt x="5776525" y="965938"/>
                </a:lnTo>
                <a:close/>
                <a:moveTo>
                  <a:pt x="1235025" y="1"/>
                </a:moveTo>
                <a:lnTo>
                  <a:pt x="1640724" y="1"/>
                </a:lnTo>
                <a:lnTo>
                  <a:pt x="1861513" y="608547"/>
                </a:lnTo>
                <a:lnTo>
                  <a:pt x="2080918" y="1"/>
                </a:lnTo>
                <a:lnTo>
                  <a:pt x="2482479" y="1"/>
                </a:lnTo>
                <a:lnTo>
                  <a:pt x="2482479" y="965938"/>
                </a:lnTo>
                <a:lnTo>
                  <a:pt x="2228569" y="965938"/>
                </a:lnTo>
                <a:lnTo>
                  <a:pt x="2228569" y="270460"/>
                </a:lnTo>
                <a:lnTo>
                  <a:pt x="1973287" y="965938"/>
                </a:lnTo>
                <a:lnTo>
                  <a:pt x="1744217" y="965938"/>
                </a:lnTo>
                <a:lnTo>
                  <a:pt x="1488934" y="270460"/>
                </a:lnTo>
                <a:lnTo>
                  <a:pt x="1488934" y="965938"/>
                </a:lnTo>
                <a:lnTo>
                  <a:pt x="1235025" y="965938"/>
                </a:lnTo>
                <a:close/>
                <a:moveTo>
                  <a:pt x="426403" y="1"/>
                </a:moveTo>
                <a:lnTo>
                  <a:pt x="760337" y="1"/>
                </a:lnTo>
                <a:lnTo>
                  <a:pt x="1186740" y="965938"/>
                </a:lnTo>
                <a:lnTo>
                  <a:pt x="895580" y="965938"/>
                </a:lnTo>
                <a:lnTo>
                  <a:pt x="812776" y="769989"/>
                </a:lnTo>
                <a:lnTo>
                  <a:pt x="365685" y="769989"/>
                </a:lnTo>
                <a:lnTo>
                  <a:pt x="284265" y="965938"/>
                </a:lnTo>
                <a:lnTo>
                  <a:pt x="0" y="965938"/>
                </a:lnTo>
                <a:close/>
                <a:moveTo>
                  <a:pt x="14995555" y="0"/>
                </a:moveTo>
                <a:lnTo>
                  <a:pt x="15526795" y="0"/>
                </a:lnTo>
                <a:lnTo>
                  <a:pt x="15426097" y="219405"/>
                </a:lnTo>
                <a:lnTo>
                  <a:pt x="14996963" y="219405"/>
                </a:lnTo>
                <a:cubicBezTo>
                  <a:pt x="14945897" y="219405"/>
                  <a:pt x="14908687" y="249758"/>
                  <a:pt x="14908687" y="295300"/>
                </a:cubicBezTo>
                <a:cubicBezTo>
                  <a:pt x="14908687" y="342214"/>
                  <a:pt x="14945897" y="372580"/>
                  <a:pt x="14996963" y="372580"/>
                </a:cubicBezTo>
                <a:lnTo>
                  <a:pt x="15234315" y="372580"/>
                </a:lnTo>
                <a:cubicBezTo>
                  <a:pt x="15431671" y="372580"/>
                  <a:pt x="15544829" y="476072"/>
                  <a:pt x="15544829" y="652704"/>
                </a:cubicBezTo>
                <a:cubicBezTo>
                  <a:pt x="15544829" y="838987"/>
                  <a:pt x="15416431" y="965937"/>
                  <a:pt x="15199771" y="965937"/>
                </a:cubicBezTo>
                <a:lnTo>
                  <a:pt x="14680987" y="965937"/>
                </a:lnTo>
                <a:lnTo>
                  <a:pt x="14680987" y="746531"/>
                </a:lnTo>
                <a:lnTo>
                  <a:pt x="15198373" y="746531"/>
                </a:lnTo>
                <a:cubicBezTo>
                  <a:pt x="15250837" y="746531"/>
                  <a:pt x="15286765" y="716178"/>
                  <a:pt x="15286765" y="669265"/>
                </a:cubicBezTo>
                <a:cubicBezTo>
                  <a:pt x="15286765" y="622338"/>
                  <a:pt x="15250837" y="591985"/>
                  <a:pt x="15198373" y="591985"/>
                </a:cubicBezTo>
                <a:lnTo>
                  <a:pt x="14961137" y="591985"/>
                </a:lnTo>
                <a:cubicBezTo>
                  <a:pt x="14772047" y="591985"/>
                  <a:pt x="14650623" y="485724"/>
                  <a:pt x="14650623" y="303581"/>
                </a:cubicBezTo>
                <a:cubicBezTo>
                  <a:pt x="14650623" y="129705"/>
                  <a:pt x="14776239" y="0"/>
                  <a:pt x="14995555" y="0"/>
                </a:cubicBezTo>
                <a:close/>
                <a:moveTo>
                  <a:pt x="14046739" y="0"/>
                </a:moveTo>
                <a:lnTo>
                  <a:pt x="14578107" y="0"/>
                </a:lnTo>
                <a:lnTo>
                  <a:pt x="14477283" y="219405"/>
                </a:lnTo>
                <a:lnTo>
                  <a:pt x="14048149" y="219405"/>
                </a:lnTo>
                <a:cubicBezTo>
                  <a:pt x="13997083" y="219405"/>
                  <a:pt x="13959871" y="249758"/>
                  <a:pt x="13959871" y="295300"/>
                </a:cubicBezTo>
                <a:cubicBezTo>
                  <a:pt x="13959871" y="342214"/>
                  <a:pt x="13997083" y="372580"/>
                  <a:pt x="14048149" y="372580"/>
                </a:cubicBezTo>
                <a:lnTo>
                  <a:pt x="14285499" y="372580"/>
                </a:lnTo>
                <a:cubicBezTo>
                  <a:pt x="14482857" y="372580"/>
                  <a:pt x="14596015" y="476072"/>
                  <a:pt x="14596015" y="652704"/>
                </a:cubicBezTo>
                <a:cubicBezTo>
                  <a:pt x="14596015" y="838987"/>
                  <a:pt x="14467617" y="965937"/>
                  <a:pt x="14250955" y="965937"/>
                </a:cubicBezTo>
                <a:lnTo>
                  <a:pt x="13732173" y="965937"/>
                </a:lnTo>
                <a:lnTo>
                  <a:pt x="13732173" y="746531"/>
                </a:lnTo>
                <a:lnTo>
                  <a:pt x="14249699" y="746531"/>
                </a:lnTo>
                <a:cubicBezTo>
                  <a:pt x="14302009" y="746531"/>
                  <a:pt x="14337951" y="716178"/>
                  <a:pt x="14337951" y="669265"/>
                </a:cubicBezTo>
                <a:cubicBezTo>
                  <a:pt x="14337951" y="622338"/>
                  <a:pt x="14302009" y="591985"/>
                  <a:pt x="14249699" y="591985"/>
                </a:cubicBezTo>
                <a:lnTo>
                  <a:pt x="14012323" y="591985"/>
                </a:lnTo>
                <a:cubicBezTo>
                  <a:pt x="13823232" y="591985"/>
                  <a:pt x="13701807" y="485724"/>
                  <a:pt x="13701807" y="303581"/>
                </a:cubicBezTo>
                <a:cubicBezTo>
                  <a:pt x="13701807" y="129705"/>
                  <a:pt x="13827423" y="0"/>
                  <a:pt x="14046739" y="0"/>
                </a:cubicBezTo>
                <a:close/>
              </a:path>
            </a:pathLst>
          </a:custGeom>
          <a:solidFill>
            <a:schemeClr val="accent3"/>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593821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2190" y="360063"/>
            <a:ext cx="12626454" cy="538885"/>
          </a:xfrm>
          <a:prstGeom prst="rect">
            <a:avLst/>
          </a:prstGeom>
        </p:spPr>
        <p:txBody>
          <a:bodyPr vert="horz" lIns="0" tIns="45720" rIns="0" bIns="45720" rtlCol="0" anchor="ctr">
            <a:noAutofit/>
          </a:bodyPr>
          <a:lstStyle/>
          <a:p>
            <a:r>
              <a:rPr lang="en-US" dirty="0"/>
              <a:t>One Line Only Header</a:t>
            </a:r>
          </a:p>
        </p:txBody>
      </p:sp>
      <p:sp>
        <p:nvSpPr>
          <p:cNvPr id="3" name="Text Placeholder 2"/>
          <p:cNvSpPr>
            <a:spLocks noGrp="1"/>
          </p:cNvSpPr>
          <p:nvPr>
            <p:ph type="body" idx="1"/>
          </p:nvPr>
        </p:nvSpPr>
        <p:spPr>
          <a:xfrm>
            <a:off x="682190" y="959713"/>
            <a:ext cx="12435840" cy="725424"/>
          </a:xfrm>
          <a:prstGeom prst="rect">
            <a:avLst/>
          </a:prstGeom>
        </p:spPr>
        <p:txBody>
          <a:bodyPr vert="horz" lIns="0" tIns="45720" rIns="0" bIns="45720" rtlCol="0">
            <a:normAutofit/>
          </a:bodyPr>
          <a:lstStyle/>
          <a:p>
            <a:pPr lvl="0"/>
            <a:r>
              <a:rPr lang="en-US" dirty="0"/>
              <a:t>Three lines max</a:t>
            </a:r>
          </a:p>
          <a:p>
            <a:pPr lvl="0"/>
            <a:r>
              <a:rPr lang="en-US" dirty="0" err="1"/>
              <a:t>Subheader</a:t>
            </a:r>
            <a:endParaRPr lang="en-US" dirty="0"/>
          </a:p>
        </p:txBody>
      </p:sp>
    </p:spTree>
    <p:extLst>
      <p:ext uri="{BB962C8B-B14F-4D97-AF65-F5344CB8AC3E}">
        <p14:creationId xmlns:p14="http://schemas.microsoft.com/office/powerpoint/2010/main" val="1272920388"/>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7" r:id="rId3"/>
    <p:sldLayoutId id="2147483658" r:id="rId4"/>
    <p:sldLayoutId id="2147483665" r:id="rId5"/>
    <p:sldLayoutId id="2147483660" r:id="rId6"/>
    <p:sldLayoutId id="2147483656" r:id="rId7"/>
    <p:sldLayoutId id="2147483663" r:id="rId8"/>
    <p:sldLayoutId id="2147483664" r:id="rId9"/>
    <p:sldLayoutId id="2147483659" r:id="rId10"/>
    <p:sldLayoutId id="2147483661" r:id="rId11"/>
    <p:sldLayoutId id="2147483666" r:id="rId12"/>
    <p:sldLayoutId id="2147483662"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609616" rtl="0" eaLnBrk="1" latinLnBrk="0" hangingPunct="1">
        <a:spcBef>
          <a:spcPct val="0"/>
        </a:spcBef>
        <a:buNone/>
        <a:defRPr sz="3000" b="0" i="0" kern="1200" cap="none" baseline="0">
          <a:solidFill>
            <a:schemeClr val="tx2"/>
          </a:solidFill>
          <a:latin typeface="Cambria" panose="02040503050406030204" pitchFamily="18" charset="0"/>
          <a:ea typeface="+mj-ea"/>
          <a:cs typeface="+mj-cs"/>
        </a:defRPr>
      </a:lvl1pPr>
    </p:titleStyle>
    <p:bodyStyle>
      <a:lvl1pPr marL="0" indent="0" algn="l" defTabSz="609616" rtl="0" eaLnBrk="1" latinLnBrk="0" hangingPunct="1">
        <a:lnSpc>
          <a:spcPct val="90000"/>
        </a:lnSpc>
        <a:spcBef>
          <a:spcPct val="20000"/>
        </a:spcBef>
        <a:buFont typeface="Arial"/>
        <a:buNone/>
        <a:defRPr sz="1800" b="0" i="0" kern="1200">
          <a:solidFill>
            <a:schemeClr val="tx2"/>
          </a:solidFill>
          <a:latin typeface="+mn-lt"/>
          <a:ea typeface="+mn-ea"/>
          <a:cs typeface="+mn-cs"/>
        </a:defRPr>
      </a:lvl1pPr>
      <a:lvl2pPr marL="990626" indent="-381009" algn="l" defTabSz="609616" rtl="0" eaLnBrk="1" latinLnBrk="0" hangingPunct="1">
        <a:spcBef>
          <a:spcPct val="20000"/>
        </a:spcBef>
        <a:buFont typeface="Arial"/>
        <a:buChar char="–"/>
        <a:defRPr sz="3734" kern="1200">
          <a:solidFill>
            <a:schemeClr val="tx1"/>
          </a:solidFill>
          <a:latin typeface="+mn-lt"/>
          <a:ea typeface="+mn-ea"/>
          <a:cs typeface="+mn-cs"/>
        </a:defRPr>
      </a:lvl2pPr>
      <a:lvl3pPr marL="1524040" indent="-304808" algn="l" defTabSz="609616" rtl="0" eaLnBrk="1" latinLnBrk="0" hangingPunct="1">
        <a:spcBef>
          <a:spcPct val="20000"/>
        </a:spcBef>
        <a:buFont typeface="Arial"/>
        <a:buChar char="•"/>
        <a:defRPr sz="3201" kern="1200">
          <a:solidFill>
            <a:schemeClr val="tx1"/>
          </a:solidFill>
          <a:latin typeface="+mn-lt"/>
          <a:ea typeface="+mn-ea"/>
          <a:cs typeface="+mn-cs"/>
        </a:defRPr>
      </a:lvl3pPr>
      <a:lvl4pPr marL="2133656" indent="-304808" algn="l" defTabSz="609616" rtl="0" eaLnBrk="1" latinLnBrk="0" hangingPunct="1">
        <a:spcBef>
          <a:spcPct val="20000"/>
        </a:spcBef>
        <a:buFont typeface="Arial"/>
        <a:buChar char="–"/>
        <a:defRPr sz="2666" kern="1200">
          <a:solidFill>
            <a:schemeClr val="tx1"/>
          </a:solidFill>
          <a:latin typeface="+mn-lt"/>
          <a:ea typeface="+mn-ea"/>
          <a:cs typeface="+mn-cs"/>
        </a:defRPr>
      </a:lvl4pPr>
      <a:lvl5pPr marL="2743272" indent="-304808" algn="l" defTabSz="609616" rtl="0" eaLnBrk="1" latinLnBrk="0" hangingPunct="1">
        <a:spcBef>
          <a:spcPct val="20000"/>
        </a:spcBef>
        <a:buFont typeface="Arial"/>
        <a:buChar char="»"/>
        <a:defRPr sz="2666" kern="1200">
          <a:solidFill>
            <a:schemeClr val="tx1"/>
          </a:solidFill>
          <a:latin typeface="+mn-lt"/>
          <a:ea typeface="+mn-ea"/>
          <a:cs typeface="+mn-cs"/>
        </a:defRPr>
      </a:lvl5pPr>
      <a:lvl6pPr marL="3352887" indent="-304808" algn="l" defTabSz="609616" rtl="0" eaLnBrk="1" latinLnBrk="0" hangingPunct="1">
        <a:spcBef>
          <a:spcPct val="20000"/>
        </a:spcBef>
        <a:buFont typeface="Arial"/>
        <a:buChar char="•"/>
        <a:defRPr sz="2666" kern="1200">
          <a:solidFill>
            <a:schemeClr val="tx1"/>
          </a:solidFill>
          <a:latin typeface="+mn-lt"/>
          <a:ea typeface="+mn-ea"/>
          <a:cs typeface="+mn-cs"/>
        </a:defRPr>
      </a:lvl6pPr>
      <a:lvl7pPr marL="3962504" indent="-304808" algn="l" defTabSz="609616" rtl="0" eaLnBrk="1" latinLnBrk="0" hangingPunct="1">
        <a:spcBef>
          <a:spcPct val="20000"/>
        </a:spcBef>
        <a:buFont typeface="Arial"/>
        <a:buChar char="•"/>
        <a:defRPr sz="2666" kern="1200">
          <a:solidFill>
            <a:schemeClr val="tx1"/>
          </a:solidFill>
          <a:latin typeface="+mn-lt"/>
          <a:ea typeface="+mn-ea"/>
          <a:cs typeface="+mn-cs"/>
        </a:defRPr>
      </a:lvl7pPr>
      <a:lvl8pPr marL="4572120" indent="-304808" algn="l" defTabSz="609616" rtl="0" eaLnBrk="1" latinLnBrk="0" hangingPunct="1">
        <a:spcBef>
          <a:spcPct val="20000"/>
        </a:spcBef>
        <a:buFont typeface="Arial"/>
        <a:buChar char="•"/>
        <a:defRPr sz="2666" kern="1200">
          <a:solidFill>
            <a:schemeClr val="tx1"/>
          </a:solidFill>
          <a:latin typeface="+mn-lt"/>
          <a:ea typeface="+mn-ea"/>
          <a:cs typeface="+mn-cs"/>
        </a:defRPr>
      </a:lvl8pPr>
      <a:lvl9pPr marL="5181735" indent="-304808" algn="l" defTabSz="609616" rtl="0" eaLnBrk="1" latinLnBrk="0" hangingPunct="1">
        <a:spcBef>
          <a:spcPct val="20000"/>
        </a:spcBef>
        <a:buFont typeface="Arial"/>
        <a:buChar char="•"/>
        <a:defRPr sz="2666" kern="1200">
          <a:solidFill>
            <a:schemeClr val="tx1"/>
          </a:solidFill>
          <a:latin typeface="+mn-lt"/>
          <a:ea typeface="+mn-ea"/>
          <a:cs typeface="+mn-cs"/>
        </a:defRPr>
      </a:lvl9pPr>
    </p:bodyStyle>
    <p:otherStyle>
      <a:defPPr>
        <a:defRPr lang="en-US"/>
      </a:defPPr>
      <a:lvl1pPr marL="0" algn="l" defTabSz="609616" rtl="0" eaLnBrk="1" latinLnBrk="0" hangingPunct="1">
        <a:defRPr sz="2400" kern="1200">
          <a:solidFill>
            <a:schemeClr val="tx1"/>
          </a:solidFill>
          <a:latin typeface="+mn-lt"/>
          <a:ea typeface="+mn-ea"/>
          <a:cs typeface="+mn-cs"/>
        </a:defRPr>
      </a:lvl1pPr>
      <a:lvl2pPr marL="609616" algn="l" defTabSz="609616" rtl="0" eaLnBrk="1" latinLnBrk="0" hangingPunct="1">
        <a:defRPr sz="2400" kern="1200">
          <a:solidFill>
            <a:schemeClr val="tx1"/>
          </a:solidFill>
          <a:latin typeface="+mn-lt"/>
          <a:ea typeface="+mn-ea"/>
          <a:cs typeface="+mn-cs"/>
        </a:defRPr>
      </a:lvl2pPr>
      <a:lvl3pPr marL="1219232" algn="l" defTabSz="609616" rtl="0" eaLnBrk="1" latinLnBrk="0" hangingPunct="1">
        <a:defRPr sz="2400" kern="1200">
          <a:solidFill>
            <a:schemeClr val="tx1"/>
          </a:solidFill>
          <a:latin typeface="+mn-lt"/>
          <a:ea typeface="+mn-ea"/>
          <a:cs typeface="+mn-cs"/>
        </a:defRPr>
      </a:lvl3pPr>
      <a:lvl4pPr marL="1828848" algn="l" defTabSz="609616" rtl="0" eaLnBrk="1" latinLnBrk="0" hangingPunct="1">
        <a:defRPr sz="2400" kern="1200">
          <a:solidFill>
            <a:schemeClr val="tx1"/>
          </a:solidFill>
          <a:latin typeface="+mn-lt"/>
          <a:ea typeface="+mn-ea"/>
          <a:cs typeface="+mn-cs"/>
        </a:defRPr>
      </a:lvl4pPr>
      <a:lvl5pPr marL="2438463" algn="l" defTabSz="609616" rtl="0" eaLnBrk="1" latinLnBrk="0" hangingPunct="1">
        <a:defRPr sz="2400" kern="1200">
          <a:solidFill>
            <a:schemeClr val="tx1"/>
          </a:solidFill>
          <a:latin typeface="+mn-lt"/>
          <a:ea typeface="+mn-ea"/>
          <a:cs typeface="+mn-cs"/>
        </a:defRPr>
      </a:lvl5pPr>
      <a:lvl6pPr marL="3048080" algn="l" defTabSz="609616" rtl="0" eaLnBrk="1" latinLnBrk="0" hangingPunct="1">
        <a:defRPr sz="2400" kern="1200">
          <a:solidFill>
            <a:schemeClr val="tx1"/>
          </a:solidFill>
          <a:latin typeface="+mn-lt"/>
          <a:ea typeface="+mn-ea"/>
          <a:cs typeface="+mn-cs"/>
        </a:defRPr>
      </a:lvl6pPr>
      <a:lvl7pPr marL="3657696" algn="l" defTabSz="609616" rtl="0" eaLnBrk="1" latinLnBrk="0" hangingPunct="1">
        <a:defRPr sz="2400" kern="1200">
          <a:solidFill>
            <a:schemeClr val="tx1"/>
          </a:solidFill>
          <a:latin typeface="+mn-lt"/>
          <a:ea typeface="+mn-ea"/>
          <a:cs typeface="+mn-cs"/>
        </a:defRPr>
      </a:lvl7pPr>
      <a:lvl8pPr marL="4267311" algn="l" defTabSz="609616" rtl="0" eaLnBrk="1" latinLnBrk="0" hangingPunct="1">
        <a:defRPr sz="2400" kern="1200">
          <a:solidFill>
            <a:schemeClr val="tx1"/>
          </a:solidFill>
          <a:latin typeface="+mn-lt"/>
          <a:ea typeface="+mn-ea"/>
          <a:cs typeface="+mn-cs"/>
        </a:defRPr>
      </a:lvl8pPr>
      <a:lvl9pPr marL="4876928" algn="l" defTabSz="609616"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406" userDrawn="1">
          <p15:clr>
            <a:srgbClr val="F26B43"/>
          </p15:clr>
        </p15:guide>
        <p15:guide id="2" pos="4352" userDrawn="1">
          <p15:clr>
            <a:srgbClr val="F26B43"/>
          </p15:clr>
        </p15:guide>
        <p15:guide id="3" pos="322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omments" Target="../comments/commen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comments" Target="../comments/commen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omments" Target="../comments/commen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omments" Target="../comments/commen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omments" Target="../comments/commen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jpg"/><Relationship Id="rId5" Type="http://schemas.openxmlformats.org/officeDocument/2006/relationships/image" Target="../media/image14.jpg"/><Relationship Id="rId6" Type="http://schemas.openxmlformats.org/officeDocument/2006/relationships/image" Target="../media/image15.jpg"/><Relationship Id="rId7" Type="http://schemas.openxmlformats.org/officeDocument/2006/relationships/image" Target="../media/image16.jpg"/><Relationship Id="rId8" Type="http://schemas.openxmlformats.org/officeDocument/2006/relationships/image" Target="../media/image17.jpg"/><Relationship Id="rId9" Type="http://schemas.openxmlformats.org/officeDocument/2006/relationships/image" Target="../media/image18.jpg"/><Relationship Id="rId10" Type="http://schemas.openxmlformats.org/officeDocument/2006/relationships/image" Target="../media/image19.jpg"/><Relationship Id="rId1" Type="http://schemas.openxmlformats.org/officeDocument/2006/relationships/slideLayout" Target="../slideLayouts/slideLayout6.xml"/><Relationship Id="rId2" Type="http://schemas.openxmlformats.org/officeDocument/2006/relationships/image" Target="../media/image11.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microsoft.com/office/2007/relationships/hdphoto" Target="../media/hdphoto3.wdp"/><Relationship Id="rId4" Type="http://schemas.openxmlformats.org/officeDocument/2006/relationships/comments" Target="../comments/comment6.xml"/><Relationship Id="rId1" Type="http://schemas.openxmlformats.org/officeDocument/2006/relationships/slideLayout" Target="../slideLayouts/slideLayout8.xml"/><Relationship Id="rId2" Type="http://schemas.openxmlformats.org/officeDocument/2006/relationships/image" Target="../media/image2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1.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 Id="rId3" Type="http://schemas.openxmlformats.org/officeDocument/2006/relationships/image" Target="../media/image22.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3.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4.png"/><Relationship Id="rId3" Type="http://schemas.microsoft.com/office/2007/relationships/hdphoto" Target="../media/hdphoto4.wdp"/></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5.png"/><Relationship Id="rId3" Type="http://schemas.microsoft.com/office/2007/relationships/hdphoto" Target="../media/hdphoto5.wdp"/></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xml"/><Relationship Id="rId3" Type="http://schemas.openxmlformats.org/officeDocument/2006/relationships/comments" Target="../comments/commen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comments" Target="../comments/commen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s>
</file>

<file path=ppt/slides/_rels/slide58.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png"/><Relationship Id="rId7" Type="http://schemas.openxmlformats.org/officeDocument/2006/relationships/image" Target="../media/image30.png"/><Relationship Id="rId8" Type="http://schemas.openxmlformats.org/officeDocument/2006/relationships/image" Target="../media/image31.png"/><Relationship Id="rId9" Type="http://schemas.openxmlformats.org/officeDocument/2006/relationships/image" Target="../media/image32.png"/><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59.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comments" Target="../comments/comment9.xml"/><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4.tif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4.tif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35.em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35.emf"/></Relationships>
</file>

<file path=ppt/slides/_rels/slide66.xml.rels><?xml version="1.0" encoding="UTF-8" standalone="yes"?>
<Relationships xmlns="http://schemas.openxmlformats.org/package/2006/relationships"><Relationship Id="rId3" Type="http://schemas.openxmlformats.org/officeDocument/2006/relationships/hyperlink" Target="http://americanexpress.com/gns" TargetMode="External"/><Relationship Id="rId4" Type="http://schemas.openxmlformats.org/officeDocument/2006/relationships/image" Target="../media/image36.emf"/><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67.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6" Type="http://schemas.openxmlformats.org/officeDocument/2006/relationships/image" Target="../media/image40.png"/><Relationship Id="rId7" Type="http://schemas.openxmlformats.org/officeDocument/2006/relationships/image" Target="../media/image41.png"/><Relationship Id="rId8" Type="http://schemas.openxmlformats.org/officeDocument/2006/relationships/image" Target="../media/image42.png"/><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4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025AECF-250B-1940-95C7-D7ACB585305C}"/>
              </a:ext>
            </a:extLst>
          </p:cNvPr>
          <p:cNvSpPr>
            <a:spLocks noGrp="1"/>
          </p:cNvSpPr>
          <p:nvPr>
            <p:ph type="title"/>
          </p:nvPr>
        </p:nvSpPr>
        <p:spPr/>
        <p:txBody>
          <a:bodyPr>
            <a:spAutoFit/>
          </a:bodyPr>
          <a:lstStyle/>
          <a:p>
            <a:r>
              <a:rPr lang="en-US" dirty="0"/>
              <a:t>This Section is for </a:t>
            </a:r>
            <a:br>
              <a:rPr lang="en-US" dirty="0"/>
            </a:br>
            <a:r>
              <a:rPr lang="en-US" dirty="0"/>
              <a:t>Partner Managers Only</a:t>
            </a:r>
          </a:p>
        </p:txBody>
      </p:sp>
    </p:spTree>
    <p:extLst>
      <p:ext uri="{BB962C8B-B14F-4D97-AF65-F5344CB8AC3E}">
        <p14:creationId xmlns:p14="http://schemas.microsoft.com/office/powerpoint/2010/main" val="2105484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6EAD209-BB7A-6E43-AB0C-98C3E20EECE0}"/>
              </a:ext>
            </a:extLst>
          </p:cNvPr>
          <p:cNvSpPr>
            <a:spLocks noGrp="1"/>
          </p:cNvSpPr>
          <p:nvPr>
            <p:ph type="title"/>
          </p:nvPr>
        </p:nvSpPr>
        <p:spPr/>
        <p:txBody>
          <a:bodyPr/>
          <a:lstStyle/>
          <a:p>
            <a:r>
              <a:rPr lang="en-US" dirty="0"/>
              <a:t>Card Member Messaging</a:t>
            </a:r>
          </a:p>
        </p:txBody>
      </p:sp>
      <p:sp>
        <p:nvSpPr>
          <p:cNvPr id="3" name="Content Placeholder 2">
            <a:extLst>
              <a:ext uri="{FF2B5EF4-FFF2-40B4-BE49-F238E27FC236}">
                <a16:creationId xmlns:a16="http://schemas.microsoft.com/office/drawing/2014/main" xmlns="" id="{6EEB4096-2677-EC4A-8B0A-D3EE40C60643}"/>
              </a:ext>
            </a:extLst>
          </p:cNvPr>
          <p:cNvSpPr>
            <a:spLocks noGrp="1"/>
          </p:cNvSpPr>
          <p:nvPr>
            <p:ph idx="12"/>
          </p:nvPr>
        </p:nvSpPr>
        <p:spPr/>
        <p:txBody>
          <a:bodyPr>
            <a:spAutoFit/>
          </a:bodyPr>
          <a:lstStyle/>
          <a:p>
            <a:r>
              <a:rPr lang="en-US" dirty="0"/>
              <a:t>Statements TPSP partners &amp; sub-merchants can use in their own customer communications about Card acceptance.</a:t>
            </a:r>
          </a:p>
        </p:txBody>
      </p:sp>
      <p:sp>
        <p:nvSpPr>
          <p:cNvPr id="5" name="TextBox 4">
            <a:extLst>
              <a:ext uri="{FF2B5EF4-FFF2-40B4-BE49-F238E27FC236}">
                <a16:creationId xmlns:a16="http://schemas.microsoft.com/office/drawing/2014/main" xmlns="" id="{073C61A2-5AE5-154C-9666-2E819285C729}"/>
              </a:ext>
            </a:extLst>
          </p:cNvPr>
          <p:cNvSpPr txBox="1"/>
          <p:nvPr/>
        </p:nvSpPr>
        <p:spPr>
          <a:xfrm>
            <a:off x="560717" y="6503498"/>
            <a:ext cx="3826556" cy="430887"/>
          </a:xfrm>
          <a:prstGeom prst="rect">
            <a:avLst/>
          </a:prstGeom>
          <a:solidFill>
            <a:srgbClr val="FFFF00"/>
          </a:solidFill>
        </p:spPr>
        <p:txBody>
          <a:bodyPr wrap="square" lIns="91440" tIns="91440" rIns="91440" bIns="91440" rtlCol="0">
            <a:spAutoFit/>
          </a:bodyPr>
          <a:lstStyle/>
          <a:p>
            <a:pPr algn="ctr">
              <a:spcBef>
                <a:spcPts val="1000"/>
              </a:spcBef>
            </a:pPr>
            <a:r>
              <a:rPr lang="en-US" sz="1600" dirty="0">
                <a:solidFill>
                  <a:srgbClr val="FF0000"/>
                </a:solidFill>
              </a:rPr>
              <a:t>Use only statements that are relevant.</a:t>
            </a:r>
          </a:p>
        </p:txBody>
      </p:sp>
      <p:graphicFrame>
        <p:nvGraphicFramePr>
          <p:cNvPr id="6" name="Table 5">
            <a:extLst>
              <a:ext uri="{FF2B5EF4-FFF2-40B4-BE49-F238E27FC236}">
                <a16:creationId xmlns:a16="http://schemas.microsoft.com/office/drawing/2014/main" xmlns="" id="{264323A1-BEB0-384F-AD9C-43EC81C3DDE1}"/>
              </a:ext>
            </a:extLst>
          </p:cNvPr>
          <p:cNvGraphicFramePr>
            <a:graphicFrameLocks noGrp="1"/>
          </p:cNvGraphicFramePr>
          <p:nvPr>
            <p:extLst>
              <p:ext uri="{D42A27DB-BD31-4B8C-83A1-F6EECF244321}">
                <p14:modId xmlns:p14="http://schemas.microsoft.com/office/powerpoint/2010/main" val="4194369289"/>
              </p:ext>
            </p:extLst>
          </p:nvPr>
        </p:nvGraphicFramePr>
        <p:xfrm>
          <a:off x="560717" y="1642245"/>
          <a:ext cx="11794074" cy="4744992"/>
        </p:xfrm>
        <a:graphic>
          <a:graphicData uri="http://schemas.openxmlformats.org/drawingml/2006/table">
            <a:tbl>
              <a:tblPr firstRow="1" firstCol="1" bandRow="1">
                <a:tableStyleId>{69CF1AB2-1976-4502-BF36-3FF5EA218861}</a:tableStyleId>
              </a:tblPr>
              <a:tblGrid>
                <a:gridCol w="7442546">
                  <a:extLst>
                    <a:ext uri="{9D8B030D-6E8A-4147-A177-3AD203B41FA5}">
                      <a16:colId xmlns:a16="http://schemas.microsoft.com/office/drawing/2014/main" xmlns="" val="20000"/>
                    </a:ext>
                  </a:extLst>
                </a:gridCol>
                <a:gridCol w="4351528">
                  <a:extLst>
                    <a:ext uri="{9D8B030D-6E8A-4147-A177-3AD203B41FA5}">
                      <a16:colId xmlns:a16="http://schemas.microsoft.com/office/drawing/2014/main" xmlns="" val="20001"/>
                    </a:ext>
                  </a:extLst>
                </a:gridCol>
              </a:tblGrid>
              <a:tr h="447312">
                <a:tc>
                  <a:txBody>
                    <a:bodyPr/>
                    <a:lstStyle/>
                    <a:p>
                      <a:pPr marL="91440" marR="0" algn="ctr">
                        <a:spcBef>
                          <a:spcPts val="0"/>
                        </a:spcBef>
                        <a:spcAft>
                          <a:spcPts val="0"/>
                        </a:spcAft>
                      </a:pPr>
                      <a:r>
                        <a:rPr lang="en-US" sz="1800" b="0" i="0" dirty="0">
                          <a:solidFill>
                            <a:schemeClr val="bg1"/>
                          </a:solidFill>
                          <a:effectLst/>
                          <a:latin typeface="Cambria" panose="02040503050406030204" pitchFamily="18" charset="0"/>
                        </a:rPr>
                        <a:t>Copy</a:t>
                      </a:r>
                      <a:endParaRPr lang="en-US" sz="1800" b="0" i="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txBody>
                  <a:tcPr marL="32320" marR="32320" marT="0" marB="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solidFill>
                      <a:schemeClr val="accent1"/>
                    </a:solidFill>
                  </a:tcPr>
                </a:tc>
                <a:tc>
                  <a:txBody>
                    <a:bodyPr/>
                    <a:lstStyle/>
                    <a:p>
                      <a:pPr marL="0" marR="0" algn="ctr">
                        <a:spcBef>
                          <a:spcPts val="0"/>
                        </a:spcBef>
                        <a:spcAft>
                          <a:spcPts val="0"/>
                        </a:spcAft>
                      </a:pPr>
                      <a:r>
                        <a:rPr lang="en-US" sz="1800" b="0" i="0" dirty="0">
                          <a:solidFill>
                            <a:schemeClr val="bg1"/>
                          </a:solidFill>
                          <a:effectLst/>
                          <a:latin typeface="Cambria" panose="02040503050406030204" pitchFamily="18" charset="0"/>
                        </a:rPr>
                        <a:t>Disclaimers</a:t>
                      </a:r>
                      <a:endParaRPr lang="en-US" sz="1800" b="0" i="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txBody>
                  <a:tcPr marL="32320" marR="32320" marT="0" marB="0"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9525" cap="flat" cmpd="sng" algn="ctr">
                      <a:noFill/>
                      <a:prstDash val="solid"/>
                      <a:round/>
                      <a:headEnd type="none" w="med" len="med"/>
                      <a:tailEnd type="none" w="med" len="med"/>
                    </a:lnT>
                    <a:solidFill>
                      <a:schemeClr val="accent1"/>
                    </a:solidFill>
                  </a:tcPr>
                </a:tc>
                <a:extLst>
                  <a:ext uri="{0D108BD9-81ED-4DB2-BD59-A6C34878D82A}">
                    <a16:rowId xmlns:a16="http://schemas.microsoft.com/office/drawing/2014/main" xmlns="" val="10000"/>
                  </a:ext>
                </a:extLst>
              </a:tr>
              <a:tr h="0">
                <a:tc>
                  <a:txBody>
                    <a:bodyPr/>
                    <a:lstStyle/>
                    <a:p>
                      <a:pPr marL="0" marR="0">
                        <a:spcBef>
                          <a:spcPts val="0"/>
                        </a:spcBef>
                        <a:spcAft>
                          <a:spcPts val="0"/>
                        </a:spcAft>
                      </a:pPr>
                      <a:r>
                        <a:rPr lang="en-US" sz="1400" b="0" i="0" dirty="0">
                          <a:solidFill>
                            <a:srgbClr val="002060"/>
                          </a:solidFill>
                          <a:effectLst/>
                          <a:latin typeface="Arial" panose="020B0604020202020204" pitchFamily="34" charset="0"/>
                        </a:rPr>
                        <a:t>Rent, utilities, insurance payments. Conveniently take care of your monthly living expenses with your American Express</a:t>
                      </a:r>
                      <a:r>
                        <a:rPr lang="en-US" sz="1400" b="0" i="0" baseline="30000" dirty="0">
                          <a:solidFill>
                            <a:srgbClr val="002060"/>
                          </a:solidFill>
                          <a:effectLst/>
                          <a:latin typeface="Arial" panose="020B0604020202020204" pitchFamily="34" charset="0"/>
                        </a:rPr>
                        <a:t>®</a:t>
                      </a:r>
                      <a:r>
                        <a:rPr lang="en-US" sz="1400" b="0" i="0" dirty="0">
                          <a:solidFill>
                            <a:srgbClr val="002060"/>
                          </a:solidFill>
                          <a:effectLst/>
                          <a:latin typeface="Arial" panose="020B0604020202020204" pitchFamily="34" charset="0"/>
                        </a:rPr>
                        <a:t> Card.</a:t>
                      </a: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B w="9525" cap="flat" cmpd="sng" algn="ctr">
                      <a:solidFill>
                        <a:schemeClr val="accent3"/>
                      </a:solidFill>
                      <a:prstDash val="solid"/>
                      <a:round/>
                      <a:headEnd type="none" w="med" len="med"/>
                      <a:tailEnd type="none" w="med" len="med"/>
                    </a:lnB>
                    <a:noFill/>
                  </a:tcPr>
                </a:tc>
                <a:tc>
                  <a:txBody>
                    <a:bodyPr/>
                    <a:lstStyle/>
                    <a:p>
                      <a:pPr marL="0" marR="0" algn="ctr">
                        <a:spcBef>
                          <a:spcPts val="0"/>
                        </a:spcBef>
                        <a:spcAft>
                          <a:spcPts val="0"/>
                        </a:spcAft>
                      </a:pPr>
                      <a:endParaRPr lang="en-US" sz="1400" b="0" i="0" dirty="0">
                        <a:solidFill>
                          <a:srgbClr val="002060"/>
                        </a:solidFill>
                        <a:effectLst/>
                        <a:latin typeface="Arial" panose="020B0604020202020204" pitchFamily="34" charset="0"/>
                        <a:ea typeface="Calibri" panose="020F0502020204030204" pitchFamily="34" charset="0"/>
                        <a:cs typeface="Times New Roman" panose="02020603050405020304" pitchFamily="18" charset="0"/>
                      </a:endParaRPr>
                    </a:p>
                  </a:txBody>
                  <a:tcPr marT="91440" marB="91440" anchor="ctr">
                    <a:lnL w="9525" cap="flat" cmpd="sng" algn="ctr">
                      <a:solidFill>
                        <a:schemeClr val="accent3"/>
                      </a:solidFill>
                      <a:prstDash val="solid"/>
                      <a:round/>
                      <a:headEnd type="none" w="med" len="med"/>
                      <a:tailEnd type="none" w="med" len="med"/>
                    </a:lnL>
                    <a:lnR w="6350" cap="flat" cmpd="sng" algn="ctr">
                      <a:noFill/>
                      <a:prstDash val="solid"/>
                      <a:round/>
                      <a:headEnd type="none" w="med" len="med"/>
                      <a:tailEnd type="none" w="med" len="med"/>
                    </a:lnR>
                    <a:lnB w="9525"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xmlns="" val="10001"/>
                  </a:ext>
                </a:extLst>
              </a:tr>
              <a:tr h="0">
                <a:tc>
                  <a:txBody>
                    <a:bodyPr/>
                    <a:lstStyle/>
                    <a:p>
                      <a:pPr marL="0" marR="0">
                        <a:spcBef>
                          <a:spcPts val="0"/>
                        </a:spcBef>
                        <a:spcAft>
                          <a:spcPts val="0"/>
                        </a:spcAft>
                      </a:pPr>
                      <a:r>
                        <a:rPr lang="en-US" sz="1400" b="0" i="0" dirty="0">
                          <a:solidFill>
                            <a:srgbClr val="002060"/>
                          </a:solidFill>
                          <a:effectLst/>
                          <a:latin typeface="Arial" panose="020B0604020202020204" pitchFamily="34" charset="0"/>
                        </a:rPr>
                        <a:t>From City Hall to the post office, using your American Express</a:t>
                      </a:r>
                      <a:r>
                        <a:rPr lang="en-US" sz="1400" b="0" i="0" baseline="30000" dirty="0">
                          <a:solidFill>
                            <a:srgbClr val="002060"/>
                          </a:solidFill>
                          <a:effectLst/>
                          <a:latin typeface="Arial" panose="020B0604020202020204" pitchFamily="34" charset="0"/>
                        </a:rPr>
                        <a:t>®</a:t>
                      </a:r>
                      <a:r>
                        <a:rPr lang="en-US" sz="1400" b="0" i="0" dirty="0">
                          <a:solidFill>
                            <a:srgbClr val="002060"/>
                          </a:solidFill>
                          <a:effectLst/>
                          <a:latin typeface="Arial" panose="020B0604020202020204" pitchFamily="34" charset="0"/>
                        </a:rPr>
                        <a:t> Card can make your errands more convenient.</a:t>
                      </a: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tc>
                  <a:txBody>
                    <a:bodyPr/>
                    <a:lstStyle/>
                    <a:p>
                      <a:pPr marL="0" marR="0" algn="l">
                        <a:spcBef>
                          <a:spcPts val="0"/>
                        </a:spcBef>
                        <a:spcAft>
                          <a:spcPts val="0"/>
                        </a:spcAft>
                      </a:pPr>
                      <a:endParaRPr lang="en-US" sz="1400" b="0" i="0" dirty="0">
                        <a:solidFill>
                          <a:srgbClr val="002060"/>
                        </a:solidFill>
                        <a:effectLst/>
                        <a:latin typeface="Arial" panose="020B0604020202020204" pitchFamily="34" charset="0"/>
                        <a:ea typeface="Calibri" panose="020F0502020204030204" pitchFamily="34" charset="0"/>
                        <a:cs typeface="Times New Roman" panose="02020603050405020304" pitchFamily="18" charset="0"/>
                      </a:endParaRPr>
                    </a:p>
                  </a:txBody>
                  <a:tcPr marT="91440" marB="91440" anchor="ctr">
                    <a:lnL w="9525" cap="flat" cmpd="sng" algn="ctr">
                      <a:solidFill>
                        <a:schemeClr val="accent3"/>
                      </a:solid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extLst>
                  <a:ext uri="{0D108BD9-81ED-4DB2-BD59-A6C34878D82A}">
                    <a16:rowId xmlns:a16="http://schemas.microsoft.com/office/drawing/2014/main" xmlns="" val="10002"/>
                  </a:ext>
                </a:extLst>
              </a:tr>
              <a:tr h="0">
                <a:tc>
                  <a:txBody>
                    <a:bodyPr/>
                    <a:lstStyle/>
                    <a:p>
                      <a:pPr marL="0" marR="0">
                        <a:spcBef>
                          <a:spcPts val="0"/>
                        </a:spcBef>
                        <a:spcAft>
                          <a:spcPts val="0"/>
                        </a:spcAft>
                      </a:pPr>
                      <a:r>
                        <a:rPr lang="en-US" sz="1400" b="0" i="0" dirty="0">
                          <a:solidFill>
                            <a:srgbClr val="002060"/>
                          </a:solidFill>
                          <a:effectLst/>
                          <a:latin typeface="Arial" panose="020B0604020202020204" pitchFamily="34" charset="0"/>
                        </a:rPr>
                        <a:t>From the post office to the DMV, using your American Express</a:t>
                      </a:r>
                      <a:r>
                        <a:rPr lang="en-US" sz="1400" b="0" i="0" baseline="30000" dirty="0">
                          <a:solidFill>
                            <a:srgbClr val="002060"/>
                          </a:solidFill>
                          <a:effectLst/>
                          <a:latin typeface="Arial" panose="020B0604020202020204" pitchFamily="34" charset="0"/>
                        </a:rPr>
                        <a:t>®</a:t>
                      </a:r>
                      <a:r>
                        <a:rPr lang="en-US" sz="1400" b="0" i="0" dirty="0">
                          <a:solidFill>
                            <a:srgbClr val="002060"/>
                          </a:solidFill>
                          <a:effectLst/>
                          <a:latin typeface="Arial" panose="020B0604020202020204" pitchFamily="34" charset="0"/>
                        </a:rPr>
                        <a:t> Card has never been more convenient. In fact, over 1.6 million more places started accepting American Express</a:t>
                      </a:r>
                      <a:r>
                        <a:rPr lang="en-US" sz="1400" b="0" i="0" baseline="30000" dirty="0">
                          <a:solidFill>
                            <a:srgbClr val="002060"/>
                          </a:solidFill>
                          <a:effectLst/>
                          <a:latin typeface="Arial" panose="020B0604020202020204" pitchFamily="34" charset="0"/>
                        </a:rPr>
                        <a:t>®</a:t>
                      </a:r>
                      <a:r>
                        <a:rPr lang="en-US" sz="1400" b="0" i="0" dirty="0">
                          <a:solidFill>
                            <a:srgbClr val="002060"/>
                          </a:solidFill>
                          <a:effectLst/>
                          <a:latin typeface="Arial" panose="020B0604020202020204" pitchFamily="34" charset="0"/>
                        </a:rPr>
                        <a:t> in 2018.</a:t>
                      </a: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a:txBody>
                    <a:bodyPr/>
                    <a:lstStyle/>
                    <a:p>
                      <a:pPr marL="0" marR="0" algn="l">
                        <a:spcBef>
                          <a:spcPts val="0"/>
                        </a:spcBef>
                        <a:spcAft>
                          <a:spcPts val="0"/>
                        </a:spcAft>
                      </a:pPr>
                      <a:r>
                        <a:rPr lang="en-US" sz="1400" b="0" i="0" dirty="0">
                          <a:solidFill>
                            <a:srgbClr val="002060"/>
                          </a:solidFill>
                          <a:effectLst/>
                          <a:latin typeface="Arial" panose="020B0604020202020204" pitchFamily="34" charset="0"/>
                        </a:rPr>
                        <a:t>Based on internal comparison of American Express U.S. small merchant locations in December 2016 to American Express U.S. small merchant locations in December 2017.</a:t>
                      </a:r>
                    </a:p>
                  </a:txBody>
                  <a:tcPr marT="91440" marB="91440" anchor="ctr">
                    <a:lnL w="9525" cap="flat" cmpd="sng" algn="ctr">
                      <a:solidFill>
                        <a:schemeClr val="accent3"/>
                      </a:solid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xmlns="" val="10003"/>
                  </a:ext>
                </a:extLst>
              </a:tr>
              <a:tr h="489749">
                <a:tc>
                  <a:txBody>
                    <a:bodyPr/>
                    <a:lstStyle/>
                    <a:p>
                      <a:pPr marL="0" marR="0" algn="l" rtl="0" eaLnBrk="1" fontAlgn="t" latinLnBrk="0" hangingPunct="1">
                        <a:spcBef>
                          <a:spcPts val="0"/>
                        </a:spcBef>
                        <a:spcAft>
                          <a:spcPts val="0"/>
                        </a:spcAft>
                      </a:pPr>
                      <a:r>
                        <a:rPr lang="en-US" sz="1400" b="0" i="0" u="none" strike="noStrike" kern="1200" dirty="0">
                          <a:solidFill>
                            <a:srgbClr val="002060"/>
                          </a:solidFill>
                          <a:effectLst/>
                          <a:latin typeface="Arial" panose="020B0604020202020204" pitchFamily="34" charset="0"/>
                        </a:rPr>
                        <a:t>From after school care to summer camp, paying for your children’s activities 365 days a year has never been easier with your American Express</a:t>
                      </a:r>
                      <a:r>
                        <a:rPr lang="en-US" sz="1400" b="0" i="0" u="none" strike="noStrike" kern="1200" baseline="30000" dirty="0">
                          <a:solidFill>
                            <a:srgbClr val="002060"/>
                          </a:solidFill>
                          <a:effectLst/>
                          <a:latin typeface="Arial" panose="020B0604020202020204" pitchFamily="34" charset="0"/>
                        </a:rPr>
                        <a:t>®</a:t>
                      </a:r>
                      <a:r>
                        <a:rPr lang="en-US" sz="1400" b="0" i="0" u="none" strike="noStrike" kern="1200" dirty="0">
                          <a:solidFill>
                            <a:srgbClr val="002060"/>
                          </a:solidFill>
                          <a:effectLst/>
                          <a:latin typeface="Arial" panose="020B0604020202020204" pitchFamily="34" charset="0"/>
                        </a:rPr>
                        <a:t> Card.</a:t>
                      </a: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tc>
                  <a:txBody>
                    <a:bodyPr/>
                    <a:lstStyle/>
                    <a:p>
                      <a:pPr marL="0" marR="0" algn="ctr" rtl="0" eaLnBrk="1" fontAlgn="t" latinLnBrk="0" hangingPunct="1">
                        <a:spcBef>
                          <a:spcPts val="0"/>
                        </a:spcBef>
                        <a:spcAft>
                          <a:spcPts val="0"/>
                        </a:spcAft>
                      </a:pPr>
                      <a:endParaRPr lang="en-US" sz="1400" b="0" i="0" u="none" strike="noStrike" dirty="0">
                        <a:solidFill>
                          <a:srgbClr val="002060"/>
                        </a:solidFill>
                        <a:effectLst/>
                        <a:latin typeface="Arial" panose="020B0604020202020204" pitchFamily="34" charset="0"/>
                      </a:endParaRPr>
                    </a:p>
                  </a:txBody>
                  <a:tcPr marT="91440" marB="91440" anchor="ctr">
                    <a:lnL w="9525" cap="flat" cmpd="sng" algn="ctr">
                      <a:solidFill>
                        <a:schemeClr val="accent3"/>
                      </a:solid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extLst>
                  <a:ext uri="{0D108BD9-81ED-4DB2-BD59-A6C34878D82A}">
                    <a16:rowId xmlns:a16="http://schemas.microsoft.com/office/drawing/2014/main" xmlns="" val="10004"/>
                  </a:ext>
                </a:extLst>
              </a:tr>
              <a:tr h="489749">
                <a:tc>
                  <a:txBody>
                    <a:bodyPr/>
                    <a:lstStyle/>
                    <a:p>
                      <a:pPr marL="0" marR="0">
                        <a:spcBef>
                          <a:spcPts val="0"/>
                        </a:spcBef>
                        <a:spcAft>
                          <a:spcPts val="0"/>
                        </a:spcAft>
                      </a:pPr>
                      <a:r>
                        <a:rPr lang="en-US" sz="1400" b="0" i="0" dirty="0">
                          <a:solidFill>
                            <a:srgbClr val="002060"/>
                          </a:solidFill>
                          <a:effectLst/>
                          <a:latin typeface="Arial" panose="020B0604020202020204" pitchFamily="34" charset="0"/>
                        </a:rPr>
                        <a:t>From soccer to school lunches and summer camp, using your American Express® Card for your kids' activities has never been easier.</a:t>
                      </a: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a:txBody>
                    <a:bodyPr/>
                    <a:lstStyle/>
                    <a:p>
                      <a:pPr marL="0" marR="0" algn="ctr">
                        <a:spcBef>
                          <a:spcPts val="0"/>
                        </a:spcBef>
                        <a:spcAft>
                          <a:spcPts val="0"/>
                        </a:spcAft>
                      </a:pPr>
                      <a:endParaRPr lang="en-US" sz="1400" b="0" i="0" dirty="0">
                        <a:solidFill>
                          <a:srgbClr val="002060"/>
                        </a:solidFill>
                        <a:effectLst/>
                        <a:latin typeface="Arial" panose="020B0604020202020204" pitchFamily="34" charset="0"/>
                        <a:ea typeface="Calibri" panose="020F0502020204030204" pitchFamily="34" charset="0"/>
                        <a:cs typeface="Times New Roman" panose="02020603050405020304" pitchFamily="18" charset="0"/>
                      </a:endParaRPr>
                    </a:p>
                  </a:txBody>
                  <a:tcPr marT="91440" marB="91440" anchor="ctr">
                    <a:lnL w="9525" cap="flat" cmpd="sng" algn="ctr">
                      <a:solidFill>
                        <a:schemeClr val="accent3"/>
                      </a:solid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xmlns="" val="1048892280"/>
                  </a:ext>
                </a:extLst>
              </a:tr>
              <a:tr h="489749">
                <a:tc>
                  <a:txBody>
                    <a:bodyPr/>
                    <a:lstStyle/>
                    <a:p>
                      <a:pPr marL="0" marR="0">
                        <a:spcBef>
                          <a:spcPts val="0"/>
                        </a:spcBef>
                        <a:spcAft>
                          <a:spcPts val="0"/>
                        </a:spcAft>
                      </a:pPr>
                      <a:r>
                        <a:rPr lang="en-US" sz="1400" b="0" i="0" dirty="0">
                          <a:solidFill>
                            <a:srgbClr val="002060"/>
                          </a:solidFill>
                          <a:effectLst/>
                          <a:latin typeface="Arial" panose="020B0604020202020204" pitchFamily="34" charset="0"/>
                        </a:rPr>
                        <a:t>Ballet lessons for Jessie </a:t>
                      </a:r>
                    </a:p>
                    <a:p>
                      <a:pPr marL="0" marR="0">
                        <a:spcBef>
                          <a:spcPts val="0"/>
                        </a:spcBef>
                        <a:spcAft>
                          <a:spcPts val="0"/>
                        </a:spcAft>
                      </a:pPr>
                      <a:r>
                        <a:rPr lang="en-US" sz="1400" b="0" i="0" dirty="0">
                          <a:solidFill>
                            <a:srgbClr val="002060"/>
                          </a:solidFill>
                          <a:effectLst/>
                          <a:latin typeface="Arial" panose="020B0604020202020204" pitchFamily="34" charset="0"/>
                        </a:rPr>
                        <a:t>Karate classes for Sam</a:t>
                      </a:r>
                    </a:p>
                    <a:p>
                      <a:pPr marL="0" marR="0">
                        <a:spcBef>
                          <a:spcPts val="0"/>
                        </a:spcBef>
                        <a:spcAft>
                          <a:spcPts val="0"/>
                        </a:spcAft>
                      </a:pPr>
                      <a:r>
                        <a:rPr lang="en-US" sz="1400" b="0" i="0" dirty="0">
                          <a:solidFill>
                            <a:srgbClr val="002060"/>
                          </a:solidFill>
                          <a:effectLst/>
                          <a:latin typeface="Arial" panose="020B0604020202020204" pitchFamily="34" charset="0"/>
                        </a:rPr>
                        <a:t>Forget writing checks—your American Express</a:t>
                      </a:r>
                      <a:r>
                        <a:rPr lang="en-US" sz="1400" b="0" i="0" baseline="30000" dirty="0">
                          <a:solidFill>
                            <a:srgbClr val="002060"/>
                          </a:solidFill>
                          <a:effectLst/>
                          <a:latin typeface="Arial" panose="020B0604020202020204" pitchFamily="34" charset="0"/>
                        </a:rPr>
                        <a:t>®</a:t>
                      </a:r>
                      <a:r>
                        <a:rPr lang="en-US" sz="1400" b="0" i="0" dirty="0">
                          <a:solidFill>
                            <a:srgbClr val="002060"/>
                          </a:solidFill>
                          <a:effectLst/>
                          <a:latin typeface="Arial" panose="020B0604020202020204" pitchFamily="34" charset="0"/>
                        </a:rPr>
                        <a:t> Card is accepted at more places than ever.</a:t>
                      </a: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solidFill>
                      <a:schemeClr val="accent4">
                        <a:alpha val="20000"/>
                      </a:schemeClr>
                    </a:solidFill>
                  </a:tcPr>
                </a:tc>
                <a:tc>
                  <a:txBody>
                    <a:bodyPr/>
                    <a:lstStyle/>
                    <a:p>
                      <a:pPr marL="0" marR="0" algn="l">
                        <a:spcBef>
                          <a:spcPts val="0"/>
                        </a:spcBef>
                        <a:spcAft>
                          <a:spcPts val="0"/>
                        </a:spcAft>
                      </a:pPr>
                      <a:endParaRPr lang="en-US" sz="1400" b="0" i="0" dirty="0">
                        <a:solidFill>
                          <a:srgbClr val="002060"/>
                        </a:solidFill>
                        <a:effectLst/>
                        <a:latin typeface="Arial" panose="020B0604020202020204" pitchFamily="34" charset="0"/>
                        <a:ea typeface="Calibri" panose="020F0502020204030204" pitchFamily="34" charset="0"/>
                        <a:cs typeface="Times New Roman" panose="02020603050405020304" pitchFamily="18" charset="0"/>
                      </a:endParaRPr>
                    </a:p>
                  </a:txBody>
                  <a:tcPr marT="91440" marB="91440" anchor="ctr">
                    <a:lnL w="9525" cap="flat" cmpd="sng" algn="ctr">
                      <a:solidFill>
                        <a:schemeClr val="accent3"/>
                      </a:solid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solidFill>
                      <a:schemeClr val="accent4">
                        <a:alpha val="20000"/>
                      </a:schemeClr>
                    </a:solidFill>
                  </a:tcPr>
                </a:tc>
                <a:extLst>
                  <a:ext uri="{0D108BD9-81ED-4DB2-BD59-A6C34878D82A}">
                    <a16:rowId xmlns:a16="http://schemas.microsoft.com/office/drawing/2014/main" xmlns="" val="338013057"/>
                  </a:ext>
                </a:extLst>
              </a:tr>
            </a:tbl>
          </a:graphicData>
        </a:graphic>
      </p:graphicFrame>
    </p:spTree>
    <p:extLst>
      <p:ext uri="{BB962C8B-B14F-4D97-AF65-F5344CB8AC3E}">
        <p14:creationId xmlns:p14="http://schemas.microsoft.com/office/powerpoint/2010/main" val="4168193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6EAD209-BB7A-6E43-AB0C-98C3E20EECE0}"/>
              </a:ext>
            </a:extLst>
          </p:cNvPr>
          <p:cNvSpPr>
            <a:spLocks noGrp="1"/>
          </p:cNvSpPr>
          <p:nvPr>
            <p:ph type="title"/>
          </p:nvPr>
        </p:nvSpPr>
        <p:spPr/>
        <p:txBody>
          <a:bodyPr/>
          <a:lstStyle/>
          <a:p>
            <a:r>
              <a:rPr lang="en-US" dirty="0"/>
              <a:t>Card Member Messaging</a:t>
            </a:r>
          </a:p>
        </p:txBody>
      </p:sp>
      <p:sp>
        <p:nvSpPr>
          <p:cNvPr id="3" name="Content Placeholder 2">
            <a:extLst>
              <a:ext uri="{FF2B5EF4-FFF2-40B4-BE49-F238E27FC236}">
                <a16:creationId xmlns:a16="http://schemas.microsoft.com/office/drawing/2014/main" xmlns="" id="{6EEB4096-2677-EC4A-8B0A-D3EE40C60643}"/>
              </a:ext>
            </a:extLst>
          </p:cNvPr>
          <p:cNvSpPr>
            <a:spLocks noGrp="1"/>
          </p:cNvSpPr>
          <p:nvPr>
            <p:ph idx="12"/>
          </p:nvPr>
        </p:nvSpPr>
        <p:spPr/>
        <p:txBody>
          <a:bodyPr>
            <a:spAutoFit/>
          </a:bodyPr>
          <a:lstStyle/>
          <a:p>
            <a:r>
              <a:rPr lang="en-US" dirty="0"/>
              <a:t>Statements TPSP partners &amp; sub-merchants can use in their own customer communications about Card acceptance.</a:t>
            </a:r>
          </a:p>
        </p:txBody>
      </p:sp>
      <p:graphicFrame>
        <p:nvGraphicFramePr>
          <p:cNvPr id="6" name="Table 5">
            <a:extLst>
              <a:ext uri="{FF2B5EF4-FFF2-40B4-BE49-F238E27FC236}">
                <a16:creationId xmlns:a16="http://schemas.microsoft.com/office/drawing/2014/main" xmlns="" id="{264323A1-BEB0-384F-AD9C-43EC81C3DDE1}"/>
              </a:ext>
            </a:extLst>
          </p:cNvPr>
          <p:cNvGraphicFramePr>
            <a:graphicFrameLocks noGrp="1"/>
          </p:cNvGraphicFramePr>
          <p:nvPr>
            <p:extLst>
              <p:ext uri="{D42A27DB-BD31-4B8C-83A1-F6EECF244321}">
                <p14:modId xmlns:p14="http://schemas.microsoft.com/office/powerpoint/2010/main" val="1154080379"/>
              </p:ext>
            </p:extLst>
          </p:nvPr>
        </p:nvGraphicFramePr>
        <p:xfrm>
          <a:off x="560717" y="1642245"/>
          <a:ext cx="11794074" cy="3739152"/>
        </p:xfrm>
        <a:graphic>
          <a:graphicData uri="http://schemas.openxmlformats.org/drawingml/2006/table">
            <a:tbl>
              <a:tblPr firstRow="1" firstCol="1" bandRow="1">
                <a:tableStyleId>{69CF1AB2-1976-4502-BF36-3FF5EA218861}</a:tableStyleId>
              </a:tblPr>
              <a:tblGrid>
                <a:gridCol w="7442546">
                  <a:extLst>
                    <a:ext uri="{9D8B030D-6E8A-4147-A177-3AD203B41FA5}">
                      <a16:colId xmlns:a16="http://schemas.microsoft.com/office/drawing/2014/main" xmlns="" val="20000"/>
                    </a:ext>
                  </a:extLst>
                </a:gridCol>
                <a:gridCol w="4351528">
                  <a:extLst>
                    <a:ext uri="{9D8B030D-6E8A-4147-A177-3AD203B41FA5}">
                      <a16:colId xmlns:a16="http://schemas.microsoft.com/office/drawing/2014/main" xmlns="" val="20001"/>
                    </a:ext>
                  </a:extLst>
                </a:gridCol>
              </a:tblGrid>
              <a:tr h="447312">
                <a:tc>
                  <a:txBody>
                    <a:bodyPr/>
                    <a:lstStyle/>
                    <a:p>
                      <a:pPr marL="91440" marR="0" algn="ctr">
                        <a:spcBef>
                          <a:spcPts val="0"/>
                        </a:spcBef>
                        <a:spcAft>
                          <a:spcPts val="0"/>
                        </a:spcAft>
                      </a:pPr>
                      <a:r>
                        <a:rPr lang="en-US" sz="1800" b="0" i="0" dirty="0">
                          <a:solidFill>
                            <a:schemeClr val="bg1"/>
                          </a:solidFill>
                          <a:effectLst/>
                          <a:latin typeface="Cambria" panose="02040503050406030204" pitchFamily="18" charset="0"/>
                        </a:rPr>
                        <a:t>Copy</a:t>
                      </a:r>
                      <a:endParaRPr lang="en-US" sz="1800" b="0" i="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txBody>
                  <a:tcPr marL="32320" marR="32320" marT="0" marB="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solidFill>
                      <a:schemeClr val="accent1"/>
                    </a:solidFill>
                  </a:tcPr>
                </a:tc>
                <a:tc>
                  <a:txBody>
                    <a:bodyPr/>
                    <a:lstStyle/>
                    <a:p>
                      <a:pPr marL="0" marR="0" algn="ctr">
                        <a:spcBef>
                          <a:spcPts val="0"/>
                        </a:spcBef>
                        <a:spcAft>
                          <a:spcPts val="0"/>
                        </a:spcAft>
                      </a:pPr>
                      <a:r>
                        <a:rPr lang="en-US" sz="1800" b="0" i="0" dirty="0">
                          <a:solidFill>
                            <a:schemeClr val="bg1"/>
                          </a:solidFill>
                          <a:effectLst/>
                          <a:latin typeface="Cambria" panose="02040503050406030204" pitchFamily="18" charset="0"/>
                        </a:rPr>
                        <a:t>Disclaimers</a:t>
                      </a:r>
                      <a:endParaRPr lang="en-US" sz="1800" b="0" i="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txBody>
                  <a:tcPr marL="32320" marR="32320" marT="0" marB="0"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9525" cap="flat" cmpd="sng" algn="ctr">
                      <a:noFill/>
                      <a:prstDash val="solid"/>
                      <a:round/>
                      <a:headEnd type="none" w="med" len="med"/>
                      <a:tailEnd type="none" w="med" len="med"/>
                    </a:lnT>
                    <a:solidFill>
                      <a:schemeClr val="accent1"/>
                    </a:solidFill>
                  </a:tcPr>
                </a:tc>
                <a:extLst>
                  <a:ext uri="{0D108BD9-81ED-4DB2-BD59-A6C34878D82A}">
                    <a16:rowId xmlns:a16="http://schemas.microsoft.com/office/drawing/2014/main" xmlns="" val="10000"/>
                  </a:ext>
                </a:extLst>
              </a:tr>
              <a:tr h="0">
                <a:tc>
                  <a:txBody>
                    <a:bodyPr/>
                    <a:lstStyle/>
                    <a:p>
                      <a:pPr marL="0" marR="0">
                        <a:spcBef>
                          <a:spcPts val="0"/>
                        </a:spcBef>
                        <a:spcAft>
                          <a:spcPts val="0"/>
                        </a:spcAft>
                      </a:pPr>
                      <a:r>
                        <a:rPr lang="en-US" sz="1400" b="0" i="0" dirty="0">
                          <a:solidFill>
                            <a:srgbClr val="002060"/>
                          </a:solidFill>
                          <a:effectLst/>
                          <a:latin typeface="Arial" panose="020B0604020202020204" pitchFamily="34" charset="0"/>
                        </a:rPr>
                        <a:t>From dance academies to driving schools, your American Express</a:t>
                      </a:r>
                      <a:r>
                        <a:rPr lang="en-US" sz="1400" b="0" i="0" baseline="30000" dirty="0">
                          <a:solidFill>
                            <a:srgbClr val="002060"/>
                          </a:solidFill>
                          <a:effectLst/>
                          <a:latin typeface="Arial" panose="020B0604020202020204" pitchFamily="34" charset="0"/>
                        </a:rPr>
                        <a:t>®</a:t>
                      </a:r>
                      <a:r>
                        <a:rPr lang="en-US" sz="1400" b="0" i="0" dirty="0">
                          <a:solidFill>
                            <a:srgbClr val="002060"/>
                          </a:solidFill>
                          <a:effectLst/>
                          <a:latin typeface="Arial" panose="020B0604020202020204" pitchFamily="34" charset="0"/>
                        </a:rPr>
                        <a:t> Card is now welcome at more schools than ever.</a:t>
                      </a: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B w="9525" cap="flat" cmpd="sng" algn="ctr">
                      <a:solidFill>
                        <a:schemeClr val="accent3"/>
                      </a:solidFill>
                      <a:prstDash val="solid"/>
                      <a:round/>
                      <a:headEnd type="none" w="med" len="med"/>
                      <a:tailEnd type="none" w="med" len="med"/>
                    </a:lnB>
                    <a:noFill/>
                  </a:tcPr>
                </a:tc>
                <a:tc>
                  <a:txBody>
                    <a:bodyPr/>
                    <a:lstStyle/>
                    <a:p>
                      <a:pPr marL="0" marR="0" algn="ctr">
                        <a:spcBef>
                          <a:spcPts val="0"/>
                        </a:spcBef>
                        <a:spcAft>
                          <a:spcPts val="0"/>
                        </a:spcAft>
                      </a:pPr>
                      <a:endParaRPr lang="en-US" sz="1400" b="0" i="0" dirty="0">
                        <a:solidFill>
                          <a:srgbClr val="002060"/>
                        </a:solidFill>
                        <a:effectLst/>
                        <a:latin typeface="Arial" panose="020B0604020202020204" pitchFamily="34" charset="0"/>
                        <a:ea typeface="Calibri" panose="020F0502020204030204" pitchFamily="34" charset="0"/>
                        <a:cs typeface="Times New Roman" panose="02020603050405020304" pitchFamily="18" charset="0"/>
                      </a:endParaRPr>
                    </a:p>
                  </a:txBody>
                  <a:tcPr marT="91440" marB="91440" anchor="ctr">
                    <a:lnL w="9525" cap="flat" cmpd="sng" algn="ctr">
                      <a:solidFill>
                        <a:schemeClr val="accent3"/>
                      </a:solidFill>
                      <a:prstDash val="solid"/>
                      <a:round/>
                      <a:headEnd type="none" w="med" len="med"/>
                      <a:tailEnd type="none" w="med" len="med"/>
                    </a:lnL>
                    <a:lnR w="6350" cap="flat" cmpd="sng" algn="ctr">
                      <a:noFill/>
                      <a:prstDash val="solid"/>
                      <a:round/>
                      <a:headEnd type="none" w="med" len="med"/>
                      <a:tailEnd type="none" w="med" len="med"/>
                    </a:lnR>
                    <a:lnB w="9525"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xmlns="" val="10001"/>
                  </a:ext>
                </a:extLst>
              </a:tr>
              <a:tr h="0">
                <a:tc>
                  <a:txBody>
                    <a:bodyPr/>
                    <a:lstStyle/>
                    <a:p>
                      <a:pPr marL="0" marR="0">
                        <a:spcBef>
                          <a:spcPts val="0"/>
                        </a:spcBef>
                        <a:spcAft>
                          <a:spcPts val="0"/>
                        </a:spcAft>
                      </a:pPr>
                      <a:r>
                        <a:rPr lang="en-US" sz="1400" b="0" i="0" dirty="0">
                          <a:solidFill>
                            <a:srgbClr val="002060"/>
                          </a:solidFill>
                          <a:effectLst/>
                          <a:latin typeface="Arial" panose="020B0604020202020204" pitchFamily="34" charset="0"/>
                        </a:rPr>
                        <a:t>Taking care of your family involves paying tuition, co-pays, and insurance...and it's all more convenient now that you can use your American Express</a:t>
                      </a:r>
                      <a:r>
                        <a:rPr lang="en-US" sz="1400" b="0" i="0" baseline="30000" dirty="0">
                          <a:solidFill>
                            <a:srgbClr val="002060"/>
                          </a:solidFill>
                          <a:effectLst/>
                          <a:latin typeface="Arial" panose="020B0604020202020204" pitchFamily="34" charset="0"/>
                        </a:rPr>
                        <a:t>®</a:t>
                      </a:r>
                      <a:r>
                        <a:rPr lang="en-US" sz="1400" b="0" i="0" dirty="0">
                          <a:solidFill>
                            <a:srgbClr val="002060"/>
                          </a:solidFill>
                          <a:effectLst/>
                          <a:latin typeface="Arial" panose="020B0604020202020204" pitchFamily="34" charset="0"/>
                        </a:rPr>
                        <a:t> Card at more places than ever.</a:t>
                      </a: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tc>
                  <a:txBody>
                    <a:bodyPr/>
                    <a:lstStyle/>
                    <a:p>
                      <a:pPr marL="0" marR="0" algn="l">
                        <a:spcBef>
                          <a:spcPts val="0"/>
                        </a:spcBef>
                        <a:spcAft>
                          <a:spcPts val="0"/>
                        </a:spcAft>
                      </a:pPr>
                      <a:endParaRPr lang="en-US" sz="1400" b="0" i="0" dirty="0">
                        <a:solidFill>
                          <a:srgbClr val="002060"/>
                        </a:solidFill>
                        <a:effectLst/>
                        <a:latin typeface="Arial" panose="020B0604020202020204" pitchFamily="34" charset="0"/>
                        <a:ea typeface="Calibri" panose="020F0502020204030204" pitchFamily="34" charset="0"/>
                        <a:cs typeface="Times New Roman" panose="02020603050405020304" pitchFamily="18" charset="0"/>
                      </a:endParaRPr>
                    </a:p>
                  </a:txBody>
                  <a:tcPr marT="91440" marB="91440" anchor="ctr">
                    <a:lnL w="9525" cap="flat" cmpd="sng" algn="ctr">
                      <a:solidFill>
                        <a:schemeClr val="accent3"/>
                      </a:solid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extLst>
                  <a:ext uri="{0D108BD9-81ED-4DB2-BD59-A6C34878D82A}">
                    <a16:rowId xmlns:a16="http://schemas.microsoft.com/office/drawing/2014/main" xmlns="" val="10002"/>
                  </a:ext>
                </a:extLst>
              </a:tr>
              <a:tr h="0">
                <a:tc>
                  <a:txBody>
                    <a:bodyPr/>
                    <a:lstStyle/>
                    <a:p>
                      <a:pPr marL="0" marR="0">
                        <a:spcBef>
                          <a:spcPts val="0"/>
                        </a:spcBef>
                        <a:spcAft>
                          <a:spcPts val="0"/>
                        </a:spcAft>
                      </a:pPr>
                      <a:r>
                        <a:rPr lang="en-US" sz="1400" b="0" i="0" dirty="0">
                          <a:solidFill>
                            <a:srgbClr val="002060"/>
                          </a:solidFill>
                          <a:effectLst/>
                          <a:latin typeface="Arial" panose="020B0604020202020204" pitchFamily="34" charset="0"/>
                        </a:rPr>
                        <a:t>From education to insurance coverage, over 1.6 million more places started accepting American Express Cards in 2018 in the U.S., so you can pay how you choose.</a:t>
                      </a: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a:txBody>
                    <a:bodyPr/>
                    <a:lstStyle/>
                    <a:p>
                      <a:pPr marL="0" marR="0" algn="l">
                        <a:spcBef>
                          <a:spcPts val="0"/>
                        </a:spcBef>
                        <a:spcAft>
                          <a:spcPts val="0"/>
                        </a:spcAft>
                      </a:pPr>
                      <a:r>
                        <a:rPr lang="en-US" sz="1400" b="0" i="0" dirty="0">
                          <a:solidFill>
                            <a:srgbClr val="002060"/>
                          </a:solidFill>
                          <a:effectLst/>
                          <a:latin typeface="Arial" panose="020B0604020202020204" pitchFamily="34" charset="0"/>
                        </a:rPr>
                        <a:t>Based on internal comparison of American Express U.S. small merchant locations in December 2016 to American Express U.S. small merchant locations in December 2017.</a:t>
                      </a:r>
                    </a:p>
                  </a:txBody>
                  <a:tcPr marT="91440" marB="91440" anchor="ctr">
                    <a:lnL w="9525" cap="flat" cmpd="sng" algn="ctr">
                      <a:solidFill>
                        <a:schemeClr val="accent3"/>
                      </a:solid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xmlns="" val="10003"/>
                  </a:ext>
                </a:extLst>
              </a:tr>
              <a:tr h="489749">
                <a:tc>
                  <a:txBody>
                    <a:bodyPr/>
                    <a:lstStyle/>
                    <a:p>
                      <a:pPr marL="0" marR="0" algn="l" rtl="0" eaLnBrk="1" fontAlgn="t" latinLnBrk="0" hangingPunct="1">
                        <a:spcBef>
                          <a:spcPts val="0"/>
                        </a:spcBef>
                        <a:spcAft>
                          <a:spcPts val="0"/>
                        </a:spcAft>
                      </a:pPr>
                      <a:r>
                        <a:rPr lang="en-US" sz="1400" b="0" i="0" u="none" strike="noStrike" kern="1200" dirty="0">
                          <a:solidFill>
                            <a:srgbClr val="002060"/>
                          </a:solidFill>
                          <a:effectLst/>
                          <a:latin typeface="Arial" panose="020B0604020202020204" pitchFamily="34" charset="0"/>
                        </a:rPr>
                        <a:t>From school lunches to tennis lessons, over 1.6 million more places started accepting American Express</a:t>
                      </a:r>
                      <a:r>
                        <a:rPr lang="en-US" sz="1400" b="0" i="0" u="none" strike="noStrike" kern="1200" baseline="30000" dirty="0">
                          <a:solidFill>
                            <a:srgbClr val="002060"/>
                          </a:solidFill>
                          <a:effectLst/>
                          <a:latin typeface="Arial" panose="020B0604020202020204" pitchFamily="34" charset="0"/>
                        </a:rPr>
                        <a:t>®</a:t>
                      </a:r>
                      <a:r>
                        <a:rPr lang="en-US" sz="1400" b="0" i="0" u="none" strike="noStrike" kern="1200" dirty="0">
                          <a:solidFill>
                            <a:srgbClr val="002060"/>
                          </a:solidFill>
                          <a:effectLst/>
                          <a:latin typeface="Arial" panose="020B0604020202020204" pitchFamily="34" charset="0"/>
                        </a:rPr>
                        <a:t> Cards in 2018.</a:t>
                      </a: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solidFill>
                      <a:schemeClr val="accent4">
                        <a:alpha val="20000"/>
                      </a:schemeClr>
                    </a:solidFill>
                  </a:tcPr>
                </a:tc>
                <a:tc>
                  <a:txBody>
                    <a:bodyPr/>
                    <a:lstStyle/>
                    <a:p>
                      <a:pPr marL="0" marR="0" algn="l" rtl="0" eaLnBrk="1" fontAlgn="t" latinLnBrk="0" hangingPunct="1">
                        <a:spcBef>
                          <a:spcPts val="0"/>
                        </a:spcBef>
                        <a:spcAft>
                          <a:spcPts val="0"/>
                        </a:spcAft>
                      </a:pPr>
                      <a:r>
                        <a:rPr lang="en-US" sz="1400" b="0" i="0" u="none" strike="noStrike" dirty="0">
                          <a:solidFill>
                            <a:srgbClr val="002060"/>
                          </a:solidFill>
                          <a:effectLst/>
                          <a:latin typeface="Arial" panose="020B0604020202020204" pitchFamily="34" charset="0"/>
                        </a:rPr>
                        <a:t>Based on internal comparison of American Express U.S. small merchant locations in December 2016 to American Express U.S. small merchant locations in December 2017.</a:t>
                      </a:r>
                    </a:p>
                  </a:txBody>
                  <a:tcPr marT="91440" marB="91440" anchor="ctr">
                    <a:lnL w="9525" cap="flat" cmpd="sng" algn="ctr">
                      <a:solidFill>
                        <a:schemeClr val="accent3"/>
                      </a:solid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solidFill>
                      <a:schemeClr val="accent4">
                        <a:alpha val="20000"/>
                      </a:schemeClr>
                    </a:solidFill>
                  </a:tcPr>
                </a:tc>
                <a:extLst>
                  <a:ext uri="{0D108BD9-81ED-4DB2-BD59-A6C34878D82A}">
                    <a16:rowId xmlns:a16="http://schemas.microsoft.com/office/drawing/2014/main" xmlns="" val="10004"/>
                  </a:ext>
                </a:extLst>
              </a:tr>
            </a:tbl>
          </a:graphicData>
        </a:graphic>
      </p:graphicFrame>
      <p:sp>
        <p:nvSpPr>
          <p:cNvPr id="7" name="TextBox 6">
            <a:extLst>
              <a:ext uri="{FF2B5EF4-FFF2-40B4-BE49-F238E27FC236}">
                <a16:creationId xmlns:a16="http://schemas.microsoft.com/office/drawing/2014/main" xmlns="" id="{64A7822B-03E7-8A42-B73E-518AF49134B6}"/>
              </a:ext>
            </a:extLst>
          </p:cNvPr>
          <p:cNvSpPr txBox="1"/>
          <p:nvPr/>
        </p:nvSpPr>
        <p:spPr>
          <a:xfrm>
            <a:off x="560717" y="5477741"/>
            <a:ext cx="3826556" cy="430887"/>
          </a:xfrm>
          <a:prstGeom prst="rect">
            <a:avLst/>
          </a:prstGeom>
          <a:solidFill>
            <a:srgbClr val="FFFF00"/>
          </a:solidFill>
        </p:spPr>
        <p:txBody>
          <a:bodyPr wrap="square" lIns="91440" tIns="91440" rIns="91440" bIns="91440" rtlCol="0">
            <a:spAutoFit/>
          </a:bodyPr>
          <a:lstStyle/>
          <a:p>
            <a:pPr algn="ctr">
              <a:spcBef>
                <a:spcPts val="1000"/>
              </a:spcBef>
            </a:pPr>
            <a:r>
              <a:rPr lang="en-US" sz="1600" dirty="0">
                <a:solidFill>
                  <a:srgbClr val="FF0000"/>
                </a:solidFill>
              </a:rPr>
              <a:t>Use only statements that are relevant.</a:t>
            </a:r>
          </a:p>
        </p:txBody>
      </p:sp>
    </p:spTree>
    <p:extLst>
      <p:ext uri="{BB962C8B-B14F-4D97-AF65-F5344CB8AC3E}">
        <p14:creationId xmlns:p14="http://schemas.microsoft.com/office/powerpoint/2010/main" val="1820582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28232" y="4274282"/>
            <a:ext cx="11744960" cy="664797"/>
          </a:xfrm>
        </p:spPr>
        <p:txBody>
          <a:bodyPr/>
          <a:lstStyle/>
          <a:p>
            <a:r>
              <a:rPr lang="en-US" sz="4800" cap="none" dirty="0"/>
              <a:t>Third Party Service Provider Resources</a:t>
            </a:r>
          </a:p>
        </p:txBody>
      </p:sp>
      <p:sp>
        <p:nvSpPr>
          <p:cNvPr id="3" name="Subtitle 2"/>
          <p:cNvSpPr>
            <a:spLocks noGrp="1"/>
          </p:cNvSpPr>
          <p:nvPr>
            <p:ph type="subTitle" idx="4"/>
          </p:nvPr>
        </p:nvSpPr>
        <p:spPr>
          <a:xfrm>
            <a:off x="1232630" y="6924651"/>
            <a:ext cx="11228221" cy="306067"/>
          </a:xfrm>
        </p:spPr>
        <p:txBody>
          <a:bodyPr/>
          <a:lstStyle/>
          <a:p>
            <a:r>
              <a:rPr lang="en-US" sz="1200" cap="none" dirty="0">
                <a:solidFill>
                  <a:schemeClr val="accent5"/>
                </a:solidFill>
              </a:rPr>
              <a:t>This document contains unpublished confidential and proprietary information of American Express. </a:t>
            </a:r>
            <a:br>
              <a:rPr lang="en-US" sz="1200" cap="none" dirty="0">
                <a:solidFill>
                  <a:schemeClr val="accent5"/>
                </a:solidFill>
              </a:rPr>
            </a:br>
            <a:r>
              <a:rPr lang="en-US" sz="1200" cap="none" dirty="0">
                <a:solidFill>
                  <a:schemeClr val="accent5"/>
                </a:solidFill>
              </a:rPr>
              <a:t>No disclosure or use of any portion may be made without the express written consent of American Express.</a:t>
            </a:r>
          </a:p>
        </p:txBody>
      </p:sp>
      <p:sp>
        <p:nvSpPr>
          <p:cNvPr id="4" name="TextBox 3">
            <a:extLst>
              <a:ext uri="{FF2B5EF4-FFF2-40B4-BE49-F238E27FC236}">
                <a16:creationId xmlns:a16="http://schemas.microsoft.com/office/drawing/2014/main" xmlns="" id="{0329A6E9-32E8-C645-902B-0D2AFBA8F268}"/>
              </a:ext>
            </a:extLst>
          </p:cNvPr>
          <p:cNvSpPr txBox="1"/>
          <p:nvPr/>
        </p:nvSpPr>
        <p:spPr>
          <a:xfrm>
            <a:off x="1228232" y="7367362"/>
            <a:ext cx="4998163" cy="123111"/>
          </a:xfrm>
          <a:prstGeom prst="rect">
            <a:avLst/>
          </a:prstGeom>
        </p:spPr>
        <p:txBody>
          <a:bodyPr wrap="none" lIns="0" tIns="0" rIns="0" bIns="0" rtlCol="0">
            <a:spAutoFit/>
          </a:bodyPr>
          <a:lstStyle/>
          <a:p>
            <a:r>
              <a:rPr lang="en-US" sz="800" dirty="0">
                <a:latin typeface="Arial" panose="020B0604020202020204" pitchFamily="34" charset="0"/>
              </a:rPr>
              <a:t>© 2019 AMERICAN EXPRESS TRAVEL RELATED SERVICES COMPANY, INC. ALL RIGHTS RESERVED. </a:t>
            </a:r>
          </a:p>
        </p:txBody>
      </p:sp>
      <p:sp>
        <p:nvSpPr>
          <p:cNvPr id="5" name="TextBox 4">
            <a:extLst>
              <a:ext uri="{FF2B5EF4-FFF2-40B4-BE49-F238E27FC236}">
                <a16:creationId xmlns:a16="http://schemas.microsoft.com/office/drawing/2014/main" xmlns="" id="{C1294EAD-E614-E048-AFAE-3473A296661D}"/>
              </a:ext>
            </a:extLst>
          </p:cNvPr>
          <p:cNvSpPr txBox="1"/>
          <p:nvPr/>
        </p:nvSpPr>
        <p:spPr>
          <a:xfrm>
            <a:off x="1243516" y="5597861"/>
            <a:ext cx="2933816" cy="406265"/>
          </a:xfrm>
          <a:prstGeom prst="rect">
            <a:avLst/>
          </a:prstGeom>
          <a:solidFill>
            <a:srgbClr val="FFFF00"/>
          </a:solidFill>
        </p:spPr>
        <p:txBody>
          <a:bodyPr wrap="none" lIns="91440" tIns="91440" rIns="91440" bIns="91440" rtlCol="0" anchor="ctr" anchorCtr="0">
            <a:spAutoFit/>
          </a:bodyPr>
          <a:lstStyle/>
          <a:p>
            <a:pPr>
              <a:lnSpc>
                <a:spcPct val="90000"/>
              </a:lnSpc>
              <a:spcBef>
                <a:spcPts val="600"/>
              </a:spcBef>
            </a:pPr>
            <a:r>
              <a:rPr lang="en-US" sz="1600" dirty="0">
                <a:solidFill>
                  <a:srgbClr val="FF0000"/>
                </a:solidFill>
                <a:latin typeface="Arial" panose="020B0604020202020204" pitchFamily="34" charset="0"/>
              </a:rPr>
              <a:t>[Customize with Partner Logo]</a:t>
            </a:r>
          </a:p>
        </p:txBody>
      </p:sp>
      <p:sp>
        <p:nvSpPr>
          <p:cNvPr id="6" name="TextBox 5">
            <a:extLst>
              <a:ext uri="{FF2B5EF4-FFF2-40B4-BE49-F238E27FC236}">
                <a16:creationId xmlns:a16="http://schemas.microsoft.com/office/drawing/2014/main" xmlns="" id="{D215B721-DA8A-0E4D-ADA5-8C00014FE9F6}"/>
              </a:ext>
            </a:extLst>
          </p:cNvPr>
          <p:cNvSpPr txBox="1"/>
          <p:nvPr/>
        </p:nvSpPr>
        <p:spPr>
          <a:xfrm>
            <a:off x="1243516" y="6478236"/>
            <a:ext cx="4706131" cy="193899"/>
          </a:xfrm>
          <a:prstGeom prst="rect">
            <a:avLst/>
          </a:prstGeom>
        </p:spPr>
        <p:txBody>
          <a:bodyPr wrap="square" lIns="0" tIns="0" rIns="0" bIns="0" rtlCol="0">
            <a:spAutoFit/>
          </a:bodyPr>
          <a:lstStyle/>
          <a:p>
            <a:pPr algn="l">
              <a:lnSpc>
                <a:spcPct val="90000"/>
              </a:lnSpc>
              <a:spcBef>
                <a:spcPts val="600"/>
              </a:spcBef>
            </a:pPr>
            <a:fld id="{1D8CD3FD-D7E1-0640-82E0-20593B29C978}" type="datetime4">
              <a:rPr lang="en-US" sz="1400" smtClean="0">
                <a:solidFill>
                  <a:schemeClr val="accent5"/>
                </a:solidFill>
              </a:rPr>
              <a:t>May 23, 2019</a:t>
            </a:fld>
            <a:endParaRPr lang="en-US" sz="1400" dirty="0">
              <a:solidFill>
                <a:schemeClr val="accent5"/>
              </a:solidFill>
            </a:endParaRPr>
          </a:p>
        </p:txBody>
      </p:sp>
    </p:spTree>
    <p:extLst>
      <p:ext uri="{BB962C8B-B14F-4D97-AF65-F5344CB8AC3E}">
        <p14:creationId xmlns:p14="http://schemas.microsoft.com/office/powerpoint/2010/main" val="3804230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CB0416F-9D8E-754D-8C15-0F8CE3B82A7A}"/>
              </a:ext>
            </a:extLst>
          </p:cNvPr>
          <p:cNvSpPr>
            <a:spLocks noGrp="1"/>
          </p:cNvSpPr>
          <p:nvPr>
            <p:ph type="title"/>
          </p:nvPr>
        </p:nvSpPr>
        <p:spPr>
          <a:xfrm>
            <a:off x="560717" y="391949"/>
            <a:ext cx="12731817" cy="415498"/>
          </a:xfrm>
        </p:spPr>
        <p:txBody>
          <a:bodyPr>
            <a:spAutoFit/>
          </a:bodyPr>
          <a:lstStyle/>
          <a:p>
            <a:r>
              <a:rPr lang="en-US" dirty="0"/>
              <a:t>Introduction</a:t>
            </a:r>
          </a:p>
        </p:txBody>
      </p:sp>
      <p:sp>
        <p:nvSpPr>
          <p:cNvPr id="4" name="TextBox 3">
            <a:extLst>
              <a:ext uri="{FF2B5EF4-FFF2-40B4-BE49-F238E27FC236}">
                <a16:creationId xmlns:a16="http://schemas.microsoft.com/office/drawing/2014/main" xmlns="" id="{03F4EC87-7265-F84C-AA6D-F4A2CDF563AF}"/>
              </a:ext>
            </a:extLst>
          </p:cNvPr>
          <p:cNvSpPr txBox="1"/>
          <p:nvPr/>
        </p:nvSpPr>
        <p:spPr>
          <a:xfrm>
            <a:off x="560717" y="1821841"/>
            <a:ext cx="5846617" cy="249299"/>
          </a:xfrm>
          <a:prstGeom prst="rect">
            <a:avLst/>
          </a:prstGeom>
        </p:spPr>
        <p:txBody>
          <a:bodyPr wrap="square" lIns="0" tIns="0" rIns="0" bIns="0" rtlCol="0">
            <a:spAutoFit/>
          </a:bodyPr>
          <a:lstStyle/>
          <a:p>
            <a:pPr>
              <a:lnSpc>
                <a:spcPct val="90000"/>
              </a:lnSpc>
              <a:spcBef>
                <a:spcPts val="600"/>
              </a:spcBef>
            </a:pPr>
            <a:r>
              <a:rPr lang="en-US" sz="1800" dirty="0">
                <a:solidFill>
                  <a:schemeClr val="accent1"/>
                </a:solidFill>
                <a:latin typeface="Cambria" panose="02040503050406030204" pitchFamily="18" charset="0"/>
              </a:rPr>
              <a:t>This document contains tools and resources to help you: </a:t>
            </a:r>
          </a:p>
        </p:txBody>
      </p:sp>
      <p:sp>
        <p:nvSpPr>
          <p:cNvPr id="5" name="Rectangle 4">
            <a:extLst>
              <a:ext uri="{FF2B5EF4-FFF2-40B4-BE49-F238E27FC236}">
                <a16:creationId xmlns:a16="http://schemas.microsoft.com/office/drawing/2014/main" xmlns="" id="{834AC65E-B87F-9A4E-80AB-111EB32B2E48}"/>
              </a:ext>
            </a:extLst>
          </p:cNvPr>
          <p:cNvSpPr/>
          <p:nvPr/>
        </p:nvSpPr>
        <p:spPr>
          <a:xfrm>
            <a:off x="6908801" y="2170546"/>
            <a:ext cx="5569068" cy="42228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74320" tIns="274320" rIns="274320" bIns="274320" rtlCol="0" anchor="t" anchorCtr="0"/>
          <a:lstStyle/>
          <a:p>
            <a:pPr>
              <a:spcBef>
                <a:spcPts val="1600"/>
              </a:spcBef>
            </a:pPr>
            <a:r>
              <a:rPr lang="en-US" sz="1800" dirty="0">
                <a:latin typeface="Cambria" panose="02040503050406030204" pitchFamily="18" charset="0"/>
              </a:rPr>
              <a:t>Your American Express Partner Manager </a:t>
            </a:r>
            <a:br>
              <a:rPr lang="en-US" sz="1800" dirty="0">
                <a:latin typeface="Cambria" panose="02040503050406030204" pitchFamily="18" charset="0"/>
              </a:rPr>
            </a:br>
            <a:r>
              <a:rPr lang="en-US" sz="1800" dirty="0">
                <a:latin typeface="Cambria" panose="02040503050406030204" pitchFamily="18" charset="0"/>
              </a:rPr>
              <a:t>and primary contact is:</a:t>
            </a:r>
          </a:p>
          <a:p>
            <a:pPr>
              <a:spcBef>
                <a:spcPts val="1600"/>
              </a:spcBef>
            </a:pPr>
            <a:r>
              <a:rPr lang="en-US" sz="1800" dirty="0"/>
              <a:t>Barbara K. Mahoney </a:t>
            </a:r>
          </a:p>
          <a:p>
            <a:r>
              <a:rPr lang="en-US" sz="1800" dirty="0"/>
              <a:t>Senior Partner Manager</a:t>
            </a:r>
          </a:p>
          <a:p>
            <a:r>
              <a:rPr lang="en-US" sz="1800" dirty="0"/>
              <a:t>Global Merchant and Network Services</a:t>
            </a:r>
          </a:p>
          <a:p>
            <a:r>
              <a:rPr lang="en-US" sz="1800" dirty="0"/>
              <a:t>American Express</a:t>
            </a:r>
          </a:p>
          <a:p>
            <a:pPr>
              <a:spcBef>
                <a:spcPts val="1600"/>
              </a:spcBef>
            </a:pPr>
            <a:r>
              <a:rPr lang="en-US" sz="1800" dirty="0"/>
              <a:t>O: 610.789.9339 | M: 610.212.9869 </a:t>
            </a:r>
          </a:p>
          <a:p>
            <a:pPr>
              <a:spcBef>
                <a:spcPts val="1600"/>
              </a:spcBef>
            </a:pPr>
            <a:r>
              <a:rPr lang="en-US" sz="1800" dirty="0"/>
              <a:t>E: </a:t>
            </a:r>
            <a:r>
              <a:rPr lang="en-US" sz="1800" dirty="0" err="1"/>
              <a:t>barbara.mahoney@aexp.com</a:t>
            </a:r>
            <a:endParaRPr lang="en-US" sz="1800" dirty="0"/>
          </a:p>
        </p:txBody>
      </p:sp>
      <p:sp>
        <p:nvSpPr>
          <p:cNvPr id="6" name="TextBox 5">
            <a:extLst>
              <a:ext uri="{FF2B5EF4-FFF2-40B4-BE49-F238E27FC236}">
                <a16:creationId xmlns:a16="http://schemas.microsoft.com/office/drawing/2014/main" xmlns="" id="{96E4C548-5313-7040-820F-13D3CA376035}"/>
              </a:ext>
            </a:extLst>
          </p:cNvPr>
          <p:cNvSpPr txBox="1"/>
          <p:nvPr/>
        </p:nvSpPr>
        <p:spPr>
          <a:xfrm>
            <a:off x="6908800" y="1731604"/>
            <a:ext cx="5569068" cy="430887"/>
          </a:xfrm>
          <a:prstGeom prst="rect">
            <a:avLst/>
          </a:prstGeom>
          <a:solidFill>
            <a:srgbClr val="FFFF00"/>
          </a:solidFill>
        </p:spPr>
        <p:txBody>
          <a:bodyPr wrap="square" lIns="91440" tIns="91440" rIns="91440" bIns="91440" rtlCol="0" anchor="ctr">
            <a:spAutoFit/>
          </a:bodyPr>
          <a:lstStyle/>
          <a:p>
            <a:r>
              <a:rPr lang="en-US" sz="1600" dirty="0">
                <a:solidFill>
                  <a:srgbClr val="FF0000"/>
                </a:solidFill>
                <a:latin typeface="Arial" panose="020B0604020202020204" pitchFamily="34" charset="0"/>
              </a:rPr>
              <a:t>Customize for Partner Manager:</a:t>
            </a:r>
          </a:p>
        </p:txBody>
      </p:sp>
      <p:sp>
        <p:nvSpPr>
          <p:cNvPr id="8" name="TextBox 7">
            <a:extLst>
              <a:ext uri="{FF2B5EF4-FFF2-40B4-BE49-F238E27FC236}">
                <a16:creationId xmlns:a16="http://schemas.microsoft.com/office/drawing/2014/main" xmlns="" id="{7CB26E44-A10F-414E-95DC-203E140173EC}"/>
              </a:ext>
            </a:extLst>
          </p:cNvPr>
          <p:cNvSpPr txBox="1"/>
          <p:nvPr/>
        </p:nvSpPr>
        <p:spPr>
          <a:xfrm>
            <a:off x="1911928" y="2801139"/>
            <a:ext cx="3011054" cy="664797"/>
          </a:xfrm>
          <a:prstGeom prst="rect">
            <a:avLst/>
          </a:prstGeom>
        </p:spPr>
        <p:txBody>
          <a:bodyPr wrap="square" lIns="0" tIns="0" rIns="0" bIns="0" rtlCol="0">
            <a:spAutoFit/>
          </a:bodyPr>
          <a:lstStyle/>
          <a:p>
            <a:pPr>
              <a:lnSpc>
                <a:spcPct val="90000"/>
              </a:lnSpc>
              <a:spcBef>
                <a:spcPts val="1800"/>
              </a:spcBef>
            </a:pPr>
            <a:r>
              <a:rPr lang="en-US" sz="1600" dirty="0">
                <a:solidFill>
                  <a:schemeClr val="accent5"/>
                </a:solidFill>
              </a:rPr>
              <a:t>Understand key components of </a:t>
            </a:r>
            <a:br>
              <a:rPr lang="en-US" sz="1600" dirty="0">
                <a:solidFill>
                  <a:schemeClr val="accent5"/>
                </a:solidFill>
              </a:rPr>
            </a:br>
            <a:r>
              <a:rPr lang="en-US" sz="1600" dirty="0">
                <a:solidFill>
                  <a:schemeClr val="accent5"/>
                </a:solidFill>
              </a:rPr>
              <a:t>the American Express Card acceptance program.</a:t>
            </a:r>
          </a:p>
        </p:txBody>
      </p:sp>
      <p:sp>
        <p:nvSpPr>
          <p:cNvPr id="9" name="TextBox 8">
            <a:extLst>
              <a:ext uri="{FF2B5EF4-FFF2-40B4-BE49-F238E27FC236}">
                <a16:creationId xmlns:a16="http://schemas.microsoft.com/office/drawing/2014/main" xmlns="" id="{7DBFC3AB-1AA3-624E-845C-99F1C347753D}"/>
              </a:ext>
            </a:extLst>
          </p:cNvPr>
          <p:cNvSpPr txBox="1"/>
          <p:nvPr/>
        </p:nvSpPr>
        <p:spPr>
          <a:xfrm>
            <a:off x="1911928" y="4024398"/>
            <a:ext cx="3620653" cy="664797"/>
          </a:xfrm>
          <a:prstGeom prst="rect">
            <a:avLst/>
          </a:prstGeom>
        </p:spPr>
        <p:txBody>
          <a:bodyPr wrap="square" lIns="0" tIns="0" rIns="0" bIns="0" rtlCol="0">
            <a:spAutoFit/>
          </a:bodyPr>
          <a:lstStyle/>
          <a:p>
            <a:pPr>
              <a:lnSpc>
                <a:spcPct val="90000"/>
              </a:lnSpc>
              <a:spcBef>
                <a:spcPts val="1800"/>
              </a:spcBef>
            </a:pPr>
            <a:r>
              <a:rPr lang="en-US" sz="1600" dirty="0">
                <a:solidFill>
                  <a:schemeClr val="accent5"/>
                </a:solidFill>
              </a:rPr>
              <a:t>Learn the value of American Express Card acceptance, the benefits to your organization and to your customers.</a:t>
            </a:r>
          </a:p>
        </p:txBody>
      </p:sp>
      <p:sp>
        <p:nvSpPr>
          <p:cNvPr id="10" name="TextBox 9">
            <a:extLst>
              <a:ext uri="{FF2B5EF4-FFF2-40B4-BE49-F238E27FC236}">
                <a16:creationId xmlns:a16="http://schemas.microsoft.com/office/drawing/2014/main" xmlns="" id="{D6605712-3544-D842-ABA5-AADD935FC572}"/>
              </a:ext>
            </a:extLst>
          </p:cNvPr>
          <p:cNvSpPr txBox="1"/>
          <p:nvPr/>
        </p:nvSpPr>
        <p:spPr>
          <a:xfrm>
            <a:off x="1911928" y="5247657"/>
            <a:ext cx="3972824" cy="664797"/>
          </a:xfrm>
          <a:prstGeom prst="rect">
            <a:avLst/>
          </a:prstGeom>
        </p:spPr>
        <p:txBody>
          <a:bodyPr wrap="square" lIns="0" tIns="0" rIns="0" bIns="0" rtlCol="0">
            <a:spAutoFit/>
          </a:bodyPr>
          <a:lstStyle/>
          <a:p>
            <a:pPr>
              <a:lnSpc>
                <a:spcPct val="90000"/>
              </a:lnSpc>
              <a:spcBef>
                <a:spcPts val="1800"/>
              </a:spcBef>
            </a:pPr>
            <a:r>
              <a:rPr lang="en-US" sz="1600" dirty="0">
                <a:solidFill>
                  <a:schemeClr val="accent5"/>
                </a:solidFill>
              </a:rPr>
              <a:t>Communicate to your customers why they should add American Express to the payment options they offer their customers. </a:t>
            </a:r>
          </a:p>
        </p:txBody>
      </p:sp>
      <p:grpSp>
        <p:nvGrpSpPr>
          <p:cNvPr id="17" name="Group 16">
            <a:extLst>
              <a:ext uri="{FF2B5EF4-FFF2-40B4-BE49-F238E27FC236}">
                <a16:creationId xmlns:a16="http://schemas.microsoft.com/office/drawing/2014/main" xmlns="" id="{B0F1A0F0-1D64-4C4B-BD07-6504910A198C}"/>
              </a:ext>
            </a:extLst>
          </p:cNvPr>
          <p:cNvGrpSpPr/>
          <p:nvPr/>
        </p:nvGrpSpPr>
        <p:grpSpPr>
          <a:xfrm>
            <a:off x="653671" y="2640478"/>
            <a:ext cx="997527" cy="997527"/>
            <a:chOff x="653671" y="2733468"/>
            <a:chExt cx="997527" cy="997527"/>
          </a:xfrm>
        </p:grpSpPr>
        <p:sp>
          <p:nvSpPr>
            <p:cNvPr id="11" name="Oval 10">
              <a:extLst>
                <a:ext uri="{FF2B5EF4-FFF2-40B4-BE49-F238E27FC236}">
                  <a16:creationId xmlns:a16="http://schemas.microsoft.com/office/drawing/2014/main" xmlns="" id="{D1EDAC3A-9FAE-9C4D-AC38-96717EFC62F5}"/>
                </a:ext>
              </a:extLst>
            </p:cNvPr>
            <p:cNvSpPr/>
            <p:nvPr/>
          </p:nvSpPr>
          <p:spPr>
            <a:xfrm>
              <a:off x="653671" y="2733468"/>
              <a:ext cx="997527" cy="997527"/>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14" name="Freeform 13">
              <a:extLst>
                <a:ext uri="{FF2B5EF4-FFF2-40B4-BE49-F238E27FC236}">
                  <a16:creationId xmlns:a16="http://schemas.microsoft.com/office/drawing/2014/main" xmlns="" id="{B48AC148-A262-9143-A74B-969EE99D3E66}"/>
                </a:ext>
              </a:extLst>
            </p:cNvPr>
            <p:cNvSpPr/>
            <p:nvPr/>
          </p:nvSpPr>
          <p:spPr>
            <a:xfrm>
              <a:off x="959807" y="2975412"/>
              <a:ext cx="385254" cy="513638"/>
            </a:xfrm>
            <a:custGeom>
              <a:avLst/>
              <a:gdLst>
                <a:gd name="connsiteX0" fmla="*/ 304800 w 457230"/>
                <a:gd name="connsiteY0" fmla="*/ 158913 h 609600"/>
                <a:gd name="connsiteX1" fmla="*/ 304800 w 457230"/>
                <a:gd name="connsiteY1" fmla="*/ 380998 h 609600"/>
                <a:gd name="connsiteX2" fmla="*/ 266700 w 457230"/>
                <a:gd name="connsiteY2" fmla="*/ 419098 h 609600"/>
                <a:gd name="connsiteX3" fmla="*/ 254000 w 457230"/>
                <a:gd name="connsiteY3" fmla="*/ 419098 h 609600"/>
                <a:gd name="connsiteX4" fmla="*/ 215900 w 457230"/>
                <a:gd name="connsiteY4" fmla="*/ 419098 h 609600"/>
                <a:gd name="connsiteX5" fmla="*/ 203200 w 457230"/>
                <a:gd name="connsiteY5" fmla="*/ 279398 h 609600"/>
                <a:gd name="connsiteX6" fmla="*/ 184150 w 457230"/>
                <a:gd name="connsiteY6" fmla="*/ 260348 h 609600"/>
                <a:gd name="connsiteX7" fmla="*/ 165100 w 457230"/>
                <a:gd name="connsiteY7" fmla="*/ 279398 h 609600"/>
                <a:gd name="connsiteX8" fmla="*/ 165100 w 457230"/>
                <a:gd name="connsiteY8" fmla="*/ 373708 h 609600"/>
                <a:gd name="connsiteX9" fmla="*/ 165633 w 457230"/>
                <a:gd name="connsiteY9" fmla="*/ 380998 h 609600"/>
                <a:gd name="connsiteX10" fmla="*/ 165938 w 457230"/>
                <a:gd name="connsiteY10" fmla="*/ 385430 h 609600"/>
                <a:gd name="connsiteX11" fmla="*/ 168948 w 457230"/>
                <a:gd name="connsiteY11" fmla="*/ 419098 h 609600"/>
                <a:gd name="connsiteX12" fmla="*/ 201968 w 457230"/>
                <a:gd name="connsiteY12" fmla="*/ 502270 h 609600"/>
                <a:gd name="connsiteX13" fmla="*/ 203378 w 457230"/>
                <a:gd name="connsiteY13" fmla="*/ 503439 h 609600"/>
                <a:gd name="connsiteX14" fmla="*/ 225615 w 457230"/>
                <a:gd name="connsiteY14" fmla="*/ 539748 h 609600"/>
                <a:gd name="connsiteX15" fmla="*/ 225615 w 457230"/>
                <a:gd name="connsiteY15" fmla="*/ 563459 h 609600"/>
                <a:gd name="connsiteX16" fmla="*/ 230022 w 457230"/>
                <a:gd name="connsiteY16" fmla="*/ 571498 h 609600"/>
                <a:gd name="connsiteX17" fmla="*/ 419100 w 457230"/>
                <a:gd name="connsiteY17" fmla="*/ 571498 h 609600"/>
                <a:gd name="connsiteX18" fmla="*/ 419100 w 457230"/>
                <a:gd name="connsiteY18" fmla="*/ 279398 h 609600"/>
                <a:gd name="connsiteX19" fmla="*/ 419024 w 457230"/>
                <a:gd name="connsiteY19" fmla="*/ 277988 h 609600"/>
                <a:gd name="connsiteX20" fmla="*/ 304800 w 457230"/>
                <a:gd name="connsiteY20" fmla="*/ 158913 h 609600"/>
                <a:gd name="connsiteX21" fmla="*/ 101600 w 457230"/>
                <a:gd name="connsiteY21" fmla="*/ 38098 h 609600"/>
                <a:gd name="connsiteX22" fmla="*/ 101600 w 457230"/>
                <a:gd name="connsiteY22" fmla="*/ 380998 h 609600"/>
                <a:gd name="connsiteX23" fmla="*/ 127000 w 457230"/>
                <a:gd name="connsiteY23" fmla="*/ 380998 h 609600"/>
                <a:gd name="connsiteX24" fmla="*/ 127000 w 457230"/>
                <a:gd name="connsiteY24" fmla="*/ 279398 h 609600"/>
                <a:gd name="connsiteX25" fmla="*/ 184150 w 457230"/>
                <a:gd name="connsiteY25" fmla="*/ 222248 h 609600"/>
                <a:gd name="connsiteX26" fmla="*/ 241300 w 457230"/>
                <a:gd name="connsiteY26" fmla="*/ 279398 h 609600"/>
                <a:gd name="connsiteX27" fmla="*/ 250546 w 457230"/>
                <a:gd name="connsiteY27" fmla="*/ 380998 h 609600"/>
                <a:gd name="connsiteX28" fmla="*/ 266700 w 457230"/>
                <a:gd name="connsiteY28" fmla="*/ 380998 h 609600"/>
                <a:gd name="connsiteX29" fmla="*/ 266700 w 457230"/>
                <a:gd name="connsiteY29" fmla="*/ 38098 h 609600"/>
                <a:gd name="connsiteX30" fmla="*/ 38105 w 457230"/>
                <a:gd name="connsiteY30" fmla="*/ 38095 h 609600"/>
                <a:gd name="connsiteX31" fmla="*/ 38105 w 457230"/>
                <a:gd name="connsiteY31" fmla="*/ 380995 h 609600"/>
                <a:gd name="connsiteX32" fmla="*/ 63505 w 457230"/>
                <a:gd name="connsiteY32" fmla="*/ 380995 h 609600"/>
                <a:gd name="connsiteX33" fmla="*/ 63505 w 457230"/>
                <a:gd name="connsiteY33" fmla="*/ 38095 h 609600"/>
                <a:gd name="connsiteX34" fmla="*/ 38100 w 457230"/>
                <a:gd name="connsiteY34" fmla="*/ 0 h 609600"/>
                <a:gd name="connsiteX35" fmla="*/ 266700 w 457230"/>
                <a:gd name="connsiteY35" fmla="*/ 0 h 609600"/>
                <a:gd name="connsiteX36" fmla="*/ 304800 w 457230"/>
                <a:gd name="connsiteY36" fmla="*/ 38100 h 609600"/>
                <a:gd name="connsiteX37" fmla="*/ 304800 w 457230"/>
                <a:gd name="connsiteY37" fmla="*/ 112598 h 609600"/>
                <a:gd name="connsiteX38" fmla="*/ 457200 w 457230"/>
                <a:gd name="connsiteY38" fmla="*/ 279984 h 609600"/>
                <a:gd name="connsiteX39" fmla="*/ 457200 w 457230"/>
                <a:gd name="connsiteY39" fmla="*/ 571500 h 609600"/>
                <a:gd name="connsiteX40" fmla="*/ 419100 w 457230"/>
                <a:gd name="connsiteY40" fmla="*/ 609600 h 609600"/>
                <a:gd name="connsiteX41" fmla="*/ 228600 w 457230"/>
                <a:gd name="connsiteY41" fmla="*/ 609600 h 609600"/>
                <a:gd name="connsiteX42" fmla="*/ 187515 w 457230"/>
                <a:gd name="connsiteY42" fmla="*/ 563461 h 609600"/>
                <a:gd name="connsiteX43" fmla="*/ 187515 w 457230"/>
                <a:gd name="connsiteY43" fmla="*/ 541020 h 609600"/>
                <a:gd name="connsiteX44" fmla="*/ 179146 w 457230"/>
                <a:gd name="connsiteY44" fmla="*/ 532854 h 609600"/>
                <a:gd name="connsiteX45" fmla="*/ 176378 w 457230"/>
                <a:gd name="connsiteY45" fmla="*/ 530479 h 609600"/>
                <a:gd name="connsiteX46" fmla="*/ 130556 w 457230"/>
                <a:gd name="connsiteY46" fmla="*/ 419100 h 609600"/>
                <a:gd name="connsiteX47" fmla="*/ 38100 w 457230"/>
                <a:gd name="connsiteY47" fmla="*/ 419100 h 609600"/>
                <a:gd name="connsiteX48" fmla="*/ 0 w 457230"/>
                <a:gd name="connsiteY48" fmla="*/ 381000 h 609600"/>
                <a:gd name="connsiteX49" fmla="*/ 0 w 457230"/>
                <a:gd name="connsiteY49" fmla="*/ 38100 h 609600"/>
                <a:gd name="connsiteX50" fmla="*/ 38100 w 457230"/>
                <a:gd name="connsiteY50"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57230" h="609600">
                  <a:moveTo>
                    <a:pt x="304800" y="158913"/>
                  </a:moveTo>
                  <a:lnTo>
                    <a:pt x="304800" y="380998"/>
                  </a:lnTo>
                  <a:cubicBezTo>
                    <a:pt x="304800" y="401953"/>
                    <a:pt x="287655" y="419098"/>
                    <a:pt x="266700" y="419098"/>
                  </a:cubicBezTo>
                  <a:lnTo>
                    <a:pt x="254000" y="419098"/>
                  </a:lnTo>
                  <a:lnTo>
                    <a:pt x="215900" y="419098"/>
                  </a:lnTo>
                  <a:lnTo>
                    <a:pt x="203200" y="279398"/>
                  </a:lnTo>
                  <a:cubicBezTo>
                    <a:pt x="203200" y="268895"/>
                    <a:pt x="194653" y="260348"/>
                    <a:pt x="184150" y="260348"/>
                  </a:cubicBezTo>
                  <a:cubicBezTo>
                    <a:pt x="173647" y="260348"/>
                    <a:pt x="165100" y="268895"/>
                    <a:pt x="165100" y="279398"/>
                  </a:cubicBezTo>
                  <a:lnTo>
                    <a:pt x="165100" y="373708"/>
                  </a:lnTo>
                  <a:cubicBezTo>
                    <a:pt x="165290" y="375956"/>
                    <a:pt x="165456" y="378509"/>
                    <a:pt x="165633" y="380998"/>
                  </a:cubicBezTo>
                  <a:cubicBezTo>
                    <a:pt x="165735" y="382496"/>
                    <a:pt x="165849" y="383830"/>
                    <a:pt x="165938" y="385430"/>
                  </a:cubicBezTo>
                  <a:cubicBezTo>
                    <a:pt x="166637" y="395514"/>
                    <a:pt x="167488" y="407109"/>
                    <a:pt x="168948" y="419098"/>
                  </a:cubicBezTo>
                  <a:cubicBezTo>
                    <a:pt x="172631" y="449527"/>
                    <a:pt x="180505" y="482763"/>
                    <a:pt x="201968" y="502270"/>
                  </a:cubicBezTo>
                  <a:lnTo>
                    <a:pt x="203378" y="503439"/>
                  </a:lnTo>
                  <a:cubicBezTo>
                    <a:pt x="210591" y="509382"/>
                    <a:pt x="225615" y="521752"/>
                    <a:pt x="225615" y="539748"/>
                  </a:cubicBezTo>
                  <a:lnTo>
                    <a:pt x="225615" y="563459"/>
                  </a:lnTo>
                  <a:cubicBezTo>
                    <a:pt x="225641" y="565580"/>
                    <a:pt x="228105" y="569961"/>
                    <a:pt x="230022" y="571498"/>
                  </a:cubicBezTo>
                  <a:lnTo>
                    <a:pt x="419100" y="571498"/>
                  </a:lnTo>
                  <a:lnTo>
                    <a:pt x="419100" y="279398"/>
                  </a:lnTo>
                  <a:cubicBezTo>
                    <a:pt x="419100" y="278077"/>
                    <a:pt x="418897" y="278509"/>
                    <a:pt x="419024" y="277988"/>
                  </a:cubicBezTo>
                  <a:cubicBezTo>
                    <a:pt x="417995" y="271994"/>
                    <a:pt x="407365" y="231925"/>
                    <a:pt x="304800" y="158913"/>
                  </a:cubicBezTo>
                  <a:close/>
                  <a:moveTo>
                    <a:pt x="101600" y="38098"/>
                  </a:moveTo>
                  <a:lnTo>
                    <a:pt x="101600" y="380998"/>
                  </a:lnTo>
                  <a:lnTo>
                    <a:pt x="127000" y="380998"/>
                  </a:lnTo>
                  <a:lnTo>
                    <a:pt x="127000" y="279398"/>
                  </a:lnTo>
                  <a:cubicBezTo>
                    <a:pt x="127000" y="247889"/>
                    <a:pt x="152641" y="222248"/>
                    <a:pt x="184150" y="222248"/>
                  </a:cubicBezTo>
                  <a:cubicBezTo>
                    <a:pt x="215659" y="222248"/>
                    <a:pt x="241300" y="247889"/>
                    <a:pt x="241300" y="279398"/>
                  </a:cubicBezTo>
                  <a:lnTo>
                    <a:pt x="250546" y="380998"/>
                  </a:lnTo>
                  <a:lnTo>
                    <a:pt x="266700" y="380998"/>
                  </a:lnTo>
                  <a:lnTo>
                    <a:pt x="266700" y="38098"/>
                  </a:lnTo>
                  <a:close/>
                  <a:moveTo>
                    <a:pt x="38105" y="38095"/>
                  </a:moveTo>
                  <a:lnTo>
                    <a:pt x="38105" y="380995"/>
                  </a:lnTo>
                  <a:lnTo>
                    <a:pt x="63505" y="380995"/>
                  </a:lnTo>
                  <a:lnTo>
                    <a:pt x="63505" y="38095"/>
                  </a:lnTo>
                  <a:close/>
                  <a:moveTo>
                    <a:pt x="38100" y="0"/>
                  </a:moveTo>
                  <a:lnTo>
                    <a:pt x="266700" y="0"/>
                  </a:lnTo>
                  <a:cubicBezTo>
                    <a:pt x="287655" y="0"/>
                    <a:pt x="304800" y="17145"/>
                    <a:pt x="304800" y="38100"/>
                  </a:cubicBezTo>
                  <a:lnTo>
                    <a:pt x="304800" y="112598"/>
                  </a:lnTo>
                  <a:cubicBezTo>
                    <a:pt x="449936" y="210236"/>
                    <a:pt x="457835" y="266332"/>
                    <a:pt x="457200" y="279984"/>
                  </a:cubicBezTo>
                  <a:lnTo>
                    <a:pt x="457200" y="571500"/>
                  </a:lnTo>
                  <a:cubicBezTo>
                    <a:pt x="457200" y="592506"/>
                    <a:pt x="440106" y="609600"/>
                    <a:pt x="419100" y="609600"/>
                  </a:cubicBezTo>
                  <a:lnTo>
                    <a:pt x="228600" y="609600"/>
                  </a:lnTo>
                  <a:cubicBezTo>
                    <a:pt x="205461" y="609600"/>
                    <a:pt x="187515" y="584797"/>
                    <a:pt x="187515" y="563461"/>
                  </a:cubicBezTo>
                  <a:lnTo>
                    <a:pt x="187515" y="541020"/>
                  </a:lnTo>
                  <a:cubicBezTo>
                    <a:pt x="186487" y="539318"/>
                    <a:pt x="183680" y="536575"/>
                    <a:pt x="179146" y="532854"/>
                  </a:cubicBezTo>
                  <a:cubicBezTo>
                    <a:pt x="178016" y="531901"/>
                    <a:pt x="177051" y="531101"/>
                    <a:pt x="176378" y="530479"/>
                  </a:cubicBezTo>
                  <a:cubicBezTo>
                    <a:pt x="144691" y="501701"/>
                    <a:pt x="134696" y="456374"/>
                    <a:pt x="130556" y="419100"/>
                  </a:cubicBezTo>
                  <a:lnTo>
                    <a:pt x="38100" y="419100"/>
                  </a:lnTo>
                  <a:cubicBezTo>
                    <a:pt x="17158" y="419100"/>
                    <a:pt x="0" y="401955"/>
                    <a:pt x="0" y="381000"/>
                  </a:cubicBezTo>
                  <a:lnTo>
                    <a:pt x="0" y="38100"/>
                  </a:lnTo>
                  <a:cubicBezTo>
                    <a:pt x="0" y="17145"/>
                    <a:pt x="17158" y="0"/>
                    <a:pt x="3810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nvGrpSpPr>
          <p:cNvPr id="18" name="Group 17">
            <a:extLst>
              <a:ext uri="{FF2B5EF4-FFF2-40B4-BE49-F238E27FC236}">
                <a16:creationId xmlns:a16="http://schemas.microsoft.com/office/drawing/2014/main" xmlns="" id="{360B7588-D72D-D64D-BE80-E1EAB3B1DA73}"/>
              </a:ext>
            </a:extLst>
          </p:cNvPr>
          <p:cNvGrpSpPr/>
          <p:nvPr/>
        </p:nvGrpSpPr>
        <p:grpSpPr>
          <a:xfrm>
            <a:off x="653671" y="3858034"/>
            <a:ext cx="997527" cy="997527"/>
            <a:chOff x="653671" y="4092458"/>
            <a:chExt cx="997527" cy="997527"/>
          </a:xfrm>
        </p:grpSpPr>
        <p:sp>
          <p:nvSpPr>
            <p:cNvPr id="12" name="Oval 11">
              <a:extLst>
                <a:ext uri="{FF2B5EF4-FFF2-40B4-BE49-F238E27FC236}">
                  <a16:creationId xmlns:a16="http://schemas.microsoft.com/office/drawing/2014/main" xmlns="" id="{A026D62E-DBD2-0E4B-94A4-270BE6859C7D}"/>
                </a:ext>
              </a:extLst>
            </p:cNvPr>
            <p:cNvSpPr/>
            <p:nvPr/>
          </p:nvSpPr>
          <p:spPr>
            <a:xfrm>
              <a:off x="653671" y="4092458"/>
              <a:ext cx="997527" cy="997527"/>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15" name="Freeform 14">
              <a:extLst>
                <a:ext uri="{FF2B5EF4-FFF2-40B4-BE49-F238E27FC236}">
                  <a16:creationId xmlns:a16="http://schemas.microsoft.com/office/drawing/2014/main" xmlns="" id="{40DF7871-C04D-D743-913B-99FACA167C0E}"/>
                </a:ext>
              </a:extLst>
            </p:cNvPr>
            <p:cNvSpPr/>
            <p:nvPr/>
          </p:nvSpPr>
          <p:spPr>
            <a:xfrm>
              <a:off x="914031" y="4352821"/>
              <a:ext cx="476807" cy="476801"/>
            </a:xfrm>
            <a:custGeom>
              <a:avLst/>
              <a:gdLst>
                <a:gd name="connsiteX0" fmla="*/ 283175 w 565888"/>
                <a:gd name="connsiteY0" fmla="*/ 176376 h 565881"/>
                <a:gd name="connsiteX1" fmla="*/ 254321 w 565888"/>
                <a:gd name="connsiteY1" fmla="*/ 224331 h 565881"/>
                <a:gd name="connsiteX2" fmla="*/ 240910 w 565888"/>
                <a:gd name="connsiteY2" fmla="*/ 233348 h 565881"/>
                <a:gd name="connsiteX3" fmla="*/ 181842 w 565888"/>
                <a:gd name="connsiteY3" fmla="*/ 242492 h 565881"/>
                <a:gd name="connsiteX4" fmla="*/ 223968 w 565888"/>
                <a:gd name="connsiteY4" fmla="*/ 287399 h 565881"/>
                <a:gd name="connsiteX5" fmla="*/ 228857 w 565888"/>
                <a:gd name="connsiteY5" fmla="*/ 303655 h 565881"/>
                <a:gd name="connsiteX6" fmla="*/ 218126 w 565888"/>
                <a:gd name="connsiteY6" fmla="*/ 366203 h 565881"/>
                <a:gd name="connsiteX7" fmla="*/ 274298 w 565888"/>
                <a:gd name="connsiteY7" fmla="*/ 336675 h 565881"/>
                <a:gd name="connsiteX8" fmla="*/ 292040 w 565888"/>
                <a:gd name="connsiteY8" fmla="*/ 336675 h 565881"/>
                <a:gd name="connsiteX9" fmla="*/ 348212 w 565888"/>
                <a:gd name="connsiteY9" fmla="*/ 366203 h 565881"/>
                <a:gd name="connsiteX10" fmla="*/ 337480 w 565888"/>
                <a:gd name="connsiteY10" fmla="*/ 303655 h 565881"/>
                <a:gd name="connsiteX11" fmla="*/ 342319 w 565888"/>
                <a:gd name="connsiteY11" fmla="*/ 287450 h 565881"/>
                <a:gd name="connsiteX12" fmla="*/ 384216 w 565888"/>
                <a:gd name="connsiteY12" fmla="*/ 242492 h 565881"/>
                <a:gd name="connsiteX13" fmla="*/ 325415 w 565888"/>
                <a:gd name="connsiteY13" fmla="*/ 233335 h 565881"/>
                <a:gd name="connsiteX14" fmla="*/ 312017 w 565888"/>
                <a:gd name="connsiteY14" fmla="*/ 224331 h 565881"/>
                <a:gd name="connsiteX15" fmla="*/ 283172 w 565888"/>
                <a:gd name="connsiteY15" fmla="*/ 120355 h 565881"/>
                <a:gd name="connsiteX16" fmla="*/ 299492 w 565888"/>
                <a:gd name="connsiteY16" fmla="*/ 129588 h 565881"/>
                <a:gd name="connsiteX17" fmla="*/ 340068 w 565888"/>
                <a:gd name="connsiteY17" fmla="*/ 197063 h 565881"/>
                <a:gd name="connsiteX18" fmla="*/ 425577 w 565888"/>
                <a:gd name="connsiteY18" fmla="*/ 210373 h 565881"/>
                <a:gd name="connsiteX19" fmla="*/ 440652 w 565888"/>
                <a:gd name="connsiteY19" fmla="*/ 222958 h 565881"/>
                <a:gd name="connsiteX20" fmla="*/ 436588 w 565888"/>
                <a:gd name="connsiteY20" fmla="*/ 242173 h 565881"/>
                <a:gd name="connsiteX21" fmla="*/ 376632 w 565888"/>
                <a:gd name="connsiteY21" fmla="*/ 306512 h 565881"/>
                <a:gd name="connsiteX22" fmla="*/ 392291 w 565888"/>
                <a:gd name="connsiteY22" fmla="*/ 397799 h 565881"/>
                <a:gd name="connsiteX23" fmla="*/ 388062 w 565888"/>
                <a:gd name="connsiteY23" fmla="*/ 413306 h 565881"/>
                <a:gd name="connsiteX24" fmla="*/ 373507 w 565888"/>
                <a:gd name="connsiteY24" fmla="*/ 420075 h 565881"/>
                <a:gd name="connsiteX25" fmla="*/ 364643 w 565888"/>
                <a:gd name="connsiteY25" fmla="*/ 417891 h 565881"/>
                <a:gd name="connsiteX26" fmla="*/ 283172 w 565888"/>
                <a:gd name="connsiteY26" fmla="*/ 375053 h 565881"/>
                <a:gd name="connsiteX27" fmla="*/ 201702 w 565888"/>
                <a:gd name="connsiteY27" fmla="*/ 417891 h 565881"/>
                <a:gd name="connsiteX28" fmla="*/ 181636 w 565888"/>
                <a:gd name="connsiteY28" fmla="*/ 416443 h 565881"/>
                <a:gd name="connsiteX29" fmla="*/ 174054 w 565888"/>
                <a:gd name="connsiteY29" fmla="*/ 397799 h 565881"/>
                <a:gd name="connsiteX30" fmla="*/ 189700 w 565888"/>
                <a:gd name="connsiteY30" fmla="*/ 306562 h 565881"/>
                <a:gd name="connsiteX31" fmla="*/ 129350 w 565888"/>
                <a:gd name="connsiteY31" fmla="*/ 242224 h 565881"/>
                <a:gd name="connsiteX32" fmla="*/ 125235 w 565888"/>
                <a:gd name="connsiteY32" fmla="*/ 222984 h 565881"/>
                <a:gd name="connsiteX33" fmla="*/ 140335 w 565888"/>
                <a:gd name="connsiteY33" fmla="*/ 210360 h 565881"/>
                <a:gd name="connsiteX34" fmla="*/ 226264 w 565888"/>
                <a:gd name="connsiteY34" fmla="*/ 197050 h 565881"/>
                <a:gd name="connsiteX35" fmla="*/ 266853 w 565888"/>
                <a:gd name="connsiteY35" fmla="*/ 129588 h 565881"/>
                <a:gd name="connsiteX36" fmla="*/ 283172 w 565888"/>
                <a:gd name="connsiteY36" fmla="*/ 120355 h 565881"/>
                <a:gd name="connsiteX37" fmla="*/ 260140 w 565888"/>
                <a:gd name="connsiteY37" fmla="*/ 911 h 565881"/>
                <a:gd name="connsiteX38" fmla="*/ 480645 w 565888"/>
                <a:gd name="connsiteY38" fmla="*/ 80524 h 565881"/>
                <a:gd name="connsiteX39" fmla="*/ 505880 w 565888"/>
                <a:gd name="connsiteY39" fmla="*/ 105759 h 565881"/>
                <a:gd name="connsiteX40" fmla="*/ 505880 w 565888"/>
                <a:gd name="connsiteY40" fmla="*/ 75762 h 565881"/>
                <a:gd name="connsiteX41" fmla="*/ 524371 w 565888"/>
                <a:gd name="connsiteY41" fmla="*/ 57283 h 565881"/>
                <a:gd name="connsiteX42" fmla="*/ 542850 w 565888"/>
                <a:gd name="connsiteY42" fmla="*/ 75762 h 565881"/>
                <a:gd name="connsiteX43" fmla="*/ 542850 w 565888"/>
                <a:gd name="connsiteY43" fmla="*/ 150336 h 565881"/>
                <a:gd name="connsiteX44" fmla="*/ 524371 w 565888"/>
                <a:gd name="connsiteY44" fmla="*/ 168815 h 565881"/>
                <a:gd name="connsiteX45" fmla="*/ 449797 w 565888"/>
                <a:gd name="connsiteY45" fmla="*/ 168815 h 565881"/>
                <a:gd name="connsiteX46" fmla="*/ 431318 w 565888"/>
                <a:gd name="connsiteY46" fmla="*/ 150336 h 565881"/>
                <a:gd name="connsiteX47" fmla="*/ 449797 w 565888"/>
                <a:gd name="connsiteY47" fmla="*/ 131858 h 565881"/>
                <a:gd name="connsiteX48" fmla="*/ 479705 w 565888"/>
                <a:gd name="connsiteY48" fmla="*/ 131858 h 565881"/>
                <a:gd name="connsiteX49" fmla="*/ 454661 w 565888"/>
                <a:gd name="connsiteY49" fmla="*/ 106813 h 565881"/>
                <a:gd name="connsiteX50" fmla="*/ 144349 w 565888"/>
                <a:gd name="connsiteY50" fmla="*/ 79699 h 565881"/>
                <a:gd name="connsiteX51" fmla="*/ 56287 w 565888"/>
                <a:gd name="connsiteY51" fmla="*/ 378492 h 565881"/>
                <a:gd name="connsiteX52" fmla="*/ 331687 w 565888"/>
                <a:gd name="connsiteY52" fmla="*/ 524021 h 565881"/>
                <a:gd name="connsiteX53" fmla="*/ 528905 w 565888"/>
                <a:gd name="connsiteY53" fmla="*/ 282912 h 565881"/>
                <a:gd name="connsiteX54" fmla="*/ 528689 w 565888"/>
                <a:gd name="connsiteY54" fmla="*/ 272485 h 565881"/>
                <a:gd name="connsiteX55" fmla="*/ 546380 w 565888"/>
                <a:gd name="connsiteY55" fmla="*/ 253270 h 565881"/>
                <a:gd name="connsiteX56" fmla="*/ 565621 w 565888"/>
                <a:gd name="connsiteY56" fmla="*/ 270936 h 565881"/>
                <a:gd name="connsiteX57" fmla="*/ 565888 w 565888"/>
                <a:gd name="connsiteY57" fmla="*/ 282912 h 565881"/>
                <a:gd name="connsiteX58" fmla="*/ 338977 w 565888"/>
                <a:gd name="connsiteY58" fmla="*/ 560254 h 565881"/>
                <a:gd name="connsiteX59" fmla="*/ 22213 w 565888"/>
                <a:gd name="connsiteY59" fmla="*/ 392741 h 565881"/>
                <a:gd name="connsiteX60" fmla="*/ 123686 w 565888"/>
                <a:gd name="connsiteY60" fmla="*/ 49079 h 565881"/>
                <a:gd name="connsiteX61" fmla="*/ 260140 w 565888"/>
                <a:gd name="connsiteY61" fmla="*/ 911 h 56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65888" h="565881">
                  <a:moveTo>
                    <a:pt x="283175" y="176376"/>
                  </a:moveTo>
                  <a:lnTo>
                    <a:pt x="254321" y="224331"/>
                  </a:lnTo>
                  <a:cubicBezTo>
                    <a:pt x="251413" y="229183"/>
                    <a:pt x="246498" y="232472"/>
                    <a:pt x="240910" y="233348"/>
                  </a:cubicBezTo>
                  <a:lnTo>
                    <a:pt x="181842" y="242492"/>
                  </a:lnTo>
                  <a:lnTo>
                    <a:pt x="223968" y="287399"/>
                  </a:lnTo>
                  <a:cubicBezTo>
                    <a:pt x="228057" y="291743"/>
                    <a:pt x="229861" y="297775"/>
                    <a:pt x="228857" y="303655"/>
                  </a:cubicBezTo>
                  <a:lnTo>
                    <a:pt x="218126" y="366203"/>
                  </a:lnTo>
                  <a:lnTo>
                    <a:pt x="274298" y="336675"/>
                  </a:lnTo>
                  <a:cubicBezTo>
                    <a:pt x="279861" y="333767"/>
                    <a:pt x="286477" y="333767"/>
                    <a:pt x="292040" y="336675"/>
                  </a:cubicBezTo>
                  <a:lnTo>
                    <a:pt x="348212" y="366203"/>
                  </a:lnTo>
                  <a:lnTo>
                    <a:pt x="337480" y="303655"/>
                  </a:lnTo>
                  <a:cubicBezTo>
                    <a:pt x="336464" y="297788"/>
                    <a:pt x="338255" y="291794"/>
                    <a:pt x="342319" y="287450"/>
                  </a:cubicBezTo>
                  <a:lnTo>
                    <a:pt x="384216" y="242492"/>
                  </a:lnTo>
                  <a:lnTo>
                    <a:pt x="325415" y="233335"/>
                  </a:lnTo>
                  <a:cubicBezTo>
                    <a:pt x="319828" y="232472"/>
                    <a:pt x="314925" y="229183"/>
                    <a:pt x="312017" y="224331"/>
                  </a:cubicBezTo>
                  <a:close/>
                  <a:moveTo>
                    <a:pt x="283172" y="120355"/>
                  </a:moveTo>
                  <a:cubicBezTo>
                    <a:pt x="289853" y="120355"/>
                    <a:pt x="296037" y="123873"/>
                    <a:pt x="299492" y="129588"/>
                  </a:cubicBezTo>
                  <a:lnTo>
                    <a:pt x="340068" y="197063"/>
                  </a:lnTo>
                  <a:lnTo>
                    <a:pt x="425577" y="210373"/>
                  </a:lnTo>
                  <a:cubicBezTo>
                    <a:pt x="432537" y="211452"/>
                    <a:pt x="438341" y="216291"/>
                    <a:pt x="440652" y="222958"/>
                  </a:cubicBezTo>
                  <a:cubicBezTo>
                    <a:pt x="442964" y="229626"/>
                    <a:pt x="441402" y="237017"/>
                    <a:pt x="436588" y="242173"/>
                  </a:cubicBezTo>
                  <a:lnTo>
                    <a:pt x="376632" y="306512"/>
                  </a:lnTo>
                  <a:lnTo>
                    <a:pt x="392291" y="397799"/>
                  </a:lnTo>
                  <a:cubicBezTo>
                    <a:pt x="393243" y="403336"/>
                    <a:pt x="391694" y="409013"/>
                    <a:pt x="388062" y="413306"/>
                  </a:cubicBezTo>
                  <a:cubicBezTo>
                    <a:pt x="384455" y="417599"/>
                    <a:pt x="379121" y="420075"/>
                    <a:pt x="373507" y="420075"/>
                  </a:cubicBezTo>
                  <a:cubicBezTo>
                    <a:pt x="370421" y="420075"/>
                    <a:pt x="367373" y="419326"/>
                    <a:pt x="364643" y="417891"/>
                  </a:cubicBezTo>
                  <a:lnTo>
                    <a:pt x="283172" y="375053"/>
                  </a:lnTo>
                  <a:lnTo>
                    <a:pt x="201702" y="417891"/>
                  </a:lnTo>
                  <a:cubicBezTo>
                    <a:pt x="195276" y="421269"/>
                    <a:pt x="187503" y="420710"/>
                    <a:pt x="181636" y="416443"/>
                  </a:cubicBezTo>
                  <a:cubicBezTo>
                    <a:pt x="175768" y="412176"/>
                    <a:pt x="172822" y="404949"/>
                    <a:pt x="174054" y="397799"/>
                  </a:cubicBezTo>
                  <a:lnTo>
                    <a:pt x="189700" y="306562"/>
                  </a:lnTo>
                  <a:lnTo>
                    <a:pt x="129350" y="242224"/>
                  </a:lnTo>
                  <a:cubicBezTo>
                    <a:pt x="124524" y="237068"/>
                    <a:pt x="122936" y="229664"/>
                    <a:pt x="125235" y="222984"/>
                  </a:cubicBezTo>
                  <a:cubicBezTo>
                    <a:pt x="127534" y="216303"/>
                    <a:pt x="133350" y="211452"/>
                    <a:pt x="140335" y="210360"/>
                  </a:cubicBezTo>
                  <a:lnTo>
                    <a:pt x="226264" y="197050"/>
                  </a:lnTo>
                  <a:lnTo>
                    <a:pt x="266853" y="129588"/>
                  </a:lnTo>
                  <a:cubicBezTo>
                    <a:pt x="270282" y="123873"/>
                    <a:pt x="276479" y="120355"/>
                    <a:pt x="283172" y="120355"/>
                  </a:cubicBezTo>
                  <a:close/>
                  <a:moveTo>
                    <a:pt x="260140" y="911"/>
                  </a:moveTo>
                  <a:cubicBezTo>
                    <a:pt x="339526" y="-5472"/>
                    <a:pt x="420432" y="21715"/>
                    <a:pt x="480645" y="80524"/>
                  </a:cubicBezTo>
                  <a:lnTo>
                    <a:pt x="505880" y="105759"/>
                  </a:lnTo>
                  <a:lnTo>
                    <a:pt x="505880" y="75762"/>
                  </a:lnTo>
                  <a:cubicBezTo>
                    <a:pt x="505880" y="65564"/>
                    <a:pt x="514148" y="57283"/>
                    <a:pt x="524371" y="57283"/>
                  </a:cubicBezTo>
                  <a:cubicBezTo>
                    <a:pt x="534582" y="57283"/>
                    <a:pt x="542850" y="65564"/>
                    <a:pt x="542850" y="75762"/>
                  </a:cubicBezTo>
                  <a:lnTo>
                    <a:pt x="542850" y="150336"/>
                  </a:lnTo>
                  <a:cubicBezTo>
                    <a:pt x="542850" y="160547"/>
                    <a:pt x="534582" y="168815"/>
                    <a:pt x="524371" y="168815"/>
                  </a:cubicBezTo>
                  <a:lnTo>
                    <a:pt x="449797" y="168815"/>
                  </a:lnTo>
                  <a:cubicBezTo>
                    <a:pt x="439586" y="168815"/>
                    <a:pt x="431318" y="160547"/>
                    <a:pt x="431318" y="150336"/>
                  </a:cubicBezTo>
                  <a:cubicBezTo>
                    <a:pt x="431318" y="140126"/>
                    <a:pt x="439586" y="131858"/>
                    <a:pt x="449797" y="131858"/>
                  </a:cubicBezTo>
                  <a:lnTo>
                    <a:pt x="479705" y="131858"/>
                  </a:lnTo>
                  <a:lnTo>
                    <a:pt x="454661" y="106813"/>
                  </a:lnTo>
                  <a:cubicBezTo>
                    <a:pt x="370854" y="25089"/>
                    <a:pt x="241060" y="13761"/>
                    <a:pt x="144349" y="79699"/>
                  </a:cubicBezTo>
                  <a:cubicBezTo>
                    <a:pt x="47639" y="145663"/>
                    <a:pt x="10809" y="270631"/>
                    <a:pt x="56287" y="378492"/>
                  </a:cubicBezTo>
                  <a:cubicBezTo>
                    <a:pt x="101766" y="486353"/>
                    <a:pt x="216955" y="547211"/>
                    <a:pt x="331687" y="524021"/>
                  </a:cubicBezTo>
                  <a:cubicBezTo>
                    <a:pt x="446419" y="500818"/>
                    <a:pt x="528905" y="399968"/>
                    <a:pt x="528905" y="282912"/>
                  </a:cubicBezTo>
                  <a:cubicBezTo>
                    <a:pt x="528905" y="279419"/>
                    <a:pt x="528829" y="275952"/>
                    <a:pt x="528689" y="272485"/>
                  </a:cubicBezTo>
                  <a:cubicBezTo>
                    <a:pt x="528283" y="262300"/>
                    <a:pt x="536195" y="253702"/>
                    <a:pt x="546380" y="253270"/>
                  </a:cubicBezTo>
                  <a:cubicBezTo>
                    <a:pt x="556566" y="252838"/>
                    <a:pt x="565189" y="260750"/>
                    <a:pt x="565621" y="270936"/>
                  </a:cubicBezTo>
                  <a:cubicBezTo>
                    <a:pt x="565799" y="274911"/>
                    <a:pt x="565888" y="278898"/>
                    <a:pt x="565888" y="282912"/>
                  </a:cubicBezTo>
                  <a:cubicBezTo>
                    <a:pt x="565888" y="417582"/>
                    <a:pt x="470981" y="533584"/>
                    <a:pt x="338977" y="560254"/>
                  </a:cubicBezTo>
                  <a:cubicBezTo>
                    <a:pt x="206986" y="586912"/>
                    <a:pt x="74474" y="516846"/>
                    <a:pt x="22213" y="392741"/>
                  </a:cubicBezTo>
                  <a:cubicBezTo>
                    <a:pt x="-30060" y="268637"/>
                    <a:pt x="12384" y="124886"/>
                    <a:pt x="123686" y="49079"/>
                  </a:cubicBezTo>
                  <a:cubicBezTo>
                    <a:pt x="165424" y="20657"/>
                    <a:pt x="212509" y="4741"/>
                    <a:pt x="260140" y="911"/>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nvGrpSpPr>
          <p:cNvPr id="19" name="Group 18">
            <a:extLst>
              <a:ext uri="{FF2B5EF4-FFF2-40B4-BE49-F238E27FC236}">
                <a16:creationId xmlns:a16="http://schemas.microsoft.com/office/drawing/2014/main" xmlns="" id="{60197960-8F2B-574D-B226-24ABF1D7710A}"/>
              </a:ext>
            </a:extLst>
          </p:cNvPr>
          <p:cNvGrpSpPr/>
          <p:nvPr/>
        </p:nvGrpSpPr>
        <p:grpSpPr>
          <a:xfrm>
            <a:off x="653671" y="5081293"/>
            <a:ext cx="997527" cy="997527"/>
            <a:chOff x="653671" y="5451449"/>
            <a:chExt cx="997527" cy="997527"/>
          </a:xfrm>
        </p:grpSpPr>
        <p:sp>
          <p:nvSpPr>
            <p:cNvPr id="13" name="Oval 12">
              <a:extLst>
                <a:ext uri="{FF2B5EF4-FFF2-40B4-BE49-F238E27FC236}">
                  <a16:creationId xmlns:a16="http://schemas.microsoft.com/office/drawing/2014/main" xmlns="" id="{B18F3F8A-C1B9-AA46-BDF3-9FD21B41F945}"/>
                </a:ext>
              </a:extLst>
            </p:cNvPr>
            <p:cNvSpPr/>
            <p:nvPr/>
          </p:nvSpPr>
          <p:spPr>
            <a:xfrm>
              <a:off x="653671" y="5451449"/>
              <a:ext cx="997527" cy="997527"/>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16" name="Freeform 15">
              <a:extLst>
                <a:ext uri="{FF2B5EF4-FFF2-40B4-BE49-F238E27FC236}">
                  <a16:creationId xmlns:a16="http://schemas.microsoft.com/office/drawing/2014/main" xmlns="" id="{01E769B0-C374-9748-B240-DF371BD49D4A}"/>
                </a:ext>
              </a:extLst>
            </p:cNvPr>
            <p:cNvSpPr/>
            <p:nvPr/>
          </p:nvSpPr>
          <p:spPr>
            <a:xfrm>
              <a:off x="927718" y="5725496"/>
              <a:ext cx="449433" cy="449433"/>
            </a:xfrm>
            <a:custGeom>
              <a:avLst/>
              <a:gdLst>
                <a:gd name="connsiteX0" fmla="*/ 411832 w 533400"/>
                <a:gd name="connsiteY0" fmla="*/ 154329 h 533400"/>
                <a:gd name="connsiteX1" fmla="*/ 449932 w 533400"/>
                <a:gd name="connsiteY1" fmla="*/ 154329 h 533400"/>
                <a:gd name="connsiteX2" fmla="*/ 449932 w 533400"/>
                <a:gd name="connsiteY2" fmla="*/ 338733 h 533400"/>
                <a:gd name="connsiteX3" fmla="*/ 162429 w 533400"/>
                <a:gd name="connsiteY3" fmla="*/ 338733 h 533400"/>
                <a:gd name="connsiteX4" fmla="*/ 162429 w 533400"/>
                <a:gd name="connsiteY4" fmla="*/ 300633 h 533400"/>
                <a:gd name="connsiteX5" fmla="*/ 411832 w 533400"/>
                <a:gd name="connsiteY5" fmla="*/ 300633 h 533400"/>
                <a:gd name="connsiteX6" fmla="*/ 114300 w 533400"/>
                <a:gd name="connsiteY6" fmla="*/ 114300 h 533400"/>
                <a:gd name="connsiteX7" fmla="*/ 114300 w 533400"/>
                <a:gd name="connsiteY7" fmla="*/ 304800 h 533400"/>
                <a:gd name="connsiteX8" fmla="*/ 114300 w 533400"/>
                <a:gd name="connsiteY8" fmla="*/ 342900 h 533400"/>
                <a:gd name="connsiteX9" fmla="*/ 114300 w 533400"/>
                <a:gd name="connsiteY9" fmla="*/ 381000 h 533400"/>
                <a:gd name="connsiteX10" fmla="*/ 323850 w 533400"/>
                <a:gd name="connsiteY10" fmla="*/ 381000 h 533400"/>
                <a:gd name="connsiteX11" fmla="*/ 331597 w 533400"/>
                <a:gd name="connsiteY11" fmla="*/ 381000 h 533400"/>
                <a:gd name="connsiteX12" fmla="*/ 419100 w 533400"/>
                <a:gd name="connsiteY12" fmla="*/ 468363 h 533400"/>
                <a:gd name="connsiteX13" fmla="*/ 419100 w 533400"/>
                <a:gd name="connsiteY13" fmla="*/ 419100 h 533400"/>
                <a:gd name="connsiteX14" fmla="*/ 419100 w 533400"/>
                <a:gd name="connsiteY14" fmla="*/ 381000 h 533400"/>
                <a:gd name="connsiteX15" fmla="*/ 438150 w 533400"/>
                <a:gd name="connsiteY15" fmla="*/ 381000 h 533400"/>
                <a:gd name="connsiteX16" fmla="*/ 495300 w 533400"/>
                <a:gd name="connsiteY16" fmla="*/ 381000 h 533400"/>
                <a:gd name="connsiteX17" fmla="*/ 495300 w 533400"/>
                <a:gd name="connsiteY17" fmla="*/ 114300 h 533400"/>
                <a:gd name="connsiteX18" fmla="*/ 457200 w 533400"/>
                <a:gd name="connsiteY18" fmla="*/ 114300 h 533400"/>
                <a:gd name="connsiteX19" fmla="*/ 419100 w 533400"/>
                <a:gd name="connsiteY19" fmla="*/ 114300 h 533400"/>
                <a:gd name="connsiteX20" fmla="*/ 38106 w 533400"/>
                <a:gd name="connsiteY20" fmla="*/ 38100 h 533400"/>
                <a:gd name="connsiteX21" fmla="*/ 38106 w 533400"/>
                <a:gd name="connsiteY21" fmla="*/ 304800 h 533400"/>
                <a:gd name="connsiteX22" fmla="*/ 76206 w 533400"/>
                <a:gd name="connsiteY22" fmla="*/ 304800 h 533400"/>
                <a:gd name="connsiteX23" fmla="*/ 76206 w 533400"/>
                <a:gd name="connsiteY23" fmla="*/ 114300 h 533400"/>
                <a:gd name="connsiteX24" fmla="*/ 114306 w 533400"/>
                <a:gd name="connsiteY24" fmla="*/ 76200 h 533400"/>
                <a:gd name="connsiteX25" fmla="*/ 419106 w 533400"/>
                <a:gd name="connsiteY25" fmla="*/ 76200 h 533400"/>
                <a:gd name="connsiteX26" fmla="*/ 419106 w 533400"/>
                <a:gd name="connsiteY26" fmla="*/ 38100 h 533400"/>
                <a:gd name="connsiteX27" fmla="*/ 38100 w 533400"/>
                <a:gd name="connsiteY27" fmla="*/ 0 h 533400"/>
                <a:gd name="connsiteX28" fmla="*/ 419100 w 533400"/>
                <a:gd name="connsiteY28" fmla="*/ 0 h 533400"/>
                <a:gd name="connsiteX29" fmla="*/ 457200 w 533400"/>
                <a:gd name="connsiteY29" fmla="*/ 38100 h 533400"/>
                <a:gd name="connsiteX30" fmla="*/ 457200 w 533400"/>
                <a:gd name="connsiteY30" fmla="*/ 76200 h 533400"/>
                <a:gd name="connsiteX31" fmla="*/ 495300 w 533400"/>
                <a:gd name="connsiteY31" fmla="*/ 76200 h 533400"/>
                <a:gd name="connsiteX32" fmla="*/ 533400 w 533400"/>
                <a:gd name="connsiteY32" fmla="*/ 114300 h 533400"/>
                <a:gd name="connsiteX33" fmla="*/ 533400 w 533400"/>
                <a:gd name="connsiteY33" fmla="*/ 381000 h 533400"/>
                <a:gd name="connsiteX34" fmla="*/ 495300 w 533400"/>
                <a:gd name="connsiteY34" fmla="*/ 419100 h 533400"/>
                <a:gd name="connsiteX35" fmla="*/ 457200 w 533400"/>
                <a:gd name="connsiteY35" fmla="*/ 419100 h 533400"/>
                <a:gd name="connsiteX36" fmla="*/ 457200 w 533400"/>
                <a:gd name="connsiteY36" fmla="*/ 514350 h 533400"/>
                <a:gd name="connsiteX37" fmla="*/ 445440 w 533400"/>
                <a:gd name="connsiteY37" fmla="*/ 531952 h 533400"/>
                <a:gd name="connsiteX38" fmla="*/ 438150 w 533400"/>
                <a:gd name="connsiteY38" fmla="*/ 533400 h 533400"/>
                <a:gd name="connsiteX39" fmla="*/ 424688 w 533400"/>
                <a:gd name="connsiteY39" fmla="*/ 527825 h 533400"/>
                <a:gd name="connsiteX40" fmla="*/ 315963 w 533400"/>
                <a:gd name="connsiteY40" fmla="*/ 419100 h 533400"/>
                <a:gd name="connsiteX41" fmla="*/ 114300 w 533400"/>
                <a:gd name="connsiteY41" fmla="*/ 419100 h 533400"/>
                <a:gd name="connsiteX42" fmla="*/ 76200 w 533400"/>
                <a:gd name="connsiteY42" fmla="*/ 381000 h 533400"/>
                <a:gd name="connsiteX43" fmla="*/ 76200 w 533400"/>
                <a:gd name="connsiteY43" fmla="*/ 342900 h 533400"/>
                <a:gd name="connsiteX44" fmla="*/ 38100 w 533400"/>
                <a:gd name="connsiteY44" fmla="*/ 342900 h 533400"/>
                <a:gd name="connsiteX45" fmla="*/ 0 w 533400"/>
                <a:gd name="connsiteY45" fmla="*/ 304800 h 533400"/>
                <a:gd name="connsiteX46" fmla="*/ 0 w 533400"/>
                <a:gd name="connsiteY46" fmla="*/ 38100 h 533400"/>
                <a:gd name="connsiteX47" fmla="*/ 38100 w 533400"/>
                <a:gd name="connsiteY47"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33400" h="533400">
                  <a:moveTo>
                    <a:pt x="411832" y="154329"/>
                  </a:moveTo>
                  <a:lnTo>
                    <a:pt x="449932" y="154329"/>
                  </a:lnTo>
                  <a:lnTo>
                    <a:pt x="449932" y="338733"/>
                  </a:lnTo>
                  <a:lnTo>
                    <a:pt x="162429" y="338733"/>
                  </a:lnTo>
                  <a:lnTo>
                    <a:pt x="162429" y="300633"/>
                  </a:lnTo>
                  <a:lnTo>
                    <a:pt x="411832" y="300633"/>
                  </a:lnTo>
                  <a:close/>
                  <a:moveTo>
                    <a:pt x="114300" y="114300"/>
                  </a:moveTo>
                  <a:lnTo>
                    <a:pt x="114300" y="304800"/>
                  </a:lnTo>
                  <a:lnTo>
                    <a:pt x="114300" y="342900"/>
                  </a:lnTo>
                  <a:lnTo>
                    <a:pt x="114300" y="381000"/>
                  </a:lnTo>
                  <a:lnTo>
                    <a:pt x="323850" y="381000"/>
                  </a:lnTo>
                  <a:lnTo>
                    <a:pt x="331597" y="381000"/>
                  </a:lnTo>
                  <a:lnTo>
                    <a:pt x="419100" y="468363"/>
                  </a:lnTo>
                  <a:lnTo>
                    <a:pt x="419100" y="419100"/>
                  </a:lnTo>
                  <a:lnTo>
                    <a:pt x="419100" y="381000"/>
                  </a:lnTo>
                  <a:lnTo>
                    <a:pt x="438150" y="381000"/>
                  </a:lnTo>
                  <a:lnTo>
                    <a:pt x="495300" y="381000"/>
                  </a:lnTo>
                  <a:lnTo>
                    <a:pt x="495300" y="114300"/>
                  </a:lnTo>
                  <a:lnTo>
                    <a:pt x="457200" y="114300"/>
                  </a:lnTo>
                  <a:lnTo>
                    <a:pt x="419100" y="114300"/>
                  </a:lnTo>
                  <a:close/>
                  <a:moveTo>
                    <a:pt x="38106" y="38100"/>
                  </a:moveTo>
                  <a:lnTo>
                    <a:pt x="38106" y="304800"/>
                  </a:lnTo>
                  <a:lnTo>
                    <a:pt x="76206" y="304800"/>
                  </a:lnTo>
                  <a:lnTo>
                    <a:pt x="76206" y="114300"/>
                  </a:lnTo>
                  <a:cubicBezTo>
                    <a:pt x="76206" y="93358"/>
                    <a:pt x="93351" y="76200"/>
                    <a:pt x="114306" y="76200"/>
                  </a:cubicBezTo>
                  <a:lnTo>
                    <a:pt x="419106" y="76200"/>
                  </a:lnTo>
                  <a:lnTo>
                    <a:pt x="419106" y="38100"/>
                  </a:lnTo>
                  <a:close/>
                  <a:moveTo>
                    <a:pt x="38100" y="0"/>
                  </a:moveTo>
                  <a:lnTo>
                    <a:pt x="419100" y="0"/>
                  </a:lnTo>
                  <a:cubicBezTo>
                    <a:pt x="440055" y="0"/>
                    <a:pt x="457200" y="17158"/>
                    <a:pt x="457200" y="38100"/>
                  </a:cubicBezTo>
                  <a:lnTo>
                    <a:pt x="457200" y="76200"/>
                  </a:lnTo>
                  <a:lnTo>
                    <a:pt x="495300" y="76200"/>
                  </a:lnTo>
                  <a:cubicBezTo>
                    <a:pt x="516255" y="76200"/>
                    <a:pt x="533400" y="93358"/>
                    <a:pt x="533400" y="114300"/>
                  </a:cubicBezTo>
                  <a:lnTo>
                    <a:pt x="533400" y="381000"/>
                  </a:lnTo>
                  <a:cubicBezTo>
                    <a:pt x="533400" y="401955"/>
                    <a:pt x="516255" y="419100"/>
                    <a:pt x="495300" y="419100"/>
                  </a:cubicBezTo>
                  <a:lnTo>
                    <a:pt x="457200" y="419100"/>
                  </a:lnTo>
                  <a:lnTo>
                    <a:pt x="457200" y="514350"/>
                  </a:lnTo>
                  <a:cubicBezTo>
                    <a:pt x="457200" y="522046"/>
                    <a:pt x="452564" y="528993"/>
                    <a:pt x="445440" y="531952"/>
                  </a:cubicBezTo>
                  <a:cubicBezTo>
                    <a:pt x="443090" y="532930"/>
                    <a:pt x="440601" y="533400"/>
                    <a:pt x="438150" y="533400"/>
                  </a:cubicBezTo>
                  <a:cubicBezTo>
                    <a:pt x="433197" y="533400"/>
                    <a:pt x="428333" y="531470"/>
                    <a:pt x="424688" y="527825"/>
                  </a:cubicBezTo>
                  <a:lnTo>
                    <a:pt x="315963" y="419100"/>
                  </a:lnTo>
                  <a:lnTo>
                    <a:pt x="114300" y="419100"/>
                  </a:lnTo>
                  <a:cubicBezTo>
                    <a:pt x="93358" y="419100"/>
                    <a:pt x="76200" y="401955"/>
                    <a:pt x="76200" y="381000"/>
                  </a:cubicBezTo>
                  <a:lnTo>
                    <a:pt x="76200" y="342900"/>
                  </a:lnTo>
                  <a:lnTo>
                    <a:pt x="38100" y="342900"/>
                  </a:lnTo>
                  <a:cubicBezTo>
                    <a:pt x="17158" y="342900"/>
                    <a:pt x="0" y="325755"/>
                    <a:pt x="0" y="304800"/>
                  </a:cubicBezTo>
                  <a:lnTo>
                    <a:pt x="0" y="38100"/>
                  </a:lnTo>
                  <a:cubicBezTo>
                    <a:pt x="0" y="17158"/>
                    <a:pt x="17158" y="0"/>
                    <a:pt x="3810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Tree>
    <p:extLst>
      <p:ext uri="{BB962C8B-B14F-4D97-AF65-F5344CB8AC3E}">
        <p14:creationId xmlns:p14="http://schemas.microsoft.com/office/powerpoint/2010/main" val="3358004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86A06A5-9376-E742-BC6A-B21E92217775}"/>
              </a:ext>
            </a:extLst>
          </p:cNvPr>
          <p:cNvSpPr>
            <a:spLocks noGrp="1"/>
          </p:cNvSpPr>
          <p:nvPr>
            <p:ph type="title"/>
          </p:nvPr>
        </p:nvSpPr>
        <p:spPr>
          <a:xfrm>
            <a:off x="560717" y="391949"/>
            <a:ext cx="12731817" cy="415498"/>
          </a:xfrm>
        </p:spPr>
        <p:txBody>
          <a:bodyPr>
            <a:spAutoFit/>
          </a:bodyPr>
          <a:lstStyle/>
          <a:p>
            <a:r>
              <a:rPr lang="en-US" dirty="0"/>
              <a:t>Contents</a:t>
            </a:r>
          </a:p>
        </p:txBody>
      </p:sp>
      <p:sp>
        <p:nvSpPr>
          <p:cNvPr id="3" name="TextBox 2">
            <a:extLst>
              <a:ext uri="{FF2B5EF4-FFF2-40B4-BE49-F238E27FC236}">
                <a16:creationId xmlns:a16="http://schemas.microsoft.com/office/drawing/2014/main" xmlns="" id="{7B396E2C-7E7C-8841-8C0D-E16814C6CD2B}"/>
              </a:ext>
            </a:extLst>
          </p:cNvPr>
          <p:cNvSpPr txBox="1"/>
          <p:nvPr/>
        </p:nvSpPr>
        <p:spPr>
          <a:xfrm>
            <a:off x="1007031" y="1209963"/>
            <a:ext cx="6782192" cy="5211683"/>
          </a:xfrm>
          <a:prstGeom prst="rect">
            <a:avLst/>
          </a:prstGeom>
        </p:spPr>
        <p:txBody>
          <a:bodyPr wrap="square" lIns="0" tIns="0" rIns="0" bIns="0" rtlCol="0">
            <a:spAutoFit/>
          </a:bodyPr>
          <a:lstStyle/>
          <a:p>
            <a:pPr marL="274320" indent="-274320">
              <a:spcBef>
                <a:spcPts val="1600"/>
              </a:spcBef>
              <a:buClr>
                <a:schemeClr val="accent1"/>
              </a:buClr>
              <a:buSzPct val="120000"/>
              <a:buFont typeface="Arial" panose="020B0604020202020204" pitchFamily="34" charset="0"/>
              <a:buChar char="•"/>
              <a:tabLst>
                <a:tab pos="679450" algn="l"/>
              </a:tabLst>
            </a:pPr>
            <a:r>
              <a:rPr lang="en-US" sz="1600" dirty="0">
                <a:solidFill>
                  <a:schemeClr val="accent5"/>
                </a:solidFill>
                <a:latin typeface="Arial" panose="020B0604020202020204" pitchFamily="34" charset="0"/>
              </a:rPr>
              <a:t>American Express Partner Financials</a:t>
            </a:r>
          </a:p>
          <a:p>
            <a:pPr marL="274320" indent="-274320">
              <a:spcBef>
                <a:spcPts val="1600"/>
              </a:spcBef>
              <a:buClr>
                <a:schemeClr val="accent1"/>
              </a:buClr>
              <a:buSzPct val="120000"/>
              <a:buFont typeface="Arial" panose="020B0604020202020204" pitchFamily="34" charset="0"/>
              <a:buChar char="•"/>
              <a:tabLst>
                <a:tab pos="679450" algn="l"/>
              </a:tabLst>
            </a:pPr>
            <a:r>
              <a:rPr lang="en-US" sz="1600" dirty="0">
                <a:solidFill>
                  <a:schemeClr val="accent5"/>
                </a:solidFill>
                <a:latin typeface="Arial" panose="020B0604020202020204" pitchFamily="34" charset="0"/>
              </a:rPr>
              <a:t>About American Express</a:t>
            </a:r>
          </a:p>
          <a:p>
            <a:pPr marL="274320" indent="-274320">
              <a:spcBef>
                <a:spcPts val="1600"/>
              </a:spcBef>
              <a:buClr>
                <a:schemeClr val="accent1"/>
              </a:buClr>
              <a:buSzPct val="120000"/>
              <a:buFont typeface="Arial" panose="020B0604020202020204" pitchFamily="34" charset="0"/>
              <a:buChar char="•"/>
              <a:tabLst>
                <a:tab pos="679450" algn="l"/>
              </a:tabLst>
            </a:pPr>
            <a:r>
              <a:rPr lang="en-US" sz="1600" dirty="0">
                <a:solidFill>
                  <a:schemeClr val="accent5"/>
                </a:solidFill>
                <a:latin typeface="Arial" panose="020B0604020202020204" pitchFamily="34" charset="0"/>
              </a:rPr>
              <a:t>Industry Pricing From American Express</a:t>
            </a:r>
          </a:p>
          <a:p>
            <a:pPr marL="274320" indent="-274320">
              <a:spcBef>
                <a:spcPts val="1600"/>
              </a:spcBef>
              <a:buClr>
                <a:schemeClr val="accent1"/>
              </a:buClr>
              <a:buSzPct val="120000"/>
              <a:buFont typeface="Arial" panose="020B0604020202020204" pitchFamily="34" charset="0"/>
              <a:buChar char="•"/>
              <a:tabLst>
                <a:tab pos="679450" algn="l"/>
              </a:tabLst>
            </a:pPr>
            <a:r>
              <a:rPr lang="en-US" sz="1600" dirty="0">
                <a:solidFill>
                  <a:schemeClr val="accent5"/>
                </a:solidFill>
                <a:latin typeface="Arial" panose="020B0604020202020204" pitchFamily="34" charset="0"/>
              </a:rPr>
              <a:t>Operational &amp; Administrative Information</a:t>
            </a:r>
          </a:p>
          <a:p>
            <a:pPr marL="274320" indent="-274320">
              <a:spcBef>
                <a:spcPts val="1600"/>
              </a:spcBef>
              <a:buClr>
                <a:schemeClr val="accent1"/>
              </a:buClr>
              <a:buSzPct val="120000"/>
              <a:buFont typeface="Arial" panose="020B0604020202020204" pitchFamily="34" charset="0"/>
              <a:buChar char="•"/>
              <a:tabLst>
                <a:tab pos="679450" algn="l"/>
              </a:tabLst>
            </a:pPr>
            <a:r>
              <a:rPr lang="en-US" sz="1600" dirty="0">
                <a:solidFill>
                  <a:schemeClr val="accent5"/>
                </a:solidFill>
                <a:latin typeface="Arial" panose="020B0604020202020204" pitchFamily="34" charset="0"/>
              </a:rPr>
              <a:t>Point Of Purchase Signage</a:t>
            </a:r>
          </a:p>
          <a:p>
            <a:pPr marL="274320" indent="-274320">
              <a:spcBef>
                <a:spcPts val="1600"/>
              </a:spcBef>
              <a:buClr>
                <a:schemeClr val="accent1"/>
              </a:buClr>
              <a:buSzPct val="120000"/>
              <a:buFont typeface="Arial" panose="020B0604020202020204" pitchFamily="34" charset="0"/>
              <a:buChar char="•"/>
              <a:tabLst>
                <a:tab pos="679450" algn="l"/>
              </a:tabLst>
            </a:pPr>
            <a:r>
              <a:rPr lang="en-US" sz="1600" dirty="0">
                <a:solidFill>
                  <a:schemeClr val="accent5"/>
                </a:solidFill>
                <a:latin typeface="Arial" panose="020B0604020202020204" pitchFamily="34" charset="0"/>
              </a:rPr>
              <a:t>American Express Acceptance Value</a:t>
            </a:r>
          </a:p>
          <a:p>
            <a:pPr marL="274320" indent="-274320">
              <a:spcBef>
                <a:spcPts val="1600"/>
              </a:spcBef>
              <a:buClr>
                <a:schemeClr val="accent1"/>
              </a:buClr>
              <a:buSzPct val="120000"/>
              <a:buFont typeface="Arial" panose="020B0604020202020204" pitchFamily="34" charset="0"/>
              <a:buChar char="•"/>
              <a:tabLst>
                <a:tab pos="679450" algn="l"/>
              </a:tabLst>
            </a:pPr>
            <a:r>
              <a:rPr lang="en-US" sz="1600" dirty="0">
                <a:solidFill>
                  <a:schemeClr val="accent5"/>
                </a:solidFill>
                <a:latin typeface="Arial" panose="020B0604020202020204" pitchFamily="34" charset="0"/>
              </a:rPr>
              <a:t>Industry Conference Collateral</a:t>
            </a:r>
          </a:p>
          <a:p>
            <a:pPr marL="274320" indent="-274320">
              <a:spcBef>
                <a:spcPts val="1600"/>
              </a:spcBef>
              <a:buClr>
                <a:schemeClr val="accent1"/>
              </a:buClr>
              <a:buSzPct val="120000"/>
              <a:buFont typeface="Arial" panose="020B0604020202020204" pitchFamily="34" charset="0"/>
              <a:buChar char="•"/>
              <a:tabLst>
                <a:tab pos="679450" algn="l"/>
              </a:tabLst>
            </a:pPr>
            <a:r>
              <a:rPr lang="en-US" sz="1600" dirty="0">
                <a:solidFill>
                  <a:schemeClr val="accent5"/>
                </a:solidFill>
                <a:latin typeface="Arial" panose="020B0604020202020204" pitchFamily="34" charset="0"/>
              </a:rPr>
              <a:t>Sample Acceptance Communication</a:t>
            </a:r>
          </a:p>
          <a:p>
            <a:pPr marL="274320" indent="-274320">
              <a:spcBef>
                <a:spcPts val="1600"/>
              </a:spcBef>
              <a:buClr>
                <a:schemeClr val="accent1"/>
              </a:buClr>
              <a:buSzPct val="120000"/>
              <a:buFont typeface="Arial" panose="020B0604020202020204" pitchFamily="34" charset="0"/>
              <a:buChar char="•"/>
              <a:tabLst>
                <a:tab pos="679450" algn="l"/>
              </a:tabLst>
            </a:pPr>
            <a:r>
              <a:rPr lang="en-US" sz="1600" dirty="0">
                <a:solidFill>
                  <a:schemeClr val="accent5"/>
                </a:solidFill>
                <a:latin typeface="Arial" panose="020B0604020202020204" pitchFamily="34" charset="0"/>
              </a:rPr>
              <a:t>Responding To Objections</a:t>
            </a:r>
          </a:p>
          <a:p>
            <a:pPr marL="274320" indent="-274320">
              <a:spcBef>
                <a:spcPts val="1600"/>
              </a:spcBef>
              <a:buClr>
                <a:schemeClr val="accent1"/>
              </a:buClr>
              <a:buSzPct val="120000"/>
              <a:buFont typeface="Arial" panose="020B0604020202020204" pitchFamily="34" charset="0"/>
              <a:buChar char="•"/>
              <a:tabLst>
                <a:tab pos="679450" algn="l"/>
              </a:tabLst>
            </a:pPr>
            <a:r>
              <a:rPr lang="en-US" sz="1600" dirty="0">
                <a:solidFill>
                  <a:schemeClr val="accent5"/>
                </a:solidFill>
                <a:latin typeface="Arial" panose="020B0604020202020204" pitchFamily="34" charset="0"/>
              </a:rPr>
              <a:t>Sample Activation Communication</a:t>
            </a:r>
          </a:p>
          <a:p>
            <a:pPr marL="274320" indent="-274320">
              <a:spcBef>
                <a:spcPts val="1600"/>
              </a:spcBef>
              <a:buClr>
                <a:schemeClr val="accent1"/>
              </a:buClr>
              <a:buSzPct val="120000"/>
              <a:buFont typeface="Arial" panose="020B0604020202020204" pitchFamily="34" charset="0"/>
              <a:buChar char="•"/>
              <a:tabLst>
                <a:tab pos="679450" algn="l"/>
              </a:tabLst>
            </a:pPr>
            <a:r>
              <a:rPr lang="en-US" sz="1600" dirty="0">
                <a:solidFill>
                  <a:schemeClr val="accent5"/>
                </a:solidFill>
                <a:latin typeface="Arial" panose="020B0604020202020204" pitchFamily="34" charset="0"/>
              </a:rPr>
              <a:t>Partnership Marketing</a:t>
            </a:r>
          </a:p>
          <a:p>
            <a:pPr marL="274320" indent="-274320">
              <a:spcBef>
                <a:spcPts val="1600"/>
              </a:spcBef>
              <a:buClr>
                <a:schemeClr val="accent1"/>
              </a:buClr>
              <a:buSzPct val="120000"/>
              <a:buFont typeface="Arial" panose="020B0604020202020204" pitchFamily="34" charset="0"/>
              <a:buChar char="•"/>
              <a:tabLst>
                <a:tab pos="679450" algn="l"/>
              </a:tabLst>
            </a:pPr>
            <a:r>
              <a:rPr lang="en-US" sz="1600" dirty="0">
                <a:solidFill>
                  <a:schemeClr val="accent5"/>
                </a:solidFill>
                <a:latin typeface="Arial" panose="020B0604020202020204" pitchFamily="34" charset="0"/>
              </a:rPr>
              <a:t>American Express Business Products &amp; Services</a:t>
            </a:r>
          </a:p>
        </p:txBody>
      </p:sp>
      <p:sp>
        <p:nvSpPr>
          <p:cNvPr id="5" name="TextBox 4">
            <a:extLst>
              <a:ext uri="{FF2B5EF4-FFF2-40B4-BE49-F238E27FC236}">
                <a16:creationId xmlns:a16="http://schemas.microsoft.com/office/drawing/2014/main" xmlns="" id="{19E73136-1516-B74A-8FDA-FFD2521088AC}"/>
              </a:ext>
            </a:extLst>
          </p:cNvPr>
          <p:cNvSpPr txBox="1"/>
          <p:nvPr/>
        </p:nvSpPr>
        <p:spPr>
          <a:xfrm>
            <a:off x="7891939" y="0"/>
            <a:ext cx="5925661" cy="406265"/>
          </a:xfrm>
          <a:prstGeom prst="rect">
            <a:avLst/>
          </a:prstGeom>
          <a:solidFill>
            <a:srgbClr val="FFFF00"/>
          </a:solidFill>
        </p:spPr>
        <p:txBody>
          <a:bodyPr wrap="none" lIns="91440" tIns="91440" rIns="0" bIns="91440" rtlCol="0">
            <a:spAutoFit/>
          </a:bodyPr>
          <a:lstStyle/>
          <a:p>
            <a:pPr>
              <a:lnSpc>
                <a:spcPct val="90000"/>
              </a:lnSpc>
              <a:spcBef>
                <a:spcPts val="600"/>
              </a:spcBef>
            </a:pPr>
            <a:r>
              <a:rPr lang="en-US" sz="1600" dirty="0">
                <a:solidFill>
                  <a:srgbClr val="FF0000"/>
                </a:solidFill>
              </a:rPr>
              <a:t>Update this list after customizing your document for your partner</a:t>
            </a:r>
          </a:p>
        </p:txBody>
      </p:sp>
    </p:spTree>
    <p:extLst>
      <p:ext uri="{BB962C8B-B14F-4D97-AF65-F5344CB8AC3E}">
        <p14:creationId xmlns:p14="http://schemas.microsoft.com/office/powerpoint/2010/main" val="1197904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6710FB0-FF98-2443-9C97-633D2E823F57}"/>
              </a:ext>
            </a:extLst>
          </p:cNvPr>
          <p:cNvSpPr>
            <a:spLocks noGrp="1"/>
          </p:cNvSpPr>
          <p:nvPr>
            <p:ph type="title"/>
          </p:nvPr>
        </p:nvSpPr>
        <p:spPr/>
        <p:txBody>
          <a:bodyPr/>
          <a:lstStyle/>
          <a:p>
            <a:r>
              <a:rPr lang="en-US" dirty="0"/>
              <a:t>Partner Financials</a:t>
            </a:r>
          </a:p>
        </p:txBody>
      </p:sp>
    </p:spTree>
    <p:extLst>
      <p:ext uri="{BB962C8B-B14F-4D97-AF65-F5344CB8AC3E}">
        <p14:creationId xmlns:p14="http://schemas.microsoft.com/office/powerpoint/2010/main" val="4065348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43FCD73-3C4B-C141-906B-DCC98D7ECCCE}"/>
              </a:ext>
            </a:extLst>
          </p:cNvPr>
          <p:cNvSpPr>
            <a:spLocks noGrp="1"/>
          </p:cNvSpPr>
          <p:nvPr>
            <p:ph type="title"/>
          </p:nvPr>
        </p:nvSpPr>
        <p:spPr/>
        <p:txBody>
          <a:bodyPr/>
          <a:lstStyle/>
          <a:p>
            <a:r>
              <a:rPr lang="en-US" dirty="0"/>
              <a:t>Partner Financials</a:t>
            </a:r>
          </a:p>
        </p:txBody>
      </p:sp>
      <p:sp>
        <p:nvSpPr>
          <p:cNvPr id="3" name="TextBox 2">
            <a:extLst>
              <a:ext uri="{FF2B5EF4-FFF2-40B4-BE49-F238E27FC236}">
                <a16:creationId xmlns:a16="http://schemas.microsoft.com/office/drawing/2014/main" xmlns="" id="{DB60A684-04D8-0049-9945-BDC57D935C74}"/>
              </a:ext>
            </a:extLst>
          </p:cNvPr>
          <p:cNvSpPr txBox="1"/>
          <p:nvPr/>
        </p:nvSpPr>
        <p:spPr>
          <a:xfrm>
            <a:off x="560717" y="1188474"/>
            <a:ext cx="10938556" cy="5609490"/>
          </a:xfrm>
          <a:prstGeom prst="rect">
            <a:avLst/>
          </a:prstGeom>
        </p:spPr>
        <p:txBody>
          <a:bodyPr wrap="square" lIns="0" tIns="0" rIns="0" bIns="0" rtlCol="0">
            <a:noAutofit/>
          </a:bodyPr>
          <a:lstStyle/>
          <a:p>
            <a:pPr>
              <a:lnSpc>
                <a:spcPct val="90000"/>
              </a:lnSpc>
              <a:spcBef>
                <a:spcPts val="1600"/>
              </a:spcBef>
            </a:pPr>
            <a:r>
              <a:rPr lang="en-US" sz="1600" dirty="0">
                <a:solidFill>
                  <a:schemeClr val="accent5"/>
                </a:solidFill>
              </a:rPr>
              <a:t>Customize this page/section for your Partner with insights from smart 2.0</a:t>
            </a:r>
          </a:p>
        </p:txBody>
      </p:sp>
      <p:sp>
        <p:nvSpPr>
          <p:cNvPr id="4" name="TextBox 3">
            <a:extLst>
              <a:ext uri="{FF2B5EF4-FFF2-40B4-BE49-F238E27FC236}">
                <a16:creationId xmlns:a16="http://schemas.microsoft.com/office/drawing/2014/main" xmlns="" id="{25D0CE5F-BE6D-1548-A5C8-1BF183BA4B97}"/>
              </a:ext>
            </a:extLst>
          </p:cNvPr>
          <p:cNvSpPr txBox="1"/>
          <p:nvPr/>
        </p:nvSpPr>
        <p:spPr>
          <a:xfrm>
            <a:off x="11459497" y="2684"/>
            <a:ext cx="2358103" cy="627864"/>
          </a:xfrm>
          <a:prstGeom prst="rect">
            <a:avLst/>
          </a:prstGeom>
          <a:solidFill>
            <a:srgbClr val="FFFF00"/>
          </a:solidFill>
        </p:spPr>
        <p:txBody>
          <a:bodyPr wrap="square" lIns="91440" tIns="91440" rIns="91440" bIns="91440" rtlCol="0">
            <a:spAutoFit/>
          </a:bodyPr>
          <a:lstStyle/>
          <a:p>
            <a:pPr>
              <a:lnSpc>
                <a:spcPct val="90000"/>
              </a:lnSpc>
              <a:spcBef>
                <a:spcPts val="600"/>
              </a:spcBef>
            </a:pPr>
            <a:r>
              <a:rPr lang="en-US" sz="1600" dirty="0">
                <a:solidFill>
                  <a:srgbClr val="FF0000"/>
                </a:solidFill>
              </a:rPr>
              <a:t>Customize this page for your specific partner</a:t>
            </a:r>
          </a:p>
        </p:txBody>
      </p:sp>
    </p:spTree>
    <p:extLst>
      <p:ext uri="{BB962C8B-B14F-4D97-AF65-F5344CB8AC3E}">
        <p14:creationId xmlns:p14="http://schemas.microsoft.com/office/powerpoint/2010/main" val="221175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6710FB0-FF98-2443-9C97-633D2E823F57}"/>
              </a:ext>
            </a:extLst>
          </p:cNvPr>
          <p:cNvSpPr>
            <a:spLocks noGrp="1"/>
          </p:cNvSpPr>
          <p:nvPr>
            <p:ph type="title"/>
          </p:nvPr>
        </p:nvSpPr>
        <p:spPr/>
        <p:txBody>
          <a:bodyPr/>
          <a:lstStyle/>
          <a:p>
            <a:r>
              <a:rPr lang="en-US" dirty="0"/>
              <a:t>About American Express</a:t>
            </a:r>
          </a:p>
        </p:txBody>
      </p:sp>
    </p:spTree>
    <p:extLst>
      <p:ext uri="{BB962C8B-B14F-4D97-AF65-F5344CB8AC3E}">
        <p14:creationId xmlns:p14="http://schemas.microsoft.com/office/powerpoint/2010/main" val="1008033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4741595-913A-CE42-B93D-A69377910A4E}"/>
              </a:ext>
            </a:extLst>
          </p:cNvPr>
          <p:cNvSpPr>
            <a:spLocks noGrp="1"/>
          </p:cNvSpPr>
          <p:nvPr>
            <p:ph type="title"/>
          </p:nvPr>
        </p:nvSpPr>
        <p:spPr>
          <a:xfrm>
            <a:off x="560717" y="391949"/>
            <a:ext cx="12731817" cy="415498"/>
          </a:xfrm>
        </p:spPr>
        <p:txBody>
          <a:bodyPr>
            <a:spAutoFit/>
          </a:bodyPr>
          <a:lstStyle/>
          <a:p>
            <a:r>
              <a:rPr lang="en-US" dirty="0"/>
              <a:t>Who We Are</a:t>
            </a:r>
          </a:p>
        </p:txBody>
      </p:sp>
      <p:sp>
        <p:nvSpPr>
          <p:cNvPr id="6" name="TextBox 5">
            <a:extLst>
              <a:ext uri="{FF2B5EF4-FFF2-40B4-BE49-F238E27FC236}">
                <a16:creationId xmlns:a16="http://schemas.microsoft.com/office/drawing/2014/main" xmlns="" id="{4FE29B87-3137-F649-A29B-6EB8CB6F6C1E}"/>
              </a:ext>
            </a:extLst>
          </p:cNvPr>
          <p:cNvSpPr txBox="1"/>
          <p:nvPr/>
        </p:nvSpPr>
        <p:spPr>
          <a:xfrm>
            <a:off x="7148946" y="1199995"/>
            <a:ext cx="5948217" cy="5586145"/>
          </a:xfrm>
          <a:prstGeom prst="rect">
            <a:avLst/>
          </a:prstGeom>
        </p:spPr>
        <p:txBody>
          <a:bodyPr wrap="square" lIns="0" tIns="0" rIns="0" bIns="0" rtlCol="0">
            <a:spAutoFit/>
          </a:bodyPr>
          <a:lstStyle/>
          <a:p>
            <a:pPr>
              <a:spcBef>
                <a:spcPts val="600"/>
              </a:spcBef>
            </a:pPr>
            <a:r>
              <a:rPr lang="en-US" sz="1600" b="1" dirty="0">
                <a:solidFill>
                  <a:schemeClr val="accent1"/>
                </a:solidFill>
              </a:rPr>
              <a:t>OUR VISION</a:t>
            </a:r>
          </a:p>
          <a:p>
            <a:pPr>
              <a:spcBef>
                <a:spcPts val="300"/>
              </a:spcBef>
            </a:pPr>
            <a:r>
              <a:rPr lang="en-US" sz="1600" dirty="0">
                <a:solidFill>
                  <a:schemeClr val="accent5"/>
                </a:solidFill>
              </a:rPr>
              <a:t>Provide the world’s best customer experience every day.</a:t>
            </a:r>
          </a:p>
          <a:p>
            <a:pPr>
              <a:spcBef>
                <a:spcPts val="2400"/>
              </a:spcBef>
            </a:pPr>
            <a:r>
              <a:rPr lang="en-US" sz="1600" b="1" dirty="0">
                <a:solidFill>
                  <a:schemeClr val="accent1"/>
                </a:solidFill>
              </a:rPr>
              <a:t>OUR MISSION</a:t>
            </a:r>
          </a:p>
          <a:p>
            <a:pPr>
              <a:spcBef>
                <a:spcPts val="300"/>
              </a:spcBef>
            </a:pPr>
            <a:r>
              <a:rPr lang="en-US" sz="1600" dirty="0">
                <a:solidFill>
                  <a:schemeClr val="accent5"/>
                </a:solidFill>
              </a:rPr>
              <a:t>Become essential to our customers by providing differentiated products and services to help them achieve their aspirations.</a:t>
            </a:r>
          </a:p>
          <a:p>
            <a:pPr>
              <a:spcBef>
                <a:spcPts val="2400"/>
              </a:spcBef>
            </a:pPr>
            <a:r>
              <a:rPr lang="en-US" sz="1600" b="1" dirty="0">
                <a:solidFill>
                  <a:schemeClr val="accent1"/>
                </a:solidFill>
              </a:rPr>
              <a:t>OUR FUNDAMENTAL BELIEFS</a:t>
            </a:r>
          </a:p>
          <a:p>
            <a:pPr>
              <a:spcBef>
                <a:spcPts val="600"/>
              </a:spcBef>
            </a:pPr>
            <a:r>
              <a:rPr lang="en-US" sz="1600" b="1" dirty="0">
                <a:solidFill>
                  <a:schemeClr val="accent5"/>
                </a:solidFill>
              </a:rPr>
              <a:t>Our Trusted Brand: </a:t>
            </a:r>
            <a:r>
              <a:rPr lang="en-US" sz="1600" dirty="0">
                <a:solidFill>
                  <a:schemeClr val="accent5"/>
                </a:solidFill>
              </a:rPr>
              <a:t>Our brand is a source of strength and security that is more relevant than ever in the digital age. We plan to leverage our brand to build enduring, mutually-rewarding relationships that put our customers first and enable them to fulfill their financial goals.</a:t>
            </a:r>
          </a:p>
          <a:p>
            <a:pPr>
              <a:spcBef>
                <a:spcPts val="1200"/>
              </a:spcBef>
            </a:pPr>
            <a:r>
              <a:rPr lang="en-US" sz="1600" b="1" dirty="0">
                <a:solidFill>
                  <a:schemeClr val="accent5"/>
                </a:solidFill>
              </a:rPr>
              <a:t>Our Diverse, Integrated Business Model: </a:t>
            </a:r>
            <a:r>
              <a:rPr lang="en-US" sz="1600" dirty="0">
                <a:solidFill>
                  <a:schemeClr val="accent5"/>
                </a:solidFill>
              </a:rPr>
              <a:t>Our business model, which includes issuing, acquiring and network businesses, offers major advantages. We plan to use this model to build value for both Card Members and merchants to drive further growth.</a:t>
            </a:r>
          </a:p>
          <a:p>
            <a:pPr>
              <a:spcBef>
                <a:spcPts val="1200"/>
              </a:spcBef>
            </a:pPr>
            <a:r>
              <a:rPr lang="en-US" sz="1600" b="1" dirty="0">
                <a:solidFill>
                  <a:schemeClr val="accent5"/>
                </a:solidFill>
              </a:rPr>
              <a:t>Our Track Record: </a:t>
            </a:r>
            <a:r>
              <a:rPr lang="en-US" sz="1600" dirty="0">
                <a:solidFill>
                  <a:schemeClr val="accent5"/>
                </a:solidFill>
              </a:rPr>
              <a:t>Our track record of innovation makes us an attractive partner for digital companies and fin techs, partners that can help us further extend our core businesses.</a:t>
            </a:r>
          </a:p>
        </p:txBody>
      </p:sp>
      <p:grpSp>
        <p:nvGrpSpPr>
          <p:cNvPr id="10" name="Group 9">
            <a:extLst>
              <a:ext uri="{FF2B5EF4-FFF2-40B4-BE49-F238E27FC236}">
                <a16:creationId xmlns:a16="http://schemas.microsoft.com/office/drawing/2014/main" xmlns="" id="{B8398BE5-F706-884A-A39D-B1BC4A47EC8B}"/>
              </a:ext>
            </a:extLst>
          </p:cNvPr>
          <p:cNvGrpSpPr/>
          <p:nvPr/>
        </p:nvGrpSpPr>
        <p:grpSpPr>
          <a:xfrm>
            <a:off x="276313" y="1258972"/>
            <a:ext cx="5762348" cy="4665657"/>
            <a:chOff x="276313" y="1258972"/>
            <a:chExt cx="5762348" cy="4665657"/>
          </a:xfrm>
        </p:grpSpPr>
        <p:sp>
          <p:nvSpPr>
            <p:cNvPr id="5" name="TextBox 4">
              <a:extLst>
                <a:ext uri="{FF2B5EF4-FFF2-40B4-BE49-F238E27FC236}">
                  <a16:creationId xmlns:a16="http://schemas.microsoft.com/office/drawing/2014/main" xmlns="" id="{104CC58A-E1EE-DE4C-8CE0-622B7A5FE554}"/>
                </a:ext>
              </a:extLst>
            </p:cNvPr>
            <p:cNvSpPr txBox="1"/>
            <p:nvPr/>
          </p:nvSpPr>
          <p:spPr>
            <a:xfrm>
              <a:off x="276313" y="2823986"/>
              <a:ext cx="5762348" cy="1515928"/>
            </a:xfrm>
            <a:prstGeom prst="rect">
              <a:avLst/>
            </a:prstGeom>
          </p:spPr>
          <p:txBody>
            <a:bodyPr wrap="square" lIns="0" tIns="0" rIns="0" bIns="0" rtlCol="0">
              <a:spAutoFit/>
            </a:bodyPr>
            <a:lstStyle/>
            <a:p>
              <a:pPr algn="ctr">
                <a:lnSpc>
                  <a:spcPct val="150000"/>
                </a:lnSpc>
              </a:pPr>
              <a:r>
                <a:rPr lang="en-US" sz="1700" dirty="0">
                  <a:solidFill>
                    <a:schemeClr val="accent1"/>
                  </a:solidFill>
                  <a:latin typeface="Cambria" panose="02040503050406030204" pitchFamily="18" charset="0"/>
                </a:rPr>
                <a:t>A heritage built on service and sustained by innovation. </a:t>
              </a:r>
              <a:br>
                <a:rPr lang="en-US" sz="1700" dirty="0">
                  <a:solidFill>
                    <a:schemeClr val="accent1"/>
                  </a:solidFill>
                  <a:latin typeface="Cambria" panose="02040503050406030204" pitchFamily="18" charset="0"/>
                </a:rPr>
              </a:br>
              <a:r>
                <a:rPr lang="en-US" sz="1700" dirty="0">
                  <a:solidFill>
                    <a:schemeClr val="accent1"/>
                  </a:solidFill>
                  <a:latin typeface="Cambria" panose="02040503050406030204" pitchFamily="18" charset="0"/>
                </a:rPr>
                <a:t>We're a global services company that provides customers </a:t>
              </a:r>
              <a:br>
                <a:rPr lang="en-US" sz="1700" dirty="0">
                  <a:solidFill>
                    <a:schemeClr val="accent1"/>
                  </a:solidFill>
                  <a:latin typeface="Cambria" panose="02040503050406030204" pitchFamily="18" charset="0"/>
                </a:rPr>
              </a:br>
              <a:r>
                <a:rPr lang="en-US" sz="1700" dirty="0">
                  <a:solidFill>
                    <a:schemeClr val="accent1"/>
                  </a:solidFill>
                  <a:latin typeface="Cambria" panose="02040503050406030204" pitchFamily="18" charset="0"/>
                </a:rPr>
                <a:t>with access to products, insights and experiences that </a:t>
              </a:r>
              <a:br>
                <a:rPr lang="en-US" sz="1700" dirty="0">
                  <a:solidFill>
                    <a:schemeClr val="accent1"/>
                  </a:solidFill>
                  <a:latin typeface="Cambria" panose="02040503050406030204" pitchFamily="18" charset="0"/>
                </a:rPr>
              </a:br>
              <a:r>
                <a:rPr lang="en-US" sz="1700" dirty="0">
                  <a:solidFill>
                    <a:schemeClr val="accent1"/>
                  </a:solidFill>
                  <a:latin typeface="Cambria" panose="02040503050406030204" pitchFamily="18" charset="0"/>
                </a:rPr>
                <a:t>enrich lives and build business success.</a:t>
              </a:r>
            </a:p>
          </p:txBody>
        </p:sp>
        <p:sp>
          <p:nvSpPr>
            <p:cNvPr id="8" name="Freeform 7">
              <a:extLst>
                <a:ext uri="{FF2B5EF4-FFF2-40B4-BE49-F238E27FC236}">
                  <a16:creationId xmlns:a16="http://schemas.microsoft.com/office/drawing/2014/main" xmlns="" id="{60D3390C-1FDF-F54C-B67D-9E2E23D28B44}"/>
                </a:ext>
              </a:extLst>
            </p:cNvPr>
            <p:cNvSpPr/>
            <p:nvPr/>
          </p:nvSpPr>
          <p:spPr>
            <a:xfrm>
              <a:off x="836015" y="1258972"/>
              <a:ext cx="4642944" cy="1324559"/>
            </a:xfrm>
            <a:custGeom>
              <a:avLst/>
              <a:gdLst>
                <a:gd name="connsiteX0" fmla="*/ 6915991 w 7691852"/>
                <a:gd name="connsiteY0" fmla="*/ 2072389 h 2194364"/>
                <a:gd name="connsiteX1" fmla="*/ 6915991 w 7691852"/>
                <a:gd name="connsiteY1" fmla="*/ 2174065 h 2194364"/>
                <a:gd name="connsiteX2" fmla="*/ 6882818 w 7691852"/>
                <a:gd name="connsiteY2" fmla="*/ 2194360 h 2194364"/>
                <a:gd name="connsiteX3" fmla="*/ 6711305 w 7691852"/>
                <a:gd name="connsiteY3" fmla="*/ 2194360 h 2194364"/>
                <a:gd name="connsiteX4" fmla="*/ 6915991 w 7691852"/>
                <a:gd name="connsiteY4" fmla="*/ 2072389 h 2194364"/>
                <a:gd name="connsiteX5" fmla="*/ 2371139 w 7691852"/>
                <a:gd name="connsiteY5" fmla="*/ 1967513 h 2194364"/>
                <a:gd name="connsiteX6" fmla="*/ 2371139 w 7691852"/>
                <a:gd name="connsiteY6" fmla="*/ 2050203 h 2194364"/>
                <a:gd name="connsiteX7" fmla="*/ 1689097 w 7691852"/>
                <a:gd name="connsiteY7" fmla="*/ 2194360 h 2194364"/>
                <a:gd name="connsiteX8" fmla="*/ 1444813 w 7691852"/>
                <a:gd name="connsiteY8" fmla="*/ 2194360 h 2194364"/>
                <a:gd name="connsiteX9" fmla="*/ 2371139 w 7691852"/>
                <a:gd name="connsiteY9" fmla="*/ 1967513 h 2194364"/>
                <a:gd name="connsiteX10" fmla="*/ 2751925 w 7691852"/>
                <a:gd name="connsiteY10" fmla="*/ 1949593 h 2194364"/>
                <a:gd name="connsiteX11" fmla="*/ 4059009 w 7691852"/>
                <a:gd name="connsiteY11" fmla="*/ 2194360 h 2194364"/>
                <a:gd name="connsiteX12" fmla="*/ 3814763 w 7691852"/>
                <a:gd name="connsiteY12" fmla="*/ 2194360 h 2194364"/>
                <a:gd name="connsiteX13" fmla="*/ 2751925 w 7691852"/>
                <a:gd name="connsiteY13" fmla="*/ 2031737 h 2194364"/>
                <a:gd name="connsiteX14" fmla="*/ 2371141 w 7691852"/>
                <a:gd name="connsiteY14" fmla="*/ 2050202 h 2194364"/>
                <a:gd name="connsiteX15" fmla="*/ 2371141 w 7691852"/>
                <a:gd name="connsiteY15" fmla="*/ 1967513 h 2194364"/>
                <a:gd name="connsiteX16" fmla="*/ 2751925 w 7691852"/>
                <a:gd name="connsiteY16" fmla="*/ 1949593 h 2194364"/>
                <a:gd name="connsiteX17" fmla="*/ 7204200 w 7691852"/>
                <a:gd name="connsiteY17" fmla="*/ 1841453 h 2194364"/>
                <a:gd name="connsiteX18" fmla="*/ 7349717 w 7691852"/>
                <a:gd name="connsiteY18" fmla="*/ 2194361 h 2194364"/>
                <a:gd name="connsiteX19" fmla="*/ 7261337 w 7691852"/>
                <a:gd name="connsiteY19" fmla="*/ 2194361 h 2194364"/>
                <a:gd name="connsiteX20" fmla="*/ 7173009 w 7691852"/>
                <a:gd name="connsiteY20" fmla="*/ 1981598 h 2194364"/>
                <a:gd name="connsiteX21" fmla="*/ 6915999 w 7691852"/>
                <a:gd name="connsiteY21" fmla="*/ 2174066 h 2194364"/>
                <a:gd name="connsiteX22" fmla="*/ 6915999 w 7691852"/>
                <a:gd name="connsiteY22" fmla="*/ 2072390 h 2194364"/>
                <a:gd name="connsiteX23" fmla="*/ 7204200 w 7691852"/>
                <a:gd name="connsiteY23" fmla="*/ 1841453 h 2194364"/>
                <a:gd name="connsiteX24" fmla="*/ 6915993 w 7691852"/>
                <a:gd name="connsiteY24" fmla="*/ 1815837 h 2194364"/>
                <a:gd name="connsiteX25" fmla="*/ 6915993 w 7691852"/>
                <a:gd name="connsiteY25" fmla="*/ 1918402 h 2194364"/>
                <a:gd name="connsiteX26" fmla="*/ 6373500 w 7691852"/>
                <a:gd name="connsiteY26" fmla="*/ 2194361 h 2194364"/>
                <a:gd name="connsiteX27" fmla="*/ 5976777 w 7691852"/>
                <a:gd name="connsiteY27" fmla="*/ 2194361 h 2194364"/>
                <a:gd name="connsiteX28" fmla="*/ 6915993 w 7691852"/>
                <a:gd name="connsiteY28" fmla="*/ 1815837 h 2194364"/>
                <a:gd name="connsiteX29" fmla="*/ 2371139 w 7691852"/>
                <a:gd name="connsiteY29" fmla="*/ 1758586 h 2194364"/>
                <a:gd name="connsiteX30" fmla="*/ 2371139 w 7691852"/>
                <a:gd name="connsiteY30" fmla="*/ 1841199 h 2194364"/>
                <a:gd name="connsiteX31" fmla="*/ 2371143 w 7691852"/>
                <a:gd name="connsiteY31" fmla="*/ 1841199 h 2194364"/>
                <a:gd name="connsiteX32" fmla="*/ 2174999 w 7691852"/>
                <a:gd name="connsiteY32" fmla="*/ 1864841 h 2194364"/>
                <a:gd name="connsiteX33" fmla="*/ 1108731 w 7691852"/>
                <a:gd name="connsiteY33" fmla="*/ 2194360 h 2194364"/>
                <a:gd name="connsiteX34" fmla="*/ 888716 w 7691852"/>
                <a:gd name="connsiteY34" fmla="*/ 2194360 h 2194364"/>
                <a:gd name="connsiteX35" fmla="*/ 2135792 w 7691852"/>
                <a:gd name="connsiteY35" fmla="*/ 1787607 h 2194364"/>
                <a:gd name="connsiteX36" fmla="*/ 2751923 w 7691852"/>
                <a:gd name="connsiteY36" fmla="*/ 1741999 h 2194364"/>
                <a:gd name="connsiteX37" fmla="*/ 4615115 w 7691852"/>
                <a:gd name="connsiteY37" fmla="*/ 2194360 h 2194364"/>
                <a:gd name="connsiteX38" fmla="*/ 4395125 w 7691852"/>
                <a:gd name="connsiteY38" fmla="*/ 2194360 h 2194364"/>
                <a:gd name="connsiteX39" fmla="*/ 2751923 w 7691852"/>
                <a:gd name="connsiteY39" fmla="*/ 1824193 h 2194364"/>
                <a:gd name="connsiteX40" fmla="*/ 2554306 w 7691852"/>
                <a:gd name="connsiteY40" fmla="*/ 1828610 h 2194364"/>
                <a:gd name="connsiteX41" fmla="*/ 2371143 w 7691852"/>
                <a:gd name="connsiteY41" fmla="*/ 1841199 h 2194364"/>
                <a:gd name="connsiteX42" fmla="*/ 2371149 w 7691852"/>
                <a:gd name="connsiteY42" fmla="*/ 1841198 h 2194364"/>
                <a:gd name="connsiteX43" fmla="*/ 2371149 w 7691852"/>
                <a:gd name="connsiteY43" fmla="*/ 1758585 h 2194364"/>
                <a:gd name="connsiteX44" fmla="*/ 2371139 w 7691852"/>
                <a:gd name="connsiteY44" fmla="*/ 1758586 h 2194364"/>
                <a:gd name="connsiteX45" fmla="*/ 2371139 w 7691852"/>
                <a:gd name="connsiteY45" fmla="*/ 1758585 h 2194364"/>
                <a:gd name="connsiteX46" fmla="*/ 2751923 w 7691852"/>
                <a:gd name="connsiteY46" fmla="*/ 1741999 h 2194364"/>
                <a:gd name="connsiteX47" fmla="*/ 5050800 w 7691852"/>
                <a:gd name="connsiteY47" fmla="*/ 1637317 h 2194364"/>
                <a:gd name="connsiteX48" fmla="*/ 5180734 w 7691852"/>
                <a:gd name="connsiteY48" fmla="*/ 1665892 h 2194364"/>
                <a:gd name="connsiteX49" fmla="*/ 5211925 w 7691852"/>
                <a:gd name="connsiteY49" fmla="*/ 1697871 h 2194364"/>
                <a:gd name="connsiteX50" fmla="*/ 5531838 w 7691852"/>
                <a:gd name="connsiteY50" fmla="*/ 1906582 h 2194364"/>
                <a:gd name="connsiteX51" fmla="*/ 5531838 w 7691852"/>
                <a:gd name="connsiteY51" fmla="*/ 1995406 h 2194364"/>
                <a:gd name="connsiteX52" fmla="*/ 5155626 w 7691852"/>
                <a:gd name="connsiteY52" fmla="*/ 1757573 h 2194364"/>
                <a:gd name="connsiteX53" fmla="*/ 5050800 w 7691852"/>
                <a:gd name="connsiteY53" fmla="*/ 1638206 h 2194364"/>
                <a:gd name="connsiteX54" fmla="*/ 6915991 w 7691852"/>
                <a:gd name="connsiteY54" fmla="*/ 1549923 h 2194364"/>
                <a:gd name="connsiteX55" fmla="*/ 6915991 w 7691852"/>
                <a:gd name="connsiteY55" fmla="*/ 1664566 h 2194364"/>
                <a:gd name="connsiteX56" fmla="*/ 6471364 w 7691852"/>
                <a:gd name="connsiteY56" fmla="*/ 1954774 h 2194364"/>
                <a:gd name="connsiteX57" fmla="*/ 5937989 w 7691852"/>
                <a:gd name="connsiteY57" fmla="*/ 2069213 h 2194364"/>
                <a:gd name="connsiteX58" fmla="*/ 5531843 w 7691852"/>
                <a:gd name="connsiteY58" fmla="*/ 1995401 h 2194364"/>
                <a:gd name="connsiteX59" fmla="*/ 5531843 w 7691852"/>
                <a:gd name="connsiteY59" fmla="*/ 1906577 h 2194364"/>
                <a:gd name="connsiteX60" fmla="*/ 5939437 w 7691852"/>
                <a:gd name="connsiteY60" fmla="*/ 1986930 h 2194364"/>
                <a:gd name="connsiteX61" fmla="*/ 6439360 w 7691852"/>
                <a:gd name="connsiteY61" fmla="*/ 1879551 h 2194364"/>
                <a:gd name="connsiteX62" fmla="*/ 6915991 w 7691852"/>
                <a:gd name="connsiteY62" fmla="*/ 1549923 h 2194364"/>
                <a:gd name="connsiteX63" fmla="*/ 2371140 w 7691852"/>
                <a:gd name="connsiteY63" fmla="*/ 1546393 h 2194364"/>
                <a:gd name="connsiteX64" fmla="*/ 2371140 w 7691852"/>
                <a:gd name="connsiteY64" fmla="*/ 1628930 h 2194364"/>
                <a:gd name="connsiteX65" fmla="*/ 477279 w 7691852"/>
                <a:gd name="connsiteY65" fmla="*/ 2194360 h 2194364"/>
                <a:gd name="connsiteX66" fmla="*/ 0 w 7691852"/>
                <a:gd name="connsiteY66" fmla="*/ 2194360 h 2194364"/>
                <a:gd name="connsiteX67" fmla="*/ 1061085 w 7691852"/>
                <a:gd name="connsiteY67" fmla="*/ 1898564 h 2194364"/>
                <a:gd name="connsiteX68" fmla="*/ 2371140 w 7691852"/>
                <a:gd name="connsiteY68" fmla="*/ 1546393 h 2194364"/>
                <a:gd name="connsiteX69" fmla="*/ 4191568 w 7691852"/>
                <a:gd name="connsiteY69" fmla="*/ 1403781 h 2194364"/>
                <a:gd name="connsiteX70" fmla="*/ 4287707 w 7691852"/>
                <a:gd name="connsiteY70" fmla="*/ 1457400 h 2194364"/>
                <a:gd name="connsiteX71" fmla="*/ 4705194 w 7691852"/>
                <a:gd name="connsiteY71" fmla="*/ 1904618 h 2194364"/>
                <a:gd name="connsiteX72" fmla="*/ 4474778 w 7691852"/>
                <a:gd name="connsiteY72" fmla="*/ 1812073 h 2194364"/>
                <a:gd name="connsiteX73" fmla="*/ 4426289 w 7691852"/>
                <a:gd name="connsiteY73" fmla="*/ 1792172 h 2194364"/>
                <a:gd name="connsiteX74" fmla="*/ 4195873 w 7691852"/>
                <a:gd name="connsiteY74" fmla="*/ 1448777 h 2194364"/>
                <a:gd name="connsiteX75" fmla="*/ 4191568 w 7691852"/>
                <a:gd name="connsiteY75" fmla="*/ 1403781 h 2194364"/>
                <a:gd name="connsiteX76" fmla="*/ 6915990 w 7691852"/>
                <a:gd name="connsiteY76" fmla="*/ 1226295 h 2194364"/>
                <a:gd name="connsiteX77" fmla="*/ 6915990 w 7691852"/>
                <a:gd name="connsiteY77" fmla="*/ 1361055 h 2194364"/>
                <a:gd name="connsiteX78" fmla="*/ 6776277 w 7691852"/>
                <a:gd name="connsiteY78" fmla="*/ 1490315 h 2194364"/>
                <a:gd name="connsiteX79" fmla="*/ 6300116 w 7691852"/>
                <a:gd name="connsiteY79" fmla="*/ 1641763 h 2194364"/>
                <a:gd name="connsiteX80" fmla="*/ 5874565 w 7691852"/>
                <a:gd name="connsiteY80" fmla="*/ 1535248 h 2194364"/>
                <a:gd name="connsiteX81" fmla="*/ 5849444 w 7691852"/>
                <a:gd name="connsiteY81" fmla="*/ 1441001 h 2194364"/>
                <a:gd name="connsiteX82" fmla="*/ 5879759 w 7691852"/>
                <a:gd name="connsiteY82" fmla="*/ 1444443 h 2194364"/>
                <a:gd name="connsiteX83" fmla="*/ 6304485 w 7691852"/>
                <a:gd name="connsiteY83" fmla="*/ 1560292 h 2194364"/>
                <a:gd name="connsiteX84" fmla="*/ 6727789 w 7691852"/>
                <a:gd name="connsiteY84" fmla="*/ 1423678 h 2194364"/>
                <a:gd name="connsiteX85" fmla="*/ 6915990 w 7691852"/>
                <a:gd name="connsiteY85" fmla="*/ 1226295 h 2194364"/>
                <a:gd name="connsiteX86" fmla="*/ 4024351 w 7691852"/>
                <a:gd name="connsiteY86" fmla="*/ 1219584 h 2194364"/>
                <a:gd name="connsiteX87" fmla="*/ 4065067 w 7691852"/>
                <a:gd name="connsiteY87" fmla="*/ 1219584 h 2194364"/>
                <a:gd name="connsiteX88" fmla="*/ 4933023 w 7691852"/>
                <a:gd name="connsiteY88" fmla="*/ 1854432 h 2194364"/>
                <a:gd name="connsiteX89" fmla="*/ 4882782 w 7691852"/>
                <a:gd name="connsiteY89" fmla="*/ 1506731 h 2194364"/>
                <a:gd name="connsiteX90" fmla="*/ 4882782 w 7691852"/>
                <a:gd name="connsiteY90" fmla="*/ 1465215 h 2194364"/>
                <a:gd name="connsiteX91" fmla="*/ 4923498 w 7691852"/>
                <a:gd name="connsiteY91" fmla="*/ 1465215 h 2194364"/>
                <a:gd name="connsiteX92" fmla="*/ 5414206 w 7691852"/>
                <a:gd name="connsiteY92" fmla="*/ 1591659 h 2194364"/>
                <a:gd name="connsiteX93" fmla="*/ 5531840 w 7691852"/>
                <a:gd name="connsiteY93" fmla="*/ 1657988 h 2194364"/>
                <a:gd name="connsiteX94" fmla="*/ 5531840 w 7691852"/>
                <a:gd name="connsiteY94" fmla="*/ 1750428 h 2194364"/>
                <a:gd name="connsiteX95" fmla="*/ 5531841 w 7691852"/>
                <a:gd name="connsiteY95" fmla="*/ 1750429 h 2194364"/>
                <a:gd name="connsiteX96" fmla="*/ 5531841 w 7691852"/>
                <a:gd name="connsiteY96" fmla="*/ 1750431 h 2194364"/>
                <a:gd name="connsiteX97" fmla="*/ 4965053 w 7691852"/>
                <a:gd name="connsiteY97" fmla="*/ 1548235 h 2194364"/>
                <a:gd name="connsiteX98" fmla="*/ 5263007 w 7691852"/>
                <a:gd name="connsiteY98" fmla="*/ 1982460 h 2194364"/>
                <a:gd name="connsiteX99" fmla="*/ 5488254 w 7691852"/>
                <a:gd name="connsiteY99" fmla="*/ 2098373 h 2194364"/>
                <a:gd name="connsiteX100" fmla="*/ 5040440 w 7691852"/>
                <a:gd name="connsiteY100" fmla="*/ 1999732 h 2194364"/>
                <a:gd name="connsiteX101" fmla="*/ 4106659 w 7691852"/>
                <a:gd name="connsiteY101" fmla="*/ 1302617 h 2194364"/>
                <a:gd name="connsiteX102" fmla="*/ 4440123 w 7691852"/>
                <a:gd name="connsiteY102" fmla="*/ 1896812 h 2194364"/>
                <a:gd name="connsiteX103" fmla="*/ 5504701 w 7691852"/>
                <a:gd name="connsiteY103" fmla="*/ 2194360 h 2194364"/>
                <a:gd name="connsiteX104" fmla="*/ 5026571 w 7691852"/>
                <a:gd name="connsiteY104" fmla="*/ 2194360 h 2194364"/>
                <a:gd name="connsiteX105" fmla="*/ 2751925 w 7691852"/>
                <a:gd name="connsiteY105" fmla="*/ 1613094 h 2194364"/>
                <a:gd name="connsiteX106" fmla="*/ 2371141 w 7691852"/>
                <a:gd name="connsiteY106" fmla="*/ 1628930 h 2194364"/>
                <a:gd name="connsiteX107" fmla="*/ 2371141 w 7691852"/>
                <a:gd name="connsiteY107" fmla="*/ 1546393 h 2194364"/>
                <a:gd name="connsiteX108" fmla="*/ 2751925 w 7691852"/>
                <a:gd name="connsiteY108" fmla="*/ 1530950 h 2194364"/>
                <a:gd name="connsiteX109" fmla="*/ 4137851 w 7691852"/>
                <a:gd name="connsiteY109" fmla="*/ 1776593 h 2194364"/>
                <a:gd name="connsiteX110" fmla="*/ 4024351 w 7691852"/>
                <a:gd name="connsiteY110" fmla="*/ 1260211 h 2194364"/>
                <a:gd name="connsiteX111" fmla="*/ 6915992 w 7691852"/>
                <a:gd name="connsiteY111" fmla="*/ 795638 h 2194364"/>
                <a:gd name="connsiteX112" fmla="*/ 6915991 w 7691852"/>
                <a:gd name="connsiteY112" fmla="*/ 795641 h 2194364"/>
                <a:gd name="connsiteX113" fmla="*/ 6915991 w 7691852"/>
                <a:gd name="connsiteY113" fmla="*/ 795640 h 2194364"/>
                <a:gd name="connsiteX114" fmla="*/ 6915995 w 7691852"/>
                <a:gd name="connsiteY114" fmla="*/ 795632 h 2194364"/>
                <a:gd name="connsiteX115" fmla="*/ 6915995 w 7691852"/>
                <a:gd name="connsiteY115" fmla="*/ 795635 h 2194364"/>
                <a:gd name="connsiteX116" fmla="*/ 6915992 w 7691852"/>
                <a:gd name="connsiteY116" fmla="*/ 795638 h 2194364"/>
                <a:gd name="connsiteX117" fmla="*/ 6915995 w 7691852"/>
                <a:gd name="connsiteY117" fmla="*/ 621892 h 2194364"/>
                <a:gd name="connsiteX118" fmla="*/ 6954739 w 7691852"/>
                <a:gd name="connsiteY118" fmla="*/ 621892 h 2194364"/>
                <a:gd name="connsiteX119" fmla="*/ 6954739 w 7691852"/>
                <a:gd name="connsiteY119" fmla="*/ 663396 h 2194364"/>
                <a:gd name="connsiteX120" fmla="*/ 6944519 w 7691852"/>
                <a:gd name="connsiteY120" fmla="*/ 733357 h 2194364"/>
                <a:gd name="connsiteX121" fmla="*/ 6915995 w 7691852"/>
                <a:gd name="connsiteY121" fmla="*/ 795632 h 2194364"/>
                <a:gd name="connsiteX122" fmla="*/ 6915994 w 7691852"/>
                <a:gd name="connsiteY122" fmla="*/ 414401 h 2194364"/>
                <a:gd name="connsiteX123" fmla="*/ 7162603 w 7691852"/>
                <a:gd name="connsiteY123" fmla="*/ 663385 h 2194364"/>
                <a:gd name="connsiteX124" fmla="*/ 6915994 w 7691852"/>
                <a:gd name="connsiteY124" fmla="*/ 1361059 h 2194364"/>
                <a:gd name="connsiteX125" fmla="*/ 6915994 w 7691852"/>
                <a:gd name="connsiteY125" fmla="*/ 1226299 h 2194364"/>
                <a:gd name="connsiteX126" fmla="*/ 7080319 w 7691852"/>
                <a:gd name="connsiteY126" fmla="*/ 663385 h 2194364"/>
                <a:gd name="connsiteX127" fmla="*/ 6915994 w 7691852"/>
                <a:gd name="connsiteY127" fmla="*/ 496570 h 2194364"/>
                <a:gd name="connsiteX128" fmla="*/ 6914022 w 7691852"/>
                <a:gd name="connsiteY128" fmla="*/ 414302 h 2194364"/>
                <a:gd name="connsiteX129" fmla="*/ 6915990 w 7691852"/>
                <a:gd name="connsiteY129" fmla="*/ 414404 h 2194364"/>
                <a:gd name="connsiteX130" fmla="*/ 6915990 w 7691852"/>
                <a:gd name="connsiteY130" fmla="*/ 496573 h 2194364"/>
                <a:gd name="connsiteX131" fmla="*/ 6914022 w 7691852"/>
                <a:gd name="connsiteY131" fmla="*/ 496471 h 2194364"/>
                <a:gd name="connsiteX132" fmla="*/ 6746839 w 7691852"/>
                <a:gd name="connsiteY132" fmla="*/ 663387 h 2194364"/>
                <a:gd name="connsiteX133" fmla="*/ 6746839 w 7691852"/>
                <a:gd name="connsiteY133" fmla="*/ 704040 h 2194364"/>
                <a:gd name="connsiteX134" fmla="*/ 6664543 w 7691852"/>
                <a:gd name="connsiteY134" fmla="*/ 704040 h 2194364"/>
                <a:gd name="connsiteX135" fmla="*/ 6664543 w 7691852"/>
                <a:gd name="connsiteY135" fmla="*/ 663387 h 2194364"/>
                <a:gd name="connsiteX136" fmla="*/ 6914022 w 7691852"/>
                <a:gd name="connsiteY136" fmla="*/ 414302 h 2194364"/>
                <a:gd name="connsiteX137" fmla="*/ 6914027 w 7691852"/>
                <a:gd name="connsiteY137" fmla="*/ 206711 h 2194364"/>
                <a:gd name="connsiteX138" fmla="*/ 6915995 w 7691852"/>
                <a:gd name="connsiteY138" fmla="*/ 206774 h 2194364"/>
                <a:gd name="connsiteX139" fmla="*/ 6915995 w 7691852"/>
                <a:gd name="connsiteY139" fmla="*/ 206770 h 2194364"/>
                <a:gd name="connsiteX140" fmla="*/ 7370503 w 7691852"/>
                <a:gd name="connsiteY140" fmla="*/ 662548 h 2194364"/>
                <a:gd name="connsiteX141" fmla="*/ 6915995 w 7691852"/>
                <a:gd name="connsiteY141" fmla="*/ 1664565 h 2194364"/>
                <a:gd name="connsiteX142" fmla="*/ 6915995 w 7691852"/>
                <a:gd name="connsiteY142" fmla="*/ 1549922 h 2194364"/>
                <a:gd name="connsiteX143" fmla="*/ 7289070 w 7691852"/>
                <a:gd name="connsiteY143" fmla="*/ 663386 h 2194364"/>
                <a:gd name="connsiteX144" fmla="*/ 6915995 w 7691852"/>
                <a:gd name="connsiteY144" fmla="*/ 288088 h 2194364"/>
                <a:gd name="connsiteX145" fmla="*/ 6915995 w 7691852"/>
                <a:gd name="connsiteY145" fmla="*/ 288080 h 2194364"/>
                <a:gd name="connsiteX146" fmla="*/ 6914027 w 7691852"/>
                <a:gd name="connsiteY146" fmla="*/ 288029 h 2194364"/>
                <a:gd name="connsiteX147" fmla="*/ 6538094 w 7691852"/>
                <a:gd name="connsiteY147" fmla="*/ 663390 h 2194364"/>
                <a:gd name="connsiteX148" fmla="*/ 6705239 w 7691852"/>
                <a:gd name="connsiteY148" fmla="*/ 829481 h 2194364"/>
                <a:gd name="connsiteX149" fmla="*/ 6872422 w 7691852"/>
                <a:gd name="connsiteY149" fmla="*/ 663390 h 2194364"/>
                <a:gd name="connsiteX150" fmla="*/ 6872422 w 7691852"/>
                <a:gd name="connsiteY150" fmla="*/ 621887 h 2194364"/>
                <a:gd name="connsiteX151" fmla="*/ 6915995 w 7691852"/>
                <a:gd name="connsiteY151" fmla="*/ 621887 h 2194364"/>
                <a:gd name="connsiteX152" fmla="*/ 6915995 w 7691852"/>
                <a:gd name="connsiteY152" fmla="*/ 621892 h 2194364"/>
                <a:gd name="connsiteX153" fmla="*/ 6915991 w 7691852"/>
                <a:gd name="connsiteY153" fmla="*/ 621892 h 2194364"/>
                <a:gd name="connsiteX154" fmla="*/ 6915991 w 7691852"/>
                <a:gd name="connsiteY154" fmla="*/ 795640 h 2194364"/>
                <a:gd name="connsiteX155" fmla="*/ 6876891 w 7691852"/>
                <a:gd name="connsiteY155" fmla="*/ 843094 h 2194364"/>
                <a:gd name="connsiteX156" fmla="*/ 6705239 w 7691852"/>
                <a:gd name="connsiteY156" fmla="*/ 911637 h 2194364"/>
                <a:gd name="connsiteX157" fmla="*/ 6456649 w 7691852"/>
                <a:gd name="connsiteY157" fmla="*/ 663390 h 2194364"/>
                <a:gd name="connsiteX158" fmla="*/ 6914027 w 7691852"/>
                <a:gd name="connsiteY158" fmla="*/ 206711 h 2194364"/>
                <a:gd name="connsiteX159" fmla="*/ 6915996 w 7691852"/>
                <a:gd name="connsiteY159" fmla="*/ 45 h 2194364"/>
                <a:gd name="connsiteX160" fmla="*/ 7579241 w 7691852"/>
                <a:gd name="connsiteY160" fmla="*/ 662540 h 2194364"/>
                <a:gd name="connsiteX161" fmla="*/ 7579241 w 7691852"/>
                <a:gd name="connsiteY161" fmla="*/ 663391 h 2194364"/>
                <a:gd name="connsiteX162" fmla="*/ 7389554 w 7691852"/>
                <a:gd name="connsiteY162" fmla="*/ 1385640 h 2194364"/>
                <a:gd name="connsiteX163" fmla="*/ 7691852 w 7691852"/>
                <a:gd name="connsiteY163" fmla="*/ 2194364 h 2194364"/>
                <a:gd name="connsiteX164" fmla="*/ 7604387 w 7691852"/>
                <a:gd name="connsiteY164" fmla="*/ 2194364 h 2194364"/>
                <a:gd name="connsiteX165" fmla="*/ 7334969 w 7691852"/>
                <a:gd name="connsiteY165" fmla="*/ 1475607 h 2194364"/>
                <a:gd name="connsiteX166" fmla="*/ 6915996 w 7691852"/>
                <a:gd name="connsiteY166" fmla="*/ 1918393 h 2194364"/>
                <a:gd name="connsiteX167" fmla="*/ 6915996 w 7691852"/>
                <a:gd name="connsiteY167" fmla="*/ 1815840 h 2194364"/>
                <a:gd name="connsiteX168" fmla="*/ 7496970 w 7691852"/>
                <a:gd name="connsiteY168" fmla="*/ 663391 h 2194364"/>
                <a:gd name="connsiteX169" fmla="*/ 7032960 w 7691852"/>
                <a:gd name="connsiteY169" fmla="*/ 92674 h 2194364"/>
                <a:gd name="connsiteX170" fmla="*/ 6916000 w 7691852"/>
                <a:gd name="connsiteY170" fmla="*/ 80487 h 2194364"/>
                <a:gd name="connsiteX171" fmla="*/ 6916000 w 7691852"/>
                <a:gd name="connsiteY171" fmla="*/ 51 h 2194364"/>
                <a:gd name="connsiteX172" fmla="*/ 6915996 w 7691852"/>
                <a:gd name="connsiteY172" fmla="*/ 51 h 2194364"/>
                <a:gd name="connsiteX173" fmla="*/ 6914019 w 7691852"/>
                <a:gd name="connsiteY173" fmla="*/ 0 h 2194364"/>
                <a:gd name="connsiteX174" fmla="*/ 6915996 w 7691852"/>
                <a:gd name="connsiteY174" fmla="*/ 51 h 2194364"/>
                <a:gd name="connsiteX175" fmla="*/ 6915996 w 7691852"/>
                <a:gd name="connsiteY175" fmla="*/ 80487 h 2194364"/>
                <a:gd name="connsiteX176" fmla="*/ 6916000 w 7691852"/>
                <a:gd name="connsiteY176" fmla="*/ 80487 h 2194364"/>
                <a:gd name="connsiteX177" fmla="*/ 6916000 w 7691852"/>
                <a:gd name="connsiteY177" fmla="*/ 80493 h 2194364"/>
                <a:gd name="connsiteX178" fmla="*/ 6914019 w 7691852"/>
                <a:gd name="connsiteY178" fmla="*/ 80442 h 2194364"/>
                <a:gd name="connsiteX179" fmla="*/ 6330187 w 7691852"/>
                <a:gd name="connsiteY179" fmla="*/ 663384 h 2194364"/>
                <a:gd name="connsiteX180" fmla="*/ 6705587 w 7691852"/>
                <a:gd name="connsiteY180" fmla="*/ 1038098 h 2194364"/>
                <a:gd name="connsiteX181" fmla="*/ 6810070 w 7691852"/>
                <a:gd name="connsiteY181" fmla="*/ 1023201 h 2194364"/>
                <a:gd name="connsiteX182" fmla="*/ 6901027 w 7691852"/>
                <a:gd name="connsiteY182" fmla="*/ 996417 h 2194364"/>
                <a:gd name="connsiteX183" fmla="*/ 6858558 w 7691852"/>
                <a:gd name="connsiteY183" fmla="*/ 1080325 h 2194364"/>
                <a:gd name="connsiteX184" fmla="*/ 6347523 w 7691852"/>
                <a:gd name="connsiteY184" fmla="*/ 1434084 h 2194364"/>
                <a:gd name="connsiteX185" fmla="*/ 5759373 w 7691852"/>
                <a:gd name="connsiteY185" fmla="*/ 1353642 h 2194364"/>
                <a:gd name="connsiteX186" fmla="*/ 6064554 w 7691852"/>
                <a:gd name="connsiteY186" fmla="*/ 1755496 h 2194364"/>
                <a:gd name="connsiteX187" fmla="*/ 6136182 w 7691852"/>
                <a:gd name="connsiteY187" fmla="*/ 1749768 h 2194364"/>
                <a:gd name="connsiteX188" fmla="*/ 6301396 w 7691852"/>
                <a:gd name="connsiteY188" fmla="*/ 1764068 h 2194364"/>
                <a:gd name="connsiteX189" fmla="*/ 6419405 w 7691852"/>
                <a:gd name="connsiteY189" fmla="*/ 1756702 h 2194364"/>
                <a:gd name="connsiteX190" fmla="*/ 5963780 w 7691852"/>
                <a:gd name="connsiteY190" fmla="*/ 1845793 h 2194364"/>
                <a:gd name="connsiteX191" fmla="*/ 5615644 w 7691852"/>
                <a:gd name="connsiteY191" fmla="*/ 1787639 h 2194364"/>
                <a:gd name="connsiteX192" fmla="*/ 5531841 w 7691852"/>
                <a:gd name="connsiteY192" fmla="*/ 1750429 h 2194364"/>
                <a:gd name="connsiteX193" fmla="*/ 5531841 w 7691852"/>
                <a:gd name="connsiteY193" fmla="*/ 1657988 h 2194364"/>
                <a:gd name="connsiteX194" fmla="*/ 5531840 w 7691852"/>
                <a:gd name="connsiteY194" fmla="*/ 1657988 h 2194364"/>
                <a:gd name="connsiteX195" fmla="*/ 5531840 w 7691852"/>
                <a:gd name="connsiteY195" fmla="*/ 1657985 h 2194364"/>
                <a:gd name="connsiteX196" fmla="*/ 5827801 w 7691852"/>
                <a:gd name="connsiteY196" fmla="*/ 1755826 h 2194364"/>
                <a:gd name="connsiteX197" fmla="*/ 5676188 w 7691852"/>
                <a:gd name="connsiteY197" fmla="*/ 1312113 h 2194364"/>
                <a:gd name="connsiteX198" fmla="*/ 5676188 w 7691852"/>
                <a:gd name="connsiteY198" fmla="*/ 1271448 h 2194364"/>
                <a:gd name="connsiteX199" fmla="*/ 5716917 w 7691852"/>
                <a:gd name="connsiteY199" fmla="*/ 1271448 h 2194364"/>
                <a:gd name="connsiteX200" fmla="*/ 6347523 w 7691852"/>
                <a:gd name="connsiteY200" fmla="*/ 1352766 h 2194364"/>
                <a:gd name="connsiteX201" fmla="*/ 6741617 w 7691852"/>
                <a:gd name="connsiteY201" fmla="*/ 1118362 h 2194364"/>
                <a:gd name="connsiteX202" fmla="*/ 6705422 w 7691852"/>
                <a:gd name="connsiteY202" fmla="*/ 1119784 h 2194364"/>
                <a:gd name="connsiteX203" fmla="*/ 6248780 w 7691852"/>
                <a:gd name="connsiteY203" fmla="*/ 663384 h 2194364"/>
                <a:gd name="connsiteX204" fmla="*/ 6914019 w 7691852"/>
                <a:gd name="connsiteY204" fmla="*/ 0 h 2194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Lst>
              <a:rect l="l" t="t" r="r" b="b"/>
              <a:pathLst>
                <a:path w="7691852" h="2194364">
                  <a:moveTo>
                    <a:pt x="6915991" y="2072389"/>
                  </a:moveTo>
                  <a:lnTo>
                    <a:pt x="6915991" y="2174065"/>
                  </a:lnTo>
                  <a:cubicBezTo>
                    <a:pt x="6905005" y="2180923"/>
                    <a:pt x="6893969" y="2187730"/>
                    <a:pt x="6882818" y="2194360"/>
                  </a:cubicBezTo>
                  <a:lnTo>
                    <a:pt x="6711305" y="2194360"/>
                  </a:lnTo>
                  <a:cubicBezTo>
                    <a:pt x="6780850" y="2158431"/>
                    <a:pt x="6849049" y="2117614"/>
                    <a:pt x="6915991" y="2072389"/>
                  </a:cubicBezTo>
                  <a:close/>
                  <a:moveTo>
                    <a:pt x="2371139" y="1967513"/>
                  </a:moveTo>
                  <a:lnTo>
                    <a:pt x="2371139" y="2050203"/>
                  </a:lnTo>
                  <a:cubicBezTo>
                    <a:pt x="2107626" y="2076771"/>
                    <a:pt x="1887980" y="2129756"/>
                    <a:pt x="1689097" y="2194360"/>
                  </a:cubicBezTo>
                  <a:lnTo>
                    <a:pt x="1444813" y="2194360"/>
                  </a:lnTo>
                  <a:cubicBezTo>
                    <a:pt x="1708198" y="2093522"/>
                    <a:pt x="1994812" y="2004292"/>
                    <a:pt x="2371139" y="1967513"/>
                  </a:cubicBezTo>
                  <a:close/>
                  <a:moveTo>
                    <a:pt x="2751925" y="1949593"/>
                  </a:moveTo>
                  <a:cubicBezTo>
                    <a:pt x="3327946" y="1949593"/>
                    <a:pt x="3714280" y="2062026"/>
                    <a:pt x="4059009" y="2194360"/>
                  </a:cubicBezTo>
                  <a:lnTo>
                    <a:pt x="3814763" y="2194360"/>
                  </a:lnTo>
                  <a:cubicBezTo>
                    <a:pt x="3527171" y="2100939"/>
                    <a:pt x="3196273" y="2031737"/>
                    <a:pt x="2751925" y="2031737"/>
                  </a:cubicBezTo>
                  <a:cubicBezTo>
                    <a:pt x="2614867" y="2031737"/>
                    <a:pt x="2488667" y="2038366"/>
                    <a:pt x="2371141" y="2050202"/>
                  </a:cubicBezTo>
                  <a:lnTo>
                    <a:pt x="2371141" y="1967513"/>
                  </a:lnTo>
                  <a:cubicBezTo>
                    <a:pt x="2488667" y="1956006"/>
                    <a:pt x="2614854" y="1949593"/>
                    <a:pt x="2751925" y="1949593"/>
                  </a:cubicBezTo>
                  <a:close/>
                  <a:moveTo>
                    <a:pt x="7204200" y="1841453"/>
                  </a:moveTo>
                  <a:lnTo>
                    <a:pt x="7349717" y="2194361"/>
                  </a:lnTo>
                  <a:lnTo>
                    <a:pt x="7261337" y="2194361"/>
                  </a:lnTo>
                  <a:lnTo>
                    <a:pt x="7173009" y="1981598"/>
                  </a:lnTo>
                  <a:cubicBezTo>
                    <a:pt x="7092656" y="2053340"/>
                    <a:pt x="7006753" y="2117475"/>
                    <a:pt x="6915999" y="2174066"/>
                  </a:cubicBezTo>
                  <a:lnTo>
                    <a:pt x="6915999" y="2072390"/>
                  </a:lnTo>
                  <a:cubicBezTo>
                    <a:pt x="7015008" y="2005486"/>
                    <a:pt x="7111185" y="1928677"/>
                    <a:pt x="7204200" y="1841453"/>
                  </a:cubicBezTo>
                  <a:close/>
                  <a:moveTo>
                    <a:pt x="6915993" y="1815837"/>
                  </a:moveTo>
                  <a:lnTo>
                    <a:pt x="6915993" y="1918402"/>
                  </a:lnTo>
                  <a:cubicBezTo>
                    <a:pt x="6755770" y="2036741"/>
                    <a:pt x="6572648" y="2130899"/>
                    <a:pt x="6373500" y="2194361"/>
                  </a:cubicBezTo>
                  <a:lnTo>
                    <a:pt x="5976777" y="2194361"/>
                  </a:lnTo>
                  <a:cubicBezTo>
                    <a:pt x="6334765" y="2155968"/>
                    <a:pt x="6659453" y="2019418"/>
                    <a:pt x="6915993" y="1815837"/>
                  </a:cubicBezTo>
                  <a:close/>
                  <a:moveTo>
                    <a:pt x="2371139" y="1758586"/>
                  </a:moveTo>
                  <a:lnTo>
                    <a:pt x="2371139" y="1841199"/>
                  </a:lnTo>
                  <a:lnTo>
                    <a:pt x="2371143" y="1841199"/>
                  </a:lnTo>
                  <a:lnTo>
                    <a:pt x="2174999" y="1864841"/>
                  </a:lnTo>
                  <a:cubicBezTo>
                    <a:pt x="1736054" y="1930443"/>
                    <a:pt x="1422314" y="2065489"/>
                    <a:pt x="1108731" y="2194360"/>
                  </a:cubicBezTo>
                  <a:lnTo>
                    <a:pt x="888716" y="2194360"/>
                  </a:lnTo>
                  <a:cubicBezTo>
                    <a:pt x="1268186" y="2048576"/>
                    <a:pt x="1613380" y="1869955"/>
                    <a:pt x="2135792" y="1787607"/>
                  </a:cubicBezTo>
                  <a:close/>
                  <a:moveTo>
                    <a:pt x="2751923" y="1741999"/>
                  </a:moveTo>
                  <a:cubicBezTo>
                    <a:pt x="3655350" y="1741999"/>
                    <a:pt x="4104943" y="1998018"/>
                    <a:pt x="4615115" y="2194360"/>
                  </a:cubicBezTo>
                  <a:lnTo>
                    <a:pt x="4395125" y="2194360"/>
                  </a:lnTo>
                  <a:cubicBezTo>
                    <a:pt x="3959401" y="2015316"/>
                    <a:pt x="3523702" y="1824193"/>
                    <a:pt x="2751923" y="1824193"/>
                  </a:cubicBezTo>
                  <a:cubicBezTo>
                    <a:pt x="2683457" y="1824193"/>
                    <a:pt x="2617678" y="1825721"/>
                    <a:pt x="2554306" y="1828610"/>
                  </a:cubicBezTo>
                  <a:lnTo>
                    <a:pt x="2371143" y="1841199"/>
                  </a:lnTo>
                  <a:lnTo>
                    <a:pt x="2371149" y="1841198"/>
                  </a:lnTo>
                  <a:lnTo>
                    <a:pt x="2371149" y="1758585"/>
                  </a:lnTo>
                  <a:lnTo>
                    <a:pt x="2371139" y="1758586"/>
                  </a:lnTo>
                  <a:lnTo>
                    <a:pt x="2371139" y="1758585"/>
                  </a:lnTo>
                  <a:cubicBezTo>
                    <a:pt x="2488893" y="1747955"/>
                    <a:pt x="2615119" y="1741999"/>
                    <a:pt x="2751923" y="1741999"/>
                  </a:cubicBezTo>
                  <a:close/>
                  <a:moveTo>
                    <a:pt x="5050800" y="1637317"/>
                  </a:moveTo>
                  <a:cubicBezTo>
                    <a:pt x="5100165" y="1643413"/>
                    <a:pt x="5141770" y="1653776"/>
                    <a:pt x="5180734" y="1665892"/>
                  </a:cubicBezTo>
                  <a:cubicBezTo>
                    <a:pt x="5192888" y="1679735"/>
                    <a:pt x="5204127" y="1690974"/>
                    <a:pt x="5211925" y="1697871"/>
                  </a:cubicBezTo>
                  <a:cubicBezTo>
                    <a:pt x="5307797" y="1788714"/>
                    <a:pt x="5415785" y="1858310"/>
                    <a:pt x="5531838" y="1906582"/>
                  </a:cubicBezTo>
                  <a:lnTo>
                    <a:pt x="5531838" y="1995406"/>
                  </a:lnTo>
                  <a:cubicBezTo>
                    <a:pt x="5394424" y="1943120"/>
                    <a:pt x="5267157" y="1863593"/>
                    <a:pt x="5155626" y="1757573"/>
                  </a:cubicBezTo>
                  <a:cubicBezTo>
                    <a:pt x="5146977" y="1748937"/>
                    <a:pt x="5094983" y="1699623"/>
                    <a:pt x="5050800" y="1638206"/>
                  </a:cubicBezTo>
                  <a:close/>
                  <a:moveTo>
                    <a:pt x="6915991" y="1549923"/>
                  </a:moveTo>
                  <a:lnTo>
                    <a:pt x="6915991" y="1664566"/>
                  </a:lnTo>
                  <a:cubicBezTo>
                    <a:pt x="6788521" y="1783895"/>
                    <a:pt x="6638496" y="1883285"/>
                    <a:pt x="6471364" y="1954774"/>
                  </a:cubicBezTo>
                  <a:cubicBezTo>
                    <a:pt x="6292179" y="2031697"/>
                    <a:pt x="6111700" y="2069213"/>
                    <a:pt x="5937989" y="2069213"/>
                  </a:cubicBezTo>
                  <a:cubicBezTo>
                    <a:pt x="5796625" y="2069213"/>
                    <a:pt x="5659834" y="2044105"/>
                    <a:pt x="5531843" y="1995401"/>
                  </a:cubicBezTo>
                  <a:lnTo>
                    <a:pt x="5531843" y="1906577"/>
                  </a:lnTo>
                  <a:cubicBezTo>
                    <a:pt x="5659580" y="1959701"/>
                    <a:pt x="5797095" y="1986930"/>
                    <a:pt x="5939437" y="1986930"/>
                  </a:cubicBezTo>
                  <a:cubicBezTo>
                    <a:pt x="6102467" y="1986930"/>
                    <a:pt x="6271707" y="1951548"/>
                    <a:pt x="6439360" y="1879551"/>
                  </a:cubicBezTo>
                  <a:cubicBezTo>
                    <a:pt x="6622760" y="1801218"/>
                    <a:pt x="6784266" y="1687299"/>
                    <a:pt x="6915991" y="1549923"/>
                  </a:cubicBezTo>
                  <a:close/>
                  <a:moveTo>
                    <a:pt x="2371140" y="1546393"/>
                  </a:moveTo>
                  <a:lnTo>
                    <a:pt x="2371140" y="1628930"/>
                  </a:lnTo>
                  <a:cubicBezTo>
                    <a:pt x="1497240" y="1704343"/>
                    <a:pt x="1092454" y="2031254"/>
                    <a:pt x="477279" y="2194360"/>
                  </a:cubicBezTo>
                  <a:lnTo>
                    <a:pt x="0" y="2194360"/>
                  </a:lnTo>
                  <a:cubicBezTo>
                    <a:pt x="431355" y="2157174"/>
                    <a:pt x="738861" y="2030898"/>
                    <a:pt x="1061085" y="1898564"/>
                  </a:cubicBezTo>
                  <a:cubicBezTo>
                    <a:pt x="1423948" y="1748577"/>
                    <a:pt x="1797151" y="1594564"/>
                    <a:pt x="2371140" y="1546393"/>
                  </a:cubicBezTo>
                  <a:close/>
                  <a:moveTo>
                    <a:pt x="4191568" y="1403781"/>
                  </a:moveTo>
                  <a:cubicBezTo>
                    <a:pt x="4226188" y="1416786"/>
                    <a:pt x="4257392" y="1434083"/>
                    <a:pt x="4287707" y="1457400"/>
                  </a:cubicBezTo>
                  <a:cubicBezTo>
                    <a:pt x="4376048" y="1646008"/>
                    <a:pt x="4524156" y="1800796"/>
                    <a:pt x="4705194" y="1904618"/>
                  </a:cubicBezTo>
                  <a:cubicBezTo>
                    <a:pt x="4628092" y="1875205"/>
                    <a:pt x="4551880" y="1843201"/>
                    <a:pt x="4474778" y="1812073"/>
                  </a:cubicBezTo>
                  <a:cubicBezTo>
                    <a:pt x="4459195" y="1805139"/>
                    <a:pt x="4441872" y="1798205"/>
                    <a:pt x="4426289" y="1792172"/>
                  </a:cubicBezTo>
                  <a:cubicBezTo>
                    <a:pt x="4328398" y="1693570"/>
                    <a:pt x="4249582" y="1578533"/>
                    <a:pt x="4195873" y="1448777"/>
                  </a:cubicBezTo>
                  <a:cubicBezTo>
                    <a:pt x="4194159" y="1434083"/>
                    <a:pt x="4193282" y="1419377"/>
                    <a:pt x="4191568" y="1403781"/>
                  </a:cubicBezTo>
                  <a:close/>
                  <a:moveTo>
                    <a:pt x="6915990" y="1226295"/>
                  </a:moveTo>
                  <a:lnTo>
                    <a:pt x="6915990" y="1361055"/>
                  </a:lnTo>
                  <a:cubicBezTo>
                    <a:pt x="6874042" y="1409391"/>
                    <a:pt x="6827357" y="1452838"/>
                    <a:pt x="6776277" y="1490315"/>
                  </a:cubicBezTo>
                  <a:cubicBezTo>
                    <a:pt x="6631891" y="1595738"/>
                    <a:pt x="6464492" y="1641763"/>
                    <a:pt x="6300116" y="1641763"/>
                  </a:cubicBezTo>
                  <a:cubicBezTo>
                    <a:pt x="6148961" y="1641763"/>
                    <a:pt x="6000320" y="1602812"/>
                    <a:pt x="5874565" y="1535248"/>
                  </a:cubicBezTo>
                  <a:cubicBezTo>
                    <a:pt x="5863338" y="1507575"/>
                    <a:pt x="5855515" y="1476447"/>
                    <a:pt x="5849444" y="1441001"/>
                  </a:cubicBezTo>
                  <a:cubicBezTo>
                    <a:pt x="5859833" y="1441852"/>
                    <a:pt x="5869358" y="1443592"/>
                    <a:pt x="5879759" y="1444443"/>
                  </a:cubicBezTo>
                  <a:cubicBezTo>
                    <a:pt x="5979898" y="1505403"/>
                    <a:pt x="6134813" y="1560292"/>
                    <a:pt x="6304485" y="1560292"/>
                  </a:cubicBezTo>
                  <a:cubicBezTo>
                    <a:pt x="6443067" y="1560292"/>
                    <a:pt x="6591492" y="1523627"/>
                    <a:pt x="6727789" y="1423678"/>
                  </a:cubicBezTo>
                  <a:cubicBezTo>
                    <a:pt x="6800814" y="1370211"/>
                    <a:pt x="6864022" y="1303244"/>
                    <a:pt x="6915990" y="1226295"/>
                  </a:cubicBezTo>
                  <a:close/>
                  <a:moveTo>
                    <a:pt x="4024351" y="1219584"/>
                  </a:moveTo>
                  <a:lnTo>
                    <a:pt x="4065067" y="1219584"/>
                  </a:lnTo>
                  <a:cubicBezTo>
                    <a:pt x="4484332" y="1219584"/>
                    <a:pt x="4593463" y="1639916"/>
                    <a:pt x="4933023" y="1854432"/>
                  </a:cubicBezTo>
                  <a:cubicBezTo>
                    <a:pt x="4888827" y="1754978"/>
                    <a:pt x="4882782" y="1630391"/>
                    <a:pt x="4882782" y="1506731"/>
                  </a:cubicBezTo>
                  <a:lnTo>
                    <a:pt x="4882782" y="1465215"/>
                  </a:lnTo>
                  <a:lnTo>
                    <a:pt x="4923498" y="1465215"/>
                  </a:lnTo>
                  <a:cubicBezTo>
                    <a:pt x="5162252" y="1465215"/>
                    <a:pt x="5295271" y="1525372"/>
                    <a:pt x="5414206" y="1591659"/>
                  </a:cubicBezTo>
                  <a:lnTo>
                    <a:pt x="5531840" y="1657988"/>
                  </a:lnTo>
                  <a:lnTo>
                    <a:pt x="5531840" y="1750428"/>
                  </a:lnTo>
                  <a:lnTo>
                    <a:pt x="5531841" y="1750429"/>
                  </a:lnTo>
                  <a:lnTo>
                    <a:pt x="5531841" y="1750431"/>
                  </a:lnTo>
                  <a:cubicBezTo>
                    <a:pt x="5364988" y="1666853"/>
                    <a:pt x="5248364" y="1557264"/>
                    <a:pt x="4965053" y="1548235"/>
                  </a:cubicBezTo>
                  <a:cubicBezTo>
                    <a:pt x="4969396" y="1902869"/>
                    <a:pt x="5074196" y="1940093"/>
                    <a:pt x="5263007" y="1982460"/>
                  </a:cubicBezTo>
                  <a:cubicBezTo>
                    <a:pt x="5334051" y="2029146"/>
                    <a:pt x="5409425" y="2068096"/>
                    <a:pt x="5488254" y="2098373"/>
                  </a:cubicBezTo>
                  <a:cubicBezTo>
                    <a:pt x="5343614" y="2087108"/>
                    <a:pt x="5186795" y="2060311"/>
                    <a:pt x="5040440" y="1999732"/>
                  </a:cubicBezTo>
                  <a:cubicBezTo>
                    <a:pt x="4577855" y="1821589"/>
                    <a:pt x="4490390" y="1334633"/>
                    <a:pt x="4106659" y="1302617"/>
                  </a:cubicBezTo>
                  <a:cubicBezTo>
                    <a:pt x="4108374" y="1605321"/>
                    <a:pt x="4162082" y="1782651"/>
                    <a:pt x="4440123" y="1896812"/>
                  </a:cubicBezTo>
                  <a:cubicBezTo>
                    <a:pt x="4763249" y="2030022"/>
                    <a:pt x="5072469" y="2157174"/>
                    <a:pt x="5504701" y="2194360"/>
                  </a:cubicBezTo>
                  <a:lnTo>
                    <a:pt x="5026571" y="2194360"/>
                  </a:lnTo>
                  <a:cubicBezTo>
                    <a:pt x="4328389" y="2009257"/>
                    <a:pt x="3901377" y="1613094"/>
                    <a:pt x="2751925" y="1613094"/>
                  </a:cubicBezTo>
                  <a:cubicBezTo>
                    <a:pt x="2615311" y="1613094"/>
                    <a:pt x="2489010" y="1618745"/>
                    <a:pt x="2371141" y="1628930"/>
                  </a:cubicBezTo>
                  <a:lnTo>
                    <a:pt x="2371141" y="1546393"/>
                  </a:lnTo>
                  <a:cubicBezTo>
                    <a:pt x="2489099" y="1536474"/>
                    <a:pt x="2615337" y="1530950"/>
                    <a:pt x="2751925" y="1530950"/>
                  </a:cubicBezTo>
                  <a:cubicBezTo>
                    <a:pt x="3371266" y="1530950"/>
                    <a:pt x="3781819" y="1642507"/>
                    <a:pt x="4137851" y="1776593"/>
                  </a:cubicBezTo>
                  <a:cubicBezTo>
                    <a:pt x="4025253" y="1620028"/>
                    <a:pt x="4024351" y="1420244"/>
                    <a:pt x="4024351" y="1260211"/>
                  </a:cubicBezTo>
                  <a:close/>
                  <a:moveTo>
                    <a:pt x="6915992" y="795638"/>
                  </a:moveTo>
                  <a:lnTo>
                    <a:pt x="6915991" y="795641"/>
                  </a:lnTo>
                  <a:lnTo>
                    <a:pt x="6915991" y="795640"/>
                  </a:lnTo>
                  <a:close/>
                  <a:moveTo>
                    <a:pt x="6915995" y="795632"/>
                  </a:moveTo>
                  <a:lnTo>
                    <a:pt x="6915995" y="795635"/>
                  </a:lnTo>
                  <a:lnTo>
                    <a:pt x="6915992" y="795638"/>
                  </a:lnTo>
                  <a:close/>
                  <a:moveTo>
                    <a:pt x="6915995" y="621892"/>
                  </a:moveTo>
                  <a:lnTo>
                    <a:pt x="6954739" y="621892"/>
                  </a:lnTo>
                  <a:lnTo>
                    <a:pt x="6954739" y="663396"/>
                  </a:lnTo>
                  <a:cubicBezTo>
                    <a:pt x="6954739" y="687697"/>
                    <a:pt x="6951154" y="711167"/>
                    <a:pt x="6944519" y="733357"/>
                  </a:cubicBezTo>
                  <a:lnTo>
                    <a:pt x="6915995" y="795632"/>
                  </a:lnTo>
                  <a:close/>
                  <a:moveTo>
                    <a:pt x="6915994" y="414401"/>
                  </a:moveTo>
                  <a:cubicBezTo>
                    <a:pt x="7051948" y="415493"/>
                    <a:pt x="7162603" y="526542"/>
                    <a:pt x="7162603" y="663385"/>
                  </a:cubicBezTo>
                  <a:cubicBezTo>
                    <a:pt x="7162603" y="931481"/>
                    <a:pt x="7072585" y="1180694"/>
                    <a:pt x="6915994" y="1361059"/>
                  </a:cubicBezTo>
                  <a:lnTo>
                    <a:pt x="6915994" y="1226299"/>
                  </a:lnTo>
                  <a:cubicBezTo>
                    <a:pt x="7021252" y="1070496"/>
                    <a:pt x="7080319" y="873557"/>
                    <a:pt x="7080319" y="663385"/>
                  </a:cubicBezTo>
                  <a:cubicBezTo>
                    <a:pt x="7080319" y="571551"/>
                    <a:pt x="7006875" y="497637"/>
                    <a:pt x="6915994" y="496570"/>
                  </a:cubicBezTo>
                  <a:close/>
                  <a:moveTo>
                    <a:pt x="6914022" y="414302"/>
                  </a:moveTo>
                  <a:cubicBezTo>
                    <a:pt x="6914695" y="414302"/>
                    <a:pt x="6915343" y="414404"/>
                    <a:pt x="6915990" y="414404"/>
                  </a:cubicBezTo>
                  <a:lnTo>
                    <a:pt x="6915990" y="496573"/>
                  </a:lnTo>
                  <a:cubicBezTo>
                    <a:pt x="6915343" y="496560"/>
                    <a:pt x="6914695" y="496471"/>
                    <a:pt x="6914022" y="496471"/>
                  </a:cubicBezTo>
                  <a:cubicBezTo>
                    <a:pt x="6821337" y="496471"/>
                    <a:pt x="6746839" y="570868"/>
                    <a:pt x="6746839" y="663387"/>
                  </a:cubicBezTo>
                  <a:lnTo>
                    <a:pt x="6746839" y="704040"/>
                  </a:lnTo>
                  <a:lnTo>
                    <a:pt x="6664543" y="704040"/>
                  </a:lnTo>
                  <a:lnTo>
                    <a:pt x="6664543" y="663387"/>
                  </a:lnTo>
                  <a:cubicBezTo>
                    <a:pt x="6664543" y="525872"/>
                    <a:pt x="6776278" y="414302"/>
                    <a:pt x="6914022" y="414302"/>
                  </a:cubicBezTo>
                  <a:close/>
                  <a:moveTo>
                    <a:pt x="6914027" y="206711"/>
                  </a:moveTo>
                  <a:cubicBezTo>
                    <a:pt x="6914674" y="206711"/>
                    <a:pt x="6915335" y="206762"/>
                    <a:pt x="6915995" y="206774"/>
                  </a:cubicBezTo>
                  <a:lnTo>
                    <a:pt x="6915995" y="206770"/>
                  </a:lnTo>
                  <a:cubicBezTo>
                    <a:pt x="7167137" y="207837"/>
                    <a:pt x="7370503" y="412383"/>
                    <a:pt x="7370503" y="662548"/>
                  </a:cubicBezTo>
                  <a:cubicBezTo>
                    <a:pt x="7370503" y="1036956"/>
                    <a:pt x="7198824" y="1399859"/>
                    <a:pt x="6915995" y="1664565"/>
                  </a:cubicBezTo>
                  <a:lnTo>
                    <a:pt x="6915995" y="1549922"/>
                  </a:lnTo>
                  <a:cubicBezTo>
                    <a:pt x="7149434" y="1306476"/>
                    <a:pt x="7289070" y="989065"/>
                    <a:pt x="7289070" y="663386"/>
                  </a:cubicBezTo>
                  <a:cubicBezTo>
                    <a:pt x="7289070" y="457354"/>
                    <a:pt x="7121252" y="289168"/>
                    <a:pt x="6915995" y="288088"/>
                  </a:cubicBezTo>
                  <a:lnTo>
                    <a:pt x="6915995" y="288080"/>
                  </a:lnTo>
                  <a:cubicBezTo>
                    <a:pt x="6915335" y="288067"/>
                    <a:pt x="6914674" y="288029"/>
                    <a:pt x="6914027" y="288029"/>
                  </a:cubicBezTo>
                  <a:cubicBezTo>
                    <a:pt x="6706991" y="288029"/>
                    <a:pt x="6538094" y="456685"/>
                    <a:pt x="6538094" y="663390"/>
                  </a:cubicBezTo>
                  <a:cubicBezTo>
                    <a:pt x="6538094" y="755110"/>
                    <a:pt x="6613443" y="829481"/>
                    <a:pt x="6705239" y="829481"/>
                  </a:cubicBezTo>
                  <a:cubicBezTo>
                    <a:pt x="6797949" y="829481"/>
                    <a:pt x="6872422" y="755110"/>
                    <a:pt x="6872422" y="663390"/>
                  </a:cubicBezTo>
                  <a:lnTo>
                    <a:pt x="6872422" y="621887"/>
                  </a:lnTo>
                  <a:lnTo>
                    <a:pt x="6915995" y="621887"/>
                  </a:lnTo>
                  <a:lnTo>
                    <a:pt x="6915995" y="621892"/>
                  </a:lnTo>
                  <a:lnTo>
                    <a:pt x="6915991" y="621892"/>
                  </a:lnTo>
                  <a:lnTo>
                    <a:pt x="6915991" y="795640"/>
                  </a:lnTo>
                  <a:lnTo>
                    <a:pt x="6876891" y="843094"/>
                  </a:lnTo>
                  <a:cubicBezTo>
                    <a:pt x="6832200" y="885498"/>
                    <a:pt x="6771809" y="911637"/>
                    <a:pt x="6705239" y="911637"/>
                  </a:cubicBezTo>
                  <a:cubicBezTo>
                    <a:pt x="6568384" y="911637"/>
                    <a:pt x="6456649" y="800068"/>
                    <a:pt x="6456649" y="663390"/>
                  </a:cubicBezTo>
                  <a:cubicBezTo>
                    <a:pt x="6456649" y="411714"/>
                    <a:pt x="6661932" y="206711"/>
                    <a:pt x="6914027" y="206711"/>
                  </a:cubicBezTo>
                  <a:close/>
                  <a:moveTo>
                    <a:pt x="6915996" y="45"/>
                  </a:moveTo>
                  <a:cubicBezTo>
                    <a:pt x="7281489" y="1125"/>
                    <a:pt x="7578415" y="297352"/>
                    <a:pt x="7579241" y="662540"/>
                  </a:cubicBezTo>
                  <a:lnTo>
                    <a:pt x="7579241" y="663391"/>
                  </a:lnTo>
                  <a:cubicBezTo>
                    <a:pt x="7578403" y="922890"/>
                    <a:pt x="7509962" y="1167658"/>
                    <a:pt x="7389554" y="1385640"/>
                  </a:cubicBezTo>
                  <a:lnTo>
                    <a:pt x="7691852" y="2194364"/>
                  </a:lnTo>
                  <a:lnTo>
                    <a:pt x="7604387" y="2194364"/>
                  </a:lnTo>
                  <a:lnTo>
                    <a:pt x="7334969" y="1475607"/>
                  </a:lnTo>
                  <a:cubicBezTo>
                    <a:pt x="7225685" y="1644835"/>
                    <a:pt x="7083331" y="1794809"/>
                    <a:pt x="6915996" y="1918393"/>
                  </a:cubicBezTo>
                  <a:lnTo>
                    <a:pt x="6915996" y="1815840"/>
                  </a:lnTo>
                  <a:cubicBezTo>
                    <a:pt x="7272155" y="1533227"/>
                    <a:pt x="7496970" y="1121430"/>
                    <a:pt x="7496970" y="663391"/>
                  </a:cubicBezTo>
                  <a:cubicBezTo>
                    <a:pt x="7496970" y="382445"/>
                    <a:pt x="7297494" y="147695"/>
                    <a:pt x="7032960" y="92674"/>
                  </a:cubicBezTo>
                  <a:lnTo>
                    <a:pt x="6916000" y="80487"/>
                  </a:lnTo>
                  <a:lnTo>
                    <a:pt x="6916000" y="51"/>
                  </a:lnTo>
                  <a:lnTo>
                    <a:pt x="6915996" y="51"/>
                  </a:lnTo>
                  <a:close/>
                  <a:moveTo>
                    <a:pt x="6914019" y="0"/>
                  </a:moveTo>
                  <a:lnTo>
                    <a:pt x="6915996" y="51"/>
                  </a:lnTo>
                  <a:lnTo>
                    <a:pt x="6915996" y="80487"/>
                  </a:lnTo>
                  <a:lnTo>
                    <a:pt x="6916000" y="80487"/>
                  </a:lnTo>
                  <a:lnTo>
                    <a:pt x="6916000" y="80493"/>
                  </a:lnTo>
                  <a:cubicBezTo>
                    <a:pt x="6915340" y="80493"/>
                    <a:pt x="6914680" y="80442"/>
                    <a:pt x="6914019" y="80442"/>
                  </a:cubicBezTo>
                  <a:cubicBezTo>
                    <a:pt x="6591769" y="80442"/>
                    <a:pt x="6330187" y="341643"/>
                    <a:pt x="6330187" y="663384"/>
                  </a:cubicBezTo>
                  <a:cubicBezTo>
                    <a:pt x="6330187" y="875360"/>
                    <a:pt x="6505079" y="1038098"/>
                    <a:pt x="6705587" y="1038098"/>
                  </a:cubicBezTo>
                  <a:cubicBezTo>
                    <a:pt x="6739902" y="1038098"/>
                    <a:pt x="6775005" y="1033323"/>
                    <a:pt x="6810070" y="1023201"/>
                  </a:cubicBezTo>
                  <a:lnTo>
                    <a:pt x="6901027" y="996417"/>
                  </a:lnTo>
                  <a:lnTo>
                    <a:pt x="6858558" y="1080325"/>
                  </a:lnTo>
                  <a:cubicBezTo>
                    <a:pt x="6745960" y="1301712"/>
                    <a:pt x="6555384" y="1434084"/>
                    <a:pt x="6347523" y="1434084"/>
                  </a:cubicBezTo>
                  <a:cubicBezTo>
                    <a:pt x="6136182" y="1434084"/>
                    <a:pt x="6033947" y="1360576"/>
                    <a:pt x="5759373" y="1353642"/>
                  </a:cubicBezTo>
                  <a:cubicBezTo>
                    <a:pt x="5768759" y="1591996"/>
                    <a:pt x="5854496" y="1755496"/>
                    <a:pt x="6064554" y="1755496"/>
                  </a:cubicBezTo>
                  <a:cubicBezTo>
                    <a:pt x="6086970" y="1755496"/>
                    <a:pt x="6110858" y="1753616"/>
                    <a:pt x="6136182" y="1749768"/>
                  </a:cubicBezTo>
                  <a:cubicBezTo>
                    <a:pt x="6197599" y="1759852"/>
                    <a:pt x="6251066" y="1764068"/>
                    <a:pt x="6301396" y="1764068"/>
                  </a:cubicBezTo>
                  <a:cubicBezTo>
                    <a:pt x="6341897" y="1764068"/>
                    <a:pt x="6380403" y="1761325"/>
                    <a:pt x="6419405" y="1756702"/>
                  </a:cubicBezTo>
                  <a:cubicBezTo>
                    <a:pt x="6279108" y="1813776"/>
                    <a:pt x="6124879" y="1845793"/>
                    <a:pt x="5963780" y="1845793"/>
                  </a:cubicBezTo>
                  <a:cubicBezTo>
                    <a:pt x="5813237" y="1845793"/>
                    <a:pt x="5704928" y="1821897"/>
                    <a:pt x="5615644" y="1787639"/>
                  </a:cubicBezTo>
                  <a:lnTo>
                    <a:pt x="5531841" y="1750429"/>
                  </a:lnTo>
                  <a:lnTo>
                    <a:pt x="5531841" y="1657988"/>
                  </a:lnTo>
                  <a:lnTo>
                    <a:pt x="5531840" y="1657988"/>
                  </a:lnTo>
                  <a:lnTo>
                    <a:pt x="5531840" y="1657985"/>
                  </a:lnTo>
                  <a:cubicBezTo>
                    <a:pt x="5613260" y="1701762"/>
                    <a:pt x="5702287" y="1740065"/>
                    <a:pt x="5827801" y="1755826"/>
                  </a:cubicBezTo>
                  <a:cubicBezTo>
                    <a:pt x="5729071" y="1668488"/>
                    <a:pt x="5676188" y="1515389"/>
                    <a:pt x="5676188" y="1312113"/>
                  </a:cubicBezTo>
                  <a:lnTo>
                    <a:pt x="5676188" y="1271448"/>
                  </a:lnTo>
                  <a:lnTo>
                    <a:pt x="5716917" y="1271448"/>
                  </a:lnTo>
                  <a:cubicBezTo>
                    <a:pt x="6033071" y="1271448"/>
                    <a:pt x="6140488" y="1352766"/>
                    <a:pt x="6347523" y="1352766"/>
                  </a:cubicBezTo>
                  <a:cubicBezTo>
                    <a:pt x="6499961" y="1352766"/>
                    <a:pt x="6642887" y="1266266"/>
                    <a:pt x="6741617" y="1118362"/>
                  </a:cubicBezTo>
                  <a:cubicBezTo>
                    <a:pt x="6729475" y="1119327"/>
                    <a:pt x="6717385" y="1119784"/>
                    <a:pt x="6705422" y="1119784"/>
                  </a:cubicBezTo>
                  <a:cubicBezTo>
                    <a:pt x="6454711" y="1119784"/>
                    <a:pt x="6248780" y="916013"/>
                    <a:pt x="6248780" y="663384"/>
                  </a:cubicBezTo>
                  <a:cubicBezTo>
                    <a:pt x="6248780" y="296672"/>
                    <a:pt x="6546735" y="0"/>
                    <a:pt x="6914019" y="0"/>
                  </a:cubicBezTo>
                  <a:close/>
                </a:path>
              </a:pathLst>
            </a:custGeom>
            <a:solidFill>
              <a:schemeClr val="bg2"/>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9" name="Freeform 8">
              <a:extLst>
                <a:ext uri="{FF2B5EF4-FFF2-40B4-BE49-F238E27FC236}">
                  <a16:creationId xmlns:a16="http://schemas.microsoft.com/office/drawing/2014/main" xmlns="" id="{5CF4E1DC-E8E5-9547-9FD5-B25F43E0399C}"/>
                </a:ext>
              </a:extLst>
            </p:cNvPr>
            <p:cNvSpPr/>
            <p:nvPr/>
          </p:nvSpPr>
          <p:spPr>
            <a:xfrm rot="10800000">
              <a:off x="1019202" y="4600070"/>
              <a:ext cx="4642944" cy="1324559"/>
            </a:xfrm>
            <a:custGeom>
              <a:avLst/>
              <a:gdLst>
                <a:gd name="connsiteX0" fmla="*/ 6915991 w 7691852"/>
                <a:gd name="connsiteY0" fmla="*/ 2072389 h 2194364"/>
                <a:gd name="connsiteX1" fmla="*/ 6915991 w 7691852"/>
                <a:gd name="connsiteY1" fmla="*/ 2174065 h 2194364"/>
                <a:gd name="connsiteX2" fmla="*/ 6882818 w 7691852"/>
                <a:gd name="connsiteY2" fmla="*/ 2194360 h 2194364"/>
                <a:gd name="connsiteX3" fmla="*/ 6711305 w 7691852"/>
                <a:gd name="connsiteY3" fmla="*/ 2194360 h 2194364"/>
                <a:gd name="connsiteX4" fmla="*/ 6915991 w 7691852"/>
                <a:gd name="connsiteY4" fmla="*/ 2072389 h 2194364"/>
                <a:gd name="connsiteX5" fmla="*/ 2371139 w 7691852"/>
                <a:gd name="connsiteY5" fmla="*/ 1967513 h 2194364"/>
                <a:gd name="connsiteX6" fmla="*/ 2371139 w 7691852"/>
                <a:gd name="connsiteY6" fmla="*/ 2050203 h 2194364"/>
                <a:gd name="connsiteX7" fmla="*/ 1689097 w 7691852"/>
                <a:gd name="connsiteY7" fmla="*/ 2194360 h 2194364"/>
                <a:gd name="connsiteX8" fmla="*/ 1444813 w 7691852"/>
                <a:gd name="connsiteY8" fmla="*/ 2194360 h 2194364"/>
                <a:gd name="connsiteX9" fmla="*/ 2371139 w 7691852"/>
                <a:gd name="connsiteY9" fmla="*/ 1967513 h 2194364"/>
                <a:gd name="connsiteX10" fmla="*/ 2751925 w 7691852"/>
                <a:gd name="connsiteY10" fmla="*/ 1949593 h 2194364"/>
                <a:gd name="connsiteX11" fmla="*/ 4059009 w 7691852"/>
                <a:gd name="connsiteY11" fmla="*/ 2194360 h 2194364"/>
                <a:gd name="connsiteX12" fmla="*/ 3814763 w 7691852"/>
                <a:gd name="connsiteY12" fmla="*/ 2194360 h 2194364"/>
                <a:gd name="connsiteX13" fmla="*/ 2751925 w 7691852"/>
                <a:gd name="connsiteY13" fmla="*/ 2031737 h 2194364"/>
                <a:gd name="connsiteX14" fmla="*/ 2371141 w 7691852"/>
                <a:gd name="connsiteY14" fmla="*/ 2050202 h 2194364"/>
                <a:gd name="connsiteX15" fmla="*/ 2371141 w 7691852"/>
                <a:gd name="connsiteY15" fmla="*/ 1967513 h 2194364"/>
                <a:gd name="connsiteX16" fmla="*/ 2751925 w 7691852"/>
                <a:gd name="connsiteY16" fmla="*/ 1949593 h 2194364"/>
                <a:gd name="connsiteX17" fmla="*/ 7204200 w 7691852"/>
                <a:gd name="connsiteY17" fmla="*/ 1841453 h 2194364"/>
                <a:gd name="connsiteX18" fmla="*/ 7349717 w 7691852"/>
                <a:gd name="connsiteY18" fmla="*/ 2194361 h 2194364"/>
                <a:gd name="connsiteX19" fmla="*/ 7261337 w 7691852"/>
                <a:gd name="connsiteY19" fmla="*/ 2194361 h 2194364"/>
                <a:gd name="connsiteX20" fmla="*/ 7173009 w 7691852"/>
                <a:gd name="connsiteY20" fmla="*/ 1981598 h 2194364"/>
                <a:gd name="connsiteX21" fmla="*/ 6915999 w 7691852"/>
                <a:gd name="connsiteY21" fmla="*/ 2174066 h 2194364"/>
                <a:gd name="connsiteX22" fmla="*/ 6915999 w 7691852"/>
                <a:gd name="connsiteY22" fmla="*/ 2072390 h 2194364"/>
                <a:gd name="connsiteX23" fmla="*/ 7204200 w 7691852"/>
                <a:gd name="connsiteY23" fmla="*/ 1841453 h 2194364"/>
                <a:gd name="connsiteX24" fmla="*/ 6915993 w 7691852"/>
                <a:gd name="connsiteY24" fmla="*/ 1815837 h 2194364"/>
                <a:gd name="connsiteX25" fmla="*/ 6915993 w 7691852"/>
                <a:gd name="connsiteY25" fmla="*/ 1918402 h 2194364"/>
                <a:gd name="connsiteX26" fmla="*/ 6373500 w 7691852"/>
                <a:gd name="connsiteY26" fmla="*/ 2194361 h 2194364"/>
                <a:gd name="connsiteX27" fmla="*/ 5976777 w 7691852"/>
                <a:gd name="connsiteY27" fmla="*/ 2194361 h 2194364"/>
                <a:gd name="connsiteX28" fmla="*/ 6915993 w 7691852"/>
                <a:gd name="connsiteY28" fmla="*/ 1815837 h 2194364"/>
                <a:gd name="connsiteX29" fmla="*/ 2371139 w 7691852"/>
                <a:gd name="connsiteY29" fmla="*/ 1758586 h 2194364"/>
                <a:gd name="connsiteX30" fmla="*/ 2371139 w 7691852"/>
                <a:gd name="connsiteY30" fmla="*/ 1841199 h 2194364"/>
                <a:gd name="connsiteX31" fmla="*/ 2371143 w 7691852"/>
                <a:gd name="connsiteY31" fmla="*/ 1841199 h 2194364"/>
                <a:gd name="connsiteX32" fmla="*/ 2174999 w 7691852"/>
                <a:gd name="connsiteY32" fmla="*/ 1864841 h 2194364"/>
                <a:gd name="connsiteX33" fmla="*/ 1108731 w 7691852"/>
                <a:gd name="connsiteY33" fmla="*/ 2194360 h 2194364"/>
                <a:gd name="connsiteX34" fmla="*/ 888716 w 7691852"/>
                <a:gd name="connsiteY34" fmla="*/ 2194360 h 2194364"/>
                <a:gd name="connsiteX35" fmla="*/ 2135792 w 7691852"/>
                <a:gd name="connsiteY35" fmla="*/ 1787607 h 2194364"/>
                <a:gd name="connsiteX36" fmla="*/ 2751923 w 7691852"/>
                <a:gd name="connsiteY36" fmla="*/ 1741999 h 2194364"/>
                <a:gd name="connsiteX37" fmla="*/ 4615115 w 7691852"/>
                <a:gd name="connsiteY37" fmla="*/ 2194360 h 2194364"/>
                <a:gd name="connsiteX38" fmla="*/ 4395125 w 7691852"/>
                <a:gd name="connsiteY38" fmla="*/ 2194360 h 2194364"/>
                <a:gd name="connsiteX39" fmla="*/ 2751923 w 7691852"/>
                <a:gd name="connsiteY39" fmla="*/ 1824193 h 2194364"/>
                <a:gd name="connsiteX40" fmla="*/ 2554306 w 7691852"/>
                <a:gd name="connsiteY40" fmla="*/ 1828610 h 2194364"/>
                <a:gd name="connsiteX41" fmla="*/ 2371143 w 7691852"/>
                <a:gd name="connsiteY41" fmla="*/ 1841199 h 2194364"/>
                <a:gd name="connsiteX42" fmla="*/ 2371149 w 7691852"/>
                <a:gd name="connsiteY42" fmla="*/ 1841198 h 2194364"/>
                <a:gd name="connsiteX43" fmla="*/ 2371149 w 7691852"/>
                <a:gd name="connsiteY43" fmla="*/ 1758585 h 2194364"/>
                <a:gd name="connsiteX44" fmla="*/ 2371139 w 7691852"/>
                <a:gd name="connsiteY44" fmla="*/ 1758586 h 2194364"/>
                <a:gd name="connsiteX45" fmla="*/ 2371139 w 7691852"/>
                <a:gd name="connsiteY45" fmla="*/ 1758585 h 2194364"/>
                <a:gd name="connsiteX46" fmla="*/ 2751923 w 7691852"/>
                <a:gd name="connsiteY46" fmla="*/ 1741999 h 2194364"/>
                <a:gd name="connsiteX47" fmla="*/ 5050800 w 7691852"/>
                <a:gd name="connsiteY47" fmla="*/ 1637317 h 2194364"/>
                <a:gd name="connsiteX48" fmla="*/ 5180734 w 7691852"/>
                <a:gd name="connsiteY48" fmla="*/ 1665892 h 2194364"/>
                <a:gd name="connsiteX49" fmla="*/ 5211925 w 7691852"/>
                <a:gd name="connsiteY49" fmla="*/ 1697871 h 2194364"/>
                <a:gd name="connsiteX50" fmla="*/ 5531838 w 7691852"/>
                <a:gd name="connsiteY50" fmla="*/ 1906582 h 2194364"/>
                <a:gd name="connsiteX51" fmla="*/ 5531838 w 7691852"/>
                <a:gd name="connsiteY51" fmla="*/ 1995406 h 2194364"/>
                <a:gd name="connsiteX52" fmla="*/ 5155626 w 7691852"/>
                <a:gd name="connsiteY52" fmla="*/ 1757573 h 2194364"/>
                <a:gd name="connsiteX53" fmla="*/ 5050800 w 7691852"/>
                <a:gd name="connsiteY53" fmla="*/ 1638206 h 2194364"/>
                <a:gd name="connsiteX54" fmla="*/ 6915991 w 7691852"/>
                <a:gd name="connsiteY54" fmla="*/ 1549923 h 2194364"/>
                <a:gd name="connsiteX55" fmla="*/ 6915991 w 7691852"/>
                <a:gd name="connsiteY55" fmla="*/ 1664566 h 2194364"/>
                <a:gd name="connsiteX56" fmla="*/ 6471364 w 7691852"/>
                <a:gd name="connsiteY56" fmla="*/ 1954774 h 2194364"/>
                <a:gd name="connsiteX57" fmla="*/ 5937989 w 7691852"/>
                <a:gd name="connsiteY57" fmla="*/ 2069213 h 2194364"/>
                <a:gd name="connsiteX58" fmla="*/ 5531843 w 7691852"/>
                <a:gd name="connsiteY58" fmla="*/ 1995401 h 2194364"/>
                <a:gd name="connsiteX59" fmla="*/ 5531843 w 7691852"/>
                <a:gd name="connsiteY59" fmla="*/ 1906577 h 2194364"/>
                <a:gd name="connsiteX60" fmla="*/ 5939437 w 7691852"/>
                <a:gd name="connsiteY60" fmla="*/ 1986930 h 2194364"/>
                <a:gd name="connsiteX61" fmla="*/ 6439360 w 7691852"/>
                <a:gd name="connsiteY61" fmla="*/ 1879551 h 2194364"/>
                <a:gd name="connsiteX62" fmla="*/ 6915991 w 7691852"/>
                <a:gd name="connsiteY62" fmla="*/ 1549923 h 2194364"/>
                <a:gd name="connsiteX63" fmla="*/ 2371140 w 7691852"/>
                <a:gd name="connsiteY63" fmla="*/ 1546393 h 2194364"/>
                <a:gd name="connsiteX64" fmla="*/ 2371140 w 7691852"/>
                <a:gd name="connsiteY64" fmla="*/ 1628930 h 2194364"/>
                <a:gd name="connsiteX65" fmla="*/ 477279 w 7691852"/>
                <a:gd name="connsiteY65" fmla="*/ 2194360 h 2194364"/>
                <a:gd name="connsiteX66" fmla="*/ 0 w 7691852"/>
                <a:gd name="connsiteY66" fmla="*/ 2194360 h 2194364"/>
                <a:gd name="connsiteX67" fmla="*/ 1061085 w 7691852"/>
                <a:gd name="connsiteY67" fmla="*/ 1898564 h 2194364"/>
                <a:gd name="connsiteX68" fmla="*/ 2371140 w 7691852"/>
                <a:gd name="connsiteY68" fmla="*/ 1546393 h 2194364"/>
                <a:gd name="connsiteX69" fmla="*/ 4191568 w 7691852"/>
                <a:gd name="connsiteY69" fmla="*/ 1403781 h 2194364"/>
                <a:gd name="connsiteX70" fmla="*/ 4287707 w 7691852"/>
                <a:gd name="connsiteY70" fmla="*/ 1457400 h 2194364"/>
                <a:gd name="connsiteX71" fmla="*/ 4705194 w 7691852"/>
                <a:gd name="connsiteY71" fmla="*/ 1904618 h 2194364"/>
                <a:gd name="connsiteX72" fmla="*/ 4474778 w 7691852"/>
                <a:gd name="connsiteY72" fmla="*/ 1812073 h 2194364"/>
                <a:gd name="connsiteX73" fmla="*/ 4426289 w 7691852"/>
                <a:gd name="connsiteY73" fmla="*/ 1792172 h 2194364"/>
                <a:gd name="connsiteX74" fmla="*/ 4195873 w 7691852"/>
                <a:gd name="connsiteY74" fmla="*/ 1448777 h 2194364"/>
                <a:gd name="connsiteX75" fmla="*/ 4191568 w 7691852"/>
                <a:gd name="connsiteY75" fmla="*/ 1403781 h 2194364"/>
                <a:gd name="connsiteX76" fmla="*/ 6915990 w 7691852"/>
                <a:gd name="connsiteY76" fmla="*/ 1226295 h 2194364"/>
                <a:gd name="connsiteX77" fmla="*/ 6915990 w 7691852"/>
                <a:gd name="connsiteY77" fmla="*/ 1361055 h 2194364"/>
                <a:gd name="connsiteX78" fmla="*/ 6776277 w 7691852"/>
                <a:gd name="connsiteY78" fmla="*/ 1490315 h 2194364"/>
                <a:gd name="connsiteX79" fmla="*/ 6300116 w 7691852"/>
                <a:gd name="connsiteY79" fmla="*/ 1641763 h 2194364"/>
                <a:gd name="connsiteX80" fmla="*/ 5874565 w 7691852"/>
                <a:gd name="connsiteY80" fmla="*/ 1535248 h 2194364"/>
                <a:gd name="connsiteX81" fmla="*/ 5849444 w 7691852"/>
                <a:gd name="connsiteY81" fmla="*/ 1441001 h 2194364"/>
                <a:gd name="connsiteX82" fmla="*/ 5879759 w 7691852"/>
                <a:gd name="connsiteY82" fmla="*/ 1444443 h 2194364"/>
                <a:gd name="connsiteX83" fmla="*/ 6304485 w 7691852"/>
                <a:gd name="connsiteY83" fmla="*/ 1560292 h 2194364"/>
                <a:gd name="connsiteX84" fmla="*/ 6727789 w 7691852"/>
                <a:gd name="connsiteY84" fmla="*/ 1423678 h 2194364"/>
                <a:gd name="connsiteX85" fmla="*/ 6915990 w 7691852"/>
                <a:gd name="connsiteY85" fmla="*/ 1226295 h 2194364"/>
                <a:gd name="connsiteX86" fmla="*/ 4024351 w 7691852"/>
                <a:gd name="connsiteY86" fmla="*/ 1219584 h 2194364"/>
                <a:gd name="connsiteX87" fmla="*/ 4065067 w 7691852"/>
                <a:gd name="connsiteY87" fmla="*/ 1219584 h 2194364"/>
                <a:gd name="connsiteX88" fmla="*/ 4933023 w 7691852"/>
                <a:gd name="connsiteY88" fmla="*/ 1854432 h 2194364"/>
                <a:gd name="connsiteX89" fmla="*/ 4882782 w 7691852"/>
                <a:gd name="connsiteY89" fmla="*/ 1506731 h 2194364"/>
                <a:gd name="connsiteX90" fmla="*/ 4882782 w 7691852"/>
                <a:gd name="connsiteY90" fmla="*/ 1465215 h 2194364"/>
                <a:gd name="connsiteX91" fmla="*/ 4923498 w 7691852"/>
                <a:gd name="connsiteY91" fmla="*/ 1465215 h 2194364"/>
                <a:gd name="connsiteX92" fmla="*/ 5414206 w 7691852"/>
                <a:gd name="connsiteY92" fmla="*/ 1591659 h 2194364"/>
                <a:gd name="connsiteX93" fmla="*/ 5531840 w 7691852"/>
                <a:gd name="connsiteY93" fmla="*/ 1657988 h 2194364"/>
                <a:gd name="connsiteX94" fmla="*/ 5531840 w 7691852"/>
                <a:gd name="connsiteY94" fmla="*/ 1750428 h 2194364"/>
                <a:gd name="connsiteX95" fmla="*/ 5531841 w 7691852"/>
                <a:gd name="connsiteY95" fmla="*/ 1750429 h 2194364"/>
                <a:gd name="connsiteX96" fmla="*/ 5531841 w 7691852"/>
                <a:gd name="connsiteY96" fmla="*/ 1750431 h 2194364"/>
                <a:gd name="connsiteX97" fmla="*/ 4965053 w 7691852"/>
                <a:gd name="connsiteY97" fmla="*/ 1548235 h 2194364"/>
                <a:gd name="connsiteX98" fmla="*/ 5263007 w 7691852"/>
                <a:gd name="connsiteY98" fmla="*/ 1982460 h 2194364"/>
                <a:gd name="connsiteX99" fmla="*/ 5488254 w 7691852"/>
                <a:gd name="connsiteY99" fmla="*/ 2098373 h 2194364"/>
                <a:gd name="connsiteX100" fmla="*/ 5040440 w 7691852"/>
                <a:gd name="connsiteY100" fmla="*/ 1999732 h 2194364"/>
                <a:gd name="connsiteX101" fmla="*/ 4106659 w 7691852"/>
                <a:gd name="connsiteY101" fmla="*/ 1302617 h 2194364"/>
                <a:gd name="connsiteX102" fmla="*/ 4440123 w 7691852"/>
                <a:gd name="connsiteY102" fmla="*/ 1896812 h 2194364"/>
                <a:gd name="connsiteX103" fmla="*/ 5504701 w 7691852"/>
                <a:gd name="connsiteY103" fmla="*/ 2194360 h 2194364"/>
                <a:gd name="connsiteX104" fmla="*/ 5026571 w 7691852"/>
                <a:gd name="connsiteY104" fmla="*/ 2194360 h 2194364"/>
                <a:gd name="connsiteX105" fmla="*/ 2751925 w 7691852"/>
                <a:gd name="connsiteY105" fmla="*/ 1613094 h 2194364"/>
                <a:gd name="connsiteX106" fmla="*/ 2371141 w 7691852"/>
                <a:gd name="connsiteY106" fmla="*/ 1628930 h 2194364"/>
                <a:gd name="connsiteX107" fmla="*/ 2371141 w 7691852"/>
                <a:gd name="connsiteY107" fmla="*/ 1546393 h 2194364"/>
                <a:gd name="connsiteX108" fmla="*/ 2751925 w 7691852"/>
                <a:gd name="connsiteY108" fmla="*/ 1530950 h 2194364"/>
                <a:gd name="connsiteX109" fmla="*/ 4137851 w 7691852"/>
                <a:gd name="connsiteY109" fmla="*/ 1776593 h 2194364"/>
                <a:gd name="connsiteX110" fmla="*/ 4024351 w 7691852"/>
                <a:gd name="connsiteY110" fmla="*/ 1260211 h 2194364"/>
                <a:gd name="connsiteX111" fmla="*/ 6915992 w 7691852"/>
                <a:gd name="connsiteY111" fmla="*/ 795638 h 2194364"/>
                <a:gd name="connsiteX112" fmla="*/ 6915991 w 7691852"/>
                <a:gd name="connsiteY112" fmla="*/ 795641 h 2194364"/>
                <a:gd name="connsiteX113" fmla="*/ 6915991 w 7691852"/>
                <a:gd name="connsiteY113" fmla="*/ 795640 h 2194364"/>
                <a:gd name="connsiteX114" fmla="*/ 6915995 w 7691852"/>
                <a:gd name="connsiteY114" fmla="*/ 795632 h 2194364"/>
                <a:gd name="connsiteX115" fmla="*/ 6915995 w 7691852"/>
                <a:gd name="connsiteY115" fmla="*/ 795635 h 2194364"/>
                <a:gd name="connsiteX116" fmla="*/ 6915992 w 7691852"/>
                <a:gd name="connsiteY116" fmla="*/ 795638 h 2194364"/>
                <a:gd name="connsiteX117" fmla="*/ 6915995 w 7691852"/>
                <a:gd name="connsiteY117" fmla="*/ 621892 h 2194364"/>
                <a:gd name="connsiteX118" fmla="*/ 6954739 w 7691852"/>
                <a:gd name="connsiteY118" fmla="*/ 621892 h 2194364"/>
                <a:gd name="connsiteX119" fmla="*/ 6954739 w 7691852"/>
                <a:gd name="connsiteY119" fmla="*/ 663396 h 2194364"/>
                <a:gd name="connsiteX120" fmla="*/ 6944519 w 7691852"/>
                <a:gd name="connsiteY120" fmla="*/ 733357 h 2194364"/>
                <a:gd name="connsiteX121" fmla="*/ 6915995 w 7691852"/>
                <a:gd name="connsiteY121" fmla="*/ 795632 h 2194364"/>
                <a:gd name="connsiteX122" fmla="*/ 6915994 w 7691852"/>
                <a:gd name="connsiteY122" fmla="*/ 414401 h 2194364"/>
                <a:gd name="connsiteX123" fmla="*/ 7162603 w 7691852"/>
                <a:gd name="connsiteY123" fmla="*/ 663385 h 2194364"/>
                <a:gd name="connsiteX124" fmla="*/ 6915994 w 7691852"/>
                <a:gd name="connsiteY124" fmla="*/ 1361059 h 2194364"/>
                <a:gd name="connsiteX125" fmla="*/ 6915994 w 7691852"/>
                <a:gd name="connsiteY125" fmla="*/ 1226299 h 2194364"/>
                <a:gd name="connsiteX126" fmla="*/ 7080319 w 7691852"/>
                <a:gd name="connsiteY126" fmla="*/ 663385 h 2194364"/>
                <a:gd name="connsiteX127" fmla="*/ 6915994 w 7691852"/>
                <a:gd name="connsiteY127" fmla="*/ 496570 h 2194364"/>
                <a:gd name="connsiteX128" fmla="*/ 6914022 w 7691852"/>
                <a:gd name="connsiteY128" fmla="*/ 414302 h 2194364"/>
                <a:gd name="connsiteX129" fmla="*/ 6915990 w 7691852"/>
                <a:gd name="connsiteY129" fmla="*/ 414404 h 2194364"/>
                <a:gd name="connsiteX130" fmla="*/ 6915990 w 7691852"/>
                <a:gd name="connsiteY130" fmla="*/ 496573 h 2194364"/>
                <a:gd name="connsiteX131" fmla="*/ 6914022 w 7691852"/>
                <a:gd name="connsiteY131" fmla="*/ 496471 h 2194364"/>
                <a:gd name="connsiteX132" fmla="*/ 6746839 w 7691852"/>
                <a:gd name="connsiteY132" fmla="*/ 663387 h 2194364"/>
                <a:gd name="connsiteX133" fmla="*/ 6746839 w 7691852"/>
                <a:gd name="connsiteY133" fmla="*/ 704040 h 2194364"/>
                <a:gd name="connsiteX134" fmla="*/ 6664543 w 7691852"/>
                <a:gd name="connsiteY134" fmla="*/ 704040 h 2194364"/>
                <a:gd name="connsiteX135" fmla="*/ 6664543 w 7691852"/>
                <a:gd name="connsiteY135" fmla="*/ 663387 h 2194364"/>
                <a:gd name="connsiteX136" fmla="*/ 6914022 w 7691852"/>
                <a:gd name="connsiteY136" fmla="*/ 414302 h 2194364"/>
                <a:gd name="connsiteX137" fmla="*/ 6914027 w 7691852"/>
                <a:gd name="connsiteY137" fmla="*/ 206711 h 2194364"/>
                <a:gd name="connsiteX138" fmla="*/ 6915995 w 7691852"/>
                <a:gd name="connsiteY138" fmla="*/ 206774 h 2194364"/>
                <a:gd name="connsiteX139" fmla="*/ 6915995 w 7691852"/>
                <a:gd name="connsiteY139" fmla="*/ 206770 h 2194364"/>
                <a:gd name="connsiteX140" fmla="*/ 7370503 w 7691852"/>
                <a:gd name="connsiteY140" fmla="*/ 662548 h 2194364"/>
                <a:gd name="connsiteX141" fmla="*/ 6915995 w 7691852"/>
                <a:gd name="connsiteY141" fmla="*/ 1664565 h 2194364"/>
                <a:gd name="connsiteX142" fmla="*/ 6915995 w 7691852"/>
                <a:gd name="connsiteY142" fmla="*/ 1549922 h 2194364"/>
                <a:gd name="connsiteX143" fmla="*/ 7289070 w 7691852"/>
                <a:gd name="connsiteY143" fmla="*/ 663386 h 2194364"/>
                <a:gd name="connsiteX144" fmla="*/ 6915995 w 7691852"/>
                <a:gd name="connsiteY144" fmla="*/ 288088 h 2194364"/>
                <a:gd name="connsiteX145" fmla="*/ 6915995 w 7691852"/>
                <a:gd name="connsiteY145" fmla="*/ 288080 h 2194364"/>
                <a:gd name="connsiteX146" fmla="*/ 6914027 w 7691852"/>
                <a:gd name="connsiteY146" fmla="*/ 288029 h 2194364"/>
                <a:gd name="connsiteX147" fmla="*/ 6538094 w 7691852"/>
                <a:gd name="connsiteY147" fmla="*/ 663390 h 2194364"/>
                <a:gd name="connsiteX148" fmla="*/ 6705239 w 7691852"/>
                <a:gd name="connsiteY148" fmla="*/ 829481 h 2194364"/>
                <a:gd name="connsiteX149" fmla="*/ 6872422 w 7691852"/>
                <a:gd name="connsiteY149" fmla="*/ 663390 h 2194364"/>
                <a:gd name="connsiteX150" fmla="*/ 6872422 w 7691852"/>
                <a:gd name="connsiteY150" fmla="*/ 621887 h 2194364"/>
                <a:gd name="connsiteX151" fmla="*/ 6915995 w 7691852"/>
                <a:gd name="connsiteY151" fmla="*/ 621887 h 2194364"/>
                <a:gd name="connsiteX152" fmla="*/ 6915995 w 7691852"/>
                <a:gd name="connsiteY152" fmla="*/ 621892 h 2194364"/>
                <a:gd name="connsiteX153" fmla="*/ 6915991 w 7691852"/>
                <a:gd name="connsiteY153" fmla="*/ 621892 h 2194364"/>
                <a:gd name="connsiteX154" fmla="*/ 6915991 w 7691852"/>
                <a:gd name="connsiteY154" fmla="*/ 795640 h 2194364"/>
                <a:gd name="connsiteX155" fmla="*/ 6876891 w 7691852"/>
                <a:gd name="connsiteY155" fmla="*/ 843094 h 2194364"/>
                <a:gd name="connsiteX156" fmla="*/ 6705239 w 7691852"/>
                <a:gd name="connsiteY156" fmla="*/ 911637 h 2194364"/>
                <a:gd name="connsiteX157" fmla="*/ 6456649 w 7691852"/>
                <a:gd name="connsiteY157" fmla="*/ 663390 h 2194364"/>
                <a:gd name="connsiteX158" fmla="*/ 6914027 w 7691852"/>
                <a:gd name="connsiteY158" fmla="*/ 206711 h 2194364"/>
                <a:gd name="connsiteX159" fmla="*/ 6915996 w 7691852"/>
                <a:gd name="connsiteY159" fmla="*/ 45 h 2194364"/>
                <a:gd name="connsiteX160" fmla="*/ 7579241 w 7691852"/>
                <a:gd name="connsiteY160" fmla="*/ 662540 h 2194364"/>
                <a:gd name="connsiteX161" fmla="*/ 7579241 w 7691852"/>
                <a:gd name="connsiteY161" fmla="*/ 663391 h 2194364"/>
                <a:gd name="connsiteX162" fmla="*/ 7389554 w 7691852"/>
                <a:gd name="connsiteY162" fmla="*/ 1385640 h 2194364"/>
                <a:gd name="connsiteX163" fmla="*/ 7691852 w 7691852"/>
                <a:gd name="connsiteY163" fmla="*/ 2194364 h 2194364"/>
                <a:gd name="connsiteX164" fmla="*/ 7604387 w 7691852"/>
                <a:gd name="connsiteY164" fmla="*/ 2194364 h 2194364"/>
                <a:gd name="connsiteX165" fmla="*/ 7334969 w 7691852"/>
                <a:gd name="connsiteY165" fmla="*/ 1475607 h 2194364"/>
                <a:gd name="connsiteX166" fmla="*/ 6915996 w 7691852"/>
                <a:gd name="connsiteY166" fmla="*/ 1918393 h 2194364"/>
                <a:gd name="connsiteX167" fmla="*/ 6915996 w 7691852"/>
                <a:gd name="connsiteY167" fmla="*/ 1815840 h 2194364"/>
                <a:gd name="connsiteX168" fmla="*/ 7496970 w 7691852"/>
                <a:gd name="connsiteY168" fmla="*/ 663391 h 2194364"/>
                <a:gd name="connsiteX169" fmla="*/ 7032960 w 7691852"/>
                <a:gd name="connsiteY169" fmla="*/ 92674 h 2194364"/>
                <a:gd name="connsiteX170" fmla="*/ 6916000 w 7691852"/>
                <a:gd name="connsiteY170" fmla="*/ 80487 h 2194364"/>
                <a:gd name="connsiteX171" fmla="*/ 6916000 w 7691852"/>
                <a:gd name="connsiteY171" fmla="*/ 51 h 2194364"/>
                <a:gd name="connsiteX172" fmla="*/ 6915996 w 7691852"/>
                <a:gd name="connsiteY172" fmla="*/ 51 h 2194364"/>
                <a:gd name="connsiteX173" fmla="*/ 6914019 w 7691852"/>
                <a:gd name="connsiteY173" fmla="*/ 0 h 2194364"/>
                <a:gd name="connsiteX174" fmla="*/ 6915996 w 7691852"/>
                <a:gd name="connsiteY174" fmla="*/ 51 h 2194364"/>
                <a:gd name="connsiteX175" fmla="*/ 6915996 w 7691852"/>
                <a:gd name="connsiteY175" fmla="*/ 80487 h 2194364"/>
                <a:gd name="connsiteX176" fmla="*/ 6916000 w 7691852"/>
                <a:gd name="connsiteY176" fmla="*/ 80487 h 2194364"/>
                <a:gd name="connsiteX177" fmla="*/ 6916000 w 7691852"/>
                <a:gd name="connsiteY177" fmla="*/ 80493 h 2194364"/>
                <a:gd name="connsiteX178" fmla="*/ 6914019 w 7691852"/>
                <a:gd name="connsiteY178" fmla="*/ 80442 h 2194364"/>
                <a:gd name="connsiteX179" fmla="*/ 6330187 w 7691852"/>
                <a:gd name="connsiteY179" fmla="*/ 663384 h 2194364"/>
                <a:gd name="connsiteX180" fmla="*/ 6705587 w 7691852"/>
                <a:gd name="connsiteY180" fmla="*/ 1038098 h 2194364"/>
                <a:gd name="connsiteX181" fmla="*/ 6810070 w 7691852"/>
                <a:gd name="connsiteY181" fmla="*/ 1023201 h 2194364"/>
                <a:gd name="connsiteX182" fmla="*/ 6901027 w 7691852"/>
                <a:gd name="connsiteY182" fmla="*/ 996417 h 2194364"/>
                <a:gd name="connsiteX183" fmla="*/ 6858558 w 7691852"/>
                <a:gd name="connsiteY183" fmla="*/ 1080325 h 2194364"/>
                <a:gd name="connsiteX184" fmla="*/ 6347523 w 7691852"/>
                <a:gd name="connsiteY184" fmla="*/ 1434084 h 2194364"/>
                <a:gd name="connsiteX185" fmla="*/ 5759373 w 7691852"/>
                <a:gd name="connsiteY185" fmla="*/ 1353642 h 2194364"/>
                <a:gd name="connsiteX186" fmla="*/ 6064554 w 7691852"/>
                <a:gd name="connsiteY186" fmla="*/ 1755496 h 2194364"/>
                <a:gd name="connsiteX187" fmla="*/ 6136182 w 7691852"/>
                <a:gd name="connsiteY187" fmla="*/ 1749768 h 2194364"/>
                <a:gd name="connsiteX188" fmla="*/ 6301396 w 7691852"/>
                <a:gd name="connsiteY188" fmla="*/ 1764068 h 2194364"/>
                <a:gd name="connsiteX189" fmla="*/ 6419405 w 7691852"/>
                <a:gd name="connsiteY189" fmla="*/ 1756702 h 2194364"/>
                <a:gd name="connsiteX190" fmla="*/ 5963780 w 7691852"/>
                <a:gd name="connsiteY190" fmla="*/ 1845793 h 2194364"/>
                <a:gd name="connsiteX191" fmla="*/ 5615644 w 7691852"/>
                <a:gd name="connsiteY191" fmla="*/ 1787639 h 2194364"/>
                <a:gd name="connsiteX192" fmla="*/ 5531841 w 7691852"/>
                <a:gd name="connsiteY192" fmla="*/ 1750429 h 2194364"/>
                <a:gd name="connsiteX193" fmla="*/ 5531841 w 7691852"/>
                <a:gd name="connsiteY193" fmla="*/ 1657988 h 2194364"/>
                <a:gd name="connsiteX194" fmla="*/ 5531840 w 7691852"/>
                <a:gd name="connsiteY194" fmla="*/ 1657988 h 2194364"/>
                <a:gd name="connsiteX195" fmla="*/ 5531840 w 7691852"/>
                <a:gd name="connsiteY195" fmla="*/ 1657985 h 2194364"/>
                <a:gd name="connsiteX196" fmla="*/ 5827801 w 7691852"/>
                <a:gd name="connsiteY196" fmla="*/ 1755826 h 2194364"/>
                <a:gd name="connsiteX197" fmla="*/ 5676188 w 7691852"/>
                <a:gd name="connsiteY197" fmla="*/ 1312113 h 2194364"/>
                <a:gd name="connsiteX198" fmla="*/ 5676188 w 7691852"/>
                <a:gd name="connsiteY198" fmla="*/ 1271448 h 2194364"/>
                <a:gd name="connsiteX199" fmla="*/ 5716917 w 7691852"/>
                <a:gd name="connsiteY199" fmla="*/ 1271448 h 2194364"/>
                <a:gd name="connsiteX200" fmla="*/ 6347523 w 7691852"/>
                <a:gd name="connsiteY200" fmla="*/ 1352766 h 2194364"/>
                <a:gd name="connsiteX201" fmla="*/ 6741617 w 7691852"/>
                <a:gd name="connsiteY201" fmla="*/ 1118362 h 2194364"/>
                <a:gd name="connsiteX202" fmla="*/ 6705422 w 7691852"/>
                <a:gd name="connsiteY202" fmla="*/ 1119784 h 2194364"/>
                <a:gd name="connsiteX203" fmla="*/ 6248780 w 7691852"/>
                <a:gd name="connsiteY203" fmla="*/ 663384 h 2194364"/>
                <a:gd name="connsiteX204" fmla="*/ 6914019 w 7691852"/>
                <a:gd name="connsiteY204" fmla="*/ 0 h 2194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Lst>
              <a:rect l="l" t="t" r="r" b="b"/>
              <a:pathLst>
                <a:path w="7691852" h="2194364">
                  <a:moveTo>
                    <a:pt x="6915991" y="2072389"/>
                  </a:moveTo>
                  <a:lnTo>
                    <a:pt x="6915991" y="2174065"/>
                  </a:lnTo>
                  <a:cubicBezTo>
                    <a:pt x="6905005" y="2180923"/>
                    <a:pt x="6893969" y="2187730"/>
                    <a:pt x="6882818" y="2194360"/>
                  </a:cubicBezTo>
                  <a:lnTo>
                    <a:pt x="6711305" y="2194360"/>
                  </a:lnTo>
                  <a:cubicBezTo>
                    <a:pt x="6780850" y="2158431"/>
                    <a:pt x="6849049" y="2117614"/>
                    <a:pt x="6915991" y="2072389"/>
                  </a:cubicBezTo>
                  <a:close/>
                  <a:moveTo>
                    <a:pt x="2371139" y="1967513"/>
                  </a:moveTo>
                  <a:lnTo>
                    <a:pt x="2371139" y="2050203"/>
                  </a:lnTo>
                  <a:cubicBezTo>
                    <a:pt x="2107626" y="2076771"/>
                    <a:pt x="1887980" y="2129756"/>
                    <a:pt x="1689097" y="2194360"/>
                  </a:cubicBezTo>
                  <a:lnTo>
                    <a:pt x="1444813" y="2194360"/>
                  </a:lnTo>
                  <a:cubicBezTo>
                    <a:pt x="1708198" y="2093522"/>
                    <a:pt x="1994812" y="2004292"/>
                    <a:pt x="2371139" y="1967513"/>
                  </a:cubicBezTo>
                  <a:close/>
                  <a:moveTo>
                    <a:pt x="2751925" y="1949593"/>
                  </a:moveTo>
                  <a:cubicBezTo>
                    <a:pt x="3327946" y="1949593"/>
                    <a:pt x="3714280" y="2062026"/>
                    <a:pt x="4059009" y="2194360"/>
                  </a:cubicBezTo>
                  <a:lnTo>
                    <a:pt x="3814763" y="2194360"/>
                  </a:lnTo>
                  <a:cubicBezTo>
                    <a:pt x="3527171" y="2100939"/>
                    <a:pt x="3196273" y="2031737"/>
                    <a:pt x="2751925" y="2031737"/>
                  </a:cubicBezTo>
                  <a:cubicBezTo>
                    <a:pt x="2614867" y="2031737"/>
                    <a:pt x="2488667" y="2038366"/>
                    <a:pt x="2371141" y="2050202"/>
                  </a:cubicBezTo>
                  <a:lnTo>
                    <a:pt x="2371141" y="1967513"/>
                  </a:lnTo>
                  <a:cubicBezTo>
                    <a:pt x="2488667" y="1956006"/>
                    <a:pt x="2614854" y="1949593"/>
                    <a:pt x="2751925" y="1949593"/>
                  </a:cubicBezTo>
                  <a:close/>
                  <a:moveTo>
                    <a:pt x="7204200" y="1841453"/>
                  </a:moveTo>
                  <a:lnTo>
                    <a:pt x="7349717" y="2194361"/>
                  </a:lnTo>
                  <a:lnTo>
                    <a:pt x="7261337" y="2194361"/>
                  </a:lnTo>
                  <a:lnTo>
                    <a:pt x="7173009" y="1981598"/>
                  </a:lnTo>
                  <a:cubicBezTo>
                    <a:pt x="7092656" y="2053340"/>
                    <a:pt x="7006753" y="2117475"/>
                    <a:pt x="6915999" y="2174066"/>
                  </a:cubicBezTo>
                  <a:lnTo>
                    <a:pt x="6915999" y="2072390"/>
                  </a:lnTo>
                  <a:cubicBezTo>
                    <a:pt x="7015008" y="2005486"/>
                    <a:pt x="7111185" y="1928677"/>
                    <a:pt x="7204200" y="1841453"/>
                  </a:cubicBezTo>
                  <a:close/>
                  <a:moveTo>
                    <a:pt x="6915993" y="1815837"/>
                  </a:moveTo>
                  <a:lnTo>
                    <a:pt x="6915993" y="1918402"/>
                  </a:lnTo>
                  <a:cubicBezTo>
                    <a:pt x="6755770" y="2036741"/>
                    <a:pt x="6572648" y="2130899"/>
                    <a:pt x="6373500" y="2194361"/>
                  </a:cubicBezTo>
                  <a:lnTo>
                    <a:pt x="5976777" y="2194361"/>
                  </a:lnTo>
                  <a:cubicBezTo>
                    <a:pt x="6334765" y="2155968"/>
                    <a:pt x="6659453" y="2019418"/>
                    <a:pt x="6915993" y="1815837"/>
                  </a:cubicBezTo>
                  <a:close/>
                  <a:moveTo>
                    <a:pt x="2371139" y="1758586"/>
                  </a:moveTo>
                  <a:lnTo>
                    <a:pt x="2371139" y="1841199"/>
                  </a:lnTo>
                  <a:lnTo>
                    <a:pt x="2371143" y="1841199"/>
                  </a:lnTo>
                  <a:lnTo>
                    <a:pt x="2174999" y="1864841"/>
                  </a:lnTo>
                  <a:cubicBezTo>
                    <a:pt x="1736054" y="1930443"/>
                    <a:pt x="1422314" y="2065489"/>
                    <a:pt x="1108731" y="2194360"/>
                  </a:cubicBezTo>
                  <a:lnTo>
                    <a:pt x="888716" y="2194360"/>
                  </a:lnTo>
                  <a:cubicBezTo>
                    <a:pt x="1268186" y="2048576"/>
                    <a:pt x="1613380" y="1869955"/>
                    <a:pt x="2135792" y="1787607"/>
                  </a:cubicBezTo>
                  <a:close/>
                  <a:moveTo>
                    <a:pt x="2751923" y="1741999"/>
                  </a:moveTo>
                  <a:cubicBezTo>
                    <a:pt x="3655350" y="1741999"/>
                    <a:pt x="4104943" y="1998018"/>
                    <a:pt x="4615115" y="2194360"/>
                  </a:cubicBezTo>
                  <a:lnTo>
                    <a:pt x="4395125" y="2194360"/>
                  </a:lnTo>
                  <a:cubicBezTo>
                    <a:pt x="3959401" y="2015316"/>
                    <a:pt x="3523702" y="1824193"/>
                    <a:pt x="2751923" y="1824193"/>
                  </a:cubicBezTo>
                  <a:cubicBezTo>
                    <a:pt x="2683457" y="1824193"/>
                    <a:pt x="2617678" y="1825721"/>
                    <a:pt x="2554306" y="1828610"/>
                  </a:cubicBezTo>
                  <a:lnTo>
                    <a:pt x="2371143" y="1841199"/>
                  </a:lnTo>
                  <a:lnTo>
                    <a:pt x="2371149" y="1841198"/>
                  </a:lnTo>
                  <a:lnTo>
                    <a:pt x="2371149" y="1758585"/>
                  </a:lnTo>
                  <a:lnTo>
                    <a:pt x="2371139" y="1758586"/>
                  </a:lnTo>
                  <a:lnTo>
                    <a:pt x="2371139" y="1758585"/>
                  </a:lnTo>
                  <a:cubicBezTo>
                    <a:pt x="2488893" y="1747955"/>
                    <a:pt x="2615119" y="1741999"/>
                    <a:pt x="2751923" y="1741999"/>
                  </a:cubicBezTo>
                  <a:close/>
                  <a:moveTo>
                    <a:pt x="5050800" y="1637317"/>
                  </a:moveTo>
                  <a:cubicBezTo>
                    <a:pt x="5100165" y="1643413"/>
                    <a:pt x="5141770" y="1653776"/>
                    <a:pt x="5180734" y="1665892"/>
                  </a:cubicBezTo>
                  <a:cubicBezTo>
                    <a:pt x="5192888" y="1679735"/>
                    <a:pt x="5204127" y="1690974"/>
                    <a:pt x="5211925" y="1697871"/>
                  </a:cubicBezTo>
                  <a:cubicBezTo>
                    <a:pt x="5307797" y="1788714"/>
                    <a:pt x="5415785" y="1858310"/>
                    <a:pt x="5531838" y="1906582"/>
                  </a:cubicBezTo>
                  <a:lnTo>
                    <a:pt x="5531838" y="1995406"/>
                  </a:lnTo>
                  <a:cubicBezTo>
                    <a:pt x="5394424" y="1943120"/>
                    <a:pt x="5267157" y="1863593"/>
                    <a:pt x="5155626" y="1757573"/>
                  </a:cubicBezTo>
                  <a:cubicBezTo>
                    <a:pt x="5146977" y="1748937"/>
                    <a:pt x="5094983" y="1699623"/>
                    <a:pt x="5050800" y="1638206"/>
                  </a:cubicBezTo>
                  <a:close/>
                  <a:moveTo>
                    <a:pt x="6915991" y="1549923"/>
                  </a:moveTo>
                  <a:lnTo>
                    <a:pt x="6915991" y="1664566"/>
                  </a:lnTo>
                  <a:cubicBezTo>
                    <a:pt x="6788521" y="1783895"/>
                    <a:pt x="6638496" y="1883285"/>
                    <a:pt x="6471364" y="1954774"/>
                  </a:cubicBezTo>
                  <a:cubicBezTo>
                    <a:pt x="6292179" y="2031697"/>
                    <a:pt x="6111700" y="2069213"/>
                    <a:pt x="5937989" y="2069213"/>
                  </a:cubicBezTo>
                  <a:cubicBezTo>
                    <a:pt x="5796625" y="2069213"/>
                    <a:pt x="5659834" y="2044105"/>
                    <a:pt x="5531843" y="1995401"/>
                  </a:cubicBezTo>
                  <a:lnTo>
                    <a:pt x="5531843" y="1906577"/>
                  </a:lnTo>
                  <a:cubicBezTo>
                    <a:pt x="5659580" y="1959701"/>
                    <a:pt x="5797095" y="1986930"/>
                    <a:pt x="5939437" y="1986930"/>
                  </a:cubicBezTo>
                  <a:cubicBezTo>
                    <a:pt x="6102467" y="1986930"/>
                    <a:pt x="6271707" y="1951548"/>
                    <a:pt x="6439360" y="1879551"/>
                  </a:cubicBezTo>
                  <a:cubicBezTo>
                    <a:pt x="6622760" y="1801218"/>
                    <a:pt x="6784266" y="1687299"/>
                    <a:pt x="6915991" y="1549923"/>
                  </a:cubicBezTo>
                  <a:close/>
                  <a:moveTo>
                    <a:pt x="2371140" y="1546393"/>
                  </a:moveTo>
                  <a:lnTo>
                    <a:pt x="2371140" y="1628930"/>
                  </a:lnTo>
                  <a:cubicBezTo>
                    <a:pt x="1497240" y="1704343"/>
                    <a:pt x="1092454" y="2031254"/>
                    <a:pt x="477279" y="2194360"/>
                  </a:cubicBezTo>
                  <a:lnTo>
                    <a:pt x="0" y="2194360"/>
                  </a:lnTo>
                  <a:cubicBezTo>
                    <a:pt x="431355" y="2157174"/>
                    <a:pt x="738861" y="2030898"/>
                    <a:pt x="1061085" y="1898564"/>
                  </a:cubicBezTo>
                  <a:cubicBezTo>
                    <a:pt x="1423948" y="1748577"/>
                    <a:pt x="1797151" y="1594564"/>
                    <a:pt x="2371140" y="1546393"/>
                  </a:cubicBezTo>
                  <a:close/>
                  <a:moveTo>
                    <a:pt x="4191568" y="1403781"/>
                  </a:moveTo>
                  <a:cubicBezTo>
                    <a:pt x="4226188" y="1416786"/>
                    <a:pt x="4257392" y="1434083"/>
                    <a:pt x="4287707" y="1457400"/>
                  </a:cubicBezTo>
                  <a:cubicBezTo>
                    <a:pt x="4376048" y="1646008"/>
                    <a:pt x="4524156" y="1800796"/>
                    <a:pt x="4705194" y="1904618"/>
                  </a:cubicBezTo>
                  <a:cubicBezTo>
                    <a:pt x="4628092" y="1875205"/>
                    <a:pt x="4551880" y="1843201"/>
                    <a:pt x="4474778" y="1812073"/>
                  </a:cubicBezTo>
                  <a:cubicBezTo>
                    <a:pt x="4459195" y="1805139"/>
                    <a:pt x="4441872" y="1798205"/>
                    <a:pt x="4426289" y="1792172"/>
                  </a:cubicBezTo>
                  <a:cubicBezTo>
                    <a:pt x="4328398" y="1693570"/>
                    <a:pt x="4249582" y="1578533"/>
                    <a:pt x="4195873" y="1448777"/>
                  </a:cubicBezTo>
                  <a:cubicBezTo>
                    <a:pt x="4194159" y="1434083"/>
                    <a:pt x="4193282" y="1419377"/>
                    <a:pt x="4191568" y="1403781"/>
                  </a:cubicBezTo>
                  <a:close/>
                  <a:moveTo>
                    <a:pt x="6915990" y="1226295"/>
                  </a:moveTo>
                  <a:lnTo>
                    <a:pt x="6915990" y="1361055"/>
                  </a:lnTo>
                  <a:cubicBezTo>
                    <a:pt x="6874042" y="1409391"/>
                    <a:pt x="6827357" y="1452838"/>
                    <a:pt x="6776277" y="1490315"/>
                  </a:cubicBezTo>
                  <a:cubicBezTo>
                    <a:pt x="6631891" y="1595738"/>
                    <a:pt x="6464492" y="1641763"/>
                    <a:pt x="6300116" y="1641763"/>
                  </a:cubicBezTo>
                  <a:cubicBezTo>
                    <a:pt x="6148961" y="1641763"/>
                    <a:pt x="6000320" y="1602812"/>
                    <a:pt x="5874565" y="1535248"/>
                  </a:cubicBezTo>
                  <a:cubicBezTo>
                    <a:pt x="5863338" y="1507575"/>
                    <a:pt x="5855515" y="1476447"/>
                    <a:pt x="5849444" y="1441001"/>
                  </a:cubicBezTo>
                  <a:cubicBezTo>
                    <a:pt x="5859833" y="1441852"/>
                    <a:pt x="5869358" y="1443592"/>
                    <a:pt x="5879759" y="1444443"/>
                  </a:cubicBezTo>
                  <a:cubicBezTo>
                    <a:pt x="5979898" y="1505403"/>
                    <a:pt x="6134813" y="1560292"/>
                    <a:pt x="6304485" y="1560292"/>
                  </a:cubicBezTo>
                  <a:cubicBezTo>
                    <a:pt x="6443067" y="1560292"/>
                    <a:pt x="6591492" y="1523627"/>
                    <a:pt x="6727789" y="1423678"/>
                  </a:cubicBezTo>
                  <a:cubicBezTo>
                    <a:pt x="6800814" y="1370211"/>
                    <a:pt x="6864022" y="1303244"/>
                    <a:pt x="6915990" y="1226295"/>
                  </a:cubicBezTo>
                  <a:close/>
                  <a:moveTo>
                    <a:pt x="4024351" y="1219584"/>
                  </a:moveTo>
                  <a:lnTo>
                    <a:pt x="4065067" y="1219584"/>
                  </a:lnTo>
                  <a:cubicBezTo>
                    <a:pt x="4484332" y="1219584"/>
                    <a:pt x="4593463" y="1639916"/>
                    <a:pt x="4933023" y="1854432"/>
                  </a:cubicBezTo>
                  <a:cubicBezTo>
                    <a:pt x="4888827" y="1754978"/>
                    <a:pt x="4882782" y="1630391"/>
                    <a:pt x="4882782" y="1506731"/>
                  </a:cubicBezTo>
                  <a:lnTo>
                    <a:pt x="4882782" y="1465215"/>
                  </a:lnTo>
                  <a:lnTo>
                    <a:pt x="4923498" y="1465215"/>
                  </a:lnTo>
                  <a:cubicBezTo>
                    <a:pt x="5162252" y="1465215"/>
                    <a:pt x="5295271" y="1525372"/>
                    <a:pt x="5414206" y="1591659"/>
                  </a:cubicBezTo>
                  <a:lnTo>
                    <a:pt x="5531840" y="1657988"/>
                  </a:lnTo>
                  <a:lnTo>
                    <a:pt x="5531840" y="1750428"/>
                  </a:lnTo>
                  <a:lnTo>
                    <a:pt x="5531841" y="1750429"/>
                  </a:lnTo>
                  <a:lnTo>
                    <a:pt x="5531841" y="1750431"/>
                  </a:lnTo>
                  <a:cubicBezTo>
                    <a:pt x="5364988" y="1666853"/>
                    <a:pt x="5248364" y="1557264"/>
                    <a:pt x="4965053" y="1548235"/>
                  </a:cubicBezTo>
                  <a:cubicBezTo>
                    <a:pt x="4969396" y="1902869"/>
                    <a:pt x="5074196" y="1940093"/>
                    <a:pt x="5263007" y="1982460"/>
                  </a:cubicBezTo>
                  <a:cubicBezTo>
                    <a:pt x="5334051" y="2029146"/>
                    <a:pt x="5409425" y="2068096"/>
                    <a:pt x="5488254" y="2098373"/>
                  </a:cubicBezTo>
                  <a:cubicBezTo>
                    <a:pt x="5343614" y="2087108"/>
                    <a:pt x="5186795" y="2060311"/>
                    <a:pt x="5040440" y="1999732"/>
                  </a:cubicBezTo>
                  <a:cubicBezTo>
                    <a:pt x="4577855" y="1821589"/>
                    <a:pt x="4490390" y="1334633"/>
                    <a:pt x="4106659" y="1302617"/>
                  </a:cubicBezTo>
                  <a:cubicBezTo>
                    <a:pt x="4108374" y="1605321"/>
                    <a:pt x="4162082" y="1782651"/>
                    <a:pt x="4440123" y="1896812"/>
                  </a:cubicBezTo>
                  <a:cubicBezTo>
                    <a:pt x="4763249" y="2030022"/>
                    <a:pt x="5072469" y="2157174"/>
                    <a:pt x="5504701" y="2194360"/>
                  </a:cubicBezTo>
                  <a:lnTo>
                    <a:pt x="5026571" y="2194360"/>
                  </a:lnTo>
                  <a:cubicBezTo>
                    <a:pt x="4328389" y="2009257"/>
                    <a:pt x="3901377" y="1613094"/>
                    <a:pt x="2751925" y="1613094"/>
                  </a:cubicBezTo>
                  <a:cubicBezTo>
                    <a:pt x="2615311" y="1613094"/>
                    <a:pt x="2489010" y="1618745"/>
                    <a:pt x="2371141" y="1628930"/>
                  </a:cubicBezTo>
                  <a:lnTo>
                    <a:pt x="2371141" y="1546393"/>
                  </a:lnTo>
                  <a:cubicBezTo>
                    <a:pt x="2489099" y="1536474"/>
                    <a:pt x="2615337" y="1530950"/>
                    <a:pt x="2751925" y="1530950"/>
                  </a:cubicBezTo>
                  <a:cubicBezTo>
                    <a:pt x="3371266" y="1530950"/>
                    <a:pt x="3781819" y="1642507"/>
                    <a:pt x="4137851" y="1776593"/>
                  </a:cubicBezTo>
                  <a:cubicBezTo>
                    <a:pt x="4025253" y="1620028"/>
                    <a:pt x="4024351" y="1420244"/>
                    <a:pt x="4024351" y="1260211"/>
                  </a:cubicBezTo>
                  <a:close/>
                  <a:moveTo>
                    <a:pt x="6915992" y="795638"/>
                  </a:moveTo>
                  <a:lnTo>
                    <a:pt x="6915991" y="795641"/>
                  </a:lnTo>
                  <a:lnTo>
                    <a:pt x="6915991" y="795640"/>
                  </a:lnTo>
                  <a:close/>
                  <a:moveTo>
                    <a:pt x="6915995" y="795632"/>
                  </a:moveTo>
                  <a:lnTo>
                    <a:pt x="6915995" y="795635"/>
                  </a:lnTo>
                  <a:lnTo>
                    <a:pt x="6915992" y="795638"/>
                  </a:lnTo>
                  <a:close/>
                  <a:moveTo>
                    <a:pt x="6915995" y="621892"/>
                  </a:moveTo>
                  <a:lnTo>
                    <a:pt x="6954739" y="621892"/>
                  </a:lnTo>
                  <a:lnTo>
                    <a:pt x="6954739" y="663396"/>
                  </a:lnTo>
                  <a:cubicBezTo>
                    <a:pt x="6954739" y="687697"/>
                    <a:pt x="6951154" y="711167"/>
                    <a:pt x="6944519" y="733357"/>
                  </a:cubicBezTo>
                  <a:lnTo>
                    <a:pt x="6915995" y="795632"/>
                  </a:lnTo>
                  <a:close/>
                  <a:moveTo>
                    <a:pt x="6915994" y="414401"/>
                  </a:moveTo>
                  <a:cubicBezTo>
                    <a:pt x="7051948" y="415493"/>
                    <a:pt x="7162603" y="526542"/>
                    <a:pt x="7162603" y="663385"/>
                  </a:cubicBezTo>
                  <a:cubicBezTo>
                    <a:pt x="7162603" y="931481"/>
                    <a:pt x="7072585" y="1180694"/>
                    <a:pt x="6915994" y="1361059"/>
                  </a:cubicBezTo>
                  <a:lnTo>
                    <a:pt x="6915994" y="1226299"/>
                  </a:lnTo>
                  <a:cubicBezTo>
                    <a:pt x="7021252" y="1070496"/>
                    <a:pt x="7080319" y="873557"/>
                    <a:pt x="7080319" y="663385"/>
                  </a:cubicBezTo>
                  <a:cubicBezTo>
                    <a:pt x="7080319" y="571551"/>
                    <a:pt x="7006875" y="497637"/>
                    <a:pt x="6915994" y="496570"/>
                  </a:cubicBezTo>
                  <a:close/>
                  <a:moveTo>
                    <a:pt x="6914022" y="414302"/>
                  </a:moveTo>
                  <a:cubicBezTo>
                    <a:pt x="6914695" y="414302"/>
                    <a:pt x="6915343" y="414404"/>
                    <a:pt x="6915990" y="414404"/>
                  </a:cubicBezTo>
                  <a:lnTo>
                    <a:pt x="6915990" y="496573"/>
                  </a:lnTo>
                  <a:cubicBezTo>
                    <a:pt x="6915343" y="496560"/>
                    <a:pt x="6914695" y="496471"/>
                    <a:pt x="6914022" y="496471"/>
                  </a:cubicBezTo>
                  <a:cubicBezTo>
                    <a:pt x="6821337" y="496471"/>
                    <a:pt x="6746839" y="570868"/>
                    <a:pt x="6746839" y="663387"/>
                  </a:cubicBezTo>
                  <a:lnTo>
                    <a:pt x="6746839" y="704040"/>
                  </a:lnTo>
                  <a:lnTo>
                    <a:pt x="6664543" y="704040"/>
                  </a:lnTo>
                  <a:lnTo>
                    <a:pt x="6664543" y="663387"/>
                  </a:lnTo>
                  <a:cubicBezTo>
                    <a:pt x="6664543" y="525872"/>
                    <a:pt x="6776278" y="414302"/>
                    <a:pt x="6914022" y="414302"/>
                  </a:cubicBezTo>
                  <a:close/>
                  <a:moveTo>
                    <a:pt x="6914027" y="206711"/>
                  </a:moveTo>
                  <a:cubicBezTo>
                    <a:pt x="6914674" y="206711"/>
                    <a:pt x="6915335" y="206762"/>
                    <a:pt x="6915995" y="206774"/>
                  </a:cubicBezTo>
                  <a:lnTo>
                    <a:pt x="6915995" y="206770"/>
                  </a:lnTo>
                  <a:cubicBezTo>
                    <a:pt x="7167137" y="207837"/>
                    <a:pt x="7370503" y="412383"/>
                    <a:pt x="7370503" y="662548"/>
                  </a:cubicBezTo>
                  <a:cubicBezTo>
                    <a:pt x="7370503" y="1036956"/>
                    <a:pt x="7198824" y="1399859"/>
                    <a:pt x="6915995" y="1664565"/>
                  </a:cubicBezTo>
                  <a:lnTo>
                    <a:pt x="6915995" y="1549922"/>
                  </a:lnTo>
                  <a:cubicBezTo>
                    <a:pt x="7149434" y="1306476"/>
                    <a:pt x="7289070" y="989065"/>
                    <a:pt x="7289070" y="663386"/>
                  </a:cubicBezTo>
                  <a:cubicBezTo>
                    <a:pt x="7289070" y="457354"/>
                    <a:pt x="7121252" y="289168"/>
                    <a:pt x="6915995" y="288088"/>
                  </a:cubicBezTo>
                  <a:lnTo>
                    <a:pt x="6915995" y="288080"/>
                  </a:lnTo>
                  <a:cubicBezTo>
                    <a:pt x="6915335" y="288067"/>
                    <a:pt x="6914674" y="288029"/>
                    <a:pt x="6914027" y="288029"/>
                  </a:cubicBezTo>
                  <a:cubicBezTo>
                    <a:pt x="6706991" y="288029"/>
                    <a:pt x="6538094" y="456685"/>
                    <a:pt x="6538094" y="663390"/>
                  </a:cubicBezTo>
                  <a:cubicBezTo>
                    <a:pt x="6538094" y="755110"/>
                    <a:pt x="6613443" y="829481"/>
                    <a:pt x="6705239" y="829481"/>
                  </a:cubicBezTo>
                  <a:cubicBezTo>
                    <a:pt x="6797949" y="829481"/>
                    <a:pt x="6872422" y="755110"/>
                    <a:pt x="6872422" y="663390"/>
                  </a:cubicBezTo>
                  <a:lnTo>
                    <a:pt x="6872422" y="621887"/>
                  </a:lnTo>
                  <a:lnTo>
                    <a:pt x="6915995" y="621887"/>
                  </a:lnTo>
                  <a:lnTo>
                    <a:pt x="6915995" y="621892"/>
                  </a:lnTo>
                  <a:lnTo>
                    <a:pt x="6915991" y="621892"/>
                  </a:lnTo>
                  <a:lnTo>
                    <a:pt x="6915991" y="795640"/>
                  </a:lnTo>
                  <a:lnTo>
                    <a:pt x="6876891" y="843094"/>
                  </a:lnTo>
                  <a:cubicBezTo>
                    <a:pt x="6832200" y="885498"/>
                    <a:pt x="6771809" y="911637"/>
                    <a:pt x="6705239" y="911637"/>
                  </a:cubicBezTo>
                  <a:cubicBezTo>
                    <a:pt x="6568384" y="911637"/>
                    <a:pt x="6456649" y="800068"/>
                    <a:pt x="6456649" y="663390"/>
                  </a:cubicBezTo>
                  <a:cubicBezTo>
                    <a:pt x="6456649" y="411714"/>
                    <a:pt x="6661932" y="206711"/>
                    <a:pt x="6914027" y="206711"/>
                  </a:cubicBezTo>
                  <a:close/>
                  <a:moveTo>
                    <a:pt x="6915996" y="45"/>
                  </a:moveTo>
                  <a:cubicBezTo>
                    <a:pt x="7281489" y="1125"/>
                    <a:pt x="7578415" y="297352"/>
                    <a:pt x="7579241" y="662540"/>
                  </a:cubicBezTo>
                  <a:lnTo>
                    <a:pt x="7579241" y="663391"/>
                  </a:lnTo>
                  <a:cubicBezTo>
                    <a:pt x="7578403" y="922890"/>
                    <a:pt x="7509962" y="1167658"/>
                    <a:pt x="7389554" y="1385640"/>
                  </a:cubicBezTo>
                  <a:lnTo>
                    <a:pt x="7691852" y="2194364"/>
                  </a:lnTo>
                  <a:lnTo>
                    <a:pt x="7604387" y="2194364"/>
                  </a:lnTo>
                  <a:lnTo>
                    <a:pt x="7334969" y="1475607"/>
                  </a:lnTo>
                  <a:cubicBezTo>
                    <a:pt x="7225685" y="1644835"/>
                    <a:pt x="7083331" y="1794809"/>
                    <a:pt x="6915996" y="1918393"/>
                  </a:cubicBezTo>
                  <a:lnTo>
                    <a:pt x="6915996" y="1815840"/>
                  </a:lnTo>
                  <a:cubicBezTo>
                    <a:pt x="7272155" y="1533227"/>
                    <a:pt x="7496970" y="1121430"/>
                    <a:pt x="7496970" y="663391"/>
                  </a:cubicBezTo>
                  <a:cubicBezTo>
                    <a:pt x="7496970" y="382445"/>
                    <a:pt x="7297494" y="147695"/>
                    <a:pt x="7032960" y="92674"/>
                  </a:cubicBezTo>
                  <a:lnTo>
                    <a:pt x="6916000" y="80487"/>
                  </a:lnTo>
                  <a:lnTo>
                    <a:pt x="6916000" y="51"/>
                  </a:lnTo>
                  <a:lnTo>
                    <a:pt x="6915996" y="51"/>
                  </a:lnTo>
                  <a:close/>
                  <a:moveTo>
                    <a:pt x="6914019" y="0"/>
                  </a:moveTo>
                  <a:lnTo>
                    <a:pt x="6915996" y="51"/>
                  </a:lnTo>
                  <a:lnTo>
                    <a:pt x="6915996" y="80487"/>
                  </a:lnTo>
                  <a:lnTo>
                    <a:pt x="6916000" y="80487"/>
                  </a:lnTo>
                  <a:lnTo>
                    <a:pt x="6916000" y="80493"/>
                  </a:lnTo>
                  <a:cubicBezTo>
                    <a:pt x="6915340" y="80493"/>
                    <a:pt x="6914680" y="80442"/>
                    <a:pt x="6914019" y="80442"/>
                  </a:cubicBezTo>
                  <a:cubicBezTo>
                    <a:pt x="6591769" y="80442"/>
                    <a:pt x="6330187" y="341643"/>
                    <a:pt x="6330187" y="663384"/>
                  </a:cubicBezTo>
                  <a:cubicBezTo>
                    <a:pt x="6330187" y="875360"/>
                    <a:pt x="6505079" y="1038098"/>
                    <a:pt x="6705587" y="1038098"/>
                  </a:cubicBezTo>
                  <a:cubicBezTo>
                    <a:pt x="6739902" y="1038098"/>
                    <a:pt x="6775005" y="1033323"/>
                    <a:pt x="6810070" y="1023201"/>
                  </a:cubicBezTo>
                  <a:lnTo>
                    <a:pt x="6901027" y="996417"/>
                  </a:lnTo>
                  <a:lnTo>
                    <a:pt x="6858558" y="1080325"/>
                  </a:lnTo>
                  <a:cubicBezTo>
                    <a:pt x="6745960" y="1301712"/>
                    <a:pt x="6555384" y="1434084"/>
                    <a:pt x="6347523" y="1434084"/>
                  </a:cubicBezTo>
                  <a:cubicBezTo>
                    <a:pt x="6136182" y="1434084"/>
                    <a:pt x="6033947" y="1360576"/>
                    <a:pt x="5759373" y="1353642"/>
                  </a:cubicBezTo>
                  <a:cubicBezTo>
                    <a:pt x="5768759" y="1591996"/>
                    <a:pt x="5854496" y="1755496"/>
                    <a:pt x="6064554" y="1755496"/>
                  </a:cubicBezTo>
                  <a:cubicBezTo>
                    <a:pt x="6086970" y="1755496"/>
                    <a:pt x="6110858" y="1753616"/>
                    <a:pt x="6136182" y="1749768"/>
                  </a:cubicBezTo>
                  <a:cubicBezTo>
                    <a:pt x="6197599" y="1759852"/>
                    <a:pt x="6251066" y="1764068"/>
                    <a:pt x="6301396" y="1764068"/>
                  </a:cubicBezTo>
                  <a:cubicBezTo>
                    <a:pt x="6341897" y="1764068"/>
                    <a:pt x="6380403" y="1761325"/>
                    <a:pt x="6419405" y="1756702"/>
                  </a:cubicBezTo>
                  <a:cubicBezTo>
                    <a:pt x="6279108" y="1813776"/>
                    <a:pt x="6124879" y="1845793"/>
                    <a:pt x="5963780" y="1845793"/>
                  </a:cubicBezTo>
                  <a:cubicBezTo>
                    <a:pt x="5813237" y="1845793"/>
                    <a:pt x="5704928" y="1821897"/>
                    <a:pt x="5615644" y="1787639"/>
                  </a:cubicBezTo>
                  <a:lnTo>
                    <a:pt x="5531841" y="1750429"/>
                  </a:lnTo>
                  <a:lnTo>
                    <a:pt x="5531841" y="1657988"/>
                  </a:lnTo>
                  <a:lnTo>
                    <a:pt x="5531840" y="1657988"/>
                  </a:lnTo>
                  <a:lnTo>
                    <a:pt x="5531840" y="1657985"/>
                  </a:lnTo>
                  <a:cubicBezTo>
                    <a:pt x="5613260" y="1701762"/>
                    <a:pt x="5702287" y="1740065"/>
                    <a:pt x="5827801" y="1755826"/>
                  </a:cubicBezTo>
                  <a:cubicBezTo>
                    <a:pt x="5729071" y="1668488"/>
                    <a:pt x="5676188" y="1515389"/>
                    <a:pt x="5676188" y="1312113"/>
                  </a:cubicBezTo>
                  <a:lnTo>
                    <a:pt x="5676188" y="1271448"/>
                  </a:lnTo>
                  <a:lnTo>
                    <a:pt x="5716917" y="1271448"/>
                  </a:lnTo>
                  <a:cubicBezTo>
                    <a:pt x="6033071" y="1271448"/>
                    <a:pt x="6140488" y="1352766"/>
                    <a:pt x="6347523" y="1352766"/>
                  </a:cubicBezTo>
                  <a:cubicBezTo>
                    <a:pt x="6499961" y="1352766"/>
                    <a:pt x="6642887" y="1266266"/>
                    <a:pt x="6741617" y="1118362"/>
                  </a:cubicBezTo>
                  <a:cubicBezTo>
                    <a:pt x="6729475" y="1119327"/>
                    <a:pt x="6717385" y="1119784"/>
                    <a:pt x="6705422" y="1119784"/>
                  </a:cubicBezTo>
                  <a:cubicBezTo>
                    <a:pt x="6454711" y="1119784"/>
                    <a:pt x="6248780" y="916013"/>
                    <a:pt x="6248780" y="663384"/>
                  </a:cubicBezTo>
                  <a:cubicBezTo>
                    <a:pt x="6248780" y="296672"/>
                    <a:pt x="6546735" y="0"/>
                    <a:pt x="6914019" y="0"/>
                  </a:cubicBezTo>
                  <a:close/>
                </a:path>
              </a:pathLst>
            </a:custGeom>
            <a:solidFill>
              <a:schemeClr val="bg2"/>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
        <p:nvSpPr>
          <p:cNvPr id="3" name="TextBox 2"/>
          <p:cNvSpPr txBox="1"/>
          <p:nvPr/>
        </p:nvSpPr>
        <p:spPr>
          <a:xfrm>
            <a:off x="493596" y="6887792"/>
            <a:ext cx="3625836"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latin typeface="BentonSans Light" panose="02000503000000020004" pitchFamily="2" charset="0"/>
              </a:rPr>
              <a:t>Needs source</a:t>
            </a:r>
          </a:p>
        </p:txBody>
      </p:sp>
    </p:spTree>
    <p:extLst>
      <p:ext uri="{BB962C8B-B14F-4D97-AF65-F5344CB8AC3E}">
        <p14:creationId xmlns:p14="http://schemas.microsoft.com/office/powerpoint/2010/main" val="630466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Why Accept American Express Cards?</a:t>
            </a:r>
          </a:p>
        </p:txBody>
      </p:sp>
      <p:sp>
        <p:nvSpPr>
          <p:cNvPr id="3" name="Content Placeholder 2"/>
          <p:cNvSpPr>
            <a:spLocks noGrp="1"/>
          </p:cNvSpPr>
          <p:nvPr>
            <p:ph idx="12"/>
          </p:nvPr>
        </p:nvSpPr>
        <p:spPr/>
        <p:txBody>
          <a:bodyPr/>
          <a:lstStyle/>
          <a:p>
            <a:r>
              <a:rPr lang="en-US" dirty="0"/>
              <a:t>We have a heritage built on service and sustained by innovation. </a:t>
            </a:r>
          </a:p>
        </p:txBody>
      </p:sp>
      <p:sp>
        <p:nvSpPr>
          <p:cNvPr id="4" name="Text Placeholder 3">
            <a:extLst>
              <a:ext uri="{FF2B5EF4-FFF2-40B4-BE49-F238E27FC236}">
                <a16:creationId xmlns:a16="http://schemas.microsoft.com/office/drawing/2014/main" xmlns="" id="{AB27CF2E-718C-3D46-89DE-1E3E2B397824}"/>
              </a:ext>
            </a:extLst>
          </p:cNvPr>
          <p:cNvSpPr>
            <a:spLocks noGrp="1"/>
          </p:cNvSpPr>
          <p:nvPr>
            <p:ph type="body" sz="quarter" idx="13"/>
          </p:nvPr>
        </p:nvSpPr>
        <p:spPr>
          <a:xfrm>
            <a:off x="560715" y="1642245"/>
            <a:ext cx="8157082" cy="2616101"/>
          </a:xfrm>
        </p:spPr>
        <p:txBody>
          <a:bodyPr wrap="square">
            <a:spAutoFit/>
          </a:bodyPr>
          <a:lstStyle/>
          <a:p>
            <a:r>
              <a:rPr lang="en-US" sz="1600" dirty="0">
                <a:solidFill>
                  <a:schemeClr val="accent5"/>
                </a:solidFill>
              </a:rPr>
              <a:t>We're a global services company that provides customers with access to products, insights and experiences that enrich lives and build business success.</a:t>
            </a:r>
            <a:r>
              <a:rPr lang="en-US" sz="1600" baseline="30000" dirty="0">
                <a:solidFill>
                  <a:schemeClr val="accent5"/>
                </a:solidFill>
              </a:rPr>
              <a:t>1</a:t>
            </a:r>
          </a:p>
          <a:p>
            <a:endParaRPr lang="en-US" sz="1600" dirty="0">
              <a:solidFill>
                <a:schemeClr val="accent5"/>
              </a:solidFill>
            </a:endParaRPr>
          </a:p>
          <a:p>
            <a:r>
              <a:rPr lang="en-US" b="1" dirty="0">
                <a:latin typeface="Arial" panose="020B0604020202020204" pitchFamily="34" charset="0"/>
              </a:rPr>
              <a:t>A TRUSTED BRAND</a:t>
            </a:r>
          </a:p>
          <a:p>
            <a:r>
              <a:rPr lang="en-US" dirty="0">
                <a:solidFill>
                  <a:schemeClr val="accent5"/>
                </a:solidFill>
              </a:rPr>
              <a:t>American Express has one of the world’s most trusted and powerful brands. Our name stands for security, service and personal recognition. Forged over 160 years of doing business, our brand continues to set us apart from the competition.</a:t>
            </a:r>
          </a:p>
          <a:p>
            <a:endParaRPr lang="en-US" dirty="0"/>
          </a:p>
          <a:p>
            <a:r>
              <a:rPr lang="en-US" b="1" dirty="0">
                <a:latin typeface="Arial" panose="020B0604020202020204" pitchFamily="34" charset="0"/>
              </a:rPr>
              <a:t>PREMIUM CUSTOMERS</a:t>
            </a:r>
          </a:p>
          <a:p>
            <a:r>
              <a:rPr lang="en-US" dirty="0">
                <a:solidFill>
                  <a:schemeClr val="accent5"/>
                </a:solidFill>
              </a:rPr>
              <a:t>We earn the loyalty of our high-spending customers by providing them with industry-leading products, services, rewards and benefits.</a:t>
            </a:r>
          </a:p>
        </p:txBody>
      </p:sp>
      <p:sp>
        <p:nvSpPr>
          <p:cNvPr id="5" name="TextBox 4">
            <a:extLst>
              <a:ext uri="{FF2B5EF4-FFF2-40B4-BE49-F238E27FC236}">
                <a16:creationId xmlns:a16="http://schemas.microsoft.com/office/drawing/2014/main" xmlns="" id="{2380B5D6-412B-364E-A9BB-166A4758E085}"/>
              </a:ext>
            </a:extLst>
          </p:cNvPr>
          <p:cNvSpPr txBox="1"/>
          <p:nvPr/>
        </p:nvSpPr>
        <p:spPr>
          <a:xfrm>
            <a:off x="9105089" y="3378368"/>
            <a:ext cx="3988342" cy="830997"/>
          </a:xfrm>
          <a:prstGeom prst="rect">
            <a:avLst/>
          </a:prstGeom>
        </p:spPr>
        <p:txBody>
          <a:bodyPr wrap="square" lIns="0" tIns="0" rIns="0" bIns="0" rtlCol="0">
            <a:spAutoFit/>
          </a:bodyPr>
          <a:lstStyle/>
          <a:p>
            <a:pPr algn="ctr"/>
            <a:r>
              <a:rPr lang="en-US" sz="1800" dirty="0">
                <a:solidFill>
                  <a:schemeClr val="accent1"/>
                </a:solidFill>
                <a:latin typeface="Cambria" panose="02040503050406030204" pitchFamily="18" charset="0"/>
                <a:ea typeface="BentonSans Medium"/>
                <a:cs typeface="BentonSans Medium"/>
              </a:rPr>
              <a:t>Top Spots in Customer Satisfaction for credit card companies in the U.S. over the last 12 years by JD Power</a:t>
            </a:r>
            <a:r>
              <a:rPr lang="en-US" sz="1800" baseline="30000" dirty="0">
                <a:solidFill>
                  <a:schemeClr val="accent1"/>
                </a:solidFill>
                <a:latin typeface="Cambria" panose="02040503050406030204" pitchFamily="18" charset="0"/>
                <a:ea typeface="BentonSans Medium"/>
                <a:cs typeface="BentonSans Medium"/>
              </a:rPr>
              <a:t>2</a:t>
            </a:r>
          </a:p>
        </p:txBody>
      </p:sp>
      <p:pic>
        <p:nvPicPr>
          <p:cNvPr id="7" name="Picture 6">
            <a:extLst>
              <a:ext uri="{FF2B5EF4-FFF2-40B4-BE49-F238E27FC236}">
                <a16:creationId xmlns:a16="http://schemas.microsoft.com/office/drawing/2014/main" xmlns="" id="{319A2A89-9433-344F-AB12-C72CBEF46C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15077" y="1207871"/>
            <a:ext cx="1968366" cy="1968366"/>
          </a:xfrm>
          <a:prstGeom prst="rect">
            <a:avLst/>
          </a:prstGeom>
        </p:spPr>
      </p:pic>
      <p:grpSp>
        <p:nvGrpSpPr>
          <p:cNvPr id="6" name="Group 5">
            <a:extLst>
              <a:ext uri="{FF2B5EF4-FFF2-40B4-BE49-F238E27FC236}">
                <a16:creationId xmlns:a16="http://schemas.microsoft.com/office/drawing/2014/main" xmlns="" id="{46D6E30F-CC10-7D4E-A0CE-A9E5BEE166A7}"/>
              </a:ext>
            </a:extLst>
          </p:cNvPr>
          <p:cNvGrpSpPr/>
          <p:nvPr/>
        </p:nvGrpSpPr>
        <p:grpSpPr>
          <a:xfrm>
            <a:off x="560715" y="4495505"/>
            <a:ext cx="3959679" cy="1993785"/>
            <a:chOff x="560715" y="4495505"/>
            <a:chExt cx="3959679" cy="1993785"/>
          </a:xfrm>
        </p:grpSpPr>
        <p:sp>
          <p:nvSpPr>
            <p:cNvPr id="11" name="Rectangle 10">
              <a:extLst>
                <a:ext uri="{FF2B5EF4-FFF2-40B4-BE49-F238E27FC236}">
                  <a16:creationId xmlns:a16="http://schemas.microsoft.com/office/drawing/2014/main" xmlns="" id="{9962673A-2326-314E-B017-4D59CCC35DCC}"/>
                </a:ext>
              </a:extLst>
            </p:cNvPr>
            <p:cNvSpPr/>
            <p:nvPr/>
          </p:nvSpPr>
          <p:spPr>
            <a:xfrm>
              <a:off x="560715" y="4495505"/>
              <a:ext cx="3959679" cy="199378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8" name="TextBox 7">
              <a:extLst>
                <a:ext uri="{FF2B5EF4-FFF2-40B4-BE49-F238E27FC236}">
                  <a16:creationId xmlns:a16="http://schemas.microsoft.com/office/drawing/2014/main" xmlns="" id="{70CD6C3C-14D1-D547-8CD7-68E5D8966D1F}"/>
                </a:ext>
              </a:extLst>
            </p:cNvPr>
            <p:cNvSpPr txBox="1"/>
            <p:nvPr/>
          </p:nvSpPr>
          <p:spPr>
            <a:xfrm>
              <a:off x="1114460" y="4951007"/>
              <a:ext cx="2852191" cy="338554"/>
            </a:xfrm>
            <a:prstGeom prst="rect">
              <a:avLst/>
            </a:prstGeom>
          </p:spPr>
          <p:txBody>
            <a:bodyPr wrap="none" lIns="0" tIns="0" rIns="0" bIns="0" rtlCol="0">
              <a:spAutoFit/>
            </a:bodyPr>
            <a:lstStyle/>
            <a:p>
              <a:pPr algn="ctr"/>
              <a:r>
                <a:rPr lang="en-US" sz="2200" b="1" dirty="0">
                  <a:solidFill>
                    <a:schemeClr val="bg1"/>
                  </a:solidFill>
                  <a:latin typeface="+mj-lt"/>
                </a:rPr>
                <a:t>114M Cards in Force</a:t>
              </a:r>
              <a:r>
                <a:rPr lang="en-US" sz="2200" b="1" baseline="30000" dirty="0">
                  <a:solidFill>
                    <a:schemeClr val="bg1"/>
                  </a:solidFill>
                  <a:latin typeface="+mj-lt"/>
                </a:rPr>
                <a:t>1</a:t>
              </a:r>
            </a:p>
          </p:txBody>
        </p:sp>
        <p:sp>
          <p:nvSpPr>
            <p:cNvPr id="14" name="Freeform 13">
              <a:extLst>
                <a:ext uri="{FF2B5EF4-FFF2-40B4-BE49-F238E27FC236}">
                  <a16:creationId xmlns:a16="http://schemas.microsoft.com/office/drawing/2014/main" xmlns="" id="{0973A302-73E5-EC4A-A603-0A53FA8DB6CA}"/>
                </a:ext>
              </a:extLst>
            </p:cNvPr>
            <p:cNvSpPr/>
            <p:nvPr/>
          </p:nvSpPr>
          <p:spPr>
            <a:xfrm>
              <a:off x="2235754" y="5677562"/>
              <a:ext cx="609600" cy="419100"/>
            </a:xfrm>
            <a:custGeom>
              <a:avLst/>
              <a:gdLst>
                <a:gd name="connsiteX0" fmla="*/ 38096 w 609600"/>
                <a:gd name="connsiteY0" fmla="*/ 177797 h 419100"/>
                <a:gd name="connsiteX1" fmla="*/ 38096 w 609600"/>
                <a:gd name="connsiteY1" fmla="*/ 380997 h 419100"/>
                <a:gd name="connsiteX2" fmla="*/ 495296 w 609600"/>
                <a:gd name="connsiteY2" fmla="*/ 380997 h 419100"/>
                <a:gd name="connsiteX3" fmla="*/ 495296 w 609600"/>
                <a:gd name="connsiteY3" fmla="*/ 177797 h 419100"/>
                <a:gd name="connsiteX4" fmla="*/ 38096 w 609600"/>
                <a:gd name="connsiteY4" fmla="*/ 114297 h 419100"/>
                <a:gd name="connsiteX5" fmla="*/ 38096 w 609600"/>
                <a:gd name="connsiteY5" fmla="*/ 139697 h 419100"/>
                <a:gd name="connsiteX6" fmla="*/ 495296 w 609600"/>
                <a:gd name="connsiteY6" fmla="*/ 139697 h 419100"/>
                <a:gd name="connsiteX7" fmla="*/ 495296 w 609600"/>
                <a:gd name="connsiteY7" fmla="*/ 114297 h 419100"/>
                <a:gd name="connsiteX8" fmla="*/ 114300 w 609600"/>
                <a:gd name="connsiteY8" fmla="*/ 38100 h 419100"/>
                <a:gd name="connsiteX9" fmla="*/ 114300 w 609600"/>
                <a:gd name="connsiteY9" fmla="*/ 76200 h 419100"/>
                <a:gd name="connsiteX10" fmla="*/ 495300 w 609600"/>
                <a:gd name="connsiteY10" fmla="*/ 76200 h 419100"/>
                <a:gd name="connsiteX11" fmla="*/ 533400 w 609600"/>
                <a:gd name="connsiteY11" fmla="*/ 114300 h 419100"/>
                <a:gd name="connsiteX12" fmla="*/ 533400 w 609600"/>
                <a:gd name="connsiteY12" fmla="*/ 304800 h 419100"/>
                <a:gd name="connsiteX13" fmla="*/ 571500 w 609600"/>
                <a:gd name="connsiteY13" fmla="*/ 304800 h 419100"/>
                <a:gd name="connsiteX14" fmla="*/ 571500 w 609600"/>
                <a:gd name="connsiteY14" fmla="*/ 38100 h 419100"/>
                <a:gd name="connsiteX15" fmla="*/ 114300 w 609600"/>
                <a:gd name="connsiteY15" fmla="*/ 0 h 419100"/>
                <a:gd name="connsiteX16" fmla="*/ 571500 w 609600"/>
                <a:gd name="connsiteY16" fmla="*/ 0 h 419100"/>
                <a:gd name="connsiteX17" fmla="*/ 609600 w 609600"/>
                <a:gd name="connsiteY17" fmla="*/ 38100 h 419100"/>
                <a:gd name="connsiteX18" fmla="*/ 609600 w 609600"/>
                <a:gd name="connsiteY18" fmla="*/ 304800 h 419100"/>
                <a:gd name="connsiteX19" fmla="*/ 571500 w 609600"/>
                <a:gd name="connsiteY19" fmla="*/ 342900 h 419100"/>
                <a:gd name="connsiteX20" fmla="*/ 533400 w 609600"/>
                <a:gd name="connsiteY20" fmla="*/ 342900 h 419100"/>
                <a:gd name="connsiteX21" fmla="*/ 533400 w 609600"/>
                <a:gd name="connsiteY21" fmla="*/ 381000 h 419100"/>
                <a:gd name="connsiteX22" fmla="*/ 495300 w 609600"/>
                <a:gd name="connsiteY22" fmla="*/ 419100 h 419100"/>
                <a:gd name="connsiteX23" fmla="*/ 38100 w 609600"/>
                <a:gd name="connsiteY23" fmla="*/ 419100 h 419100"/>
                <a:gd name="connsiteX24" fmla="*/ 0 w 609600"/>
                <a:gd name="connsiteY24" fmla="*/ 381000 h 419100"/>
                <a:gd name="connsiteX25" fmla="*/ 0 w 609600"/>
                <a:gd name="connsiteY25" fmla="*/ 114300 h 419100"/>
                <a:gd name="connsiteX26" fmla="*/ 38100 w 609600"/>
                <a:gd name="connsiteY26" fmla="*/ 76200 h 419100"/>
                <a:gd name="connsiteX27" fmla="*/ 76200 w 609600"/>
                <a:gd name="connsiteY27" fmla="*/ 76200 h 419100"/>
                <a:gd name="connsiteX28" fmla="*/ 76200 w 609600"/>
                <a:gd name="connsiteY28" fmla="*/ 38100 h 419100"/>
                <a:gd name="connsiteX29" fmla="*/ 114300 w 609600"/>
                <a:gd name="connsiteY29" fmla="*/ 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9600" h="419100">
                  <a:moveTo>
                    <a:pt x="38096" y="177797"/>
                  </a:moveTo>
                  <a:lnTo>
                    <a:pt x="38096" y="380997"/>
                  </a:lnTo>
                  <a:lnTo>
                    <a:pt x="495296" y="380997"/>
                  </a:lnTo>
                  <a:lnTo>
                    <a:pt x="495296" y="177797"/>
                  </a:lnTo>
                  <a:close/>
                  <a:moveTo>
                    <a:pt x="38096" y="114297"/>
                  </a:moveTo>
                  <a:lnTo>
                    <a:pt x="38096" y="139697"/>
                  </a:lnTo>
                  <a:lnTo>
                    <a:pt x="495296" y="139697"/>
                  </a:lnTo>
                  <a:lnTo>
                    <a:pt x="495296" y="114297"/>
                  </a:lnTo>
                  <a:close/>
                  <a:moveTo>
                    <a:pt x="114300" y="38100"/>
                  </a:moveTo>
                  <a:lnTo>
                    <a:pt x="114300" y="76200"/>
                  </a:lnTo>
                  <a:lnTo>
                    <a:pt x="495300" y="76200"/>
                  </a:lnTo>
                  <a:cubicBezTo>
                    <a:pt x="516255" y="76200"/>
                    <a:pt x="533400" y="93345"/>
                    <a:pt x="533400" y="114300"/>
                  </a:cubicBezTo>
                  <a:lnTo>
                    <a:pt x="533400" y="304800"/>
                  </a:lnTo>
                  <a:lnTo>
                    <a:pt x="571500" y="304800"/>
                  </a:lnTo>
                  <a:lnTo>
                    <a:pt x="571500" y="38100"/>
                  </a:lnTo>
                  <a:close/>
                  <a:moveTo>
                    <a:pt x="114300" y="0"/>
                  </a:moveTo>
                  <a:lnTo>
                    <a:pt x="571500" y="0"/>
                  </a:lnTo>
                  <a:cubicBezTo>
                    <a:pt x="592455" y="0"/>
                    <a:pt x="609600" y="17145"/>
                    <a:pt x="609600" y="38100"/>
                  </a:cubicBezTo>
                  <a:lnTo>
                    <a:pt x="609600" y="304800"/>
                  </a:lnTo>
                  <a:cubicBezTo>
                    <a:pt x="609600" y="325755"/>
                    <a:pt x="592455" y="342900"/>
                    <a:pt x="571500" y="342900"/>
                  </a:cubicBezTo>
                  <a:lnTo>
                    <a:pt x="533400" y="342900"/>
                  </a:lnTo>
                  <a:lnTo>
                    <a:pt x="533400" y="381000"/>
                  </a:lnTo>
                  <a:cubicBezTo>
                    <a:pt x="533400" y="401955"/>
                    <a:pt x="516255" y="419100"/>
                    <a:pt x="495300" y="419100"/>
                  </a:cubicBezTo>
                  <a:lnTo>
                    <a:pt x="38100" y="419100"/>
                  </a:lnTo>
                  <a:cubicBezTo>
                    <a:pt x="17145" y="419100"/>
                    <a:pt x="0" y="401955"/>
                    <a:pt x="0" y="381000"/>
                  </a:cubicBezTo>
                  <a:lnTo>
                    <a:pt x="0" y="114300"/>
                  </a:lnTo>
                  <a:cubicBezTo>
                    <a:pt x="0" y="93345"/>
                    <a:pt x="17145" y="76200"/>
                    <a:pt x="38100" y="76200"/>
                  </a:cubicBezTo>
                  <a:lnTo>
                    <a:pt x="76200" y="76200"/>
                  </a:lnTo>
                  <a:lnTo>
                    <a:pt x="76200" y="38100"/>
                  </a:lnTo>
                  <a:cubicBezTo>
                    <a:pt x="76200" y="17145"/>
                    <a:pt x="93345" y="0"/>
                    <a:pt x="11430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nvGrpSpPr>
          <p:cNvPr id="20" name="Group 19">
            <a:extLst>
              <a:ext uri="{FF2B5EF4-FFF2-40B4-BE49-F238E27FC236}">
                <a16:creationId xmlns:a16="http://schemas.microsoft.com/office/drawing/2014/main" xmlns="" id="{92C0A964-BF26-9746-8801-4DC09F820BE1}"/>
              </a:ext>
            </a:extLst>
          </p:cNvPr>
          <p:cNvGrpSpPr/>
          <p:nvPr/>
        </p:nvGrpSpPr>
        <p:grpSpPr>
          <a:xfrm>
            <a:off x="4817998" y="4495505"/>
            <a:ext cx="3959679" cy="1993785"/>
            <a:chOff x="4817998" y="4495505"/>
            <a:chExt cx="3959679" cy="1993785"/>
          </a:xfrm>
        </p:grpSpPr>
        <p:sp>
          <p:nvSpPr>
            <p:cNvPr id="12" name="Rectangle 11">
              <a:extLst>
                <a:ext uri="{FF2B5EF4-FFF2-40B4-BE49-F238E27FC236}">
                  <a16:creationId xmlns:a16="http://schemas.microsoft.com/office/drawing/2014/main" xmlns="" id="{89CB345E-CA1C-5E47-9FEB-8237E6AC986D}"/>
                </a:ext>
              </a:extLst>
            </p:cNvPr>
            <p:cNvSpPr/>
            <p:nvPr/>
          </p:nvSpPr>
          <p:spPr>
            <a:xfrm>
              <a:off x="4817998" y="4495505"/>
              <a:ext cx="3959679" cy="199378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9" name="TextBox 8">
              <a:extLst>
                <a:ext uri="{FF2B5EF4-FFF2-40B4-BE49-F238E27FC236}">
                  <a16:creationId xmlns:a16="http://schemas.microsoft.com/office/drawing/2014/main" xmlns="" id="{2D6CB8FC-0F6C-BE44-9BEF-44DF9900A05E}"/>
                </a:ext>
              </a:extLst>
            </p:cNvPr>
            <p:cNvSpPr txBox="1"/>
            <p:nvPr/>
          </p:nvSpPr>
          <p:spPr>
            <a:xfrm>
              <a:off x="5693370" y="4781730"/>
              <a:ext cx="2208938" cy="677108"/>
            </a:xfrm>
            <a:prstGeom prst="rect">
              <a:avLst/>
            </a:prstGeom>
          </p:spPr>
          <p:txBody>
            <a:bodyPr wrap="none" lIns="0" tIns="0" rIns="0" bIns="0" rtlCol="0">
              <a:spAutoFit/>
            </a:bodyPr>
            <a:lstStyle/>
            <a:p>
              <a:pPr algn="ctr"/>
              <a:r>
                <a:rPr lang="en-US" sz="2200" b="1" dirty="0">
                  <a:solidFill>
                    <a:schemeClr val="bg1"/>
                  </a:solidFill>
                  <a:latin typeface="+mj-lt"/>
                </a:rPr>
                <a:t>$1.2 Trillion </a:t>
              </a:r>
              <a:br>
                <a:rPr lang="en-US" sz="2200" b="1" dirty="0">
                  <a:solidFill>
                    <a:schemeClr val="bg1"/>
                  </a:solidFill>
                  <a:latin typeface="+mj-lt"/>
                </a:rPr>
              </a:br>
              <a:r>
                <a:rPr lang="en-US" sz="2200" b="1" dirty="0">
                  <a:solidFill>
                    <a:schemeClr val="bg1"/>
                  </a:solidFill>
                  <a:latin typeface="+mj-lt"/>
                </a:rPr>
                <a:t>Billed Business</a:t>
              </a:r>
              <a:r>
                <a:rPr lang="en-US" sz="2200" b="1" baseline="30000" dirty="0">
                  <a:solidFill>
                    <a:schemeClr val="bg1"/>
                  </a:solidFill>
                  <a:latin typeface="+mj-lt"/>
                </a:rPr>
                <a:t>1</a:t>
              </a:r>
            </a:p>
          </p:txBody>
        </p:sp>
        <p:sp>
          <p:nvSpPr>
            <p:cNvPr id="15" name="Freeform 14">
              <a:extLst>
                <a:ext uri="{FF2B5EF4-FFF2-40B4-BE49-F238E27FC236}">
                  <a16:creationId xmlns:a16="http://schemas.microsoft.com/office/drawing/2014/main" xmlns="" id="{AD3E2CB9-CC89-514D-8EE8-F4252CCA2F09}"/>
                </a:ext>
              </a:extLst>
            </p:cNvPr>
            <p:cNvSpPr/>
            <p:nvPr/>
          </p:nvSpPr>
          <p:spPr>
            <a:xfrm>
              <a:off x="6493037" y="5582312"/>
              <a:ext cx="609600" cy="609600"/>
            </a:xfrm>
            <a:custGeom>
              <a:avLst/>
              <a:gdLst>
                <a:gd name="connsiteX0" fmla="*/ 299080 w 609600"/>
                <a:gd name="connsiteY0" fmla="*/ 115477 h 609600"/>
                <a:gd name="connsiteX1" fmla="*/ 299080 w 609600"/>
                <a:gd name="connsiteY1" fmla="*/ 195246 h 609600"/>
                <a:gd name="connsiteX2" fmla="*/ 244572 w 609600"/>
                <a:gd name="connsiteY2" fmla="*/ 233092 h 609600"/>
                <a:gd name="connsiteX3" fmla="*/ 272990 w 609600"/>
                <a:gd name="connsiteY3" fmla="*/ 270434 h 609600"/>
                <a:gd name="connsiteX4" fmla="*/ 299078 w 609600"/>
                <a:gd name="connsiteY4" fmla="*/ 280196 h 609600"/>
                <a:gd name="connsiteX5" fmla="*/ 299078 w 609600"/>
                <a:gd name="connsiteY5" fmla="*/ 280188 h 609600"/>
                <a:gd name="connsiteX6" fmla="*/ 319868 w 609600"/>
                <a:gd name="connsiteY6" fmla="*/ 286601 h 609600"/>
                <a:gd name="connsiteX7" fmla="*/ 414686 w 609600"/>
                <a:gd name="connsiteY7" fmla="*/ 370256 h 609600"/>
                <a:gd name="connsiteX8" fmla="*/ 324541 w 609600"/>
                <a:gd name="connsiteY8" fmla="*/ 447269 h 609600"/>
                <a:gd name="connsiteX9" fmla="*/ 324541 w 609600"/>
                <a:gd name="connsiteY9" fmla="*/ 476251 h 609600"/>
                <a:gd name="connsiteX10" fmla="*/ 305479 w 609600"/>
                <a:gd name="connsiteY10" fmla="*/ 495301 h 609600"/>
                <a:gd name="connsiteX11" fmla="*/ 299080 w 609600"/>
                <a:gd name="connsiteY11" fmla="*/ 494108 h 609600"/>
                <a:gd name="connsiteX12" fmla="*/ 299080 w 609600"/>
                <a:gd name="connsiteY12" fmla="*/ 494114 h 609600"/>
                <a:gd name="connsiteX13" fmla="*/ 286431 w 609600"/>
                <a:gd name="connsiteY13" fmla="*/ 476245 h 609600"/>
                <a:gd name="connsiteX14" fmla="*/ 286431 w 609600"/>
                <a:gd name="connsiteY14" fmla="*/ 446324 h 609600"/>
                <a:gd name="connsiteX15" fmla="*/ 196401 w 609600"/>
                <a:gd name="connsiteY15" fmla="*/ 375737 h 609600"/>
                <a:gd name="connsiteX16" fmla="*/ 195728 w 609600"/>
                <a:gd name="connsiteY16" fmla="*/ 373870 h 609600"/>
                <a:gd name="connsiteX17" fmla="*/ 195956 w 609600"/>
                <a:gd name="connsiteY17" fmla="*/ 373769 h 609600"/>
                <a:gd name="connsiteX18" fmla="*/ 194915 w 609600"/>
                <a:gd name="connsiteY18" fmla="*/ 367965 h 609600"/>
                <a:gd name="connsiteX19" fmla="*/ 212784 w 609600"/>
                <a:gd name="connsiteY19" fmla="*/ 350096 h 609600"/>
                <a:gd name="connsiteX20" fmla="*/ 229777 w 609600"/>
                <a:gd name="connsiteY20" fmla="*/ 362771 h 609600"/>
                <a:gd name="connsiteX21" fmla="*/ 256780 w 609600"/>
                <a:gd name="connsiteY21" fmla="*/ 399243 h 609600"/>
                <a:gd name="connsiteX22" fmla="*/ 299078 w 609600"/>
                <a:gd name="connsiteY22" fmla="*/ 414561 h 609600"/>
                <a:gd name="connsiteX23" fmla="*/ 299078 w 609600"/>
                <a:gd name="connsiteY23" fmla="*/ 414554 h 609600"/>
                <a:gd name="connsiteX24" fmla="*/ 310216 w 609600"/>
                <a:gd name="connsiteY24" fmla="*/ 415214 h 609600"/>
                <a:gd name="connsiteX25" fmla="*/ 376243 w 609600"/>
                <a:gd name="connsiteY25" fmla="*/ 372453 h 609600"/>
                <a:gd name="connsiteX26" fmla="*/ 304501 w 609600"/>
                <a:gd name="connsiteY26" fmla="*/ 317475 h 609600"/>
                <a:gd name="connsiteX27" fmla="*/ 299078 w 609600"/>
                <a:gd name="connsiteY27" fmla="*/ 315900 h 609600"/>
                <a:gd name="connsiteX28" fmla="*/ 299078 w 609600"/>
                <a:gd name="connsiteY28" fmla="*/ 315896 h 609600"/>
                <a:gd name="connsiteX29" fmla="*/ 261486 w 609600"/>
                <a:gd name="connsiteY29" fmla="*/ 303462 h 609600"/>
                <a:gd name="connsiteX30" fmla="*/ 206129 w 609600"/>
                <a:gd name="connsiteY30" fmla="*/ 235670 h 609600"/>
                <a:gd name="connsiteX31" fmla="*/ 286431 w 609600"/>
                <a:gd name="connsiteY31" fmla="*/ 162442 h 609600"/>
                <a:gd name="connsiteX32" fmla="*/ 286431 w 609600"/>
                <a:gd name="connsiteY32" fmla="*/ 133346 h 609600"/>
                <a:gd name="connsiteX33" fmla="*/ 299080 w 609600"/>
                <a:gd name="connsiteY33" fmla="*/ 115477 h 609600"/>
                <a:gd name="connsiteX34" fmla="*/ 305487 w 609600"/>
                <a:gd name="connsiteY34" fmla="*/ 114300 h 609600"/>
                <a:gd name="connsiteX35" fmla="*/ 324537 w 609600"/>
                <a:gd name="connsiteY35" fmla="*/ 133350 h 609600"/>
                <a:gd name="connsiteX36" fmla="*/ 324537 w 609600"/>
                <a:gd name="connsiteY36" fmla="*/ 163335 h 609600"/>
                <a:gd name="connsiteX37" fmla="*/ 406655 w 609600"/>
                <a:gd name="connsiteY37" fmla="*/ 223812 h 609600"/>
                <a:gd name="connsiteX38" fmla="*/ 407430 w 609600"/>
                <a:gd name="connsiteY38" fmla="*/ 225590 h 609600"/>
                <a:gd name="connsiteX39" fmla="*/ 407341 w 609600"/>
                <a:gd name="connsiteY39" fmla="*/ 225654 h 609600"/>
                <a:gd name="connsiteX40" fmla="*/ 408712 w 609600"/>
                <a:gd name="connsiteY40" fmla="*/ 232461 h 609600"/>
                <a:gd name="connsiteX41" fmla="*/ 391136 w 609600"/>
                <a:gd name="connsiteY41" fmla="*/ 250038 h 609600"/>
                <a:gd name="connsiteX42" fmla="*/ 376302 w 609600"/>
                <a:gd name="connsiteY42" fmla="*/ 241783 h 609600"/>
                <a:gd name="connsiteX43" fmla="*/ 376200 w 609600"/>
                <a:gd name="connsiteY43" fmla="*/ 241833 h 609600"/>
                <a:gd name="connsiteX44" fmla="*/ 375273 w 609600"/>
                <a:gd name="connsiteY44" fmla="*/ 239878 h 609600"/>
                <a:gd name="connsiteX45" fmla="*/ 301550 w 609600"/>
                <a:gd name="connsiteY45" fmla="*/ 195110 h 609600"/>
                <a:gd name="connsiteX46" fmla="*/ 299086 w 609600"/>
                <a:gd name="connsiteY46" fmla="*/ 195250 h 609600"/>
                <a:gd name="connsiteX47" fmla="*/ 299086 w 609600"/>
                <a:gd name="connsiteY47" fmla="*/ 115468 h 609600"/>
                <a:gd name="connsiteX48" fmla="*/ 305487 w 609600"/>
                <a:gd name="connsiteY48" fmla="*/ 114300 h 609600"/>
                <a:gd name="connsiteX49" fmla="*/ 304800 w 609600"/>
                <a:gd name="connsiteY49" fmla="*/ 38105 h 609600"/>
                <a:gd name="connsiteX50" fmla="*/ 38100 w 609600"/>
                <a:gd name="connsiteY50" fmla="*/ 304805 h 609600"/>
                <a:gd name="connsiteX51" fmla="*/ 304800 w 609600"/>
                <a:gd name="connsiteY51" fmla="*/ 571505 h 609600"/>
                <a:gd name="connsiteX52" fmla="*/ 571500 w 609600"/>
                <a:gd name="connsiteY52" fmla="*/ 304805 h 609600"/>
                <a:gd name="connsiteX53" fmla="*/ 304800 w 609600"/>
                <a:gd name="connsiteY53" fmla="*/ 38105 h 609600"/>
                <a:gd name="connsiteX54" fmla="*/ 304800 w 609600"/>
                <a:gd name="connsiteY54" fmla="*/ 0 h 609600"/>
                <a:gd name="connsiteX55" fmla="*/ 609600 w 609600"/>
                <a:gd name="connsiteY55" fmla="*/ 304800 h 609600"/>
                <a:gd name="connsiteX56" fmla="*/ 304800 w 609600"/>
                <a:gd name="connsiteY56" fmla="*/ 609600 h 609600"/>
                <a:gd name="connsiteX57" fmla="*/ 0 w 609600"/>
                <a:gd name="connsiteY57" fmla="*/ 304800 h 609600"/>
                <a:gd name="connsiteX58" fmla="*/ 304800 w 609600"/>
                <a:gd name="connsiteY58"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9600" h="609600">
                  <a:moveTo>
                    <a:pt x="299080" y="115477"/>
                  </a:moveTo>
                  <a:lnTo>
                    <a:pt x="299080" y="195246"/>
                  </a:lnTo>
                  <a:cubicBezTo>
                    <a:pt x="265933" y="195970"/>
                    <a:pt x="244572" y="210600"/>
                    <a:pt x="244572" y="233092"/>
                  </a:cubicBezTo>
                  <a:cubicBezTo>
                    <a:pt x="244572" y="250771"/>
                    <a:pt x="251801" y="260805"/>
                    <a:pt x="272990" y="270434"/>
                  </a:cubicBezTo>
                  <a:lnTo>
                    <a:pt x="299078" y="280196"/>
                  </a:lnTo>
                  <a:lnTo>
                    <a:pt x="299078" y="280188"/>
                  </a:lnTo>
                  <a:cubicBezTo>
                    <a:pt x="305352" y="282233"/>
                    <a:pt x="312235" y="284341"/>
                    <a:pt x="319868" y="286601"/>
                  </a:cubicBezTo>
                  <a:cubicBezTo>
                    <a:pt x="379913" y="303912"/>
                    <a:pt x="414686" y="323165"/>
                    <a:pt x="414686" y="370256"/>
                  </a:cubicBezTo>
                  <a:cubicBezTo>
                    <a:pt x="414686" y="412065"/>
                    <a:pt x="378326" y="442278"/>
                    <a:pt x="324541" y="447269"/>
                  </a:cubicBezTo>
                  <a:lnTo>
                    <a:pt x="324541" y="476251"/>
                  </a:lnTo>
                  <a:cubicBezTo>
                    <a:pt x="324541" y="486766"/>
                    <a:pt x="315994" y="495301"/>
                    <a:pt x="305479" y="495301"/>
                  </a:cubicBezTo>
                  <a:lnTo>
                    <a:pt x="299080" y="494108"/>
                  </a:lnTo>
                  <a:lnTo>
                    <a:pt x="299080" y="494114"/>
                  </a:lnTo>
                  <a:cubicBezTo>
                    <a:pt x="291727" y="491472"/>
                    <a:pt x="286431" y="484500"/>
                    <a:pt x="286431" y="476245"/>
                  </a:cubicBezTo>
                  <a:lnTo>
                    <a:pt x="286431" y="446324"/>
                  </a:lnTo>
                  <a:cubicBezTo>
                    <a:pt x="243213" y="439885"/>
                    <a:pt x="210282" y="414599"/>
                    <a:pt x="196401" y="375737"/>
                  </a:cubicBezTo>
                  <a:lnTo>
                    <a:pt x="195728" y="373870"/>
                  </a:lnTo>
                  <a:lnTo>
                    <a:pt x="195956" y="373769"/>
                  </a:lnTo>
                  <a:cubicBezTo>
                    <a:pt x="195334" y="371940"/>
                    <a:pt x="194915" y="370010"/>
                    <a:pt x="194915" y="367965"/>
                  </a:cubicBezTo>
                  <a:cubicBezTo>
                    <a:pt x="194915" y="358097"/>
                    <a:pt x="202916" y="350096"/>
                    <a:pt x="212784" y="350096"/>
                  </a:cubicBezTo>
                  <a:cubicBezTo>
                    <a:pt x="220823" y="350096"/>
                    <a:pt x="227541" y="355455"/>
                    <a:pt x="229777" y="362771"/>
                  </a:cubicBezTo>
                  <a:cubicBezTo>
                    <a:pt x="236171" y="378443"/>
                    <a:pt x="245201" y="390606"/>
                    <a:pt x="256780" y="399243"/>
                  </a:cubicBezTo>
                  <a:lnTo>
                    <a:pt x="299078" y="414561"/>
                  </a:lnTo>
                  <a:lnTo>
                    <a:pt x="299078" y="414554"/>
                  </a:lnTo>
                  <a:cubicBezTo>
                    <a:pt x="302710" y="414910"/>
                    <a:pt x="306355" y="415214"/>
                    <a:pt x="310216" y="415214"/>
                  </a:cubicBezTo>
                  <a:cubicBezTo>
                    <a:pt x="351567" y="415214"/>
                    <a:pt x="376243" y="399225"/>
                    <a:pt x="376243" y="372453"/>
                  </a:cubicBezTo>
                  <a:cubicBezTo>
                    <a:pt x="376243" y="346177"/>
                    <a:pt x="360152" y="333846"/>
                    <a:pt x="304501" y="317475"/>
                  </a:cubicBezTo>
                  <a:cubicBezTo>
                    <a:pt x="302659" y="316942"/>
                    <a:pt x="300881" y="316421"/>
                    <a:pt x="299078" y="315900"/>
                  </a:cubicBezTo>
                  <a:lnTo>
                    <a:pt x="299078" y="315896"/>
                  </a:lnTo>
                  <a:lnTo>
                    <a:pt x="261486" y="303462"/>
                  </a:lnTo>
                  <a:cubicBezTo>
                    <a:pt x="227653" y="289991"/>
                    <a:pt x="206129" y="271904"/>
                    <a:pt x="206129" y="235670"/>
                  </a:cubicBezTo>
                  <a:cubicBezTo>
                    <a:pt x="206129" y="196833"/>
                    <a:pt x="239098" y="167699"/>
                    <a:pt x="286431" y="162442"/>
                  </a:cubicBezTo>
                  <a:lnTo>
                    <a:pt x="286431" y="133346"/>
                  </a:lnTo>
                  <a:cubicBezTo>
                    <a:pt x="286431" y="125078"/>
                    <a:pt x="291727" y="118119"/>
                    <a:pt x="299080" y="115477"/>
                  </a:cubicBezTo>
                  <a:close/>
                  <a:moveTo>
                    <a:pt x="305487" y="114300"/>
                  </a:moveTo>
                  <a:cubicBezTo>
                    <a:pt x="316002" y="114300"/>
                    <a:pt x="324537" y="122822"/>
                    <a:pt x="324537" y="133350"/>
                  </a:cubicBezTo>
                  <a:lnTo>
                    <a:pt x="324537" y="163335"/>
                  </a:lnTo>
                  <a:cubicBezTo>
                    <a:pt x="363170" y="169126"/>
                    <a:pt x="391999" y="189967"/>
                    <a:pt x="406655" y="223812"/>
                  </a:cubicBezTo>
                  <a:lnTo>
                    <a:pt x="407430" y="225590"/>
                  </a:lnTo>
                  <a:lnTo>
                    <a:pt x="407341" y="225654"/>
                  </a:lnTo>
                  <a:cubicBezTo>
                    <a:pt x="408217" y="227749"/>
                    <a:pt x="408712" y="230048"/>
                    <a:pt x="408712" y="232461"/>
                  </a:cubicBezTo>
                  <a:cubicBezTo>
                    <a:pt x="408712" y="242176"/>
                    <a:pt x="400851" y="250038"/>
                    <a:pt x="391136" y="250038"/>
                  </a:cubicBezTo>
                  <a:cubicBezTo>
                    <a:pt x="384874" y="250038"/>
                    <a:pt x="379401" y="246723"/>
                    <a:pt x="376302" y="241783"/>
                  </a:cubicBezTo>
                  <a:lnTo>
                    <a:pt x="376200" y="241833"/>
                  </a:lnTo>
                  <a:lnTo>
                    <a:pt x="375273" y="239878"/>
                  </a:lnTo>
                  <a:cubicBezTo>
                    <a:pt x="360567" y="209334"/>
                    <a:pt x="337148" y="195110"/>
                    <a:pt x="301550" y="195110"/>
                  </a:cubicBezTo>
                  <a:cubicBezTo>
                    <a:pt x="300686" y="195110"/>
                    <a:pt x="299937" y="195237"/>
                    <a:pt x="299086" y="195250"/>
                  </a:cubicBezTo>
                  <a:lnTo>
                    <a:pt x="299086" y="115468"/>
                  </a:lnTo>
                  <a:cubicBezTo>
                    <a:pt x="301093" y="114757"/>
                    <a:pt x="303226" y="114300"/>
                    <a:pt x="305487" y="114300"/>
                  </a:cubicBezTo>
                  <a:close/>
                  <a:moveTo>
                    <a:pt x="304800" y="38105"/>
                  </a:moveTo>
                  <a:cubicBezTo>
                    <a:pt x="157734" y="38105"/>
                    <a:pt x="38100" y="157739"/>
                    <a:pt x="38100" y="304805"/>
                  </a:cubicBezTo>
                  <a:cubicBezTo>
                    <a:pt x="38100" y="451858"/>
                    <a:pt x="157734" y="571505"/>
                    <a:pt x="304800" y="571505"/>
                  </a:cubicBezTo>
                  <a:cubicBezTo>
                    <a:pt x="451866" y="571505"/>
                    <a:pt x="571500" y="451858"/>
                    <a:pt x="571500" y="304805"/>
                  </a:cubicBezTo>
                  <a:cubicBezTo>
                    <a:pt x="571500" y="157739"/>
                    <a:pt x="451866" y="38105"/>
                    <a:pt x="304800" y="38105"/>
                  </a:cubicBezTo>
                  <a:close/>
                  <a:moveTo>
                    <a:pt x="304800" y="0"/>
                  </a:moveTo>
                  <a:cubicBezTo>
                    <a:pt x="473138" y="0"/>
                    <a:pt x="609600" y="136462"/>
                    <a:pt x="609600" y="304800"/>
                  </a:cubicBezTo>
                  <a:cubicBezTo>
                    <a:pt x="609600" y="473126"/>
                    <a:pt x="473138" y="609600"/>
                    <a:pt x="304800" y="609600"/>
                  </a:cubicBezTo>
                  <a:cubicBezTo>
                    <a:pt x="136462" y="609600"/>
                    <a:pt x="0" y="473126"/>
                    <a:pt x="0" y="304800"/>
                  </a:cubicBezTo>
                  <a:cubicBezTo>
                    <a:pt x="0" y="136462"/>
                    <a:pt x="136462" y="0"/>
                    <a:pt x="30480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nvGrpSpPr>
          <p:cNvPr id="23" name="Group 22">
            <a:extLst>
              <a:ext uri="{FF2B5EF4-FFF2-40B4-BE49-F238E27FC236}">
                <a16:creationId xmlns:a16="http://schemas.microsoft.com/office/drawing/2014/main" xmlns="" id="{42309631-8CEB-4E43-B073-BF18AFD6673A}"/>
              </a:ext>
            </a:extLst>
          </p:cNvPr>
          <p:cNvGrpSpPr/>
          <p:nvPr/>
        </p:nvGrpSpPr>
        <p:grpSpPr>
          <a:xfrm>
            <a:off x="9075281" y="4495505"/>
            <a:ext cx="3959679" cy="1993785"/>
            <a:chOff x="9075281" y="4495505"/>
            <a:chExt cx="3959679" cy="1993785"/>
          </a:xfrm>
        </p:grpSpPr>
        <p:sp>
          <p:nvSpPr>
            <p:cNvPr id="13" name="Rectangle 12">
              <a:extLst>
                <a:ext uri="{FF2B5EF4-FFF2-40B4-BE49-F238E27FC236}">
                  <a16:creationId xmlns:a16="http://schemas.microsoft.com/office/drawing/2014/main" xmlns="" id="{91459ACC-ACDF-994C-A219-C92AA63E0D2E}"/>
                </a:ext>
              </a:extLst>
            </p:cNvPr>
            <p:cNvSpPr/>
            <p:nvPr/>
          </p:nvSpPr>
          <p:spPr>
            <a:xfrm>
              <a:off x="9075281" y="4495505"/>
              <a:ext cx="3959679" cy="199378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10" name="TextBox 9">
              <a:extLst>
                <a:ext uri="{FF2B5EF4-FFF2-40B4-BE49-F238E27FC236}">
                  <a16:creationId xmlns:a16="http://schemas.microsoft.com/office/drawing/2014/main" xmlns="" id="{4C3EF8D2-D204-2E43-ACDA-3C0359D3970C}"/>
                </a:ext>
              </a:extLst>
            </p:cNvPr>
            <p:cNvSpPr txBox="1"/>
            <p:nvPr/>
          </p:nvSpPr>
          <p:spPr>
            <a:xfrm>
              <a:off x="9498212" y="4781730"/>
              <a:ext cx="3113818" cy="677108"/>
            </a:xfrm>
            <a:prstGeom prst="rect">
              <a:avLst/>
            </a:prstGeom>
          </p:spPr>
          <p:txBody>
            <a:bodyPr wrap="square" lIns="0" tIns="0" rIns="0" bIns="0" rtlCol="0">
              <a:spAutoFit/>
            </a:bodyPr>
            <a:lstStyle/>
            <a:p>
              <a:pPr algn="ctr"/>
              <a:r>
                <a:rPr lang="en-US" sz="2200" b="1" dirty="0">
                  <a:solidFill>
                    <a:schemeClr val="bg1"/>
                  </a:solidFill>
                  <a:latin typeface="+mj-lt"/>
                </a:rPr>
                <a:t>1.5 Million More Places In The U.S. Accepting</a:t>
              </a:r>
              <a:r>
                <a:rPr lang="en-US" sz="2200" b="1" baseline="30000" dirty="0">
                  <a:solidFill>
                    <a:schemeClr val="bg1"/>
                  </a:solidFill>
                  <a:latin typeface="+mj-lt"/>
                </a:rPr>
                <a:t>3</a:t>
              </a:r>
              <a:endParaRPr lang="en-US" sz="2200" b="1" dirty="0">
                <a:solidFill>
                  <a:schemeClr val="bg1"/>
                </a:solidFill>
                <a:latin typeface="+mj-lt"/>
              </a:endParaRPr>
            </a:p>
          </p:txBody>
        </p:sp>
        <p:sp>
          <p:nvSpPr>
            <p:cNvPr id="16" name="Freeform 15">
              <a:extLst>
                <a:ext uri="{FF2B5EF4-FFF2-40B4-BE49-F238E27FC236}">
                  <a16:creationId xmlns:a16="http://schemas.microsoft.com/office/drawing/2014/main" xmlns="" id="{D82C0BBE-D36F-CF46-97A6-23726643CE28}"/>
                </a:ext>
              </a:extLst>
            </p:cNvPr>
            <p:cNvSpPr/>
            <p:nvPr/>
          </p:nvSpPr>
          <p:spPr>
            <a:xfrm>
              <a:off x="10748828" y="5627410"/>
              <a:ext cx="612585" cy="519405"/>
            </a:xfrm>
            <a:custGeom>
              <a:avLst/>
              <a:gdLst>
                <a:gd name="connsiteX0" fmla="*/ 453824 w 612585"/>
                <a:gd name="connsiteY0" fmla="*/ 371369 h 519405"/>
                <a:gd name="connsiteX1" fmla="*/ 467292 w 612585"/>
                <a:gd name="connsiteY1" fmla="*/ 376951 h 519405"/>
                <a:gd name="connsiteX2" fmla="*/ 467292 w 612585"/>
                <a:gd name="connsiteY2" fmla="*/ 403887 h 519405"/>
                <a:gd name="connsiteX3" fmla="*/ 421953 w 612585"/>
                <a:gd name="connsiteY3" fmla="*/ 449226 h 519405"/>
                <a:gd name="connsiteX4" fmla="*/ 408479 w 612585"/>
                <a:gd name="connsiteY4" fmla="*/ 454814 h 519405"/>
                <a:gd name="connsiteX5" fmla="*/ 395017 w 612585"/>
                <a:gd name="connsiteY5" fmla="*/ 449226 h 519405"/>
                <a:gd name="connsiteX6" fmla="*/ 395017 w 612585"/>
                <a:gd name="connsiteY6" fmla="*/ 422290 h 519405"/>
                <a:gd name="connsiteX7" fmla="*/ 440356 w 612585"/>
                <a:gd name="connsiteY7" fmla="*/ 376951 h 519405"/>
                <a:gd name="connsiteX8" fmla="*/ 453824 w 612585"/>
                <a:gd name="connsiteY8" fmla="*/ 371369 h 519405"/>
                <a:gd name="connsiteX9" fmla="*/ 446169 w 612585"/>
                <a:gd name="connsiteY9" fmla="*/ 288451 h 519405"/>
                <a:gd name="connsiteX10" fmla="*/ 459637 w 612585"/>
                <a:gd name="connsiteY10" fmla="*/ 294033 h 519405"/>
                <a:gd name="connsiteX11" fmla="*/ 459637 w 612585"/>
                <a:gd name="connsiteY11" fmla="*/ 320969 h 519405"/>
                <a:gd name="connsiteX12" fmla="*/ 353110 w 612585"/>
                <a:gd name="connsiteY12" fmla="*/ 427510 h 519405"/>
                <a:gd name="connsiteX13" fmla="*/ 339635 w 612585"/>
                <a:gd name="connsiteY13" fmla="*/ 433085 h 519405"/>
                <a:gd name="connsiteX14" fmla="*/ 326160 w 612585"/>
                <a:gd name="connsiteY14" fmla="*/ 427510 h 519405"/>
                <a:gd name="connsiteX15" fmla="*/ 326160 w 612585"/>
                <a:gd name="connsiteY15" fmla="*/ 400560 h 519405"/>
                <a:gd name="connsiteX16" fmla="*/ 432700 w 612585"/>
                <a:gd name="connsiteY16" fmla="*/ 294033 h 519405"/>
                <a:gd name="connsiteX17" fmla="*/ 446169 w 612585"/>
                <a:gd name="connsiteY17" fmla="*/ 288451 h 519405"/>
                <a:gd name="connsiteX18" fmla="*/ 196072 w 612585"/>
                <a:gd name="connsiteY18" fmla="*/ 281627 h 519405"/>
                <a:gd name="connsiteX19" fmla="*/ 215122 w 612585"/>
                <a:gd name="connsiteY19" fmla="*/ 300677 h 519405"/>
                <a:gd name="connsiteX20" fmla="*/ 215122 w 612585"/>
                <a:gd name="connsiteY20" fmla="*/ 367784 h 519405"/>
                <a:gd name="connsiteX21" fmla="*/ 196072 w 612585"/>
                <a:gd name="connsiteY21" fmla="*/ 386834 h 519405"/>
                <a:gd name="connsiteX22" fmla="*/ 177022 w 612585"/>
                <a:gd name="connsiteY22" fmla="*/ 367784 h 519405"/>
                <a:gd name="connsiteX23" fmla="*/ 177022 w 612585"/>
                <a:gd name="connsiteY23" fmla="*/ 300677 h 519405"/>
                <a:gd name="connsiteX24" fmla="*/ 196072 w 612585"/>
                <a:gd name="connsiteY24" fmla="*/ 281627 h 519405"/>
                <a:gd name="connsiteX25" fmla="*/ 395255 w 612585"/>
                <a:gd name="connsiteY25" fmla="*/ 246856 h 519405"/>
                <a:gd name="connsiteX26" fmla="*/ 408723 w 612585"/>
                <a:gd name="connsiteY26" fmla="*/ 252438 h 519405"/>
                <a:gd name="connsiteX27" fmla="*/ 408723 w 612585"/>
                <a:gd name="connsiteY27" fmla="*/ 279374 h 519405"/>
                <a:gd name="connsiteX28" fmla="*/ 353110 w 612585"/>
                <a:gd name="connsiteY28" fmla="*/ 335000 h 519405"/>
                <a:gd name="connsiteX29" fmla="*/ 339635 w 612585"/>
                <a:gd name="connsiteY29" fmla="*/ 340576 h 519405"/>
                <a:gd name="connsiteX30" fmla="*/ 326160 w 612585"/>
                <a:gd name="connsiteY30" fmla="*/ 335000 h 519405"/>
                <a:gd name="connsiteX31" fmla="*/ 326160 w 612585"/>
                <a:gd name="connsiteY31" fmla="*/ 308051 h 519405"/>
                <a:gd name="connsiteX32" fmla="*/ 381786 w 612585"/>
                <a:gd name="connsiteY32" fmla="*/ 252438 h 519405"/>
                <a:gd name="connsiteX33" fmla="*/ 395255 w 612585"/>
                <a:gd name="connsiteY33" fmla="*/ 246856 h 519405"/>
                <a:gd name="connsiteX34" fmla="*/ 306285 w 612585"/>
                <a:gd name="connsiteY34" fmla="*/ 186513 h 519405"/>
                <a:gd name="connsiteX35" fmla="*/ 283654 w 612585"/>
                <a:gd name="connsiteY35" fmla="*/ 207354 h 519405"/>
                <a:gd name="connsiteX36" fmla="*/ 283654 w 612585"/>
                <a:gd name="connsiteY36" fmla="*/ 481305 h 519405"/>
                <a:gd name="connsiteX37" fmla="*/ 502666 w 612585"/>
                <a:gd name="connsiteY37" fmla="*/ 481305 h 519405"/>
                <a:gd name="connsiteX38" fmla="*/ 502666 w 612585"/>
                <a:gd name="connsiteY38" fmla="*/ 219876 h 519405"/>
                <a:gd name="connsiteX39" fmla="*/ 449910 w 612585"/>
                <a:gd name="connsiteY39" fmla="*/ 186513 h 519405"/>
                <a:gd name="connsiteX40" fmla="*/ 378104 w 612585"/>
                <a:gd name="connsiteY40" fmla="*/ 221921 h 519405"/>
                <a:gd name="connsiteX41" fmla="*/ 306285 w 612585"/>
                <a:gd name="connsiteY41" fmla="*/ 186513 h 519405"/>
                <a:gd name="connsiteX42" fmla="*/ 162665 w 612585"/>
                <a:gd name="connsiteY42" fmla="*/ 186510 h 519405"/>
                <a:gd name="connsiteX43" fmla="*/ 115612 w 612585"/>
                <a:gd name="connsiteY43" fmla="*/ 218400 h 519405"/>
                <a:gd name="connsiteX44" fmla="*/ 115612 w 612585"/>
                <a:gd name="connsiteY44" fmla="*/ 481302 h 519405"/>
                <a:gd name="connsiteX45" fmla="*/ 245558 w 612585"/>
                <a:gd name="connsiteY45" fmla="*/ 481302 h 519405"/>
                <a:gd name="connsiteX46" fmla="*/ 245558 w 612585"/>
                <a:gd name="connsiteY46" fmla="*/ 221181 h 519405"/>
                <a:gd name="connsiteX47" fmla="*/ 234471 w 612585"/>
                <a:gd name="connsiteY47" fmla="*/ 221918 h 519405"/>
                <a:gd name="connsiteX48" fmla="*/ 162665 w 612585"/>
                <a:gd name="connsiteY48" fmla="*/ 186510 h 519405"/>
                <a:gd name="connsiteX49" fmla="*/ 469904 w 612585"/>
                <a:gd name="connsiteY49" fmla="*/ 140413 h 519405"/>
                <a:gd name="connsiteX50" fmla="*/ 521720 w 612585"/>
                <a:gd name="connsiteY50" fmla="*/ 183822 h 519405"/>
                <a:gd name="connsiteX51" fmla="*/ 573536 w 612585"/>
                <a:gd name="connsiteY51" fmla="*/ 140413 h 519405"/>
                <a:gd name="connsiteX52" fmla="*/ 326284 w 612585"/>
                <a:gd name="connsiteY52" fmla="*/ 140413 h 519405"/>
                <a:gd name="connsiteX53" fmla="*/ 378100 w 612585"/>
                <a:gd name="connsiteY53" fmla="*/ 183822 h 519405"/>
                <a:gd name="connsiteX54" fmla="*/ 429916 w 612585"/>
                <a:gd name="connsiteY54" fmla="*/ 140413 h 519405"/>
                <a:gd name="connsiteX55" fmla="*/ 182659 w 612585"/>
                <a:gd name="connsiteY55" fmla="*/ 140413 h 519405"/>
                <a:gd name="connsiteX56" fmla="*/ 234475 w 612585"/>
                <a:gd name="connsiteY56" fmla="*/ 183822 h 519405"/>
                <a:gd name="connsiteX57" fmla="*/ 286291 w 612585"/>
                <a:gd name="connsiteY57" fmla="*/ 140413 h 519405"/>
                <a:gd name="connsiteX58" fmla="*/ 39047 w 612585"/>
                <a:gd name="connsiteY58" fmla="*/ 140413 h 519405"/>
                <a:gd name="connsiteX59" fmla="*/ 90863 w 612585"/>
                <a:gd name="connsiteY59" fmla="*/ 183822 h 519405"/>
                <a:gd name="connsiteX60" fmla="*/ 142666 w 612585"/>
                <a:gd name="connsiteY60" fmla="*/ 140413 h 519405"/>
                <a:gd name="connsiteX61" fmla="*/ 109534 w 612585"/>
                <a:gd name="connsiteY61" fmla="*/ 38094 h 519405"/>
                <a:gd name="connsiteX62" fmla="*/ 59623 w 612585"/>
                <a:gd name="connsiteY62" fmla="*/ 102318 h 519405"/>
                <a:gd name="connsiteX63" fmla="*/ 554339 w 612585"/>
                <a:gd name="connsiteY63" fmla="*/ 102318 h 519405"/>
                <a:gd name="connsiteX64" fmla="*/ 505977 w 612585"/>
                <a:gd name="connsiteY64" fmla="*/ 38094 h 519405"/>
                <a:gd name="connsiteX65" fmla="*/ 100216 w 612585"/>
                <a:gd name="connsiteY65" fmla="*/ 0 h 519405"/>
                <a:gd name="connsiteX66" fmla="*/ 515480 w 612585"/>
                <a:gd name="connsiteY66" fmla="*/ 0 h 519405"/>
                <a:gd name="connsiteX67" fmla="*/ 530695 w 612585"/>
                <a:gd name="connsiteY67" fmla="*/ 7582 h 519405"/>
                <a:gd name="connsiteX68" fmla="*/ 607759 w 612585"/>
                <a:gd name="connsiteY68" fmla="*/ 109906 h 519405"/>
                <a:gd name="connsiteX69" fmla="*/ 611289 w 612585"/>
                <a:gd name="connsiteY69" fmla="*/ 124320 h 519405"/>
                <a:gd name="connsiteX70" fmla="*/ 612585 w 612585"/>
                <a:gd name="connsiteY70" fmla="*/ 131051 h 519405"/>
                <a:gd name="connsiteX71" fmla="*/ 540766 w 612585"/>
                <a:gd name="connsiteY71" fmla="*/ 219875 h 519405"/>
                <a:gd name="connsiteX72" fmla="*/ 540766 w 612585"/>
                <a:gd name="connsiteY72" fmla="*/ 481305 h 519405"/>
                <a:gd name="connsiteX73" fmla="*/ 573227 w 612585"/>
                <a:gd name="connsiteY73" fmla="*/ 481305 h 519405"/>
                <a:gd name="connsiteX74" fmla="*/ 592277 w 612585"/>
                <a:gd name="connsiteY74" fmla="*/ 500355 h 519405"/>
                <a:gd name="connsiteX75" fmla="*/ 573227 w 612585"/>
                <a:gd name="connsiteY75" fmla="*/ 519405 h 519405"/>
                <a:gd name="connsiteX76" fmla="*/ 53111 w 612585"/>
                <a:gd name="connsiteY76" fmla="*/ 519405 h 519405"/>
                <a:gd name="connsiteX77" fmla="*/ 34061 w 612585"/>
                <a:gd name="connsiteY77" fmla="*/ 500355 h 519405"/>
                <a:gd name="connsiteX78" fmla="*/ 53111 w 612585"/>
                <a:gd name="connsiteY78" fmla="*/ 481305 h 519405"/>
                <a:gd name="connsiteX79" fmla="*/ 77508 w 612585"/>
                <a:gd name="connsiteY79" fmla="*/ 481305 h 519405"/>
                <a:gd name="connsiteX80" fmla="*/ 77508 w 612585"/>
                <a:gd name="connsiteY80" fmla="*/ 220828 h 519405"/>
                <a:gd name="connsiteX81" fmla="*/ 0 w 612585"/>
                <a:gd name="connsiteY81" fmla="*/ 131051 h 519405"/>
                <a:gd name="connsiteX82" fmla="*/ 1867 w 612585"/>
                <a:gd name="connsiteY82" fmla="*/ 122949 h 519405"/>
                <a:gd name="connsiteX83" fmla="*/ 5651 w 612585"/>
                <a:gd name="connsiteY83" fmla="*/ 109665 h 519405"/>
                <a:gd name="connsiteX84" fmla="*/ 85166 w 612585"/>
                <a:gd name="connsiteY84" fmla="*/ 7353 h 519405"/>
                <a:gd name="connsiteX85" fmla="*/ 100216 w 612585"/>
                <a:gd name="connsiteY85" fmla="*/ 0 h 51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12585" h="519405">
                  <a:moveTo>
                    <a:pt x="453824" y="371369"/>
                  </a:moveTo>
                  <a:cubicBezTo>
                    <a:pt x="458698" y="371369"/>
                    <a:pt x="463571" y="373230"/>
                    <a:pt x="467292" y="376951"/>
                  </a:cubicBezTo>
                  <a:cubicBezTo>
                    <a:pt x="474735" y="384393"/>
                    <a:pt x="474735" y="396445"/>
                    <a:pt x="467292" y="403887"/>
                  </a:cubicBezTo>
                  <a:lnTo>
                    <a:pt x="421953" y="449226"/>
                  </a:lnTo>
                  <a:cubicBezTo>
                    <a:pt x="418232" y="452947"/>
                    <a:pt x="413355" y="454814"/>
                    <a:pt x="408479" y="454814"/>
                  </a:cubicBezTo>
                  <a:cubicBezTo>
                    <a:pt x="403602" y="454814"/>
                    <a:pt x="398738" y="452947"/>
                    <a:pt x="395017" y="449226"/>
                  </a:cubicBezTo>
                  <a:cubicBezTo>
                    <a:pt x="387574" y="441784"/>
                    <a:pt x="387574" y="429732"/>
                    <a:pt x="395017" y="422290"/>
                  </a:cubicBezTo>
                  <a:lnTo>
                    <a:pt x="440356" y="376951"/>
                  </a:lnTo>
                  <a:cubicBezTo>
                    <a:pt x="444077" y="373230"/>
                    <a:pt x="448951" y="371369"/>
                    <a:pt x="453824" y="371369"/>
                  </a:cubicBezTo>
                  <a:close/>
                  <a:moveTo>
                    <a:pt x="446169" y="288451"/>
                  </a:moveTo>
                  <a:cubicBezTo>
                    <a:pt x="451043" y="288451"/>
                    <a:pt x="455916" y="290311"/>
                    <a:pt x="459637" y="294033"/>
                  </a:cubicBezTo>
                  <a:cubicBezTo>
                    <a:pt x="467079" y="301475"/>
                    <a:pt x="467079" y="313527"/>
                    <a:pt x="459637" y="320969"/>
                  </a:cubicBezTo>
                  <a:lnTo>
                    <a:pt x="353110" y="427510"/>
                  </a:lnTo>
                  <a:cubicBezTo>
                    <a:pt x="349388" y="431231"/>
                    <a:pt x="344512" y="433085"/>
                    <a:pt x="339635" y="433085"/>
                  </a:cubicBezTo>
                  <a:cubicBezTo>
                    <a:pt x="334758" y="433085"/>
                    <a:pt x="329881" y="431231"/>
                    <a:pt x="326160" y="427510"/>
                  </a:cubicBezTo>
                  <a:cubicBezTo>
                    <a:pt x="318731" y="420067"/>
                    <a:pt x="318731" y="408002"/>
                    <a:pt x="326160" y="400560"/>
                  </a:cubicBezTo>
                  <a:lnTo>
                    <a:pt x="432700" y="294033"/>
                  </a:lnTo>
                  <a:cubicBezTo>
                    <a:pt x="436422" y="290311"/>
                    <a:pt x="441295" y="288451"/>
                    <a:pt x="446169" y="288451"/>
                  </a:cubicBezTo>
                  <a:close/>
                  <a:moveTo>
                    <a:pt x="196072" y="281627"/>
                  </a:moveTo>
                  <a:cubicBezTo>
                    <a:pt x="206600" y="281627"/>
                    <a:pt x="215122" y="290161"/>
                    <a:pt x="215122" y="300677"/>
                  </a:cubicBezTo>
                  <a:lnTo>
                    <a:pt x="215122" y="367784"/>
                  </a:lnTo>
                  <a:cubicBezTo>
                    <a:pt x="215122" y="378299"/>
                    <a:pt x="206600" y="386834"/>
                    <a:pt x="196072" y="386834"/>
                  </a:cubicBezTo>
                  <a:cubicBezTo>
                    <a:pt x="185544" y="386834"/>
                    <a:pt x="177022" y="378299"/>
                    <a:pt x="177022" y="367784"/>
                  </a:cubicBezTo>
                  <a:lnTo>
                    <a:pt x="177022" y="300677"/>
                  </a:lnTo>
                  <a:cubicBezTo>
                    <a:pt x="177022" y="290161"/>
                    <a:pt x="185544" y="281627"/>
                    <a:pt x="196072" y="281627"/>
                  </a:cubicBezTo>
                  <a:close/>
                  <a:moveTo>
                    <a:pt x="395255" y="246856"/>
                  </a:moveTo>
                  <a:cubicBezTo>
                    <a:pt x="400129" y="246856"/>
                    <a:pt x="405002" y="248716"/>
                    <a:pt x="408723" y="252438"/>
                  </a:cubicBezTo>
                  <a:cubicBezTo>
                    <a:pt x="416165" y="259880"/>
                    <a:pt x="416165" y="271932"/>
                    <a:pt x="408723" y="279374"/>
                  </a:cubicBezTo>
                  <a:lnTo>
                    <a:pt x="353110" y="335000"/>
                  </a:lnTo>
                  <a:cubicBezTo>
                    <a:pt x="349388" y="338721"/>
                    <a:pt x="344512" y="340576"/>
                    <a:pt x="339635" y="340576"/>
                  </a:cubicBezTo>
                  <a:cubicBezTo>
                    <a:pt x="334758" y="340576"/>
                    <a:pt x="329881" y="338721"/>
                    <a:pt x="326160" y="335000"/>
                  </a:cubicBezTo>
                  <a:cubicBezTo>
                    <a:pt x="318731" y="327558"/>
                    <a:pt x="318731" y="315493"/>
                    <a:pt x="326160" y="308051"/>
                  </a:cubicBezTo>
                  <a:lnTo>
                    <a:pt x="381786" y="252438"/>
                  </a:lnTo>
                  <a:cubicBezTo>
                    <a:pt x="385507" y="248716"/>
                    <a:pt x="390381" y="246856"/>
                    <a:pt x="395255" y="246856"/>
                  </a:cubicBezTo>
                  <a:close/>
                  <a:moveTo>
                    <a:pt x="306285" y="186513"/>
                  </a:moveTo>
                  <a:cubicBezTo>
                    <a:pt x="299973" y="194679"/>
                    <a:pt x="292341" y="201728"/>
                    <a:pt x="283654" y="207354"/>
                  </a:cubicBezTo>
                  <a:lnTo>
                    <a:pt x="283654" y="481305"/>
                  </a:lnTo>
                  <a:lnTo>
                    <a:pt x="502666" y="481305"/>
                  </a:lnTo>
                  <a:lnTo>
                    <a:pt x="502666" y="219876"/>
                  </a:lnTo>
                  <a:cubicBezTo>
                    <a:pt x="481342" y="215304"/>
                    <a:pt x="462826" y="203188"/>
                    <a:pt x="449910" y="186513"/>
                  </a:cubicBezTo>
                  <a:cubicBezTo>
                    <a:pt x="433285" y="208001"/>
                    <a:pt x="407314" y="221921"/>
                    <a:pt x="378104" y="221921"/>
                  </a:cubicBezTo>
                  <a:cubicBezTo>
                    <a:pt x="348881" y="221921"/>
                    <a:pt x="322922" y="208001"/>
                    <a:pt x="306285" y="186513"/>
                  </a:cubicBezTo>
                  <a:close/>
                  <a:moveTo>
                    <a:pt x="162665" y="186510"/>
                  </a:moveTo>
                  <a:cubicBezTo>
                    <a:pt x="150931" y="201687"/>
                    <a:pt x="134535" y="213028"/>
                    <a:pt x="115612" y="218400"/>
                  </a:cubicBezTo>
                  <a:lnTo>
                    <a:pt x="115612" y="481302"/>
                  </a:lnTo>
                  <a:lnTo>
                    <a:pt x="245558" y="481302"/>
                  </a:lnTo>
                  <a:lnTo>
                    <a:pt x="245558" y="221181"/>
                  </a:lnTo>
                  <a:cubicBezTo>
                    <a:pt x="241913" y="221626"/>
                    <a:pt x="238230" y="221918"/>
                    <a:pt x="234471" y="221918"/>
                  </a:cubicBezTo>
                  <a:cubicBezTo>
                    <a:pt x="205261" y="221918"/>
                    <a:pt x="179302" y="208011"/>
                    <a:pt x="162665" y="186510"/>
                  </a:cubicBezTo>
                  <a:close/>
                  <a:moveTo>
                    <a:pt x="469904" y="140413"/>
                  </a:moveTo>
                  <a:cubicBezTo>
                    <a:pt x="474349" y="165038"/>
                    <a:pt x="495837" y="183822"/>
                    <a:pt x="521720" y="183822"/>
                  </a:cubicBezTo>
                  <a:cubicBezTo>
                    <a:pt x="547603" y="183822"/>
                    <a:pt x="569078" y="165038"/>
                    <a:pt x="573536" y="140413"/>
                  </a:cubicBezTo>
                  <a:close/>
                  <a:moveTo>
                    <a:pt x="326284" y="140413"/>
                  </a:moveTo>
                  <a:cubicBezTo>
                    <a:pt x="330729" y="165038"/>
                    <a:pt x="352217" y="183822"/>
                    <a:pt x="378100" y="183822"/>
                  </a:cubicBezTo>
                  <a:cubicBezTo>
                    <a:pt x="403983" y="183822"/>
                    <a:pt x="425471" y="165038"/>
                    <a:pt x="429916" y="140413"/>
                  </a:cubicBezTo>
                  <a:close/>
                  <a:moveTo>
                    <a:pt x="182659" y="140413"/>
                  </a:moveTo>
                  <a:cubicBezTo>
                    <a:pt x="187104" y="165038"/>
                    <a:pt x="208592" y="183822"/>
                    <a:pt x="234475" y="183822"/>
                  </a:cubicBezTo>
                  <a:cubicBezTo>
                    <a:pt x="260358" y="183822"/>
                    <a:pt x="281846" y="165038"/>
                    <a:pt x="286291" y="140413"/>
                  </a:cubicBezTo>
                  <a:close/>
                  <a:moveTo>
                    <a:pt x="39047" y="140413"/>
                  </a:moveTo>
                  <a:cubicBezTo>
                    <a:pt x="43492" y="165038"/>
                    <a:pt x="64980" y="183822"/>
                    <a:pt x="90863" y="183822"/>
                  </a:cubicBezTo>
                  <a:cubicBezTo>
                    <a:pt x="116746" y="183822"/>
                    <a:pt x="138234" y="165038"/>
                    <a:pt x="142666" y="140413"/>
                  </a:cubicBezTo>
                  <a:close/>
                  <a:moveTo>
                    <a:pt x="109534" y="38094"/>
                  </a:moveTo>
                  <a:lnTo>
                    <a:pt x="59623" y="102318"/>
                  </a:lnTo>
                  <a:lnTo>
                    <a:pt x="554339" y="102318"/>
                  </a:lnTo>
                  <a:lnTo>
                    <a:pt x="505977" y="38094"/>
                  </a:lnTo>
                  <a:close/>
                  <a:moveTo>
                    <a:pt x="100216" y="0"/>
                  </a:moveTo>
                  <a:lnTo>
                    <a:pt x="515480" y="0"/>
                  </a:lnTo>
                  <a:cubicBezTo>
                    <a:pt x="521462" y="0"/>
                    <a:pt x="527101" y="2807"/>
                    <a:pt x="530695" y="7582"/>
                  </a:cubicBezTo>
                  <a:lnTo>
                    <a:pt x="607759" y="109906"/>
                  </a:lnTo>
                  <a:cubicBezTo>
                    <a:pt x="610908" y="114084"/>
                    <a:pt x="612077" y="119291"/>
                    <a:pt x="611289" y="124320"/>
                  </a:cubicBezTo>
                  <a:cubicBezTo>
                    <a:pt x="612102" y="126416"/>
                    <a:pt x="612585" y="128664"/>
                    <a:pt x="612585" y="131051"/>
                  </a:cubicBezTo>
                  <a:cubicBezTo>
                    <a:pt x="612585" y="174625"/>
                    <a:pt x="581749" y="211099"/>
                    <a:pt x="540766" y="219875"/>
                  </a:cubicBezTo>
                  <a:lnTo>
                    <a:pt x="540766" y="481305"/>
                  </a:lnTo>
                  <a:lnTo>
                    <a:pt x="573227" y="481305"/>
                  </a:lnTo>
                  <a:cubicBezTo>
                    <a:pt x="583743" y="481305"/>
                    <a:pt x="592277" y="489839"/>
                    <a:pt x="592277" y="500355"/>
                  </a:cubicBezTo>
                  <a:cubicBezTo>
                    <a:pt x="592277" y="510870"/>
                    <a:pt x="583743" y="519405"/>
                    <a:pt x="573227" y="519405"/>
                  </a:cubicBezTo>
                  <a:lnTo>
                    <a:pt x="53111" y="519405"/>
                  </a:lnTo>
                  <a:cubicBezTo>
                    <a:pt x="42583" y="519405"/>
                    <a:pt x="34061" y="510870"/>
                    <a:pt x="34061" y="500355"/>
                  </a:cubicBezTo>
                  <a:cubicBezTo>
                    <a:pt x="34061" y="489839"/>
                    <a:pt x="42583" y="481305"/>
                    <a:pt x="53111" y="481305"/>
                  </a:cubicBezTo>
                  <a:lnTo>
                    <a:pt x="77508" y="481305"/>
                  </a:lnTo>
                  <a:lnTo>
                    <a:pt x="77508" y="220828"/>
                  </a:lnTo>
                  <a:cubicBezTo>
                    <a:pt x="33731" y="214338"/>
                    <a:pt x="0" y="176619"/>
                    <a:pt x="0" y="131051"/>
                  </a:cubicBezTo>
                  <a:cubicBezTo>
                    <a:pt x="0" y="128143"/>
                    <a:pt x="699" y="125425"/>
                    <a:pt x="1867" y="122949"/>
                  </a:cubicBezTo>
                  <a:cubicBezTo>
                    <a:pt x="1473" y="118262"/>
                    <a:pt x="2667" y="113513"/>
                    <a:pt x="5651" y="109665"/>
                  </a:cubicBezTo>
                  <a:lnTo>
                    <a:pt x="85166" y="7353"/>
                  </a:lnTo>
                  <a:cubicBezTo>
                    <a:pt x="88773" y="2705"/>
                    <a:pt x="94336" y="0"/>
                    <a:pt x="100216"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
        <p:nvSpPr>
          <p:cNvPr id="21" name="TextBox 20">
            <a:extLst>
              <a:ext uri="{FF2B5EF4-FFF2-40B4-BE49-F238E27FC236}">
                <a16:creationId xmlns:a16="http://schemas.microsoft.com/office/drawing/2014/main" xmlns="" id="{1FCB169E-FAED-8D4F-956A-B5E915D898B8}"/>
              </a:ext>
            </a:extLst>
          </p:cNvPr>
          <p:cNvSpPr txBox="1"/>
          <p:nvPr/>
        </p:nvSpPr>
        <p:spPr>
          <a:xfrm>
            <a:off x="560715" y="6581706"/>
            <a:ext cx="7603043" cy="369332"/>
          </a:xfrm>
          <a:prstGeom prst="rect">
            <a:avLst/>
          </a:prstGeom>
        </p:spPr>
        <p:txBody>
          <a:bodyPr wrap="none" lIns="0" tIns="0" rIns="0" bIns="0" rtlCol="0">
            <a:spAutoFit/>
          </a:bodyPr>
          <a:lstStyle/>
          <a:p>
            <a:pPr>
              <a:tabLst>
                <a:tab pos="114300" algn="l"/>
              </a:tabLst>
            </a:pPr>
            <a:r>
              <a:rPr lang="en-US" sz="800" baseline="30000" dirty="0">
                <a:solidFill>
                  <a:schemeClr val="accent3"/>
                </a:solidFill>
              </a:rPr>
              <a:t>1</a:t>
            </a:r>
            <a:r>
              <a:rPr lang="en-US" sz="800" dirty="0">
                <a:solidFill>
                  <a:schemeClr val="accent3"/>
                </a:solidFill>
              </a:rPr>
              <a:t>	Source: http://</a:t>
            </a:r>
            <a:r>
              <a:rPr lang="en-US" sz="800" dirty="0" err="1">
                <a:solidFill>
                  <a:schemeClr val="accent3"/>
                </a:solidFill>
              </a:rPr>
              <a:t>about.americanexpress.com</a:t>
            </a:r>
            <a:r>
              <a:rPr lang="en-US" sz="800" dirty="0">
                <a:solidFill>
                  <a:schemeClr val="accent3"/>
                </a:solidFill>
              </a:rPr>
              <a:t>/</a:t>
            </a:r>
            <a:r>
              <a:rPr lang="en-US" sz="800" dirty="0" err="1">
                <a:solidFill>
                  <a:schemeClr val="accent3"/>
                </a:solidFill>
              </a:rPr>
              <a:t>oc</a:t>
            </a:r>
            <a:r>
              <a:rPr lang="en-US" sz="800" dirty="0">
                <a:solidFill>
                  <a:schemeClr val="accent3"/>
                </a:solidFill>
              </a:rPr>
              <a:t>/</a:t>
            </a:r>
            <a:r>
              <a:rPr lang="en-US" sz="800" dirty="0" err="1">
                <a:solidFill>
                  <a:schemeClr val="accent3"/>
                </a:solidFill>
              </a:rPr>
              <a:t>whoweare</a:t>
            </a:r>
            <a:r>
              <a:rPr lang="en-US" sz="800" dirty="0">
                <a:solidFill>
                  <a:schemeClr val="accent3"/>
                </a:solidFill>
              </a:rPr>
              <a:t>/ </a:t>
            </a:r>
            <a:r>
              <a:rPr lang="en-US" sz="800" baseline="30000" dirty="0">
                <a:solidFill>
                  <a:schemeClr val="accent3"/>
                </a:solidFill>
              </a:rPr>
              <a:t>1 </a:t>
            </a:r>
            <a:r>
              <a:rPr lang="en-US" sz="800" dirty="0">
                <a:solidFill>
                  <a:schemeClr val="accent3"/>
                </a:solidFill>
              </a:rPr>
              <a:t>Source: American Express Annual Report, December 2017 </a:t>
            </a:r>
            <a:endParaRPr lang="en-US" sz="800" baseline="30000" dirty="0">
              <a:solidFill>
                <a:schemeClr val="accent3"/>
              </a:solidFill>
            </a:endParaRPr>
          </a:p>
          <a:p>
            <a:pPr>
              <a:tabLst>
                <a:tab pos="114300" algn="l"/>
              </a:tabLst>
            </a:pPr>
            <a:r>
              <a:rPr lang="en-US" sz="800" baseline="30000" dirty="0">
                <a:solidFill>
                  <a:schemeClr val="accent3"/>
                </a:solidFill>
              </a:rPr>
              <a:t>2</a:t>
            </a:r>
            <a:r>
              <a:rPr lang="en-US" sz="800" dirty="0">
                <a:solidFill>
                  <a:schemeClr val="accent3"/>
                </a:solidFill>
              </a:rPr>
              <a:t>	Source: http://</a:t>
            </a:r>
            <a:r>
              <a:rPr lang="en-US" sz="800" dirty="0" err="1">
                <a:solidFill>
                  <a:schemeClr val="accent3"/>
                </a:solidFill>
              </a:rPr>
              <a:t>about.americanexpress.com</a:t>
            </a:r>
            <a:r>
              <a:rPr lang="en-US" sz="800" dirty="0">
                <a:solidFill>
                  <a:schemeClr val="accent3"/>
                </a:solidFill>
              </a:rPr>
              <a:t>/news/</a:t>
            </a:r>
            <a:r>
              <a:rPr lang="en-US" sz="800" dirty="0" err="1">
                <a:solidFill>
                  <a:schemeClr val="accent3"/>
                </a:solidFill>
              </a:rPr>
              <a:t>pr</a:t>
            </a:r>
            <a:r>
              <a:rPr lang="en-US" sz="800" dirty="0">
                <a:solidFill>
                  <a:schemeClr val="accent3"/>
                </a:solidFill>
              </a:rPr>
              <a:t>/2017/</a:t>
            </a:r>
            <a:r>
              <a:rPr lang="en-US" sz="800" dirty="0" err="1">
                <a:solidFill>
                  <a:schemeClr val="accent3"/>
                </a:solidFill>
              </a:rPr>
              <a:t>jd</a:t>
            </a:r>
            <a:r>
              <a:rPr lang="en-US" sz="800" dirty="0">
                <a:solidFill>
                  <a:schemeClr val="accent3"/>
                </a:solidFill>
              </a:rPr>
              <a:t>-power-ranks-</a:t>
            </a:r>
            <a:r>
              <a:rPr lang="en-US" sz="800" dirty="0" err="1">
                <a:solidFill>
                  <a:schemeClr val="accent3"/>
                </a:solidFill>
              </a:rPr>
              <a:t>amex</a:t>
            </a:r>
            <a:r>
              <a:rPr lang="en-US" sz="800" dirty="0">
                <a:solidFill>
                  <a:schemeClr val="accent3"/>
                </a:solidFill>
              </a:rPr>
              <a:t>-highest-customer-</a:t>
            </a:r>
            <a:r>
              <a:rPr lang="en-US" sz="800" dirty="0" err="1">
                <a:solidFill>
                  <a:schemeClr val="accent3"/>
                </a:solidFill>
              </a:rPr>
              <a:t>satisfaction.aspx</a:t>
            </a:r>
            <a:endParaRPr lang="en-US" sz="800" dirty="0">
              <a:solidFill>
                <a:schemeClr val="accent3"/>
              </a:solidFill>
            </a:endParaRPr>
          </a:p>
          <a:p>
            <a:pPr>
              <a:tabLst>
                <a:tab pos="114300" algn="l"/>
              </a:tabLst>
            </a:pPr>
            <a:r>
              <a:rPr lang="en-US" sz="800" baseline="30000" dirty="0">
                <a:solidFill>
                  <a:schemeClr val="accent3"/>
                </a:solidFill>
              </a:rPr>
              <a:t>3	</a:t>
            </a:r>
            <a:r>
              <a:rPr lang="en-US" sz="800" dirty="0">
                <a:solidFill>
                  <a:schemeClr val="accent3"/>
                </a:solidFill>
              </a:rPr>
              <a:t>Based on internal comparison of American Express small merchant locations in December 2016 to American Express small merchant locations in December 2017. </a:t>
            </a:r>
          </a:p>
        </p:txBody>
      </p:sp>
      <p:sp>
        <p:nvSpPr>
          <p:cNvPr id="22" name="TextBox 21"/>
          <p:cNvSpPr txBox="1"/>
          <p:nvPr/>
        </p:nvSpPr>
        <p:spPr>
          <a:xfrm>
            <a:off x="10191764" y="4538"/>
            <a:ext cx="3625836"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latin typeface="BentonSans Light" panose="02000503000000020004" pitchFamily="2" charset="0"/>
              </a:rPr>
              <a:t>Update claims</a:t>
            </a:r>
          </a:p>
        </p:txBody>
      </p:sp>
    </p:spTree>
    <p:extLst>
      <p:ext uri="{BB962C8B-B14F-4D97-AF65-F5344CB8AC3E}">
        <p14:creationId xmlns:p14="http://schemas.microsoft.com/office/powerpoint/2010/main" val="4028465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16FFCAB-EAB4-F04A-8CE5-4EBA799C584F}"/>
              </a:ext>
            </a:extLst>
          </p:cNvPr>
          <p:cNvSpPr>
            <a:spLocks noGrp="1"/>
          </p:cNvSpPr>
          <p:nvPr>
            <p:ph type="title"/>
          </p:nvPr>
        </p:nvSpPr>
        <p:spPr/>
        <p:txBody>
          <a:bodyPr/>
          <a:lstStyle/>
          <a:p>
            <a:r>
              <a:rPr lang="en-US" dirty="0"/>
              <a:t>How to Build Your Slides</a:t>
            </a:r>
          </a:p>
        </p:txBody>
      </p:sp>
      <p:sp>
        <p:nvSpPr>
          <p:cNvPr id="5" name="Content Placeholder 4">
            <a:extLst>
              <a:ext uri="{FF2B5EF4-FFF2-40B4-BE49-F238E27FC236}">
                <a16:creationId xmlns:a16="http://schemas.microsoft.com/office/drawing/2014/main" xmlns="" id="{86F5F05E-3381-F64A-84F5-2E7613AEFEFF}"/>
              </a:ext>
            </a:extLst>
          </p:cNvPr>
          <p:cNvSpPr>
            <a:spLocks noGrp="1"/>
          </p:cNvSpPr>
          <p:nvPr>
            <p:ph idx="12"/>
          </p:nvPr>
        </p:nvSpPr>
        <p:spPr>
          <a:xfrm>
            <a:off x="560717" y="1053458"/>
            <a:ext cx="12731817" cy="4231928"/>
          </a:xfrm>
        </p:spPr>
        <p:txBody>
          <a:bodyPr/>
          <a:lstStyle/>
          <a:p>
            <a:pPr>
              <a:spcBef>
                <a:spcPts val="1200"/>
              </a:spcBef>
            </a:pPr>
            <a:r>
              <a:rPr lang="en-US" b="1" dirty="0">
                <a:solidFill>
                  <a:schemeClr val="accent1"/>
                </a:solidFill>
              </a:rPr>
              <a:t>To create a custom document for your partner:</a:t>
            </a:r>
          </a:p>
          <a:p>
            <a:pPr marL="342900" indent="-342900">
              <a:spcBef>
                <a:spcPts val="1200"/>
              </a:spcBef>
              <a:buFont typeface="+mj-lt"/>
              <a:buAutoNum type="arabicPeriod"/>
            </a:pPr>
            <a:r>
              <a:rPr lang="en-US" dirty="0">
                <a:solidFill>
                  <a:schemeClr val="accent5"/>
                </a:solidFill>
              </a:rPr>
              <a:t>Save a copy of this file. Append the file name with your partner’s name.</a:t>
            </a:r>
          </a:p>
          <a:p>
            <a:pPr marL="342900" indent="-342900">
              <a:spcBef>
                <a:spcPts val="1200"/>
              </a:spcBef>
              <a:buFont typeface="+mj-lt"/>
              <a:buAutoNum type="arabicPeriod"/>
            </a:pPr>
            <a:r>
              <a:rPr lang="en-US" dirty="0">
                <a:solidFill>
                  <a:schemeClr val="accent5"/>
                </a:solidFill>
              </a:rPr>
              <a:t>Thoroughly review slides 3 through 11.</a:t>
            </a:r>
          </a:p>
          <a:p>
            <a:pPr marL="342900" indent="-342900">
              <a:spcBef>
                <a:spcPts val="1200"/>
              </a:spcBef>
              <a:buFont typeface="+mj-lt"/>
              <a:buAutoNum type="arabicPeriod"/>
            </a:pPr>
            <a:r>
              <a:rPr lang="en-US" dirty="0">
                <a:solidFill>
                  <a:schemeClr val="accent5"/>
                </a:solidFill>
              </a:rPr>
              <a:t>Delete any slides 12 through 70 not relevant to your partner.</a:t>
            </a:r>
          </a:p>
          <a:p>
            <a:pPr marL="342900" indent="-342900">
              <a:spcBef>
                <a:spcPts val="1200"/>
              </a:spcBef>
              <a:buFont typeface="+mj-lt"/>
              <a:buAutoNum type="arabicPeriod"/>
            </a:pPr>
            <a:r>
              <a:rPr lang="en-US" dirty="0">
                <a:solidFill>
                  <a:schemeClr val="accent5"/>
                </a:solidFill>
              </a:rPr>
              <a:t>Delete any slides with this note in the upper right:</a:t>
            </a:r>
          </a:p>
          <a:p>
            <a:pPr marL="342900" indent="-342900">
              <a:spcBef>
                <a:spcPts val="1200"/>
              </a:spcBef>
              <a:buFont typeface="+mj-lt"/>
              <a:buAutoNum type="arabicPeriod"/>
            </a:pPr>
            <a:r>
              <a:rPr lang="en-US" dirty="0">
                <a:solidFill>
                  <a:schemeClr val="accent5"/>
                </a:solidFill>
              </a:rPr>
              <a:t>Some slides have notes like these:</a:t>
            </a:r>
            <a:br>
              <a:rPr lang="en-US" dirty="0">
                <a:solidFill>
                  <a:schemeClr val="accent5"/>
                </a:solidFill>
              </a:rPr>
            </a:br>
            <a:r>
              <a:rPr lang="en-US" dirty="0">
                <a:solidFill>
                  <a:schemeClr val="accent5"/>
                </a:solidFill>
              </a:rPr>
              <a:t/>
            </a:r>
            <a:br>
              <a:rPr lang="en-US" dirty="0">
                <a:solidFill>
                  <a:schemeClr val="accent5"/>
                </a:solidFill>
              </a:rPr>
            </a:br>
            <a:r>
              <a:rPr lang="en-US" dirty="0">
                <a:solidFill>
                  <a:schemeClr val="accent5"/>
                </a:solidFill>
              </a:rPr>
              <a:t/>
            </a:r>
            <a:br>
              <a:rPr lang="en-US" dirty="0">
                <a:solidFill>
                  <a:schemeClr val="accent5"/>
                </a:solidFill>
              </a:rPr>
            </a:br>
            <a:r>
              <a:rPr lang="en-US" dirty="0">
                <a:solidFill>
                  <a:schemeClr val="accent5"/>
                </a:solidFill>
              </a:rPr>
              <a:t/>
            </a:r>
            <a:br>
              <a:rPr lang="en-US" dirty="0">
                <a:solidFill>
                  <a:schemeClr val="accent5"/>
                </a:solidFill>
              </a:rPr>
            </a:br>
            <a:r>
              <a:rPr lang="en-US" sz="1700" dirty="0">
                <a:solidFill>
                  <a:schemeClr val="accent5"/>
                </a:solidFill>
              </a:rPr>
              <a:t>Review these notes, and customize or delete slides accordingly.</a:t>
            </a:r>
            <a:br>
              <a:rPr lang="en-US" sz="1700" dirty="0">
                <a:solidFill>
                  <a:schemeClr val="accent5"/>
                </a:solidFill>
              </a:rPr>
            </a:br>
            <a:endParaRPr lang="en-US" dirty="0">
              <a:solidFill>
                <a:schemeClr val="accent5"/>
              </a:solidFill>
            </a:endParaRPr>
          </a:p>
          <a:p>
            <a:pPr marL="342900" indent="-342900">
              <a:spcBef>
                <a:spcPts val="1200"/>
              </a:spcBef>
              <a:buFont typeface="+mj-lt"/>
              <a:buAutoNum type="arabicPeriod"/>
            </a:pPr>
            <a:r>
              <a:rPr lang="en-US" dirty="0">
                <a:solidFill>
                  <a:schemeClr val="accent5"/>
                </a:solidFill>
              </a:rPr>
              <a:t>Export your file as a PDF (File / Export / choose “PDF” from the drop-down menu) and share the PDF with your partner.</a:t>
            </a:r>
          </a:p>
        </p:txBody>
      </p:sp>
      <p:grpSp>
        <p:nvGrpSpPr>
          <p:cNvPr id="13" name="Group 12">
            <a:extLst>
              <a:ext uri="{FF2B5EF4-FFF2-40B4-BE49-F238E27FC236}">
                <a16:creationId xmlns:a16="http://schemas.microsoft.com/office/drawing/2014/main" xmlns="" id="{8289FC5F-7B2F-B846-B118-944CD87E791E}"/>
              </a:ext>
            </a:extLst>
          </p:cNvPr>
          <p:cNvGrpSpPr/>
          <p:nvPr/>
        </p:nvGrpSpPr>
        <p:grpSpPr>
          <a:xfrm>
            <a:off x="5943600" y="391948"/>
            <a:ext cx="7245927" cy="2534131"/>
            <a:chOff x="6151418" y="391949"/>
            <a:chExt cx="7038109" cy="2526742"/>
          </a:xfrm>
        </p:grpSpPr>
        <p:cxnSp>
          <p:nvCxnSpPr>
            <p:cNvPr id="9" name="Straight Connector 8">
              <a:extLst>
                <a:ext uri="{FF2B5EF4-FFF2-40B4-BE49-F238E27FC236}">
                  <a16:creationId xmlns:a16="http://schemas.microsoft.com/office/drawing/2014/main" xmlns="" id="{6D576FF4-EC42-F948-AD65-FFEEEFD55727}"/>
                </a:ext>
              </a:extLst>
            </p:cNvPr>
            <p:cNvCxnSpPr/>
            <p:nvPr/>
          </p:nvCxnSpPr>
          <p:spPr>
            <a:xfrm>
              <a:off x="6151418" y="2918691"/>
              <a:ext cx="7038109" cy="0"/>
            </a:xfrm>
            <a:prstGeom prst="line">
              <a:avLst/>
            </a:prstGeom>
            <a:ln w="190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xmlns="" id="{1BC25A54-64BE-944A-982A-0349EE53254E}"/>
                </a:ext>
              </a:extLst>
            </p:cNvPr>
            <p:cNvCxnSpPr>
              <a:cxnSpLocks/>
            </p:cNvCxnSpPr>
            <p:nvPr/>
          </p:nvCxnSpPr>
          <p:spPr>
            <a:xfrm>
              <a:off x="13189527" y="391949"/>
              <a:ext cx="0" cy="2526742"/>
            </a:xfrm>
            <a:prstGeom prst="line">
              <a:avLst/>
            </a:prstGeom>
            <a:ln w="19050">
              <a:solidFill>
                <a:srgbClr val="FF0000"/>
              </a:solidFill>
              <a:headEnd type="triangle" w="lg" len="med"/>
            </a:ln>
            <a:effectLst/>
          </p:spPr>
          <p:style>
            <a:lnRef idx="2">
              <a:schemeClr val="accent1"/>
            </a:lnRef>
            <a:fillRef idx="0">
              <a:schemeClr val="accent1"/>
            </a:fillRef>
            <a:effectRef idx="1">
              <a:schemeClr val="accent1"/>
            </a:effectRef>
            <a:fontRef idx="minor">
              <a:schemeClr val="tx1"/>
            </a:fontRef>
          </p:style>
        </p:cxnSp>
      </p:grpSp>
      <p:sp>
        <p:nvSpPr>
          <p:cNvPr id="14" name="TextBox 13">
            <a:extLst>
              <a:ext uri="{FF2B5EF4-FFF2-40B4-BE49-F238E27FC236}">
                <a16:creationId xmlns:a16="http://schemas.microsoft.com/office/drawing/2014/main" xmlns="" id="{94EFBE27-1EFC-2146-B9EC-C50CDDA767A7}"/>
              </a:ext>
            </a:extLst>
          </p:cNvPr>
          <p:cNvSpPr txBox="1"/>
          <p:nvPr/>
        </p:nvSpPr>
        <p:spPr>
          <a:xfrm>
            <a:off x="3460736" y="3547646"/>
            <a:ext cx="3343564" cy="677108"/>
          </a:xfrm>
          <a:prstGeom prst="rect">
            <a:avLst/>
          </a:prstGeom>
          <a:solidFill>
            <a:srgbClr val="FFFF00"/>
          </a:solidFill>
        </p:spPr>
        <p:txBody>
          <a:bodyPr wrap="square" lIns="91440" tIns="91440" rIns="91440" bIns="91440" rtlCol="0">
            <a:spAutoFit/>
          </a:bodyPr>
          <a:lstStyle/>
          <a:p>
            <a:pPr>
              <a:spcBef>
                <a:spcPts val="1000"/>
              </a:spcBef>
            </a:pPr>
            <a:r>
              <a:rPr lang="en-US" sz="1600" dirty="0">
                <a:solidFill>
                  <a:srgbClr val="FF0000"/>
                </a:solidFill>
                <a:latin typeface="Arial" panose="020B0604020202020204" pitchFamily="34" charset="0"/>
                <a:cs typeface="Arial" panose="020B0604020202020204" pitchFamily="34" charset="0"/>
              </a:rPr>
              <a:t>Confirm your Partner’s eligibility </a:t>
            </a:r>
            <a:r>
              <a:rPr lang="en-US" sz="1600" b="1" dirty="0">
                <a:solidFill>
                  <a:srgbClr val="FF0000"/>
                </a:solidFill>
                <a:latin typeface="Arial" panose="020B0604020202020204" pitchFamily="34" charset="0"/>
                <a:cs typeface="Arial" panose="020B0604020202020204" pitchFamily="34" charset="0"/>
              </a:rPr>
              <a:t>BEFORE</a:t>
            </a:r>
            <a:r>
              <a:rPr lang="en-US" sz="1600" dirty="0">
                <a:solidFill>
                  <a:srgbClr val="FF0000"/>
                </a:solidFill>
                <a:latin typeface="Arial" panose="020B0604020202020204" pitchFamily="34" charset="0"/>
                <a:cs typeface="Arial" panose="020B0604020202020204" pitchFamily="34" charset="0"/>
              </a:rPr>
              <a:t> discussing this asset.</a:t>
            </a:r>
          </a:p>
        </p:txBody>
      </p:sp>
      <p:sp>
        <p:nvSpPr>
          <p:cNvPr id="15" name="TextBox 14">
            <a:extLst>
              <a:ext uri="{FF2B5EF4-FFF2-40B4-BE49-F238E27FC236}">
                <a16:creationId xmlns:a16="http://schemas.microsoft.com/office/drawing/2014/main" xmlns="" id="{C7D35363-C73B-A04C-8BB5-21B1720E8A52}"/>
              </a:ext>
            </a:extLst>
          </p:cNvPr>
          <p:cNvSpPr txBox="1"/>
          <p:nvPr/>
        </p:nvSpPr>
        <p:spPr>
          <a:xfrm>
            <a:off x="903257" y="3547646"/>
            <a:ext cx="2358103" cy="677108"/>
          </a:xfrm>
          <a:prstGeom prst="rect">
            <a:avLst/>
          </a:prstGeom>
          <a:solidFill>
            <a:srgbClr val="FFFF00"/>
          </a:solidFill>
        </p:spPr>
        <p:txBody>
          <a:bodyPr wrap="square" lIns="91440" tIns="91440" rIns="91440" bIns="91440" rtlCol="0">
            <a:spAutoFit/>
          </a:bodyPr>
          <a:lstStyle/>
          <a:p>
            <a:pPr>
              <a:spcBef>
                <a:spcPts val="600"/>
              </a:spcBef>
            </a:pPr>
            <a:r>
              <a:rPr lang="en-US" sz="1600" dirty="0">
                <a:solidFill>
                  <a:srgbClr val="FF0000"/>
                </a:solidFill>
              </a:rPr>
              <a:t>Customize this page for your specific partner</a:t>
            </a:r>
          </a:p>
        </p:txBody>
      </p:sp>
    </p:spTree>
    <p:extLst>
      <p:ext uri="{BB962C8B-B14F-4D97-AF65-F5344CB8AC3E}">
        <p14:creationId xmlns:p14="http://schemas.microsoft.com/office/powerpoint/2010/main" val="4115420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936FA46-9DDD-AB41-BC62-F2A7A8376835}"/>
              </a:ext>
            </a:extLst>
          </p:cNvPr>
          <p:cNvSpPr>
            <a:spLocks noGrp="1"/>
          </p:cNvSpPr>
          <p:nvPr>
            <p:ph type="title"/>
          </p:nvPr>
        </p:nvSpPr>
        <p:spPr>
          <a:xfrm>
            <a:off x="682190" y="2719173"/>
            <a:ext cx="12626454" cy="1723549"/>
          </a:xfrm>
        </p:spPr>
        <p:txBody>
          <a:bodyPr/>
          <a:lstStyle/>
          <a:p>
            <a:r>
              <a:rPr lang="en-US" dirty="0"/>
              <a:t>Industry Pricing </a:t>
            </a:r>
            <a:br>
              <a:rPr lang="en-US" dirty="0"/>
            </a:br>
            <a:r>
              <a:rPr lang="en-US" dirty="0"/>
              <a:t>from American Express</a:t>
            </a:r>
          </a:p>
        </p:txBody>
      </p:sp>
    </p:spTree>
    <p:extLst>
      <p:ext uri="{BB962C8B-B14F-4D97-AF65-F5344CB8AC3E}">
        <p14:creationId xmlns:p14="http://schemas.microsoft.com/office/powerpoint/2010/main" val="3376867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B1F2193-D91A-1D4B-81C1-EB0613F0546B}"/>
              </a:ext>
            </a:extLst>
          </p:cNvPr>
          <p:cNvSpPr>
            <a:spLocks noGrp="1"/>
          </p:cNvSpPr>
          <p:nvPr>
            <p:ph type="title"/>
          </p:nvPr>
        </p:nvSpPr>
        <p:spPr/>
        <p:txBody>
          <a:bodyPr/>
          <a:lstStyle/>
          <a:p>
            <a:r>
              <a:rPr lang="en-US" dirty="0"/>
              <a:t>Lower Price / Added Opportunity</a:t>
            </a:r>
          </a:p>
        </p:txBody>
      </p:sp>
      <p:sp>
        <p:nvSpPr>
          <p:cNvPr id="3" name="Content Placeholder 2">
            <a:extLst>
              <a:ext uri="{FF2B5EF4-FFF2-40B4-BE49-F238E27FC236}">
                <a16:creationId xmlns:a16="http://schemas.microsoft.com/office/drawing/2014/main" xmlns="" id="{861E1C98-BC56-D24B-94AD-786691179C7F}"/>
              </a:ext>
            </a:extLst>
          </p:cNvPr>
          <p:cNvSpPr>
            <a:spLocks noGrp="1"/>
          </p:cNvSpPr>
          <p:nvPr>
            <p:ph idx="12"/>
          </p:nvPr>
        </p:nvSpPr>
        <p:spPr/>
        <p:txBody>
          <a:bodyPr/>
          <a:lstStyle/>
          <a:p>
            <a:r>
              <a:rPr lang="en-US" dirty="0"/>
              <a:t>Your merchants now have access to new available pricing changes, so merchants can say “yes” to American Express.</a:t>
            </a:r>
          </a:p>
        </p:txBody>
      </p:sp>
      <p:graphicFrame>
        <p:nvGraphicFramePr>
          <p:cNvPr id="5" name="Table 4">
            <a:extLst>
              <a:ext uri="{FF2B5EF4-FFF2-40B4-BE49-F238E27FC236}">
                <a16:creationId xmlns:a16="http://schemas.microsoft.com/office/drawing/2014/main" xmlns="" id="{465A02A9-C2C7-6844-9383-CD320946CE4E}"/>
              </a:ext>
            </a:extLst>
          </p:cNvPr>
          <p:cNvGraphicFramePr>
            <a:graphicFrameLocks noGrp="1"/>
          </p:cNvGraphicFramePr>
          <p:nvPr>
            <p:extLst>
              <p:ext uri="{D42A27DB-BD31-4B8C-83A1-F6EECF244321}">
                <p14:modId xmlns:p14="http://schemas.microsoft.com/office/powerpoint/2010/main" val="3410852525"/>
              </p:ext>
            </p:extLst>
          </p:nvPr>
        </p:nvGraphicFramePr>
        <p:xfrm>
          <a:off x="560716" y="1618768"/>
          <a:ext cx="6045567" cy="5042426"/>
        </p:xfrm>
        <a:graphic>
          <a:graphicData uri="http://schemas.openxmlformats.org/drawingml/2006/table">
            <a:tbl>
              <a:tblPr firstRow="1" firstCol="1" bandRow="1">
                <a:tableStyleId>{69CF1AB2-1976-4502-BF36-3FF5EA218861}</a:tableStyleId>
              </a:tblPr>
              <a:tblGrid>
                <a:gridCol w="1257696">
                  <a:extLst>
                    <a:ext uri="{9D8B030D-6E8A-4147-A177-3AD203B41FA5}">
                      <a16:colId xmlns:a16="http://schemas.microsoft.com/office/drawing/2014/main" xmlns="" val="20000"/>
                    </a:ext>
                  </a:extLst>
                </a:gridCol>
                <a:gridCol w="1760835">
                  <a:extLst>
                    <a:ext uri="{9D8B030D-6E8A-4147-A177-3AD203B41FA5}">
                      <a16:colId xmlns:a16="http://schemas.microsoft.com/office/drawing/2014/main" xmlns="" val="20001"/>
                    </a:ext>
                  </a:extLst>
                </a:gridCol>
                <a:gridCol w="3027036">
                  <a:extLst>
                    <a:ext uri="{9D8B030D-6E8A-4147-A177-3AD203B41FA5}">
                      <a16:colId xmlns:a16="http://schemas.microsoft.com/office/drawing/2014/main" xmlns="" val="20002"/>
                    </a:ext>
                  </a:extLst>
                </a:gridCol>
              </a:tblGrid>
              <a:tr h="447312">
                <a:tc>
                  <a:txBody>
                    <a:bodyPr/>
                    <a:lstStyle/>
                    <a:p>
                      <a:pPr marL="91440" marR="0" algn="ctr">
                        <a:spcBef>
                          <a:spcPts val="0"/>
                        </a:spcBef>
                        <a:spcAft>
                          <a:spcPts val="0"/>
                        </a:spcAft>
                      </a:pPr>
                      <a:r>
                        <a:rPr lang="en-US" sz="1800" b="0" i="0" dirty="0">
                          <a:solidFill>
                            <a:schemeClr val="bg1"/>
                          </a:solidFill>
                          <a:effectLst/>
                          <a:latin typeface="Cambria" panose="02040503050406030204" pitchFamily="18" charset="0"/>
                        </a:rPr>
                        <a:t>Industry</a:t>
                      </a:r>
                      <a:endParaRPr lang="en-US" sz="1800" b="0" i="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txBody>
                  <a:tcPr marL="32320" marR="32320" marT="0" marB="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algn="ctr">
                        <a:spcBef>
                          <a:spcPts val="0"/>
                        </a:spcBef>
                        <a:spcAft>
                          <a:spcPts val="0"/>
                        </a:spcAft>
                      </a:pPr>
                      <a:r>
                        <a:rPr lang="en-US" sz="1800" b="0" i="0" dirty="0">
                          <a:solidFill>
                            <a:schemeClr val="bg1"/>
                          </a:solidFill>
                          <a:effectLst/>
                          <a:latin typeface="Cambria" panose="02040503050406030204" pitchFamily="18" charset="0"/>
                        </a:rPr>
                        <a:t>Transaction Size </a:t>
                      </a:r>
                    </a:p>
                  </a:txBody>
                  <a:tcPr marL="32320" marR="3232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91440" marR="0" algn="ctr">
                        <a:spcBef>
                          <a:spcPts val="0"/>
                        </a:spcBef>
                        <a:spcAft>
                          <a:spcPts val="0"/>
                        </a:spcAft>
                      </a:pPr>
                      <a:r>
                        <a:rPr lang="en-US" sz="1800" b="0" i="0" dirty="0">
                          <a:solidFill>
                            <a:schemeClr val="bg1"/>
                          </a:solidFill>
                          <a:effectLst/>
                          <a:latin typeface="Cambria" panose="02040503050406030204" pitchFamily="18" charset="0"/>
                        </a:rPr>
                        <a:t>New Available Pricing*</a:t>
                      </a:r>
                    </a:p>
                  </a:txBody>
                  <a:tcPr marL="0" marR="0" marT="0" marB="0" anchor="ctr">
                    <a:lnL w="9525"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xmlns="" val="10000"/>
                  </a:ext>
                </a:extLst>
              </a:tr>
              <a:tr h="0">
                <a:tc rowSpan="3">
                  <a:txBody>
                    <a:bodyPr/>
                    <a:lstStyle/>
                    <a:p>
                      <a:pPr marL="0" marR="0" algn="ctr">
                        <a:spcBef>
                          <a:spcPts val="0"/>
                        </a:spcBef>
                        <a:spcAft>
                          <a:spcPts val="0"/>
                        </a:spcAft>
                      </a:pPr>
                      <a:r>
                        <a:rPr lang="en-US" sz="1400" b="1" i="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Utilities</a:t>
                      </a: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400" b="0" i="0" dirty="0">
                          <a:solidFill>
                            <a:schemeClr val="tx2"/>
                          </a:solidFill>
                          <a:effectLst/>
                          <a:latin typeface="Arial" panose="020B0604020202020204" pitchFamily="34" charset="0"/>
                          <a:ea typeface="Calibri" panose="020F0502020204030204" pitchFamily="34" charset="0"/>
                          <a:cs typeface="Times New Roman" panose="02020603050405020304" pitchFamily="18" charset="0"/>
                        </a:rPr>
                        <a:t>≤ $1K</a:t>
                      </a:r>
                    </a:p>
                  </a:txBody>
                  <a:tcPr marT="91440" marB="91440">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a:txBody>
                    <a:bodyPr/>
                    <a:lstStyle/>
                    <a:p>
                      <a:pPr marL="91440" marR="0" lvl="0" indent="0" algn="l" defTabSz="609616" rtl="0" eaLnBrk="1" fontAlgn="auto" latinLnBrk="0" hangingPunct="1">
                        <a:lnSpc>
                          <a:spcPct val="100000"/>
                        </a:lnSpc>
                        <a:spcBef>
                          <a:spcPts val="0"/>
                        </a:spcBef>
                        <a:spcAft>
                          <a:spcPts val="0"/>
                        </a:spcAft>
                        <a:buClrTx/>
                        <a:buSzTx/>
                        <a:buFontTx/>
                        <a:buNone/>
                        <a:tabLst/>
                        <a:defRPr/>
                      </a:pPr>
                      <a:r>
                        <a:rPr lang="en-US" sz="1400" b="0" i="0" dirty="0">
                          <a:solidFill>
                            <a:schemeClr val="accent1"/>
                          </a:solidFill>
                          <a:latin typeface="Arial" panose="020B0604020202020204" pitchFamily="34" charset="0"/>
                          <a:cs typeface="BentonSans-Book"/>
                        </a:rPr>
                        <a:t>$1.35 per</a:t>
                      </a:r>
                      <a:r>
                        <a:rPr lang="en-US" sz="1400" b="0" i="0" spc="-29" dirty="0">
                          <a:solidFill>
                            <a:schemeClr val="accent1"/>
                          </a:solidFill>
                          <a:latin typeface="Arial" panose="020B0604020202020204" pitchFamily="34" charset="0"/>
                          <a:cs typeface="BentonSans-Book"/>
                        </a:rPr>
                        <a:t> </a:t>
                      </a:r>
                      <a:r>
                        <a:rPr lang="en-US" sz="1400" b="0" i="0" spc="-4" dirty="0">
                          <a:solidFill>
                            <a:schemeClr val="accent1"/>
                          </a:solidFill>
                          <a:latin typeface="Arial" panose="020B0604020202020204" pitchFamily="34" charset="0"/>
                          <a:cs typeface="BentonSans-Book"/>
                        </a:rPr>
                        <a:t>transaction</a:t>
                      </a:r>
                      <a:endParaRPr lang="en-US" sz="1400" b="0" i="0" dirty="0">
                        <a:solidFill>
                          <a:schemeClr val="accent1"/>
                        </a:solidFill>
                        <a:latin typeface="Arial" panose="020B0604020202020204" pitchFamily="34" charset="0"/>
                        <a:cs typeface="BentonSans-Book"/>
                      </a:endParaRPr>
                    </a:p>
                  </a:txBody>
                  <a:tcPr marR="0"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xmlns="" val="10001"/>
                  </a:ext>
                </a:extLst>
              </a:tr>
              <a:tr h="0">
                <a:tc vMerge="1">
                  <a:txBody>
                    <a:bodyPr/>
                    <a:lstStyle/>
                    <a:p>
                      <a:pPr marL="0" marR="0">
                        <a:spcBef>
                          <a:spcPts val="0"/>
                        </a:spcBef>
                        <a:spcAft>
                          <a:spcPts val="0"/>
                        </a:spcAft>
                      </a:pPr>
                      <a:endParaRPr lang="en-US" sz="1400" b="0" dirty="0">
                        <a:solidFill>
                          <a:schemeClr val="tx2"/>
                        </a:solidFill>
                        <a:effectLst/>
                        <a:latin typeface="BentonSans Light" panose="02000503000000020004" pitchFamily="2" charset="0"/>
                        <a:ea typeface="Calibri" panose="020F0502020204030204" pitchFamily="34" charset="0"/>
                        <a:cs typeface="Times New Roman" panose="02020603050405020304" pitchFamily="18" charset="0"/>
                      </a:endParaRP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tc>
                  <a:txBody>
                    <a:bodyPr/>
                    <a:lstStyle/>
                    <a:p>
                      <a:pPr marL="0" marR="0" algn="ctr">
                        <a:spcBef>
                          <a:spcPts val="0"/>
                        </a:spcBef>
                        <a:spcAft>
                          <a:spcPts val="0"/>
                        </a:spcAft>
                      </a:pPr>
                      <a:r>
                        <a:rPr lang="en-US" sz="1400" b="0" i="0" dirty="0">
                          <a:solidFill>
                            <a:schemeClr val="tx2"/>
                          </a:solidFill>
                          <a:effectLst/>
                          <a:latin typeface="Arial" panose="020B0604020202020204" pitchFamily="34" charset="0"/>
                          <a:ea typeface="Calibri" panose="020F0502020204030204" pitchFamily="34" charset="0"/>
                          <a:cs typeface="Times New Roman" panose="02020603050405020304" pitchFamily="18" charset="0"/>
                        </a:rPr>
                        <a:t>$1K–$1500</a:t>
                      </a:r>
                    </a:p>
                  </a:txBody>
                  <a:tcPr marT="91440" marB="91440">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a:txBody>
                    <a:bodyPr/>
                    <a:lstStyle/>
                    <a:p>
                      <a:pPr marL="91440" marR="0" lvl="0" indent="0" algn="l" defTabSz="609616" rtl="0" eaLnBrk="1" fontAlgn="auto" latinLnBrk="0" hangingPunct="1">
                        <a:lnSpc>
                          <a:spcPct val="100000"/>
                        </a:lnSpc>
                        <a:spcBef>
                          <a:spcPts val="0"/>
                        </a:spcBef>
                        <a:spcAft>
                          <a:spcPts val="0"/>
                        </a:spcAft>
                        <a:buClrTx/>
                        <a:buSzTx/>
                        <a:buFontTx/>
                        <a:buNone/>
                        <a:tabLst/>
                        <a:defRPr/>
                      </a:pPr>
                      <a:r>
                        <a:rPr lang="en-US" sz="1400" b="0" i="0" spc="-20" dirty="0">
                          <a:solidFill>
                            <a:schemeClr val="accent1"/>
                          </a:solidFill>
                          <a:latin typeface="Arial" panose="020B0604020202020204" pitchFamily="34" charset="0"/>
                          <a:cs typeface="BentonSans-Book"/>
                        </a:rPr>
                        <a:t>0.60% </a:t>
                      </a:r>
                      <a:r>
                        <a:rPr lang="en-US" sz="1400" b="0" i="0" dirty="0">
                          <a:solidFill>
                            <a:schemeClr val="accent1"/>
                          </a:solidFill>
                          <a:latin typeface="Arial" panose="020B0604020202020204" pitchFamily="34" charset="0"/>
                          <a:cs typeface="BentonSans-Book"/>
                        </a:rPr>
                        <a:t>+ $1.35 per</a:t>
                      </a:r>
                      <a:r>
                        <a:rPr lang="en-US" sz="1400" b="0" i="0" spc="-29" dirty="0">
                          <a:solidFill>
                            <a:schemeClr val="accent1"/>
                          </a:solidFill>
                          <a:latin typeface="Arial" panose="020B0604020202020204" pitchFamily="34" charset="0"/>
                          <a:cs typeface="BentonSans-Book"/>
                        </a:rPr>
                        <a:t> </a:t>
                      </a:r>
                      <a:r>
                        <a:rPr lang="en-US" sz="1400" b="0" i="0" spc="-4" dirty="0">
                          <a:solidFill>
                            <a:schemeClr val="accent1"/>
                          </a:solidFill>
                          <a:latin typeface="Arial" panose="020B0604020202020204" pitchFamily="34" charset="0"/>
                          <a:cs typeface="BentonSans-Book"/>
                        </a:rPr>
                        <a:t>transaction</a:t>
                      </a:r>
                      <a:endParaRPr lang="en-US" sz="1400" b="0" i="0" dirty="0">
                        <a:solidFill>
                          <a:schemeClr val="accent1"/>
                        </a:solidFill>
                        <a:latin typeface="Arial" panose="020B0604020202020204" pitchFamily="34" charset="0"/>
                        <a:cs typeface="BentonSans-Book"/>
                      </a:endParaRPr>
                    </a:p>
                  </a:txBody>
                  <a:tcPr marR="0"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xmlns="" val="10002"/>
                  </a:ext>
                </a:extLst>
              </a:tr>
              <a:tr h="0">
                <a:tc vMerge="1">
                  <a:txBody>
                    <a:bodyPr/>
                    <a:lstStyle/>
                    <a:p>
                      <a:pPr marL="0" marR="0">
                        <a:spcBef>
                          <a:spcPts val="0"/>
                        </a:spcBef>
                        <a:spcAft>
                          <a:spcPts val="0"/>
                        </a:spcAft>
                      </a:pPr>
                      <a:endParaRPr lang="en-US" sz="1400" b="0" dirty="0">
                        <a:solidFill>
                          <a:schemeClr val="tx2"/>
                        </a:solidFill>
                        <a:effectLst/>
                        <a:latin typeface="BentonSans Light" panose="02000503000000020004" pitchFamily="2" charset="0"/>
                        <a:ea typeface="Calibri" panose="020F0502020204030204" pitchFamily="34" charset="0"/>
                        <a:cs typeface="Times New Roman" panose="02020603050405020304" pitchFamily="18" charset="0"/>
                      </a:endParaRP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a:txBody>
                    <a:bodyPr/>
                    <a:lstStyle/>
                    <a:p>
                      <a:pPr marL="0" marR="0" algn="ctr">
                        <a:spcBef>
                          <a:spcPts val="0"/>
                        </a:spcBef>
                        <a:spcAft>
                          <a:spcPts val="0"/>
                        </a:spcAft>
                      </a:pPr>
                      <a:r>
                        <a:rPr lang="en-US" sz="1400" b="0" i="0" dirty="0">
                          <a:solidFill>
                            <a:schemeClr val="tx2"/>
                          </a:solidFill>
                          <a:effectLst/>
                          <a:latin typeface="Arial" panose="020B0604020202020204" pitchFamily="34" charset="0"/>
                          <a:ea typeface="Calibri" panose="020F0502020204030204" pitchFamily="34" charset="0"/>
                          <a:cs typeface="Times New Roman" panose="02020603050405020304" pitchFamily="18" charset="0"/>
                        </a:rPr>
                        <a:t>$1500+</a:t>
                      </a:r>
                    </a:p>
                  </a:txBody>
                  <a:tcPr marT="91440" marB="91440">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1440" marR="0" lvl="0" indent="0" algn="l" defTabSz="609616" rtl="0" eaLnBrk="1" fontAlgn="auto" latinLnBrk="0" hangingPunct="1">
                        <a:lnSpc>
                          <a:spcPct val="100000"/>
                        </a:lnSpc>
                        <a:spcBef>
                          <a:spcPts val="0"/>
                        </a:spcBef>
                        <a:spcAft>
                          <a:spcPts val="0"/>
                        </a:spcAft>
                        <a:buClrTx/>
                        <a:buSzTx/>
                        <a:buFontTx/>
                        <a:buNone/>
                        <a:tabLst/>
                        <a:defRPr/>
                      </a:pPr>
                      <a:r>
                        <a:rPr lang="en-US" sz="1400" b="0" i="0" dirty="0">
                          <a:solidFill>
                            <a:schemeClr val="accent1"/>
                          </a:solidFill>
                          <a:latin typeface="Arial" panose="020B0604020202020204" pitchFamily="34" charset="0"/>
                          <a:cs typeface="BentonSans-Book"/>
                        </a:rPr>
                        <a:t>1.25% per</a:t>
                      </a:r>
                      <a:r>
                        <a:rPr lang="en-US" sz="1400" b="0" i="0" spc="-63" dirty="0">
                          <a:solidFill>
                            <a:schemeClr val="accent1"/>
                          </a:solidFill>
                          <a:latin typeface="Arial" panose="020B0604020202020204" pitchFamily="34" charset="0"/>
                          <a:cs typeface="BentonSans-Book"/>
                        </a:rPr>
                        <a:t> </a:t>
                      </a:r>
                      <a:r>
                        <a:rPr lang="en-US" sz="1400" b="0" i="0" spc="-4" dirty="0">
                          <a:solidFill>
                            <a:schemeClr val="accent1"/>
                          </a:solidFill>
                          <a:latin typeface="Arial" panose="020B0604020202020204" pitchFamily="34" charset="0"/>
                          <a:cs typeface="BentonSans-Book"/>
                        </a:rPr>
                        <a:t>transaction</a:t>
                      </a:r>
                      <a:endParaRPr lang="en-US" sz="1400" b="0" i="0" dirty="0">
                        <a:solidFill>
                          <a:schemeClr val="accent1"/>
                        </a:solidFill>
                        <a:latin typeface="Arial" panose="020B0604020202020204" pitchFamily="34" charset="0"/>
                        <a:cs typeface="BentonSans-Book"/>
                      </a:endParaRPr>
                    </a:p>
                  </a:txBody>
                  <a:tcPr marR="0"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r h="0">
                <a:tc>
                  <a:txBody>
                    <a:bodyPr/>
                    <a:lstStyle/>
                    <a:p>
                      <a:pPr marL="0" marR="0" algn="ctr" rtl="0" eaLnBrk="1" fontAlgn="t" latinLnBrk="0" hangingPunct="1">
                        <a:spcBef>
                          <a:spcPts val="0"/>
                        </a:spcBef>
                        <a:spcAft>
                          <a:spcPts val="0"/>
                        </a:spcAft>
                      </a:pPr>
                      <a:r>
                        <a:rPr lang="en-US" sz="1400" b="1" i="0" u="none" strike="noStrike" dirty="0">
                          <a:solidFill>
                            <a:schemeClr val="accent1"/>
                          </a:solidFill>
                          <a:effectLst/>
                          <a:latin typeface="Arial" panose="020B0604020202020204" pitchFamily="34" charset="0"/>
                        </a:rPr>
                        <a:t>Rent</a:t>
                      </a: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alpha val="20000"/>
                      </a:schemeClr>
                    </a:solidFill>
                  </a:tcPr>
                </a:tc>
                <a:tc>
                  <a:txBody>
                    <a:bodyPr/>
                    <a:lstStyle/>
                    <a:p>
                      <a:pPr marL="0" marR="0" algn="ctr" rtl="0" eaLnBrk="1" fontAlgn="t" latinLnBrk="0" hangingPunct="1">
                        <a:spcBef>
                          <a:spcPts val="0"/>
                        </a:spcBef>
                        <a:spcAft>
                          <a:spcPts val="0"/>
                        </a:spcAft>
                      </a:pPr>
                      <a:r>
                        <a:rPr lang="en-US" sz="1400" b="0" i="0" u="none" strike="noStrike" dirty="0">
                          <a:solidFill>
                            <a:schemeClr val="tx2"/>
                          </a:solidFill>
                          <a:effectLst/>
                          <a:latin typeface="Arial" panose="020B0604020202020204" pitchFamily="34" charset="0"/>
                        </a:rPr>
                        <a:t>Any</a:t>
                      </a:r>
                    </a:p>
                  </a:txBody>
                  <a:tcPr marT="91440" marB="91440">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alpha val="20000"/>
                      </a:schemeClr>
                    </a:solidFill>
                  </a:tcPr>
                </a:tc>
                <a:tc>
                  <a:txBody>
                    <a:bodyPr/>
                    <a:lstStyle/>
                    <a:p>
                      <a:pPr marL="91440" marR="0" lvl="0" indent="0" algn="l" defTabSz="609616" rtl="0" eaLnBrk="1" fontAlgn="t" latinLnBrk="0" hangingPunct="1">
                        <a:lnSpc>
                          <a:spcPct val="100000"/>
                        </a:lnSpc>
                        <a:spcBef>
                          <a:spcPts val="0"/>
                        </a:spcBef>
                        <a:spcAft>
                          <a:spcPts val="0"/>
                        </a:spcAft>
                        <a:buClrTx/>
                        <a:buSzTx/>
                        <a:buFontTx/>
                        <a:buNone/>
                        <a:tabLst/>
                        <a:defRPr/>
                      </a:pPr>
                      <a:r>
                        <a:rPr lang="en-US" sz="1400" b="0" i="0" dirty="0">
                          <a:solidFill>
                            <a:schemeClr val="accent1"/>
                          </a:solidFill>
                          <a:latin typeface="Arial" panose="020B0604020202020204" pitchFamily="34" charset="0"/>
                          <a:cs typeface="BentonSans-Book"/>
                        </a:rPr>
                        <a:t>2.05% per</a:t>
                      </a:r>
                      <a:r>
                        <a:rPr lang="en-US" sz="1400" b="0" i="0" spc="-29" dirty="0">
                          <a:solidFill>
                            <a:schemeClr val="accent1"/>
                          </a:solidFill>
                          <a:latin typeface="Arial" panose="020B0604020202020204" pitchFamily="34" charset="0"/>
                          <a:cs typeface="BentonSans-Book"/>
                        </a:rPr>
                        <a:t> </a:t>
                      </a:r>
                      <a:r>
                        <a:rPr lang="en-US" sz="1400" b="0" i="0" spc="-4" dirty="0">
                          <a:solidFill>
                            <a:schemeClr val="accent1"/>
                          </a:solidFill>
                          <a:latin typeface="Arial" panose="020B0604020202020204" pitchFamily="34" charset="0"/>
                          <a:cs typeface="BentonSans-Book"/>
                        </a:rPr>
                        <a:t>transaction </a:t>
                      </a:r>
                      <a:endParaRPr lang="en-US" sz="1400" b="0" i="0" dirty="0">
                        <a:solidFill>
                          <a:schemeClr val="accent1"/>
                        </a:solidFill>
                        <a:latin typeface="Arial" panose="020B0604020202020204" pitchFamily="34" charset="0"/>
                        <a:cs typeface="BentonSans-Book"/>
                      </a:endParaRPr>
                    </a:p>
                  </a:txBody>
                  <a:tcPr marR="0"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alpha val="20000"/>
                      </a:schemeClr>
                    </a:solidFill>
                  </a:tcPr>
                </a:tc>
                <a:extLst>
                  <a:ext uri="{0D108BD9-81ED-4DB2-BD59-A6C34878D82A}">
                    <a16:rowId xmlns:a16="http://schemas.microsoft.com/office/drawing/2014/main" xmlns="" val="10004"/>
                  </a:ext>
                </a:extLst>
              </a:tr>
              <a:tr h="0">
                <a:tc rowSpan="2">
                  <a:txBody>
                    <a:bodyPr/>
                    <a:lstStyle/>
                    <a:p>
                      <a:pPr marL="0" marR="0" algn="ctr">
                        <a:spcBef>
                          <a:spcPts val="0"/>
                        </a:spcBef>
                        <a:spcAft>
                          <a:spcPts val="0"/>
                        </a:spcAft>
                      </a:pPr>
                      <a:r>
                        <a:rPr lang="en-US" sz="1400" b="1" i="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Education</a:t>
                      </a: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a:txBody>
                    <a:bodyPr/>
                    <a:lstStyle/>
                    <a:p>
                      <a:pPr marL="0" marR="0" algn="ctr">
                        <a:spcBef>
                          <a:spcPts val="0"/>
                        </a:spcBef>
                        <a:spcAft>
                          <a:spcPts val="0"/>
                        </a:spcAft>
                      </a:pPr>
                      <a:r>
                        <a:rPr lang="en-US" sz="1400" b="0" i="0" dirty="0">
                          <a:solidFill>
                            <a:schemeClr val="tx2"/>
                          </a:solidFill>
                          <a:effectLst/>
                          <a:latin typeface="Arial" panose="020B0604020202020204" pitchFamily="34" charset="0"/>
                          <a:ea typeface="Calibri" panose="020F0502020204030204" pitchFamily="34" charset="0"/>
                          <a:cs typeface="Times New Roman" panose="02020603050405020304" pitchFamily="18" charset="0"/>
                        </a:rPr>
                        <a:t>Any</a:t>
                      </a:r>
                    </a:p>
                  </a:txBody>
                  <a:tcPr marT="91440" marB="91440">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tc>
                  <a:txBody>
                    <a:bodyPr/>
                    <a:lstStyle/>
                    <a:p>
                      <a:pPr marL="0" marR="0" lvl="0" indent="0" algn="l" defTabSz="609616" rtl="0" eaLnBrk="1" fontAlgn="auto" latinLnBrk="0" hangingPunct="1">
                        <a:lnSpc>
                          <a:spcPct val="100000"/>
                        </a:lnSpc>
                        <a:spcBef>
                          <a:spcPts val="0"/>
                        </a:spcBef>
                        <a:spcAft>
                          <a:spcPts val="0"/>
                        </a:spcAft>
                        <a:buClrTx/>
                        <a:buSzTx/>
                        <a:buFontTx/>
                        <a:buNone/>
                        <a:tabLst/>
                        <a:defRPr/>
                      </a:pPr>
                      <a:r>
                        <a:rPr lang="en-US" sz="1400" b="0" i="0" dirty="0">
                          <a:solidFill>
                            <a:schemeClr val="accent1"/>
                          </a:solidFill>
                          <a:latin typeface="Arial" panose="020B0604020202020204" pitchFamily="34" charset="0"/>
                          <a:cs typeface="BentonSans-Book"/>
                        </a:rPr>
                        <a:t>2.05% per</a:t>
                      </a:r>
                      <a:r>
                        <a:rPr lang="en-US" sz="1400" b="0" i="0" spc="-29" dirty="0">
                          <a:solidFill>
                            <a:schemeClr val="accent1"/>
                          </a:solidFill>
                          <a:latin typeface="Arial" panose="020B0604020202020204" pitchFamily="34" charset="0"/>
                          <a:cs typeface="BentonSans-Book"/>
                        </a:rPr>
                        <a:t> </a:t>
                      </a:r>
                      <a:r>
                        <a:rPr lang="en-US" sz="1400" b="0" i="0" spc="-4" dirty="0">
                          <a:solidFill>
                            <a:schemeClr val="accent1"/>
                          </a:solidFill>
                          <a:latin typeface="Arial" panose="020B0604020202020204" pitchFamily="34" charset="0"/>
                          <a:cs typeface="BentonSans-Book"/>
                        </a:rPr>
                        <a:t>transaction</a:t>
                      </a:r>
                      <a:endParaRPr lang="en-US" sz="1400" b="0" i="0" dirty="0">
                        <a:solidFill>
                          <a:schemeClr val="accent1"/>
                        </a:solidFill>
                        <a:latin typeface="Arial" panose="020B0604020202020204" pitchFamily="34" charset="0"/>
                        <a:cs typeface="BentonSans-Book"/>
                      </a:endParaRPr>
                    </a:p>
                  </a:txBody>
                  <a:tcPr marR="0"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xmlns="" val="1048892280"/>
                  </a:ext>
                </a:extLst>
              </a:tr>
              <a:tr h="0">
                <a:tc vMerge="1">
                  <a:txBody>
                    <a:bodyPr/>
                    <a:lstStyle/>
                    <a:p>
                      <a:pPr marL="0" marR="0" algn="ctr">
                        <a:spcBef>
                          <a:spcPts val="0"/>
                        </a:spcBef>
                        <a:spcAft>
                          <a:spcPts val="0"/>
                        </a:spcAft>
                      </a:pPr>
                      <a:endParaRPr lang="en-US" sz="1400" b="0" i="0" dirty="0">
                        <a:solidFill>
                          <a:schemeClr val="accent1"/>
                        </a:solidFill>
                        <a:effectLst/>
                        <a:latin typeface="Benton Sans Medium" panose="02000504020000020004" pitchFamily="2" charset="77"/>
                        <a:ea typeface="Calibri" panose="020F0502020204030204" pitchFamily="34" charset="0"/>
                        <a:cs typeface="Times New Roman" panose="02020603050405020304" pitchFamily="18" charset="0"/>
                      </a:endParaRP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noFill/>
                      <a:prstDash val="solid"/>
                      <a:round/>
                      <a:headEnd type="none" w="med" len="med"/>
                      <a:tailEnd type="none" w="med" len="med"/>
                    </a:lnB>
                    <a:noFill/>
                  </a:tcPr>
                </a:tc>
                <a:tc gridSpan="2">
                  <a:txBody>
                    <a:bodyPr/>
                    <a:lstStyle/>
                    <a:p>
                      <a:pPr marL="0" marR="0" lvl="0" indent="0" algn="l" defTabSz="609616" rtl="0" eaLnBrk="1" fontAlgn="auto" latinLnBrk="0" hangingPunct="1">
                        <a:lnSpc>
                          <a:spcPct val="90000"/>
                        </a:lnSpc>
                        <a:spcBef>
                          <a:spcPts val="0"/>
                        </a:spcBef>
                        <a:spcAft>
                          <a:spcPts val="400"/>
                        </a:spcAft>
                        <a:buClrTx/>
                        <a:buSzTx/>
                        <a:buFontTx/>
                        <a:buNone/>
                        <a:tabLst/>
                        <a:defRPr/>
                      </a:pPr>
                      <a:r>
                        <a:rPr kumimoji="0" lang="en-US" sz="1050" b="0" i="0" u="none" strike="noStrike" kern="1200" cap="none" spc="0" normalizeH="0" baseline="0" noProof="0" dirty="0">
                          <a:ln>
                            <a:noFill/>
                          </a:ln>
                          <a:solidFill>
                            <a:schemeClr val="accent5"/>
                          </a:solidFill>
                          <a:effectLst/>
                          <a:uLnTx/>
                          <a:uFillTx/>
                          <a:latin typeface="Arial" panose="020B0604020202020204" pitchFamily="34" charset="0"/>
                          <a:ea typeface="+mn-ea"/>
                          <a:cs typeface="+mn-cs"/>
                        </a:rPr>
                        <a:t>17 new industry codes</a:t>
                      </a:r>
                      <a:r>
                        <a:rPr kumimoji="0" lang="en-US" sz="1050" b="0" i="0" u="none" strike="noStrike" kern="1200" cap="none" spc="0" normalizeH="0" baseline="30000" noProof="0" dirty="0">
                          <a:ln>
                            <a:noFill/>
                          </a:ln>
                          <a:solidFill>
                            <a:schemeClr val="accent5"/>
                          </a:solidFill>
                          <a:effectLst/>
                          <a:uLnTx/>
                          <a:uFillTx/>
                          <a:latin typeface="Arial" panose="020B0604020202020204" pitchFamily="34" charset="0"/>
                          <a:ea typeface="+mn-ea"/>
                          <a:cs typeface="+mn-cs"/>
                        </a:rPr>
                        <a:t>1</a:t>
                      </a:r>
                      <a:r>
                        <a:rPr kumimoji="0" lang="en-US" sz="1050" b="0" i="0" u="none" strike="noStrike" kern="1200" cap="none" spc="0" normalizeH="0" baseline="0" noProof="0" dirty="0">
                          <a:ln>
                            <a:noFill/>
                          </a:ln>
                          <a:solidFill>
                            <a:schemeClr val="accent5"/>
                          </a:solidFill>
                          <a:effectLst/>
                          <a:uLnTx/>
                          <a:uFillTx/>
                          <a:latin typeface="Arial" panose="020B0604020202020204" pitchFamily="34" charset="0"/>
                          <a:ea typeface="+mn-ea"/>
                          <a:cs typeface="+mn-cs"/>
                        </a:rPr>
                        <a:t> added so you can expand acceptance, including:</a:t>
                      </a:r>
                    </a:p>
                    <a:p>
                      <a:pPr marL="171450" marR="0" lvl="0" indent="-171450" algn="l" defTabSz="609616" rtl="0" eaLnBrk="1" fontAlgn="auto" latinLnBrk="0" hangingPunct="1">
                        <a:lnSpc>
                          <a:spcPct val="90000"/>
                        </a:lnSpc>
                        <a:spcBef>
                          <a:spcPts val="0"/>
                        </a:spcBef>
                        <a:spcAft>
                          <a:spcPts val="40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chemeClr val="accent5"/>
                          </a:solidFill>
                          <a:effectLst/>
                          <a:uLnTx/>
                          <a:uFillTx/>
                          <a:latin typeface="Arial" panose="020B0604020202020204" pitchFamily="34" charset="0"/>
                          <a:ea typeface="+mn-ea"/>
                          <a:cs typeface="+mn-cs"/>
                        </a:rPr>
                        <a:t>Recreation Camps (249)</a:t>
                      </a:r>
                    </a:p>
                    <a:p>
                      <a:pPr marL="171450" marR="0" lvl="0" indent="-171450" algn="l" defTabSz="609616" rtl="0" eaLnBrk="1" fontAlgn="auto" latinLnBrk="0" hangingPunct="1">
                        <a:lnSpc>
                          <a:spcPct val="90000"/>
                        </a:lnSpc>
                        <a:spcBef>
                          <a:spcPts val="0"/>
                        </a:spcBef>
                        <a:spcAft>
                          <a:spcPts val="40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chemeClr val="accent5"/>
                          </a:solidFill>
                          <a:effectLst/>
                          <a:uLnTx/>
                          <a:uFillTx/>
                          <a:latin typeface="Arial" panose="020B0604020202020204" pitchFamily="34" charset="0"/>
                          <a:ea typeface="+mn-ea"/>
                          <a:cs typeface="+mn-cs"/>
                        </a:rPr>
                        <a:t>Leisure Education (070)</a:t>
                      </a:r>
                    </a:p>
                    <a:p>
                      <a:pPr marL="171450" marR="0" lvl="0" indent="-171450" algn="l" defTabSz="609616" rtl="0" eaLnBrk="1" fontAlgn="auto" latinLnBrk="0" hangingPunct="1">
                        <a:lnSpc>
                          <a:spcPct val="90000"/>
                        </a:lnSpc>
                        <a:spcBef>
                          <a:spcPts val="0"/>
                        </a:spcBef>
                        <a:spcAft>
                          <a:spcPts val="40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chemeClr val="accent5"/>
                          </a:solidFill>
                          <a:effectLst/>
                          <a:uLnTx/>
                          <a:uFillTx/>
                          <a:latin typeface="Arial" panose="020B0604020202020204" pitchFamily="34" charset="0"/>
                          <a:ea typeface="+mn-ea"/>
                          <a:cs typeface="+mn-cs"/>
                        </a:rPr>
                        <a:t>Dance Solutions (769)</a:t>
                      </a:r>
                    </a:p>
                    <a:p>
                      <a:pPr marL="171450" marR="0" lvl="0" indent="-171450" algn="l" defTabSz="609616" rtl="0" eaLnBrk="1" fontAlgn="auto" latinLnBrk="0" hangingPunct="1">
                        <a:lnSpc>
                          <a:spcPct val="90000"/>
                        </a:lnSpc>
                        <a:spcBef>
                          <a:spcPts val="0"/>
                        </a:spcBef>
                        <a:spcAft>
                          <a:spcPts val="40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chemeClr val="accent5"/>
                          </a:solidFill>
                          <a:effectLst/>
                          <a:uLnTx/>
                          <a:uFillTx/>
                          <a:latin typeface="Arial" panose="020B0604020202020204" pitchFamily="34" charset="0"/>
                          <a:ea typeface="+mn-ea"/>
                          <a:cs typeface="+mn-cs"/>
                        </a:rPr>
                        <a:t>Driving Schools (768)</a:t>
                      </a:r>
                    </a:p>
                    <a:p>
                      <a:pPr marL="171450" marR="0" lvl="0" indent="-171450" algn="l" defTabSz="609616" rtl="0" eaLnBrk="1" fontAlgn="auto" latinLnBrk="0" hangingPunct="1">
                        <a:lnSpc>
                          <a:spcPct val="90000"/>
                        </a:lnSpc>
                        <a:spcBef>
                          <a:spcPts val="0"/>
                        </a:spcBef>
                        <a:spcAft>
                          <a:spcPts val="40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chemeClr val="accent5"/>
                          </a:solidFill>
                          <a:effectLst/>
                          <a:uLnTx/>
                          <a:uFillTx/>
                          <a:latin typeface="Arial" panose="020B0604020202020204" pitchFamily="34" charset="0"/>
                          <a:ea typeface="+mn-ea"/>
                          <a:cs typeface="+mn-cs"/>
                        </a:rPr>
                        <a:t>Correspondence Schools (759)</a:t>
                      </a:r>
                    </a:p>
                    <a:p>
                      <a:pPr marL="171450" marR="0" lvl="0" indent="-171450" algn="l" defTabSz="609616" rtl="0" eaLnBrk="1" fontAlgn="auto" latinLnBrk="0" hangingPunct="1">
                        <a:lnSpc>
                          <a:spcPct val="90000"/>
                        </a:lnSpc>
                        <a:spcBef>
                          <a:spcPts val="0"/>
                        </a:spcBef>
                        <a:spcAft>
                          <a:spcPts val="40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chemeClr val="accent5"/>
                          </a:solidFill>
                          <a:effectLst/>
                          <a:uLnTx/>
                          <a:uFillTx/>
                          <a:latin typeface="Arial" panose="020B0604020202020204" pitchFamily="34" charset="0"/>
                          <a:ea typeface="+mn-ea"/>
                          <a:cs typeface="+mn-cs"/>
                        </a:rPr>
                        <a:t>Business/Professional Seminars (770)</a:t>
                      </a:r>
                    </a:p>
                    <a:p>
                      <a:pPr marL="171450" marR="0" lvl="0" indent="-171450" algn="l" defTabSz="609616" rtl="0" eaLnBrk="1" fontAlgn="auto" latinLnBrk="0" hangingPunct="1">
                        <a:lnSpc>
                          <a:spcPct val="90000"/>
                        </a:lnSpc>
                        <a:spcBef>
                          <a:spcPts val="0"/>
                        </a:spcBef>
                        <a:spcAft>
                          <a:spcPts val="40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chemeClr val="accent5"/>
                          </a:solidFill>
                          <a:effectLst/>
                          <a:uLnTx/>
                          <a:uFillTx/>
                          <a:latin typeface="Arial" panose="020B0604020202020204" pitchFamily="34" charset="0"/>
                          <a:ea typeface="+mn-ea"/>
                          <a:cs typeface="+mn-cs"/>
                        </a:rPr>
                        <a:t>Secretarial Schools (774)</a:t>
                      </a:r>
                    </a:p>
                    <a:p>
                      <a:pPr marL="171450" marR="0" lvl="0" indent="-171450" algn="l" defTabSz="609616" rtl="0" eaLnBrk="1" fontAlgn="auto" latinLnBrk="0" hangingPunct="1">
                        <a:lnSpc>
                          <a:spcPct val="90000"/>
                        </a:lnSpc>
                        <a:spcBef>
                          <a:spcPts val="0"/>
                        </a:spcBef>
                        <a:spcAft>
                          <a:spcPts val="40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chemeClr val="accent5"/>
                          </a:solidFill>
                          <a:effectLst/>
                          <a:uLnTx/>
                          <a:uFillTx/>
                          <a:latin typeface="Arial" panose="020B0604020202020204" pitchFamily="34" charset="0"/>
                          <a:ea typeface="+mn-ea"/>
                          <a:cs typeface="+mn-cs"/>
                        </a:rPr>
                        <a:t>Adult Education (765)</a:t>
                      </a:r>
                    </a:p>
                    <a:p>
                      <a:pPr marL="171450" marR="0" lvl="0" indent="-171450" algn="l" defTabSz="609616" rtl="0" eaLnBrk="1" fontAlgn="auto" latinLnBrk="0" hangingPunct="1">
                        <a:lnSpc>
                          <a:spcPct val="90000"/>
                        </a:lnSpc>
                        <a:spcBef>
                          <a:spcPts val="0"/>
                        </a:spcBef>
                        <a:spcAft>
                          <a:spcPts val="40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chemeClr val="accent5"/>
                          </a:solidFill>
                          <a:effectLst/>
                          <a:uLnTx/>
                          <a:uFillTx/>
                          <a:latin typeface="Arial" panose="020B0604020202020204" pitchFamily="34" charset="0"/>
                          <a:ea typeface="+mn-ea"/>
                          <a:cs typeface="+mn-cs"/>
                        </a:rPr>
                        <a:t>Vocational/Trade Schools (795)</a:t>
                      </a:r>
                    </a:p>
                    <a:p>
                      <a:pPr marL="171450" marR="0" lvl="0" indent="-171450" algn="l" defTabSz="609616" rtl="0" eaLnBrk="1" fontAlgn="auto" latinLnBrk="0" hangingPunct="1">
                        <a:lnSpc>
                          <a:spcPct val="90000"/>
                        </a:lnSpc>
                        <a:spcBef>
                          <a:spcPts val="0"/>
                        </a:spcBef>
                        <a:spcAft>
                          <a:spcPts val="40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chemeClr val="accent5"/>
                          </a:solidFill>
                          <a:effectLst/>
                          <a:uLnTx/>
                          <a:uFillTx/>
                          <a:latin typeface="Arial" panose="020B0604020202020204" pitchFamily="34" charset="0"/>
                          <a:ea typeface="+mn-ea"/>
                          <a:cs typeface="+mn-cs"/>
                        </a:rPr>
                        <a:t>Child Care Services / Other (949)</a:t>
                      </a:r>
                    </a:p>
                    <a:p>
                      <a:pPr marL="0" marR="0" lvl="0" indent="0" algn="l" defTabSz="609616" rtl="0" eaLnBrk="1" fontAlgn="auto" latinLnBrk="0" hangingPunct="1">
                        <a:lnSpc>
                          <a:spcPct val="90000"/>
                        </a:lnSpc>
                        <a:spcBef>
                          <a:spcPts val="0"/>
                        </a:spcBef>
                        <a:spcAft>
                          <a:spcPts val="400"/>
                        </a:spcAft>
                        <a:buClrTx/>
                        <a:buSzTx/>
                        <a:buFontTx/>
                        <a:buNone/>
                        <a:tabLst/>
                        <a:defRPr/>
                      </a:pPr>
                      <a:r>
                        <a:rPr kumimoji="0" lang="en-US" sz="1050" b="0" i="0" u="none" strike="noStrike" kern="1200" cap="none" spc="0" normalizeH="0" baseline="0" noProof="0" dirty="0">
                          <a:ln>
                            <a:noFill/>
                          </a:ln>
                          <a:solidFill>
                            <a:schemeClr val="accent5"/>
                          </a:solidFill>
                          <a:effectLst/>
                          <a:uLnTx/>
                          <a:uFillTx/>
                          <a:latin typeface="Arial" panose="020B0604020202020204" pitchFamily="34" charset="0"/>
                          <a:ea typeface="+mn-ea"/>
                          <a:cs typeface="+mn-cs"/>
                        </a:rPr>
                        <a:t>MCC Code 8220 has been expanded to include Campus Bookstores, Intercollegiate Sports, and more.</a:t>
                      </a:r>
                      <a:r>
                        <a:rPr kumimoji="0" lang="en-US" sz="1050" b="0" i="0" u="none" strike="noStrike" kern="1200" cap="none" spc="0" normalizeH="0" baseline="30000" noProof="0" dirty="0">
                          <a:ln>
                            <a:noFill/>
                          </a:ln>
                          <a:solidFill>
                            <a:schemeClr val="accent5"/>
                          </a:solidFill>
                          <a:effectLst/>
                          <a:uLnTx/>
                          <a:uFillTx/>
                          <a:latin typeface="Arial" panose="020B0604020202020204" pitchFamily="34" charset="0"/>
                          <a:ea typeface="+mn-ea"/>
                          <a:cs typeface="+mn-cs"/>
                        </a:rPr>
                        <a:t>1</a:t>
                      </a:r>
                    </a:p>
                  </a:txBody>
                  <a:tcPr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hMerge="1">
                  <a:txBody>
                    <a:bodyPr/>
                    <a:lstStyle/>
                    <a:p>
                      <a:pPr marL="0" marR="0" lvl="0" indent="0" algn="l" defTabSz="609616" rtl="0" eaLnBrk="1" fontAlgn="auto" latinLnBrk="0" hangingPunct="1">
                        <a:lnSpc>
                          <a:spcPct val="100000"/>
                        </a:lnSpc>
                        <a:spcBef>
                          <a:spcPts val="0"/>
                        </a:spcBef>
                        <a:spcAft>
                          <a:spcPts val="0"/>
                        </a:spcAft>
                        <a:buClrTx/>
                        <a:buSzTx/>
                        <a:buFontTx/>
                        <a:buNone/>
                        <a:tabLst/>
                        <a:defRPr/>
                      </a:pPr>
                      <a:endParaRPr lang="en-US" sz="1400" dirty="0">
                        <a:solidFill>
                          <a:srgbClr val="0073CD"/>
                        </a:solidFill>
                        <a:latin typeface="BentonSans-Book"/>
                        <a:cs typeface="BentonSans-Book"/>
                      </a:endParaRPr>
                    </a:p>
                  </a:txBody>
                  <a:tcPr marR="0"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xmlns="" val="100584014"/>
                  </a:ext>
                </a:extLst>
              </a:tr>
            </a:tbl>
          </a:graphicData>
        </a:graphic>
      </p:graphicFrame>
      <p:graphicFrame>
        <p:nvGraphicFramePr>
          <p:cNvPr id="8" name="Table 7">
            <a:extLst>
              <a:ext uri="{FF2B5EF4-FFF2-40B4-BE49-F238E27FC236}">
                <a16:creationId xmlns:a16="http://schemas.microsoft.com/office/drawing/2014/main" xmlns="" id="{230E8787-932F-2B4C-9930-E894291A3449}"/>
              </a:ext>
            </a:extLst>
          </p:cNvPr>
          <p:cNvGraphicFramePr>
            <a:graphicFrameLocks noGrp="1"/>
          </p:cNvGraphicFramePr>
          <p:nvPr>
            <p:extLst>
              <p:ext uri="{D42A27DB-BD31-4B8C-83A1-F6EECF244321}">
                <p14:modId xmlns:p14="http://schemas.microsoft.com/office/powerpoint/2010/main" val="3372015146"/>
              </p:ext>
            </p:extLst>
          </p:nvPr>
        </p:nvGraphicFramePr>
        <p:xfrm>
          <a:off x="7211316" y="1618768"/>
          <a:ext cx="6045568" cy="2375172"/>
        </p:xfrm>
        <a:graphic>
          <a:graphicData uri="http://schemas.openxmlformats.org/drawingml/2006/table">
            <a:tbl>
              <a:tblPr firstRow="1" firstCol="1" bandRow="1">
                <a:tableStyleId>{69CF1AB2-1976-4502-BF36-3FF5EA218861}</a:tableStyleId>
              </a:tblPr>
              <a:tblGrid>
                <a:gridCol w="1257696">
                  <a:extLst>
                    <a:ext uri="{9D8B030D-6E8A-4147-A177-3AD203B41FA5}">
                      <a16:colId xmlns:a16="http://schemas.microsoft.com/office/drawing/2014/main" xmlns="" val="20000"/>
                    </a:ext>
                  </a:extLst>
                </a:gridCol>
                <a:gridCol w="1760835">
                  <a:extLst>
                    <a:ext uri="{9D8B030D-6E8A-4147-A177-3AD203B41FA5}">
                      <a16:colId xmlns:a16="http://schemas.microsoft.com/office/drawing/2014/main" xmlns="" val="20001"/>
                    </a:ext>
                  </a:extLst>
                </a:gridCol>
                <a:gridCol w="3027037">
                  <a:extLst>
                    <a:ext uri="{9D8B030D-6E8A-4147-A177-3AD203B41FA5}">
                      <a16:colId xmlns:a16="http://schemas.microsoft.com/office/drawing/2014/main" xmlns="" val="20002"/>
                    </a:ext>
                  </a:extLst>
                </a:gridCol>
              </a:tblGrid>
              <a:tr h="447312">
                <a:tc>
                  <a:txBody>
                    <a:bodyPr/>
                    <a:lstStyle/>
                    <a:p>
                      <a:pPr marL="91440" marR="0" algn="ctr">
                        <a:spcBef>
                          <a:spcPts val="0"/>
                        </a:spcBef>
                        <a:spcAft>
                          <a:spcPts val="0"/>
                        </a:spcAft>
                      </a:pPr>
                      <a:r>
                        <a:rPr lang="en-US" sz="1800" b="0" i="0" dirty="0">
                          <a:solidFill>
                            <a:schemeClr val="bg1"/>
                          </a:solidFill>
                          <a:effectLst/>
                          <a:latin typeface="Cambria" panose="02040503050406030204" pitchFamily="18" charset="0"/>
                        </a:rPr>
                        <a:t>Industry</a:t>
                      </a:r>
                      <a:endParaRPr lang="en-US" sz="1800" b="0" i="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txBody>
                  <a:tcPr marL="32320" marR="32320" marT="0" marB="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algn="ctr">
                        <a:spcBef>
                          <a:spcPts val="0"/>
                        </a:spcBef>
                        <a:spcAft>
                          <a:spcPts val="0"/>
                        </a:spcAft>
                      </a:pPr>
                      <a:r>
                        <a:rPr lang="en-US" sz="1800" b="0" i="0" dirty="0">
                          <a:solidFill>
                            <a:schemeClr val="bg1"/>
                          </a:solidFill>
                          <a:effectLst/>
                          <a:latin typeface="Cambria" panose="02040503050406030204" pitchFamily="18" charset="0"/>
                        </a:rPr>
                        <a:t>Partner DBV</a:t>
                      </a:r>
                    </a:p>
                  </a:txBody>
                  <a:tcPr marL="32320" marR="3232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91440" marR="0" algn="ctr">
                        <a:spcBef>
                          <a:spcPts val="0"/>
                        </a:spcBef>
                        <a:spcAft>
                          <a:spcPts val="0"/>
                        </a:spcAft>
                      </a:pPr>
                      <a:r>
                        <a:rPr lang="en-US" sz="1800" b="0" i="0" dirty="0">
                          <a:solidFill>
                            <a:schemeClr val="bg1"/>
                          </a:solidFill>
                          <a:effectLst/>
                          <a:latin typeface="Cambria" panose="02040503050406030204" pitchFamily="18" charset="0"/>
                        </a:rPr>
                        <a:t>New Available Pricing*</a:t>
                      </a:r>
                    </a:p>
                  </a:txBody>
                  <a:tcPr marL="0" marR="0" marT="0" marB="0" anchor="ctr">
                    <a:lnL w="9525"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xmlns="" val="10000"/>
                  </a:ext>
                </a:extLst>
              </a:tr>
              <a:tr h="0">
                <a:tc rowSpan="3">
                  <a:txBody>
                    <a:bodyPr/>
                    <a:lstStyle/>
                    <a:p>
                      <a:pPr marL="0" marR="0" algn="ctr">
                        <a:spcBef>
                          <a:spcPts val="0"/>
                        </a:spcBef>
                        <a:spcAft>
                          <a:spcPts val="0"/>
                        </a:spcAft>
                      </a:pPr>
                      <a:r>
                        <a:rPr lang="en-US" sz="1400" b="1" i="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Insurance</a:t>
                      </a: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400" b="0" i="0" dirty="0">
                          <a:solidFill>
                            <a:schemeClr val="tx2"/>
                          </a:solidFill>
                          <a:effectLst/>
                          <a:latin typeface="Arial" panose="020B0604020202020204" pitchFamily="34" charset="0"/>
                          <a:ea typeface="Calibri" panose="020F0502020204030204" pitchFamily="34" charset="0"/>
                          <a:cs typeface="Times New Roman" panose="02020603050405020304" pitchFamily="18" charset="0"/>
                        </a:rPr>
                        <a:t>≤ $60M</a:t>
                      </a:r>
                    </a:p>
                  </a:txBody>
                  <a:tcPr marT="91440" marB="91440">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a:txBody>
                    <a:bodyPr/>
                    <a:lstStyle/>
                    <a:p>
                      <a:pPr marL="91440" marR="0" lvl="0" indent="0" algn="l" defTabSz="609616" rtl="0" eaLnBrk="1" fontAlgn="auto" latinLnBrk="0" hangingPunct="1">
                        <a:lnSpc>
                          <a:spcPct val="100000"/>
                        </a:lnSpc>
                        <a:spcBef>
                          <a:spcPts val="0"/>
                        </a:spcBef>
                        <a:spcAft>
                          <a:spcPts val="0"/>
                        </a:spcAft>
                        <a:buClrTx/>
                        <a:buSzTx/>
                        <a:buFontTx/>
                        <a:buNone/>
                        <a:tabLst/>
                        <a:defRPr/>
                      </a:pPr>
                      <a:r>
                        <a:rPr lang="en-US" sz="1400" b="0" i="0" dirty="0">
                          <a:solidFill>
                            <a:schemeClr val="accent1"/>
                          </a:solidFill>
                          <a:latin typeface="Arial" panose="020B0604020202020204" pitchFamily="34" charset="0"/>
                          <a:cs typeface="BentonSans-Book"/>
                        </a:rPr>
                        <a:t>2.30% per transaction</a:t>
                      </a:r>
                    </a:p>
                  </a:txBody>
                  <a:tcPr marR="0"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xmlns="" val="10001"/>
                  </a:ext>
                </a:extLst>
              </a:tr>
              <a:tr h="0">
                <a:tc vMerge="1">
                  <a:txBody>
                    <a:bodyPr/>
                    <a:lstStyle/>
                    <a:p>
                      <a:pPr marL="0" marR="0">
                        <a:spcBef>
                          <a:spcPts val="0"/>
                        </a:spcBef>
                        <a:spcAft>
                          <a:spcPts val="0"/>
                        </a:spcAft>
                      </a:pPr>
                      <a:endParaRPr lang="en-US" sz="1400" b="0" dirty="0">
                        <a:solidFill>
                          <a:schemeClr val="tx2"/>
                        </a:solidFill>
                        <a:effectLst/>
                        <a:latin typeface="BentonSans Light" panose="02000503000000020004" pitchFamily="2" charset="0"/>
                        <a:ea typeface="Calibri" panose="020F0502020204030204" pitchFamily="34" charset="0"/>
                        <a:cs typeface="Times New Roman" panose="02020603050405020304" pitchFamily="18" charset="0"/>
                      </a:endParaRP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tc>
                  <a:txBody>
                    <a:bodyPr/>
                    <a:lstStyle/>
                    <a:p>
                      <a:pPr marL="0" marR="0" algn="ctr">
                        <a:spcBef>
                          <a:spcPts val="0"/>
                        </a:spcBef>
                        <a:spcAft>
                          <a:spcPts val="0"/>
                        </a:spcAft>
                      </a:pPr>
                      <a:r>
                        <a:rPr lang="en-US" sz="1400" b="0" i="0" dirty="0">
                          <a:solidFill>
                            <a:schemeClr val="tx2"/>
                          </a:solidFill>
                          <a:effectLst/>
                          <a:latin typeface="Arial" panose="020B0604020202020204" pitchFamily="34" charset="0"/>
                          <a:ea typeface="Calibri" panose="020F0502020204030204" pitchFamily="34" charset="0"/>
                          <a:cs typeface="Times New Roman" panose="02020603050405020304" pitchFamily="18" charset="0"/>
                        </a:rPr>
                        <a:t>$60M +</a:t>
                      </a:r>
                    </a:p>
                  </a:txBody>
                  <a:tcPr marT="91440" marB="91440">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tc>
                  <a:txBody>
                    <a:bodyPr/>
                    <a:lstStyle/>
                    <a:p>
                      <a:pPr marL="91440" marR="0" lvl="0" indent="0" algn="l" defTabSz="609616" rtl="0" eaLnBrk="1" fontAlgn="auto" latinLnBrk="0" hangingPunct="1">
                        <a:lnSpc>
                          <a:spcPct val="100000"/>
                        </a:lnSpc>
                        <a:spcBef>
                          <a:spcPts val="0"/>
                        </a:spcBef>
                        <a:spcAft>
                          <a:spcPts val="0"/>
                        </a:spcAft>
                        <a:buClrTx/>
                        <a:buSzTx/>
                        <a:buFontTx/>
                        <a:buNone/>
                        <a:tabLst/>
                        <a:defRPr/>
                      </a:pPr>
                      <a:r>
                        <a:rPr lang="en-US" sz="1400" b="0" i="0" spc="-20" dirty="0">
                          <a:solidFill>
                            <a:schemeClr val="accent1"/>
                          </a:solidFill>
                          <a:latin typeface="Arial" panose="020B0604020202020204" pitchFamily="34" charset="0"/>
                          <a:cs typeface="BentonSans-Book"/>
                        </a:rPr>
                        <a:t>2.10% per transaction</a:t>
                      </a:r>
                    </a:p>
                  </a:txBody>
                  <a:tcPr marR="0"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xmlns="" val="10002"/>
                  </a:ext>
                </a:extLst>
              </a:tr>
              <a:tr h="0">
                <a:tc vMerge="1">
                  <a:txBody>
                    <a:bodyPr/>
                    <a:lstStyle/>
                    <a:p>
                      <a:pPr marL="0" marR="0" algn="ctr">
                        <a:spcBef>
                          <a:spcPts val="0"/>
                        </a:spcBef>
                        <a:spcAft>
                          <a:spcPts val="0"/>
                        </a:spcAft>
                      </a:pPr>
                      <a:endParaRPr lang="en-US" sz="1400" b="0" i="0" dirty="0">
                        <a:solidFill>
                          <a:schemeClr val="accent1"/>
                        </a:solidFill>
                        <a:effectLst/>
                        <a:latin typeface="Benton Sans Medium" panose="02000504020000020004" pitchFamily="2" charset="77"/>
                        <a:ea typeface="Calibri" panose="020F0502020204030204" pitchFamily="34" charset="0"/>
                        <a:cs typeface="Times New Roman" panose="02020603050405020304" pitchFamily="18" charset="0"/>
                      </a:endParaRP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gridSpan="2">
                  <a:txBody>
                    <a:bodyPr/>
                    <a:lstStyle/>
                    <a:p>
                      <a:pPr marL="0" marR="0" algn="l">
                        <a:spcBef>
                          <a:spcPts val="0"/>
                        </a:spcBef>
                        <a:spcAft>
                          <a:spcPts val="0"/>
                        </a:spcAft>
                      </a:pPr>
                      <a:r>
                        <a:rPr lang="en-US" sz="105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Applicable only to Healthcare, Property &amp; Casualty.</a:t>
                      </a:r>
                    </a:p>
                  </a:txBody>
                  <a:tcPr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6350" cap="flat" cmpd="sng" algn="ctr">
                      <a:solidFill>
                        <a:schemeClr val="accent3"/>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91440" marR="0" lvl="0" indent="0" algn="l" defTabSz="609616" rtl="0" eaLnBrk="1" fontAlgn="auto" latinLnBrk="0" hangingPunct="1">
                        <a:lnSpc>
                          <a:spcPct val="100000"/>
                        </a:lnSpc>
                        <a:spcBef>
                          <a:spcPts val="0"/>
                        </a:spcBef>
                        <a:spcAft>
                          <a:spcPts val="0"/>
                        </a:spcAft>
                        <a:buClrTx/>
                        <a:buSzTx/>
                        <a:buFontTx/>
                        <a:buNone/>
                        <a:tabLst/>
                        <a:defRPr/>
                      </a:pPr>
                      <a:endParaRPr lang="en-US" sz="1400" spc="-20" dirty="0">
                        <a:solidFill>
                          <a:schemeClr val="accent1"/>
                        </a:solidFill>
                        <a:latin typeface="+mn-lt"/>
                        <a:cs typeface="BentonSans-Book"/>
                      </a:endParaRPr>
                    </a:p>
                  </a:txBody>
                  <a:tcPr marR="0"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xmlns="" val="4011241758"/>
                  </a:ext>
                </a:extLst>
              </a:tr>
              <a:tr h="0">
                <a:tc rowSpan="2">
                  <a:txBody>
                    <a:bodyPr/>
                    <a:lstStyle/>
                    <a:p>
                      <a:pPr marL="0" marR="0" algn="ctr" rtl="0" eaLnBrk="1" fontAlgn="t" latinLnBrk="0" hangingPunct="1">
                        <a:spcBef>
                          <a:spcPts val="0"/>
                        </a:spcBef>
                        <a:spcAft>
                          <a:spcPts val="0"/>
                        </a:spcAft>
                      </a:pPr>
                      <a:r>
                        <a:rPr lang="en-US" sz="1400" b="1" i="0" u="none" strike="noStrike" dirty="0">
                          <a:solidFill>
                            <a:schemeClr val="accent1"/>
                          </a:solidFill>
                          <a:effectLst/>
                          <a:latin typeface="Arial" panose="020B0604020202020204" pitchFamily="34" charset="0"/>
                        </a:rPr>
                        <a:t>Charities</a:t>
                      </a: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tc>
                  <a:txBody>
                    <a:bodyPr/>
                    <a:lstStyle/>
                    <a:p>
                      <a:pPr marL="0" marR="0" algn="ctr" rtl="0" eaLnBrk="1" fontAlgn="t" latinLnBrk="0" hangingPunct="1">
                        <a:spcBef>
                          <a:spcPts val="0"/>
                        </a:spcBef>
                        <a:spcAft>
                          <a:spcPts val="0"/>
                        </a:spcAft>
                      </a:pPr>
                      <a:r>
                        <a:rPr lang="en-US" sz="1400" b="0" i="0" u="none" strike="noStrike" dirty="0">
                          <a:solidFill>
                            <a:schemeClr val="tx2"/>
                          </a:solidFill>
                          <a:effectLst/>
                          <a:latin typeface="Arial" panose="020B0604020202020204" pitchFamily="34" charset="0"/>
                        </a:rPr>
                        <a:t>≤ $1.17M</a:t>
                      </a:r>
                    </a:p>
                  </a:txBody>
                  <a:tcPr marT="91440" marB="91440">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tc>
                  <a:txBody>
                    <a:bodyPr/>
                    <a:lstStyle/>
                    <a:p>
                      <a:pPr marL="91440" marR="0" lvl="0" indent="0" algn="l" defTabSz="609616" rtl="0" eaLnBrk="1" fontAlgn="t" latinLnBrk="0" hangingPunct="1">
                        <a:lnSpc>
                          <a:spcPct val="100000"/>
                        </a:lnSpc>
                        <a:spcBef>
                          <a:spcPts val="0"/>
                        </a:spcBef>
                        <a:spcAft>
                          <a:spcPts val="0"/>
                        </a:spcAft>
                        <a:buClrTx/>
                        <a:buSzTx/>
                        <a:buFontTx/>
                        <a:buNone/>
                        <a:tabLst/>
                        <a:defRPr/>
                      </a:pPr>
                      <a:r>
                        <a:rPr lang="en-US" sz="1400" b="0" i="0" dirty="0">
                          <a:solidFill>
                            <a:schemeClr val="accent1"/>
                          </a:solidFill>
                          <a:latin typeface="Arial" panose="020B0604020202020204" pitchFamily="34" charset="0"/>
                          <a:cs typeface="BentonSans-Book"/>
                        </a:rPr>
                        <a:t>2.05% per</a:t>
                      </a:r>
                      <a:r>
                        <a:rPr lang="en-US" sz="1400" b="0" i="0" spc="-29" dirty="0">
                          <a:solidFill>
                            <a:schemeClr val="accent1"/>
                          </a:solidFill>
                          <a:latin typeface="Arial" panose="020B0604020202020204" pitchFamily="34" charset="0"/>
                          <a:cs typeface="BentonSans-Book"/>
                        </a:rPr>
                        <a:t> </a:t>
                      </a:r>
                      <a:r>
                        <a:rPr lang="en-US" sz="1400" b="0" i="0" spc="-4" dirty="0">
                          <a:solidFill>
                            <a:schemeClr val="accent1"/>
                          </a:solidFill>
                          <a:latin typeface="Arial" panose="020B0604020202020204" pitchFamily="34" charset="0"/>
                          <a:cs typeface="BentonSans-Book"/>
                        </a:rPr>
                        <a:t>transaction </a:t>
                      </a:r>
                      <a:endParaRPr lang="en-US" sz="1400" b="0" i="0" dirty="0">
                        <a:solidFill>
                          <a:schemeClr val="accent1"/>
                        </a:solidFill>
                        <a:latin typeface="Arial" panose="020B0604020202020204" pitchFamily="34" charset="0"/>
                        <a:cs typeface="BentonSans-Book"/>
                      </a:endParaRPr>
                    </a:p>
                  </a:txBody>
                  <a:tcPr marR="0"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extLst>
                  <a:ext uri="{0D108BD9-81ED-4DB2-BD59-A6C34878D82A}">
                    <a16:rowId xmlns:a16="http://schemas.microsoft.com/office/drawing/2014/main" xmlns="" val="10004"/>
                  </a:ext>
                </a:extLst>
              </a:tr>
              <a:tr h="0">
                <a:tc vMerge="1">
                  <a:txBody>
                    <a:bodyPr/>
                    <a:lstStyle/>
                    <a:p>
                      <a:pPr marL="0" marR="0" algn="ctr" rtl="0" eaLnBrk="1" fontAlgn="t" latinLnBrk="0" hangingPunct="1">
                        <a:spcBef>
                          <a:spcPts val="0"/>
                        </a:spcBef>
                        <a:spcAft>
                          <a:spcPts val="0"/>
                        </a:spcAft>
                      </a:pPr>
                      <a:endParaRPr lang="en-US" sz="1400" b="0" i="0" u="none" strike="noStrike" dirty="0">
                        <a:solidFill>
                          <a:schemeClr val="accent1"/>
                        </a:solidFill>
                        <a:effectLst/>
                        <a:latin typeface="Benton Sans Medium" panose="02000504020000020004" pitchFamily="2" charset="77"/>
                      </a:endParaRP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tc>
                  <a:txBody>
                    <a:bodyPr/>
                    <a:lstStyle/>
                    <a:p>
                      <a:pPr marL="0" marR="0" algn="ctr" rtl="0" eaLnBrk="1" fontAlgn="t" latinLnBrk="0" hangingPunct="1">
                        <a:spcBef>
                          <a:spcPts val="0"/>
                        </a:spcBef>
                        <a:spcAft>
                          <a:spcPts val="0"/>
                        </a:spcAft>
                      </a:pPr>
                      <a:r>
                        <a:rPr lang="en-US" sz="1400" b="0" i="0" u="none" strike="noStrike" dirty="0">
                          <a:solidFill>
                            <a:schemeClr val="tx2"/>
                          </a:solidFill>
                          <a:effectLst/>
                          <a:latin typeface="Arial" panose="020B0604020202020204" pitchFamily="34" charset="0"/>
                        </a:rPr>
                        <a:t>$1.17M+</a:t>
                      </a:r>
                    </a:p>
                  </a:txBody>
                  <a:tcPr marT="91440" marB="91440">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tc>
                  <a:txBody>
                    <a:bodyPr/>
                    <a:lstStyle/>
                    <a:p>
                      <a:pPr marL="91440" marR="0" lvl="0" indent="0" algn="l" defTabSz="609616" rtl="0" eaLnBrk="1" fontAlgn="t" latinLnBrk="0" hangingPunct="1">
                        <a:lnSpc>
                          <a:spcPct val="100000"/>
                        </a:lnSpc>
                        <a:spcBef>
                          <a:spcPts val="0"/>
                        </a:spcBef>
                        <a:spcAft>
                          <a:spcPts val="0"/>
                        </a:spcAft>
                        <a:buClrTx/>
                        <a:buSzTx/>
                        <a:buFontTx/>
                        <a:buNone/>
                        <a:tabLst/>
                        <a:defRPr/>
                      </a:pPr>
                      <a:r>
                        <a:rPr lang="en-US" sz="1400" b="0" i="0" dirty="0">
                          <a:solidFill>
                            <a:schemeClr val="accent1"/>
                          </a:solidFill>
                          <a:latin typeface="Arial" panose="020B0604020202020204" pitchFamily="34" charset="0"/>
                          <a:cs typeface="BentonSans-Book"/>
                        </a:rPr>
                        <a:t>2.25% per transaction</a:t>
                      </a:r>
                    </a:p>
                  </a:txBody>
                  <a:tcPr marR="0"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extLst>
                  <a:ext uri="{0D108BD9-81ED-4DB2-BD59-A6C34878D82A}">
                    <a16:rowId xmlns:a16="http://schemas.microsoft.com/office/drawing/2014/main" xmlns="" val="2584672730"/>
                  </a:ext>
                </a:extLst>
              </a:tr>
            </a:tbl>
          </a:graphicData>
        </a:graphic>
      </p:graphicFrame>
      <p:sp>
        <p:nvSpPr>
          <p:cNvPr id="10" name="TextBox 9">
            <a:extLst>
              <a:ext uri="{FF2B5EF4-FFF2-40B4-BE49-F238E27FC236}">
                <a16:creationId xmlns:a16="http://schemas.microsoft.com/office/drawing/2014/main" xmlns="" id="{B7F7A365-06D9-E245-8360-8AC9CFCDD250}"/>
              </a:ext>
            </a:extLst>
          </p:cNvPr>
          <p:cNvSpPr txBox="1"/>
          <p:nvPr/>
        </p:nvSpPr>
        <p:spPr>
          <a:xfrm>
            <a:off x="560715" y="6813711"/>
            <a:ext cx="8414163" cy="123111"/>
          </a:xfrm>
          <a:prstGeom prst="rect">
            <a:avLst/>
          </a:prstGeom>
        </p:spPr>
        <p:txBody>
          <a:bodyPr wrap="none" lIns="0" tIns="0" rIns="0" bIns="0" rtlCol="0">
            <a:spAutoFit/>
          </a:bodyPr>
          <a:lstStyle/>
          <a:p>
            <a:pPr>
              <a:tabLst>
                <a:tab pos="114300" algn="l"/>
              </a:tabLst>
            </a:pPr>
            <a:r>
              <a:rPr lang="en-US" sz="800" baseline="30000" dirty="0">
                <a:solidFill>
                  <a:schemeClr val="accent6"/>
                </a:solidFill>
              </a:rPr>
              <a:t>1</a:t>
            </a:r>
            <a:r>
              <a:rPr lang="en-US" sz="800" dirty="0">
                <a:solidFill>
                  <a:schemeClr val="accent6"/>
                </a:solidFill>
              </a:rPr>
              <a:t> An amendment to your agreement may be required to apply the new pricing and new industry codes to your account. To learn more, contact your American Express Representative.</a:t>
            </a:r>
          </a:p>
        </p:txBody>
      </p:sp>
      <p:sp>
        <p:nvSpPr>
          <p:cNvPr id="9" name="TextBox 8">
            <a:extLst>
              <a:ext uri="{FF2B5EF4-FFF2-40B4-BE49-F238E27FC236}">
                <a16:creationId xmlns:a16="http://schemas.microsoft.com/office/drawing/2014/main" xmlns="" id="{2B947F2B-525B-9C4F-A391-492D1040C928}"/>
              </a:ext>
            </a:extLst>
          </p:cNvPr>
          <p:cNvSpPr txBox="1"/>
          <p:nvPr/>
        </p:nvSpPr>
        <p:spPr>
          <a:xfrm>
            <a:off x="7572375" y="0"/>
            <a:ext cx="6245225" cy="959237"/>
          </a:xfrm>
          <a:prstGeom prst="rect">
            <a:avLst/>
          </a:prstGeom>
          <a:solidFill>
            <a:srgbClr val="FFFF00"/>
          </a:solidFill>
        </p:spPr>
        <p:txBody>
          <a:bodyPr wrap="square" lIns="91440" tIns="91440" rIns="91440" bIns="91440" rtlCol="0">
            <a:spAutoFit/>
          </a:bodyPr>
          <a:lstStyle/>
          <a:p>
            <a:pPr>
              <a:spcBef>
                <a:spcPts val="1000"/>
              </a:spcBef>
            </a:pPr>
            <a:r>
              <a:rPr lang="en-US" sz="1400" dirty="0">
                <a:solidFill>
                  <a:srgbClr val="FF0000"/>
                </a:solidFill>
              </a:rPr>
              <a:t>Each of these industry pricing rows can be removed if necessary.</a:t>
            </a:r>
            <a:endParaRPr lang="en-US" sz="1400" i="0" dirty="0">
              <a:solidFill>
                <a:srgbClr val="FF0000"/>
              </a:solidFill>
            </a:endParaRPr>
          </a:p>
          <a:p>
            <a:pPr algn="l">
              <a:spcBef>
                <a:spcPts val="1000"/>
              </a:spcBef>
            </a:pPr>
            <a:r>
              <a:rPr lang="en-US" sz="1400" dirty="0">
                <a:solidFill>
                  <a:srgbClr val="FF0000"/>
                </a:solidFill>
              </a:rPr>
              <a:t>Use t</a:t>
            </a:r>
            <a:r>
              <a:rPr lang="en-US" sz="1400" i="0" dirty="0">
                <a:solidFill>
                  <a:srgbClr val="FF0000"/>
                </a:solidFill>
              </a:rPr>
              <a:t>he Charities industry on a case-by-case basis. Consult leadership before presenting to partner. Remove if necessary.</a:t>
            </a:r>
          </a:p>
        </p:txBody>
      </p:sp>
    </p:spTree>
    <p:extLst>
      <p:ext uri="{BB962C8B-B14F-4D97-AF65-F5344CB8AC3E}">
        <p14:creationId xmlns:p14="http://schemas.microsoft.com/office/powerpoint/2010/main" val="4275185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936FA46-9DDD-AB41-BC62-F2A7A8376835}"/>
              </a:ext>
            </a:extLst>
          </p:cNvPr>
          <p:cNvSpPr>
            <a:spLocks noGrp="1"/>
          </p:cNvSpPr>
          <p:nvPr>
            <p:ph type="title"/>
          </p:nvPr>
        </p:nvSpPr>
        <p:spPr>
          <a:xfrm>
            <a:off x="682190" y="3704058"/>
            <a:ext cx="12626454" cy="738664"/>
          </a:xfrm>
        </p:spPr>
        <p:txBody>
          <a:bodyPr/>
          <a:lstStyle/>
          <a:p>
            <a:r>
              <a:rPr lang="en-US" dirty="0"/>
              <a:t>Operational &amp; Administrative Information</a:t>
            </a:r>
          </a:p>
        </p:txBody>
      </p:sp>
    </p:spTree>
    <p:extLst>
      <p:ext uri="{BB962C8B-B14F-4D97-AF65-F5344CB8AC3E}">
        <p14:creationId xmlns:p14="http://schemas.microsoft.com/office/powerpoint/2010/main" val="1093254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41D8F8-56E1-B24F-86D7-EF172FD76638}"/>
              </a:ext>
            </a:extLst>
          </p:cNvPr>
          <p:cNvSpPr>
            <a:spLocks noGrp="1"/>
          </p:cNvSpPr>
          <p:nvPr>
            <p:ph type="title"/>
          </p:nvPr>
        </p:nvSpPr>
        <p:spPr/>
        <p:txBody>
          <a:bodyPr/>
          <a:lstStyle/>
          <a:p>
            <a:r>
              <a:rPr lang="en-US" dirty="0"/>
              <a:t>Faster Pay</a:t>
            </a:r>
          </a:p>
        </p:txBody>
      </p:sp>
      <p:sp>
        <p:nvSpPr>
          <p:cNvPr id="3" name="TextBox 2">
            <a:extLst>
              <a:ext uri="{FF2B5EF4-FFF2-40B4-BE49-F238E27FC236}">
                <a16:creationId xmlns:a16="http://schemas.microsoft.com/office/drawing/2014/main" xmlns="" id="{58889717-B7C6-0247-9141-609BDA6F27FC}"/>
              </a:ext>
            </a:extLst>
          </p:cNvPr>
          <p:cNvSpPr txBox="1"/>
          <p:nvPr/>
        </p:nvSpPr>
        <p:spPr>
          <a:xfrm>
            <a:off x="3229840" y="3629610"/>
            <a:ext cx="7393569" cy="1292662"/>
          </a:xfrm>
          <a:prstGeom prst="rect">
            <a:avLst/>
          </a:prstGeom>
        </p:spPr>
        <p:txBody>
          <a:bodyPr wrap="square" lIns="0" tIns="0" rIns="0" bIns="0" rtlCol="0">
            <a:spAutoFit/>
          </a:bodyPr>
          <a:lstStyle/>
          <a:p>
            <a:pPr>
              <a:spcBef>
                <a:spcPts val="600"/>
              </a:spcBef>
            </a:pPr>
            <a:r>
              <a:rPr lang="en-US" sz="2100" dirty="0">
                <a:solidFill>
                  <a:schemeClr val="accent1"/>
                </a:solidFill>
                <a:latin typeface="Cambria" panose="02040503050406030204" pitchFamily="18" charset="0"/>
              </a:rPr>
              <a:t>American Express has improved the speed of pay for all third party service providers and all industries from three-day pay to </a:t>
            </a:r>
          </a:p>
          <a:p>
            <a:r>
              <a:rPr lang="en-US" sz="4200" dirty="0">
                <a:solidFill>
                  <a:schemeClr val="accent1"/>
                </a:solidFill>
                <a:latin typeface="Cambria" panose="02040503050406030204" pitchFamily="18" charset="0"/>
              </a:rPr>
              <a:t>ONE-DAY PAY.</a:t>
            </a:r>
          </a:p>
        </p:txBody>
      </p:sp>
      <p:sp>
        <p:nvSpPr>
          <p:cNvPr id="4" name="TextBox 3">
            <a:extLst>
              <a:ext uri="{FF2B5EF4-FFF2-40B4-BE49-F238E27FC236}">
                <a16:creationId xmlns:a16="http://schemas.microsoft.com/office/drawing/2014/main" xmlns="" id="{FB162DF3-DF42-1B44-B3D4-7FD8127DAFAF}"/>
              </a:ext>
            </a:extLst>
          </p:cNvPr>
          <p:cNvSpPr txBox="1"/>
          <p:nvPr/>
        </p:nvSpPr>
        <p:spPr>
          <a:xfrm>
            <a:off x="3229840" y="5276343"/>
            <a:ext cx="9390691" cy="1291123"/>
          </a:xfrm>
          <a:prstGeom prst="rect">
            <a:avLst/>
          </a:prstGeom>
        </p:spPr>
        <p:txBody>
          <a:bodyPr wrap="square" lIns="0" tIns="0" rIns="0" bIns="0" rtlCol="0">
            <a:spAutoFit/>
          </a:bodyPr>
          <a:lstStyle/>
          <a:p>
            <a:pPr>
              <a:lnSpc>
                <a:spcPct val="90000"/>
              </a:lnSpc>
              <a:spcBef>
                <a:spcPts val="2400"/>
              </a:spcBef>
            </a:pPr>
            <a:r>
              <a:rPr lang="en-US" sz="1800" dirty="0">
                <a:solidFill>
                  <a:schemeClr val="accent5"/>
                </a:solidFill>
              </a:rPr>
              <a:t>In order to take advantage of next day pay, and simpler / faster reconciliation, service providers / processors must batch and submit by 4 PM - MST. If that cutoff is missed, payment will be within 48 hours of submission.</a:t>
            </a:r>
          </a:p>
          <a:p>
            <a:pPr>
              <a:lnSpc>
                <a:spcPct val="90000"/>
              </a:lnSpc>
              <a:spcBef>
                <a:spcPts val="2400"/>
              </a:spcBef>
            </a:pPr>
            <a:r>
              <a:rPr lang="en-US" sz="1700" dirty="0">
                <a:solidFill>
                  <a:schemeClr val="accent5"/>
                </a:solidFill>
              </a:rPr>
              <a:t>To learn more about pricing and speed of pay, contact your American Express Partner Manager.</a:t>
            </a:r>
          </a:p>
        </p:txBody>
      </p:sp>
      <p:grpSp>
        <p:nvGrpSpPr>
          <p:cNvPr id="10" name="Group 9">
            <a:extLst>
              <a:ext uri="{FF2B5EF4-FFF2-40B4-BE49-F238E27FC236}">
                <a16:creationId xmlns:a16="http://schemas.microsoft.com/office/drawing/2014/main" xmlns="" id="{420B383D-9FBC-2849-9E73-B97BE0EAEC60}"/>
              </a:ext>
            </a:extLst>
          </p:cNvPr>
          <p:cNvGrpSpPr/>
          <p:nvPr/>
        </p:nvGrpSpPr>
        <p:grpSpPr>
          <a:xfrm>
            <a:off x="1179951" y="1204816"/>
            <a:ext cx="6374440" cy="2291644"/>
            <a:chOff x="361245" y="1017840"/>
            <a:chExt cx="6374440" cy="2291644"/>
          </a:xfrm>
        </p:grpSpPr>
        <p:sp>
          <p:nvSpPr>
            <p:cNvPr id="6" name="Freeform 5">
              <a:extLst>
                <a:ext uri="{FF2B5EF4-FFF2-40B4-BE49-F238E27FC236}">
                  <a16:creationId xmlns:a16="http://schemas.microsoft.com/office/drawing/2014/main" xmlns="" id="{1B9EAB88-8271-984A-962A-5E175D3A9CEE}"/>
                </a:ext>
              </a:extLst>
            </p:cNvPr>
            <p:cNvSpPr/>
            <p:nvPr/>
          </p:nvSpPr>
          <p:spPr>
            <a:xfrm flipH="1">
              <a:off x="1324580" y="1590040"/>
              <a:ext cx="5411105" cy="1543703"/>
            </a:xfrm>
            <a:custGeom>
              <a:avLst/>
              <a:gdLst>
                <a:gd name="connsiteX0" fmla="*/ 6915991 w 7691852"/>
                <a:gd name="connsiteY0" fmla="*/ 2072389 h 2194364"/>
                <a:gd name="connsiteX1" fmla="*/ 6915991 w 7691852"/>
                <a:gd name="connsiteY1" fmla="*/ 2174065 h 2194364"/>
                <a:gd name="connsiteX2" fmla="*/ 6882818 w 7691852"/>
                <a:gd name="connsiteY2" fmla="*/ 2194360 h 2194364"/>
                <a:gd name="connsiteX3" fmla="*/ 6711305 w 7691852"/>
                <a:gd name="connsiteY3" fmla="*/ 2194360 h 2194364"/>
                <a:gd name="connsiteX4" fmla="*/ 6915991 w 7691852"/>
                <a:gd name="connsiteY4" fmla="*/ 2072389 h 2194364"/>
                <a:gd name="connsiteX5" fmla="*/ 2371139 w 7691852"/>
                <a:gd name="connsiteY5" fmla="*/ 1967513 h 2194364"/>
                <a:gd name="connsiteX6" fmla="*/ 2371139 w 7691852"/>
                <a:gd name="connsiteY6" fmla="*/ 2050203 h 2194364"/>
                <a:gd name="connsiteX7" fmla="*/ 1689097 w 7691852"/>
                <a:gd name="connsiteY7" fmla="*/ 2194360 h 2194364"/>
                <a:gd name="connsiteX8" fmla="*/ 1444813 w 7691852"/>
                <a:gd name="connsiteY8" fmla="*/ 2194360 h 2194364"/>
                <a:gd name="connsiteX9" fmla="*/ 2371139 w 7691852"/>
                <a:gd name="connsiteY9" fmla="*/ 1967513 h 2194364"/>
                <a:gd name="connsiteX10" fmla="*/ 2751925 w 7691852"/>
                <a:gd name="connsiteY10" fmla="*/ 1949593 h 2194364"/>
                <a:gd name="connsiteX11" fmla="*/ 4059009 w 7691852"/>
                <a:gd name="connsiteY11" fmla="*/ 2194360 h 2194364"/>
                <a:gd name="connsiteX12" fmla="*/ 3814763 w 7691852"/>
                <a:gd name="connsiteY12" fmla="*/ 2194360 h 2194364"/>
                <a:gd name="connsiteX13" fmla="*/ 2751925 w 7691852"/>
                <a:gd name="connsiteY13" fmla="*/ 2031737 h 2194364"/>
                <a:gd name="connsiteX14" fmla="*/ 2371141 w 7691852"/>
                <a:gd name="connsiteY14" fmla="*/ 2050202 h 2194364"/>
                <a:gd name="connsiteX15" fmla="*/ 2371141 w 7691852"/>
                <a:gd name="connsiteY15" fmla="*/ 1967513 h 2194364"/>
                <a:gd name="connsiteX16" fmla="*/ 2751925 w 7691852"/>
                <a:gd name="connsiteY16" fmla="*/ 1949593 h 2194364"/>
                <a:gd name="connsiteX17" fmla="*/ 7204200 w 7691852"/>
                <a:gd name="connsiteY17" fmla="*/ 1841453 h 2194364"/>
                <a:gd name="connsiteX18" fmla="*/ 7349717 w 7691852"/>
                <a:gd name="connsiteY18" fmla="*/ 2194361 h 2194364"/>
                <a:gd name="connsiteX19" fmla="*/ 7261337 w 7691852"/>
                <a:gd name="connsiteY19" fmla="*/ 2194361 h 2194364"/>
                <a:gd name="connsiteX20" fmla="*/ 7173009 w 7691852"/>
                <a:gd name="connsiteY20" fmla="*/ 1981598 h 2194364"/>
                <a:gd name="connsiteX21" fmla="*/ 6915999 w 7691852"/>
                <a:gd name="connsiteY21" fmla="*/ 2174066 h 2194364"/>
                <a:gd name="connsiteX22" fmla="*/ 6915999 w 7691852"/>
                <a:gd name="connsiteY22" fmla="*/ 2072390 h 2194364"/>
                <a:gd name="connsiteX23" fmla="*/ 7204200 w 7691852"/>
                <a:gd name="connsiteY23" fmla="*/ 1841453 h 2194364"/>
                <a:gd name="connsiteX24" fmla="*/ 6915993 w 7691852"/>
                <a:gd name="connsiteY24" fmla="*/ 1815837 h 2194364"/>
                <a:gd name="connsiteX25" fmla="*/ 6915993 w 7691852"/>
                <a:gd name="connsiteY25" fmla="*/ 1918402 h 2194364"/>
                <a:gd name="connsiteX26" fmla="*/ 6373500 w 7691852"/>
                <a:gd name="connsiteY26" fmla="*/ 2194361 h 2194364"/>
                <a:gd name="connsiteX27" fmla="*/ 5976777 w 7691852"/>
                <a:gd name="connsiteY27" fmla="*/ 2194361 h 2194364"/>
                <a:gd name="connsiteX28" fmla="*/ 6915993 w 7691852"/>
                <a:gd name="connsiteY28" fmla="*/ 1815837 h 2194364"/>
                <a:gd name="connsiteX29" fmla="*/ 2371139 w 7691852"/>
                <a:gd name="connsiteY29" fmla="*/ 1758586 h 2194364"/>
                <a:gd name="connsiteX30" fmla="*/ 2371139 w 7691852"/>
                <a:gd name="connsiteY30" fmla="*/ 1841199 h 2194364"/>
                <a:gd name="connsiteX31" fmla="*/ 2371143 w 7691852"/>
                <a:gd name="connsiteY31" fmla="*/ 1841199 h 2194364"/>
                <a:gd name="connsiteX32" fmla="*/ 2174999 w 7691852"/>
                <a:gd name="connsiteY32" fmla="*/ 1864841 h 2194364"/>
                <a:gd name="connsiteX33" fmla="*/ 1108731 w 7691852"/>
                <a:gd name="connsiteY33" fmla="*/ 2194360 h 2194364"/>
                <a:gd name="connsiteX34" fmla="*/ 888716 w 7691852"/>
                <a:gd name="connsiteY34" fmla="*/ 2194360 h 2194364"/>
                <a:gd name="connsiteX35" fmla="*/ 2135792 w 7691852"/>
                <a:gd name="connsiteY35" fmla="*/ 1787607 h 2194364"/>
                <a:gd name="connsiteX36" fmla="*/ 2751923 w 7691852"/>
                <a:gd name="connsiteY36" fmla="*/ 1741999 h 2194364"/>
                <a:gd name="connsiteX37" fmla="*/ 4615115 w 7691852"/>
                <a:gd name="connsiteY37" fmla="*/ 2194360 h 2194364"/>
                <a:gd name="connsiteX38" fmla="*/ 4395125 w 7691852"/>
                <a:gd name="connsiteY38" fmla="*/ 2194360 h 2194364"/>
                <a:gd name="connsiteX39" fmla="*/ 2751923 w 7691852"/>
                <a:gd name="connsiteY39" fmla="*/ 1824193 h 2194364"/>
                <a:gd name="connsiteX40" fmla="*/ 2554306 w 7691852"/>
                <a:gd name="connsiteY40" fmla="*/ 1828610 h 2194364"/>
                <a:gd name="connsiteX41" fmla="*/ 2371143 w 7691852"/>
                <a:gd name="connsiteY41" fmla="*/ 1841199 h 2194364"/>
                <a:gd name="connsiteX42" fmla="*/ 2371149 w 7691852"/>
                <a:gd name="connsiteY42" fmla="*/ 1841198 h 2194364"/>
                <a:gd name="connsiteX43" fmla="*/ 2371149 w 7691852"/>
                <a:gd name="connsiteY43" fmla="*/ 1758585 h 2194364"/>
                <a:gd name="connsiteX44" fmla="*/ 2371139 w 7691852"/>
                <a:gd name="connsiteY44" fmla="*/ 1758586 h 2194364"/>
                <a:gd name="connsiteX45" fmla="*/ 2371139 w 7691852"/>
                <a:gd name="connsiteY45" fmla="*/ 1758585 h 2194364"/>
                <a:gd name="connsiteX46" fmla="*/ 2751923 w 7691852"/>
                <a:gd name="connsiteY46" fmla="*/ 1741999 h 2194364"/>
                <a:gd name="connsiteX47" fmla="*/ 5050800 w 7691852"/>
                <a:gd name="connsiteY47" fmla="*/ 1637317 h 2194364"/>
                <a:gd name="connsiteX48" fmla="*/ 5180734 w 7691852"/>
                <a:gd name="connsiteY48" fmla="*/ 1665892 h 2194364"/>
                <a:gd name="connsiteX49" fmla="*/ 5211925 w 7691852"/>
                <a:gd name="connsiteY49" fmla="*/ 1697871 h 2194364"/>
                <a:gd name="connsiteX50" fmla="*/ 5531838 w 7691852"/>
                <a:gd name="connsiteY50" fmla="*/ 1906582 h 2194364"/>
                <a:gd name="connsiteX51" fmla="*/ 5531838 w 7691852"/>
                <a:gd name="connsiteY51" fmla="*/ 1995406 h 2194364"/>
                <a:gd name="connsiteX52" fmla="*/ 5155626 w 7691852"/>
                <a:gd name="connsiteY52" fmla="*/ 1757573 h 2194364"/>
                <a:gd name="connsiteX53" fmla="*/ 5050800 w 7691852"/>
                <a:gd name="connsiteY53" fmla="*/ 1638206 h 2194364"/>
                <a:gd name="connsiteX54" fmla="*/ 6915991 w 7691852"/>
                <a:gd name="connsiteY54" fmla="*/ 1549923 h 2194364"/>
                <a:gd name="connsiteX55" fmla="*/ 6915991 w 7691852"/>
                <a:gd name="connsiteY55" fmla="*/ 1664566 h 2194364"/>
                <a:gd name="connsiteX56" fmla="*/ 6471364 w 7691852"/>
                <a:gd name="connsiteY56" fmla="*/ 1954774 h 2194364"/>
                <a:gd name="connsiteX57" fmla="*/ 5937989 w 7691852"/>
                <a:gd name="connsiteY57" fmla="*/ 2069213 h 2194364"/>
                <a:gd name="connsiteX58" fmla="*/ 5531843 w 7691852"/>
                <a:gd name="connsiteY58" fmla="*/ 1995401 h 2194364"/>
                <a:gd name="connsiteX59" fmla="*/ 5531843 w 7691852"/>
                <a:gd name="connsiteY59" fmla="*/ 1906577 h 2194364"/>
                <a:gd name="connsiteX60" fmla="*/ 5939437 w 7691852"/>
                <a:gd name="connsiteY60" fmla="*/ 1986930 h 2194364"/>
                <a:gd name="connsiteX61" fmla="*/ 6439360 w 7691852"/>
                <a:gd name="connsiteY61" fmla="*/ 1879551 h 2194364"/>
                <a:gd name="connsiteX62" fmla="*/ 6915991 w 7691852"/>
                <a:gd name="connsiteY62" fmla="*/ 1549923 h 2194364"/>
                <a:gd name="connsiteX63" fmla="*/ 2371140 w 7691852"/>
                <a:gd name="connsiteY63" fmla="*/ 1546393 h 2194364"/>
                <a:gd name="connsiteX64" fmla="*/ 2371140 w 7691852"/>
                <a:gd name="connsiteY64" fmla="*/ 1628930 h 2194364"/>
                <a:gd name="connsiteX65" fmla="*/ 477279 w 7691852"/>
                <a:gd name="connsiteY65" fmla="*/ 2194360 h 2194364"/>
                <a:gd name="connsiteX66" fmla="*/ 0 w 7691852"/>
                <a:gd name="connsiteY66" fmla="*/ 2194360 h 2194364"/>
                <a:gd name="connsiteX67" fmla="*/ 1061085 w 7691852"/>
                <a:gd name="connsiteY67" fmla="*/ 1898564 h 2194364"/>
                <a:gd name="connsiteX68" fmla="*/ 2371140 w 7691852"/>
                <a:gd name="connsiteY68" fmla="*/ 1546393 h 2194364"/>
                <a:gd name="connsiteX69" fmla="*/ 4191568 w 7691852"/>
                <a:gd name="connsiteY69" fmla="*/ 1403781 h 2194364"/>
                <a:gd name="connsiteX70" fmla="*/ 4287707 w 7691852"/>
                <a:gd name="connsiteY70" fmla="*/ 1457400 h 2194364"/>
                <a:gd name="connsiteX71" fmla="*/ 4705194 w 7691852"/>
                <a:gd name="connsiteY71" fmla="*/ 1904618 h 2194364"/>
                <a:gd name="connsiteX72" fmla="*/ 4474778 w 7691852"/>
                <a:gd name="connsiteY72" fmla="*/ 1812073 h 2194364"/>
                <a:gd name="connsiteX73" fmla="*/ 4426289 w 7691852"/>
                <a:gd name="connsiteY73" fmla="*/ 1792172 h 2194364"/>
                <a:gd name="connsiteX74" fmla="*/ 4195873 w 7691852"/>
                <a:gd name="connsiteY74" fmla="*/ 1448777 h 2194364"/>
                <a:gd name="connsiteX75" fmla="*/ 4191568 w 7691852"/>
                <a:gd name="connsiteY75" fmla="*/ 1403781 h 2194364"/>
                <a:gd name="connsiteX76" fmla="*/ 6915990 w 7691852"/>
                <a:gd name="connsiteY76" fmla="*/ 1226295 h 2194364"/>
                <a:gd name="connsiteX77" fmla="*/ 6915990 w 7691852"/>
                <a:gd name="connsiteY77" fmla="*/ 1361055 h 2194364"/>
                <a:gd name="connsiteX78" fmla="*/ 6776277 w 7691852"/>
                <a:gd name="connsiteY78" fmla="*/ 1490315 h 2194364"/>
                <a:gd name="connsiteX79" fmla="*/ 6300116 w 7691852"/>
                <a:gd name="connsiteY79" fmla="*/ 1641763 h 2194364"/>
                <a:gd name="connsiteX80" fmla="*/ 5874565 w 7691852"/>
                <a:gd name="connsiteY80" fmla="*/ 1535248 h 2194364"/>
                <a:gd name="connsiteX81" fmla="*/ 5849444 w 7691852"/>
                <a:gd name="connsiteY81" fmla="*/ 1441001 h 2194364"/>
                <a:gd name="connsiteX82" fmla="*/ 5879759 w 7691852"/>
                <a:gd name="connsiteY82" fmla="*/ 1444443 h 2194364"/>
                <a:gd name="connsiteX83" fmla="*/ 6304485 w 7691852"/>
                <a:gd name="connsiteY83" fmla="*/ 1560292 h 2194364"/>
                <a:gd name="connsiteX84" fmla="*/ 6727789 w 7691852"/>
                <a:gd name="connsiteY84" fmla="*/ 1423678 h 2194364"/>
                <a:gd name="connsiteX85" fmla="*/ 6915990 w 7691852"/>
                <a:gd name="connsiteY85" fmla="*/ 1226295 h 2194364"/>
                <a:gd name="connsiteX86" fmla="*/ 4024351 w 7691852"/>
                <a:gd name="connsiteY86" fmla="*/ 1219584 h 2194364"/>
                <a:gd name="connsiteX87" fmla="*/ 4065067 w 7691852"/>
                <a:gd name="connsiteY87" fmla="*/ 1219584 h 2194364"/>
                <a:gd name="connsiteX88" fmla="*/ 4933023 w 7691852"/>
                <a:gd name="connsiteY88" fmla="*/ 1854432 h 2194364"/>
                <a:gd name="connsiteX89" fmla="*/ 4882782 w 7691852"/>
                <a:gd name="connsiteY89" fmla="*/ 1506731 h 2194364"/>
                <a:gd name="connsiteX90" fmla="*/ 4882782 w 7691852"/>
                <a:gd name="connsiteY90" fmla="*/ 1465215 h 2194364"/>
                <a:gd name="connsiteX91" fmla="*/ 4923498 w 7691852"/>
                <a:gd name="connsiteY91" fmla="*/ 1465215 h 2194364"/>
                <a:gd name="connsiteX92" fmla="*/ 5414206 w 7691852"/>
                <a:gd name="connsiteY92" fmla="*/ 1591659 h 2194364"/>
                <a:gd name="connsiteX93" fmla="*/ 5531840 w 7691852"/>
                <a:gd name="connsiteY93" fmla="*/ 1657988 h 2194364"/>
                <a:gd name="connsiteX94" fmla="*/ 5531840 w 7691852"/>
                <a:gd name="connsiteY94" fmla="*/ 1750428 h 2194364"/>
                <a:gd name="connsiteX95" fmla="*/ 5531841 w 7691852"/>
                <a:gd name="connsiteY95" fmla="*/ 1750429 h 2194364"/>
                <a:gd name="connsiteX96" fmla="*/ 5531841 w 7691852"/>
                <a:gd name="connsiteY96" fmla="*/ 1750431 h 2194364"/>
                <a:gd name="connsiteX97" fmla="*/ 4965053 w 7691852"/>
                <a:gd name="connsiteY97" fmla="*/ 1548235 h 2194364"/>
                <a:gd name="connsiteX98" fmla="*/ 5263007 w 7691852"/>
                <a:gd name="connsiteY98" fmla="*/ 1982460 h 2194364"/>
                <a:gd name="connsiteX99" fmla="*/ 5488254 w 7691852"/>
                <a:gd name="connsiteY99" fmla="*/ 2098373 h 2194364"/>
                <a:gd name="connsiteX100" fmla="*/ 5040440 w 7691852"/>
                <a:gd name="connsiteY100" fmla="*/ 1999732 h 2194364"/>
                <a:gd name="connsiteX101" fmla="*/ 4106659 w 7691852"/>
                <a:gd name="connsiteY101" fmla="*/ 1302617 h 2194364"/>
                <a:gd name="connsiteX102" fmla="*/ 4440123 w 7691852"/>
                <a:gd name="connsiteY102" fmla="*/ 1896812 h 2194364"/>
                <a:gd name="connsiteX103" fmla="*/ 5504701 w 7691852"/>
                <a:gd name="connsiteY103" fmla="*/ 2194360 h 2194364"/>
                <a:gd name="connsiteX104" fmla="*/ 5026571 w 7691852"/>
                <a:gd name="connsiteY104" fmla="*/ 2194360 h 2194364"/>
                <a:gd name="connsiteX105" fmla="*/ 2751925 w 7691852"/>
                <a:gd name="connsiteY105" fmla="*/ 1613094 h 2194364"/>
                <a:gd name="connsiteX106" fmla="*/ 2371141 w 7691852"/>
                <a:gd name="connsiteY106" fmla="*/ 1628930 h 2194364"/>
                <a:gd name="connsiteX107" fmla="*/ 2371141 w 7691852"/>
                <a:gd name="connsiteY107" fmla="*/ 1546393 h 2194364"/>
                <a:gd name="connsiteX108" fmla="*/ 2751925 w 7691852"/>
                <a:gd name="connsiteY108" fmla="*/ 1530950 h 2194364"/>
                <a:gd name="connsiteX109" fmla="*/ 4137851 w 7691852"/>
                <a:gd name="connsiteY109" fmla="*/ 1776593 h 2194364"/>
                <a:gd name="connsiteX110" fmla="*/ 4024351 w 7691852"/>
                <a:gd name="connsiteY110" fmla="*/ 1260211 h 2194364"/>
                <a:gd name="connsiteX111" fmla="*/ 6915992 w 7691852"/>
                <a:gd name="connsiteY111" fmla="*/ 795638 h 2194364"/>
                <a:gd name="connsiteX112" fmla="*/ 6915991 w 7691852"/>
                <a:gd name="connsiteY112" fmla="*/ 795641 h 2194364"/>
                <a:gd name="connsiteX113" fmla="*/ 6915991 w 7691852"/>
                <a:gd name="connsiteY113" fmla="*/ 795640 h 2194364"/>
                <a:gd name="connsiteX114" fmla="*/ 6915995 w 7691852"/>
                <a:gd name="connsiteY114" fmla="*/ 795632 h 2194364"/>
                <a:gd name="connsiteX115" fmla="*/ 6915995 w 7691852"/>
                <a:gd name="connsiteY115" fmla="*/ 795635 h 2194364"/>
                <a:gd name="connsiteX116" fmla="*/ 6915992 w 7691852"/>
                <a:gd name="connsiteY116" fmla="*/ 795638 h 2194364"/>
                <a:gd name="connsiteX117" fmla="*/ 6915995 w 7691852"/>
                <a:gd name="connsiteY117" fmla="*/ 621892 h 2194364"/>
                <a:gd name="connsiteX118" fmla="*/ 6954739 w 7691852"/>
                <a:gd name="connsiteY118" fmla="*/ 621892 h 2194364"/>
                <a:gd name="connsiteX119" fmla="*/ 6954739 w 7691852"/>
                <a:gd name="connsiteY119" fmla="*/ 663396 h 2194364"/>
                <a:gd name="connsiteX120" fmla="*/ 6944519 w 7691852"/>
                <a:gd name="connsiteY120" fmla="*/ 733357 h 2194364"/>
                <a:gd name="connsiteX121" fmla="*/ 6915995 w 7691852"/>
                <a:gd name="connsiteY121" fmla="*/ 795632 h 2194364"/>
                <a:gd name="connsiteX122" fmla="*/ 6915994 w 7691852"/>
                <a:gd name="connsiteY122" fmla="*/ 414401 h 2194364"/>
                <a:gd name="connsiteX123" fmla="*/ 7162603 w 7691852"/>
                <a:gd name="connsiteY123" fmla="*/ 663385 h 2194364"/>
                <a:gd name="connsiteX124" fmla="*/ 6915994 w 7691852"/>
                <a:gd name="connsiteY124" fmla="*/ 1361059 h 2194364"/>
                <a:gd name="connsiteX125" fmla="*/ 6915994 w 7691852"/>
                <a:gd name="connsiteY125" fmla="*/ 1226299 h 2194364"/>
                <a:gd name="connsiteX126" fmla="*/ 7080319 w 7691852"/>
                <a:gd name="connsiteY126" fmla="*/ 663385 h 2194364"/>
                <a:gd name="connsiteX127" fmla="*/ 6915994 w 7691852"/>
                <a:gd name="connsiteY127" fmla="*/ 496570 h 2194364"/>
                <a:gd name="connsiteX128" fmla="*/ 6914022 w 7691852"/>
                <a:gd name="connsiteY128" fmla="*/ 414302 h 2194364"/>
                <a:gd name="connsiteX129" fmla="*/ 6915990 w 7691852"/>
                <a:gd name="connsiteY129" fmla="*/ 414404 h 2194364"/>
                <a:gd name="connsiteX130" fmla="*/ 6915990 w 7691852"/>
                <a:gd name="connsiteY130" fmla="*/ 496573 h 2194364"/>
                <a:gd name="connsiteX131" fmla="*/ 6914022 w 7691852"/>
                <a:gd name="connsiteY131" fmla="*/ 496471 h 2194364"/>
                <a:gd name="connsiteX132" fmla="*/ 6746839 w 7691852"/>
                <a:gd name="connsiteY132" fmla="*/ 663387 h 2194364"/>
                <a:gd name="connsiteX133" fmla="*/ 6746839 w 7691852"/>
                <a:gd name="connsiteY133" fmla="*/ 704040 h 2194364"/>
                <a:gd name="connsiteX134" fmla="*/ 6664543 w 7691852"/>
                <a:gd name="connsiteY134" fmla="*/ 704040 h 2194364"/>
                <a:gd name="connsiteX135" fmla="*/ 6664543 w 7691852"/>
                <a:gd name="connsiteY135" fmla="*/ 663387 h 2194364"/>
                <a:gd name="connsiteX136" fmla="*/ 6914022 w 7691852"/>
                <a:gd name="connsiteY136" fmla="*/ 414302 h 2194364"/>
                <a:gd name="connsiteX137" fmla="*/ 6914027 w 7691852"/>
                <a:gd name="connsiteY137" fmla="*/ 206711 h 2194364"/>
                <a:gd name="connsiteX138" fmla="*/ 6915995 w 7691852"/>
                <a:gd name="connsiteY138" fmla="*/ 206774 h 2194364"/>
                <a:gd name="connsiteX139" fmla="*/ 6915995 w 7691852"/>
                <a:gd name="connsiteY139" fmla="*/ 206770 h 2194364"/>
                <a:gd name="connsiteX140" fmla="*/ 7370503 w 7691852"/>
                <a:gd name="connsiteY140" fmla="*/ 662548 h 2194364"/>
                <a:gd name="connsiteX141" fmla="*/ 6915995 w 7691852"/>
                <a:gd name="connsiteY141" fmla="*/ 1664565 h 2194364"/>
                <a:gd name="connsiteX142" fmla="*/ 6915995 w 7691852"/>
                <a:gd name="connsiteY142" fmla="*/ 1549922 h 2194364"/>
                <a:gd name="connsiteX143" fmla="*/ 7289070 w 7691852"/>
                <a:gd name="connsiteY143" fmla="*/ 663386 h 2194364"/>
                <a:gd name="connsiteX144" fmla="*/ 6915995 w 7691852"/>
                <a:gd name="connsiteY144" fmla="*/ 288088 h 2194364"/>
                <a:gd name="connsiteX145" fmla="*/ 6915995 w 7691852"/>
                <a:gd name="connsiteY145" fmla="*/ 288080 h 2194364"/>
                <a:gd name="connsiteX146" fmla="*/ 6914027 w 7691852"/>
                <a:gd name="connsiteY146" fmla="*/ 288029 h 2194364"/>
                <a:gd name="connsiteX147" fmla="*/ 6538094 w 7691852"/>
                <a:gd name="connsiteY147" fmla="*/ 663390 h 2194364"/>
                <a:gd name="connsiteX148" fmla="*/ 6705239 w 7691852"/>
                <a:gd name="connsiteY148" fmla="*/ 829481 h 2194364"/>
                <a:gd name="connsiteX149" fmla="*/ 6872422 w 7691852"/>
                <a:gd name="connsiteY149" fmla="*/ 663390 h 2194364"/>
                <a:gd name="connsiteX150" fmla="*/ 6872422 w 7691852"/>
                <a:gd name="connsiteY150" fmla="*/ 621887 h 2194364"/>
                <a:gd name="connsiteX151" fmla="*/ 6915995 w 7691852"/>
                <a:gd name="connsiteY151" fmla="*/ 621887 h 2194364"/>
                <a:gd name="connsiteX152" fmla="*/ 6915995 w 7691852"/>
                <a:gd name="connsiteY152" fmla="*/ 621892 h 2194364"/>
                <a:gd name="connsiteX153" fmla="*/ 6915991 w 7691852"/>
                <a:gd name="connsiteY153" fmla="*/ 621892 h 2194364"/>
                <a:gd name="connsiteX154" fmla="*/ 6915991 w 7691852"/>
                <a:gd name="connsiteY154" fmla="*/ 795640 h 2194364"/>
                <a:gd name="connsiteX155" fmla="*/ 6876891 w 7691852"/>
                <a:gd name="connsiteY155" fmla="*/ 843094 h 2194364"/>
                <a:gd name="connsiteX156" fmla="*/ 6705239 w 7691852"/>
                <a:gd name="connsiteY156" fmla="*/ 911637 h 2194364"/>
                <a:gd name="connsiteX157" fmla="*/ 6456649 w 7691852"/>
                <a:gd name="connsiteY157" fmla="*/ 663390 h 2194364"/>
                <a:gd name="connsiteX158" fmla="*/ 6914027 w 7691852"/>
                <a:gd name="connsiteY158" fmla="*/ 206711 h 2194364"/>
                <a:gd name="connsiteX159" fmla="*/ 6915996 w 7691852"/>
                <a:gd name="connsiteY159" fmla="*/ 45 h 2194364"/>
                <a:gd name="connsiteX160" fmla="*/ 7579241 w 7691852"/>
                <a:gd name="connsiteY160" fmla="*/ 662540 h 2194364"/>
                <a:gd name="connsiteX161" fmla="*/ 7579241 w 7691852"/>
                <a:gd name="connsiteY161" fmla="*/ 663391 h 2194364"/>
                <a:gd name="connsiteX162" fmla="*/ 7389554 w 7691852"/>
                <a:gd name="connsiteY162" fmla="*/ 1385640 h 2194364"/>
                <a:gd name="connsiteX163" fmla="*/ 7691852 w 7691852"/>
                <a:gd name="connsiteY163" fmla="*/ 2194364 h 2194364"/>
                <a:gd name="connsiteX164" fmla="*/ 7604387 w 7691852"/>
                <a:gd name="connsiteY164" fmla="*/ 2194364 h 2194364"/>
                <a:gd name="connsiteX165" fmla="*/ 7334969 w 7691852"/>
                <a:gd name="connsiteY165" fmla="*/ 1475607 h 2194364"/>
                <a:gd name="connsiteX166" fmla="*/ 6915996 w 7691852"/>
                <a:gd name="connsiteY166" fmla="*/ 1918393 h 2194364"/>
                <a:gd name="connsiteX167" fmla="*/ 6915996 w 7691852"/>
                <a:gd name="connsiteY167" fmla="*/ 1815840 h 2194364"/>
                <a:gd name="connsiteX168" fmla="*/ 7496970 w 7691852"/>
                <a:gd name="connsiteY168" fmla="*/ 663391 h 2194364"/>
                <a:gd name="connsiteX169" fmla="*/ 7032960 w 7691852"/>
                <a:gd name="connsiteY169" fmla="*/ 92674 h 2194364"/>
                <a:gd name="connsiteX170" fmla="*/ 6916000 w 7691852"/>
                <a:gd name="connsiteY170" fmla="*/ 80487 h 2194364"/>
                <a:gd name="connsiteX171" fmla="*/ 6916000 w 7691852"/>
                <a:gd name="connsiteY171" fmla="*/ 51 h 2194364"/>
                <a:gd name="connsiteX172" fmla="*/ 6915996 w 7691852"/>
                <a:gd name="connsiteY172" fmla="*/ 51 h 2194364"/>
                <a:gd name="connsiteX173" fmla="*/ 6914019 w 7691852"/>
                <a:gd name="connsiteY173" fmla="*/ 0 h 2194364"/>
                <a:gd name="connsiteX174" fmla="*/ 6915996 w 7691852"/>
                <a:gd name="connsiteY174" fmla="*/ 51 h 2194364"/>
                <a:gd name="connsiteX175" fmla="*/ 6915996 w 7691852"/>
                <a:gd name="connsiteY175" fmla="*/ 80487 h 2194364"/>
                <a:gd name="connsiteX176" fmla="*/ 6916000 w 7691852"/>
                <a:gd name="connsiteY176" fmla="*/ 80487 h 2194364"/>
                <a:gd name="connsiteX177" fmla="*/ 6916000 w 7691852"/>
                <a:gd name="connsiteY177" fmla="*/ 80493 h 2194364"/>
                <a:gd name="connsiteX178" fmla="*/ 6914019 w 7691852"/>
                <a:gd name="connsiteY178" fmla="*/ 80442 h 2194364"/>
                <a:gd name="connsiteX179" fmla="*/ 6330187 w 7691852"/>
                <a:gd name="connsiteY179" fmla="*/ 663384 h 2194364"/>
                <a:gd name="connsiteX180" fmla="*/ 6705587 w 7691852"/>
                <a:gd name="connsiteY180" fmla="*/ 1038098 h 2194364"/>
                <a:gd name="connsiteX181" fmla="*/ 6810070 w 7691852"/>
                <a:gd name="connsiteY181" fmla="*/ 1023201 h 2194364"/>
                <a:gd name="connsiteX182" fmla="*/ 6901027 w 7691852"/>
                <a:gd name="connsiteY182" fmla="*/ 996417 h 2194364"/>
                <a:gd name="connsiteX183" fmla="*/ 6858558 w 7691852"/>
                <a:gd name="connsiteY183" fmla="*/ 1080325 h 2194364"/>
                <a:gd name="connsiteX184" fmla="*/ 6347523 w 7691852"/>
                <a:gd name="connsiteY184" fmla="*/ 1434084 h 2194364"/>
                <a:gd name="connsiteX185" fmla="*/ 5759373 w 7691852"/>
                <a:gd name="connsiteY185" fmla="*/ 1353642 h 2194364"/>
                <a:gd name="connsiteX186" fmla="*/ 6064554 w 7691852"/>
                <a:gd name="connsiteY186" fmla="*/ 1755496 h 2194364"/>
                <a:gd name="connsiteX187" fmla="*/ 6136182 w 7691852"/>
                <a:gd name="connsiteY187" fmla="*/ 1749768 h 2194364"/>
                <a:gd name="connsiteX188" fmla="*/ 6301396 w 7691852"/>
                <a:gd name="connsiteY188" fmla="*/ 1764068 h 2194364"/>
                <a:gd name="connsiteX189" fmla="*/ 6419405 w 7691852"/>
                <a:gd name="connsiteY189" fmla="*/ 1756702 h 2194364"/>
                <a:gd name="connsiteX190" fmla="*/ 5963780 w 7691852"/>
                <a:gd name="connsiteY190" fmla="*/ 1845793 h 2194364"/>
                <a:gd name="connsiteX191" fmla="*/ 5615644 w 7691852"/>
                <a:gd name="connsiteY191" fmla="*/ 1787639 h 2194364"/>
                <a:gd name="connsiteX192" fmla="*/ 5531841 w 7691852"/>
                <a:gd name="connsiteY192" fmla="*/ 1750429 h 2194364"/>
                <a:gd name="connsiteX193" fmla="*/ 5531841 w 7691852"/>
                <a:gd name="connsiteY193" fmla="*/ 1657988 h 2194364"/>
                <a:gd name="connsiteX194" fmla="*/ 5531840 w 7691852"/>
                <a:gd name="connsiteY194" fmla="*/ 1657988 h 2194364"/>
                <a:gd name="connsiteX195" fmla="*/ 5531840 w 7691852"/>
                <a:gd name="connsiteY195" fmla="*/ 1657985 h 2194364"/>
                <a:gd name="connsiteX196" fmla="*/ 5827801 w 7691852"/>
                <a:gd name="connsiteY196" fmla="*/ 1755826 h 2194364"/>
                <a:gd name="connsiteX197" fmla="*/ 5676188 w 7691852"/>
                <a:gd name="connsiteY197" fmla="*/ 1312113 h 2194364"/>
                <a:gd name="connsiteX198" fmla="*/ 5676188 w 7691852"/>
                <a:gd name="connsiteY198" fmla="*/ 1271448 h 2194364"/>
                <a:gd name="connsiteX199" fmla="*/ 5716917 w 7691852"/>
                <a:gd name="connsiteY199" fmla="*/ 1271448 h 2194364"/>
                <a:gd name="connsiteX200" fmla="*/ 6347523 w 7691852"/>
                <a:gd name="connsiteY200" fmla="*/ 1352766 h 2194364"/>
                <a:gd name="connsiteX201" fmla="*/ 6741617 w 7691852"/>
                <a:gd name="connsiteY201" fmla="*/ 1118362 h 2194364"/>
                <a:gd name="connsiteX202" fmla="*/ 6705422 w 7691852"/>
                <a:gd name="connsiteY202" fmla="*/ 1119784 h 2194364"/>
                <a:gd name="connsiteX203" fmla="*/ 6248780 w 7691852"/>
                <a:gd name="connsiteY203" fmla="*/ 663384 h 2194364"/>
                <a:gd name="connsiteX204" fmla="*/ 6914019 w 7691852"/>
                <a:gd name="connsiteY204" fmla="*/ 0 h 2194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Lst>
              <a:rect l="l" t="t" r="r" b="b"/>
              <a:pathLst>
                <a:path w="7691852" h="2194364">
                  <a:moveTo>
                    <a:pt x="6915991" y="2072389"/>
                  </a:moveTo>
                  <a:lnTo>
                    <a:pt x="6915991" y="2174065"/>
                  </a:lnTo>
                  <a:cubicBezTo>
                    <a:pt x="6905005" y="2180923"/>
                    <a:pt x="6893969" y="2187730"/>
                    <a:pt x="6882818" y="2194360"/>
                  </a:cubicBezTo>
                  <a:lnTo>
                    <a:pt x="6711305" y="2194360"/>
                  </a:lnTo>
                  <a:cubicBezTo>
                    <a:pt x="6780850" y="2158431"/>
                    <a:pt x="6849049" y="2117614"/>
                    <a:pt x="6915991" y="2072389"/>
                  </a:cubicBezTo>
                  <a:close/>
                  <a:moveTo>
                    <a:pt x="2371139" y="1967513"/>
                  </a:moveTo>
                  <a:lnTo>
                    <a:pt x="2371139" y="2050203"/>
                  </a:lnTo>
                  <a:cubicBezTo>
                    <a:pt x="2107626" y="2076771"/>
                    <a:pt x="1887980" y="2129756"/>
                    <a:pt x="1689097" y="2194360"/>
                  </a:cubicBezTo>
                  <a:lnTo>
                    <a:pt x="1444813" y="2194360"/>
                  </a:lnTo>
                  <a:cubicBezTo>
                    <a:pt x="1708198" y="2093522"/>
                    <a:pt x="1994812" y="2004292"/>
                    <a:pt x="2371139" y="1967513"/>
                  </a:cubicBezTo>
                  <a:close/>
                  <a:moveTo>
                    <a:pt x="2751925" y="1949593"/>
                  </a:moveTo>
                  <a:cubicBezTo>
                    <a:pt x="3327946" y="1949593"/>
                    <a:pt x="3714280" y="2062026"/>
                    <a:pt x="4059009" y="2194360"/>
                  </a:cubicBezTo>
                  <a:lnTo>
                    <a:pt x="3814763" y="2194360"/>
                  </a:lnTo>
                  <a:cubicBezTo>
                    <a:pt x="3527171" y="2100939"/>
                    <a:pt x="3196273" y="2031737"/>
                    <a:pt x="2751925" y="2031737"/>
                  </a:cubicBezTo>
                  <a:cubicBezTo>
                    <a:pt x="2614867" y="2031737"/>
                    <a:pt x="2488667" y="2038366"/>
                    <a:pt x="2371141" y="2050202"/>
                  </a:cubicBezTo>
                  <a:lnTo>
                    <a:pt x="2371141" y="1967513"/>
                  </a:lnTo>
                  <a:cubicBezTo>
                    <a:pt x="2488667" y="1956006"/>
                    <a:pt x="2614854" y="1949593"/>
                    <a:pt x="2751925" y="1949593"/>
                  </a:cubicBezTo>
                  <a:close/>
                  <a:moveTo>
                    <a:pt x="7204200" y="1841453"/>
                  </a:moveTo>
                  <a:lnTo>
                    <a:pt x="7349717" y="2194361"/>
                  </a:lnTo>
                  <a:lnTo>
                    <a:pt x="7261337" y="2194361"/>
                  </a:lnTo>
                  <a:lnTo>
                    <a:pt x="7173009" y="1981598"/>
                  </a:lnTo>
                  <a:cubicBezTo>
                    <a:pt x="7092656" y="2053340"/>
                    <a:pt x="7006753" y="2117475"/>
                    <a:pt x="6915999" y="2174066"/>
                  </a:cubicBezTo>
                  <a:lnTo>
                    <a:pt x="6915999" y="2072390"/>
                  </a:lnTo>
                  <a:cubicBezTo>
                    <a:pt x="7015008" y="2005486"/>
                    <a:pt x="7111185" y="1928677"/>
                    <a:pt x="7204200" y="1841453"/>
                  </a:cubicBezTo>
                  <a:close/>
                  <a:moveTo>
                    <a:pt x="6915993" y="1815837"/>
                  </a:moveTo>
                  <a:lnTo>
                    <a:pt x="6915993" y="1918402"/>
                  </a:lnTo>
                  <a:cubicBezTo>
                    <a:pt x="6755770" y="2036741"/>
                    <a:pt x="6572648" y="2130899"/>
                    <a:pt x="6373500" y="2194361"/>
                  </a:cubicBezTo>
                  <a:lnTo>
                    <a:pt x="5976777" y="2194361"/>
                  </a:lnTo>
                  <a:cubicBezTo>
                    <a:pt x="6334765" y="2155968"/>
                    <a:pt x="6659453" y="2019418"/>
                    <a:pt x="6915993" y="1815837"/>
                  </a:cubicBezTo>
                  <a:close/>
                  <a:moveTo>
                    <a:pt x="2371139" y="1758586"/>
                  </a:moveTo>
                  <a:lnTo>
                    <a:pt x="2371139" y="1841199"/>
                  </a:lnTo>
                  <a:lnTo>
                    <a:pt x="2371143" y="1841199"/>
                  </a:lnTo>
                  <a:lnTo>
                    <a:pt x="2174999" y="1864841"/>
                  </a:lnTo>
                  <a:cubicBezTo>
                    <a:pt x="1736054" y="1930443"/>
                    <a:pt x="1422314" y="2065489"/>
                    <a:pt x="1108731" y="2194360"/>
                  </a:cubicBezTo>
                  <a:lnTo>
                    <a:pt x="888716" y="2194360"/>
                  </a:lnTo>
                  <a:cubicBezTo>
                    <a:pt x="1268186" y="2048576"/>
                    <a:pt x="1613380" y="1869955"/>
                    <a:pt x="2135792" y="1787607"/>
                  </a:cubicBezTo>
                  <a:close/>
                  <a:moveTo>
                    <a:pt x="2751923" y="1741999"/>
                  </a:moveTo>
                  <a:cubicBezTo>
                    <a:pt x="3655350" y="1741999"/>
                    <a:pt x="4104943" y="1998018"/>
                    <a:pt x="4615115" y="2194360"/>
                  </a:cubicBezTo>
                  <a:lnTo>
                    <a:pt x="4395125" y="2194360"/>
                  </a:lnTo>
                  <a:cubicBezTo>
                    <a:pt x="3959401" y="2015316"/>
                    <a:pt x="3523702" y="1824193"/>
                    <a:pt x="2751923" y="1824193"/>
                  </a:cubicBezTo>
                  <a:cubicBezTo>
                    <a:pt x="2683457" y="1824193"/>
                    <a:pt x="2617678" y="1825721"/>
                    <a:pt x="2554306" y="1828610"/>
                  </a:cubicBezTo>
                  <a:lnTo>
                    <a:pt x="2371143" y="1841199"/>
                  </a:lnTo>
                  <a:lnTo>
                    <a:pt x="2371149" y="1841198"/>
                  </a:lnTo>
                  <a:lnTo>
                    <a:pt x="2371149" y="1758585"/>
                  </a:lnTo>
                  <a:lnTo>
                    <a:pt x="2371139" y="1758586"/>
                  </a:lnTo>
                  <a:lnTo>
                    <a:pt x="2371139" y="1758585"/>
                  </a:lnTo>
                  <a:cubicBezTo>
                    <a:pt x="2488893" y="1747955"/>
                    <a:pt x="2615119" y="1741999"/>
                    <a:pt x="2751923" y="1741999"/>
                  </a:cubicBezTo>
                  <a:close/>
                  <a:moveTo>
                    <a:pt x="5050800" y="1637317"/>
                  </a:moveTo>
                  <a:cubicBezTo>
                    <a:pt x="5100165" y="1643413"/>
                    <a:pt x="5141770" y="1653776"/>
                    <a:pt x="5180734" y="1665892"/>
                  </a:cubicBezTo>
                  <a:cubicBezTo>
                    <a:pt x="5192888" y="1679735"/>
                    <a:pt x="5204127" y="1690974"/>
                    <a:pt x="5211925" y="1697871"/>
                  </a:cubicBezTo>
                  <a:cubicBezTo>
                    <a:pt x="5307797" y="1788714"/>
                    <a:pt x="5415785" y="1858310"/>
                    <a:pt x="5531838" y="1906582"/>
                  </a:cubicBezTo>
                  <a:lnTo>
                    <a:pt x="5531838" y="1995406"/>
                  </a:lnTo>
                  <a:cubicBezTo>
                    <a:pt x="5394424" y="1943120"/>
                    <a:pt x="5267157" y="1863593"/>
                    <a:pt x="5155626" y="1757573"/>
                  </a:cubicBezTo>
                  <a:cubicBezTo>
                    <a:pt x="5146977" y="1748937"/>
                    <a:pt x="5094983" y="1699623"/>
                    <a:pt x="5050800" y="1638206"/>
                  </a:cubicBezTo>
                  <a:close/>
                  <a:moveTo>
                    <a:pt x="6915991" y="1549923"/>
                  </a:moveTo>
                  <a:lnTo>
                    <a:pt x="6915991" y="1664566"/>
                  </a:lnTo>
                  <a:cubicBezTo>
                    <a:pt x="6788521" y="1783895"/>
                    <a:pt x="6638496" y="1883285"/>
                    <a:pt x="6471364" y="1954774"/>
                  </a:cubicBezTo>
                  <a:cubicBezTo>
                    <a:pt x="6292179" y="2031697"/>
                    <a:pt x="6111700" y="2069213"/>
                    <a:pt x="5937989" y="2069213"/>
                  </a:cubicBezTo>
                  <a:cubicBezTo>
                    <a:pt x="5796625" y="2069213"/>
                    <a:pt x="5659834" y="2044105"/>
                    <a:pt x="5531843" y="1995401"/>
                  </a:cubicBezTo>
                  <a:lnTo>
                    <a:pt x="5531843" y="1906577"/>
                  </a:lnTo>
                  <a:cubicBezTo>
                    <a:pt x="5659580" y="1959701"/>
                    <a:pt x="5797095" y="1986930"/>
                    <a:pt x="5939437" y="1986930"/>
                  </a:cubicBezTo>
                  <a:cubicBezTo>
                    <a:pt x="6102467" y="1986930"/>
                    <a:pt x="6271707" y="1951548"/>
                    <a:pt x="6439360" y="1879551"/>
                  </a:cubicBezTo>
                  <a:cubicBezTo>
                    <a:pt x="6622760" y="1801218"/>
                    <a:pt x="6784266" y="1687299"/>
                    <a:pt x="6915991" y="1549923"/>
                  </a:cubicBezTo>
                  <a:close/>
                  <a:moveTo>
                    <a:pt x="2371140" y="1546393"/>
                  </a:moveTo>
                  <a:lnTo>
                    <a:pt x="2371140" y="1628930"/>
                  </a:lnTo>
                  <a:cubicBezTo>
                    <a:pt x="1497240" y="1704343"/>
                    <a:pt x="1092454" y="2031254"/>
                    <a:pt x="477279" y="2194360"/>
                  </a:cubicBezTo>
                  <a:lnTo>
                    <a:pt x="0" y="2194360"/>
                  </a:lnTo>
                  <a:cubicBezTo>
                    <a:pt x="431355" y="2157174"/>
                    <a:pt x="738861" y="2030898"/>
                    <a:pt x="1061085" y="1898564"/>
                  </a:cubicBezTo>
                  <a:cubicBezTo>
                    <a:pt x="1423948" y="1748577"/>
                    <a:pt x="1797151" y="1594564"/>
                    <a:pt x="2371140" y="1546393"/>
                  </a:cubicBezTo>
                  <a:close/>
                  <a:moveTo>
                    <a:pt x="4191568" y="1403781"/>
                  </a:moveTo>
                  <a:cubicBezTo>
                    <a:pt x="4226188" y="1416786"/>
                    <a:pt x="4257392" y="1434083"/>
                    <a:pt x="4287707" y="1457400"/>
                  </a:cubicBezTo>
                  <a:cubicBezTo>
                    <a:pt x="4376048" y="1646008"/>
                    <a:pt x="4524156" y="1800796"/>
                    <a:pt x="4705194" y="1904618"/>
                  </a:cubicBezTo>
                  <a:cubicBezTo>
                    <a:pt x="4628092" y="1875205"/>
                    <a:pt x="4551880" y="1843201"/>
                    <a:pt x="4474778" y="1812073"/>
                  </a:cubicBezTo>
                  <a:cubicBezTo>
                    <a:pt x="4459195" y="1805139"/>
                    <a:pt x="4441872" y="1798205"/>
                    <a:pt x="4426289" y="1792172"/>
                  </a:cubicBezTo>
                  <a:cubicBezTo>
                    <a:pt x="4328398" y="1693570"/>
                    <a:pt x="4249582" y="1578533"/>
                    <a:pt x="4195873" y="1448777"/>
                  </a:cubicBezTo>
                  <a:cubicBezTo>
                    <a:pt x="4194159" y="1434083"/>
                    <a:pt x="4193282" y="1419377"/>
                    <a:pt x="4191568" y="1403781"/>
                  </a:cubicBezTo>
                  <a:close/>
                  <a:moveTo>
                    <a:pt x="6915990" y="1226295"/>
                  </a:moveTo>
                  <a:lnTo>
                    <a:pt x="6915990" y="1361055"/>
                  </a:lnTo>
                  <a:cubicBezTo>
                    <a:pt x="6874042" y="1409391"/>
                    <a:pt x="6827357" y="1452838"/>
                    <a:pt x="6776277" y="1490315"/>
                  </a:cubicBezTo>
                  <a:cubicBezTo>
                    <a:pt x="6631891" y="1595738"/>
                    <a:pt x="6464492" y="1641763"/>
                    <a:pt x="6300116" y="1641763"/>
                  </a:cubicBezTo>
                  <a:cubicBezTo>
                    <a:pt x="6148961" y="1641763"/>
                    <a:pt x="6000320" y="1602812"/>
                    <a:pt x="5874565" y="1535248"/>
                  </a:cubicBezTo>
                  <a:cubicBezTo>
                    <a:pt x="5863338" y="1507575"/>
                    <a:pt x="5855515" y="1476447"/>
                    <a:pt x="5849444" y="1441001"/>
                  </a:cubicBezTo>
                  <a:cubicBezTo>
                    <a:pt x="5859833" y="1441852"/>
                    <a:pt x="5869358" y="1443592"/>
                    <a:pt x="5879759" y="1444443"/>
                  </a:cubicBezTo>
                  <a:cubicBezTo>
                    <a:pt x="5979898" y="1505403"/>
                    <a:pt x="6134813" y="1560292"/>
                    <a:pt x="6304485" y="1560292"/>
                  </a:cubicBezTo>
                  <a:cubicBezTo>
                    <a:pt x="6443067" y="1560292"/>
                    <a:pt x="6591492" y="1523627"/>
                    <a:pt x="6727789" y="1423678"/>
                  </a:cubicBezTo>
                  <a:cubicBezTo>
                    <a:pt x="6800814" y="1370211"/>
                    <a:pt x="6864022" y="1303244"/>
                    <a:pt x="6915990" y="1226295"/>
                  </a:cubicBezTo>
                  <a:close/>
                  <a:moveTo>
                    <a:pt x="4024351" y="1219584"/>
                  </a:moveTo>
                  <a:lnTo>
                    <a:pt x="4065067" y="1219584"/>
                  </a:lnTo>
                  <a:cubicBezTo>
                    <a:pt x="4484332" y="1219584"/>
                    <a:pt x="4593463" y="1639916"/>
                    <a:pt x="4933023" y="1854432"/>
                  </a:cubicBezTo>
                  <a:cubicBezTo>
                    <a:pt x="4888827" y="1754978"/>
                    <a:pt x="4882782" y="1630391"/>
                    <a:pt x="4882782" y="1506731"/>
                  </a:cubicBezTo>
                  <a:lnTo>
                    <a:pt x="4882782" y="1465215"/>
                  </a:lnTo>
                  <a:lnTo>
                    <a:pt x="4923498" y="1465215"/>
                  </a:lnTo>
                  <a:cubicBezTo>
                    <a:pt x="5162252" y="1465215"/>
                    <a:pt x="5295271" y="1525372"/>
                    <a:pt x="5414206" y="1591659"/>
                  </a:cubicBezTo>
                  <a:lnTo>
                    <a:pt x="5531840" y="1657988"/>
                  </a:lnTo>
                  <a:lnTo>
                    <a:pt x="5531840" y="1750428"/>
                  </a:lnTo>
                  <a:lnTo>
                    <a:pt x="5531841" y="1750429"/>
                  </a:lnTo>
                  <a:lnTo>
                    <a:pt x="5531841" y="1750431"/>
                  </a:lnTo>
                  <a:cubicBezTo>
                    <a:pt x="5364988" y="1666853"/>
                    <a:pt x="5248364" y="1557264"/>
                    <a:pt x="4965053" y="1548235"/>
                  </a:cubicBezTo>
                  <a:cubicBezTo>
                    <a:pt x="4969396" y="1902869"/>
                    <a:pt x="5074196" y="1940093"/>
                    <a:pt x="5263007" y="1982460"/>
                  </a:cubicBezTo>
                  <a:cubicBezTo>
                    <a:pt x="5334051" y="2029146"/>
                    <a:pt x="5409425" y="2068096"/>
                    <a:pt x="5488254" y="2098373"/>
                  </a:cubicBezTo>
                  <a:cubicBezTo>
                    <a:pt x="5343614" y="2087108"/>
                    <a:pt x="5186795" y="2060311"/>
                    <a:pt x="5040440" y="1999732"/>
                  </a:cubicBezTo>
                  <a:cubicBezTo>
                    <a:pt x="4577855" y="1821589"/>
                    <a:pt x="4490390" y="1334633"/>
                    <a:pt x="4106659" y="1302617"/>
                  </a:cubicBezTo>
                  <a:cubicBezTo>
                    <a:pt x="4108374" y="1605321"/>
                    <a:pt x="4162082" y="1782651"/>
                    <a:pt x="4440123" y="1896812"/>
                  </a:cubicBezTo>
                  <a:cubicBezTo>
                    <a:pt x="4763249" y="2030022"/>
                    <a:pt x="5072469" y="2157174"/>
                    <a:pt x="5504701" y="2194360"/>
                  </a:cubicBezTo>
                  <a:lnTo>
                    <a:pt x="5026571" y="2194360"/>
                  </a:lnTo>
                  <a:cubicBezTo>
                    <a:pt x="4328389" y="2009257"/>
                    <a:pt x="3901377" y="1613094"/>
                    <a:pt x="2751925" y="1613094"/>
                  </a:cubicBezTo>
                  <a:cubicBezTo>
                    <a:pt x="2615311" y="1613094"/>
                    <a:pt x="2489010" y="1618745"/>
                    <a:pt x="2371141" y="1628930"/>
                  </a:cubicBezTo>
                  <a:lnTo>
                    <a:pt x="2371141" y="1546393"/>
                  </a:lnTo>
                  <a:cubicBezTo>
                    <a:pt x="2489099" y="1536474"/>
                    <a:pt x="2615337" y="1530950"/>
                    <a:pt x="2751925" y="1530950"/>
                  </a:cubicBezTo>
                  <a:cubicBezTo>
                    <a:pt x="3371266" y="1530950"/>
                    <a:pt x="3781819" y="1642507"/>
                    <a:pt x="4137851" y="1776593"/>
                  </a:cubicBezTo>
                  <a:cubicBezTo>
                    <a:pt x="4025253" y="1620028"/>
                    <a:pt x="4024351" y="1420244"/>
                    <a:pt x="4024351" y="1260211"/>
                  </a:cubicBezTo>
                  <a:close/>
                  <a:moveTo>
                    <a:pt x="6915992" y="795638"/>
                  </a:moveTo>
                  <a:lnTo>
                    <a:pt x="6915991" y="795641"/>
                  </a:lnTo>
                  <a:lnTo>
                    <a:pt x="6915991" y="795640"/>
                  </a:lnTo>
                  <a:close/>
                  <a:moveTo>
                    <a:pt x="6915995" y="795632"/>
                  </a:moveTo>
                  <a:lnTo>
                    <a:pt x="6915995" y="795635"/>
                  </a:lnTo>
                  <a:lnTo>
                    <a:pt x="6915992" y="795638"/>
                  </a:lnTo>
                  <a:close/>
                  <a:moveTo>
                    <a:pt x="6915995" y="621892"/>
                  </a:moveTo>
                  <a:lnTo>
                    <a:pt x="6954739" y="621892"/>
                  </a:lnTo>
                  <a:lnTo>
                    <a:pt x="6954739" y="663396"/>
                  </a:lnTo>
                  <a:cubicBezTo>
                    <a:pt x="6954739" y="687697"/>
                    <a:pt x="6951154" y="711167"/>
                    <a:pt x="6944519" y="733357"/>
                  </a:cubicBezTo>
                  <a:lnTo>
                    <a:pt x="6915995" y="795632"/>
                  </a:lnTo>
                  <a:close/>
                  <a:moveTo>
                    <a:pt x="6915994" y="414401"/>
                  </a:moveTo>
                  <a:cubicBezTo>
                    <a:pt x="7051948" y="415493"/>
                    <a:pt x="7162603" y="526542"/>
                    <a:pt x="7162603" y="663385"/>
                  </a:cubicBezTo>
                  <a:cubicBezTo>
                    <a:pt x="7162603" y="931481"/>
                    <a:pt x="7072585" y="1180694"/>
                    <a:pt x="6915994" y="1361059"/>
                  </a:cubicBezTo>
                  <a:lnTo>
                    <a:pt x="6915994" y="1226299"/>
                  </a:lnTo>
                  <a:cubicBezTo>
                    <a:pt x="7021252" y="1070496"/>
                    <a:pt x="7080319" y="873557"/>
                    <a:pt x="7080319" y="663385"/>
                  </a:cubicBezTo>
                  <a:cubicBezTo>
                    <a:pt x="7080319" y="571551"/>
                    <a:pt x="7006875" y="497637"/>
                    <a:pt x="6915994" y="496570"/>
                  </a:cubicBezTo>
                  <a:close/>
                  <a:moveTo>
                    <a:pt x="6914022" y="414302"/>
                  </a:moveTo>
                  <a:cubicBezTo>
                    <a:pt x="6914695" y="414302"/>
                    <a:pt x="6915343" y="414404"/>
                    <a:pt x="6915990" y="414404"/>
                  </a:cubicBezTo>
                  <a:lnTo>
                    <a:pt x="6915990" y="496573"/>
                  </a:lnTo>
                  <a:cubicBezTo>
                    <a:pt x="6915343" y="496560"/>
                    <a:pt x="6914695" y="496471"/>
                    <a:pt x="6914022" y="496471"/>
                  </a:cubicBezTo>
                  <a:cubicBezTo>
                    <a:pt x="6821337" y="496471"/>
                    <a:pt x="6746839" y="570868"/>
                    <a:pt x="6746839" y="663387"/>
                  </a:cubicBezTo>
                  <a:lnTo>
                    <a:pt x="6746839" y="704040"/>
                  </a:lnTo>
                  <a:lnTo>
                    <a:pt x="6664543" y="704040"/>
                  </a:lnTo>
                  <a:lnTo>
                    <a:pt x="6664543" y="663387"/>
                  </a:lnTo>
                  <a:cubicBezTo>
                    <a:pt x="6664543" y="525872"/>
                    <a:pt x="6776278" y="414302"/>
                    <a:pt x="6914022" y="414302"/>
                  </a:cubicBezTo>
                  <a:close/>
                  <a:moveTo>
                    <a:pt x="6914027" y="206711"/>
                  </a:moveTo>
                  <a:cubicBezTo>
                    <a:pt x="6914674" y="206711"/>
                    <a:pt x="6915335" y="206762"/>
                    <a:pt x="6915995" y="206774"/>
                  </a:cubicBezTo>
                  <a:lnTo>
                    <a:pt x="6915995" y="206770"/>
                  </a:lnTo>
                  <a:cubicBezTo>
                    <a:pt x="7167137" y="207837"/>
                    <a:pt x="7370503" y="412383"/>
                    <a:pt x="7370503" y="662548"/>
                  </a:cubicBezTo>
                  <a:cubicBezTo>
                    <a:pt x="7370503" y="1036956"/>
                    <a:pt x="7198824" y="1399859"/>
                    <a:pt x="6915995" y="1664565"/>
                  </a:cubicBezTo>
                  <a:lnTo>
                    <a:pt x="6915995" y="1549922"/>
                  </a:lnTo>
                  <a:cubicBezTo>
                    <a:pt x="7149434" y="1306476"/>
                    <a:pt x="7289070" y="989065"/>
                    <a:pt x="7289070" y="663386"/>
                  </a:cubicBezTo>
                  <a:cubicBezTo>
                    <a:pt x="7289070" y="457354"/>
                    <a:pt x="7121252" y="289168"/>
                    <a:pt x="6915995" y="288088"/>
                  </a:cubicBezTo>
                  <a:lnTo>
                    <a:pt x="6915995" y="288080"/>
                  </a:lnTo>
                  <a:cubicBezTo>
                    <a:pt x="6915335" y="288067"/>
                    <a:pt x="6914674" y="288029"/>
                    <a:pt x="6914027" y="288029"/>
                  </a:cubicBezTo>
                  <a:cubicBezTo>
                    <a:pt x="6706991" y="288029"/>
                    <a:pt x="6538094" y="456685"/>
                    <a:pt x="6538094" y="663390"/>
                  </a:cubicBezTo>
                  <a:cubicBezTo>
                    <a:pt x="6538094" y="755110"/>
                    <a:pt x="6613443" y="829481"/>
                    <a:pt x="6705239" y="829481"/>
                  </a:cubicBezTo>
                  <a:cubicBezTo>
                    <a:pt x="6797949" y="829481"/>
                    <a:pt x="6872422" y="755110"/>
                    <a:pt x="6872422" y="663390"/>
                  </a:cubicBezTo>
                  <a:lnTo>
                    <a:pt x="6872422" y="621887"/>
                  </a:lnTo>
                  <a:lnTo>
                    <a:pt x="6915995" y="621887"/>
                  </a:lnTo>
                  <a:lnTo>
                    <a:pt x="6915995" y="621892"/>
                  </a:lnTo>
                  <a:lnTo>
                    <a:pt x="6915991" y="621892"/>
                  </a:lnTo>
                  <a:lnTo>
                    <a:pt x="6915991" y="795640"/>
                  </a:lnTo>
                  <a:lnTo>
                    <a:pt x="6876891" y="843094"/>
                  </a:lnTo>
                  <a:cubicBezTo>
                    <a:pt x="6832200" y="885498"/>
                    <a:pt x="6771809" y="911637"/>
                    <a:pt x="6705239" y="911637"/>
                  </a:cubicBezTo>
                  <a:cubicBezTo>
                    <a:pt x="6568384" y="911637"/>
                    <a:pt x="6456649" y="800068"/>
                    <a:pt x="6456649" y="663390"/>
                  </a:cubicBezTo>
                  <a:cubicBezTo>
                    <a:pt x="6456649" y="411714"/>
                    <a:pt x="6661932" y="206711"/>
                    <a:pt x="6914027" y="206711"/>
                  </a:cubicBezTo>
                  <a:close/>
                  <a:moveTo>
                    <a:pt x="6915996" y="45"/>
                  </a:moveTo>
                  <a:cubicBezTo>
                    <a:pt x="7281489" y="1125"/>
                    <a:pt x="7578415" y="297352"/>
                    <a:pt x="7579241" y="662540"/>
                  </a:cubicBezTo>
                  <a:lnTo>
                    <a:pt x="7579241" y="663391"/>
                  </a:lnTo>
                  <a:cubicBezTo>
                    <a:pt x="7578403" y="922890"/>
                    <a:pt x="7509962" y="1167658"/>
                    <a:pt x="7389554" y="1385640"/>
                  </a:cubicBezTo>
                  <a:lnTo>
                    <a:pt x="7691852" y="2194364"/>
                  </a:lnTo>
                  <a:lnTo>
                    <a:pt x="7604387" y="2194364"/>
                  </a:lnTo>
                  <a:lnTo>
                    <a:pt x="7334969" y="1475607"/>
                  </a:lnTo>
                  <a:cubicBezTo>
                    <a:pt x="7225685" y="1644835"/>
                    <a:pt x="7083331" y="1794809"/>
                    <a:pt x="6915996" y="1918393"/>
                  </a:cubicBezTo>
                  <a:lnTo>
                    <a:pt x="6915996" y="1815840"/>
                  </a:lnTo>
                  <a:cubicBezTo>
                    <a:pt x="7272155" y="1533227"/>
                    <a:pt x="7496970" y="1121430"/>
                    <a:pt x="7496970" y="663391"/>
                  </a:cubicBezTo>
                  <a:cubicBezTo>
                    <a:pt x="7496970" y="382445"/>
                    <a:pt x="7297494" y="147695"/>
                    <a:pt x="7032960" y="92674"/>
                  </a:cubicBezTo>
                  <a:lnTo>
                    <a:pt x="6916000" y="80487"/>
                  </a:lnTo>
                  <a:lnTo>
                    <a:pt x="6916000" y="51"/>
                  </a:lnTo>
                  <a:lnTo>
                    <a:pt x="6915996" y="51"/>
                  </a:lnTo>
                  <a:close/>
                  <a:moveTo>
                    <a:pt x="6914019" y="0"/>
                  </a:moveTo>
                  <a:lnTo>
                    <a:pt x="6915996" y="51"/>
                  </a:lnTo>
                  <a:lnTo>
                    <a:pt x="6915996" y="80487"/>
                  </a:lnTo>
                  <a:lnTo>
                    <a:pt x="6916000" y="80487"/>
                  </a:lnTo>
                  <a:lnTo>
                    <a:pt x="6916000" y="80493"/>
                  </a:lnTo>
                  <a:cubicBezTo>
                    <a:pt x="6915340" y="80493"/>
                    <a:pt x="6914680" y="80442"/>
                    <a:pt x="6914019" y="80442"/>
                  </a:cubicBezTo>
                  <a:cubicBezTo>
                    <a:pt x="6591769" y="80442"/>
                    <a:pt x="6330187" y="341643"/>
                    <a:pt x="6330187" y="663384"/>
                  </a:cubicBezTo>
                  <a:cubicBezTo>
                    <a:pt x="6330187" y="875360"/>
                    <a:pt x="6505079" y="1038098"/>
                    <a:pt x="6705587" y="1038098"/>
                  </a:cubicBezTo>
                  <a:cubicBezTo>
                    <a:pt x="6739902" y="1038098"/>
                    <a:pt x="6775005" y="1033323"/>
                    <a:pt x="6810070" y="1023201"/>
                  </a:cubicBezTo>
                  <a:lnTo>
                    <a:pt x="6901027" y="996417"/>
                  </a:lnTo>
                  <a:lnTo>
                    <a:pt x="6858558" y="1080325"/>
                  </a:lnTo>
                  <a:cubicBezTo>
                    <a:pt x="6745960" y="1301712"/>
                    <a:pt x="6555384" y="1434084"/>
                    <a:pt x="6347523" y="1434084"/>
                  </a:cubicBezTo>
                  <a:cubicBezTo>
                    <a:pt x="6136182" y="1434084"/>
                    <a:pt x="6033947" y="1360576"/>
                    <a:pt x="5759373" y="1353642"/>
                  </a:cubicBezTo>
                  <a:cubicBezTo>
                    <a:pt x="5768759" y="1591996"/>
                    <a:pt x="5854496" y="1755496"/>
                    <a:pt x="6064554" y="1755496"/>
                  </a:cubicBezTo>
                  <a:cubicBezTo>
                    <a:pt x="6086970" y="1755496"/>
                    <a:pt x="6110858" y="1753616"/>
                    <a:pt x="6136182" y="1749768"/>
                  </a:cubicBezTo>
                  <a:cubicBezTo>
                    <a:pt x="6197599" y="1759852"/>
                    <a:pt x="6251066" y="1764068"/>
                    <a:pt x="6301396" y="1764068"/>
                  </a:cubicBezTo>
                  <a:cubicBezTo>
                    <a:pt x="6341897" y="1764068"/>
                    <a:pt x="6380403" y="1761325"/>
                    <a:pt x="6419405" y="1756702"/>
                  </a:cubicBezTo>
                  <a:cubicBezTo>
                    <a:pt x="6279108" y="1813776"/>
                    <a:pt x="6124879" y="1845793"/>
                    <a:pt x="5963780" y="1845793"/>
                  </a:cubicBezTo>
                  <a:cubicBezTo>
                    <a:pt x="5813237" y="1845793"/>
                    <a:pt x="5704928" y="1821897"/>
                    <a:pt x="5615644" y="1787639"/>
                  </a:cubicBezTo>
                  <a:lnTo>
                    <a:pt x="5531841" y="1750429"/>
                  </a:lnTo>
                  <a:lnTo>
                    <a:pt x="5531841" y="1657988"/>
                  </a:lnTo>
                  <a:lnTo>
                    <a:pt x="5531840" y="1657988"/>
                  </a:lnTo>
                  <a:lnTo>
                    <a:pt x="5531840" y="1657985"/>
                  </a:lnTo>
                  <a:cubicBezTo>
                    <a:pt x="5613260" y="1701762"/>
                    <a:pt x="5702287" y="1740065"/>
                    <a:pt x="5827801" y="1755826"/>
                  </a:cubicBezTo>
                  <a:cubicBezTo>
                    <a:pt x="5729071" y="1668488"/>
                    <a:pt x="5676188" y="1515389"/>
                    <a:pt x="5676188" y="1312113"/>
                  </a:cubicBezTo>
                  <a:lnTo>
                    <a:pt x="5676188" y="1271448"/>
                  </a:lnTo>
                  <a:lnTo>
                    <a:pt x="5716917" y="1271448"/>
                  </a:lnTo>
                  <a:cubicBezTo>
                    <a:pt x="6033071" y="1271448"/>
                    <a:pt x="6140488" y="1352766"/>
                    <a:pt x="6347523" y="1352766"/>
                  </a:cubicBezTo>
                  <a:cubicBezTo>
                    <a:pt x="6499961" y="1352766"/>
                    <a:pt x="6642887" y="1266266"/>
                    <a:pt x="6741617" y="1118362"/>
                  </a:cubicBezTo>
                  <a:cubicBezTo>
                    <a:pt x="6729475" y="1119327"/>
                    <a:pt x="6717385" y="1119784"/>
                    <a:pt x="6705422" y="1119784"/>
                  </a:cubicBezTo>
                  <a:cubicBezTo>
                    <a:pt x="6454711" y="1119784"/>
                    <a:pt x="6248780" y="916013"/>
                    <a:pt x="6248780" y="663384"/>
                  </a:cubicBezTo>
                  <a:cubicBezTo>
                    <a:pt x="6248780" y="296672"/>
                    <a:pt x="6546735" y="0"/>
                    <a:pt x="6914019"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nvGrpSpPr>
            <p:cNvPr id="9" name="Group 8">
              <a:extLst>
                <a:ext uri="{FF2B5EF4-FFF2-40B4-BE49-F238E27FC236}">
                  <a16:creationId xmlns:a16="http://schemas.microsoft.com/office/drawing/2014/main" xmlns="" id="{EBE367AC-9A40-5842-AB3A-084C74A64C66}"/>
                </a:ext>
              </a:extLst>
            </p:cNvPr>
            <p:cNvGrpSpPr/>
            <p:nvPr/>
          </p:nvGrpSpPr>
          <p:grpSpPr>
            <a:xfrm>
              <a:off x="361245" y="1017840"/>
              <a:ext cx="2291644" cy="2291644"/>
              <a:chOff x="361245" y="1017840"/>
              <a:chExt cx="2291644" cy="2291644"/>
            </a:xfrm>
          </p:grpSpPr>
          <p:sp>
            <p:nvSpPr>
              <p:cNvPr id="8" name="Oval 7">
                <a:extLst>
                  <a:ext uri="{FF2B5EF4-FFF2-40B4-BE49-F238E27FC236}">
                    <a16:creationId xmlns:a16="http://schemas.microsoft.com/office/drawing/2014/main" xmlns="" id="{900A01AE-1056-4E40-A0ED-B1BEC177FB71}"/>
                  </a:ext>
                </a:extLst>
              </p:cNvPr>
              <p:cNvSpPr/>
              <p:nvPr/>
            </p:nvSpPr>
            <p:spPr>
              <a:xfrm>
                <a:off x="361245" y="1017840"/>
                <a:ext cx="2291644" cy="2291644"/>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5" name="Freeform 4">
                <a:extLst>
                  <a:ext uri="{FF2B5EF4-FFF2-40B4-BE49-F238E27FC236}">
                    <a16:creationId xmlns:a16="http://schemas.microsoft.com/office/drawing/2014/main" xmlns="" id="{D1FB9BC3-F071-B845-84B2-7BA635DE32BD}"/>
                  </a:ext>
                </a:extLst>
              </p:cNvPr>
              <p:cNvSpPr/>
              <p:nvPr/>
            </p:nvSpPr>
            <p:spPr>
              <a:xfrm>
                <a:off x="504272" y="1529482"/>
                <a:ext cx="1640617" cy="1268361"/>
              </a:xfrm>
              <a:custGeom>
                <a:avLst/>
                <a:gdLst>
                  <a:gd name="connsiteX0" fmla="*/ 249950 w 620265"/>
                  <a:gd name="connsiteY0" fmla="*/ 393179 h 479527"/>
                  <a:gd name="connsiteX1" fmla="*/ 376950 w 620265"/>
                  <a:gd name="connsiteY1" fmla="*/ 441248 h 479527"/>
                  <a:gd name="connsiteX2" fmla="*/ 376950 w 620265"/>
                  <a:gd name="connsiteY2" fmla="*/ 441249 h 479527"/>
                  <a:gd name="connsiteX3" fmla="*/ 376946 w 620265"/>
                  <a:gd name="connsiteY3" fmla="*/ 441249 h 479527"/>
                  <a:gd name="connsiteX4" fmla="*/ 376946 w 620265"/>
                  <a:gd name="connsiteY4" fmla="*/ 479398 h 479527"/>
                  <a:gd name="connsiteX5" fmla="*/ 309630 w 620265"/>
                  <a:gd name="connsiteY5" fmla="*/ 468736 h 479527"/>
                  <a:gd name="connsiteX6" fmla="*/ 249950 w 620265"/>
                  <a:gd name="connsiteY6" fmla="*/ 440613 h 479527"/>
                  <a:gd name="connsiteX7" fmla="*/ 294210 w 620265"/>
                  <a:gd name="connsiteY7" fmla="*/ 280964 h 479527"/>
                  <a:gd name="connsiteX8" fmla="*/ 312422 w 620265"/>
                  <a:gd name="connsiteY8" fmla="*/ 289295 h 479527"/>
                  <a:gd name="connsiteX9" fmla="*/ 313209 w 620265"/>
                  <a:gd name="connsiteY9" fmla="*/ 291264 h 479527"/>
                  <a:gd name="connsiteX10" fmla="*/ 337993 w 620265"/>
                  <a:gd name="connsiteY10" fmla="*/ 324823 h 479527"/>
                  <a:gd name="connsiteX11" fmla="*/ 376949 w 620265"/>
                  <a:gd name="connsiteY11" fmla="*/ 338800 h 479527"/>
                  <a:gd name="connsiteX12" fmla="*/ 376949 w 620265"/>
                  <a:gd name="connsiteY12" fmla="*/ 412573 h 479527"/>
                  <a:gd name="connsiteX13" fmla="*/ 366457 w 620265"/>
                  <a:gd name="connsiteY13" fmla="*/ 405965 h 479527"/>
                  <a:gd name="connsiteX14" fmla="*/ 362269 w 620265"/>
                  <a:gd name="connsiteY14" fmla="*/ 394070 h 479527"/>
                  <a:gd name="connsiteX15" fmla="*/ 362269 w 620265"/>
                  <a:gd name="connsiteY15" fmla="*/ 366968 h 479527"/>
                  <a:gd name="connsiteX16" fmla="*/ 283123 w 620265"/>
                  <a:gd name="connsiteY16" fmla="*/ 303684 h 479527"/>
                  <a:gd name="connsiteX17" fmla="*/ 282450 w 620265"/>
                  <a:gd name="connsiteY17" fmla="*/ 301805 h 479527"/>
                  <a:gd name="connsiteX18" fmla="*/ 281446 w 620265"/>
                  <a:gd name="connsiteY18" fmla="*/ 296826 h 479527"/>
                  <a:gd name="connsiteX19" fmla="*/ 294210 w 620265"/>
                  <a:gd name="connsiteY19" fmla="*/ 280964 h 479527"/>
                  <a:gd name="connsiteX20" fmla="*/ 376949 w 620265"/>
                  <a:gd name="connsiteY20" fmla="*/ 217855 h 479527"/>
                  <a:gd name="connsiteX21" fmla="*/ 394259 w 620265"/>
                  <a:gd name="connsiteY21" fmla="*/ 223189 h 479527"/>
                  <a:gd name="connsiteX22" fmla="*/ 479565 w 620265"/>
                  <a:gd name="connsiteY22" fmla="*/ 298665 h 479527"/>
                  <a:gd name="connsiteX23" fmla="*/ 400292 w 620265"/>
                  <a:gd name="connsiteY23" fmla="*/ 368007 h 479527"/>
                  <a:gd name="connsiteX24" fmla="*/ 400292 w 620265"/>
                  <a:gd name="connsiteY24" fmla="*/ 394067 h 479527"/>
                  <a:gd name="connsiteX25" fmla="*/ 381280 w 620265"/>
                  <a:gd name="connsiteY25" fmla="*/ 413117 h 479527"/>
                  <a:gd name="connsiteX26" fmla="*/ 376949 w 620265"/>
                  <a:gd name="connsiteY26" fmla="*/ 412584 h 479527"/>
                  <a:gd name="connsiteX27" fmla="*/ 376949 w 620265"/>
                  <a:gd name="connsiteY27" fmla="*/ 412573 h 479527"/>
                  <a:gd name="connsiteX28" fmla="*/ 376950 w 620265"/>
                  <a:gd name="connsiteY28" fmla="*/ 412574 h 479527"/>
                  <a:gd name="connsiteX29" fmla="*/ 376950 w 620265"/>
                  <a:gd name="connsiteY29" fmla="*/ 338800 h 479527"/>
                  <a:gd name="connsiteX30" fmla="*/ 376949 w 620265"/>
                  <a:gd name="connsiteY30" fmla="*/ 338800 h 479527"/>
                  <a:gd name="connsiteX31" fmla="*/ 376949 w 620265"/>
                  <a:gd name="connsiteY31" fmla="*/ 338797 h 479527"/>
                  <a:gd name="connsiteX32" fmla="*/ 385534 w 620265"/>
                  <a:gd name="connsiteY32" fmla="*/ 338924 h 479527"/>
                  <a:gd name="connsiteX33" fmla="*/ 444627 w 620265"/>
                  <a:gd name="connsiteY33" fmla="*/ 300646 h 479527"/>
                  <a:gd name="connsiteX34" fmla="*/ 380340 w 620265"/>
                  <a:gd name="connsiteY34" fmla="*/ 251370 h 479527"/>
                  <a:gd name="connsiteX35" fmla="*/ 376949 w 620265"/>
                  <a:gd name="connsiteY35" fmla="*/ 250380 h 479527"/>
                  <a:gd name="connsiteX36" fmla="*/ 376947 w 620265"/>
                  <a:gd name="connsiteY36" fmla="*/ 66953 h 479527"/>
                  <a:gd name="connsiteX37" fmla="*/ 376947 w 620265"/>
                  <a:gd name="connsiteY37" fmla="*/ 141299 h 479527"/>
                  <a:gd name="connsiteX38" fmla="*/ 326782 w 620265"/>
                  <a:gd name="connsiteY38" fmla="*/ 175233 h 479527"/>
                  <a:gd name="connsiteX39" fmla="*/ 376947 w 620265"/>
                  <a:gd name="connsiteY39" fmla="*/ 217854 h 479527"/>
                  <a:gd name="connsiteX40" fmla="*/ 376947 w 620265"/>
                  <a:gd name="connsiteY40" fmla="*/ 250379 h 479527"/>
                  <a:gd name="connsiteX41" fmla="*/ 291832 w 620265"/>
                  <a:gd name="connsiteY41" fmla="*/ 177557 h 479527"/>
                  <a:gd name="connsiteX42" fmla="*/ 362266 w 620265"/>
                  <a:gd name="connsiteY42" fmla="*/ 111632 h 479527"/>
                  <a:gd name="connsiteX43" fmla="*/ 362266 w 620265"/>
                  <a:gd name="connsiteY43" fmla="*/ 85457 h 479527"/>
                  <a:gd name="connsiteX44" fmla="*/ 376947 w 620265"/>
                  <a:gd name="connsiteY44" fmla="*/ 66953 h 479527"/>
                  <a:gd name="connsiteX45" fmla="*/ 381287 w 620265"/>
                  <a:gd name="connsiteY45" fmla="*/ 66410 h 479527"/>
                  <a:gd name="connsiteX46" fmla="*/ 400286 w 620265"/>
                  <a:gd name="connsiteY46" fmla="*/ 85460 h 479527"/>
                  <a:gd name="connsiteX47" fmla="*/ 400286 w 620265"/>
                  <a:gd name="connsiteY47" fmla="*/ 112575 h 479527"/>
                  <a:gd name="connsiteX48" fmla="*/ 472346 w 620265"/>
                  <a:gd name="connsiteY48" fmla="*/ 166791 h 479527"/>
                  <a:gd name="connsiteX49" fmla="*/ 473120 w 620265"/>
                  <a:gd name="connsiteY49" fmla="*/ 168582 h 479527"/>
                  <a:gd name="connsiteX50" fmla="*/ 471647 w 620265"/>
                  <a:gd name="connsiteY50" fmla="*/ 183364 h 479527"/>
                  <a:gd name="connsiteX51" fmla="*/ 457690 w 620265"/>
                  <a:gd name="connsiteY51" fmla="*/ 190743 h 479527"/>
                  <a:gd name="connsiteX52" fmla="*/ 444698 w 620265"/>
                  <a:gd name="connsiteY52" fmla="*/ 183377 h 479527"/>
                  <a:gd name="connsiteX53" fmla="*/ 443771 w 620265"/>
                  <a:gd name="connsiteY53" fmla="*/ 181434 h 479527"/>
                  <a:gd name="connsiteX54" fmla="*/ 377756 w 620265"/>
                  <a:gd name="connsiteY54" fmla="*/ 141251 h 479527"/>
                  <a:gd name="connsiteX55" fmla="*/ 376956 w 620265"/>
                  <a:gd name="connsiteY55" fmla="*/ 141302 h 479527"/>
                  <a:gd name="connsiteX56" fmla="*/ 376956 w 620265"/>
                  <a:gd name="connsiteY56" fmla="*/ 66943 h 479527"/>
                  <a:gd name="connsiteX57" fmla="*/ 381287 w 620265"/>
                  <a:gd name="connsiteY57" fmla="*/ 66410 h 479527"/>
                  <a:gd name="connsiteX58" fmla="*/ 249949 w 620265"/>
                  <a:gd name="connsiteY58" fmla="*/ 38913 h 479527"/>
                  <a:gd name="connsiteX59" fmla="*/ 249949 w 620265"/>
                  <a:gd name="connsiteY59" fmla="*/ 86347 h 479527"/>
                  <a:gd name="connsiteX60" fmla="*/ 178854 w 620265"/>
                  <a:gd name="connsiteY60" fmla="*/ 239763 h 479527"/>
                  <a:gd name="connsiteX61" fmla="*/ 249949 w 620265"/>
                  <a:gd name="connsiteY61" fmla="*/ 393179 h 479527"/>
                  <a:gd name="connsiteX62" fmla="*/ 249949 w 620265"/>
                  <a:gd name="connsiteY62" fmla="*/ 440614 h 479527"/>
                  <a:gd name="connsiteX63" fmla="*/ 163551 w 620265"/>
                  <a:gd name="connsiteY63" fmla="*/ 341148 h 479527"/>
                  <a:gd name="connsiteX64" fmla="*/ 121107 w 620265"/>
                  <a:gd name="connsiteY64" fmla="*/ 341148 h 479527"/>
                  <a:gd name="connsiteX65" fmla="*/ 102057 w 620265"/>
                  <a:gd name="connsiteY65" fmla="*/ 322098 h 479527"/>
                  <a:gd name="connsiteX66" fmla="*/ 121107 w 620265"/>
                  <a:gd name="connsiteY66" fmla="*/ 303048 h 479527"/>
                  <a:gd name="connsiteX67" fmla="*/ 149504 w 620265"/>
                  <a:gd name="connsiteY67" fmla="*/ 303048 h 479527"/>
                  <a:gd name="connsiteX68" fmla="*/ 141719 w 620265"/>
                  <a:gd name="connsiteY68" fmla="*/ 258813 h 479527"/>
                  <a:gd name="connsiteX69" fmla="*/ 64414 w 620265"/>
                  <a:gd name="connsiteY69" fmla="*/ 258813 h 479527"/>
                  <a:gd name="connsiteX70" fmla="*/ 45364 w 620265"/>
                  <a:gd name="connsiteY70" fmla="*/ 239763 h 479527"/>
                  <a:gd name="connsiteX71" fmla="*/ 64414 w 620265"/>
                  <a:gd name="connsiteY71" fmla="*/ 220713 h 479527"/>
                  <a:gd name="connsiteX72" fmla="*/ 141719 w 620265"/>
                  <a:gd name="connsiteY72" fmla="*/ 220713 h 479527"/>
                  <a:gd name="connsiteX73" fmla="*/ 149504 w 620265"/>
                  <a:gd name="connsiteY73" fmla="*/ 176479 h 479527"/>
                  <a:gd name="connsiteX74" fmla="*/ 19050 w 620265"/>
                  <a:gd name="connsiteY74" fmla="*/ 176479 h 479527"/>
                  <a:gd name="connsiteX75" fmla="*/ 0 w 620265"/>
                  <a:gd name="connsiteY75" fmla="*/ 157429 h 479527"/>
                  <a:gd name="connsiteX76" fmla="*/ 19050 w 620265"/>
                  <a:gd name="connsiteY76" fmla="*/ 138379 h 479527"/>
                  <a:gd name="connsiteX77" fmla="*/ 163551 w 620265"/>
                  <a:gd name="connsiteY77" fmla="*/ 138379 h 479527"/>
                  <a:gd name="connsiteX78" fmla="*/ 249949 w 620265"/>
                  <a:gd name="connsiteY78" fmla="*/ 38913 h 479527"/>
                  <a:gd name="connsiteX79" fmla="*/ 376946 w 620265"/>
                  <a:gd name="connsiteY79" fmla="*/ 143 h 479527"/>
                  <a:gd name="connsiteX80" fmla="*/ 376946 w 620265"/>
                  <a:gd name="connsiteY80" fmla="*/ 38278 h 479527"/>
                  <a:gd name="connsiteX81" fmla="*/ 376950 w 620265"/>
                  <a:gd name="connsiteY81" fmla="*/ 38278 h 479527"/>
                  <a:gd name="connsiteX82" fmla="*/ 376950 w 620265"/>
                  <a:gd name="connsiteY82" fmla="*/ 38280 h 479527"/>
                  <a:gd name="connsiteX83" fmla="*/ 249950 w 620265"/>
                  <a:gd name="connsiteY83" fmla="*/ 86350 h 479527"/>
                  <a:gd name="connsiteX84" fmla="*/ 249950 w 620265"/>
                  <a:gd name="connsiteY84" fmla="*/ 38915 h 479527"/>
                  <a:gd name="connsiteX85" fmla="*/ 309630 w 620265"/>
                  <a:gd name="connsiteY85" fmla="*/ 10794 h 479527"/>
                  <a:gd name="connsiteX86" fmla="*/ 380502 w 620265"/>
                  <a:gd name="connsiteY86" fmla="*/ 0 h 479527"/>
                  <a:gd name="connsiteX87" fmla="*/ 620265 w 620265"/>
                  <a:gd name="connsiteY87" fmla="*/ 239763 h 479527"/>
                  <a:gd name="connsiteX88" fmla="*/ 380502 w 620265"/>
                  <a:gd name="connsiteY88" fmla="*/ 479527 h 479527"/>
                  <a:gd name="connsiteX89" fmla="*/ 376946 w 620265"/>
                  <a:gd name="connsiteY89" fmla="*/ 479400 h 479527"/>
                  <a:gd name="connsiteX90" fmla="*/ 376946 w 620265"/>
                  <a:gd name="connsiteY90" fmla="*/ 479398 h 479527"/>
                  <a:gd name="connsiteX91" fmla="*/ 376950 w 620265"/>
                  <a:gd name="connsiteY91" fmla="*/ 479399 h 479527"/>
                  <a:gd name="connsiteX92" fmla="*/ 376950 w 620265"/>
                  <a:gd name="connsiteY92" fmla="*/ 441249 h 479527"/>
                  <a:gd name="connsiteX93" fmla="*/ 380502 w 620265"/>
                  <a:gd name="connsiteY93" fmla="*/ 441427 h 479527"/>
                  <a:gd name="connsiteX94" fmla="*/ 582165 w 620265"/>
                  <a:gd name="connsiteY94" fmla="*/ 239763 h 479527"/>
                  <a:gd name="connsiteX95" fmla="*/ 380502 w 620265"/>
                  <a:gd name="connsiteY95" fmla="*/ 38100 h 479527"/>
                  <a:gd name="connsiteX96" fmla="*/ 376950 w 620265"/>
                  <a:gd name="connsiteY96" fmla="*/ 38278 h 479527"/>
                  <a:gd name="connsiteX97" fmla="*/ 376950 w 620265"/>
                  <a:gd name="connsiteY97" fmla="*/ 142 h 479527"/>
                  <a:gd name="connsiteX98" fmla="*/ 376946 w 620265"/>
                  <a:gd name="connsiteY98" fmla="*/ 143 h 479527"/>
                  <a:gd name="connsiteX99" fmla="*/ 376946 w 620265"/>
                  <a:gd name="connsiteY99" fmla="*/ 140 h 479527"/>
                  <a:gd name="connsiteX100" fmla="*/ 380502 w 620265"/>
                  <a:gd name="connsiteY100" fmla="*/ 0 h 47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620265" h="479527">
                    <a:moveTo>
                      <a:pt x="249950" y="393179"/>
                    </a:moveTo>
                    <a:cubicBezTo>
                      <a:pt x="284316" y="422478"/>
                      <a:pt x="328550" y="440398"/>
                      <a:pt x="376950" y="441248"/>
                    </a:cubicBezTo>
                    <a:lnTo>
                      <a:pt x="376950" y="441249"/>
                    </a:lnTo>
                    <a:lnTo>
                      <a:pt x="376946" y="441249"/>
                    </a:lnTo>
                    <a:lnTo>
                      <a:pt x="376946" y="479398"/>
                    </a:lnTo>
                    <a:lnTo>
                      <a:pt x="309630" y="468736"/>
                    </a:lnTo>
                    <a:cubicBezTo>
                      <a:pt x="288310" y="462124"/>
                      <a:pt x="268263" y="452602"/>
                      <a:pt x="249950" y="440613"/>
                    </a:cubicBezTo>
                    <a:close/>
                    <a:moveTo>
                      <a:pt x="294210" y="280964"/>
                    </a:moveTo>
                    <a:cubicBezTo>
                      <a:pt x="301423" y="279249"/>
                      <a:pt x="309120" y="282640"/>
                      <a:pt x="312422" y="289295"/>
                    </a:cubicBezTo>
                    <a:lnTo>
                      <a:pt x="313209" y="291264"/>
                    </a:lnTo>
                    <a:cubicBezTo>
                      <a:pt x="318073" y="305069"/>
                      <a:pt x="326852" y="316578"/>
                      <a:pt x="337993" y="324823"/>
                    </a:cubicBezTo>
                    <a:lnTo>
                      <a:pt x="376949" y="338800"/>
                    </a:lnTo>
                    <a:lnTo>
                      <a:pt x="376949" y="412573"/>
                    </a:lnTo>
                    <a:lnTo>
                      <a:pt x="366457" y="405965"/>
                    </a:lnTo>
                    <a:cubicBezTo>
                      <a:pt x="363837" y="402713"/>
                      <a:pt x="362269" y="398579"/>
                      <a:pt x="362269" y="394070"/>
                    </a:cubicBezTo>
                    <a:lnTo>
                      <a:pt x="362269" y="366968"/>
                    </a:lnTo>
                    <a:cubicBezTo>
                      <a:pt x="326125" y="362434"/>
                      <a:pt x="295556" y="338000"/>
                      <a:pt x="283123" y="303684"/>
                    </a:cubicBezTo>
                    <a:lnTo>
                      <a:pt x="282450" y="301805"/>
                    </a:lnTo>
                    <a:cubicBezTo>
                      <a:pt x="281853" y="300217"/>
                      <a:pt x="281510" y="298528"/>
                      <a:pt x="281446" y="296826"/>
                    </a:cubicBezTo>
                    <a:cubicBezTo>
                      <a:pt x="281396" y="289397"/>
                      <a:pt x="286996" y="282691"/>
                      <a:pt x="294210" y="280964"/>
                    </a:cubicBezTo>
                    <a:close/>
                    <a:moveTo>
                      <a:pt x="376949" y="217855"/>
                    </a:moveTo>
                    <a:cubicBezTo>
                      <a:pt x="382219" y="219557"/>
                      <a:pt x="387960" y="221322"/>
                      <a:pt x="394259" y="223189"/>
                    </a:cubicBezTo>
                    <a:cubicBezTo>
                      <a:pt x="448272" y="238797"/>
                      <a:pt x="479565" y="256158"/>
                      <a:pt x="479565" y="298665"/>
                    </a:cubicBezTo>
                    <a:cubicBezTo>
                      <a:pt x="479565" y="335914"/>
                      <a:pt x="447675" y="362978"/>
                      <a:pt x="400292" y="368007"/>
                    </a:cubicBezTo>
                    <a:lnTo>
                      <a:pt x="400292" y="394067"/>
                    </a:lnTo>
                    <a:cubicBezTo>
                      <a:pt x="400292" y="404596"/>
                      <a:pt x="391783" y="413117"/>
                      <a:pt x="381280" y="413117"/>
                    </a:cubicBezTo>
                    <a:cubicBezTo>
                      <a:pt x="379781" y="413117"/>
                      <a:pt x="378346" y="412902"/>
                      <a:pt x="376949" y="412584"/>
                    </a:cubicBezTo>
                    <a:lnTo>
                      <a:pt x="376949" y="412573"/>
                    </a:lnTo>
                    <a:lnTo>
                      <a:pt x="376950" y="412574"/>
                    </a:lnTo>
                    <a:lnTo>
                      <a:pt x="376950" y="338800"/>
                    </a:lnTo>
                    <a:lnTo>
                      <a:pt x="376949" y="338800"/>
                    </a:lnTo>
                    <a:lnTo>
                      <a:pt x="376949" y="338797"/>
                    </a:lnTo>
                    <a:cubicBezTo>
                      <a:pt x="379794" y="338949"/>
                      <a:pt x="382639" y="339127"/>
                      <a:pt x="385534" y="338924"/>
                    </a:cubicBezTo>
                    <a:cubicBezTo>
                      <a:pt x="422529" y="338924"/>
                      <a:pt x="444627" y="324611"/>
                      <a:pt x="444627" y="300646"/>
                    </a:cubicBezTo>
                    <a:cubicBezTo>
                      <a:pt x="444627" y="277126"/>
                      <a:pt x="430200" y="266077"/>
                      <a:pt x="380340" y="251370"/>
                    </a:cubicBezTo>
                    <a:cubicBezTo>
                      <a:pt x="379184" y="251040"/>
                      <a:pt x="378079" y="250710"/>
                      <a:pt x="376949" y="250380"/>
                    </a:cubicBezTo>
                    <a:close/>
                    <a:moveTo>
                      <a:pt x="376947" y="66953"/>
                    </a:moveTo>
                    <a:lnTo>
                      <a:pt x="376947" y="141299"/>
                    </a:lnTo>
                    <a:cubicBezTo>
                      <a:pt x="346455" y="141540"/>
                      <a:pt x="326782" y="154786"/>
                      <a:pt x="326782" y="175233"/>
                    </a:cubicBezTo>
                    <a:cubicBezTo>
                      <a:pt x="326782" y="196569"/>
                      <a:pt x="338568" y="205472"/>
                      <a:pt x="376947" y="217854"/>
                    </a:cubicBezTo>
                    <a:lnTo>
                      <a:pt x="376947" y="250379"/>
                    </a:lnTo>
                    <a:cubicBezTo>
                      <a:pt x="326960" y="235939"/>
                      <a:pt x="291832" y="221614"/>
                      <a:pt x="291832" y="177557"/>
                    </a:cubicBezTo>
                    <a:cubicBezTo>
                      <a:pt x="291832" y="142988"/>
                      <a:pt x="320661" y="116940"/>
                      <a:pt x="362266" y="111632"/>
                    </a:cubicBezTo>
                    <a:lnTo>
                      <a:pt x="362266" y="85457"/>
                    </a:lnTo>
                    <a:cubicBezTo>
                      <a:pt x="362266" y="76440"/>
                      <a:pt x="368553" y="68922"/>
                      <a:pt x="376947" y="66953"/>
                    </a:cubicBezTo>
                    <a:close/>
                    <a:moveTo>
                      <a:pt x="381287" y="66410"/>
                    </a:moveTo>
                    <a:cubicBezTo>
                      <a:pt x="391777" y="66410"/>
                      <a:pt x="400286" y="74932"/>
                      <a:pt x="400286" y="85460"/>
                    </a:cubicBezTo>
                    <a:lnTo>
                      <a:pt x="400286" y="112575"/>
                    </a:lnTo>
                    <a:cubicBezTo>
                      <a:pt x="432214" y="116562"/>
                      <a:pt x="459633" y="137187"/>
                      <a:pt x="472346" y="166791"/>
                    </a:cubicBezTo>
                    <a:lnTo>
                      <a:pt x="473120" y="168582"/>
                    </a:lnTo>
                    <a:cubicBezTo>
                      <a:pt x="475127" y="173446"/>
                      <a:pt x="474581" y="178995"/>
                      <a:pt x="471647" y="183364"/>
                    </a:cubicBezTo>
                    <a:cubicBezTo>
                      <a:pt x="468713" y="187733"/>
                      <a:pt x="462948" y="190781"/>
                      <a:pt x="457690" y="190743"/>
                    </a:cubicBezTo>
                    <a:cubicBezTo>
                      <a:pt x="452394" y="190679"/>
                      <a:pt x="447492" y="187898"/>
                      <a:pt x="444698" y="183377"/>
                    </a:cubicBezTo>
                    <a:lnTo>
                      <a:pt x="443771" y="181434"/>
                    </a:lnTo>
                    <a:cubicBezTo>
                      <a:pt x="432633" y="155259"/>
                      <a:pt x="406077" y="139092"/>
                      <a:pt x="377756" y="141251"/>
                    </a:cubicBezTo>
                    <a:cubicBezTo>
                      <a:pt x="377477" y="141251"/>
                      <a:pt x="377223" y="141289"/>
                      <a:pt x="376956" y="141302"/>
                    </a:cubicBezTo>
                    <a:lnTo>
                      <a:pt x="376956" y="66943"/>
                    </a:lnTo>
                    <a:cubicBezTo>
                      <a:pt x="378340" y="66626"/>
                      <a:pt x="379788" y="66410"/>
                      <a:pt x="381287" y="66410"/>
                    </a:cubicBezTo>
                    <a:close/>
                    <a:moveTo>
                      <a:pt x="249949" y="38913"/>
                    </a:moveTo>
                    <a:lnTo>
                      <a:pt x="249949" y="86347"/>
                    </a:lnTo>
                    <a:cubicBezTo>
                      <a:pt x="206527" y="123368"/>
                      <a:pt x="178854" y="178359"/>
                      <a:pt x="178854" y="239763"/>
                    </a:cubicBezTo>
                    <a:cubicBezTo>
                      <a:pt x="178854" y="301168"/>
                      <a:pt x="206527" y="356159"/>
                      <a:pt x="249949" y="393179"/>
                    </a:cubicBezTo>
                    <a:lnTo>
                      <a:pt x="249949" y="440614"/>
                    </a:lnTo>
                    <a:cubicBezTo>
                      <a:pt x="212712" y="416243"/>
                      <a:pt x="182613" y="381788"/>
                      <a:pt x="163551" y="341148"/>
                    </a:cubicBezTo>
                    <a:lnTo>
                      <a:pt x="121107" y="341148"/>
                    </a:lnTo>
                    <a:cubicBezTo>
                      <a:pt x="110592" y="341148"/>
                      <a:pt x="102057" y="332626"/>
                      <a:pt x="102057" y="322098"/>
                    </a:cubicBezTo>
                    <a:cubicBezTo>
                      <a:pt x="102057" y="311582"/>
                      <a:pt x="110592" y="303048"/>
                      <a:pt x="121107" y="303048"/>
                    </a:cubicBezTo>
                    <a:lnTo>
                      <a:pt x="149504" y="303048"/>
                    </a:lnTo>
                    <a:cubicBezTo>
                      <a:pt x="145593" y="288773"/>
                      <a:pt x="142926" y="274015"/>
                      <a:pt x="141719" y="258813"/>
                    </a:cubicBezTo>
                    <a:lnTo>
                      <a:pt x="64414" y="258813"/>
                    </a:lnTo>
                    <a:cubicBezTo>
                      <a:pt x="53899" y="258813"/>
                      <a:pt x="45364" y="250279"/>
                      <a:pt x="45364" y="239763"/>
                    </a:cubicBezTo>
                    <a:cubicBezTo>
                      <a:pt x="45364" y="229248"/>
                      <a:pt x="53899" y="220713"/>
                      <a:pt x="64414" y="220713"/>
                    </a:cubicBezTo>
                    <a:lnTo>
                      <a:pt x="141719" y="220713"/>
                    </a:lnTo>
                    <a:cubicBezTo>
                      <a:pt x="142926" y="205512"/>
                      <a:pt x="145593" y="190754"/>
                      <a:pt x="149504" y="176479"/>
                    </a:cubicBezTo>
                    <a:lnTo>
                      <a:pt x="19050" y="176479"/>
                    </a:lnTo>
                    <a:cubicBezTo>
                      <a:pt x="8534" y="176479"/>
                      <a:pt x="0" y="167945"/>
                      <a:pt x="0" y="157429"/>
                    </a:cubicBezTo>
                    <a:cubicBezTo>
                      <a:pt x="0" y="146901"/>
                      <a:pt x="8534" y="138379"/>
                      <a:pt x="19050" y="138379"/>
                    </a:cubicBezTo>
                    <a:lnTo>
                      <a:pt x="163551" y="138379"/>
                    </a:lnTo>
                    <a:cubicBezTo>
                      <a:pt x="182613" y="97752"/>
                      <a:pt x="212712" y="63284"/>
                      <a:pt x="249949" y="38913"/>
                    </a:cubicBezTo>
                    <a:close/>
                    <a:moveTo>
                      <a:pt x="376946" y="143"/>
                    </a:moveTo>
                    <a:lnTo>
                      <a:pt x="376946" y="38278"/>
                    </a:lnTo>
                    <a:lnTo>
                      <a:pt x="376950" y="38278"/>
                    </a:lnTo>
                    <a:lnTo>
                      <a:pt x="376950" y="38280"/>
                    </a:lnTo>
                    <a:cubicBezTo>
                      <a:pt x="328550" y="39131"/>
                      <a:pt x="284316" y="57063"/>
                      <a:pt x="249950" y="86350"/>
                    </a:cubicBezTo>
                    <a:lnTo>
                      <a:pt x="249950" y="38915"/>
                    </a:lnTo>
                    <a:cubicBezTo>
                      <a:pt x="268263" y="26926"/>
                      <a:pt x="288310" y="17405"/>
                      <a:pt x="309630" y="10794"/>
                    </a:cubicBezTo>
                    <a:close/>
                    <a:moveTo>
                      <a:pt x="380502" y="0"/>
                    </a:moveTo>
                    <a:cubicBezTo>
                      <a:pt x="512709" y="0"/>
                      <a:pt x="620265" y="107556"/>
                      <a:pt x="620265" y="239763"/>
                    </a:cubicBezTo>
                    <a:cubicBezTo>
                      <a:pt x="620265" y="371970"/>
                      <a:pt x="512709" y="479527"/>
                      <a:pt x="380502" y="479527"/>
                    </a:cubicBezTo>
                    <a:cubicBezTo>
                      <a:pt x="379308" y="479527"/>
                      <a:pt x="378140" y="479412"/>
                      <a:pt x="376946" y="479400"/>
                    </a:cubicBezTo>
                    <a:lnTo>
                      <a:pt x="376946" y="479398"/>
                    </a:lnTo>
                    <a:lnTo>
                      <a:pt x="376950" y="479399"/>
                    </a:lnTo>
                    <a:lnTo>
                      <a:pt x="376950" y="441249"/>
                    </a:lnTo>
                    <a:lnTo>
                      <a:pt x="380502" y="441427"/>
                    </a:lnTo>
                    <a:cubicBezTo>
                      <a:pt x="491703" y="441427"/>
                      <a:pt x="582165" y="350965"/>
                      <a:pt x="582165" y="239763"/>
                    </a:cubicBezTo>
                    <a:cubicBezTo>
                      <a:pt x="582165" y="128562"/>
                      <a:pt x="491703" y="38100"/>
                      <a:pt x="380502" y="38100"/>
                    </a:cubicBezTo>
                    <a:lnTo>
                      <a:pt x="376950" y="38278"/>
                    </a:lnTo>
                    <a:lnTo>
                      <a:pt x="376950" y="142"/>
                    </a:lnTo>
                    <a:lnTo>
                      <a:pt x="376946" y="143"/>
                    </a:lnTo>
                    <a:lnTo>
                      <a:pt x="376946" y="140"/>
                    </a:lnTo>
                    <a:cubicBezTo>
                      <a:pt x="378140" y="114"/>
                      <a:pt x="379308" y="0"/>
                      <a:pt x="380502"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spTree>
    <p:extLst>
      <p:ext uri="{BB962C8B-B14F-4D97-AF65-F5344CB8AC3E}">
        <p14:creationId xmlns:p14="http://schemas.microsoft.com/office/powerpoint/2010/main" val="1069693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41D8F8-56E1-B24F-86D7-EF172FD76638}"/>
              </a:ext>
            </a:extLst>
          </p:cNvPr>
          <p:cNvSpPr>
            <a:spLocks noGrp="1"/>
          </p:cNvSpPr>
          <p:nvPr>
            <p:ph type="title"/>
          </p:nvPr>
        </p:nvSpPr>
        <p:spPr/>
        <p:txBody>
          <a:bodyPr/>
          <a:lstStyle/>
          <a:p>
            <a:r>
              <a:rPr lang="en-US" dirty="0"/>
              <a:t>Reconciliation &amp; Reports</a:t>
            </a:r>
          </a:p>
        </p:txBody>
      </p:sp>
      <p:sp>
        <p:nvSpPr>
          <p:cNvPr id="3" name="TextBox 2">
            <a:extLst>
              <a:ext uri="{FF2B5EF4-FFF2-40B4-BE49-F238E27FC236}">
                <a16:creationId xmlns:a16="http://schemas.microsoft.com/office/drawing/2014/main" xmlns="" id="{58889717-B7C6-0247-9141-609BDA6F27FC}"/>
              </a:ext>
            </a:extLst>
          </p:cNvPr>
          <p:cNvSpPr txBox="1"/>
          <p:nvPr/>
        </p:nvSpPr>
        <p:spPr>
          <a:xfrm>
            <a:off x="5575776" y="1785485"/>
            <a:ext cx="6088439" cy="4690515"/>
          </a:xfrm>
          <a:prstGeom prst="rect">
            <a:avLst/>
          </a:prstGeom>
        </p:spPr>
        <p:txBody>
          <a:bodyPr wrap="square" lIns="0" tIns="0" rIns="0" bIns="0" rtlCol="0">
            <a:spAutoFit/>
          </a:bodyPr>
          <a:lstStyle/>
          <a:p>
            <a:pPr>
              <a:spcBef>
                <a:spcPts val="600"/>
              </a:spcBef>
            </a:pPr>
            <a:r>
              <a:rPr lang="en-US" sz="1800" b="1" dirty="0">
                <a:solidFill>
                  <a:schemeClr val="accent1"/>
                </a:solidFill>
              </a:rPr>
              <a:t>American Express provides added value in helping you with your merchant activities. Via our Online Merchant Services web portal, we provide:</a:t>
            </a:r>
          </a:p>
          <a:p>
            <a:pPr marL="285750" lvl="0" indent="-285750">
              <a:lnSpc>
                <a:spcPct val="90000"/>
              </a:lnSpc>
              <a:spcBef>
                <a:spcPts val="2400"/>
              </a:spcBef>
              <a:buFont typeface="Arial" panose="020B0604020202020204" pitchFamily="34" charset="0"/>
              <a:buChar char="•"/>
            </a:pPr>
            <a:r>
              <a:rPr lang="en-US" sz="1800" dirty="0">
                <a:solidFill>
                  <a:schemeClr val="accent5"/>
                </a:solidFill>
              </a:rPr>
              <a:t>One-On-One training on how to use our online merchant services portal for reconciliation, disputes and general servicing / security.</a:t>
            </a:r>
          </a:p>
          <a:p>
            <a:pPr marL="594360" lvl="0" indent="-285750">
              <a:lnSpc>
                <a:spcPct val="90000"/>
              </a:lnSpc>
              <a:spcBef>
                <a:spcPts val="900"/>
              </a:spcBef>
              <a:buFont typeface="System Font Regular"/>
              <a:buChar char="–"/>
            </a:pPr>
            <a:r>
              <a:rPr lang="en-US" sz="1800" dirty="0">
                <a:solidFill>
                  <a:schemeClr val="accent5"/>
                </a:solidFill>
              </a:rPr>
              <a:t>View payments</a:t>
            </a:r>
          </a:p>
          <a:p>
            <a:pPr marL="594360" lvl="0" indent="-285750">
              <a:lnSpc>
                <a:spcPct val="90000"/>
              </a:lnSpc>
              <a:spcBef>
                <a:spcPts val="900"/>
              </a:spcBef>
              <a:buFont typeface="System Font Regular"/>
              <a:buChar char="–"/>
            </a:pPr>
            <a:r>
              <a:rPr lang="en-US" sz="1800" dirty="0">
                <a:solidFill>
                  <a:schemeClr val="accent5"/>
                </a:solidFill>
              </a:rPr>
              <a:t>Resolve disputes</a:t>
            </a:r>
          </a:p>
          <a:p>
            <a:pPr marL="594360" lvl="0" indent="-285750">
              <a:lnSpc>
                <a:spcPct val="90000"/>
              </a:lnSpc>
              <a:spcBef>
                <a:spcPts val="900"/>
              </a:spcBef>
              <a:buFont typeface="System Font Regular"/>
              <a:buChar char="–"/>
            </a:pPr>
            <a:r>
              <a:rPr lang="en-US" sz="1800" dirty="0">
                <a:solidFill>
                  <a:schemeClr val="accent5"/>
                </a:solidFill>
              </a:rPr>
              <a:t>Manage account</a:t>
            </a:r>
          </a:p>
          <a:p>
            <a:pPr marL="285750" lvl="0" indent="-285750">
              <a:lnSpc>
                <a:spcPct val="90000"/>
              </a:lnSpc>
              <a:spcBef>
                <a:spcPts val="2400"/>
              </a:spcBef>
              <a:buFont typeface="Arial" panose="020B0604020202020204" pitchFamily="34" charset="0"/>
              <a:buChar char="•"/>
            </a:pPr>
            <a:r>
              <a:rPr lang="en-US" sz="1800" dirty="0">
                <a:solidFill>
                  <a:schemeClr val="accent5"/>
                </a:solidFill>
              </a:rPr>
              <a:t>Access to reports and data to help make it easy.</a:t>
            </a:r>
          </a:p>
          <a:p>
            <a:pPr lvl="0">
              <a:lnSpc>
                <a:spcPct val="90000"/>
              </a:lnSpc>
              <a:spcBef>
                <a:spcPts val="2400"/>
              </a:spcBef>
            </a:pPr>
            <a:r>
              <a:rPr lang="en-US" sz="1700" dirty="0">
                <a:solidFill>
                  <a:schemeClr val="accent5"/>
                </a:solidFill>
              </a:rPr>
              <a:t>To learn more about the Online Merchant Services web portal, transaction reconciliation, disputes and reports, contact your American Express Partner Manager.</a:t>
            </a:r>
          </a:p>
        </p:txBody>
      </p:sp>
      <p:grpSp>
        <p:nvGrpSpPr>
          <p:cNvPr id="4" name="Group 3">
            <a:extLst>
              <a:ext uri="{FF2B5EF4-FFF2-40B4-BE49-F238E27FC236}">
                <a16:creationId xmlns:a16="http://schemas.microsoft.com/office/drawing/2014/main" xmlns="" id="{9F395335-A51B-6E4B-9435-873E444924FC}"/>
              </a:ext>
            </a:extLst>
          </p:cNvPr>
          <p:cNvGrpSpPr/>
          <p:nvPr/>
        </p:nvGrpSpPr>
        <p:grpSpPr>
          <a:xfrm>
            <a:off x="560717" y="1785485"/>
            <a:ext cx="3157582" cy="1418117"/>
            <a:chOff x="7168447" y="1785485"/>
            <a:chExt cx="5102580" cy="2291644"/>
          </a:xfrm>
        </p:grpSpPr>
        <p:grpSp>
          <p:nvGrpSpPr>
            <p:cNvPr id="7" name="Group 6">
              <a:extLst>
                <a:ext uri="{FF2B5EF4-FFF2-40B4-BE49-F238E27FC236}">
                  <a16:creationId xmlns:a16="http://schemas.microsoft.com/office/drawing/2014/main" xmlns="" id="{0BF7AF9D-8E3F-A244-A338-27ED22D23B0B}"/>
                </a:ext>
              </a:extLst>
            </p:cNvPr>
            <p:cNvGrpSpPr/>
            <p:nvPr/>
          </p:nvGrpSpPr>
          <p:grpSpPr>
            <a:xfrm>
              <a:off x="7168447" y="1785485"/>
              <a:ext cx="2291644" cy="2291644"/>
              <a:chOff x="7168447" y="1785485"/>
              <a:chExt cx="2291644" cy="2291644"/>
            </a:xfrm>
          </p:grpSpPr>
          <p:sp>
            <p:nvSpPr>
              <p:cNvPr id="11" name="Oval 10">
                <a:extLst>
                  <a:ext uri="{FF2B5EF4-FFF2-40B4-BE49-F238E27FC236}">
                    <a16:creationId xmlns:a16="http://schemas.microsoft.com/office/drawing/2014/main" xmlns="" id="{8A6AE3E7-AF83-8840-AB5B-B54B423479F5}"/>
                  </a:ext>
                </a:extLst>
              </p:cNvPr>
              <p:cNvSpPr/>
              <p:nvPr/>
            </p:nvSpPr>
            <p:spPr>
              <a:xfrm>
                <a:off x="7168447" y="1785485"/>
                <a:ext cx="2291644" cy="2291644"/>
              </a:xfrm>
              <a:prstGeom prst="ellipse">
                <a:avLst/>
              </a:prstGeom>
              <a:solidFill>
                <a:schemeClr val="accent1"/>
              </a:solidFill>
              <a:ln w="25400">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15" name="Freeform 14">
                <a:extLst>
                  <a:ext uri="{FF2B5EF4-FFF2-40B4-BE49-F238E27FC236}">
                    <a16:creationId xmlns:a16="http://schemas.microsoft.com/office/drawing/2014/main" xmlns="" id="{39191BA8-4ACA-0F48-81FE-8BBD2FA442C7}"/>
                  </a:ext>
                </a:extLst>
              </p:cNvPr>
              <p:cNvSpPr/>
              <p:nvPr/>
            </p:nvSpPr>
            <p:spPr>
              <a:xfrm>
                <a:off x="7854704" y="2406957"/>
                <a:ext cx="919130" cy="1048701"/>
              </a:xfrm>
              <a:custGeom>
                <a:avLst/>
                <a:gdLst>
                  <a:gd name="connsiteX0" fmla="*/ 401586 w 525945"/>
                  <a:gd name="connsiteY0" fmla="*/ 205729 h 600088"/>
                  <a:gd name="connsiteX1" fmla="*/ 401586 w 525945"/>
                  <a:gd name="connsiteY1" fmla="*/ 266105 h 600088"/>
                  <a:gd name="connsiteX2" fmla="*/ 461962 w 525945"/>
                  <a:gd name="connsiteY2" fmla="*/ 266105 h 600088"/>
                  <a:gd name="connsiteX3" fmla="*/ 217195 w 525945"/>
                  <a:gd name="connsiteY3" fmla="*/ 179842 h 600088"/>
                  <a:gd name="connsiteX4" fmla="*/ 217195 w 525945"/>
                  <a:gd name="connsiteY4" fmla="*/ 561985 h 600088"/>
                  <a:gd name="connsiteX5" fmla="*/ 487845 w 525945"/>
                  <a:gd name="connsiteY5" fmla="*/ 561985 h 600088"/>
                  <a:gd name="connsiteX6" fmla="*/ 487845 w 525945"/>
                  <a:gd name="connsiteY6" fmla="*/ 304200 h 600088"/>
                  <a:gd name="connsiteX7" fmla="*/ 382536 w 525945"/>
                  <a:gd name="connsiteY7" fmla="*/ 304200 h 600088"/>
                  <a:gd name="connsiteX8" fmla="*/ 363486 w 525945"/>
                  <a:gd name="connsiteY8" fmla="*/ 285150 h 600088"/>
                  <a:gd name="connsiteX9" fmla="*/ 363486 w 525945"/>
                  <a:gd name="connsiteY9" fmla="*/ 179842 h 600088"/>
                  <a:gd name="connsiteX10" fmla="*/ 38092 w 525945"/>
                  <a:gd name="connsiteY10" fmla="*/ 38100 h 600088"/>
                  <a:gd name="connsiteX11" fmla="*/ 38092 w 525945"/>
                  <a:gd name="connsiteY11" fmla="*/ 427330 h 600088"/>
                  <a:gd name="connsiteX12" fmla="*/ 179100 w 525945"/>
                  <a:gd name="connsiteY12" fmla="*/ 427330 h 600088"/>
                  <a:gd name="connsiteX13" fmla="*/ 179100 w 525945"/>
                  <a:gd name="connsiteY13" fmla="*/ 160795 h 600088"/>
                  <a:gd name="connsiteX14" fmla="*/ 198150 w 525945"/>
                  <a:gd name="connsiteY14" fmla="*/ 141745 h 600088"/>
                  <a:gd name="connsiteX15" fmla="*/ 313022 w 525945"/>
                  <a:gd name="connsiteY15" fmla="*/ 141745 h 600088"/>
                  <a:gd name="connsiteX16" fmla="*/ 313022 w 525945"/>
                  <a:gd name="connsiteY16" fmla="*/ 38100 h 600088"/>
                  <a:gd name="connsiteX17" fmla="*/ 19050 w 525945"/>
                  <a:gd name="connsiteY17" fmla="*/ 0 h 600088"/>
                  <a:gd name="connsiteX18" fmla="*/ 332067 w 525945"/>
                  <a:gd name="connsiteY18" fmla="*/ 0 h 600088"/>
                  <a:gd name="connsiteX19" fmla="*/ 351117 w 525945"/>
                  <a:gd name="connsiteY19" fmla="*/ 19050 h 600088"/>
                  <a:gd name="connsiteX20" fmla="*/ 351117 w 525945"/>
                  <a:gd name="connsiteY20" fmla="*/ 141745 h 600088"/>
                  <a:gd name="connsiteX21" fmla="*/ 382537 w 525945"/>
                  <a:gd name="connsiteY21" fmla="*/ 141745 h 600088"/>
                  <a:gd name="connsiteX22" fmla="*/ 397066 w 525945"/>
                  <a:gd name="connsiteY22" fmla="*/ 147320 h 600088"/>
                  <a:gd name="connsiteX23" fmla="*/ 520370 w 525945"/>
                  <a:gd name="connsiteY23" fmla="*/ 270624 h 600088"/>
                  <a:gd name="connsiteX24" fmla="*/ 525945 w 525945"/>
                  <a:gd name="connsiteY24" fmla="*/ 284099 h 600088"/>
                  <a:gd name="connsiteX25" fmla="*/ 525894 w 525945"/>
                  <a:gd name="connsiteY25" fmla="*/ 284632 h 600088"/>
                  <a:gd name="connsiteX26" fmla="*/ 525945 w 525945"/>
                  <a:gd name="connsiteY26" fmla="*/ 285153 h 600088"/>
                  <a:gd name="connsiteX27" fmla="*/ 525945 w 525945"/>
                  <a:gd name="connsiteY27" fmla="*/ 581038 h 600088"/>
                  <a:gd name="connsiteX28" fmla="*/ 506895 w 525945"/>
                  <a:gd name="connsiteY28" fmla="*/ 600088 h 600088"/>
                  <a:gd name="connsiteX29" fmla="*/ 198145 w 525945"/>
                  <a:gd name="connsiteY29" fmla="*/ 600088 h 600088"/>
                  <a:gd name="connsiteX30" fmla="*/ 179095 w 525945"/>
                  <a:gd name="connsiteY30" fmla="*/ 581038 h 600088"/>
                  <a:gd name="connsiteX31" fmla="*/ 179095 w 525945"/>
                  <a:gd name="connsiteY31" fmla="*/ 465430 h 600088"/>
                  <a:gd name="connsiteX32" fmla="*/ 19050 w 525945"/>
                  <a:gd name="connsiteY32" fmla="*/ 465430 h 600088"/>
                  <a:gd name="connsiteX33" fmla="*/ 0 w 525945"/>
                  <a:gd name="connsiteY33" fmla="*/ 446380 h 600088"/>
                  <a:gd name="connsiteX34" fmla="*/ 0 w 525945"/>
                  <a:gd name="connsiteY34" fmla="*/ 19050 h 600088"/>
                  <a:gd name="connsiteX35" fmla="*/ 19050 w 525945"/>
                  <a:gd name="connsiteY35"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25945" h="600088">
                    <a:moveTo>
                      <a:pt x="401586" y="205729"/>
                    </a:moveTo>
                    <a:lnTo>
                      <a:pt x="401586" y="266105"/>
                    </a:lnTo>
                    <a:lnTo>
                      <a:pt x="461962" y="266105"/>
                    </a:lnTo>
                    <a:close/>
                    <a:moveTo>
                      <a:pt x="217195" y="179842"/>
                    </a:moveTo>
                    <a:lnTo>
                      <a:pt x="217195" y="561985"/>
                    </a:lnTo>
                    <a:lnTo>
                      <a:pt x="487845" y="561985"/>
                    </a:lnTo>
                    <a:lnTo>
                      <a:pt x="487845" y="304200"/>
                    </a:lnTo>
                    <a:lnTo>
                      <a:pt x="382536" y="304200"/>
                    </a:lnTo>
                    <a:cubicBezTo>
                      <a:pt x="372021" y="304200"/>
                      <a:pt x="363486" y="295666"/>
                      <a:pt x="363486" y="285150"/>
                    </a:cubicBezTo>
                    <a:lnTo>
                      <a:pt x="363486" y="179842"/>
                    </a:lnTo>
                    <a:close/>
                    <a:moveTo>
                      <a:pt x="38092" y="38100"/>
                    </a:moveTo>
                    <a:lnTo>
                      <a:pt x="38092" y="427330"/>
                    </a:lnTo>
                    <a:lnTo>
                      <a:pt x="179100" y="427330"/>
                    </a:lnTo>
                    <a:lnTo>
                      <a:pt x="179100" y="160795"/>
                    </a:lnTo>
                    <a:cubicBezTo>
                      <a:pt x="179100" y="150279"/>
                      <a:pt x="187634" y="141745"/>
                      <a:pt x="198150" y="141745"/>
                    </a:cubicBezTo>
                    <a:lnTo>
                      <a:pt x="313022" y="141745"/>
                    </a:lnTo>
                    <a:lnTo>
                      <a:pt x="313022" y="38100"/>
                    </a:lnTo>
                    <a:close/>
                    <a:moveTo>
                      <a:pt x="19050" y="0"/>
                    </a:moveTo>
                    <a:lnTo>
                      <a:pt x="332067" y="0"/>
                    </a:lnTo>
                    <a:cubicBezTo>
                      <a:pt x="342583" y="0"/>
                      <a:pt x="351117" y="8534"/>
                      <a:pt x="351117" y="19050"/>
                    </a:cubicBezTo>
                    <a:lnTo>
                      <a:pt x="351117" y="141745"/>
                    </a:lnTo>
                    <a:lnTo>
                      <a:pt x="382537" y="141745"/>
                    </a:lnTo>
                    <a:cubicBezTo>
                      <a:pt x="387579" y="141745"/>
                      <a:pt x="393484" y="143751"/>
                      <a:pt x="397066" y="147320"/>
                    </a:cubicBezTo>
                    <a:lnTo>
                      <a:pt x="520370" y="270624"/>
                    </a:lnTo>
                    <a:cubicBezTo>
                      <a:pt x="523939" y="274206"/>
                      <a:pt x="525945" y="279057"/>
                      <a:pt x="525945" y="284099"/>
                    </a:cubicBezTo>
                    <a:cubicBezTo>
                      <a:pt x="525945" y="284289"/>
                      <a:pt x="525894" y="284442"/>
                      <a:pt x="525894" y="284632"/>
                    </a:cubicBezTo>
                    <a:cubicBezTo>
                      <a:pt x="525894" y="284810"/>
                      <a:pt x="525945" y="284975"/>
                      <a:pt x="525945" y="285153"/>
                    </a:cubicBezTo>
                    <a:lnTo>
                      <a:pt x="525945" y="581038"/>
                    </a:lnTo>
                    <a:cubicBezTo>
                      <a:pt x="525945" y="591553"/>
                      <a:pt x="517411" y="600088"/>
                      <a:pt x="506895" y="600088"/>
                    </a:cubicBezTo>
                    <a:lnTo>
                      <a:pt x="198145" y="600088"/>
                    </a:lnTo>
                    <a:cubicBezTo>
                      <a:pt x="187630" y="600088"/>
                      <a:pt x="179095" y="591553"/>
                      <a:pt x="179095" y="581038"/>
                    </a:cubicBezTo>
                    <a:lnTo>
                      <a:pt x="179095" y="465430"/>
                    </a:lnTo>
                    <a:lnTo>
                      <a:pt x="19050" y="465430"/>
                    </a:lnTo>
                    <a:cubicBezTo>
                      <a:pt x="8534" y="465430"/>
                      <a:pt x="0" y="456895"/>
                      <a:pt x="0" y="446380"/>
                    </a:cubicBezTo>
                    <a:lnTo>
                      <a:pt x="0" y="19050"/>
                    </a:lnTo>
                    <a:cubicBezTo>
                      <a:pt x="0" y="8534"/>
                      <a:pt x="8534" y="0"/>
                      <a:pt x="1905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nvGrpSpPr>
            <p:cNvPr id="17" name="Group 16">
              <a:extLst>
                <a:ext uri="{FF2B5EF4-FFF2-40B4-BE49-F238E27FC236}">
                  <a16:creationId xmlns:a16="http://schemas.microsoft.com/office/drawing/2014/main" xmlns="" id="{51B3333E-BE7C-254F-882F-95A49CA73DA3}"/>
                </a:ext>
              </a:extLst>
            </p:cNvPr>
            <p:cNvGrpSpPr/>
            <p:nvPr/>
          </p:nvGrpSpPr>
          <p:grpSpPr>
            <a:xfrm>
              <a:off x="9979383" y="1785485"/>
              <a:ext cx="2291644" cy="2291644"/>
              <a:chOff x="10487380" y="1785485"/>
              <a:chExt cx="2291644" cy="2291644"/>
            </a:xfrm>
          </p:grpSpPr>
          <p:sp>
            <p:nvSpPr>
              <p:cNvPr id="12" name="Oval 11">
                <a:extLst>
                  <a:ext uri="{FF2B5EF4-FFF2-40B4-BE49-F238E27FC236}">
                    <a16:creationId xmlns:a16="http://schemas.microsoft.com/office/drawing/2014/main" xmlns="" id="{9E26443C-9E9B-7643-BA12-912357BAB59B}"/>
                  </a:ext>
                </a:extLst>
              </p:cNvPr>
              <p:cNvSpPr/>
              <p:nvPr/>
            </p:nvSpPr>
            <p:spPr>
              <a:xfrm>
                <a:off x="10487380" y="1785485"/>
                <a:ext cx="2291644" cy="2291644"/>
              </a:xfrm>
              <a:prstGeom prst="ellipse">
                <a:avLst/>
              </a:prstGeom>
              <a:noFill/>
              <a:ln w="25400">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16" name="Freeform 15">
                <a:extLst>
                  <a:ext uri="{FF2B5EF4-FFF2-40B4-BE49-F238E27FC236}">
                    <a16:creationId xmlns:a16="http://schemas.microsoft.com/office/drawing/2014/main" xmlns="" id="{2255930D-1397-EC42-8703-C07C59791DAA}"/>
                  </a:ext>
                </a:extLst>
              </p:cNvPr>
              <p:cNvSpPr/>
              <p:nvPr/>
            </p:nvSpPr>
            <p:spPr>
              <a:xfrm>
                <a:off x="11069335" y="2474540"/>
                <a:ext cx="1127735" cy="845801"/>
              </a:xfrm>
              <a:custGeom>
                <a:avLst/>
                <a:gdLst>
                  <a:gd name="connsiteX0" fmla="*/ 457200 w 609600"/>
                  <a:gd name="connsiteY0" fmla="*/ 228600 h 457200"/>
                  <a:gd name="connsiteX1" fmla="*/ 457200 w 609600"/>
                  <a:gd name="connsiteY1" fmla="*/ 419100 h 457200"/>
                  <a:gd name="connsiteX2" fmla="*/ 497573 w 609600"/>
                  <a:gd name="connsiteY2" fmla="*/ 419100 h 457200"/>
                  <a:gd name="connsiteX3" fmla="*/ 533400 w 609600"/>
                  <a:gd name="connsiteY3" fmla="*/ 419100 h 457200"/>
                  <a:gd name="connsiteX4" fmla="*/ 533400 w 609600"/>
                  <a:gd name="connsiteY4" fmla="*/ 228600 h 457200"/>
                  <a:gd name="connsiteX5" fmla="*/ 497573 w 609600"/>
                  <a:gd name="connsiteY5" fmla="*/ 228600 h 457200"/>
                  <a:gd name="connsiteX6" fmla="*/ 76200 w 609600"/>
                  <a:gd name="connsiteY6" fmla="*/ 152400 h 457200"/>
                  <a:gd name="connsiteX7" fmla="*/ 76200 w 609600"/>
                  <a:gd name="connsiteY7" fmla="*/ 419100 h 457200"/>
                  <a:gd name="connsiteX8" fmla="*/ 129273 w 609600"/>
                  <a:gd name="connsiteY8" fmla="*/ 419100 h 457200"/>
                  <a:gd name="connsiteX9" fmla="*/ 152400 w 609600"/>
                  <a:gd name="connsiteY9" fmla="*/ 419100 h 457200"/>
                  <a:gd name="connsiteX10" fmla="*/ 152400 w 609600"/>
                  <a:gd name="connsiteY10" fmla="*/ 152400 h 457200"/>
                  <a:gd name="connsiteX11" fmla="*/ 129273 w 609600"/>
                  <a:gd name="connsiteY11" fmla="*/ 152400 h 457200"/>
                  <a:gd name="connsiteX12" fmla="*/ 266700 w 609600"/>
                  <a:gd name="connsiteY12" fmla="*/ 38100 h 457200"/>
                  <a:gd name="connsiteX13" fmla="*/ 266700 w 609600"/>
                  <a:gd name="connsiteY13" fmla="*/ 419100 h 457200"/>
                  <a:gd name="connsiteX14" fmla="*/ 307073 w 609600"/>
                  <a:gd name="connsiteY14" fmla="*/ 419100 h 457200"/>
                  <a:gd name="connsiteX15" fmla="*/ 342900 w 609600"/>
                  <a:gd name="connsiteY15" fmla="*/ 419100 h 457200"/>
                  <a:gd name="connsiteX16" fmla="*/ 342900 w 609600"/>
                  <a:gd name="connsiteY16" fmla="*/ 38100 h 457200"/>
                  <a:gd name="connsiteX17" fmla="*/ 307073 w 609600"/>
                  <a:gd name="connsiteY17" fmla="*/ 38100 h 457200"/>
                  <a:gd name="connsiteX18" fmla="*/ 266700 w 609600"/>
                  <a:gd name="connsiteY18" fmla="*/ 0 h 457200"/>
                  <a:gd name="connsiteX19" fmla="*/ 307073 w 609600"/>
                  <a:gd name="connsiteY19" fmla="*/ 0 h 457200"/>
                  <a:gd name="connsiteX20" fmla="*/ 342900 w 609600"/>
                  <a:gd name="connsiteY20" fmla="*/ 0 h 457200"/>
                  <a:gd name="connsiteX21" fmla="*/ 381000 w 609600"/>
                  <a:gd name="connsiteY21" fmla="*/ 38100 h 457200"/>
                  <a:gd name="connsiteX22" fmla="*/ 381000 w 609600"/>
                  <a:gd name="connsiteY22" fmla="*/ 419100 h 457200"/>
                  <a:gd name="connsiteX23" fmla="*/ 419100 w 609600"/>
                  <a:gd name="connsiteY23" fmla="*/ 419100 h 457200"/>
                  <a:gd name="connsiteX24" fmla="*/ 419100 w 609600"/>
                  <a:gd name="connsiteY24" fmla="*/ 228600 h 457200"/>
                  <a:gd name="connsiteX25" fmla="*/ 457200 w 609600"/>
                  <a:gd name="connsiteY25" fmla="*/ 190500 h 457200"/>
                  <a:gd name="connsiteX26" fmla="*/ 497573 w 609600"/>
                  <a:gd name="connsiteY26" fmla="*/ 190500 h 457200"/>
                  <a:gd name="connsiteX27" fmla="*/ 533400 w 609600"/>
                  <a:gd name="connsiteY27" fmla="*/ 190500 h 457200"/>
                  <a:gd name="connsiteX28" fmla="*/ 571500 w 609600"/>
                  <a:gd name="connsiteY28" fmla="*/ 228600 h 457200"/>
                  <a:gd name="connsiteX29" fmla="*/ 571500 w 609600"/>
                  <a:gd name="connsiteY29" fmla="*/ 419100 h 457200"/>
                  <a:gd name="connsiteX30" fmla="*/ 590550 w 609600"/>
                  <a:gd name="connsiteY30" fmla="*/ 419100 h 457200"/>
                  <a:gd name="connsiteX31" fmla="*/ 609600 w 609600"/>
                  <a:gd name="connsiteY31" fmla="*/ 438150 h 457200"/>
                  <a:gd name="connsiteX32" fmla="*/ 590550 w 609600"/>
                  <a:gd name="connsiteY32" fmla="*/ 457200 h 457200"/>
                  <a:gd name="connsiteX33" fmla="*/ 571500 w 609600"/>
                  <a:gd name="connsiteY33" fmla="*/ 457200 h 457200"/>
                  <a:gd name="connsiteX34" fmla="*/ 497573 w 609600"/>
                  <a:gd name="connsiteY34" fmla="*/ 457200 h 457200"/>
                  <a:gd name="connsiteX35" fmla="*/ 419100 w 609600"/>
                  <a:gd name="connsiteY35" fmla="*/ 457200 h 457200"/>
                  <a:gd name="connsiteX36" fmla="*/ 381000 w 609600"/>
                  <a:gd name="connsiteY36" fmla="*/ 457200 h 457200"/>
                  <a:gd name="connsiteX37" fmla="*/ 307073 w 609600"/>
                  <a:gd name="connsiteY37" fmla="*/ 457200 h 457200"/>
                  <a:gd name="connsiteX38" fmla="*/ 228600 w 609600"/>
                  <a:gd name="connsiteY38" fmla="*/ 457200 h 457200"/>
                  <a:gd name="connsiteX39" fmla="*/ 190500 w 609600"/>
                  <a:gd name="connsiteY39" fmla="*/ 457200 h 457200"/>
                  <a:gd name="connsiteX40" fmla="*/ 129273 w 609600"/>
                  <a:gd name="connsiteY40" fmla="*/ 457200 h 457200"/>
                  <a:gd name="connsiteX41" fmla="*/ 38100 w 609600"/>
                  <a:gd name="connsiteY41" fmla="*/ 457200 h 457200"/>
                  <a:gd name="connsiteX42" fmla="*/ 19050 w 609600"/>
                  <a:gd name="connsiteY42" fmla="*/ 457200 h 457200"/>
                  <a:gd name="connsiteX43" fmla="*/ 0 w 609600"/>
                  <a:gd name="connsiteY43" fmla="*/ 438150 h 457200"/>
                  <a:gd name="connsiteX44" fmla="*/ 19050 w 609600"/>
                  <a:gd name="connsiteY44" fmla="*/ 419100 h 457200"/>
                  <a:gd name="connsiteX45" fmla="*/ 38100 w 609600"/>
                  <a:gd name="connsiteY45" fmla="*/ 419100 h 457200"/>
                  <a:gd name="connsiteX46" fmla="*/ 38100 w 609600"/>
                  <a:gd name="connsiteY46" fmla="*/ 152400 h 457200"/>
                  <a:gd name="connsiteX47" fmla="*/ 76200 w 609600"/>
                  <a:gd name="connsiteY47" fmla="*/ 114300 h 457200"/>
                  <a:gd name="connsiteX48" fmla="*/ 129273 w 609600"/>
                  <a:gd name="connsiteY48" fmla="*/ 114300 h 457200"/>
                  <a:gd name="connsiteX49" fmla="*/ 152400 w 609600"/>
                  <a:gd name="connsiteY49" fmla="*/ 114300 h 457200"/>
                  <a:gd name="connsiteX50" fmla="*/ 190500 w 609600"/>
                  <a:gd name="connsiteY50" fmla="*/ 152400 h 457200"/>
                  <a:gd name="connsiteX51" fmla="*/ 190500 w 609600"/>
                  <a:gd name="connsiteY51" fmla="*/ 419100 h 457200"/>
                  <a:gd name="connsiteX52" fmla="*/ 228600 w 609600"/>
                  <a:gd name="connsiteY52" fmla="*/ 419100 h 457200"/>
                  <a:gd name="connsiteX53" fmla="*/ 228600 w 609600"/>
                  <a:gd name="connsiteY53" fmla="*/ 38100 h 457200"/>
                  <a:gd name="connsiteX54" fmla="*/ 266700 w 609600"/>
                  <a:gd name="connsiteY54"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9600" h="457200">
                    <a:moveTo>
                      <a:pt x="457200" y="228600"/>
                    </a:moveTo>
                    <a:lnTo>
                      <a:pt x="457200" y="419100"/>
                    </a:lnTo>
                    <a:lnTo>
                      <a:pt x="497573" y="419100"/>
                    </a:lnTo>
                    <a:lnTo>
                      <a:pt x="533400" y="419100"/>
                    </a:lnTo>
                    <a:lnTo>
                      <a:pt x="533400" y="228600"/>
                    </a:lnTo>
                    <a:lnTo>
                      <a:pt x="497573" y="228600"/>
                    </a:lnTo>
                    <a:close/>
                    <a:moveTo>
                      <a:pt x="76200" y="152400"/>
                    </a:moveTo>
                    <a:lnTo>
                      <a:pt x="76200" y="419100"/>
                    </a:lnTo>
                    <a:lnTo>
                      <a:pt x="129273" y="419100"/>
                    </a:lnTo>
                    <a:lnTo>
                      <a:pt x="152400" y="419100"/>
                    </a:lnTo>
                    <a:lnTo>
                      <a:pt x="152400" y="152400"/>
                    </a:lnTo>
                    <a:lnTo>
                      <a:pt x="129273" y="152400"/>
                    </a:lnTo>
                    <a:close/>
                    <a:moveTo>
                      <a:pt x="266700" y="38100"/>
                    </a:moveTo>
                    <a:lnTo>
                      <a:pt x="266700" y="419100"/>
                    </a:lnTo>
                    <a:lnTo>
                      <a:pt x="307073" y="419100"/>
                    </a:lnTo>
                    <a:lnTo>
                      <a:pt x="342900" y="419100"/>
                    </a:lnTo>
                    <a:lnTo>
                      <a:pt x="342900" y="38100"/>
                    </a:lnTo>
                    <a:lnTo>
                      <a:pt x="307073" y="38100"/>
                    </a:lnTo>
                    <a:close/>
                    <a:moveTo>
                      <a:pt x="266700" y="0"/>
                    </a:moveTo>
                    <a:lnTo>
                      <a:pt x="307073" y="0"/>
                    </a:lnTo>
                    <a:lnTo>
                      <a:pt x="342900" y="0"/>
                    </a:lnTo>
                    <a:cubicBezTo>
                      <a:pt x="364490" y="0"/>
                      <a:pt x="381000" y="17780"/>
                      <a:pt x="381000" y="38100"/>
                    </a:cubicBezTo>
                    <a:lnTo>
                      <a:pt x="381000" y="419100"/>
                    </a:lnTo>
                    <a:lnTo>
                      <a:pt x="419100" y="419100"/>
                    </a:lnTo>
                    <a:lnTo>
                      <a:pt x="419100" y="228600"/>
                    </a:lnTo>
                    <a:cubicBezTo>
                      <a:pt x="419100" y="207010"/>
                      <a:pt x="435610" y="190500"/>
                      <a:pt x="457200" y="190500"/>
                    </a:cubicBezTo>
                    <a:lnTo>
                      <a:pt x="497573" y="190500"/>
                    </a:lnTo>
                    <a:lnTo>
                      <a:pt x="533400" y="190500"/>
                    </a:lnTo>
                    <a:cubicBezTo>
                      <a:pt x="554990" y="190500"/>
                      <a:pt x="571500" y="208280"/>
                      <a:pt x="571500" y="228600"/>
                    </a:cubicBezTo>
                    <a:lnTo>
                      <a:pt x="571500" y="419100"/>
                    </a:lnTo>
                    <a:lnTo>
                      <a:pt x="590550" y="419100"/>
                    </a:lnTo>
                    <a:cubicBezTo>
                      <a:pt x="600710" y="419100"/>
                      <a:pt x="609600" y="427990"/>
                      <a:pt x="609600" y="438150"/>
                    </a:cubicBezTo>
                    <a:cubicBezTo>
                      <a:pt x="609600" y="448310"/>
                      <a:pt x="600710" y="457200"/>
                      <a:pt x="590550" y="457200"/>
                    </a:cubicBezTo>
                    <a:lnTo>
                      <a:pt x="571500" y="457200"/>
                    </a:lnTo>
                    <a:lnTo>
                      <a:pt x="497573" y="457200"/>
                    </a:lnTo>
                    <a:lnTo>
                      <a:pt x="419100" y="457200"/>
                    </a:lnTo>
                    <a:lnTo>
                      <a:pt x="381000" y="457200"/>
                    </a:lnTo>
                    <a:lnTo>
                      <a:pt x="307073" y="457200"/>
                    </a:lnTo>
                    <a:lnTo>
                      <a:pt x="228600" y="457200"/>
                    </a:lnTo>
                    <a:lnTo>
                      <a:pt x="190500" y="457200"/>
                    </a:lnTo>
                    <a:lnTo>
                      <a:pt x="129273" y="457200"/>
                    </a:lnTo>
                    <a:lnTo>
                      <a:pt x="38100" y="457200"/>
                    </a:lnTo>
                    <a:lnTo>
                      <a:pt x="19050" y="457200"/>
                    </a:lnTo>
                    <a:cubicBezTo>
                      <a:pt x="8890" y="457200"/>
                      <a:pt x="0" y="448310"/>
                      <a:pt x="0" y="438150"/>
                    </a:cubicBezTo>
                    <a:cubicBezTo>
                      <a:pt x="0" y="427990"/>
                      <a:pt x="8890" y="419100"/>
                      <a:pt x="19050" y="419100"/>
                    </a:cubicBezTo>
                    <a:lnTo>
                      <a:pt x="38100" y="419100"/>
                    </a:lnTo>
                    <a:lnTo>
                      <a:pt x="38100" y="152400"/>
                    </a:lnTo>
                    <a:cubicBezTo>
                      <a:pt x="38100" y="130810"/>
                      <a:pt x="54610" y="114300"/>
                      <a:pt x="76200" y="114300"/>
                    </a:cubicBezTo>
                    <a:lnTo>
                      <a:pt x="129273" y="114300"/>
                    </a:lnTo>
                    <a:lnTo>
                      <a:pt x="152400" y="114300"/>
                    </a:lnTo>
                    <a:cubicBezTo>
                      <a:pt x="173990" y="114300"/>
                      <a:pt x="190500" y="132080"/>
                      <a:pt x="190500" y="152400"/>
                    </a:cubicBezTo>
                    <a:lnTo>
                      <a:pt x="190500" y="419100"/>
                    </a:lnTo>
                    <a:lnTo>
                      <a:pt x="228600" y="419100"/>
                    </a:lnTo>
                    <a:lnTo>
                      <a:pt x="228600" y="38100"/>
                    </a:lnTo>
                    <a:cubicBezTo>
                      <a:pt x="228600" y="16510"/>
                      <a:pt x="245110" y="0"/>
                      <a:pt x="266700"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sp>
        <p:nvSpPr>
          <p:cNvPr id="5" name="TextBox 4">
            <a:extLst>
              <a:ext uri="{FF2B5EF4-FFF2-40B4-BE49-F238E27FC236}">
                <a16:creationId xmlns:a16="http://schemas.microsoft.com/office/drawing/2014/main" xmlns="" id="{FAA6622A-E2DE-5047-ACC8-82E0C7AEF248}"/>
              </a:ext>
            </a:extLst>
          </p:cNvPr>
          <p:cNvSpPr txBox="1"/>
          <p:nvPr/>
        </p:nvSpPr>
        <p:spPr>
          <a:xfrm>
            <a:off x="-2029522" y="323385"/>
            <a:ext cx="0" cy="0"/>
          </a:xfrm>
          <a:prstGeom prst="rect">
            <a:avLst/>
          </a:prstGeom>
        </p:spPr>
        <p:txBody>
          <a:bodyPr wrap="none" lIns="0" tIns="0" rIns="0" bIns="0" rtlCol="0">
            <a:noAutofit/>
          </a:bodyPr>
          <a:lstStyle/>
          <a:p>
            <a:pPr algn="l">
              <a:lnSpc>
                <a:spcPct val="90000"/>
              </a:lnSpc>
              <a:spcBef>
                <a:spcPts val="600"/>
              </a:spcBef>
            </a:pPr>
            <a:endParaRPr lang="en-US" sz="1600" dirty="0">
              <a:solidFill>
                <a:schemeClr val="accent5"/>
              </a:solidFill>
            </a:endParaRPr>
          </a:p>
        </p:txBody>
      </p:sp>
      <p:grpSp>
        <p:nvGrpSpPr>
          <p:cNvPr id="32" name="Group 31">
            <a:extLst>
              <a:ext uri="{FF2B5EF4-FFF2-40B4-BE49-F238E27FC236}">
                <a16:creationId xmlns:a16="http://schemas.microsoft.com/office/drawing/2014/main" xmlns="" id="{FF44B7EF-CF05-FD4F-8A71-7E1E7D142756}"/>
              </a:ext>
            </a:extLst>
          </p:cNvPr>
          <p:cNvGrpSpPr/>
          <p:nvPr/>
        </p:nvGrpSpPr>
        <p:grpSpPr>
          <a:xfrm>
            <a:off x="560717" y="3886199"/>
            <a:ext cx="5190726" cy="2184070"/>
            <a:chOff x="560717" y="3886199"/>
            <a:chExt cx="5190726" cy="2184070"/>
          </a:xfrm>
        </p:grpSpPr>
        <p:pic>
          <p:nvPicPr>
            <p:cNvPr id="10" name="Picture 9">
              <a:extLst>
                <a:ext uri="{FF2B5EF4-FFF2-40B4-BE49-F238E27FC236}">
                  <a16:creationId xmlns:a16="http://schemas.microsoft.com/office/drawing/2014/main" xmlns="" id="{A9528434-BCFE-0A43-BA78-D88875E3DF34}"/>
                </a:ext>
              </a:extLst>
            </p:cNvPr>
            <p:cNvPicPr>
              <a:picLocks noChangeAspect="1"/>
            </p:cNvPicPr>
            <p:nvPr/>
          </p:nvPicPr>
          <p:blipFill rotWithShape="1">
            <a:blip r:embed="rId2"/>
            <a:srcRect l="942" t="3865" r="9241" b="3083"/>
            <a:stretch/>
          </p:blipFill>
          <p:spPr>
            <a:xfrm>
              <a:off x="560717" y="3886200"/>
              <a:ext cx="3746240" cy="2184069"/>
            </a:xfrm>
            <a:prstGeom prst="rect">
              <a:avLst/>
            </a:prstGeom>
            <a:ln>
              <a:solidFill>
                <a:schemeClr val="accent3"/>
              </a:solidFill>
            </a:ln>
          </p:spPr>
        </p:pic>
        <p:sp>
          <p:nvSpPr>
            <p:cNvPr id="31" name="Right Triangle 30">
              <a:extLst>
                <a:ext uri="{FF2B5EF4-FFF2-40B4-BE49-F238E27FC236}">
                  <a16:creationId xmlns:a16="http://schemas.microsoft.com/office/drawing/2014/main" xmlns="" id="{573D8041-DFC7-3348-A8B1-7636EFB2FFCA}"/>
                </a:ext>
              </a:extLst>
            </p:cNvPr>
            <p:cNvSpPr/>
            <p:nvPr/>
          </p:nvSpPr>
          <p:spPr>
            <a:xfrm flipV="1">
              <a:off x="4306957" y="3886199"/>
              <a:ext cx="1444486" cy="2184069"/>
            </a:xfrm>
            <a:prstGeom prst="rtTriangle">
              <a:avLst/>
            </a:prstGeom>
            <a:gradFill>
              <a:gsLst>
                <a:gs pos="0">
                  <a:schemeClr val="accent1">
                    <a:alpha val="0"/>
                  </a:schemeClr>
                </a:gs>
                <a:gs pos="99000">
                  <a:schemeClr val="accent1">
                    <a:alpha val="41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grpSp>
    </p:spTree>
    <p:extLst>
      <p:ext uri="{BB962C8B-B14F-4D97-AF65-F5344CB8AC3E}">
        <p14:creationId xmlns:p14="http://schemas.microsoft.com/office/powerpoint/2010/main" val="2872681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41D8F8-56E1-B24F-86D7-EF172FD76638}"/>
              </a:ext>
            </a:extLst>
          </p:cNvPr>
          <p:cNvSpPr>
            <a:spLocks noGrp="1"/>
          </p:cNvSpPr>
          <p:nvPr>
            <p:ph type="title"/>
          </p:nvPr>
        </p:nvSpPr>
        <p:spPr/>
        <p:txBody>
          <a:bodyPr/>
          <a:lstStyle/>
          <a:p>
            <a:r>
              <a:rPr lang="en-US" dirty="0"/>
              <a:t>Sponsored Merchant File</a:t>
            </a:r>
          </a:p>
        </p:txBody>
      </p:sp>
      <p:sp>
        <p:nvSpPr>
          <p:cNvPr id="13" name="TextBox 12">
            <a:extLst>
              <a:ext uri="{FF2B5EF4-FFF2-40B4-BE49-F238E27FC236}">
                <a16:creationId xmlns:a16="http://schemas.microsoft.com/office/drawing/2014/main" xmlns="" id="{2FC7CFAE-29BF-B443-8444-292F3562B444}"/>
              </a:ext>
            </a:extLst>
          </p:cNvPr>
          <p:cNvSpPr txBox="1"/>
          <p:nvPr/>
        </p:nvSpPr>
        <p:spPr>
          <a:xfrm>
            <a:off x="1556643" y="3232398"/>
            <a:ext cx="5633156" cy="3386055"/>
          </a:xfrm>
          <a:prstGeom prst="rect">
            <a:avLst/>
          </a:prstGeom>
        </p:spPr>
        <p:txBody>
          <a:bodyPr wrap="square" lIns="0" tIns="0" rIns="0" bIns="0" rtlCol="0">
            <a:spAutoFit/>
          </a:bodyPr>
          <a:lstStyle/>
          <a:p>
            <a:pPr marL="285750" lvl="0" indent="-285750">
              <a:lnSpc>
                <a:spcPct val="90000"/>
              </a:lnSpc>
              <a:spcBef>
                <a:spcPts val="1200"/>
              </a:spcBef>
              <a:buFont typeface="Arial" panose="020B0604020202020204" pitchFamily="34" charset="0"/>
              <a:buChar char="•"/>
            </a:pPr>
            <a:r>
              <a:rPr lang="en-US" sz="1700" dirty="0">
                <a:solidFill>
                  <a:schemeClr val="accent5"/>
                </a:solidFill>
              </a:rPr>
              <a:t>Data for authorization to facilitate the transaction.</a:t>
            </a:r>
          </a:p>
          <a:p>
            <a:pPr marL="285750" lvl="0" indent="-285750">
              <a:lnSpc>
                <a:spcPct val="90000"/>
              </a:lnSpc>
              <a:spcBef>
                <a:spcPts val="1200"/>
              </a:spcBef>
              <a:buFont typeface="Arial" panose="020B0604020202020204" pitchFamily="34" charset="0"/>
              <a:buChar char="•"/>
            </a:pPr>
            <a:r>
              <a:rPr lang="en-US" sz="1700" dirty="0">
                <a:solidFill>
                  <a:schemeClr val="accent5"/>
                </a:solidFill>
              </a:rPr>
              <a:t>Merchant-level data for analytics and business insights.</a:t>
            </a:r>
          </a:p>
          <a:p>
            <a:pPr marL="594360" lvl="0" indent="-285750">
              <a:lnSpc>
                <a:spcPct val="90000"/>
              </a:lnSpc>
              <a:spcBef>
                <a:spcPts val="500"/>
              </a:spcBef>
              <a:buFont typeface="System Font Regular"/>
              <a:buChar char="–"/>
            </a:pPr>
            <a:r>
              <a:rPr lang="en-US" sz="1700" dirty="0">
                <a:solidFill>
                  <a:schemeClr val="accent5"/>
                </a:solidFill>
              </a:rPr>
              <a:t>Locations In Force </a:t>
            </a:r>
          </a:p>
          <a:p>
            <a:pPr marL="594360" lvl="0" indent="-285750">
              <a:lnSpc>
                <a:spcPct val="90000"/>
              </a:lnSpc>
              <a:spcBef>
                <a:spcPts val="500"/>
              </a:spcBef>
              <a:buFont typeface="System Font Regular"/>
              <a:buChar char="–"/>
            </a:pPr>
            <a:r>
              <a:rPr lang="en-US" sz="1700" dirty="0">
                <a:solidFill>
                  <a:schemeClr val="accent5"/>
                </a:solidFill>
              </a:rPr>
              <a:t>Active Locations In Force</a:t>
            </a:r>
          </a:p>
          <a:p>
            <a:pPr marL="594360" lvl="0" indent="-285750">
              <a:lnSpc>
                <a:spcPct val="90000"/>
              </a:lnSpc>
              <a:spcBef>
                <a:spcPts val="500"/>
              </a:spcBef>
              <a:buFont typeface="System Font Regular"/>
              <a:buChar char="–"/>
            </a:pPr>
            <a:r>
              <a:rPr lang="en-US" sz="1700" dirty="0">
                <a:solidFill>
                  <a:schemeClr val="accent5"/>
                </a:solidFill>
              </a:rPr>
              <a:t>Merchant Financials</a:t>
            </a:r>
          </a:p>
          <a:p>
            <a:pPr marL="594360" lvl="0" indent="-285750">
              <a:lnSpc>
                <a:spcPct val="90000"/>
              </a:lnSpc>
              <a:spcBef>
                <a:spcPts val="500"/>
              </a:spcBef>
              <a:buFont typeface="System Font Regular"/>
              <a:buChar char="–"/>
            </a:pPr>
            <a:r>
              <a:rPr lang="en-US" sz="1700" dirty="0">
                <a:solidFill>
                  <a:schemeClr val="accent5"/>
                </a:solidFill>
              </a:rPr>
              <a:t>Industries</a:t>
            </a:r>
          </a:p>
          <a:p>
            <a:pPr marL="594360" lvl="0" indent="-285750">
              <a:lnSpc>
                <a:spcPct val="90000"/>
              </a:lnSpc>
              <a:spcBef>
                <a:spcPts val="500"/>
              </a:spcBef>
              <a:buFont typeface="System Font Regular"/>
              <a:buChar char="–"/>
            </a:pPr>
            <a:r>
              <a:rPr lang="en-US" sz="1700" dirty="0">
                <a:solidFill>
                  <a:schemeClr val="accent5"/>
                </a:solidFill>
              </a:rPr>
              <a:t>Compliance Screening</a:t>
            </a:r>
          </a:p>
          <a:p>
            <a:pPr marL="285750" lvl="0" indent="-285750">
              <a:lnSpc>
                <a:spcPct val="90000"/>
              </a:lnSpc>
              <a:spcBef>
                <a:spcPts val="1200"/>
              </a:spcBef>
              <a:buFont typeface="Arial" panose="020B0604020202020204" pitchFamily="34" charset="0"/>
              <a:buChar char="•"/>
            </a:pPr>
            <a:r>
              <a:rPr lang="en-US" sz="1700" dirty="0">
                <a:solidFill>
                  <a:schemeClr val="accent5"/>
                </a:solidFill>
              </a:rPr>
              <a:t>Demographic data for value-add marketing from American Express</a:t>
            </a:r>
          </a:p>
          <a:p>
            <a:pPr marL="285750" lvl="0" indent="-285750">
              <a:lnSpc>
                <a:spcPct val="90000"/>
              </a:lnSpc>
              <a:spcBef>
                <a:spcPts val="1200"/>
              </a:spcBef>
              <a:buFont typeface="Arial" panose="020B0604020202020204" pitchFamily="34" charset="0"/>
              <a:buChar char="•"/>
            </a:pPr>
            <a:r>
              <a:rPr lang="en-US" sz="1700" dirty="0">
                <a:solidFill>
                  <a:schemeClr val="accent5"/>
                </a:solidFill>
              </a:rPr>
              <a:t>Maintenance of American Express’ valuable closed-loop system</a:t>
            </a:r>
            <a:r>
              <a:rPr lang="en-US" sz="1800" dirty="0">
                <a:solidFill>
                  <a:schemeClr val="accent5"/>
                </a:solidFill>
              </a:rPr>
              <a:t>.</a:t>
            </a:r>
          </a:p>
        </p:txBody>
      </p:sp>
      <p:grpSp>
        <p:nvGrpSpPr>
          <p:cNvPr id="9" name="Group 8">
            <a:extLst>
              <a:ext uri="{FF2B5EF4-FFF2-40B4-BE49-F238E27FC236}">
                <a16:creationId xmlns:a16="http://schemas.microsoft.com/office/drawing/2014/main" xmlns="" id="{FA5011A8-0D87-4F43-A6BD-3CC27E53295C}"/>
              </a:ext>
            </a:extLst>
          </p:cNvPr>
          <p:cNvGrpSpPr/>
          <p:nvPr/>
        </p:nvGrpSpPr>
        <p:grpSpPr>
          <a:xfrm>
            <a:off x="436537" y="1283190"/>
            <a:ext cx="6643273" cy="1692115"/>
            <a:chOff x="436537" y="1487850"/>
            <a:chExt cx="6643273" cy="1692115"/>
          </a:xfrm>
        </p:grpSpPr>
        <p:sp>
          <p:nvSpPr>
            <p:cNvPr id="3" name="TextBox 2">
              <a:extLst>
                <a:ext uri="{FF2B5EF4-FFF2-40B4-BE49-F238E27FC236}">
                  <a16:creationId xmlns:a16="http://schemas.microsoft.com/office/drawing/2014/main" xmlns="" id="{58889717-B7C6-0247-9141-609BDA6F27FC}"/>
                </a:ext>
              </a:extLst>
            </p:cNvPr>
            <p:cNvSpPr txBox="1"/>
            <p:nvPr/>
          </p:nvSpPr>
          <p:spPr>
            <a:xfrm>
              <a:off x="2482670" y="1641409"/>
              <a:ext cx="4597140" cy="1384995"/>
            </a:xfrm>
            <a:prstGeom prst="rect">
              <a:avLst/>
            </a:prstGeom>
          </p:spPr>
          <p:txBody>
            <a:bodyPr wrap="square" lIns="0" tIns="0" rIns="0" bIns="0" rtlCol="0">
              <a:spAutoFit/>
            </a:bodyPr>
            <a:lstStyle/>
            <a:p>
              <a:pPr>
                <a:spcBef>
                  <a:spcPts val="600"/>
                </a:spcBef>
              </a:pPr>
              <a:r>
                <a:rPr lang="en-US" sz="1800" b="1" dirty="0">
                  <a:solidFill>
                    <a:schemeClr val="accent1"/>
                  </a:solidFill>
                </a:rPr>
                <a:t>The American Express Sponsored Merchant File grants American Express access and insights into the typical merchant-level data, for better servicing, reporting and marketing support. </a:t>
              </a:r>
            </a:p>
          </p:txBody>
        </p:sp>
        <p:grpSp>
          <p:nvGrpSpPr>
            <p:cNvPr id="8" name="Group 7">
              <a:extLst>
                <a:ext uri="{FF2B5EF4-FFF2-40B4-BE49-F238E27FC236}">
                  <a16:creationId xmlns:a16="http://schemas.microsoft.com/office/drawing/2014/main" xmlns="" id="{C1A95004-CB43-B94A-B865-78A95DD3C96A}"/>
                </a:ext>
              </a:extLst>
            </p:cNvPr>
            <p:cNvGrpSpPr/>
            <p:nvPr/>
          </p:nvGrpSpPr>
          <p:grpSpPr>
            <a:xfrm>
              <a:off x="436537" y="1487850"/>
              <a:ext cx="1692115" cy="1692115"/>
              <a:chOff x="447826" y="1487850"/>
              <a:chExt cx="1537571" cy="1537571"/>
            </a:xfrm>
          </p:grpSpPr>
          <p:sp>
            <p:nvSpPr>
              <p:cNvPr id="6" name="Oval 5">
                <a:extLst>
                  <a:ext uri="{FF2B5EF4-FFF2-40B4-BE49-F238E27FC236}">
                    <a16:creationId xmlns:a16="http://schemas.microsoft.com/office/drawing/2014/main" xmlns="" id="{B7281B67-A601-BC44-BA7F-2DD8CE1AE452}"/>
                  </a:ext>
                </a:extLst>
              </p:cNvPr>
              <p:cNvSpPr/>
              <p:nvPr/>
            </p:nvSpPr>
            <p:spPr>
              <a:xfrm>
                <a:off x="447826" y="1487850"/>
                <a:ext cx="1537571" cy="1537571"/>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14" name="Freeform 13">
                <a:extLst>
                  <a:ext uri="{FF2B5EF4-FFF2-40B4-BE49-F238E27FC236}">
                    <a16:creationId xmlns:a16="http://schemas.microsoft.com/office/drawing/2014/main" xmlns="" id="{595D4D62-8A9B-2145-AC5A-7A469A3CEF4C}"/>
                  </a:ext>
                </a:extLst>
              </p:cNvPr>
              <p:cNvSpPr/>
              <p:nvPr/>
            </p:nvSpPr>
            <p:spPr>
              <a:xfrm>
                <a:off x="832542" y="1927433"/>
                <a:ext cx="768139" cy="658405"/>
              </a:xfrm>
              <a:custGeom>
                <a:avLst/>
                <a:gdLst>
                  <a:gd name="connsiteX0" fmla="*/ 196850 w 533400"/>
                  <a:gd name="connsiteY0" fmla="*/ 374650 h 457200"/>
                  <a:gd name="connsiteX1" fmla="*/ 361950 w 533400"/>
                  <a:gd name="connsiteY1" fmla="*/ 374650 h 457200"/>
                  <a:gd name="connsiteX2" fmla="*/ 381000 w 533400"/>
                  <a:gd name="connsiteY2" fmla="*/ 393700 h 457200"/>
                  <a:gd name="connsiteX3" fmla="*/ 361950 w 533400"/>
                  <a:gd name="connsiteY3" fmla="*/ 412750 h 457200"/>
                  <a:gd name="connsiteX4" fmla="*/ 196850 w 533400"/>
                  <a:gd name="connsiteY4" fmla="*/ 412750 h 457200"/>
                  <a:gd name="connsiteX5" fmla="*/ 177800 w 533400"/>
                  <a:gd name="connsiteY5" fmla="*/ 393700 h 457200"/>
                  <a:gd name="connsiteX6" fmla="*/ 196850 w 533400"/>
                  <a:gd name="connsiteY6" fmla="*/ 374650 h 457200"/>
                  <a:gd name="connsiteX7" fmla="*/ 63500 w 533400"/>
                  <a:gd name="connsiteY7" fmla="*/ 368300 h 457200"/>
                  <a:gd name="connsiteX8" fmla="*/ 38100 w 533400"/>
                  <a:gd name="connsiteY8" fmla="*/ 393700 h 457200"/>
                  <a:gd name="connsiteX9" fmla="*/ 63500 w 533400"/>
                  <a:gd name="connsiteY9" fmla="*/ 419100 h 457200"/>
                  <a:gd name="connsiteX10" fmla="*/ 88900 w 533400"/>
                  <a:gd name="connsiteY10" fmla="*/ 393700 h 457200"/>
                  <a:gd name="connsiteX11" fmla="*/ 63500 w 533400"/>
                  <a:gd name="connsiteY11" fmla="*/ 368300 h 457200"/>
                  <a:gd name="connsiteX12" fmla="*/ 196850 w 533400"/>
                  <a:gd name="connsiteY12" fmla="*/ 209550 h 457200"/>
                  <a:gd name="connsiteX13" fmla="*/ 514350 w 533400"/>
                  <a:gd name="connsiteY13" fmla="*/ 209550 h 457200"/>
                  <a:gd name="connsiteX14" fmla="*/ 533400 w 533400"/>
                  <a:gd name="connsiteY14" fmla="*/ 228600 h 457200"/>
                  <a:gd name="connsiteX15" fmla="*/ 514350 w 533400"/>
                  <a:gd name="connsiteY15" fmla="*/ 247650 h 457200"/>
                  <a:gd name="connsiteX16" fmla="*/ 196850 w 533400"/>
                  <a:gd name="connsiteY16" fmla="*/ 247650 h 457200"/>
                  <a:gd name="connsiteX17" fmla="*/ 177800 w 533400"/>
                  <a:gd name="connsiteY17" fmla="*/ 228600 h 457200"/>
                  <a:gd name="connsiteX18" fmla="*/ 196850 w 533400"/>
                  <a:gd name="connsiteY18" fmla="*/ 209550 h 457200"/>
                  <a:gd name="connsiteX19" fmla="*/ 63500 w 533400"/>
                  <a:gd name="connsiteY19" fmla="*/ 203200 h 457200"/>
                  <a:gd name="connsiteX20" fmla="*/ 38100 w 533400"/>
                  <a:gd name="connsiteY20" fmla="*/ 228600 h 457200"/>
                  <a:gd name="connsiteX21" fmla="*/ 63500 w 533400"/>
                  <a:gd name="connsiteY21" fmla="*/ 254000 h 457200"/>
                  <a:gd name="connsiteX22" fmla="*/ 88900 w 533400"/>
                  <a:gd name="connsiteY22" fmla="*/ 228600 h 457200"/>
                  <a:gd name="connsiteX23" fmla="*/ 63500 w 533400"/>
                  <a:gd name="connsiteY23" fmla="*/ 203200 h 457200"/>
                  <a:gd name="connsiteX24" fmla="*/ 196850 w 533400"/>
                  <a:gd name="connsiteY24" fmla="*/ 44450 h 457200"/>
                  <a:gd name="connsiteX25" fmla="*/ 400050 w 533400"/>
                  <a:gd name="connsiteY25" fmla="*/ 44450 h 457200"/>
                  <a:gd name="connsiteX26" fmla="*/ 419100 w 533400"/>
                  <a:gd name="connsiteY26" fmla="*/ 63500 h 457200"/>
                  <a:gd name="connsiteX27" fmla="*/ 400050 w 533400"/>
                  <a:gd name="connsiteY27" fmla="*/ 82550 h 457200"/>
                  <a:gd name="connsiteX28" fmla="*/ 196850 w 533400"/>
                  <a:gd name="connsiteY28" fmla="*/ 82550 h 457200"/>
                  <a:gd name="connsiteX29" fmla="*/ 177800 w 533400"/>
                  <a:gd name="connsiteY29" fmla="*/ 63500 h 457200"/>
                  <a:gd name="connsiteX30" fmla="*/ 196850 w 533400"/>
                  <a:gd name="connsiteY30" fmla="*/ 44450 h 457200"/>
                  <a:gd name="connsiteX31" fmla="*/ 63500 w 533400"/>
                  <a:gd name="connsiteY31" fmla="*/ 38100 h 457200"/>
                  <a:gd name="connsiteX32" fmla="*/ 38100 w 533400"/>
                  <a:gd name="connsiteY32" fmla="*/ 63500 h 457200"/>
                  <a:gd name="connsiteX33" fmla="*/ 63500 w 533400"/>
                  <a:gd name="connsiteY33" fmla="*/ 88900 h 457200"/>
                  <a:gd name="connsiteX34" fmla="*/ 88900 w 533400"/>
                  <a:gd name="connsiteY34" fmla="*/ 63500 h 457200"/>
                  <a:gd name="connsiteX35" fmla="*/ 63500 w 533400"/>
                  <a:gd name="connsiteY35" fmla="*/ 38100 h 457200"/>
                  <a:gd name="connsiteX36" fmla="*/ 63500 w 533400"/>
                  <a:gd name="connsiteY36" fmla="*/ 0 h 457200"/>
                  <a:gd name="connsiteX37" fmla="*/ 127000 w 533400"/>
                  <a:gd name="connsiteY37" fmla="*/ 63500 h 457200"/>
                  <a:gd name="connsiteX38" fmla="*/ 82550 w 533400"/>
                  <a:gd name="connsiteY38" fmla="*/ 123774 h 457200"/>
                  <a:gd name="connsiteX39" fmla="*/ 82550 w 533400"/>
                  <a:gd name="connsiteY39" fmla="*/ 168326 h 457200"/>
                  <a:gd name="connsiteX40" fmla="*/ 127000 w 533400"/>
                  <a:gd name="connsiteY40" fmla="*/ 228600 h 457200"/>
                  <a:gd name="connsiteX41" fmla="*/ 82550 w 533400"/>
                  <a:gd name="connsiteY41" fmla="*/ 288874 h 457200"/>
                  <a:gd name="connsiteX42" fmla="*/ 82550 w 533400"/>
                  <a:gd name="connsiteY42" fmla="*/ 333426 h 457200"/>
                  <a:gd name="connsiteX43" fmla="*/ 127000 w 533400"/>
                  <a:gd name="connsiteY43" fmla="*/ 393700 h 457200"/>
                  <a:gd name="connsiteX44" fmla="*/ 63500 w 533400"/>
                  <a:gd name="connsiteY44" fmla="*/ 457200 h 457200"/>
                  <a:gd name="connsiteX45" fmla="*/ 0 w 533400"/>
                  <a:gd name="connsiteY45" fmla="*/ 393700 h 457200"/>
                  <a:gd name="connsiteX46" fmla="*/ 44450 w 533400"/>
                  <a:gd name="connsiteY46" fmla="*/ 333426 h 457200"/>
                  <a:gd name="connsiteX47" fmla="*/ 44450 w 533400"/>
                  <a:gd name="connsiteY47" fmla="*/ 288874 h 457200"/>
                  <a:gd name="connsiteX48" fmla="*/ 0 w 533400"/>
                  <a:gd name="connsiteY48" fmla="*/ 228600 h 457200"/>
                  <a:gd name="connsiteX49" fmla="*/ 44450 w 533400"/>
                  <a:gd name="connsiteY49" fmla="*/ 168326 h 457200"/>
                  <a:gd name="connsiteX50" fmla="*/ 44450 w 533400"/>
                  <a:gd name="connsiteY50" fmla="*/ 123774 h 457200"/>
                  <a:gd name="connsiteX51" fmla="*/ 0 w 533400"/>
                  <a:gd name="connsiteY51" fmla="*/ 63500 h 457200"/>
                  <a:gd name="connsiteX52" fmla="*/ 63500 w 533400"/>
                  <a:gd name="connsiteY52"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33400" h="457200">
                    <a:moveTo>
                      <a:pt x="196850" y="374650"/>
                    </a:moveTo>
                    <a:lnTo>
                      <a:pt x="361950" y="374650"/>
                    </a:lnTo>
                    <a:cubicBezTo>
                      <a:pt x="372466" y="374650"/>
                      <a:pt x="381000" y="383184"/>
                      <a:pt x="381000" y="393700"/>
                    </a:cubicBezTo>
                    <a:cubicBezTo>
                      <a:pt x="381000" y="404216"/>
                      <a:pt x="372466" y="412750"/>
                      <a:pt x="361950" y="412750"/>
                    </a:cubicBezTo>
                    <a:lnTo>
                      <a:pt x="196850" y="412750"/>
                    </a:lnTo>
                    <a:cubicBezTo>
                      <a:pt x="186334" y="412750"/>
                      <a:pt x="177800" y="404216"/>
                      <a:pt x="177800" y="393700"/>
                    </a:cubicBezTo>
                    <a:cubicBezTo>
                      <a:pt x="177800" y="383184"/>
                      <a:pt x="186334" y="374650"/>
                      <a:pt x="196850" y="374650"/>
                    </a:cubicBezTo>
                    <a:close/>
                    <a:moveTo>
                      <a:pt x="63500" y="368300"/>
                    </a:moveTo>
                    <a:cubicBezTo>
                      <a:pt x="49492" y="368300"/>
                      <a:pt x="38100" y="379692"/>
                      <a:pt x="38100" y="393700"/>
                    </a:cubicBezTo>
                    <a:cubicBezTo>
                      <a:pt x="38100" y="407708"/>
                      <a:pt x="49492" y="419100"/>
                      <a:pt x="63500" y="419100"/>
                    </a:cubicBezTo>
                    <a:cubicBezTo>
                      <a:pt x="77508" y="419100"/>
                      <a:pt x="88900" y="407708"/>
                      <a:pt x="88900" y="393700"/>
                    </a:cubicBezTo>
                    <a:cubicBezTo>
                      <a:pt x="88900" y="379692"/>
                      <a:pt x="77508" y="368300"/>
                      <a:pt x="63500" y="368300"/>
                    </a:cubicBezTo>
                    <a:close/>
                    <a:moveTo>
                      <a:pt x="196850" y="209550"/>
                    </a:moveTo>
                    <a:lnTo>
                      <a:pt x="514350" y="209550"/>
                    </a:lnTo>
                    <a:cubicBezTo>
                      <a:pt x="524866" y="209550"/>
                      <a:pt x="533400" y="218072"/>
                      <a:pt x="533400" y="228600"/>
                    </a:cubicBezTo>
                    <a:cubicBezTo>
                      <a:pt x="533400" y="239128"/>
                      <a:pt x="524866" y="247650"/>
                      <a:pt x="514350" y="247650"/>
                    </a:cubicBezTo>
                    <a:lnTo>
                      <a:pt x="196850" y="247650"/>
                    </a:lnTo>
                    <a:cubicBezTo>
                      <a:pt x="186334" y="247650"/>
                      <a:pt x="177800" y="239128"/>
                      <a:pt x="177800" y="228600"/>
                    </a:cubicBezTo>
                    <a:cubicBezTo>
                      <a:pt x="177800" y="218072"/>
                      <a:pt x="186334" y="209550"/>
                      <a:pt x="196850" y="209550"/>
                    </a:cubicBezTo>
                    <a:close/>
                    <a:moveTo>
                      <a:pt x="63500" y="203200"/>
                    </a:moveTo>
                    <a:cubicBezTo>
                      <a:pt x="49492" y="203200"/>
                      <a:pt x="38100" y="214592"/>
                      <a:pt x="38100" y="228600"/>
                    </a:cubicBezTo>
                    <a:cubicBezTo>
                      <a:pt x="38100" y="242608"/>
                      <a:pt x="49492" y="254000"/>
                      <a:pt x="63500" y="254000"/>
                    </a:cubicBezTo>
                    <a:cubicBezTo>
                      <a:pt x="77508" y="254000"/>
                      <a:pt x="88900" y="242608"/>
                      <a:pt x="88900" y="228600"/>
                    </a:cubicBezTo>
                    <a:cubicBezTo>
                      <a:pt x="88900" y="214592"/>
                      <a:pt x="77508" y="203200"/>
                      <a:pt x="63500" y="203200"/>
                    </a:cubicBezTo>
                    <a:close/>
                    <a:moveTo>
                      <a:pt x="196850" y="44450"/>
                    </a:moveTo>
                    <a:lnTo>
                      <a:pt x="400050" y="44450"/>
                    </a:lnTo>
                    <a:cubicBezTo>
                      <a:pt x="410566" y="44450"/>
                      <a:pt x="419100" y="52972"/>
                      <a:pt x="419100" y="63500"/>
                    </a:cubicBezTo>
                    <a:cubicBezTo>
                      <a:pt x="419100" y="74028"/>
                      <a:pt x="410566" y="82550"/>
                      <a:pt x="400050" y="82550"/>
                    </a:cubicBezTo>
                    <a:lnTo>
                      <a:pt x="196850" y="82550"/>
                    </a:lnTo>
                    <a:cubicBezTo>
                      <a:pt x="186334" y="82550"/>
                      <a:pt x="177800" y="74028"/>
                      <a:pt x="177800" y="63500"/>
                    </a:cubicBezTo>
                    <a:cubicBezTo>
                      <a:pt x="177800" y="52972"/>
                      <a:pt x="186334" y="44450"/>
                      <a:pt x="196850" y="44450"/>
                    </a:cubicBezTo>
                    <a:close/>
                    <a:moveTo>
                      <a:pt x="63500" y="38100"/>
                    </a:moveTo>
                    <a:cubicBezTo>
                      <a:pt x="49492" y="38100"/>
                      <a:pt x="38100" y="49492"/>
                      <a:pt x="38100" y="63500"/>
                    </a:cubicBezTo>
                    <a:cubicBezTo>
                      <a:pt x="38100" y="77508"/>
                      <a:pt x="49492" y="88900"/>
                      <a:pt x="63500" y="88900"/>
                    </a:cubicBezTo>
                    <a:cubicBezTo>
                      <a:pt x="77508" y="88900"/>
                      <a:pt x="88900" y="77508"/>
                      <a:pt x="88900" y="63500"/>
                    </a:cubicBezTo>
                    <a:cubicBezTo>
                      <a:pt x="88900" y="49492"/>
                      <a:pt x="77508" y="38100"/>
                      <a:pt x="63500" y="38100"/>
                    </a:cubicBezTo>
                    <a:close/>
                    <a:moveTo>
                      <a:pt x="63500" y="0"/>
                    </a:moveTo>
                    <a:cubicBezTo>
                      <a:pt x="98577" y="0"/>
                      <a:pt x="127000" y="28423"/>
                      <a:pt x="127000" y="63500"/>
                    </a:cubicBezTo>
                    <a:cubicBezTo>
                      <a:pt x="127000" y="91884"/>
                      <a:pt x="108242" y="115634"/>
                      <a:pt x="82550" y="123774"/>
                    </a:cubicBezTo>
                    <a:lnTo>
                      <a:pt x="82550" y="168326"/>
                    </a:lnTo>
                    <a:cubicBezTo>
                      <a:pt x="108242" y="176466"/>
                      <a:pt x="127000" y="200216"/>
                      <a:pt x="127000" y="228600"/>
                    </a:cubicBezTo>
                    <a:cubicBezTo>
                      <a:pt x="127000" y="256984"/>
                      <a:pt x="108242" y="280734"/>
                      <a:pt x="82550" y="288874"/>
                    </a:cubicBezTo>
                    <a:lnTo>
                      <a:pt x="82550" y="333426"/>
                    </a:lnTo>
                    <a:cubicBezTo>
                      <a:pt x="108242" y="341566"/>
                      <a:pt x="127000" y="365316"/>
                      <a:pt x="127000" y="393700"/>
                    </a:cubicBezTo>
                    <a:cubicBezTo>
                      <a:pt x="127000" y="428765"/>
                      <a:pt x="98577" y="457200"/>
                      <a:pt x="63500" y="457200"/>
                    </a:cubicBezTo>
                    <a:cubicBezTo>
                      <a:pt x="28423" y="457200"/>
                      <a:pt x="0" y="428765"/>
                      <a:pt x="0" y="393700"/>
                    </a:cubicBezTo>
                    <a:cubicBezTo>
                      <a:pt x="0" y="365316"/>
                      <a:pt x="18758" y="341566"/>
                      <a:pt x="44450" y="333426"/>
                    </a:cubicBezTo>
                    <a:lnTo>
                      <a:pt x="44450" y="288874"/>
                    </a:lnTo>
                    <a:cubicBezTo>
                      <a:pt x="18758" y="280734"/>
                      <a:pt x="0" y="256984"/>
                      <a:pt x="0" y="228600"/>
                    </a:cubicBezTo>
                    <a:cubicBezTo>
                      <a:pt x="0" y="200216"/>
                      <a:pt x="18758" y="176466"/>
                      <a:pt x="44450" y="168326"/>
                    </a:cubicBezTo>
                    <a:lnTo>
                      <a:pt x="44450" y="123774"/>
                    </a:lnTo>
                    <a:cubicBezTo>
                      <a:pt x="18758" y="115634"/>
                      <a:pt x="0" y="91884"/>
                      <a:pt x="0" y="63500"/>
                    </a:cubicBezTo>
                    <a:cubicBezTo>
                      <a:pt x="0" y="28423"/>
                      <a:pt x="28423" y="0"/>
                      <a:pt x="6350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grpSp>
        <p:nvGrpSpPr>
          <p:cNvPr id="21" name="Group 20">
            <a:extLst>
              <a:ext uri="{FF2B5EF4-FFF2-40B4-BE49-F238E27FC236}">
                <a16:creationId xmlns:a16="http://schemas.microsoft.com/office/drawing/2014/main" xmlns="" id="{FA114A0E-F819-874F-864E-FD9A4C0E71A3}"/>
              </a:ext>
            </a:extLst>
          </p:cNvPr>
          <p:cNvGrpSpPr/>
          <p:nvPr/>
        </p:nvGrpSpPr>
        <p:grpSpPr>
          <a:xfrm>
            <a:off x="7755465" y="1359806"/>
            <a:ext cx="5537068" cy="5009214"/>
            <a:chOff x="7755465" y="1766956"/>
            <a:chExt cx="5537068" cy="5009214"/>
          </a:xfrm>
        </p:grpSpPr>
        <p:sp>
          <p:nvSpPr>
            <p:cNvPr id="4" name="TextBox 3">
              <a:extLst>
                <a:ext uri="{FF2B5EF4-FFF2-40B4-BE49-F238E27FC236}">
                  <a16:creationId xmlns:a16="http://schemas.microsoft.com/office/drawing/2014/main" xmlns="" id="{14F930B9-9447-A64D-9B8A-7F81D6D85247}"/>
                </a:ext>
              </a:extLst>
            </p:cNvPr>
            <p:cNvSpPr txBox="1"/>
            <p:nvPr/>
          </p:nvSpPr>
          <p:spPr>
            <a:xfrm>
              <a:off x="7755465" y="2169781"/>
              <a:ext cx="5537067" cy="4606389"/>
            </a:xfrm>
            <a:prstGeom prst="rect">
              <a:avLst/>
            </a:prstGeom>
            <a:ln w="12700">
              <a:solidFill>
                <a:schemeClr val="accent1"/>
              </a:solidFill>
            </a:ln>
          </p:spPr>
          <p:txBody>
            <a:bodyPr wrap="square" lIns="182880" tIns="274320" rIns="274320" bIns="182880" rtlCol="0">
              <a:spAutoFit/>
            </a:bodyPr>
            <a:lstStyle/>
            <a:p>
              <a:pPr marL="285750" indent="-285750">
                <a:lnSpc>
                  <a:spcPct val="90000"/>
                </a:lnSpc>
                <a:spcBef>
                  <a:spcPts val="1600"/>
                </a:spcBef>
                <a:buFont typeface="Arial" panose="020B0604020202020204" pitchFamily="34" charset="0"/>
                <a:buChar char="•"/>
              </a:pPr>
              <a:r>
                <a:rPr lang="en-US" sz="1600" b="1" dirty="0">
                  <a:solidFill>
                    <a:schemeClr val="accent5"/>
                  </a:solidFill>
                </a:rPr>
                <a:t>Merchant Setup Process </a:t>
              </a:r>
              <a:r>
                <a:rPr lang="en-US" sz="1600" dirty="0">
                  <a:solidFill>
                    <a:schemeClr val="accent5"/>
                  </a:solidFill>
                </a:rPr>
                <a:t>– Streamlined process where the merchant is boarded instantaneously</a:t>
              </a:r>
            </a:p>
            <a:p>
              <a:pPr marL="285750" indent="-285750">
                <a:lnSpc>
                  <a:spcPct val="90000"/>
                </a:lnSpc>
                <a:spcBef>
                  <a:spcPts val="1600"/>
                </a:spcBef>
                <a:buFont typeface="Arial" panose="020B0604020202020204" pitchFamily="34" charset="0"/>
                <a:buChar char="•"/>
              </a:pPr>
              <a:r>
                <a:rPr lang="en-US" sz="1600" b="1" dirty="0">
                  <a:solidFill>
                    <a:schemeClr val="accent5"/>
                  </a:solidFill>
                </a:rPr>
                <a:t>Simplified Reconciliation and Dispute Resolution </a:t>
              </a:r>
              <a:r>
                <a:rPr lang="en-US" sz="1600" dirty="0">
                  <a:solidFill>
                    <a:schemeClr val="accent5"/>
                  </a:solidFill>
                </a:rPr>
                <a:t>– Partner gains access to Online Merchant Services (platform for reconciliations). </a:t>
              </a:r>
            </a:p>
            <a:p>
              <a:pPr marL="285750" indent="-285750">
                <a:lnSpc>
                  <a:spcPct val="90000"/>
                </a:lnSpc>
                <a:spcBef>
                  <a:spcPts val="1600"/>
                </a:spcBef>
                <a:buFont typeface="Arial" panose="020B0604020202020204" pitchFamily="34" charset="0"/>
                <a:buChar char="•"/>
              </a:pPr>
              <a:r>
                <a:rPr lang="en-US" sz="1600" b="1" dirty="0">
                  <a:solidFill>
                    <a:schemeClr val="accent5"/>
                  </a:solidFill>
                </a:rPr>
                <a:t>Servicing</a:t>
              </a:r>
              <a:r>
                <a:rPr lang="en-US" sz="1600" dirty="0">
                  <a:solidFill>
                    <a:schemeClr val="accent5"/>
                  </a:solidFill>
                </a:rPr>
                <a:t> – Partners would get access to Premium Partner Servicing from American Express World Services</a:t>
              </a:r>
            </a:p>
            <a:p>
              <a:pPr marL="285750" indent="-285750">
                <a:lnSpc>
                  <a:spcPct val="90000"/>
                </a:lnSpc>
                <a:spcBef>
                  <a:spcPts val="1600"/>
                </a:spcBef>
                <a:buFont typeface="Arial" panose="020B0604020202020204" pitchFamily="34" charset="0"/>
                <a:buChar char="•"/>
              </a:pPr>
              <a:r>
                <a:rPr lang="en-US" sz="1600" b="1" dirty="0">
                  <a:solidFill>
                    <a:schemeClr val="accent5"/>
                  </a:solidFill>
                </a:rPr>
                <a:t>Statement Messaging</a:t>
              </a:r>
              <a:r>
                <a:rPr lang="en-US" sz="1600" dirty="0">
                  <a:solidFill>
                    <a:schemeClr val="accent5"/>
                  </a:solidFill>
                </a:rPr>
                <a:t> – Card Member statements can reflect individual merchant-level information which is more accurate for Card Members, and can help reduce disputes. </a:t>
              </a:r>
            </a:p>
            <a:p>
              <a:pPr marL="285750" indent="-285750">
                <a:lnSpc>
                  <a:spcPct val="90000"/>
                </a:lnSpc>
                <a:spcBef>
                  <a:spcPts val="1600"/>
                </a:spcBef>
                <a:buFont typeface="Arial" panose="020B0604020202020204" pitchFamily="34" charset="0"/>
                <a:buChar char="•"/>
              </a:pPr>
              <a:r>
                <a:rPr lang="en-US" sz="1600" b="1" dirty="0">
                  <a:solidFill>
                    <a:schemeClr val="accent5"/>
                  </a:solidFill>
                </a:rPr>
                <a:t>Marketing Collaborations </a:t>
              </a:r>
              <a:r>
                <a:rPr lang="en-US" sz="1600" dirty="0">
                  <a:solidFill>
                    <a:schemeClr val="accent5"/>
                  </a:solidFill>
                </a:rPr>
                <a:t>– Merchant level insights give American Express the ability to offer targeted marketing solutions</a:t>
              </a:r>
            </a:p>
          </p:txBody>
        </p:sp>
        <p:sp>
          <p:nvSpPr>
            <p:cNvPr id="10" name="TextBox 9">
              <a:extLst>
                <a:ext uri="{FF2B5EF4-FFF2-40B4-BE49-F238E27FC236}">
                  <a16:creationId xmlns:a16="http://schemas.microsoft.com/office/drawing/2014/main" xmlns="" id="{F09B9699-5AD2-5D43-82DF-DF812F175F66}"/>
                </a:ext>
              </a:extLst>
            </p:cNvPr>
            <p:cNvSpPr txBox="1"/>
            <p:nvPr/>
          </p:nvSpPr>
          <p:spPr>
            <a:xfrm>
              <a:off x="7755466" y="1766956"/>
              <a:ext cx="5537067" cy="489365"/>
            </a:xfrm>
            <a:prstGeom prst="rect">
              <a:avLst/>
            </a:prstGeom>
            <a:solidFill>
              <a:schemeClr val="accent1"/>
            </a:solidFill>
            <a:ln w="12700">
              <a:solidFill>
                <a:schemeClr val="accent1"/>
              </a:solidFill>
            </a:ln>
          </p:spPr>
          <p:txBody>
            <a:bodyPr wrap="square" lIns="182880" tIns="91440" rIns="91440" bIns="91440" rtlCol="0">
              <a:spAutoFit/>
            </a:bodyPr>
            <a:lstStyle/>
            <a:p>
              <a:pPr lvl="0">
                <a:lnSpc>
                  <a:spcPct val="90000"/>
                </a:lnSpc>
                <a:spcBef>
                  <a:spcPts val="600"/>
                </a:spcBef>
              </a:pPr>
              <a:r>
                <a:rPr lang="en-US" sz="2200" dirty="0">
                  <a:solidFill>
                    <a:srgbClr val="FFFFFF"/>
                  </a:solidFill>
                  <a:latin typeface="Cambria" panose="02040503050406030204" pitchFamily="18" charset="0"/>
                </a:rPr>
                <a:t>TPSP / Merchant Benefits:</a:t>
              </a:r>
            </a:p>
          </p:txBody>
        </p:sp>
      </p:grpSp>
      <p:sp>
        <p:nvSpPr>
          <p:cNvPr id="22" name="TextBox 21">
            <a:extLst>
              <a:ext uri="{FF2B5EF4-FFF2-40B4-BE49-F238E27FC236}">
                <a16:creationId xmlns:a16="http://schemas.microsoft.com/office/drawing/2014/main" xmlns="" id="{AF6EBF42-A3A6-B240-B06E-B3F1AEDA5A2E}"/>
              </a:ext>
            </a:extLst>
          </p:cNvPr>
          <p:cNvSpPr txBox="1"/>
          <p:nvPr/>
        </p:nvSpPr>
        <p:spPr>
          <a:xfrm>
            <a:off x="7755465" y="6594387"/>
            <a:ext cx="5642827" cy="207749"/>
          </a:xfrm>
          <a:prstGeom prst="rect">
            <a:avLst/>
          </a:prstGeom>
        </p:spPr>
        <p:txBody>
          <a:bodyPr wrap="none" lIns="0" tIns="0" rIns="0" bIns="0" rtlCol="0">
            <a:spAutoFit/>
          </a:bodyPr>
          <a:lstStyle/>
          <a:p>
            <a:pPr lvl="0">
              <a:lnSpc>
                <a:spcPct val="90000"/>
              </a:lnSpc>
              <a:spcBef>
                <a:spcPts val="2400"/>
              </a:spcBef>
            </a:pPr>
            <a:r>
              <a:rPr lang="en-US" sz="1500" dirty="0">
                <a:solidFill>
                  <a:srgbClr val="002663"/>
                </a:solidFill>
                <a:latin typeface="Arial" panose="020B0604020202020204" pitchFamily="34" charset="0"/>
              </a:rPr>
              <a:t>To learn more, contact your American Express Partner Manager.</a:t>
            </a:r>
          </a:p>
        </p:txBody>
      </p:sp>
    </p:spTree>
    <p:extLst>
      <p:ext uri="{BB962C8B-B14F-4D97-AF65-F5344CB8AC3E}">
        <p14:creationId xmlns:p14="http://schemas.microsoft.com/office/powerpoint/2010/main" val="1994862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xmlns="" id="{F8576CED-EB6B-EF42-A013-84CA93647D36}"/>
              </a:ext>
            </a:extLst>
          </p:cNvPr>
          <p:cNvGrpSpPr/>
          <p:nvPr/>
        </p:nvGrpSpPr>
        <p:grpSpPr>
          <a:xfrm>
            <a:off x="4242683" y="1944064"/>
            <a:ext cx="2846622" cy="4515802"/>
            <a:chOff x="4242683" y="1944064"/>
            <a:chExt cx="2846622" cy="4515802"/>
          </a:xfrm>
        </p:grpSpPr>
        <p:sp>
          <p:nvSpPr>
            <p:cNvPr id="37" name="Trapezoid 36">
              <a:extLst>
                <a:ext uri="{FF2B5EF4-FFF2-40B4-BE49-F238E27FC236}">
                  <a16:creationId xmlns:a16="http://schemas.microsoft.com/office/drawing/2014/main" xmlns="" id="{AAAE0425-6A66-DC42-87D2-6483B942949D}"/>
                </a:ext>
              </a:extLst>
            </p:cNvPr>
            <p:cNvSpPr/>
            <p:nvPr/>
          </p:nvSpPr>
          <p:spPr>
            <a:xfrm rot="5400000">
              <a:off x="3080932" y="3105815"/>
              <a:ext cx="4515802" cy="2192299"/>
            </a:xfrm>
            <a:prstGeom prst="trapezoid">
              <a:avLst>
                <a:gd name="adj" fmla="val 64657"/>
              </a:avLst>
            </a:prstGeom>
            <a:gradFill>
              <a:gsLst>
                <a:gs pos="0">
                  <a:schemeClr val="accent1"/>
                </a:gs>
                <a:gs pos="100000">
                  <a:schemeClr val="accent1">
                    <a:alpha val="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grpSp>
          <p:nvGrpSpPr>
            <p:cNvPr id="42" name="Group 41">
              <a:extLst>
                <a:ext uri="{FF2B5EF4-FFF2-40B4-BE49-F238E27FC236}">
                  <a16:creationId xmlns:a16="http://schemas.microsoft.com/office/drawing/2014/main" xmlns="" id="{DDC21F11-D117-704C-9BDA-74871BE82F80}"/>
                </a:ext>
              </a:extLst>
            </p:cNvPr>
            <p:cNvGrpSpPr/>
            <p:nvPr/>
          </p:nvGrpSpPr>
          <p:grpSpPr>
            <a:xfrm>
              <a:off x="5387400" y="3349265"/>
              <a:ext cx="1701905" cy="1701905"/>
              <a:chOff x="5447222" y="3349265"/>
              <a:chExt cx="1701905" cy="1701905"/>
            </a:xfrm>
          </p:grpSpPr>
          <p:sp>
            <p:nvSpPr>
              <p:cNvPr id="38" name="Oval 37">
                <a:extLst>
                  <a:ext uri="{FF2B5EF4-FFF2-40B4-BE49-F238E27FC236}">
                    <a16:creationId xmlns:a16="http://schemas.microsoft.com/office/drawing/2014/main" xmlns="" id="{C16FD251-563F-7947-8ACB-989C4CC91156}"/>
                  </a:ext>
                </a:extLst>
              </p:cNvPr>
              <p:cNvSpPr/>
              <p:nvPr/>
            </p:nvSpPr>
            <p:spPr>
              <a:xfrm>
                <a:off x="5447222" y="3349265"/>
                <a:ext cx="1701905" cy="1701905"/>
              </a:xfrm>
              <a:prstGeom prst="ellipse">
                <a:avLst/>
              </a:prstGeom>
              <a:solidFill>
                <a:schemeClr val="accent1"/>
              </a:solidFill>
              <a:ln w="1587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41" name="Freeform 3">
                <a:extLst>
                  <a:ext uri="{FF2B5EF4-FFF2-40B4-BE49-F238E27FC236}">
                    <a16:creationId xmlns:a16="http://schemas.microsoft.com/office/drawing/2014/main" xmlns="" id="{202EBACF-9CAB-C94A-A1A3-5B5C474D50A6}"/>
                  </a:ext>
                </a:extLst>
              </p:cNvPr>
              <p:cNvSpPr/>
              <p:nvPr/>
            </p:nvSpPr>
            <p:spPr>
              <a:xfrm>
                <a:off x="6018775" y="3997828"/>
                <a:ext cx="558799" cy="404778"/>
              </a:xfrm>
              <a:custGeom>
                <a:avLst/>
                <a:gdLst>
                  <a:gd name="connsiteX0" fmla="*/ 552517 w 558799"/>
                  <a:gd name="connsiteY0" fmla="*/ 5147 h 404778"/>
                  <a:gd name="connsiteX1" fmla="*/ 524958 w 558799"/>
                  <a:gd name="connsiteY1" fmla="*/ 6277 h 404778"/>
                  <a:gd name="connsiteX2" fmla="*/ 201806 w 558799"/>
                  <a:gd name="connsiteY2" fmla="*/ 357140 h 404778"/>
                  <a:gd name="connsiteX3" fmla="*/ 33277 w 558799"/>
                  <a:gd name="connsiteY3" fmla="*/ 188599 h 404778"/>
                  <a:gd name="connsiteX4" fmla="*/ 5705 w 558799"/>
                  <a:gd name="connsiteY4" fmla="*/ 188599 h 404778"/>
                  <a:gd name="connsiteX5" fmla="*/ 5705 w 558799"/>
                  <a:gd name="connsiteY5" fmla="*/ 216170 h 404778"/>
                  <a:gd name="connsiteX6" fmla="*/ 188611 w 558799"/>
                  <a:gd name="connsiteY6" fmla="*/ 399063 h 404778"/>
                  <a:gd name="connsiteX7" fmla="*/ 202390 w 558799"/>
                  <a:gd name="connsiteY7" fmla="*/ 404778 h 404778"/>
                  <a:gd name="connsiteX8" fmla="*/ 216741 w 558799"/>
                  <a:gd name="connsiteY8" fmla="*/ 398492 h 404778"/>
                  <a:gd name="connsiteX9" fmla="*/ 553647 w 558799"/>
                  <a:gd name="connsiteY9" fmla="*/ 32693 h 404778"/>
                  <a:gd name="connsiteX10" fmla="*/ 552517 w 558799"/>
                  <a:gd name="connsiteY10" fmla="*/ 5147 h 40477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558799" h="404778">
                    <a:moveTo>
                      <a:pt x="552517" y="5147"/>
                    </a:moveTo>
                    <a:cubicBezTo>
                      <a:pt x="544579" y="-2130"/>
                      <a:pt x="532273" y="-1635"/>
                      <a:pt x="524958" y="6277"/>
                    </a:cubicBezTo>
                    <a:lnTo>
                      <a:pt x="201806" y="357140"/>
                    </a:lnTo>
                    <a:lnTo>
                      <a:pt x="33277" y="188599"/>
                    </a:lnTo>
                    <a:cubicBezTo>
                      <a:pt x="25670" y="180991"/>
                      <a:pt x="13325" y="180991"/>
                      <a:pt x="5705" y="188599"/>
                    </a:cubicBezTo>
                    <a:cubicBezTo>
                      <a:pt x="-1902" y="196206"/>
                      <a:pt x="-1902" y="208563"/>
                      <a:pt x="5705" y="216170"/>
                    </a:cubicBezTo>
                    <a:lnTo>
                      <a:pt x="188611" y="399063"/>
                    </a:lnTo>
                    <a:cubicBezTo>
                      <a:pt x="192421" y="402873"/>
                      <a:pt x="197399" y="404778"/>
                      <a:pt x="202390" y="404778"/>
                    </a:cubicBezTo>
                    <a:cubicBezTo>
                      <a:pt x="207648" y="404778"/>
                      <a:pt x="212893" y="402657"/>
                      <a:pt x="216741" y="398492"/>
                    </a:cubicBezTo>
                    <a:lnTo>
                      <a:pt x="553647" y="32693"/>
                    </a:lnTo>
                    <a:cubicBezTo>
                      <a:pt x="560937" y="24769"/>
                      <a:pt x="560429" y="12450"/>
                      <a:pt x="552517" y="5147"/>
                    </a:cubicBezTo>
                  </a:path>
                </a:pathLst>
              </a:custGeom>
              <a:solidFill>
                <a:schemeClr val="bg2"/>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itle 1">
            <a:extLst>
              <a:ext uri="{FF2B5EF4-FFF2-40B4-BE49-F238E27FC236}">
                <a16:creationId xmlns:a16="http://schemas.microsoft.com/office/drawing/2014/main" xmlns="" id="{6B41D8F8-56E1-B24F-86D7-EF172FD76638}"/>
              </a:ext>
            </a:extLst>
          </p:cNvPr>
          <p:cNvSpPr>
            <a:spLocks noGrp="1"/>
          </p:cNvSpPr>
          <p:nvPr>
            <p:ph type="title"/>
          </p:nvPr>
        </p:nvSpPr>
        <p:spPr/>
        <p:txBody>
          <a:bodyPr/>
          <a:lstStyle/>
          <a:p>
            <a:r>
              <a:rPr lang="en-US" dirty="0"/>
              <a:t>Disputes &amp; Chargebacks</a:t>
            </a:r>
          </a:p>
        </p:txBody>
      </p:sp>
      <p:sp>
        <p:nvSpPr>
          <p:cNvPr id="3" name="TextBox 2">
            <a:extLst>
              <a:ext uri="{FF2B5EF4-FFF2-40B4-BE49-F238E27FC236}">
                <a16:creationId xmlns:a16="http://schemas.microsoft.com/office/drawing/2014/main" xmlns="" id="{58889717-B7C6-0247-9141-609BDA6F27FC}"/>
              </a:ext>
            </a:extLst>
          </p:cNvPr>
          <p:cNvSpPr txBox="1"/>
          <p:nvPr/>
        </p:nvSpPr>
        <p:spPr>
          <a:xfrm>
            <a:off x="560715" y="1177715"/>
            <a:ext cx="8384501" cy="553998"/>
          </a:xfrm>
          <a:prstGeom prst="rect">
            <a:avLst/>
          </a:prstGeom>
        </p:spPr>
        <p:txBody>
          <a:bodyPr wrap="square" lIns="0" tIns="0" rIns="0" bIns="0" rtlCol="0">
            <a:spAutoFit/>
          </a:bodyPr>
          <a:lstStyle/>
          <a:p>
            <a:pPr>
              <a:spcBef>
                <a:spcPts val="600"/>
              </a:spcBef>
            </a:pPr>
            <a:r>
              <a:rPr lang="en-US" sz="1800" b="1" dirty="0">
                <a:solidFill>
                  <a:schemeClr val="accent1"/>
                </a:solidFill>
              </a:rPr>
              <a:t>American Express has implemented new policies to help you manage disputes and reduce chargebacks. These improved policies are working!</a:t>
            </a:r>
          </a:p>
        </p:txBody>
      </p:sp>
      <p:sp>
        <p:nvSpPr>
          <p:cNvPr id="13" name="TextBox 12">
            <a:extLst>
              <a:ext uri="{FF2B5EF4-FFF2-40B4-BE49-F238E27FC236}">
                <a16:creationId xmlns:a16="http://schemas.microsoft.com/office/drawing/2014/main" xmlns="" id="{52BA7F41-2078-D843-9301-5B249A6B1CDF}"/>
              </a:ext>
            </a:extLst>
          </p:cNvPr>
          <p:cNvSpPr txBox="1"/>
          <p:nvPr/>
        </p:nvSpPr>
        <p:spPr>
          <a:xfrm>
            <a:off x="560715" y="6813711"/>
            <a:ext cx="8029442" cy="123111"/>
          </a:xfrm>
          <a:prstGeom prst="rect">
            <a:avLst/>
          </a:prstGeom>
        </p:spPr>
        <p:txBody>
          <a:bodyPr wrap="none" lIns="0" tIns="0" rIns="0" bIns="0" rtlCol="0">
            <a:spAutoFit/>
          </a:bodyPr>
          <a:lstStyle/>
          <a:p>
            <a:pPr>
              <a:tabLst>
                <a:tab pos="114300" algn="l"/>
              </a:tabLst>
            </a:pPr>
            <a:r>
              <a:rPr lang="en-US" sz="800" dirty="0">
                <a:solidFill>
                  <a:schemeClr val="accent6"/>
                </a:solidFill>
              </a:rPr>
              <a:t>*Based on a comparison of aggregated US Merchant dispute and transaction data from 2017 to 2015, the year before the applicable disputes policy enhancements took effect.</a:t>
            </a:r>
          </a:p>
        </p:txBody>
      </p:sp>
      <p:grpSp>
        <p:nvGrpSpPr>
          <p:cNvPr id="36" name="Group 35">
            <a:extLst>
              <a:ext uri="{FF2B5EF4-FFF2-40B4-BE49-F238E27FC236}">
                <a16:creationId xmlns:a16="http://schemas.microsoft.com/office/drawing/2014/main" xmlns="" id="{BCBDF927-23AC-D748-BD18-0E88176519D0}"/>
              </a:ext>
            </a:extLst>
          </p:cNvPr>
          <p:cNvGrpSpPr/>
          <p:nvPr/>
        </p:nvGrpSpPr>
        <p:grpSpPr>
          <a:xfrm>
            <a:off x="919961" y="1944064"/>
            <a:ext cx="3342440" cy="4560000"/>
            <a:chOff x="1475438" y="1944064"/>
            <a:chExt cx="3342440" cy="4560000"/>
          </a:xfrm>
        </p:grpSpPr>
        <p:grpSp>
          <p:nvGrpSpPr>
            <p:cNvPr id="11" name="Group 10">
              <a:extLst>
                <a:ext uri="{FF2B5EF4-FFF2-40B4-BE49-F238E27FC236}">
                  <a16:creationId xmlns:a16="http://schemas.microsoft.com/office/drawing/2014/main" xmlns="" id="{D4007DCC-6E22-104A-A5A9-76B2EC5587B4}"/>
                </a:ext>
              </a:extLst>
            </p:cNvPr>
            <p:cNvGrpSpPr/>
            <p:nvPr/>
          </p:nvGrpSpPr>
          <p:grpSpPr>
            <a:xfrm>
              <a:off x="2023408" y="1944064"/>
              <a:ext cx="2776065" cy="475031"/>
              <a:chOff x="2023408" y="1944064"/>
              <a:chExt cx="2776065" cy="475031"/>
            </a:xfrm>
          </p:grpSpPr>
          <p:sp>
            <p:nvSpPr>
              <p:cNvPr id="6" name="TextBox 5">
                <a:extLst>
                  <a:ext uri="{FF2B5EF4-FFF2-40B4-BE49-F238E27FC236}">
                    <a16:creationId xmlns:a16="http://schemas.microsoft.com/office/drawing/2014/main" xmlns="" id="{656332C3-4CAD-7745-AD6C-6AC1F6634ECF}"/>
                  </a:ext>
                </a:extLst>
              </p:cNvPr>
              <p:cNvSpPr txBox="1"/>
              <p:nvPr/>
            </p:nvSpPr>
            <p:spPr>
              <a:xfrm>
                <a:off x="2023408" y="2081773"/>
                <a:ext cx="2040687" cy="207749"/>
              </a:xfrm>
              <a:prstGeom prst="rect">
                <a:avLst/>
              </a:prstGeom>
            </p:spPr>
            <p:txBody>
              <a:bodyPr wrap="none" lIns="0" tIns="0" rIns="0" bIns="0" rtlCol="0">
                <a:spAutoFit/>
              </a:bodyPr>
              <a:lstStyle/>
              <a:p>
                <a:pPr algn="r">
                  <a:lnSpc>
                    <a:spcPct val="90000"/>
                  </a:lnSpc>
                  <a:spcBef>
                    <a:spcPts val="600"/>
                  </a:spcBef>
                </a:pPr>
                <a:r>
                  <a:rPr lang="en-US" sz="1500" dirty="0">
                    <a:solidFill>
                      <a:schemeClr val="accent5"/>
                    </a:solidFill>
                  </a:rPr>
                  <a:t>Low Dollar Chargeback</a:t>
                </a:r>
              </a:p>
            </p:txBody>
          </p:sp>
          <p:sp>
            <p:nvSpPr>
              <p:cNvPr id="23" name="Freeform 22">
                <a:extLst>
                  <a:ext uri="{FF2B5EF4-FFF2-40B4-BE49-F238E27FC236}">
                    <a16:creationId xmlns:a16="http://schemas.microsoft.com/office/drawing/2014/main" xmlns="" id="{B6AC78DF-3655-4B4A-8D25-A2E2716EC22D}"/>
                  </a:ext>
                </a:extLst>
              </p:cNvPr>
              <p:cNvSpPr/>
              <p:nvPr/>
            </p:nvSpPr>
            <p:spPr>
              <a:xfrm flipH="1">
                <a:off x="4324693" y="1944064"/>
                <a:ext cx="474780" cy="475031"/>
              </a:xfrm>
              <a:custGeom>
                <a:avLst/>
                <a:gdLst>
                  <a:gd name="connsiteX0" fmla="*/ 341492 w 565739"/>
                  <a:gd name="connsiteY0" fmla="*/ 272414 h 566038"/>
                  <a:gd name="connsiteX1" fmla="*/ 250001 w 565739"/>
                  <a:gd name="connsiteY1" fmla="*/ 272414 h 566038"/>
                  <a:gd name="connsiteX2" fmla="*/ 183809 w 565739"/>
                  <a:gd name="connsiteY2" fmla="*/ 341934 h 566038"/>
                  <a:gd name="connsiteX3" fmla="*/ 263082 w 565739"/>
                  <a:gd name="connsiteY3" fmla="*/ 411276 h 566038"/>
                  <a:gd name="connsiteX4" fmla="*/ 263082 w 565739"/>
                  <a:gd name="connsiteY4" fmla="*/ 437324 h 566038"/>
                  <a:gd name="connsiteX5" fmla="*/ 282094 w 565739"/>
                  <a:gd name="connsiteY5" fmla="*/ 456374 h 566038"/>
                  <a:gd name="connsiteX6" fmla="*/ 301093 w 565739"/>
                  <a:gd name="connsiteY6" fmla="*/ 437324 h 566038"/>
                  <a:gd name="connsiteX7" fmla="*/ 301093 w 565739"/>
                  <a:gd name="connsiteY7" fmla="*/ 410234 h 566038"/>
                  <a:gd name="connsiteX8" fmla="*/ 380252 w 565739"/>
                  <a:gd name="connsiteY8" fmla="*/ 346938 h 566038"/>
                  <a:gd name="connsiteX9" fmla="*/ 380925 w 565739"/>
                  <a:gd name="connsiteY9" fmla="*/ 345071 h 566038"/>
                  <a:gd name="connsiteX10" fmla="*/ 381929 w 565739"/>
                  <a:gd name="connsiteY10" fmla="*/ 340092 h 566038"/>
                  <a:gd name="connsiteX11" fmla="*/ 369165 w 565739"/>
                  <a:gd name="connsiteY11" fmla="*/ 324230 h 566038"/>
                  <a:gd name="connsiteX12" fmla="*/ 350953 w 565739"/>
                  <a:gd name="connsiteY12" fmla="*/ 332549 h 566038"/>
                  <a:gd name="connsiteX13" fmla="*/ 350166 w 565739"/>
                  <a:gd name="connsiteY13" fmla="*/ 334530 h 566038"/>
                  <a:gd name="connsiteX14" fmla="*/ 277827 w 565739"/>
                  <a:gd name="connsiteY14" fmla="*/ 382193 h 566038"/>
                  <a:gd name="connsiteX15" fmla="*/ 218746 w 565739"/>
                  <a:gd name="connsiteY15" fmla="*/ 343902 h 566038"/>
                  <a:gd name="connsiteX16" fmla="*/ 283034 w 565739"/>
                  <a:gd name="connsiteY16" fmla="*/ 294626 h 566038"/>
                  <a:gd name="connsiteX17" fmla="*/ 341492 w 565739"/>
                  <a:gd name="connsiteY17" fmla="*/ 272414 h 566038"/>
                  <a:gd name="connsiteX18" fmla="*/ 282087 w 565739"/>
                  <a:gd name="connsiteY18" fmla="*/ 109667 h 566038"/>
                  <a:gd name="connsiteX19" fmla="*/ 263075 w 565739"/>
                  <a:gd name="connsiteY19" fmla="*/ 128717 h 566038"/>
                  <a:gd name="connsiteX20" fmla="*/ 263075 w 565739"/>
                  <a:gd name="connsiteY20" fmla="*/ 155832 h 566038"/>
                  <a:gd name="connsiteX21" fmla="*/ 191041 w 565739"/>
                  <a:gd name="connsiteY21" fmla="*/ 210048 h 566038"/>
                  <a:gd name="connsiteX22" fmla="*/ 190253 w 565739"/>
                  <a:gd name="connsiteY22" fmla="*/ 211839 h 566038"/>
                  <a:gd name="connsiteX23" fmla="*/ 191726 w 565739"/>
                  <a:gd name="connsiteY23" fmla="*/ 226621 h 566038"/>
                  <a:gd name="connsiteX24" fmla="*/ 205671 w 565739"/>
                  <a:gd name="connsiteY24" fmla="*/ 234013 h 566038"/>
                  <a:gd name="connsiteX25" fmla="*/ 218676 w 565739"/>
                  <a:gd name="connsiteY25" fmla="*/ 226647 h 566038"/>
                  <a:gd name="connsiteX26" fmla="*/ 219603 w 565739"/>
                  <a:gd name="connsiteY26" fmla="*/ 224691 h 566038"/>
                  <a:gd name="connsiteX27" fmla="*/ 285617 w 565739"/>
                  <a:gd name="connsiteY27" fmla="*/ 184508 h 566038"/>
                  <a:gd name="connsiteX28" fmla="*/ 336583 w 565739"/>
                  <a:gd name="connsiteY28" fmla="*/ 218493 h 566038"/>
                  <a:gd name="connsiteX29" fmla="*/ 269107 w 565739"/>
                  <a:gd name="connsiteY29" fmla="*/ 266449 h 566038"/>
                  <a:gd name="connsiteX30" fmla="*/ 250007 w 565739"/>
                  <a:gd name="connsiteY30" fmla="*/ 272405 h 566038"/>
                  <a:gd name="connsiteX31" fmla="*/ 341497 w 565739"/>
                  <a:gd name="connsiteY31" fmla="*/ 272405 h 566038"/>
                  <a:gd name="connsiteX32" fmla="*/ 371533 w 565739"/>
                  <a:gd name="connsiteY32" fmla="*/ 220805 h 566038"/>
                  <a:gd name="connsiteX33" fmla="*/ 301099 w 565739"/>
                  <a:gd name="connsiteY33" fmla="*/ 154892 h 566038"/>
                  <a:gd name="connsiteX34" fmla="*/ 301099 w 565739"/>
                  <a:gd name="connsiteY34" fmla="*/ 128717 h 566038"/>
                  <a:gd name="connsiteX35" fmla="*/ 282087 w 565739"/>
                  <a:gd name="connsiteY35" fmla="*/ 109667 h 566038"/>
                  <a:gd name="connsiteX36" fmla="*/ 260359 w 565739"/>
                  <a:gd name="connsiteY36" fmla="*/ 767 h 566038"/>
                  <a:gd name="connsiteX37" fmla="*/ 123779 w 565739"/>
                  <a:gd name="connsiteY37" fmla="*/ 48586 h 566038"/>
                  <a:gd name="connsiteX38" fmla="*/ 22179 w 565739"/>
                  <a:gd name="connsiteY38" fmla="*/ 392756 h 566038"/>
                  <a:gd name="connsiteX39" fmla="*/ 338409 w 565739"/>
                  <a:gd name="connsiteY39" fmla="*/ 560396 h 566038"/>
                  <a:gd name="connsiteX40" fmla="*/ 565739 w 565739"/>
                  <a:gd name="connsiteY40" fmla="*/ 283536 h 566038"/>
                  <a:gd name="connsiteX41" fmla="*/ 565739 w 565739"/>
                  <a:gd name="connsiteY41" fmla="*/ 272106 h 566038"/>
                  <a:gd name="connsiteX42" fmla="*/ 545419 w 565739"/>
                  <a:gd name="connsiteY42" fmla="*/ 254326 h 566038"/>
                  <a:gd name="connsiteX43" fmla="*/ 527639 w 565739"/>
                  <a:gd name="connsiteY43" fmla="*/ 273376 h 566038"/>
                  <a:gd name="connsiteX44" fmla="*/ 527639 w 565739"/>
                  <a:gd name="connsiteY44" fmla="*/ 283536 h 566038"/>
                  <a:gd name="connsiteX45" fmla="*/ 330789 w 565739"/>
                  <a:gd name="connsiteY45" fmla="*/ 524836 h 566038"/>
                  <a:gd name="connsiteX46" fmla="*/ 56469 w 565739"/>
                  <a:gd name="connsiteY46" fmla="*/ 378786 h 566038"/>
                  <a:gd name="connsiteX47" fmla="*/ 144099 w 565739"/>
                  <a:gd name="connsiteY47" fmla="*/ 80336 h 566038"/>
                  <a:gd name="connsiteX48" fmla="*/ 455249 w 565739"/>
                  <a:gd name="connsiteY48" fmla="*/ 107006 h 566038"/>
                  <a:gd name="connsiteX49" fmla="*/ 480649 w 565739"/>
                  <a:gd name="connsiteY49" fmla="*/ 132406 h 566038"/>
                  <a:gd name="connsiteX50" fmla="*/ 450169 w 565739"/>
                  <a:gd name="connsiteY50" fmla="*/ 132406 h 566038"/>
                  <a:gd name="connsiteX51" fmla="*/ 431119 w 565739"/>
                  <a:gd name="connsiteY51" fmla="*/ 151456 h 566038"/>
                  <a:gd name="connsiteX52" fmla="*/ 450169 w 565739"/>
                  <a:gd name="connsiteY52" fmla="*/ 170506 h 566038"/>
                  <a:gd name="connsiteX53" fmla="*/ 525099 w 565739"/>
                  <a:gd name="connsiteY53" fmla="*/ 170506 h 566038"/>
                  <a:gd name="connsiteX54" fmla="*/ 544149 w 565739"/>
                  <a:gd name="connsiteY54" fmla="*/ 151456 h 566038"/>
                  <a:gd name="connsiteX55" fmla="*/ 544149 w 565739"/>
                  <a:gd name="connsiteY55" fmla="*/ 76526 h 566038"/>
                  <a:gd name="connsiteX56" fmla="*/ 525099 w 565739"/>
                  <a:gd name="connsiteY56" fmla="*/ 57476 h 566038"/>
                  <a:gd name="connsiteX57" fmla="*/ 506049 w 565739"/>
                  <a:gd name="connsiteY57" fmla="*/ 76526 h 566038"/>
                  <a:gd name="connsiteX58" fmla="*/ 506049 w 565739"/>
                  <a:gd name="connsiteY58" fmla="*/ 107006 h 566038"/>
                  <a:gd name="connsiteX59" fmla="*/ 480649 w 565739"/>
                  <a:gd name="connsiteY59" fmla="*/ 81606 h 566038"/>
                  <a:gd name="connsiteX60" fmla="*/ 260359 w 565739"/>
                  <a:gd name="connsiteY60" fmla="*/ 767 h 56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65739" h="566038">
                    <a:moveTo>
                      <a:pt x="341492" y="272414"/>
                    </a:moveTo>
                    <a:lnTo>
                      <a:pt x="250001" y="272414"/>
                    </a:lnTo>
                    <a:cubicBezTo>
                      <a:pt x="207786" y="286765"/>
                      <a:pt x="183809" y="304710"/>
                      <a:pt x="183809" y="341934"/>
                    </a:cubicBezTo>
                    <a:cubicBezTo>
                      <a:pt x="183809" y="379183"/>
                      <a:pt x="215698" y="406247"/>
                      <a:pt x="263082" y="411276"/>
                    </a:cubicBezTo>
                    <a:lnTo>
                      <a:pt x="263082" y="437324"/>
                    </a:lnTo>
                    <a:cubicBezTo>
                      <a:pt x="263082" y="447852"/>
                      <a:pt x="271591" y="456374"/>
                      <a:pt x="282094" y="456374"/>
                    </a:cubicBezTo>
                    <a:cubicBezTo>
                      <a:pt x="292584" y="456374"/>
                      <a:pt x="301093" y="447852"/>
                      <a:pt x="301093" y="437324"/>
                    </a:cubicBezTo>
                    <a:lnTo>
                      <a:pt x="301093" y="410234"/>
                    </a:lnTo>
                    <a:cubicBezTo>
                      <a:pt x="337250" y="405701"/>
                      <a:pt x="367819" y="381253"/>
                      <a:pt x="380252" y="346938"/>
                    </a:cubicBezTo>
                    <a:lnTo>
                      <a:pt x="380925" y="345071"/>
                    </a:lnTo>
                    <a:cubicBezTo>
                      <a:pt x="381522" y="343471"/>
                      <a:pt x="381865" y="341794"/>
                      <a:pt x="381929" y="340092"/>
                    </a:cubicBezTo>
                    <a:cubicBezTo>
                      <a:pt x="381979" y="332663"/>
                      <a:pt x="376379" y="325945"/>
                      <a:pt x="369165" y="324230"/>
                    </a:cubicBezTo>
                    <a:cubicBezTo>
                      <a:pt x="361952" y="322503"/>
                      <a:pt x="354243" y="325894"/>
                      <a:pt x="350953" y="332549"/>
                    </a:cubicBezTo>
                    <a:lnTo>
                      <a:pt x="350166" y="334530"/>
                    </a:lnTo>
                    <a:cubicBezTo>
                      <a:pt x="339473" y="364883"/>
                      <a:pt x="309894" y="384377"/>
                      <a:pt x="277827" y="382193"/>
                    </a:cubicBezTo>
                    <a:cubicBezTo>
                      <a:pt x="240832" y="382193"/>
                      <a:pt x="218746" y="367880"/>
                      <a:pt x="218746" y="343902"/>
                    </a:cubicBezTo>
                    <a:cubicBezTo>
                      <a:pt x="218746" y="320382"/>
                      <a:pt x="233161" y="309333"/>
                      <a:pt x="283034" y="294626"/>
                    </a:cubicBezTo>
                    <a:cubicBezTo>
                      <a:pt x="306199" y="288010"/>
                      <a:pt x="326303" y="281545"/>
                      <a:pt x="341492" y="272414"/>
                    </a:cubicBezTo>
                    <a:close/>
                    <a:moveTo>
                      <a:pt x="282087" y="109667"/>
                    </a:moveTo>
                    <a:cubicBezTo>
                      <a:pt x="271597" y="109667"/>
                      <a:pt x="263075" y="118201"/>
                      <a:pt x="263075" y="128717"/>
                    </a:cubicBezTo>
                    <a:lnTo>
                      <a:pt x="263075" y="155832"/>
                    </a:lnTo>
                    <a:cubicBezTo>
                      <a:pt x="231160" y="159819"/>
                      <a:pt x="203753" y="180444"/>
                      <a:pt x="191041" y="210048"/>
                    </a:cubicBezTo>
                    <a:lnTo>
                      <a:pt x="190253" y="211839"/>
                    </a:lnTo>
                    <a:cubicBezTo>
                      <a:pt x="188247" y="216703"/>
                      <a:pt x="188793" y="222253"/>
                      <a:pt x="191726" y="226621"/>
                    </a:cubicBezTo>
                    <a:cubicBezTo>
                      <a:pt x="194660" y="230990"/>
                      <a:pt x="200426" y="234038"/>
                      <a:pt x="205671" y="234013"/>
                    </a:cubicBezTo>
                    <a:cubicBezTo>
                      <a:pt x="210980" y="233937"/>
                      <a:pt x="215882" y="231168"/>
                      <a:pt x="218676" y="226647"/>
                    </a:cubicBezTo>
                    <a:lnTo>
                      <a:pt x="219603" y="224691"/>
                    </a:lnTo>
                    <a:cubicBezTo>
                      <a:pt x="230741" y="198504"/>
                      <a:pt x="257296" y="182349"/>
                      <a:pt x="285617" y="184508"/>
                    </a:cubicBezTo>
                    <a:cubicBezTo>
                      <a:pt x="316593" y="184508"/>
                      <a:pt x="336583" y="197856"/>
                      <a:pt x="336583" y="218493"/>
                    </a:cubicBezTo>
                    <a:cubicBezTo>
                      <a:pt x="336583" y="242750"/>
                      <a:pt x="321393" y="250929"/>
                      <a:pt x="269107" y="266449"/>
                    </a:cubicBezTo>
                    <a:cubicBezTo>
                      <a:pt x="262376" y="268392"/>
                      <a:pt x="256014" y="270360"/>
                      <a:pt x="250007" y="272405"/>
                    </a:cubicBezTo>
                    <a:lnTo>
                      <a:pt x="341497" y="272405"/>
                    </a:lnTo>
                    <a:cubicBezTo>
                      <a:pt x="360281" y="261115"/>
                      <a:pt x="371533" y="245722"/>
                      <a:pt x="371533" y="220805"/>
                    </a:cubicBezTo>
                    <a:cubicBezTo>
                      <a:pt x="371533" y="186248"/>
                      <a:pt x="342717" y="160188"/>
                      <a:pt x="301099" y="154892"/>
                    </a:cubicBezTo>
                    <a:lnTo>
                      <a:pt x="301099" y="128717"/>
                    </a:lnTo>
                    <a:cubicBezTo>
                      <a:pt x="301099" y="118201"/>
                      <a:pt x="292590" y="109667"/>
                      <a:pt x="282087" y="109667"/>
                    </a:cubicBezTo>
                    <a:close/>
                    <a:moveTo>
                      <a:pt x="260359" y="767"/>
                    </a:moveTo>
                    <a:cubicBezTo>
                      <a:pt x="212778" y="4295"/>
                      <a:pt x="165689" y="20011"/>
                      <a:pt x="123779" y="48586"/>
                    </a:cubicBezTo>
                    <a:cubicBezTo>
                      <a:pt x="12019" y="124786"/>
                      <a:pt x="-29891" y="268296"/>
                      <a:pt x="22179" y="392756"/>
                    </a:cubicBezTo>
                    <a:cubicBezTo>
                      <a:pt x="74249" y="517216"/>
                      <a:pt x="206329" y="587066"/>
                      <a:pt x="338409" y="560396"/>
                    </a:cubicBezTo>
                    <a:cubicBezTo>
                      <a:pt x="470489" y="533726"/>
                      <a:pt x="565739" y="418156"/>
                      <a:pt x="565739" y="283536"/>
                    </a:cubicBezTo>
                    <a:lnTo>
                      <a:pt x="565739" y="272106"/>
                    </a:lnTo>
                    <a:cubicBezTo>
                      <a:pt x="564469" y="261946"/>
                      <a:pt x="555579" y="253056"/>
                      <a:pt x="545419" y="254326"/>
                    </a:cubicBezTo>
                    <a:cubicBezTo>
                      <a:pt x="535259" y="254326"/>
                      <a:pt x="527639" y="263216"/>
                      <a:pt x="527639" y="273376"/>
                    </a:cubicBezTo>
                    <a:lnTo>
                      <a:pt x="527639" y="283536"/>
                    </a:lnTo>
                    <a:cubicBezTo>
                      <a:pt x="527639" y="400376"/>
                      <a:pt x="445089" y="501976"/>
                      <a:pt x="330789" y="524836"/>
                    </a:cubicBezTo>
                    <a:cubicBezTo>
                      <a:pt x="216489" y="547696"/>
                      <a:pt x="102189" y="486736"/>
                      <a:pt x="56469" y="378786"/>
                    </a:cubicBezTo>
                    <a:cubicBezTo>
                      <a:pt x="10749" y="270836"/>
                      <a:pt x="47579" y="146376"/>
                      <a:pt x="144099" y="80336"/>
                    </a:cubicBezTo>
                    <a:cubicBezTo>
                      <a:pt x="240619" y="14296"/>
                      <a:pt x="370159" y="25726"/>
                      <a:pt x="455249" y="107006"/>
                    </a:cubicBezTo>
                    <a:lnTo>
                      <a:pt x="480649" y="132406"/>
                    </a:lnTo>
                    <a:lnTo>
                      <a:pt x="450169" y="132406"/>
                    </a:lnTo>
                    <a:cubicBezTo>
                      <a:pt x="440009" y="132406"/>
                      <a:pt x="431119" y="141296"/>
                      <a:pt x="431119" y="151456"/>
                    </a:cubicBezTo>
                    <a:cubicBezTo>
                      <a:pt x="431119" y="161616"/>
                      <a:pt x="440009" y="170506"/>
                      <a:pt x="450169" y="170506"/>
                    </a:cubicBezTo>
                    <a:lnTo>
                      <a:pt x="525099" y="170506"/>
                    </a:lnTo>
                    <a:cubicBezTo>
                      <a:pt x="535259" y="170506"/>
                      <a:pt x="544149" y="161616"/>
                      <a:pt x="544149" y="151456"/>
                    </a:cubicBezTo>
                    <a:lnTo>
                      <a:pt x="544149" y="76526"/>
                    </a:lnTo>
                    <a:cubicBezTo>
                      <a:pt x="544149" y="66366"/>
                      <a:pt x="535259" y="57476"/>
                      <a:pt x="525099" y="57476"/>
                    </a:cubicBezTo>
                    <a:cubicBezTo>
                      <a:pt x="514939" y="57476"/>
                      <a:pt x="506049" y="66366"/>
                      <a:pt x="506049" y="76526"/>
                    </a:cubicBezTo>
                    <a:lnTo>
                      <a:pt x="506049" y="107006"/>
                    </a:lnTo>
                    <a:lnTo>
                      <a:pt x="480649" y="81606"/>
                    </a:lnTo>
                    <a:cubicBezTo>
                      <a:pt x="420324" y="22868"/>
                      <a:pt x="339659" y="-5111"/>
                      <a:pt x="260359" y="76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 name="Group 11">
              <a:extLst>
                <a:ext uri="{FF2B5EF4-FFF2-40B4-BE49-F238E27FC236}">
                  <a16:creationId xmlns:a16="http://schemas.microsoft.com/office/drawing/2014/main" xmlns="" id="{13C2D884-6EBE-1F4C-9AB5-6C1662C395AA}"/>
                </a:ext>
              </a:extLst>
            </p:cNvPr>
            <p:cNvGrpSpPr/>
            <p:nvPr/>
          </p:nvGrpSpPr>
          <p:grpSpPr>
            <a:xfrm>
              <a:off x="2531624" y="2635050"/>
              <a:ext cx="2254284" cy="447643"/>
              <a:chOff x="2531624" y="2635050"/>
              <a:chExt cx="2254284" cy="447643"/>
            </a:xfrm>
          </p:grpSpPr>
          <p:sp>
            <p:nvSpPr>
              <p:cNvPr id="14" name="TextBox 13">
                <a:extLst>
                  <a:ext uri="{FF2B5EF4-FFF2-40B4-BE49-F238E27FC236}">
                    <a16:creationId xmlns:a16="http://schemas.microsoft.com/office/drawing/2014/main" xmlns="" id="{3AB4B8DB-ED13-B143-9B22-CB5CAF02AAEF}"/>
                  </a:ext>
                </a:extLst>
              </p:cNvPr>
              <p:cNvSpPr txBox="1"/>
              <p:nvPr/>
            </p:nvSpPr>
            <p:spPr>
              <a:xfrm>
                <a:off x="2531624" y="2759135"/>
                <a:ext cx="1532471" cy="207749"/>
              </a:xfrm>
              <a:prstGeom prst="rect">
                <a:avLst/>
              </a:prstGeom>
            </p:spPr>
            <p:txBody>
              <a:bodyPr wrap="none" lIns="0" tIns="0" rIns="0" bIns="0" rtlCol="0">
                <a:spAutoFit/>
              </a:bodyPr>
              <a:lstStyle/>
              <a:p>
                <a:pPr algn="r">
                  <a:lnSpc>
                    <a:spcPct val="90000"/>
                  </a:lnSpc>
                  <a:spcBef>
                    <a:spcPts val="600"/>
                  </a:spcBef>
                </a:pPr>
                <a:r>
                  <a:rPr lang="en-US" sz="1500" dirty="0">
                    <a:solidFill>
                      <a:schemeClr val="accent5"/>
                    </a:solidFill>
                  </a:rPr>
                  <a:t>Missing Signature</a:t>
                </a:r>
              </a:p>
            </p:txBody>
          </p:sp>
          <p:sp>
            <p:nvSpPr>
              <p:cNvPr id="24" name="Freeform 23">
                <a:extLst>
                  <a:ext uri="{FF2B5EF4-FFF2-40B4-BE49-F238E27FC236}">
                    <a16:creationId xmlns:a16="http://schemas.microsoft.com/office/drawing/2014/main" xmlns="" id="{06652F88-2CB3-1C4E-A954-C27B97C9FFCA}"/>
                  </a:ext>
                </a:extLst>
              </p:cNvPr>
              <p:cNvSpPr/>
              <p:nvPr/>
            </p:nvSpPr>
            <p:spPr>
              <a:xfrm>
                <a:off x="4338258" y="2635050"/>
                <a:ext cx="447650" cy="447643"/>
              </a:xfrm>
              <a:custGeom>
                <a:avLst/>
                <a:gdLst>
                  <a:gd name="connsiteX0" fmla="*/ 385418 w 533411"/>
                  <a:gd name="connsiteY0" fmla="*/ 92690 h 533403"/>
                  <a:gd name="connsiteX1" fmla="*/ 68730 w 533411"/>
                  <a:gd name="connsiteY1" fmla="*/ 409758 h 533403"/>
                  <a:gd name="connsiteX2" fmla="*/ 46734 w 533411"/>
                  <a:gd name="connsiteY2" fmla="*/ 486784 h 533403"/>
                  <a:gd name="connsiteX3" fmla="*/ 124039 w 533411"/>
                  <a:gd name="connsiteY3" fmla="*/ 465130 h 533403"/>
                  <a:gd name="connsiteX4" fmla="*/ 440612 w 533411"/>
                  <a:gd name="connsiteY4" fmla="*/ 147973 h 533403"/>
                  <a:gd name="connsiteX5" fmla="*/ 440255 w 533411"/>
                  <a:gd name="connsiteY5" fmla="*/ 37786 h 533403"/>
                  <a:gd name="connsiteX6" fmla="*/ 412353 w 533411"/>
                  <a:gd name="connsiteY6" fmla="*/ 65713 h 533403"/>
                  <a:gd name="connsiteX7" fmla="*/ 467534 w 533411"/>
                  <a:gd name="connsiteY7" fmla="*/ 120996 h 533403"/>
                  <a:gd name="connsiteX8" fmla="*/ 495271 w 533411"/>
                  <a:gd name="connsiteY8" fmla="*/ 93209 h 533403"/>
                  <a:gd name="connsiteX9" fmla="*/ 440124 w 533411"/>
                  <a:gd name="connsiteY9" fmla="*/ 0 h 533403"/>
                  <a:gd name="connsiteX10" fmla="*/ 467213 w 533411"/>
                  <a:gd name="connsiteY10" fmla="*/ 10849 h 533403"/>
                  <a:gd name="connsiteX11" fmla="*/ 522229 w 533411"/>
                  <a:gd name="connsiteY11" fmla="*/ 65954 h 533403"/>
                  <a:gd name="connsiteX12" fmla="*/ 522229 w 533411"/>
                  <a:gd name="connsiteY12" fmla="*/ 120158 h 533403"/>
                  <a:gd name="connsiteX13" fmla="*/ 481005 w 533411"/>
                  <a:gd name="connsiteY13" fmla="*/ 161458 h 533403"/>
                  <a:gd name="connsiteX14" fmla="*/ 481005 w 533411"/>
                  <a:gd name="connsiteY14" fmla="*/ 161471 h 533403"/>
                  <a:gd name="connsiteX15" fmla="*/ 147465 w 533411"/>
                  <a:gd name="connsiteY15" fmla="*/ 495608 h 533403"/>
                  <a:gd name="connsiteX16" fmla="*/ 139121 w 533411"/>
                  <a:gd name="connsiteY16" fmla="*/ 500497 h 533403"/>
                  <a:gd name="connsiteX17" fmla="*/ 24186 w 533411"/>
                  <a:gd name="connsiteY17" fmla="*/ 532692 h 533403"/>
                  <a:gd name="connsiteX18" fmla="*/ 19055 w 533411"/>
                  <a:gd name="connsiteY18" fmla="*/ 533403 h 533403"/>
                  <a:gd name="connsiteX19" fmla="*/ 5543 w 533411"/>
                  <a:gd name="connsiteY19" fmla="*/ 527790 h 533403"/>
                  <a:gd name="connsiteX20" fmla="*/ 729 w 533411"/>
                  <a:gd name="connsiteY20" fmla="*/ 509108 h 533403"/>
                  <a:gd name="connsiteX21" fmla="*/ 33445 w 533411"/>
                  <a:gd name="connsiteY21" fmla="*/ 394529 h 533403"/>
                  <a:gd name="connsiteX22" fmla="*/ 38283 w 533411"/>
                  <a:gd name="connsiteY22" fmla="*/ 386299 h 533403"/>
                  <a:gd name="connsiteX23" fmla="*/ 371836 w 533411"/>
                  <a:gd name="connsiteY23" fmla="*/ 52137 h 533403"/>
                  <a:gd name="connsiteX24" fmla="*/ 371836 w 533411"/>
                  <a:gd name="connsiteY24" fmla="*/ 52124 h 533403"/>
                  <a:gd name="connsiteX25" fmla="*/ 371849 w 533411"/>
                  <a:gd name="connsiteY25" fmla="*/ 52111 h 533403"/>
                  <a:gd name="connsiteX26" fmla="*/ 413035 w 533411"/>
                  <a:gd name="connsiteY26" fmla="*/ 10849 h 533403"/>
                  <a:gd name="connsiteX27" fmla="*/ 440124 w 533411"/>
                  <a:gd name="connsiteY27" fmla="*/ 0 h 533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33411" h="533403">
                    <a:moveTo>
                      <a:pt x="385418" y="92690"/>
                    </a:moveTo>
                    <a:lnTo>
                      <a:pt x="68730" y="409758"/>
                    </a:lnTo>
                    <a:lnTo>
                      <a:pt x="46734" y="486784"/>
                    </a:lnTo>
                    <a:lnTo>
                      <a:pt x="124039" y="465130"/>
                    </a:lnTo>
                    <a:lnTo>
                      <a:pt x="440612" y="147973"/>
                    </a:lnTo>
                    <a:close/>
                    <a:moveTo>
                      <a:pt x="440255" y="37786"/>
                    </a:moveTo>
                    <a:lnTo>
                      <a:pt x="412353" y="65713"/>
                    </a:lnTo>
                    <a:lnTo>
                      <a:pt x="467534" y="120996"/>
                    </a:lnTo>
                    <a:lnTo>
                      <a:pt x="495271" y="93209"/>
                    </a:lnTo>
                    <a:close/>
                    <a:moveTo>
                      <a:pt x="440124" y="0"/>
                    </a:moveTo>
                    <a:cubicBezTo>
                      <a:pt x="450059" y="0"/>
                      <a:pt x="459993" y="3616"/>
                      <a:pt x="467213" y="10849"/>
                    </a:cubicBezTo>
                    <a:lnTo>
                      <a:pt x="522229" y="65954"/>
                    </a:lnTo>
                    <a:cubicBezTo>
                      <a:pt x="537139" y="80902"/>
                      <a:pt x="537139" y="105210"/>
                      <a:pt x="522229" y="120158"/>
                    </a:cubicBezTo>
                    <a:lnTo>
                      <a:pt x="481005" y="161458"/>
                    </a:lnTo>
                    <a:lnTo>
                      <a:pt x="481005" y="161471"/>
                    </a:lnTo>
                    <a:lnTo>
                      <a:pt x="147465" y="495608"/>
                    </a:lnTo>
                    <a:cubicBezTo>
                      <a:pt x="145154" y="497932"/>
                      <a:pt x="142271" y="499608"/>
                      <a:pt x="139121" y="500497"/>
                    </a:cubicBezTo>
                    <a:lnTo>
                      <a:pt x="24186" y="532692"/>
                    </a:lnTo>
                    <a:cubicBezTo>
                      <a:pt x="22484" y="533175"/>
                      <a:pt x="20770" y="533403"/>
                      <a:pt x="19055" y="533403"/>
                    </a:cubicBezTo>
                    <a:cubicBezTo>
                      <a:pt x="14052" y="533403"/>
                      <a:pt x="9175" y="531422"/>
                      <a:pt x="5543" y="527790"/>
                    </a:cubicBezTo>
                    <a:cubicBezTo>
                      <a:pt x="691" y="522888"/>
                      <a:pt x="-1163" y="515737"/>
                      <a:pt x="729" y="509108"/>
                    </a:cubicBezTo>
                    <a:lnTo>
                      <a:pt x="33445" y="394529"/>
                    </a:lnTo>
                    <a:cubicBezTo>
                      <a:pt x="34334" y="391417"/>
                      <a:pt x="35997" y="388585"/>
                      <a:pt x="38283" y="386299"/>
                    </a:cubicBezTo>
                    <a:lnTo>
                      <a:pt x="371836" y="52137"/>
                    </a:lnTo>
                    <a:lnTo>
                      <a:pt x="371836" y="52124"/>
                    </a:lnTo>
                    <a:cubicBezTo>
                      <a:pt x="371836" y="52111"/>
                      <a:pt x="371849" y="52111"/>
                      <a:pt x="371849" y="52111"/>
                    </a:cubicBezTo>
                    <a:lnTo>
                      <a:pt x="413035" y="10849"/>
                    </a:lnTo>
                    <a:cubicBezTo>
                      <a:pt x="420255" y="3616"/>
                      <a:pt x="430190" y="0"/>
                      <a:pt x="440124" y="0"/>
                    </a:cubicBezTo>
                    <a:close/>
                  </a:path>
                </a:pathLst>
              </a:custGeom>
              <a:solidFill>
                <a:schemeClr val="accent5"/>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15" name="Group 14">
              <a:extLst>
                <a:ext uri="{FF2B5EF4-FFF2-40B4-BE49-F238E27FC236}">
                  <a16:creationId xmlns:a16="http://schemas.microsoft.com/office/drawing/2014/main" xmlns="" id="{4B9CA282-320C-A44C-BF4D-799E5F62D4F3}"/>
                </a:ext>
              </a:extLst>
            </p:cNvPr>
            <p:cNvGrpSpPr/>
            <p:nvPr/>
          </p:nvGrpSpPr>
          <p:grpSpPr>
            <a:xfrm>
              <a:off x="2209420" y="3298648"/>
              <a:ext cx="2588742" cy="491692"/>
              <a:chOff x="2209420" y="3298648"/>
              <a:chExt cx="2588742" cy="491692"/>
            </a:xfrm>
          </p:grpSpPr>
          <p:sp>
            <p:nvSpPr>
              <p:cNvPr id="18" name="TextBox 17">
                <a:extLst>
                  <a:ext uri="{FF2B5EF4-FFF2-40B4-BE49-F238E27FC236}">
                    <a16:creationId xmlns:a16="http://schemas.microsoft.com/office/drawing/2014/main" xmlns="" id="{72D2A1DC-4494-CD46-B406-8F6230A88C6E}"/>
                  </a:ext>
                </a:extLst>
              </p:cNvPr>
              <p:cNvSpPr txBox="1"/>
              <p:nvPr/>
            </p:nvSpPr>
            <p:spPr>
              <a:xfrm>
                <a:off x="2209420" y="3440620"/>
                <a:ext cx="1854675" cy="207749"/>
              </a:xfrm>
              <a:prstGeom prst="rect">
                <a:avLst/>
              </a:prstGeom>
            </p:spPr>
            <p:txBody>
              <a:bodyPr wrap="none" lIns="0" tIns="0" rIns="0" bIns="0" rtlCol="0">
                <a:spAutoFit/>
              </a:bodyPr>
              <a:lstStyle/>
              <a:p>
                <a:pPr algn="r">
                  <a:lnSpc>
                    <a:spcPct val="90000"/>
                  </a:lnSpc>
                  <a:spcBef>
                    <a:spcPts val="600"/>
                  </a:spcBef>
                </a:pPr>
                <a:r>
                  <a:rPr lang="en-US" sz="1500" dirty="0">
                    <a:solidFill>
                      <a:schemeClr val="accent5"/>
                    </a:solidFill>
                  </a:rPr>
                  <a:t>Unauthorized Dispute</a:t>
                </a:r>
              </a:p>
            </p:txBody>
          </p:sp>
          <p:sp>
            <p:nvSpPr>
              <p:cNvPr id="25" name="Freeform 24">
                <a:extLst>
                  <a:ext uri="{FF2B5EF4-FFF2-40B4-BE49-F238E27FC236}">
                    <a16:creationId xmlns:a16="http://schemas.microsoft.com/office/drawing/2014/main" xmlns="" id="{BD3878AD-B9CA-F447-A6DA-53B45723FFF4}"/>
                  </a:ext>
                </a:extLst>
              </p:cNvPr>
              <p:cNvSpPr/>
              <p:nvPr/>
            </p:nvSpPr>
            <p:spPr>
              <a:xfrm>
                <a:off x="4326005" y="3298648"/>
                <a:ext cx="472157" cy="491692"/>
              </a:xfrm>
              <a:custGeom>
                <a:avLst/>
                <a:gdLst>
                  <a:gd name="connsiteX0" fmla="*/ 464821 w 562614"/>
                  <a:gd name="connsiteY0" fmla="*/ 260085 h 585891"/>
                  <a:gd name="connsiteX1" fmla="*/ 487046 w 562614"/>
                  <a:gd name="connsiteY1" fmla="*/ 282310 h 585891"/>
                  <a:gd name="connsiteX2" fmla="*/ 464821 w 562614"/>
                  <a:gd name="connsiteY2" fmla="*/ 304535 h 585891"/>
                  <a:gd name="connsiteX3" fmla="*/ 442596 w 562614"/>
                  <a:gd name="connsiteY3" fmla="*/ 282310 h 585891"/>
                  <a:gd name="connsiteX4" fmla="*/ 464821 w 562614"/>
                  <a:gd name="connsiteY4" fmla="*/ 260085 h 585891"/>
                  <a:gd name="connsiteX5" fmla="*/ 265482 w 562614"/>
                  <a:gd name="connsiteY5" fmla="*/ 172970 h 585891"/>
                  <a:gd name="connsiteX6" fmla="*/ 246106 w 562614"/>
                  <a:gd name="connsiteY6" fmla="*/ 182574 h 585891"/>
                  <a:gd name="connsiteX7" fmla="*/ 232263 w 562614"/>
                  <a:gd name="connsiteY7" fmla="*/ 242543 h 585891"/>
                  <a:gd name="connsiteX8" fmla="*/ 242156 w 562614"/>
                  <a:gd name="connsiteY8" fmla="*/ 275601 h 585891"/>
                  <a:gd name="connsiteX9" fmla="*/ 258285 w 562614"/>
                  <a:gd name="connsiteY9" fmla="*/ 292632 h 585891"/>
                  <a:gd name="connsiteX10" fmla="*/ 251998 w 562614"/>
                  <a:gd name="connsiteY10" fmla="*/ 320572 h 585891"/>
                  <a:gd name="connsiteX11" fmla="*/ 232885 w 562614"/>
                  <a:gd name="connsiteY11" fmla="*/ 345375 h 585891"/>
                  <a:gd name="connsiteX12" fmla="*/ 192016 w 562614"/>
                  <a:gd name="connsiteY12" fmla="*/ 368819 h 585891"/>
                  <a:gd name="connsiteX13" fmla="*/ 161803 w 562614"/>
                  <a:gd name="connsiteY13" fmla="*/ 401661 h 585891"/>
                  <a:gd name="connsiteX14" fmla="*/ 362387 w 562614"/>
                  <a:gd name="connsiteY14" fmla="*/ 401280 h 585891"/>
                  <a:gd name="connsiteX15" fmla="*/ 390911 w 562614"/>
                  <a:gd name="connsiteY15" fmla="*/ 401242 h 585891"/>
                  <a:gd name="connsiteX16" fmla="*/ 369550 w 562614"/>
                  <a:gd name="connsiteY16" fmla="*/ 374064 h 585891"/>
                  <a:gd name="connsiteX17" fmla="*/ 327221 w 562614"/>
                  <a:gd name="connsiteY17" fmla="*/ 349502 h 585891"/>
                  <a:gd name="connsiteX18" fmla="*/ 310876 w 562614"/>
                  <a:gd name="connsiteY18" fmla="*/ 339507 h 585891"/>
                  <a:gd name="connsiteX19" fmla="*/ 296931 w 562614"/>
                  <a:gd name="connsiteY19" fmla="*/ 305256 h 585891"/>
                  <a:gd name="connsiteX20" fmla="*/ 298112 w 562614"/>
                  <a:gd name="connsiteY20" fmla="*/ 288809 h 585891"/>
                  <a:gd name="connsiteX21" fmla="*/ 315575 w 562614"/>
                  <a:gd name="connsiteY21" fmla="*/ 265035 h 585891"/>
                  <a:gd name="connsiteX22" fmla="*/ 317797 w 562614"/>
                  <a:gd name="connsiteY22" fmla="*/ 200696 h 585891"/>
                  <a:gd name="connsiteX23" fmla="*/ 265482 w 562614"/>
                  <a:gd name="connsiteY23" fmla="*/ 172970 h 585891"/>
                  <a:gd name="connsiteX24" fmla="*/ 267449 w 562614"/>
                  <a:gd name="connsiteY24" fmla="*/ 134779 h 585891"/>
                  <a:gd name="connsiteX25" fmla="*/ 295430 w 562614"/>
                  <a:gd name="connsiteY25" fmla="*/ 136156 h 585891"/>
                  <a:gd name="connsiteX26" fmla="*/ 359476 w 562614"/>
                  <a:gd name="connsiteY26" fmla="*/ 224802 h 585891"/>
                  <a:gd name="connsiteX27" fmla="*/ 346052 w 562614"/>
                  <a:gd name="connsiteY27" fmla="*/ 290550 h 585891"/>
                  <a:gd name="connsiteX28" fmla="*/ 337238 w 562614"/>
                  <a:gd name="connsiteY28" fmla="*/ 309295 h 585891"/>
                  <a:gd name="connsiteX29" fmla="*/ 349176 w 562614"/>
                  <a:gd name="connsiteY29" fmla="*/ 318084 h 585891"/>
                  <a:gd name="connsiteX30" fmla="*/ 393486 w 562614"/>
                  <a:gd name="connsiteY30" fmla="*/ 343928 h 585891"/>
                  <a:gd name="connsiteX31" fmla="*/ 429249 w 562614"/>
                  <a:gd name="connsiteY31" fmla="*/ 399529 h 585891"/>
                  <a:gd name="connsiteX32" fmla="*/ 395620 w 562614"/>
                  <a:gd name="connsiteY32" fmla="*/ 439191 h 585891"/>
                  <a:gd name="connsiteX33" fmla="*/ 344515 w 562614"/>
                  <a:gd name="connsiteY33" fmla="*/ 439343 h 585891"/>
                  <a:gd name="connsiteX34" fmla="*/ 167261 w 562614"/>
                  <a:gd name="connsiteY34" fmla="*/ 439343 h 585891"/>
                  <a:gd name="connsiteX35" fmla="*/ 125732 w 562614"/>
                  <a:gd name="connsiteY35" fmla="*/ 386244 h 585891"/>
                  <a:gd name="connsiteX36" fmla="*/ 179694 w 562614"/>
                  <a:gd name="connsiteY36" fmla="*/ 331800 h 585891"/>
                  <a:gd name="connsiteX37" fmla="*/ 209895 w 562614"/>
                  <a:gd name="connsiteY37" fmla="*/ 314515 h 585891"/>
                  <a:gd name="connsiteX38" fmla="*/ 206606 w 562614"/>
                  <a:gd name="connsiteY38" fmla="*/ 290347 h 585891"/>
                  <a:gd name="connsiteX39" fmla="*/ 201742 w 562614"/>
                  <a:gd name="connsiteY39" fmla="*/ 179234 h 585891"/>
                  <a:gd name="connsiteX40" fmla="*/ 267449 w 562614"/>
                  <a:gd name="connsiteY40" fmla="*/ 134779 h 585891"/>
                  <a:gd name="connsiteX41" fmla="*/ 276631 w 562614"/>
                  <a:gd name="connsiteY41" fmla="*/ 32641 h 585891"/>
                  <a:gd name="connsiteX42" fmla="*/ 295681 w 562614"/>
                  <a:gd name="connsiteY42" fmla="*/ 51691 h 585891"/>
                  <a:gd name="connsiteX43" fmla="*/ 276631 w 562614"/>
                  <a:gd name="connsiteY43" fmla="*/ 70741 h 585891"/>
                  <a:gd name="connsiteX44" fmla="*/ 38100 w 562614"/>
                  <a:gd name="connsiteY44" fmla="*/ 309272 h 585891"/>
                  <a:gd name="connsiteX45" fmla="*/ 276631 w 562614"/>
                  <a:gd name="connsiteY45" fmla="*/ 547791 h 585891"/>
                  <a:gd name="connsiteX46" fmla="*/ 515150 w 562614"/>
                  <a:gd name="connsiteY46" fmla="*/ 309272 h 585891"/>
                  <a:gd name="connsiteX47" fmla="*/ 534200 w 562614"/>
                  <a:gd name="connsiteY47" fmla="*/ 290222 h 585891"/>
                  <a:gd name="connsiteX48" fmla="*/ 553250 w 562614"/>
                  <a:gd name="connsiteY48" fmla="*/ 309272 h 585891"/>
                  <a:gd name="connsiteX49" fmla="*/ 276631 w 562614"/>
                  <a:gd name="connsiteY49" fmla="*/ 585891 h 585891"/>
                  <a:gd name="connsiteX50" fmla="*/ 0 w 562614"/>
                  <a:gd name="connsiteY50" fmla="*/ 309272 h 585891"/>
                  <a:gd name="connsiteX51" fmla="*/ 276631 w 562614"/>
                  <a:gd name="connsiteY51" fmla="*/ 32641 h 585891"/>
                  <a:gd name="connsiteX52" fmla="*/ 466983 w 562614"/>
                  <a:gd name="connsiteY52" fmla="*/ 0 h 585891"/>
                  <a:gd name="connsiteX53" fmla="*/ 562614 w 562614"/>
                  <a:gd name="connsiteY53" fmla="*/ 87986 h 585891"/>
                  <a:gd name="connsiteX54" fmla="*/ 484522 w 562614"/>
                  <a:gd name="connsiteY54" fmla="*/ 174396 h 585891"/>
                  <a:gd name="connsiteX55" fmla="*/ 484522 w 562614"/>
                  <a:gd name="connsiteY55" fmla="*/ 209029 h 585891"/>
                  <a:gd name="connsiteX56" fmla="*/ 465472 w 562614"/>
                  <a:gd name="connsiteY56" fmla="*/ 228079 h 585891"/>
                  <a:gd name="connsiteX57" fmla="*/ 446422 w 562614"/>
                  <a:gd name="connsiteY57" fmla="*/ 209029 h 585891"/>
                  <a:gd name="connsiteX58" fmla="*/ 446422 w 562614"/>
                  <a:gd name="connsiteY58" fmla="*/ 157061 h 585891"/>
                  <a:gd name="connsiteX59" fmla="*/ 465472 w 562614"/>
                  <a:gd name="connsiteY59" fmla="*/ 138011 h 585891"/>
                  <a:gd name="connsiteX60" fmla="*/ 465510 w 562614"/>
                  <a:gd name="connsiteY60" fmla="*/ 138024 h 585891"/>
                  <a:gd name="connsiteX61" fmla="*/ 467110 w 562614"/>
                  <a:gd name="connsiteY61" fmla="*/ 137859 h 585891"/>
                  <a:gd name="connsiteX62" fmla="*/ 524514 w 562614"/>
                  <a:gd name="connsiteY62" fmla="*/ 87986 h 585891"/>
                  <a:gd name="connsiteX63" fmla="*/ 466983 w 562614"/>
                  <a:gd name="connsiteY63" fmla="*/ 38100 h 585891"/>
                  <a:gd name="connsiteX64" fmla="*/ 410087 w 562614"/>
                  <a:gd name="connsiteY64" fmla="*/ 83210 h 585891"/>
                  <a:gd name="connsiteX65" fmla="*/ 389043 w 562614"/>
                  <a:gd name="connsiteY65" fmla="*/ 100025 h 585891"/>
                  <a:gd name="connsiteX66" fmla="*/ 372241 w 562614"/>
                  <a:gd name="connsiteY66" fmla="*/ 78969 h 585891"/>
                  <a:gd name="connsiteX67" fmla="*/ 466983 w 562614"/>
                  <a:gd name="connsiteY67" fmla="*/ 0 h 58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62614" h="585891">
                    <a:moveTo>
                      <a:pt x="464821" y="260085"/>
                    </a:moveTo>
                    <a:cubicBezTo>
                      <a:pt x="477102" y="260085"/>
                      <a:pt x="487046" y="270042"/>
                      <a:pt x="487046" y="282310"/>
                    </a:cubicBezTo>
                    <a:cubicBezTo>
                      <a:pt x="487046" y="294591"/>
                      <a:pt x="477102" y="304535"/>
                      <a:pt x="464821" y="304535"/>
                    </a:cubicBezTo>
                    <a:cubicBezTo>
                      <a:pt x="452540" y="304535"/>
                      <a:pt x="442596" y="294591"/>
                      <a:pt x="442596" y="282310"/>
                    </a:cubicBezTo>
                    <a:cubicBezTo>
                      <a:pt x="442596" y="270042"/>
                      <a:pt x="452540" y="260085"/>
                      <a:pt x="464821" y="260085"/>
                    </a:cubicBezTo>
                    <a:close/>
                    <a:moveTo>
                      <a:pt x="265482" y="172970"/>
                    </a:moveTo>
                    <a:cubicBezTo>
                      <a:pt x="258420" y="174439"/>
                      <a:pt x="251707" y="177586"/>
                      <a:pt x="246106" y="182574"/>
                    </a:cubicBezTo>
                    <a:cubicBezTo>
                      <a:pt x="230129" y="196798"/>
                      <a:pt x="230180" y="222871"/>
                      <a:pt x="232263" y="242543"/>
                    </a:cubicBezTo>
                    <a:cubicBezTo>
                      <a:pt x="233456" y="253884"/>
                      <a:pt x="236022" y="265797"/>
                      <a:pt x="242156" y="275601"/>
                    </a:cubicBezTo>
                    <a:cubicBezTo>
                      <a:pt x="245369" y="280732"/>
                      <a:pt x="256850" y="287463"/>
                      <a:pt x="258285" y="292632"/>
                    </a:cubicBezTo>
                    <a:cubicBezTo>
                      <a:pt x="259822" y="298118"/>
                      <a:pt x="253459" y="315631"/>
                      <a:pt x="251998" y="320572"/>
                    </a:cubicBezTo>
                    <a:cubicBezTo>
                      <a:pt x="248582" y="332091"/>
                      <a:pt x="243261" y="339482"/>
                      <a:pt x="232885" y="345375"/>
                    </a:cubicBezTo>
                    <a:cubicBezTo>
                      <a:pt x="219220" y="353109"/>
                      <a:pt x="205542" y="360818"/>
                      <a:pt x="192016" y="368819"/>
                    </a:cubicBezTo>
                    <a:cubicBezTo>
                      <a:pt x="177983" y="377112"/>
                      <a:pt x="163835" y="383907"/>
                      <a:pt x="161803" y="401661"/>
                    </a:cubicBezTo>
                    <a:lnTo>
                      <a:pt x="362387" y="401280"/>
                    </a:lnTo>
                    <a:cubicBezTo>
                      <a:pt x="371899" y="401268"/>
                      <a:pt x="381411" y="401255"/>
                      <a:pt x="390911" y="401242"/>
                    </a:cubicBezTo>
                    <a:cubicBezTo>
                      <a:pt x="389336" y="387336"/>
                      <a:pt x="380891" y="380935"/>
                      <a:pt x="369550" y="374064"/>
                    </a:cubicBezTo>
                    <a:cubicBezTo>
                      <a:pt x="355605" y="365606"/>
                      <a:pt x="341432" y="357503"/>
                      <a:pt x="327221" y="349502"/>
                    </a:cubicBezTo>
                    <a:cubicBezTo>
                      <a:pt x="321836" y="346480"/>
                      <a:pt x="315422" y="343787"/>
                      <a:pt x="310876" y="339507"/>
                    </a:cubicBezTo>
                    <a:cubicBezTo>
                      <a:pt x="301922" y="331100"/>
                      <a:pt x="299065" y="316813"/>
                      <a:pt x="296931" y="305256"/>
                    </a:cubicBezTo>
                    <a:cubicBezTo>
                      <a:pt x="295686" y="298461"/>
                      <a:pt x="293845" y="293762"/>
                      <a:pt x="298112" y="288809"/>
                    </a:cubicBezTo>
                    <a:cubicBezTo>
                      <a:pt x="305021" y="280795"/>
                      <a:pt x="311739" y="275525"/>
                      <a:pt x="315575" y="265035"/>
                    </a:cubicBezTo>
                    <a:cubicBezTo>
                      <a:pt x="322547" y="245947"/>
                      <a:pt x="324007" y="220242"/>
                      <a:pt x="317797" y="200696"/>
                    </a:cubicBezTo>
                    <a:cubicBezTo>
                      <a:pt x="310987" y="179265"/>
                      <a:pt x="286667" y="168564"/>
                      <a:pt x="265482" y="172970"/>
                    </a:cubicBezTo>
                    <a:close/>
                    <a:moveTo>
                      <a:pt x="267449" y="134779"/>
                    </a:moveTo>
                    <a:cubicBezTo>
                      <a:pt x="276715" y="133883"/>
                      <a:pt x="286191" y="134340"/>
                      <a:pt x="295430" y="136156"/>
                    </a:cubicBezTo>
                    <a:cubicBezTo>
                      <a:pt x="339422" y="144817"/>
                      <a:pt x="358383" y="183070"/>
                      <a:pt x="359476" y="224802"/>
                    </a:cubicBezTo>
                    <a:cubicBezTo>
                      <a:pt x="360060" y="247116"/>
                      <a:pt x="356567" y="270649"/>
                      <a:pt x="346052" y="290550"/>
                    </a:cubicBezTo>
                    <a:cubicBezTo>
                      <a:pt x="343055" y="296189"/>
                      <a:pt x="334952" y="302996"/>
                      <a:pt x="337238" y="309295"/>
                    </a:cubicBezTo>
                    <a:cubicBezTo>
                      <a:pt x="338851" y="313715"/>
                      <a:pt x="345125" y="315785"/>
                      <a:pt x="349176" y="318084"/>
                    </a:cubicBezTo>
                    <a:cubicBezTo>
                      <a:pt x="364060" y="326491"/>
                      <a:pt x="378843" y="335076"/>
                      <a:pt x="393486" y="343928"/>
                    </a:cubicBezTo>
                    <a:cubicBezTo>
                      <a:pt x="414022" y="356158"/>
                      <a:pt x="427675" y="375386"/>
                      <a:pt x="429249" y="399529"/>
                    </a:cubicBezTo>
                    <a:cubicBezTo>
                      <a:pt x="430558" y="419544"/>
                      <a:pt x="415775" y="437197"/>
                      <a:pt x="395620" y="439191"/>
                    </a:cubicBezTo>
                    <a:cubicBezTo>
                      <a:pt x="378869" y="440867"/>
                      <a:pt x="361304" y="439343"/>
                      <a:pt x="344515" y="439343"/>
                    </a:cubicBezTo>
                    <a:lnTo>
                      <a:pt x="167261" y="439343"/>
                    </a:lnTo>
                    <a:cubicBezTo>
                      <a:pt x="136070" y="439343"/>
                      <a:pt x="117922" y="416699"/>
                      <a:pt x="125732" y="386244"/>
                    </a:cubicBezTo>
                    <a:cubicBezTo>
                      <a:pt x="132857" y="358444"/>
                      <a:pt x="156530" y="345338"/>
                      <a:pt x="179694" y="331800"/>
                    </a:cubicBezTo>
                    <a:cubicBezTo>
                      <a:pt x="189588" y="326008"/>
                      <a:pt x="200408" y="320954"/>
                      <a:pt x="209895" y="314515"/>
                    </a:cubicBezTo>
                    <a:cubicBezTo>
                      <a:pt x="221465" y="306666"/>
                      <a:pt x="211825" y="300278"/>
                      <a:pt x="206606" y="290347"/>
                    </a:cubicBezTo>
                    <a:cubicBezTo>
                      <a:pt x="190388" y="259473"/>
                      <a:pt x="187289" y="211645"/>
                      <a:pt x="201742" y="179234"/>
                    </a:cubicBezTo>
                    <a:cubicBezTo>
                      <a:pt x="213734" y="152336"/>
                      <a:pt x="239649" y="137468"/>
                      <a:pt x="267449" y="134779"/>
                    </a:cubicBezTo>
                    <a:close/>
                    <a:moveTo>
                      <a:pt x="276631" y="32641"/>
                    </a:moveTo>
                    <a:cubicBezTo>
                      <a:pt x="287147" y="32641"/>
                      <a:pt x="295681" y="41175"/>
                      <a:pt x="295681" y="51691"/>
                    </a:cubicBezTo>
                    <a:cubicBezTo>
                      <a:pt x="295681" y="62207"/>
                      <a:pt x="287147" y="70741"/>
                      <a:pt x="276631" y="70741"/>
                    </a:cubicBezTo>
                    <a:cubicBezTo>
                      <a:pt x="145098" y="70741"/>
                      <a:pt x="38100" y="177751"/>
                      <a:pt x="38100" y="309272"/>
                    </a:cubicBezTo>
                    <a:cubicBezTo>
                      <a:pt x="38100" y="440794"/>
                      <a:pt x="145098" y="547791"/>
                      <a:pt x="276631" y="547791"/>
                    </a:cubicBezTo>
                    <a:cubicBezTo>
                      <a:pt x="408153" y="547791"/>
                      <a:pt x="515150" y="440794"/>
                      <a:pt x="515150" y="309272"/>
                    </a:cubicBezTo>
                    <a:cubicBezTo>
                      <a:pt x="515150" y="298757"/>
                      <a:pt x="523685" y="290222"/>
                      <a:pt x="534200" y="290222"/>
                    </a:cubicBezTo>
                    <a:cubicBezTo>
                      <a:pt x="544728" y="290222"/>
                      <a:pt x="553250" y="298757"/>
                      <a:pt x="553250" y="309272"/>
                    </a:cubicBezTo>
                    <a:cubicBezTo>
                      <a:pt x="553250" y="461799"/>
                      <a:pt x="429158" y="585891"/>
                      <a:pt x="276631" y="585891"/>
                    </a:cubicBezTo>
                    <a:cubicBezTo>
                      <a:pt x="124092" y="585891"/>
                      <a:pt x="0" y="461799"/>
                      <a:pt x="0" y="309272"/>
                    </a:cubicBezTo>
                    <a:cubicBezTo>
                      <a:pt x="0" y="156733"/>
                      <a:pt x="124092" y="32641"/>
                      <a:pt x="276631" y="32641"/>
                    </a:cubicBezTo>
                    <a:close/>
                    <a:moveTo>
                      <a:pt x="466983" y="0"/>
                    </a:moveTo>
                    <a:cubicBezTo>
                      <a:pt x="519713" y="0"/>
                      <a:pt x="562614" y="39472"/>
                      <a:pt x="562614" y="87986"/>
                    </a:cubicBezTo>
                    <a:cubicBezTo>
                      <a:pt x="562614" y="130937"/>
                      <a:pt x="528883" y="166776"/>
                      <a:pt x="484522" y="174396"/>
                    </a:cubicBezTo>
                    <a:lnTo>
                      <a:pt x="484522" y="209029"/>
                    </a:lnTo>
                    <a:cubicBezTo>
                      <a:pt x="484522" y="219545"/>
                      <a:pt x="475987" y="228079"/>
                      <a:pt x="465472" y="228079"/>
                    </a:cubicBezTo>
                    <a:cubicBezTo>
                      <a:pt x="454943" y="228079"/>
                      <a:pt x="446422" y="219545"/>
                      <a:pt x="446422" y="209029"/>
                    </a:cubicBezTo>
                    <a:lnTo>
                      <a:pt x="446422" y="157061"/>
                    </a:lnTo>
                    <a:cubicBezTo>
                      <a:pt x="446422" y="146545"/>
                      <a:pt x="454943" y="138011"/>
                      <a:pt x="465472" y="138011"/>
                    </a:cubicBezTo>
                    <a:cubicBezTo>
                      <a:pt x="465484" y="138011"/>
                      <a:pt x="465497" y="138024"/>
                      <a:pt x="465510" y="138024"/>
                    </a:cubicBezTo>
                    <a:cubicBezTo>
                      <a:pt x="466030" y="137973"/>
                      <a:pt x="466564" y="137859"/>
                      <a:pt x="467110" y="137859"/>
                    </a:cubicBezTo>
                    <a:cubicBezTo>
                      <a:pt x="498771" y="137795"/>
                      <a:pt x="524514" y="115418"/>
                      <a:pt x="524514" y="87986"/>
                    </a:cubicBezTo>
                    <a:cubicBezTo>
                      <a:pt x="524514" y="60477"/>
                      <a:pt x="498708" y="38100"/>
                      <a:pt x="466983" y="38100"/>
                    </a:cubicBezTo>
                    <a:cubicBezTo>
                      <a:pt x="437430" y="38100"/>
                      <a:pt x="412983" y="57493"/>
                      <a:pt x="410087" y="83210"/>
                    </a:cubicBezTo>
                    <a:cubicBezTo>
                      <a:pt x="408931" y="93675"/>
                      <a:pt x="399508" y="101156"/>
                      <a:pt x="389043" y="100025"/>
                    </a:cubicBezTo>
                    <a:cubicBezTo>
                      <a:pt x="378591" y="98857"/>
                      <a:pt x="371060" y="89433"/>
                      <a:pt x="372241" y="78969"/>
                    </a:cubicBezTo>
                    <a:cubicBezTo>
                      <a:pt x="377270" y="33947"/>
                      <a:pt x="417999" y="0"/>
                      <a:pt x="466983" y="0"/>
                    </a:cubicBezTo>
                    <a:close/>
                  </a:path>
                </a:pathLst>
              </a:custGeom>
              <a:solidFill>
                <a:schemeClr val="accent5"/>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16" name="Group 15">
              <a:extLst>
                <a:ext uri="{FF2B5EF4-FFF2-40B4-BE49-F238E27FC236}">
                  <a16:creationId xmlns:a16="http://schemas.microsoft.com/office/drawing/2014/main" xmlns="" id="{B332BC41-29C6-4B49-8B67-49948AA267A9}"/>
                </a:ext>
              </a:extLst>
            </p:cNvPr>
            <p:cNvGrpSpPr/>
            <p:nvPr/>
          </p:nvGrpSpPr>
          <p:grpSpPr>
            <a:xfrm>
              <a:off x="1981922" y="4006295"/>
              <a:ext cx="2772007" cy="447673"/>
              <a:chOff x="1981922" y="4006295"/>
              <a:chExt cx="2772007" cy="447673"/>
            </a:xfrm>
          </p:grpSpPr>
          <p:sp>
            <p:nvSpPr>
              <p:cNvPr id="19" name="TextBox 18">
                <a:extLst>
                  <a:ext uri="{FF2B5EF4-FFF2-40B4-BE49-F238E27FC236}">
                    <a16:creationId xmlns:a16="http://schemas.microsoft.com/office/drawing/2014/main" xmlns="" id="{68716A37-A48A-1340-8E25-6B635E62EB0F}"/>
                  </a:ext>
                </a:extLst>
              </p:cNvPr>
              <p:cNvSpPr txBox="1"/>
              <p:nvPr/>
            </p:nvSpPr>
            <p:spPr>
              <a:xfrm>
                <a:off x="1981922" y="4126258"/>
                <a:ext cx="2082173" cy="207749"/>
              </a:xfrm>
              <a:prstGeom prst="rect">
                <a:avLst/>
              </a:prstGeom>
            </p:spPr>
            <p:txBody>
              <a:bodyPr wrap="none" lIns="0" tIns="0" rIns="0" bIns="0" rtlCol="0">
                <a:spAutoFit/>
              </a:bodyPr>
              <a:lstStyle/>
              <a:p>
                <a:pPr algn="r">
                  <a:lnSpc>
                    <a:spcPct val="90000"/>
                  </a:lnSpc>
                  <a:spcBef>
                    <a:spcPts val="600"/>
                  </a:spcBef>
                </a:pPr>
                <a:r>
                  <a:rPr lang="en-US" sz="1500" dirty="0">
                    <a:solidFill>
                      <a:schemeClr val="accent5"/>
                    </a:solidFill>
                  </a:rPr>
                  <a:t>Chargeback Timeframe</a:t>
                </a:r>
              </a:p>
            </p:txBody>
          </p:sp>
          <p:sp>
            <p:nvSpPr>
              <p:cNvPr id="26" name="Freeform 25">
                <a:extLst>
                  <a:ext uri="{FF2B5EF4-FFF2-40B4-BE49-F238E27FC236}">
                    <a16:creationId xmlns:a16="http://schemas.microsoft.com/office/drawing/2014/main" xmlns="" id="{768CA0A9-288F-634A-B1B9-57D9CCDD8B59}"/>
                  </a:ext>
                </a:extLst>
              </p:cNvPr>
              <p:cNvSpPr/>
              <p:nvPr/>
            </p:nvSpPr>
            <p:spPr>
              <a:xfrm>
                <a:off x="4370237" y="4006295"/>
                <a:ext cx="383692" cy="447673"/>
              </a:xfrm>
              <a:custGeom>
                <a:avLst/>
                <a:gdLst>
                  <a:gd name="connsiteX0" fmla="*/ 419100 w 457200"/>
                  <a:gd name="connsiteY0" fmla="*/ 307263 h 533438"/>
                  <a:gd name="connsiteX1" fmla="*/ 457200 w 457200"/>
                  <a:gd name="connsiteY1" fmla="*/ 307263 h 533438"/>
                  <a:gd name="connsiteX2" fmla="*/ 457200 w 457200"/>
                  <a:gd name="connsiteY2" fmla="*/ 379501 h 533438"/>
                  <a:gd name="connsiteX3" fmla="*/ 457200 w 457200"/>
                  <a:gd name="connsiteY3" fmla="*/ 379882 h 533438"/>
                  <a:gd name="connsiteX4" fmla="*/ 457200 w 457200"/>
                  <a:gd name="connsiteY4" fmla="*/ 380288 h 533438"/>
                  <a:gd name="connsiteX5" fmla="*/ 304800 w 457200"/>
                  <a:gd name="connsiteY5" fmla="*/ 380288 h 533438"/>
                  <a:gd name="connsiteX6" fmla="*/ 304800 w 457200"/>
                  <a:gd name="connsiteY6" fmla="*/ 380276 h 533438"/>
                  <a:gd name="connsiteX7" fmla="*/ 266781 w 457200"/>
                  <a:gd name="connsiteY7" fmla="*/ 380276 h 533438"/>
                  <a:gd name="connsiteX8" fmla="*/ 278173 w 457200"/>
                  <a:gd name="connsiteY8" fmla="*/ 353859 h 533438"/>
                  <a:gd name="connsiteX9" fmla="*/ 304800 w 457200"/>
                  <a:gd name="connsiteY9" fmla="*/ 342899 h 533438"/>
                  <a:gd name="connsiteX10" fmla="*/ 419100 w 457200"/>
                  <a:gd name="connsiteY10" fmla="*/ 342899 h 533438"/>
                  <a:gd name="connsiteX11" fmla="*/ 38100 w 457200"/>
                  <a:gd name="connsiteY11" fmla="*/ 76200 h 533438"/>
                  <a:gd name="connsiteX12" fmla="*/ 38100 w 457200"/>
                  <a:gd name="connsiteY12" fmla="*/ 152400 h 533438"/>
                  <a:gd name="connsiteX13" fmla="*/ 192164 w 457200"/>
                  <a:gd name="connsiteY13" fmla="*/ 152400 h 533438"/>
                  <a:gd name="connsiteX14" fmla="*/ 419100 w 457200"/>
                  <a:gd name="connsiteY14" fmla="*/ 152400 h 533438"/>
                  <a:gd name="connsiteX15" fmla="*/ 419100 w 457200"/>
                  <a:gd name="connsiteY15" fmla="*/ 76200 h 533438"/>
                  <a:gd name="connsiteX16" fmla="*/ 381000 w 457200"/>
                  <a:gd name="connsiteY16" fmla="*/ 76200 h 533438"/>
                  <a:gd name="connsiteX17" fmla="*/ 381000 w 457200"/>
                  <a:gd name="connsiteY17" fmla="*/ 95250 h 533438"/>
                  <a:gd name="connsiteX18" fmla="*/ 361950 w 457200"/>
                  <a:gd name="connsiteY18" fmla="*/ 114300 h 533438"/>
                  <a:gd name="connsiteX19" fmla="*/ 342900 w 457200"/>
                  <a:gd name="connsiteY19" fmla="*/ 95250 h 533438"/>
                  <a:gd name="connsiteX20" fmla="*/ 342900 w 457200"/>
                  <a:gd name="connsiteY20" fmla="*/ 76200 h 533438"/>
                  <a:gd name="connsiteX21" fmla="*/ 192164 w 457200"/>
                  <a:gd name="connsiteY21" fmla="*/ 76200 h 533438"/>
                  <a:gd name="connsiteX22" fmla="*/ 114300 w 457200"/>
                  <a:gd name="connsiteY22" fmla="*/ 76200 h 533438"/>
                  <a:gd name="connsiteX23" fmla="*/ 114300 w 457200"/>
                  <a:gd name="connsiteY23" fmla="*/ 95250 h 533438"/>
                  <a:gd name="connsiteX24" fmla="*/ 95250 w 457200"/>
                  <a:gd name="connsiteY24" fmla="*/ 114300 h 533438"/>
                  <a:gd name="connsiteX25" fmla="*/ 76200 w 457200"/>
                  <a:gd name="connsiteY25" fmla="*/ 95250 h 533438"/>
                  <a:gd name="connsiteX26" fmla="*/ 76200 w 457200"/>
                  <a:gd name="connsiteY26" fmla="*/ 76200 h 533438"/>
                  <a:gd name="connsiteX27" fmla="*/ 95250 w 457200"/>
                  <a:gd name="connsiteY27" fmla="*/ 0 h 533438"/>
                  <a:gd name="connsiteX28" fmla="*/ 114300 w 457200"/>
                  <a:gd name="connsiteY28" fmla="*/ 19050 h 533438"/>
                  <a:gd name="connsiteX29" fmla="*/ 114300 w 457200"/>
                  <a:gd name="connsiteY29" fmla="*/ 38100 h 533438"/>
                  <a:gd name="connsiteX30" fmla="*/ 192164 w 457200"/>
                  <a:gd name="connsiteY30" fmla="*/ 38100 h 533438"/>
                  <a:gd name="connsiteX31" fmla="*/ 342900 w 457200"/>
                  <a:gd name="connsiteY31" fmla="*/ 38100 h 533438"/>
                  <a:gd name="connsiteX32" fmla="*/ 342900 w 457200"/>
                  <a:gd name="connsiteY32" fmla="*/ 19050 h 533438"/>
                  <a:gd name="connsiteX33" fmla="*/ 361950 w 457200"/>
                  <a:gd name="connsiteY33" fmla="*/ 0 h 533438"/>
                  <a:gd name="connsiteX34" fmla="*/ 381000 w 457200"/>
                  <a:gd name="connsiteY34" fmla="*/ 19050 h 533438"/>
                  <a:gd name="connsiteX35" fmla="*/ 381000 w 457200"/>
                  <a:gd name="connsiteY35" fmla="*/ 38100 h 533438"/>
                  <a:gd name="connsiteX36" fmla="*/ 419100 w 457200"/>
                  <a:gd name="connsiteY36" fmla="*/ 38100 h 533438"/>
                  <a:gd name="connsiteX37" fmla="*/ 457200 w 457200"/>
                  <a:gd name="connsiteY37" fmla="*/ 76200 h 533438"/>
                  <a:gd name="connsiteX38" fmla="*/ 457200 w 457200"/>
                  <a:gd name="connsiteY38" fmla="*/ 307251 h 533438"/>
                  <a:gd name="connsiteX39" fmla="*/ 419100 w 457200"/>
                  <a:gd name="connsiteY39" fmla="*/ 307251 h 533438"/>
                  <a:gd name="connsiteX40" fmla="*/ 419100 w 457200"/>
                  <a:gd name="connsiteY40" fmla="*/ 190500 h 533438"/>
                  <a:gd name="connsiteX41" fmla="*/ 192164 w 457200"/>
                  <a:gd name="connsiteY41" fmla="*/ 190500 h 533438"/>
                  <a:gd name="connsiteX42" fmla="*/ 38100 w 457200"/>
                  <a:gd name="connsiteY42" fmla="*/ 190500 h 533438"/>
                  <a:gd name="connsiteX43" fmla="*/ 38100 w 457200"/>
                  <a:gd name="connsiteY43" fmla="*/ 495300 h 533438"/>
                  <a:gd name="connsiteX44" fmla="*/ 192164 w 457200"/>
                  <a:gd name="connsiteY44" fmla="*/ 495300 h 533438"/>
                  <a:gd name="connsiteX45" fmla="*/ 266700 w 457200"/>
                  <a:gd name="connsiteY45" fmla="*/ 495300 h 533438"/>
                  <a:gd name="connsiteX46" fmla="*/ 266700 w 457200"/>
                  <a:gd name="connsiteY46" fmla="*/ 381000 h 533438"/>
                  <a:gd name="connsiteX47" fmla="*/ 266776 w 457200"/>
                  <a:gd name="connsiteY47" fmla="*/ 380276 h 533438"/>
                  <a:gd name="connsiteX48" fmla="*/ 266781 w 457200"/>
                  <a:gd name="connsiteY48" fmla="*/ 380276 h 533438"/>
                  <a:gd name="connsiteX49" fmla="*/ 266776 w 457200"/>
                  <a:gd name="connsiteY49" fmla="*/ 380288 h 533438"/>
                  <a:gd name="connsiteX50" fmla="*/ 304800 w 457200"/>
                  <a:gd name="connsiteY50" fmla="*/ 380288 h 533438"/>
                  <a:gd name="connsiteX51" fmla="*/ 304800 w 457200"/>
                  <a:gd name="connsiteY51" fmla="*/ 486136 h 533438"/>
                  <a:gd name="connsiteX52" fmla="*/ 409931 w 457200"/>
                  <a:gd name="connsiteY52" fmla="*/ 381005 h 533438"/>
                  <a:gd name="connsiteX53" fmla="*/ 456984 w 457200"/>
                  <a:gd name="connsiteY53" fmla="*/ 381005 h 533438"/>
                  <a:gd name="connsiteX54" fmla="*/ 451650 w 457200"/>
                  <a:gd name="connsiteY54" fmla="*/ 393159 h 533438"/>
                  <a:gd name="connsiteX55" fmla="*/ 316954 w 457200"/>
                  <a:gd name="connsiteY55" fmla="*/ 527855 h 533438"/>
                  <a:gd name="connsiteX56" fmla="*/ 304800 w 457200"/>
                  <a:gd name="connsiteY56" fmla="*/ 533189 h 533438"/>
                  <a:gd name="connsiteX57" fmla="*/ 304800 w 457200"/>
                  <a:gd name="connsiteY57" fmla="*/ 533400 h 533438"/>
                  <a:gd name="connsiteX58" fmla="*/ 303683 w 457200"/>
                  <a:gd name="connsiteY58" fmla="*/ 533400 h 533438"/>
                  <a:gd name="connsiteX59" fmla="*/ 303479 w 457200"/>
                  <a:gd name="connsiteY59" fmla="*/ 533438 h 533438"/>
                  <a:gd name="connsiteX60" fmla="*/ 303289 w 457200"/>
                  <a:gd name="connsiteY60" fmla="*/ 533400 h 533438"/>
                  <a:gd name="connsiteX61" fmla="*/ 192164 w 457200"/>
                  <a:gd name="connsiteY61" fmla="*/ 533400 h 533438"/>
                  <a:gd name="connsiteX62" fmla="*/ 38100 w 457200"/>
                  <a:gd name="connsiteY62" fmla="*/ 533400 h 533438"/>
                  <a:gd name="connsiteX63" fmla="*/ 0 w 457200"/>
                  <a:gd name="connsiteY63" fmla="*/ 495300 h 533438"/>
                  <a:gd name="connsiteX64" fmla="*/ 0 w 457200"/>
                  <a:gd name="connsiteY64" fmla="*/ 76200 h 533438"/>
                  <a:gd name="connsiteX65" fmla="*/ 38100 w 457200"/>
                  <a:gd name="connsiteY65" fmla="*/ 38100 h 533438"/>
                  <a:gd name="connsiteX66" fmla="*/ 76200 w 457200"/>
                  <a:gd name="connsiteY66" fmla="*/ 38100 h 533438"/>
                  <a:gd name="connsiteX67" fmla="*/ 76200 w 457200"/>
                  <a:gd name="connsiteY67" fmla="*/ 19050 h 533438"/>
                  <a:gd name="connsiteX68" fmla="*/ 95250 w 457200"/>
                  <a:gd name="connsiteY68" fmla="*/ 0 h 533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57200" h="533438">
                    <a:moveTo>
                      <a:pt x="419100" y="307263"/>
                    </a:moveTo>
                    <a:lnTo>
                      <a:pt x="457200" y="307263"/>
                    </a:lnTo>
                    <a:lnTo>
                      <a:pt x="457200" y="379501"/>
                    </a:lnTo>
                    <a:lnTo>
                      <a:pt x="457200" y="379882"/>
                    </a:lnTo>
                    <a:lnTo>
                      <a:pt x="457200" y="380288"/>
                    </a:lnTo>
                    <a:lnTo>
                      <a:pt x="304800" y="380288"/>
                    </a:lnTo>
                    <a:lnTo>
                      <a:pt x="304800" y="380276"/>
                    </a:lnTo>
                    <a:lnTo>
                      <a:pt x="266781" y="380276"/>
                    </a:lnTo>
                    <a:lnTo>
                      <a:pt x="278173" y="353859"/>
                    </a:lnTo>
                    <a:cubicBezTo>
                      <a:pt x="285042" y="347090"/>
                      <a:pt x="294450" y="342899"/>
                      <a:pt x="304800" y="342899"/>
                    </a:cubicBezTo>
                    <a:lnTo>
                      <a:pt x="419100" y="342899"/>
                    </a:lnTo>
                    <a:close/>
                    <a:moveTo>
                      <a:pt x="38100" y="76200"/>
                    </a:moveTo>
                    <a:lnTo>
                      <a:pt x="38100" y="152400"/>
                    </a:lnTo>
                    <a:lnTo>
                      <a:pt x="192164" y="152400"/>
                    </a:lnTo>
                    <a:lnTo>
                      <a:pt x="419100" y="152400"/>
                    </a:lnTo>
                    <a:lnTo>
                      <a:pt x="419100" y="76200"/>
                    </a:lnTo>
                    <a:lnTo>
                      <a:pt x="381000" y="76200"/>
                    </a:lnTo>
                    <a:lnTo>
                      <a:pt x="381000" y="95250"/>
                    </a:lnTo>
                    <a:cubicBezTo>
                      <a:pt x="381000" y="105778"/>
                      <a:pt x="372466" y="114300"/>
                      <a:pt x="361950" y="114300"/>
                    </a:cubicBezTo>
                    <a:cubicBezTo>
                      <a:pt x="351435" y="114300"/>
                      <a:pt x="342900" y="105778"/>
                      <a:pt x="342900" y="95250"/>
                    </a:cubicBezTo>
                    <a:lnTo>
                      <a:pt x="342900" y="76200"/>
                    </a:lnTo>
                    <a:lnTo>
                      <a:pt x="192164" y="76200"/>
                    </a:lnTo>
                    <a:lnTo>
                      <a:pt x="114300" y="76200"/>
                    </a:lnTo>
                    <a:lnTo>
                      <a:pt x="114300" y="95250"/>
                    </a:lnTo>
                    <a:cubicBezTo>
                      <a:pt x="114300" y="105778"/>
                      <a:pt x="105766" y="114300"/>
                      <a:pt x="95250" y="114300"/>
                    </a:cubicBezTo>
                    <a:cubicBezTo>
                      <a:pt x="84722" y="114300"/>
                      <a:pt x="76200" y="105778"/>
                      <a:pt x="76200" y="95250"/>
                    </a:cubicBezTo>
                    <a:lnTo>
                      <a:pt x="76200" y="76200"/>
                    </a:lnTo>
                    <a:close/>
                    <a:moveTo>
                      <a:pt x="95250" y="0"/>
                    </a:moveTo>
                    <a:cubicBezTo>
                      <a:pt x="105766" y="0"/>
                      <a:pt x="114300" y="8534"/>
                      <a:pt x="114300" y="19050"/>
                    </a:cubicBezTo>
                    <a:lnTo>
                      <a:pt x="114300" y="38100"/>
                    </a:lnTo>
                    <a:lnTo>
                      <a:pt x="192164" y="38100"/>
                    </a:lnTo>
                    <a:lnTo>
                      <a:pt x="342900" y="38100"/>
                    </a:lnTo>
                    <a:lnTo>
                      <a:pt x="342900" y="19050"/>
                    </a:lnTo>
                    <a:cubicBezTo>
                      <a:pt x="342900" y="8534"/>
                      <a:pt x="351435" y="0"/>
                      <a:pt x="361950" y="0"/>
                    </a:cubicBezTo>
                    <a:cubicBezTo>
                      <a:pt x="372466" y="0"/>
                      <a:pt x="381000" y="8534"/>
                      <a:pt x="381000" y="19050"/>
                    </a:cubicBezTo>
                    <a:lnTo>
                      <a:pt x="381000" y="38100"/>
                    </a:lnTo>
                    <a:lnTo>
                      <a:pt x="419100" y="38100"/>
                    </a:lnTo>
                    <a:cubicBezTo>
                      <a:pt x="440055" y="38100"/>
                      <a:pt x="457200" y="55258"/>
                      <a:pt x="457200" y="76200"/>
                    </a:cubicBezTo>
                    <a:lnTo>
                      <a:pt x="457200" y="307251"/>
                    </a:lnTo>
                    <a:lnTo>
                      <a:pt x="419100" y="307251"/>
                    </a:lnTo>
                    <a:lnTo>
                      <a:pt x="419100" y="190500"/>
                    </a:lnTo>
                    <a:lnTo>
                      <a:pt x="192164" y="190500"/>
                    </a:lnTo>
                    <a:lnTo>
                      <a:pt x="38100" y="190500"/>
                    </a:lnTo>
                    <a:lnTo>
                      <a:pt x="38100" y="495300"/>
                    </a:lnTo>
                    <a:lnTo>
                      <a:pt x="192164" y="495300"/>
                    </a:lnTo>
                    <a:lnTo>
                      <a:pt x="266700" y="495300"/>
                    </a:lnTo>
                    <a:lnTo>
                      <a:pt x="266700" y="381000"/>
                    </a:lnTo>
                    <a:cubicBezTo>
                      <a:pt x="266700" y="380746"/>
                      <a:pt x="266764" y="380530"/>
                      <a:pt x="266776" y="380276"/>
                    </a:cubicBezTo>
                    <a:lnTo>
                      <a:pt x="266781" y="380276"/>
                    </a:lnTo>
                    <a:lnTo>
                      <a:pt x="266776" y="380288"/>
                    </a:lnTo>
                    <a:lnTo>
                      <a:pt x="304800" y="380288"/>
                    </a:lnTo>
                    <a:lnTo>
                      <a:pt x="304800" y="486136"/>
                    </a:lnTo>
                    <a:lnTo>
                      <a:pt x="409931" y="381005"/>
                    </a:lnTo>
                    <a:lnTo>
                      <a:pt x="456984" y="381005"/>
                    </a:lnTo>
                    <a:cubicBezTo>
                      <a:pt x="456667" y="385425"/>
                      <a:pt x="455041" y="389781"/>
                      <a:pt x="451650" y="393159"/>
                    </a:cubicBezTo>
                    <a:lnTo>
                      <a:pt x="316954" y="527855"/>
                    </a:lnTo>
                    <a:cubicBezTo>
                      <a:pt x="313576" y="531246"/>
                      <a:pt x="309220" y="532884"/>
                      <a:pt x="304800" y="533189"/>
                    </a:cubicBezTo>
                    <a:lnTo>
                      <a:pt x="304800" y="533400"/>
                    </a:lnTo>
                    <a:lnTo>
                      <a:pt x="303683" y="533400"/>
                    </a:lnTo>
                    <a:cubicBezTo>
                      <a:pt x="303619" y="533400"/>
                      <a:pt x="303556" y="533438"/>
                      <a:pt x="303479" y="533438"/>
                    </a:cubicBezTo>
                    <a:cubicBezTo>
                      <a:pt x="303416" y="533438"/>
                      <a:pt x="303352" y="533400"/>
                      <a:pt x="303289" y="533400"/>
                    </a:cubicBezTo>
                    <a:lnTo>
                      <a:pt x="192164" y="533400"/>
                    </a:lnTo>
                    <a:lnTo>
                      <a:pt x="38100" y="533400"/>
                    </a:lnTo>
                    <a:cubicBezTo>
                      <a:pt x="17145" y="533400"/>
                      <a:pt x="0" y="516255"/>
                      <a:pt x="0" y="495300"/>
                    </a:cubicBezTo>
                    <a:lnTo>
                      <a:pt x="0" y="76200"/>
                    </a:lnTo>
                    <a:cubicBezTo>
                      <a:pt x="0" y="55258"/>
                      <a:pt x="17145" y="38100"/>
                      <a:pt x="38100" y="38100"/>
                    </a:cubicBezTo>
                    <a:lnTo>
                      <a:pt x="76200" y="38100"/>
                    </a:lnTo>
                    <a:lnTo>
                      <a:pt x="76200" y="19050"/>
                    </a:lnTo>
                    <a:cubicBezTo>
                      <a:pt x="76200" y="8534"/>
                      <a:pt x="84722" y="0"/>
                      <a:pt x="95250" y="0"/>
                    </a:cubicBezTo>
                    <a:close/>
                  </a:path>
                </a:pathLst>
              </a:custGeom>
              <a:solidFill>
                <a:schemeClr val="accent5"/>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17" name="Group 16">
              <a:extLst>
                <a:ext uri="{FF2B5EF4-FFF2-40B4-BE49-F238E27FC236}">
                  <a16:creationId xmlns:a16="http://schemas.microsoft.com/office/drawing/2014/main" xmlns="" id="{1474523E-135D-1149-BA5E-2D03E0FFBD75}"/>
                </a:ext>
              </a:extLst>
            </p:cNvPr>
            <p:cNvGrpSpPr/>
            <p:nvPr/>
          </p:nvGrpSpPr>
          <p:grpSpPr>
            <a:xfrm>
              <a:off x="3071451" y="4669923"/>
              <a:ext cx="1728410" cy="475141"/>
              <a:chOff x="3071451" y="4669923"/>
              <a:chExt cx="1728410" cy="475141"/>
            </a:xfrm>
          </p:grpSpPr>
          <p:sp>
            <p:nvSpPr>
              <p:cNvPr id="20" name="TextBox 19">
                <a:extLst>
                  <a:ext uri="{FF2B5EF4-FFF2-40B4-BE49-F238E27FC236}">
                    <a16:creationId xmlns:a16="http://schemas.microsoft.com/office/drawing/2014/main" xmlns="" id="{7191D1B7-0C53-B742-B521-4D285543F7E7}"/>
                  </a:ext>
                </a:extLst>
              </p:cNvPr>
              <p:cNvSpPr txBox="1"/>
              <p:nvPr/>
            </p:nvSpPr>
            <p:spPr>
              <a:xfrm>
                <a:off x="3071451" y="4803620"/>
                <a:ext cx="992644" cy="207749"/>
              </a:xfrm>
              <a:prstGeom prst="rect">
                <a:avLst/>
              </a:prstGeom>
            </p:spPr>
            <p:txBody>
              <a:bodyPr wrap="none" lIns="0" tIns="0" rIns="0" bIns="0" rtlCol="0">
                <a:spAutoFit/>
              </a:bodyPr>
              <a:lstStyle/>
              <a:p>
                <a:pPr algn="r">
                  <a:lnSpc>
                    <a:spcPct val="90000"/>
                  </a:lnSpc>
                  <a:spcBef>
                    <a:spcPts val="600"/>
                  </a:spcBef>
                </a:pPr>
                <a:r>
                  <a:rPr lang="en-US" sz="1500" dirty="0" err="1">
                    <a:solidFill>
                      <a:schemeClr val="accent5"/>
                    </a:solidFill>
                  </a:rPr>
                  <a:t>Redisputes</a:t>
                </a:r>
                <a:endParaRPr lang="en-US" sz="1500" dirty="0">
                  <a:solidFill>
                    <a:schemeClr val="accent5"/>
                  </a:solidFill>
                </a:endParaRPr>
              </a:p>
            </p:txBody>
          </p:sp>
          <p:sp>
            <p:nvSpPr>
              <p:cNvPr id="27" name="Freeform 26">
                <a:extLst>
                  <a:ext uri="{FF2B5EF4-FFF2-40B4-BE49-F238E27FC236}">
                    <a16:creationId xmlns:a16="http://schemas.microsoft.com/office/drawing/2014/main" xmlns="" id="{83902082-13DA-404B-ACB0-7C8200D599B5}"/>
                  </a:ext>
                </a:extLst>
              </p:cNvPr>
              <p:cNvSpPr/>
              <p:nvPr/>
            </p:nvSpPr>
            <p:spPr>
              <a:xfrm>
                <a:off x="4324306" y="4669923"/>
                <a:ext cx="475555" cy="475141"/>
              </a:xfrm>
              <a:custGeom>
                <a:avLst/>
                <a:gdLst>
                  <a:gd name="connsiteX0" fmla="*/ 207134 w 566662"/>
                  <a:gd name="connsiteY0" fmla="*/ 340231 h 566169"/>
                  <a:gd name="connsiteX1" fmla="*/ 359534 w 566662"/>
                  <a:gd name="connsiteY1" fmla="*/ 340231 h 566169"/>
                  <a:gd name="connsiteX2" fmla="*/ 378584 w 566662"/>
                  <a:gd name="connsiteY2" fmla="*/ 359281 h 566169"/>
                  <a:gd name="connsiteX3" fmla="*/ 359534 w 566662"/>
                  <a:gd name="connsiteY3" fmla="*/ 378331 h 566169"/>
                  <a:gd name="connsiteX4" fmla="*/ 207134 w 566662"/>
                  <a:gd name="connsiteY4" fmla="*/ 378331 h 566169"/>
                  <a:gd name="connsiteX5" fmla="*/ 188084 w 566662"/>
                  <a:gd name="connsiteY5" fmla="*/ 359281 h 566169"/>
                  <a:gd name="connsiteX6" fmla="*/ 207134 w 566662"/>
                  <a:gd name="connsiteY6" fmla="*/ 340231 h 566169"/>
                  <a:gd name="connsiteX7" fmla="*/ 207134 w 566662"/>
                  <a:gd name="connsiteY7" fmla="*/ 264031 h 566169"/>
                  <a:gd name="connsiteX8" fmla="*/ 359534 w 566662"/>
                  <a:gd name="connsiteY8" fmla="*/ 264031 h 566169"/>
                  <a:gd name="connsiteX9" fmla="*/ 378584 w 566662"/>
                  <a:gd name="connsiteY9" fmla="*/ 283081 h 566169"/>
                  <a:gd name="connsiteX10" fmla="*/ 359534 w 566662"/>
                  <a:gd name="connsiteY10" fmla="*/ 302131 h 566169"/>
                  <a:gd name="connsiteX11" fmla="*/ 207134 w 566662"/>
                  <a:gd name="connsiteY11" fmla="*/ 302131 h 566169"/>
                  <a:gd name="connsiteX12" fmla="*/ 188084 w 566662"/>
                  <a:gd name="connsiteY12" fmla="*/ 283081 h 566169"/>
                  <a:gd name="connsiteX13" fmla="*/ 207134 w 566662"/>
                  <a:gd name="connsiteY13" fmla="*/ 264031 h 566169"/>
                  <a:gd name="connsiteX14" fmla="*/ 544462 w 566662"/>
                  <a:gd name="connsiteY14" fmla="*/ 239065 h 566169"/>
                  <a:gd name="connsiteX15" fmla="*/ 565214 w 566662"/>
                  <a:gd name="connsiteY15" fmla="*/ 254953 h 566169"/>
                  <a:gd name="connsiteX16" fmla="*/ 566522 w 566662"/>
                  <a:gd name="connsiteY16" fmla="*/ 283477 h 566169"/>
                  <a:gd name="connsiteX17" fmla="*/ 393142 w 566662"/>
                  <a:gd name="connsiteY17" fmla="*/ 544094 h 566169"/>
                  <a:gd name="connsiteX18" fmla="*/ 85675 w 566662"/>
                  <a:gd name="connsiteY18" fmla="*/ 485433 h 566169"/>
                  <a:gd name="connsiteX19" fmla="*/ 60465 w 566662"/>
                  <a:gd name="connsiteY19" fmla="*/ 460172 h 566169"/>
                  <a:gd name="connsiteX20" fmla="*/ 60440 w 566662"/>
                  <a:gd name="connsiteY20" fmla="*/ 490170 h 566169"/>
                  <a:gd name="connsiteX21" fmla="*/ 51182 w 566662"/>
                  <a:gd name="connsiteY21" fmla="*/ 506159 h 566169"/>
                  <a:gd name="connsiteX22" fmla="*/ 32703 w 566662"/>
                  <a:gd name="connsiteY22" fmla="*/ 506146 h 566169"/>
                  <a:gd name="connsiteX23" fmla="*/ 23483 w 566662"/>
                  <a:gd name="connsiteY23" fmla="*/ 490144 h 566169"/>
                  <a:gd name="connsiteX24" fmla="*/ 23547 w 566662"/>
                  <a:gd name="connsiteY24" fmla="*/ 415608 h 566169"/>
                  <a:gd name="connsiteX25" fmla="*/ 23547 w 566662"/>
                  <a:gd name="connsiteY25" fmla="*/ 415557 h 566169"/>
                  <a:gd name="connsiteX26" fmla="*/ 42050 w 566662"/>
                  <a:gd name="connsiteY26" fmla="*/ 397091 h 566169"/>
                  <a:gd name="connsiteX27" fmla="*/ 116612 w 566662"/>
                  <a:gd name="connsiteY27" fmla="*/ 397155 h 566169"/>
                  <a:gd name="connsiteX28" fmla="*/ 135078 w 566662"/>
                  <a:gd name="connsiteY28" fmla="*/ 415659 h 566169"/>
                  <a:gd name="connsiteX29" fmla="*/ 116587 w 566662"/>
                  <a:gd name="connsiteY29" fmla="*/ 434125 h 566169"/>
                  <a:gd name="connsiteX30" fmla="*/ 86653 w 566662"/>
                  <a:gd name="connsiteY30" fmla="*/ 434086 h 566169"/>
                  <a:gd name="connsiteX31" fmla="*/ 111685 w 566662"/>
                  <a:gd name="connsiteY31" fmla="*/ 459169 h 566169"/>
                  <a:gd name="connsiteX32" fmla="*/ 378931 w 566662"/>
                  <a:gd name="connsiteY32" fmla="*/ 509956 h 566169"/>
                  <a:gd name="connsiteX33" fmla="*/ 529540 w 566662"/>
                  <a:gd name="connsiteY33" fmla="*/ 283452 h 566169"/>
                  <a:gd name="connsiteX34" fmla="*/ 528575 w 566662"/>
                  <a:gd name="connsiteY34" fmla="*/ 259817 h 566169"/>
                  <a:gd name="connsiteX35" fmla="*/ 544462 w 566662"/>
                  <a:gd name="connsiteY35" fmla="*/ 239065 h 566169"/>
                  <a:gd name="connsiteX36" fmla="*/ 207134 w 566662"/>
                  <a:gd name="connsiteY36" fmla="*/ 187831 h 566169"/>
                  <a:gd name="connsiteX37" fmla="*/ 359534 w 566662"/>
                  <a:gd name="connsiteY37" fmla="*/ 187831 h 566169"/>
                  <a:gd name="connsiteX38" fmla="*/ 378584 w 566662"/>
                  <a:gd name="connsiteY38" fmla="*/ 206881 h 566169"/>
                  <a:gd name="connsiteX39" fmla="*/ 359534 w 566662"/>
                  <a:gd name="connsiteY39" fmla="*/ 225931 h 566169"/>
                  <a:gd name="connsiteX40" fmla="*/ 207134 w 566662"/>
                  <a:gd name="connsiteY40" fmla="*/ 225931 h 566169"/>
                  <a:gd name="connsiteX41" fmla="*/ 188084 w 566662"/>
                  <a:gd name="connsiteY41" fmla="*/ 206881 h 566169"/>
                  <a:gd name="connsiteX42" fmla="*/ 207134 w 566662"/>
                  <a:gd name="connsiteY42" fmla="*/ 187831 h 566169"/>
                  <a:gd name="connsiteX43" fmla="*/ 253985 w 566662"/>
                  <a:gd name="connsiteY43" fmla="*/ 1479 h 566169"/>
                  <a:gd name="connsiteX44" fmla="*/ 480632 w 566662"/>
                  <a:gd name="connsiteY44" fmla="*/ 80550 h 566169"/>
                  <a:gd name="connsiteX45" fmla="*/ 505879 w 566662"/>
                  <a:gd name="connsiteY45" fmla="*/ 105785 h 566169"/>
                  <a:gd name="connsiteX46" fmla="*/ 505879 w 566662"/>
                  <a:gd name="connsiteY46" fmla="*/ 75788 h 566169"/>
                  <a:gd name="connsiteX47" fmla="*/ 524358 w 566662"/>
                  <a:gd name="connsiteY47" fmla="*/ 57309 h 566169"/>
                  <a:gd name="connsiteX48" fmla="*/ 542836 w 566662"/>
                  <a:gd name="connsiteY48" fmla="*/ 75788 h 566169"/>
                  <a:gd name="connsiteX49" fmla="*/ 542836 w 566662"/>
                  <a:gd name="connsiteY49" fmla="*/ 150362 h 566169"/>
                  <a:gd name="connsiteX50" fmla="*/ 524358 w 566662"/>
                  <a:gd name="connsiteY50" fmla="*/ 168841 h 566169"/>
                  <a:gd name="connsiteX51" fmla="*/ 449796 w 566662"/>
                  <a:gd name="connsiteY51" fmla="*/ 168841 h 566169"/>
                  <a:gd name="connsiteX52" fmla="*/ 431305 w 566662"/>
                  <a:gd name="connsiteY52" fmla="*/ 150362 h 566169"/>
                  <a:gd name="connsiteX53" fmla="*/ 449796 w 566662"/>
                  <a:gd name="connsiteY53" fmla="*/ 131884 h 566169"/>
                  <a:gd name="connsiteX54" fmla="*/ 479704 w 566662"/>
                  <a:gd name="connsiteY54" fmla="*/ 131884 h 566169"/>
                  <a:gd name="connsiteX55" fmla="*/ 454660 w 566662"/>
                  <a:gd name="connsiteY55" fmla="*/ 106826 h 566169"/>
                  <a:gd name="connsiteX56" fmla="*/ 187376 w 566662"/>
                  <a:gd name="connsiteY56" fmla="*/ 56293 h 566169"/>
                  <a:gd name="connsiteX57" fmla="*/ 36957 w 566662"/>
                  <a:gd name="connsiteY57" fmla="*/ 282950 h 566169"/>
                  <a:gd name="connsiteX58" fmla="*/ 38240 w 566662"/>
                  <a:gd name="connsiteY58" fmla="*/ 308109 h 566169"/>
                  <a:gd name="connsiteX59" fmla="*/ 34176 w 566662"/>
                  <a:gd name="connsiteY59" fmla="*/ 321660 h 566169"/>
                  <a:gd name="connsiteX60" fmla="*/ 21717 w 566662"/>
                  <a:gd name="connsiteY60" fmla="*/ 328365 h 566169"/>
                  <a:gd name="connsiteX61" fmla="*/ 19825 w 566662"/>
                  <a:gd name="connsiteY61" fmla="*/ 328467 h 566169"/>
                  <a:gd name="connsiteX62" fmla="*/ 1461 w 566662"/>
                  <a:gd name="connsiteY62" fmla="*/ 311843 h 566169"/>
                  <a:gd name="connsiteX63" fmla="*/ 0 w 566662"/>
                  <a:gd name="connsiteY63" fmla="*/ 282950 h 566169"/>
                  <a:gd name="connsiteX64" fmla="*/ 173126 w 566662"/>
                  <a:gd name="connsiteY64" fmla="*/ 22181 h 566169"/>
                  <a:gd name="connsiteX65" fmla="*/ 253985 w 566662"/>
                  <a:gd name="connsiteY65" fmla="*/ 1479 h 566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66662" h="566169">
                    <a:moveTo>
                      <a:pt x="207134" y="340231"/>
                    </a:moveTo>
                    <a:lnTo>
                      <a:pt x="359534" y="340231"/>
                    </a:lnTo>
                    <a:cubicBezTo>
                      <a:pt x="369694" y="340231"/>
                      <a:pt x="378584" y="349121"/>
                      <a:pt x="378584" y="359281"/>
                    </a:cubicBezTo>
                    <a:cubicBezTo>
                      <a:pt x="378584" y="369441"/>
                      <a:pt x="369694" y="378331"/>
                      <a:pt x="359534" y="378331"/>
                    </a:cubicBezTo>
                    <a:lnTo>
                      <a:pt x="207134" y="378331"/>
                    </a:lnTo>
                    <a:cubicBezTo>
                      <a:pt x="196974" y="378331"/>
                      <a:pt x="188084" y="369441"/>
                      <a:pt x="188084" y="359281"/>
                    </a:cubicBezTo>
                    <a:cubicBezTo>
                      <a:pt x="188084" y="349121"/>
                      <a:pt x="196974" y="340231"/>
                      <a:pt x="207134" y="340231"/>
                    </a:cubicBezTo>
                    <a:close/>
                    <a:moveTo>
                      <a:pt x="207134" y="264031"/>
                    </a:moveTo>
                    <a:lnTo>
                      <a:pt x="359534" y="264031"/>
                    </a:lnTo>
                    <a:cubicBezTo>
                      <a:pt x="369694" y="264031"/>
                      <a:pt x="378584" y="272921"/>
                      <a:pt x="378584" y="283081"/>
                    </a:cubicBezTo>
                    <a:cubicBezTo>
                      <a:pt x="378584" y="293241"/>
                      <a:pt x="369694" y="302131"/>
                      <a:pt x="359534" y="302131"/>
                    </a:cubicBezTo>
                    <a:lnTo>
                      <a:pt x="207134" y="302131"/>
                    </a:lnTo>
                    <a:cubicBezTo>
                      <a:pt x="196974" y="302131"/>
                      <a:pt x="188084" y="293241"/>
                      <a:pt x="188084" y="283081"/>
                    </a:cubicBezTo>
                    <a:cubicBezTo>
                      <a:pt x="188084" y="272921"/>
                      <a:pt x="196974" y="264031"/>
                      <a:pt x="207134" y="264031"/>
                    </a:cubicBezTo>
                    <a:close/>
                    <a:moveTo>
                      <a:pt x="544462" y="239065"/>
                    </a:moveTo>
                    <a:cubicBezTo>
                      <a:pt x="554572" y="237757"/>
                      <a:pt x="563843" y="244856"/>
                      <a:pt x="565214" y="254953"/>
                    </a:cubicBezTo>
                    <a:cubicBezTo>
                      <a:pt x="566484" y="264402"/>
                      <a:pt x="566916" y="273952"/>
                      <a:pt x="566522" y="283477"/>
                    </a:cubicBezTo>
                    <a:cubicBezTo>
                      <a:pt x="566408" y="397320"/>
                      <a:pt x="498095" y="499999"/>
                      <a:pt x="393142" y="544094"/>
                    </a:cubicBezTo>
                    <a:cubicBezTo>
                      <a:pt x="288189" y="588163"/>
                      <a:pt x="167031" y="565062"/>
                      <a:pt x="85675" y="485433"/>
                    </a:cubicBezTo>
                    <a:lnTo>
                      <a:pt x="60465" y="460172"/>
                    </a:lnTo>
                    <a:lnTo>
                      <a:pt x="60440" y="490170"/>
                    </a:lnTo>
                    <a:cubicBezTo>
                      <a:pt x="60440" y="496774"/>
                      <a:pt x="56909" y="502870"/>
                      <a:pt x="51182" y="506159"/>
                    </a:cubicBezTo>
                    <a:cubicBezTo>
                      <a:pt x="45467" y="509461"/>
                      <a:pt x="38431" y="509461"/>
                      <a:pt x="32703" y="506146"/>
                    </a:cubicBezTo>
                    <a:cubicBezTo>
                      <a:pt x="26988" y="502844"/>
                      <a:pt x="23470" y="496736"/>
                      <a:pt x="23483" y="490144"/>
                    </a:cubicBezTo>
                    <a:lnTo>
                      <a:pt x="23547" y="415608"/>
                    </a:lnTo>
                    <a:lnTo>
                      <a:pt x="23547" y="415557"/>
                    </a:lnTo>
                    <a:cubicBezTo>
                      <a:pt x="23559" y="405346"/>
                      <a:pt x="31840" y="397079"/>
                      <a:pt x="42050" y="397091"/>
                    </a:cubicBezTo>
                    <a:lnTo>
                      <a:pt x="116612" y="397155"/>
                    </a:lnTo>
                    <a:cubicBezTo>
                      <a:pt x="126810" y="397168"/>
                      <a:pt x="135091" y="405461"/>
                      <a:pt x="135078" y="415659"/>
                    </a:cubicBezTo>
                    <a:cubicBezTo>
                      <a:pt x="135065" y="425870"/>
                      <a:pt x="126798" y="434125"/>
                      <a:pt x="116587" y="434125"/>
                    </a:cubicBezTo>
                    <a:lnTo>
                      <a:pt x="86653" y="434086"/>
                    </a:lnTo>
                    <a:lnTo>
                      <a:pt x="111685" y="459169"/>
                    </a:lnTo>
                    <a:cubicBezTo>
                      <a:pt x="182449" y="528295"/>
                      <a:pt x="287732" y="548310"/>
                      <a:pt x="378931" y="509956"/>
                    </a:cubicBezTo>
                    <a:cubicBezTo>
                      <a:pt x="470117" y="471615"/>
                      <a:pt x="529464" y="382372"/>
                      <a:pt x="529540" y="283452"/>
                    </a:cubicBezTo>
                    <a:cubicBezTo>
                      <a:pt x="529553" y="272466"/>
                      <a:pt x="529197" y="271628"/>
                      <a:pt x="528575" y="259817"/>
                    </a:cubicBezTo>
                    <a:cubicBezTo>
                      <a:pt x="527546" y="249784"/>
                      <a:pt x="534518" y="240678"/>
                      <a:pt x="544462" y="239065"/>
                    </a:cubicBezTo>
                    <a:close/>
                    <a:moveTo>
                      <a:pt x="207134" y="187831"/>
                    </a:moveTo>
                    <a:lnTo>
                      <a:pt x="359534" y="187831"/>
                    </a:lnTo>
                    <a:cubicBezTo>
                      <a:pt x="369694" y="187831"/>
                      <a:pt x="378584" y="196721"/>
                      <a:pt x="378584" y="206881"/>
                    </a:cubicBezTo>
                    <a:cubicBezTo>
                      <a:pt x="378584" y="217041"/>
                      <a:pt x="369694" y="225931"/>
                      <a:pt x="359534" y="225931"/>
                    </a:cubicBezTo>
                    <a:lnTo>
                      <a:pt x="207134" y="225931"/>
                    </a:lnTo>
                    <a:cubicBezTo>
                      <a:pt x="196974" y="225931"/>
                      <a:pt x="188084" y="217041"/>
                      <a:pt x="188084" y="206881"/>
                    </a:cubicBezTo>
                    <a:cubicBezTo>
                      <a:pt x="188084" y="196721"/>
                      <a:pt x="196974" y="187831"/>
                      <a:pt x="207134" y="187831"/>
                    </a:cubicBezTo>
                    <a:close/>
                    <a:moveTo>
                      <a:pt x="253985" y="1479"/>
                    </a:moveTo>
                    <a:cubicBezTo>
                      <a:pt x="336142" y="-6961"/>
                      <a:pt x="419567" y="20885"/>
                      <a:pt x="480632" y="80550"/>
                    </a:cubicBezTo>
                    <a:lnTo>
                      <a:pt x="505879" y="105785"/>
                    </a:lnTo>
                    <a:lnTo>
                      <a:pt x="505879" y="75788"/>
                    </a:lnTo>
                    <a:cubicBezTo>
                      <a:pt x="505879" y="65577"/>
                      <a:pt x="514160" y="57309"/>
                      <a:pt x="524358" y="57309"/>
                    </a:cubicBezTo>
                    <a:cubicBezTo>
                      <a:pt x="534568" y="57309"/>
                      <a:pt x="542836" y="65577"/>
                      <a:pt x="542836" y="75788"/>
                    </a:cubicBezTo>
                    <a:lnTo>
                      <a:pt x="542836" y="150362"/>
                    </a:lnTo>
                    <a:cubicBezTo>
                      <a:pt x="542836" y="160573"/>
                      <a:pt x="534568" y="168841"/>
                      <a:pt x="524358" y="168841"/>
                    </a:cubicBezTo>
                    <a:lnTo>
                      <a:pt x="449796" y="168841"/>
                    </a:lnTo>
                    <a:cubicBezTo>
                      <a:pt x="439598" y="168841"/>
                      <a:pt x="431305" y="160573"/>
                      <a:pt x="431305" y="150362"/>
                    </a:cubicBezTo>
                    <a:cubicBezTo>
                      <a:pt x="431305" y="140151"/>
                      <a:pt x="439598" y="131884"/>
                      <a:pt x="449796" y="131884"/>
                    </a:cubicBezTo>
                    <a:lnTo>
                      <a:pt x="479704" y="131884"/>
                    </a:lnTo>
                    <a:lnTo>
                      <a:pt x="454660" y="106826"/>
                    </a:lnTo>
                    <a:cubicBezTo>
                      <a:pt x="383832" y="37777"/>
                      <a:pt x="278524" y="17863"/>
                      <a:pt x="187376" y="56293"/>
                    </a:cubicBezTo>
                    <a:cubicBezTo>
                      <a:pt x="96228" y="94723"/>
                      <a:pt x="36970" y="184017"/>
                      <a:pt x="36957" y="282950"/>
                    </a:cubicBezTo>
                    <a:cubicBezTo>
                      <a:pt x="36970" y="291357"/>
                      <a:pt x="37401" y="299752"/>
                      <a:pt x="38240" y="308109"/>
                    </a:cubicBezTo>
                    <a:cubicBezTo>
                      <a:pt x="38735" y="312998"/>
                      <a:pt x="37275" y="317875"/>
                      <a:pt x="34176" y="321660"/>
                    </a:cubicBezTo>
                    <a:cubicBezTo>
                      <a:pt x="31077" y="325457"/>
                      <a:pt x="26594" y="327870"/>
                      <a:pt x="21717" y="328365"/>
                    </a:cubicBezTo>
                    <a:cubicBezTo>
                      <a:pt x="21082" y="328429"/>
                      <a:pt x="20460" y="328467"/>
                      <a:pt x="19825" y="328467"/>
                    </a:cubicBezTo>
                    <a:cubicBezTo>
                      <a:pt x="10350" y="328454"/>
                      <a:pt x="2426" y="321266"/>
                      <a:pt x="1461" y="311843"/>
                    </a:cubicBezTo>
                    <a:cubicBezTo>
                      <a:pt x="495" y="302241"/>
                      <a:pt x="0" y="292589"/>
                      <a:pt x="0" y="282950"/>
                    </a:cubicBezTo>
                    <a:cubicBezTo>
                      <a:pt x="0" y="169107"/>
                      <a:pt x="68212" y="66364"/>
                      <a:pt x="173126" y="22181"/>
                    </a:cubicBezTo>
                    <a:cubicBezTo>
                      <a:pt x="199355" y="11138"/>
                      <a:pt x="226600" y="4293"/>
                      <a:pt x="253985" y="1479"/>
                    </a:cubicBezTo>
                    <a:close/>
                  </a:path>
                </a:pathLst>
              </a:custGeom>
              <a:solidFill>
                <a:schemeClr val="accent5"/>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34" name="Group 33">
              <a:extLst>
                <a:ext uri="{FF2B5EF4-FFF2-40B4-BE49-F238E27FC236}">
                  <a16:creationId xmlns:a16="http://schemas.microsoft.com/office/drawing/2014/main" xmlns="" id="{E5062C99-D0CB-064D-A0B9-9389F45A120E}"/>
                </a:ext>
              </a:extLst>
            </p:cNvPr>
            <p:cNvGrpSpPr/>
            <p:nvPr/>
          </p:nvGrpSpPr>
          <p:grpSpPr>
            <a:xfrm>
              <a:off x="1475438" y="5361019"/>
              <a:ext cx="3315875" cy="511589"/>
              <a:chOff x="1475438" y="5361019"/>
              <a:chExt cx="3315875" cy="511589"/>
            </a:xfrm>
          </p:grpSpPr>
          <p:sp>
            <p:nvSpPr>
              <p:cNvPr id="21" name="TextBox 20">
                <a:extLst>
                  <a:ext uri="{FF2B5EF4-FFF2-40B4-BE49-F238E27FC236}">
                    <a16:creationId xmlns:a16="http://schemas.microsoft.com/office/drawing/2014/main" xmlns="" id="{688A8967-6ABF-384C-86CD-3FF8F4763A8E}"/>
                  </a:ext>
                </a:extLst>
              </p:cNvPr>
              <p:cNvSpPr txBox="1"/>
              <p:nvPr/>
            </p:nvSpPr>
            <p:spPr>
              <a:xfrm>
                <a:off x="1475438" y="5512940"/>
                <a:ext cx="2588657" cy="207749"/>
              </a:xfrm>
              <a:prstGeom prst="rect">
                <a:avLst/>
              </a:prstGeom>
            </p:spPr>
            <p:txBody>
              <a:bodyPr wrap="none" lIns="0" tIns="0" rIns="0" bIns="0" rtlCol="0">
                <a:spAutoFit/>
              </a:bodyPr>
              <a:lstStyle/>
              <a:p>
                <a:pPr algn="r">
                  <a:lnSpc>
                    <a:spcPct val="90000"/>
                  </a:lnSpc>
                  <a:spcBef>
                    <a:spcPts val="600"/>
                  </a:spcBef>
                </a:pPr>
                <a:r>
                  <a:rPr lang="en-US" sz="1500" dirty="0">
                    <a:solidFill>
                      <a:schemeClr val="accent5"/>
                    </a:solidFill>
                  </a:rPr>
                  <a:t>Low Dollar EMV Chargebacks</a:t>
                </a:r>
              </a:p>
            </p:txBody>
          </p:sp>
          <p:sp>
            <p:nvSpPr>
              <p:cNvPr id="28" name="Freeform 27">
                <a:extLst>
                  <a:ext uri="{FF2B5EF4-FFF2-40B4-BE49-F238E27FC236}">
                    <a16:creationId xmlns:a16="http://schemas.microsoft.com/office/drawing/2014/main" xmlns="" id="{77E97F26-7CB5-524A-A18C-2DBDFF048004}"/>
                  </a:ext>
                </a:extLst>
              </p:cNvPr>
              <p:cNvSpPr>
                <a:spLocks noChangeAspect="1"/>
              </p:cNvSpPr>
              <p:nvPr/>
            </p:nvSpPr>
            <p:spPr>
              <a:xfrm>
                <a:off x="4332854" y="5361019"/>
                <a:ext cx="458459" cy="511589"/>
              </a:xfrm>
              <a:custGeom>
                <a:avLst/>
                <a:gdLst>
                  <a:gd name="connsiteX0" fmla="*/ 152400 w 546291"/>
                  <a:gd name="connsiteY0" fmla="*/ 514350 h 609600"/>
                  <a:gd name="connsiteX1" fmla="*/ 171450 w 546291"/>
                  <a:gd name="connsiteY1" fmla="*/ 533400 h 609600"/>
                  <a:gd name="connsiteX2" fmla="*/ 152400 w 546291"/>
                  <a:gd name="connsiteY2" fmla="*/ 552450 h 609600"/>
                  <a:gd name="connsiteX3" fmla="*/ 133350 w 546291"/>
                  <a:gd name="connsiteY3" fmla="*/ 533400 h 609600"/>
                  <a:gd name="connsiteX4" fmla="*/ 152400 w 546291"/>
                  <a:gd name="connsiteY4" fmla="*/ 514350 h 609600"/>
                  <a:gd name="connsiteX5" fmla="*/ 38105 w 546291"/>
                  <a:gd name="connsiteY5" fmla="*/ 495297 h 609600"/>
                  <a:gd name="connsiteX6" fmla="*/ 38105 w 546291"/>
                  <a:gd name="connsiteY6" fmla="*/ 571497 h 609600"/>
                  <a:gd name="connsiteX7" fmla="*/ 266705 w 546291"/>
                  <a:gd name="connsiteY7" fmla="*/ 571497 h 609600"/>
                  <a:gd name="connsiteX8" fmla="*/ 266705 w 546291"/>
                  <a:gd name="connsiteY8" fmla="*/ 495297 h 609600"/>
                  <a:gd name="connsiteX9" fmla="*/ 350056 w 546291"/>
                  <a:gd name="connsiteY9" fmla="*/ 219778 h 609600"/>
                  <a:gd name="connsiteX10" fmla="*/ 364529 w 546291"/>
                  <a:gd name="connsiteY10" fmla="*/ 221382 h 609600"/>
                  <a:gd name="connsiteX11" fmla="*/ 413717 w 546291"/>
                  <a:gd name="connsiteY11" fmla="*/ 303017 h 609600"/>
                  <a:gd name="connsiteX12" fmla="*/ 362091 w 546291"/>
                  <a:gd name="connsiteY12" fmla="*/ 386177 h 609600"/>
                  <a:gd name="connsiteX13" fmla="*/ 353582 w 546291"/>
                  <a:gd name="connsiteY13" fmla="*/ 388183 h 609600"/>
                  <a:gd name="connsiteX14" fmla="*/ 336526 w 546291"/>
                  <a:gd name="connsiteY14" fmla="*/ 377655 h 609600"/>
                  <a:gd name="connsiteX15" fmla="*/ 345048 w 546291"/>
                  <a:gd name="connsiteY15" fmla="*/ 352090 h 609600"/>
                  <a:gd name="connsiteX16" fmla="*/ 375617 w 546291"/>
                  <a:gd name="connsiteY16" fmla="*/ 303017 h 609600"/>
                  <a:gd name="connsiteX17" fmla="*/ 346178 w 546291"/>
                  <a:gd name="connsiteY17" fmla="*/ 254770 h 609600"/>
                  <a:gd name="connsiteX18" fmla="*/ 338660 w 546291"/>
                  <a:gd name="connsiteY18" fmla="*/ 228900 h 609600"/>
                  <a:gd name="connsiteX19" fmla="*/ 350056 w 546291"/>
                  <a:gd name="connsiteY19" fmla="*/ 219778 h 609600"/>
                  <a:gd name="connsiteX20" fmla="*/ 410465 w 546291"/>
                  <a:gd name="connsiteY20" fmla="*/ 183417 h 609600"/>
                  <a:gd name="connsiteX21" fmla="*/ 424495 w 546291"/>
                  <a:gd name="connsiteY21" fmla="*/ 187375 h 609600"/>
                  <a:gd name="connsiteX22" fmla="*/ 479994 w 546291"/>
                  <a:gd name="connsiteY22" fmla="*/ 303008 h 609600"/>
                  <a:gd name="connsiteX23" fmla="*/ 422577 w 546291"/>
                  <a:gd name="connsiteY23" fmla="*/ 419937 h 609600"/>
                  <a:gd name="connsiteX24" fmla="*/ 410931 w 546291"/>
                  <a:gd name="connsiteY24" fmla="*/ 423925 h 609600"/>
                  <a:gd name="connsiteX25" fmla="*/ 395844 w 546291"/>
                  <a:gd name="connsiteY25" fmla="*/ 416533 h 609600"/>
                  <a:gd name="connsiteX26" fmla="*/ 399260 w 546291"/>
                  <a:gd name="connsiteY26" fmla="*/ 389800 h 609600"/>
                  <a:gd name="connsiteX27" fmla="*/ 441894 w 546291"/>
                  <a:gd name="connsiteY27" fmla="*/ 303008 h 609600"/>
                  <a:gd name="connsiteX28" fmla="*/ 400911 w 546291"/>
                  <a:gd name="connsiteY28" fmla="*/ 217283 h 609600"/>
                  <a:gd name="connsiteX29" fmla="*/ 397749 w 546291"/>
                  <a:gd name="connsiteY29" fmla="*/ 190537 h 609600"/>
                  <a:gd name="connsiteX30" fmla="*/ 410465 w 546291"/>
                  <a:gd name="connsiteY30" fmla="*/ 183417 h 609600"/>
                  <a:gd name="connsiteX31" fmla="*/ 38105 w 546291"/>
                  <a:gd name="connsiteY31" fmla="*/ 152397 h 609600"/>
                  <a:gd name="connsiteX32" fmla="*/ 38105 w 546291"/>
                  <a:gd name="connsiteY32" fmla="*/ 457197 h 609600"/>
                  <a:gd name="connsiteX33" fmla="*/ 266705 w 546291"/>
                  <a:gd name="connsiteY33" fmla="*/ 457197 h 609600"/>
                  <a:gd name="connsiteX34" fmla="*/ 266705 w 546291"/>
                  <a:gd name="connsiteY34" fmla="*/ 152397 h 609600"/>
                  <a:gd name="connsiteX35" fmla="*/ 466292 w 546291"/>
                  <a:gd name="connsiteY35" fmla="*/ 148146 h 609600"/>
                  <a:gd name="connsiteX36" fmla="*/ 479971 w 546291"/>
                  <a:gd name="connsiteY36" fmla="*/ 153181 h 609600"/>
                  <a:gd name="connsiteX37" fmla="*/ 546291 w 546291"/>
                  <a:gd name="connsiteY37" fmla="*/ 303016 h 609600"/>
                  <a:gd name="connsiteX38" fmla="*/ 478663 w 546291"/>
                  <a:gd name="connsiteY38" fmla="*/ 454120 h 609600"/>
                  <a:gd name="connsiteX39" fmla="*/ 459918 w 546291"/>
                  <a:gd name="connsiteY39" fmla="*/ 461448 h 609600"/>
                  <a:gd name="connsiteX40" fmla="*/ 440868 w 546291"/>
                  <a:gd name="connsiteY40" fmla="*/ 442398 h 609600"/>
                  <a:gd name="connsiteX41" fmla="*/ 455219 w 546291"/>
                  <a:gd name="connsiteY41" fmla="*/ 423932 h 609600"/>
                  <a:gd name="connsiteX42" fmla="*/ 508191 w 546291"/>
                  <a:gd name="connsiteY42" fmla="*/ 303016 h 609600"/>
                  <a:gd name="connsiteX43" fmla="*/ 454152 w 546291"/>
                  <a:gd name="connsiteY43" fmla="*/ 181185 h 609600"/>
                  <a:gd name="connsiteX44" fmla="*/ 453060 w 546291"/>
                  <a:gd name="connsiteY44" fmla="*/ 154273 h 609600"/>
                  <a:gd name="connsiteX45" fmla="*/ 466292 w 546291"/>
                  <a:gd name="connsiteY45" fmla="*/ 148146 h 609600"/>
                  <a:gd name="connsiteX46" fmla="*/ 114300 w 546291"/>
                  <a:gd name="connsiteY46" fmla="*/ 57150 h 609600"/>
                  <a:gd name="connsiteX47" fmla="*/ 190500 w 546291"/>
                  <a:gd name="connsiteY47" fmla="*/ 57150 h 609600"/>
                  <a:gd name="connsiteX48" fmla="*/ 209550 w 546291"/>
                  <a:gd name="connsiteY48" fmla="*/ 76200 h 609600"/>
                  <a:gd name="connsiteX49" fmla="*/ 190500 w 546291"/>
                  <a:gd name="connsiteY49" fmla="*/ 95250 h 609600"/>
                  <a:gd name="connsiteX50" fmla="*/ 114300 w 546291"/>
                  <a:gd name="connsiteY50" fmla="*/ 95250 h 609600"/>
                  <a:gd name="connsiteX51" fmla="*/ 95250 w 546291"/>
                  <a:gd name="connsiteY51" fmla="*/ 76200 h 609600"/>
                  <a:gd name="connsiteX52" fmla="*/ 114300 w 546291"/>
                  <a:gd name="connsiteY52" fmla="*/ 57150 h 609600"/>
                  <a:gd name="connsiteX53" fmla="*/ 38105 w 546291"/>
                  <a:gd name="connsiteY53" fmla="*/ 38097 h 609600"/>
                  <a:gd name="connsiteX54" fmla="*/ 38105 w 546291"/>
                  <a:gd name="connsiteY54" fmla="*/ 114297 h 609600"/>
                  <a:gd name="connsiteX55" fmla="*/ 266705 w 546291"/>
                  <a:gd name="connsiteY55" fmla="*/ 114297 h 609600"/>
                  <a:gd name="connsiteX56" fmla="*/ 266705 w 546291"/>
                  <a:gd name="connsiteY56" fmla="*/ 38097 h 609600"/>
                  <a:gd name="connsiteX57" fmla="*/ 38100 w 546291"/>
                  <a:gd name="connsiteY57" fmla="*/ 0 h 609600"/>
                  <a:gd name="connsiteX58" fmla="*/ 266700 w 546291"/>
                  <a:gd name="connsiteY58" fmla="*/ 0 h 609600"/>
                  <a:gd name="connsiteX59" fmla="*/ 304800 w 546291"/>
                  <a:gd name="connsiteY59" fmla="*/ 38100 h 609600"/>
                  <a:gd name="connsiteX60" fmla="*/ 304800 w 546291"/>
                  <a:gd name="connsiteY60" fmla="*/ 114300 h 609600"/>
                  <a:gd name="connsiteX61" fmla="*/ 304800 w 546291"/>
                  <a:gd name="connsiteY61" fmla="*/ 152400 h 609600"/>
                  <a:gd name="connsiteX62" fmla="*/ 304800 w 546291"/>
                  <a:gd name="connsiteY62" fmla="*/ 457200 h 609600"/>
                  <a:gd name="connsiteX63" fmla="*/ 304800 w 546291"/>
                  <a:gd name="connsiteY63" fmla="*/ 495300 h 609600"/>
                  <a:gd name="connsiteX64" fmla="*/ 304800 w 546291"/>
                  <a:gd name="connsiteY64" fmla="*/ 571500 h 609600"/>
                  <a:gd name="connsiteX65" fmla="*/ 266700 w 546291"/>
                  <a:gd name="connsiteY65" fmla="*/ 609600 h 609600"/>
                  <a:gd name="connsiteX66" fmla="*/ 38100 w 546291"/>
                  <a:gd name="connsiteY66" fmla="*/ 609600 h 609600"/>
                  <a:gd name="connsiteX67" fmla="*/ 0 w 546291"/>
                  <a:gd name="connsiteY67" fmla="*/ 571500 h 609600"/>
                  <a:gd name="connsiteX68" fmla="*/ 0 w 546291"/>
                  <a:gd name="connsiteY68" fmla="*/ 495300 h 609600"/>
                  <a:gd name="connsiteX69" fmla="*/ 0 w 546291"/>
                  <a:gd name="connsiteY69" fmla="*/ 457200 h 609600"/>
                  <a:gd name="connsiteX70" fmla="*/ 0 w 546291"/>
                  <a:gd name="connsiteY70" fmla="*/ 152400 h 609600"/>
                  <a:gd name="connsiteX71" fmla="*/ 0 w 546291"/>
                  <a:gd name="connsiteY71" fmla="*/ 114300 h 609600"/>
                  <a:gd name="connsiteX72" fmla="*/ 0 w 546291"/>
                  <a:gd name="connsiteY72" fmla="*/ 38100 h 609600"/>
                  <a:gd name="connsiteX73" fmla="*/ 38100 w 546291"/>
                  <a:gd name="connsiteY73"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46291" h="609600">
                    <a:moveTo>
                      <a:pt x="152400" y="514350"/>
                    </a:moveTo>
                    <a:cubicBezTo>
                      <a:pt x="162916" y="514350"/>
                      <a:pt x="171450" y="522872"/>
                      <a:pt x="171450" y="533400"/>
                    </a:cubicBezTo>
                    <a:cubicBezTo>
                      <a:pt x="171450" y="543928"/>
                      <a:pt x="162916" y="552450"/>
                      <a:pt x="152400" y="552450"/>
                    </a:cubicBezTo>
                    <a:cubicBezTo>
                      <a:pt x="141872" y="552450"/>
                      <a:pt x="133350" y="543928"/>
                      <a:pt x="133350" y="533400"/>
                    </a:cubicBezTo>
                    <a:cubicBezTo>
                      <a:pt x="133350" y="522872"/>
                      <a:pt x="141872" y="514350"/>
                      <a:pt x="152400" y="514350"/>
                    </a:cubicBezTo>
                    <a:close/>
                    <a:moveTo>
                      <a:pt x="38105" y="495297"/>
                    </a:moveTo>
                    <a:lnTo>
                      <a:pt x="38105" y="571497"/>
                    </a:lnTo>
                    <a:lnTo>
                      <a:pt x="266705" y="571497"/>
                    </a:lnTo>
                    <a:lnTo>
                      <a:pt x="266705" y="495297"/>
                    </a:lnTo>
                    <a:close/>
                    <a:moveTo>
                      <a:pt x="350056" y="219778"/>
                    </a:moveTo>
                    <a:cubicBezTo>
                      <a:pt x="354741" y="218423"/>
                      <a:pt x="359938" y="218855"/>
                      <a:pt x="364529" y="221382"/>
                    </a:cubicBezTo>
                    <a:cubicBezTo>
                      <a:pt x="394870" y="238069"/>
                      <a:pt x="413717" y="269349"/>
                      <a:pt x="413717" y="303017"/>
                    </a:cubicBezTo>
                    <a:cubicBezTo>
                      <a:pt x="413717" y="337853"/>
                      <a:pt x="393447" y="370492"/>
                      <a:pt x="362091" y="386177"/>
                    </a:cubicBezTo>
                    <a:cubicBezTo>
                      <a:pt x="359348" y="387536"/>
                      <a:pt x="356440" y="388183"/>
                      <a:pt x="353582" y="388183"/>
                    </a:cubicBezTo>
                    <a:cubicBezTo>
                      <a:pt x="346597" y="388183"/>
                      <a:pt x="339866" y="384323"/>
                      <a:pt x="336526" y="377655"/>
                    </a:cubicBezTo>
                    <a:cubicBezTo>
                      <a:pt x="331827" y="368232"/>
                      <a:pt x="335650" y="356789"/>
                      <a:pt x="345048" y="352090"/>
                    </a:cubicBezTo>
                    <a:cubicBezTo>
                      <a:pt x="363628" y="342819"/>
                      <a:pt x="375617" y="323553"/>
                      <a:pt x="375617" y="303017"/>
                    </a:cubicBezTo>
                    <a:cubicBezTo>
                      <a:pt x="375617" y="283243"/>
                      <a:pt x="364326" y="264765"/>
                      <a:pt x="346178" y="254770"/>
                    </a:cubicBezTo>
                    <a:cubicBezTo>
                      <a:pt x="336945" y="249690"/>
                      <a:pt x="333580" y="238107"/>
                      <a:pt x="338660" y="228900"/>
                    </a:cubicBezTo>
                    <a:cubicBezTo>
                      <a:pt x="341200" y="224277"/>
                      <a:pt x="345372" y="221134"/>
                      <a:pt x="350056" y="219778"/>
                    </a:cubicBezTo>
                    <a:close/>
                    <a:moveTo>
                      <a:pt x="410465" y="183417"/>
                    </a:moveTo>
                    <a:cubicBezTo>
                      <a:pt x="415307" y="182844"/>
                      <a:pt x="420368" y="184117"/>
                      <a:pt x="424495" y="187375"/>
                    </a:cubicBezTo>
                    <a:cubicBezTo>
                      <a:pt x="459763" y="215175"/>
                      <a:pt x="479994" y="257339"/>
                      <a:pt x="479994" y="303008"/>
                    </a:cubicBezTo>
                    <a:cubicBezTo>
                      <a:pt x="479994" y="349084"/>
                      <a:pt x="459064" y="391705"/>
                      <a:pt x="422577" y="419937"/>
                    </a:cubicBezTo>
                    <a:cubicBezTo>
                      <a:pt x="419098" y="422617"/>
                      <a:pt x="414995" y="423925"/>
                      <a:pt x="410931" y="423925"/>
                    </a:cubicBezTo>
                    <a:cubicBezTo>
                      <a:pt x="405229" y="423925"/>
                      <a:pt x="399603" y="421385"/>
                      <a:pt x="395844" y="416533"/>
                    </a:cubicBezTo>
                    <a:cubicBezTo>
                      <a:pt x="389405" y="408215"/>
                      <a:pt x="390929" y="396239"/>
                      <a:pt x="399260" y="389800"/>
                    </a:cubicBezTo>
                    <a:cubicBezTo>
                      <a:pt x="426349" y="368845"/>
                      <a:pt x="441894" y="337209"/>
                      <a:pt x="441894" y="303008"/>
                    </a:cubicBezTo>
                    <a:cubicBezTo>
                      <a:pt x="441894" y="269086"/>
                      <a:pt x="426946" y="237832"/>
                      <a:pt x="400911" y="217283"/>
                    </a:cubicBezTo>
                    <a:cubicBezTo>
                      <a:pt x="392643" y="210781"/>
                      <a:pt x="391234" y="198792"/>
                      <a:pt x="397749" y="190537"/>
                    </a:cubicBezTo>
                    <a:cubicBezTo>
                      <a:pt x="401000" y="186410"/>
                      <a:pt x="405623" y="183990"/>
                      <a:pt x="410465" y="183417"/>
                    </a:cubicBezTo>
                    <a:close/>
                    <a:moveTo>
                      <a:pt x="38105" y="152397"/>
                    </a:moveTo>
                    <a:lnTo>
                      <a:pt x="38105" y="457197"/>
                    </a:lnTo>
                    <a:lnTo>
                      <a:pt x="266705" y="457197"/>
                    </a:lnTo>
                    <a:lnTo>
                      <a:pt x="266705" y="152397"/>
                    </a:lnTo>
                    <a:close/>
                    <a:moveTo>
                      <a:pt x="466292" y="148146"/>
                    </a:moveTo>
                    <a:cubicBezTo>
                      <a:pt x="471167" y="147949"/>
                      <a:pt x="476117" y="149613"/>
                      <a:pt x="479971" y="153181"/>
                    </a:cubicBezTo>
                    <a:cubicBezTo>
                      <a:pt x="522110" y="192030"/>
                      <a:pt x="546291" y="246640"/>
                      <a:pt x="546291" y="303016"/>
                    </a:cubicBezTo>
                    <a:cubicBezTo>
                      <a:pt x="546291" y="360039"/>
                      <a:pt x="521640" y="415119"/>
                      <a:pt x="478663" y="454120"/>
                    </a:cubicBezTo>
                    <a:cubicBezTo>
                      <a:pt x="474282" y="458553"/>
                      <a:pt x="467195" y="461448"/>
                      <a:pt x="459918" y="461448"/>
                    </a:cubicBezTo>
                    <a:cubicBezTo>
                      <a:pt x="449402" y="461448"/>
                      <a:pt x="440868" y="452927"/>
                      <a:pt x="440868" y="442398"/>
                    </a:cubicBezTo>
                    <a:cubicBezTo>
                      <a:pt x="440868" y="433508"/>
                      <a:pt x="446964" y="426028"/>
                      <a:pt x="455219" y="423932"/>
                    </a:cubicBezTo>
                    <a:cubicBezTo>
                      <a:pt x="489153" y="391738"/>
                      <a:pt x="508191" y="348088"/>
                      <a:pt x="508191" y="303016"/>
                    </a:cubicBezTo>
                    <a:cubicBezTo>
                      <a:pt x="508191" y="257245"/>
                      <a:pt x="488493" y="212846"/>
                      <a:pt x="454152" y="181185"/>
                    </a:cubicBezTo>
                    <a:cubicBezTo>
                      <a:pt x="446405" y="174060"/>
                      <a:pt x="445923" y="162008"/>
                      <a:pt x="453060" y="154273"/>
                    </a:cubicBezTo>
                    <a:cubicBezTo>
                      <a:pt x="456616" y="150400"/>
                      <a:pt x="461417" y="148342"/>
                      <a:pt x="466292" y="148146"/>
                    </a:cubicBezTo>
                    <a:close/>
                    <a:moveTo>
                      <a:pt x="114300" y="57150"/>
                    </a:moveTo>
                    <a:lnTo>
                      <a:pt x="190500" y="57150"/>
                    </a:lnTo>
                    <a:cubicBezTo>
                      <a:pt x="201016" y="57150"/>
                      <a:pt x="209550" y="65672"/>
                      <a:pt x="209550" y="76200"/>
                    </a:cubicBezTo>
                    <a:cubicBezTo>
                      <a:pt x="209550" y="86728"/>
                      <a:pt x="201016" y="95250"/>
                      <a:pt x="190500" y="95250"/>
                    </a:cubicBezTo>
                    <a:lnTo>
                      <a:pt x="114300" y="95250"/>
                    </a:lnTo>
                    <a:cubicBezTo>
                      <a:pt x="103784" y="95250"/>
                      <a:pt x="95250" y="86728"/>
                      <a:pt x="95250" y="76200"/>
                    </a:cubicBezTo>
                    <a:cubicBezTo>
                      <a:pt x="95250" y="65672"/>
                      <a:pt x="103784" y="57150"/>
                      <a:pt x="114300" y="57150"/>
                    </a:cubicBezTo>
                    <a:close/>
                    <a:moveTo>
                      <a:pt x="38105" y="38097"/>
                    </a:moveTo>
                    <a:lnTo>
                      <a:pt x="38105" y="114297"/>
                    </a:lnTo>
                    <a:lnTo>
                      <a:pt x="266705" y="114297"/>
                    </a:lnTo>
                    <a:lnTo>
                      <a:pt x="266705" y="38097"/>
                    </a:lnTo>
                    <a:close/>
                    <a:moveTo>
                      <a:pt x="38100" y="0"/>
                    </a:moveTo>
                    <a:lnTo>
                      <a:pt x="266700" y="0"/>
                    </a:lnTo>
                    <a:cubicBezTo>
                      <a:pt x="287642" y="0"/>
                      <a:pt x="304800" y="17145"/>
                      <a:pt x="304800" y="38100"/>
                    </a:cubicBezTo>
                    <a:lnTo>
                      <a:pt x="304800" y="114300"/>
                    </a:lnTo>
                    <a:lnTo>
                      <a:pt x="304800" y="152400"/>
                    </a:lnTo>
                    <a:lnTo>
                      <a:pt x="304800" y="457200"/>
                    </a:lnTo>
                    <a:lnTo>
                      <a:pt x="304800" y="495300"/>
                    </a:lnTo>
                    <a:lnTo>
                      <a:pt x="304800" y="571500"/>
                    </a:lnTo>
                    <a:cubicBezTo>
                      <a:pt x="304800" y="592455"/>
                      <a:pt x="287642" y="609600"/>
                      <a:pt x="266700" y="609600"/>
                    </a:cubicBezTo>
                    <a:lnTo>
                      <a:pt x="38100" y="609600"/>
                    </a:lnTo>
                    <a:cubicBezTo>
                      <a:pt x="17145" y="609600"/>
                      <a:pt x="0" y="592455"/>
                      <a:pt x="0" y="571500"/>
                    </a:cubicBezTo>
                    <a:lnTo>
                      <a:pt x="0" y="495300"/>
                    </a:lnTo>
                    <a:lnTo>
                      <a:pt x="0" y="457200"/>
                    </a:lnTo>
                    <a:lnTo>
                      <a:pt x="0" y="152400"/>
                    </a:lnTo>
                    <a:lnTo>
                      <a:pt x="0" y="114300"/>
                    </a:lnTo>
                    <a:lnTo>
                      <a:pt x="0" y="38100"/>
                    </a:lnTo>
                    <a:cubicBezTo>
                      <a:pt x="0" y="17145"/>
                      <a:pt x="17145" y="0"/>
                      <a:pt x="38100" y="0"/>
                    </a:cubicBezTo>
                    <a:close/>
                  </a:path>
                </a:pathLst>
              </a:custGeom>
              <a:solidFill>
                <a:schemeClr val="accent5"/>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35" name="Group 34">
              <a:extLst>
                <a:ext uri="{FF2B5EF4-FFF2-40B4-BE49-F238E27FC236}">
                  <a16:creationId xmlns:a16="http://schemas.microsoft.com/office/drawing/2014/main" xmlns="" id="{C59731F8-B1CB-4643-947F-E1A6DE4366D8}"/>
                </a:ext>
              </a:extLst>
            </p:cNvPr>
            <p:cNvGrpSpPr/>
            <p:nvPr/>
          </p:nvGrpSpPr>
          <p:grpSpPr>
            <a:xfrm>
              <a:off x="1700613" y="6088566"/>
              <a:ext cx="3117265" cy="415498"/>
              <a:chOff x="1700613" y="6088566"/>
              <a:chExt cx="3117265" cy="415498"/>
            </a:xfrm>
          </p:grpSpPr>
          <p:sp>
            <p:nvSpPr>
              <p:cNvPr id="22" name="TextBox 21">
                <a:extLst>
                  <a:ext uri="{FF2B5EF4-FFF2-40B4-BE49-F238E27FC236}">
                    <a16:creationId xmlns:a16="http://schemas.microsoft.com/office/drawing/2014/main" xmlns="" id="{04B9B161-0B6E-C644-8334-0FFE8D5CFFF2}"/>
                  </a:ext>
                </a:extLst>
              </p:cNvPr>
              <p:cNvSpPr txBox="1"/>
              <p:nvPr/>
            </p:nvSpPr>
            <p:spPr>
              <a:xfrm>
                <a:off x="1700613" y="6088566"/>
                <a:ext cx="2363482" cy="415498"/>
              </a:xfrm>
              <a:prstGeom prst="rect">
                <a:avLst/>
              </a:prstGeom>
            </p:spPr>
            <p:txBody>
              <a:bodyPr wrap="square" lIns="0" tIns="0" rIns="0" bIns="0" rtlCol="0">
                <a:spAutoFit/>
              </a:bodyPr>
              <a:lstStyle/>
              <a:p>
                <a:pPr algn="r">
                  <a:lnSpc>
                    <a:spcPct val="90000"/>
                  </a:lnSpc>
                  <a:spcBef>
                    <a:spcPts val="600"/>
                  </a:spcBef>
                </a:pPr>
                <a:r>
                  <a:rPr lang="en-US" sz="1500" dirty="0">
                    <a:solidFill>
                      <a:schemeClr val="accent5"/>
                    </a:solidFill>
                  </a:rPr>
                  <a:t>EMV Chargeback Limits Per Card Account</a:t>
                </a:r>
              </a:p>
            </p:txBody>
          </p:sp>
          <p:sp>
            <p:nvSpPr>
              <p:cNvPr id="29" name="Freeform 28">
                <a:extLst>
                  <a:ext uri="{FF2B5EF4-FFF2-40B4-BE49-F238E27FC236}">
                    <a16:creationId xmlns:a16="http://schemas.microsoft.com/office/drawing/2014/main" xmlns="" id="{381CCDAA-1752-9D4A-9A16-DF4A371F53C6}"/>
                  </a:ext>
                </a:extLst>
              </p:cNvPr>
              <p:cNvSpPr/>
              <p:nvPr/>
            </p:nvSpPr>
            <p:spPr>
              <a:xfrm>
                <a:off x="4306289" y="6108147"/>
                <a:ext cx="511589" cy="351717"/>
              </a:xfrm>
              <a:custGeom>
                <a:avLst/>
                <a:gdLst>
                  <a:gd name="connsiteX0" fmla="*/ 38096 w 609600"/>
                  <a:gd name="connsiteY0" fmla="*/ 177797 h 419100"/>
                  <a:gd name="connsiteX1" fmla="*/ 38096 w 609600"/>
                  <a:gd name="connsiteY1" fmla="*/ 380997 h 419100"/>
                  <a:gd name="connsiteX2" fmla="*/ 495296 w 609600"/>
                  <a:gd name="connsiteY2" fmla="*/ 380997 h 419100"/>
                  <a:gd name="connsiteX3" fmla="*/ 495296 w 609600"/>
                  <a:gd name="connsiteY3" fmla="*/ 177797 h 419100"/>
                  <a:gd name="connsiteX4" fmla="*/ 38096 w 609600"/>
                  <a:gd name="connsiteY4" fmla="*/ 114297 h 419100"/>
                  <a:gd name="connsiteX5" fmla="*/ 38096 w 609600"/>
                  <a:gd name="connsiteY5" fmla="*/ 139697 h 419100"/>
                  <a:gd name="connsiteX6" fmla="*/ 495296 w 609600"/>
                  <a:gd name="connsiteY6" fmla="*/ 139697 h 419100"/>
                  <a:gd name="connsiteX7" fmla="*/ 495296 w 609600"/>
                  <a:gd name="connsiteY7" fmla="*/ 114297 h 419100"/>
                  <a:gd name="connsiteX8" fmla="*/ 114300 w 609600"/>
                  <a:gd name="connsiteY8" fmla="*/ 38100 h 419100"/>
                  <a:gd name="connsiteX9" fmla="*/ 114300 w 609600"/>
                  <a:gd name="connsiteY9" fmla="*/ 76200 h 419100"/>
                  <a:gd name="connsiteX10" fmla="*/ 495300 w 609600"/>
                  <a:gd name="connsiteY10" fmla="*/ 76200 h 419100"/>
                  <a:gd name="connsiteX11" fmla="*/ 533400 w 609600"/>
                  <a:gd name="connsiteY11" fmla="*/ 114300 h 419100"/>
                  <a:gd name="connsiteX12" fmla="*/ 533400 w 609600"/>
                  <a:gd name="connsiteY12" fmla="*/ 304800 h 419100"/>
                  <a:gd name="connsiteX13" fmla="*/ 571500 w 609600"/>
                  <a:gd name="connsiteY13" fmla="*/ 304800 h 419100"/>
                  <a:gd name="connsiteX14" fmla="*/ 571500 w 609600"/>
                  <a:gd name="connsiteY14" fmla="*/ 38100 h 419100"/>
                  <a:gd name="connsiteX15" fmla="*/ 114300 w 609600"/>
                  <a:gd name="connsiteY15" fmla="*/ 0 h 419100"/>
                  <a:gd name="connsiteX16" fmla="*/ 571500 w 609600"/>
                  <a:gd name="connsiteY16" fmla="*/ 0 h 419100"/>
                  <a:gd name="connsiteX17" fmla="*/ 609600 w 609600"/>
                  <a:gd name="connsiteY17" fmla="*/ 38100 h 419100"/>
                  <a:gd name="connsiteX18" fmla="*/ 609600 w 609600"/>
                  <a:gd name="connsiteY18" fmla="*/ 304800 h 419100"/>
                  <a:gd name="connsiteX19" fmla="*/ 571500 w 609600"/>
                  <a:gd name="connsiteY19" fmla="*/ 342900 h 419100"/>
                  <a:gd name="connsiteX20" fmla="*/ 533400 w 609600"/>
                  <a:gd name="connsiteY20" fmla="*/ 342900 h 419100"/>
                  <a:gd name="connsiteX21" fmla="*/ 533400 w 609600"/>
                  <a:gd name="connsiteY21" fmla="*/ 381000 h 419100"/>
                  <a:gd name="connsiteX22" fmla="*/ 495300 w 609600"/>
                  <a:gd name="connsiteY22" fmla="*/ 419100 h 419100"/>
                  <a:gd name="connsiteX23" fmla="*/ 38100 w 609600"/>
                  <a:gd name="connsiteY23" fmla="*/ 419100 h 419100"/>
                  <a:gd name="connsiteX24" fmla="*/ 0 w 609600"/>
                  <a:gd name="connsiteY24" fmla="*/ 381000 h 419100"/>
                  <a:gd name="connsiteX25" fmla="*/ 0 w 609600"/>
                  <a:gd name="connsiteY25" fmla="*/ 114300 h 419100"/>
                  <a:gd name="connsiteX26" fmla="*/ 38100 w 609600"/>
                  <a:gd name="connsiteY26" fmla="*/ 76200 h 419100"/>
                  <a:gd name="connsiteX27" fmla="*/ 76200 w 609600"/>
                  <a:gd name="connsiteY27" fmla="*/ 76200 h 419100"/>
                  <a:gd name="connsiteX28" fmla="*/ 76200 w 609600"/>
                  <a:gd name="connsiteY28" fmla="*/ 38100 h 419100"/>
                  <a:gd name="connsiteX29" fmla="*/ 114300 w 609600"/>
                  <a:gd name="connsiteY29" fmla="*/ 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9600" h="419100">
                    <a:moveTo>
                      <a:pt x="38096" y="177797"/>
                    </a:moveTo>
                    <a:lnTo>
                      <a:pt x="38096" y="380997"/>
                    </a:lnTo>
                    <a:lnTo>
                      <a:pt x="495296" y="380997"/>
                    </a:lnTo>
                    <a:lnTo>
                      <a:pt x="495296" y="177797"/>
                    </a:lnTo>
                    <a:close/>
                    <a:moveTo>
                      <a:pt x="38096" y="114297"/>
                    </a:moveTo>
                    <a:lnTo>
                      <a:pt x="38096" y="139697"/>
                    </a:lnTo>
                    <a:lnTo>
                      <a:pt x="495296" y="139697"/>
                    </a:lnTo>
                    <a:lnTo>
                      <a:pt x="495296" y="114297"/>
                    </a:lnTo>
                    <a:close/>
                    <a:moveTo>
                      <a:pt x="114300" y="38100"/>
                    </a:moveTo>
                    <a:lnTo>
                      <a:pt x="114300" y="76200"/>
                    </a:lnTo>
                    <a:lnTo>
                      <a:pt x="495300" y="76200"/>
                    </a:lnTo>
                    <a:cubicBezTo>
                      <a:pt x="516255" y="76200"/>
                      <a:pt x="533400" y="93345"/>
                      <a:pt x="533400" y="114300"/>
                    </a:cubicBezTo>
                    <a:lnTo>
                      <a:pt x="533400" y="304800"/>
                    </a:lnTo>
                    <a:lnTo>
                      <a:pt x="571500" y="304800"/>
                    </a:lnTo>
                    <a:lnTo>
                      <a:pt x="571500" y="38100"/>
                    </a:lnTo>
                    <a:close/>
                    <a:moveTo>
                      <a:pt x="114300" y="0"/>
                    </a:moveTo>
                    <a:lnTo>
                      <a:pt x="571500" y="0"/>
                    </a:lnTo>
                    <a:cubicBezTo>
                      <a:pt x="592455" y="0"/>
                      <a:pt x="609600" y="17145"/>
                      <a:pt x="609600" y="38100"/>
                    </a:cubicBezTo>
                    <a:lnTo>
                      <a:pt x="609600" y="304800"/>
                    </a:lnTo>
                    <a:cubicBezTo>
                      <a:pt x="609600" y="325755"/>
                      <a:pt x="592455" y="342900"/>
                      <a:pt x="571500" y="342900"/>
                    </a:cubicBezTo>
                    <a:lnTo>
                      <a:pt x="533400" y="342900"/>
                    </a:lnTo>
                    <a:lnTo>
                      <a:pt x="533400" y="381000"/>
                    </a:lnTo>
                    <a:cubicBezTo>
                      <a:pt x="533400" y="401955"/>
                      <a:pt x="516255" y="419100"/>
                      <a:pt x="495300" y="419100"/>
                    </a:cubicBezTo>
                    <a:lnTo>
                      <a:pt x="38100" y="419100"/>
                    </a:lnTo>
                    <a:cubicBezTo>
                      <a:pt x="17145" y="419100"/>
                      <a:pt x="0" y="401955"/>
                      <a:pt x="0" y="381000"/>
                    </a:cubicBezTo>
                    <a:lnTo>
                      <a:pt x="0" y="114300"/>
                    </a:lnTo>
                    <a:cubicBezTo>
                      <a:pt x="0" y="93345"/>
                      <a:pt x="17145" y="76200"/>
                      <a:pt x="38100" y="76200"/>
                    </a:cubicBezTo>
                    <a:lnTo>
                      <a:pt x="76200" y="76200"/>
                    </a:lnTo>
                    <a:lnTo>
                      <a:pt x="76200" y="38100"/>
                    </a:lnTo>
                    <a:cubicBezTo>
                      <a:pt x="76200" y="17145"/>
                      <a:pt x="93345" y="0"/>
                      <a:pt x="114300" y="0"/>
                    </a:cubicBezTo>
                    <a:close/>
                  </a:path>
                </a:pathLst>
              </a:custGeom>
              <a:solidFill>
                <a:schemeClr val="accent5"/>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zh-CN" altLang="en-US" dirty="0"/>
              </a:p>
            </p:txBody>
          </p:sp>
        </p:grpSp>
      </p:grpSp>
      <p:grpSp>
        <p:nvGrpSpPr>
          <p:cNvPr id="40" name="Group 39">
            <a:extLst>
              <a:ext uri="{FF2B5EF4-FFF2-40B4-BE49-F238E27FC236}">
                <a16:creationId xmlns:a16="http://schemas.microsoft.com/office/drawing/2014/main" xmlns="" id="{163D6879-F201-1644-A29B-4BEE36FE115E}"/>
              </a:ext>
            </a:extLst>
          </p:cNvPr>
          <p:cNvGrpSpPr/>
          <p:nvPr/>
        </p:nvGrpSpPr>
        <p:grpSpPr>
          <a:xfrm>
            <a:off x="7263052" y="3337050"/>
            <a:ext cx="6141173" cy="1653257"/>
            <a:chOff x="1241759" y="4450734"/>
            <a:chExt cx="6141173" cy="1653257"/>
          </a:xfrm>
        </p:grpSpPr>
        <p:sp>
          <p:nvSpPr>
            <p:cNvPr id="4" name="TextBox 3">
              <a:extLst>
                <a:ext uri="{FF2B5EF4-FFF2-40B4-BE49-F238E27FC236}">
                  <a16:creationId xmlns:a16="http://schemas.microsoft.com/office/drawing/2014/main" xmlns="" id="{21552896-8977-3B43-BD70-0397FD976EED}"/>
                </a:ext>
              </a:extLst>
            </p:cNvPr>
            <p:cNvSpPr txBox="1"/>
            <p:nvPr/>
          </p:nvSpPr>
          <p:spPr>
            <a:xfrm>
              <a:off x="1241759" y="4450734"/>
              <a:ext cx="6141173" cy="646331"/>
            </a:xfrm>
            <a:prstGeom prst="rect">
              <a:avLst/>
            </a:prstGeom>
          </p:spPr>
          <p:txBody>
            <a:bodyPr wrap="square" lIns="0" tIns="0" rIns="0" bIns="0" rtlCol="0">
              <a:spAutoFit/>
            </a:bodyPr>
            <a:lstStyle/>
            <a:p>
              <a:r>
                <a:rPr lang="en-US" sz="2100" dirty="0">
                  <a:solidFill>
                    <a:schemeClr val="accent1"/>
                  </a:solidFill>
                  <a:latin typeface="Cambria" panose="02040503050406030204" pitchFamily="18" charset="0"/>
                </a:rPr>
                <a:t>Merchants saw over </a:t>
              </a:r>
              <a:r>
                <a:rPr lang="en-US" sz="2100" b="1" dirty="0">
                  <a:solidFill>
                    <a:schemeClr val="accent1"/>
                  </a:solidFill>
                  <a:latin typeface="Cambria" panose="02040503050406030204" pitchFamily="18" charset="0"/>
                </a:rPr>
                <a:t>700K fewer </a:t>
              </a:r>
              <a:r>
                <a:rPr lang="en-US" sz="2100" dirty="0">
                  <a:solidFill>
                    <a:schemeClr val="accent1"/>
                  </a:solidFill>
                  <a:latin typeface="Cambria" panose="02040503050406030204" pitchFamily="18" charset="0"/>
                </a:rPr>
                <a:t>disputes in 2017, following changes we’ve made to our policies.*</a:t>
              </a:r>
            </a:p>
          </p:txBody>
        </p:sp>
        <p:sp>
          <p:nvSpPr>
            <p:cNvPr id="5" name="TextBox 4">
              <a:extLst>
                <a:ext uri="{FF2B5EF4-FFF2-40B4-BE49-F238E27FC236}">
                  <a16:creationId xmlns:a16="http://schemas.microsoft.com/office/drawing/2014/main" xmlns="" id="{EABC1EA4-7D52-9542-BD46-355EEF32E349}"/>
                </a:ext>
              </a:extLst>
            </p:cNvPr>
            <p:cNvSpPr txBox="1"/>
            <p:nvPr/>
          </p:nvSpPr>
          <p:spPr>
            <a:xfrm>
              <a:off x="1241759" y="5522293"/>
              <a:ext cx="5508995" cy="581698"/>
            </a:xfrm>
            <a:prstGeom prst="rect">
              <a:avLst/>
            </a:prstGeom>
          </p:spPr>
          <p:txBody>
            <a:bodyPr wrap="square" lIns="0" tIns="0" rIns="0" bIns="0" rtlCol="0">
              <a:spAutoFit/>
            </a:bodyPr>
            <a:lstStyle/>
            <a:p>
              <a:pPr>
                <a:lnSpc>
                  <a:spcPct val="90000"/>
                </a:lnSpc>
                <a:spcBef>
                  <a:spcPts val="600"/>
                </a:spcBef>
              </a:pPr>
              <a:r>
                <a:rPr lang="en-US" sz="2100" dirty="0">
                  <a:solidFill>
                    <a:schemeClr val="accent1"/>
                  </a:solidFill>
                  <a:latin typeface="Cambria" panose="02040503050406030204" pitchFamily="18" charset="0"/>
                </a:rPr>
                <a:t>Disputes have </a:t>
              </a:r>
              <a:r>
                <a:rPr lang="en-US" sz="2100" b="1" dirty="0">
                  <a:solidFill>
                    <a:schemeClr val="accent1"/>
                  </a:solidFill>
                  <a:latin typeface="Cambria" panose="02040503050406030204" pitchFamily="18" charset="0"/>
                </a:rPr>
                <a:t>decreased by 16%, </a:t>
              </a:r>
              <a:r>
                <a:rPr lang="en-US" sz="2100" dirty="0">
                  <a:solidFill>
                    <a:schemeClr val="accent1"/>
                  </a:solidFill>
                  <a:latin typeface="Cambria" panose="02040503050406030204" pitchFamily="18" charset="0"/>
                </a:rPr>
                <a:t>following changes we’ve made to our policies.*</a:t>
              </a:r>
            </a:p>
          </p:txBody>
        </p:sp>
        <p:cxnSp>
          <p:nvCxnSpPr>
            <p:cNvPr id="39" name="Straight Connector 38">
              <a:extLst>
                <a:ext uri="{FF2B5EF4-FFF2-40B4-BE49-F238E27FC236}">
                  <a16:creationId xmlns:a16="http://schemas.microsoft.com/office/drawing/2014/main" xmlns="" id="{CFF95D52-D8B4-A144-B37D-AB9A2809B14A}"/>
                </a:ext>
              </a:extLst>
            </p:cNvPr>
            <p:cNvCxnSpPr/>
            <p:nvPr/>
          </p:nvCxnSpPr>
          <p:spPr>
            <a:xfrm>
              <a:off x="1241759" y="5309678"/>
              <a:ext cx="5915397"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grpSp>
      <p:sp>
        <p:nvSpPr>
          <p:cNvPr id="7" name="TextBox 6"/>
          <p:cNvSpPr txBox="1"/>
          <p:nvPr/>
        </p:nvSpPr>
        <p:spPr>
          <a:xfrm>
            <a:off x="9599285" y="6875323"/>
            <a:ext cx="3657600"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latin typeface="BentonSans Light" panose="02000503000000020004" pitchFamily="2" charset="0"/>
              </a:rPr>
              <a:t>Update claims</a:t>
            </a:r>
          </a:p>
        </p:txBody>
      </p:sp>
    </p:spTree>
    <p:extLst>
      <p:ext uri="{BB962C8B-B14F-4D97-AF65-F5344CB8AC3E}">
        <p14:creationId xmlns:p14="http://schemas.microsoft.com/office/powerpoint/2010/main" val="3661436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936FA46-9DDD-AB41-BC62-F2A7A8376835}"/>
              </a:ext>
            </a:extLst>
          </p:cNvPr>
          <p:cNvSpPr>
            <a:spLocks noGrp="1"/>
          </p:cNvSpPr>
          <p:nvPr>
            <p:ph type="title"/>
          </p:nvPr>
        </p:nvSpPr>
        <p:spPr>
          <a:xfrm>
            <a:off x="682190" y="3704058"/>
            <a:ext cx="12626454" cy="738664"/>
          </a:xfrm>
        </p:spPr>
        <p:txBody>
          <a:bodyPr/>
          <a:lstStyle/>
          <a:p>
            <a:r>
              <a:rPr lang="en-US" dirty="0"/>
              <a:t>POP</a:t>
            </a:r>
          </a:p>
        </p:txBody>
      </p:sp>
    </p:spTree>
    <p:extLst>
      <p:ext uri="{BB962C8B-B14F-4D97-AF65-F5344CB8AC3E}">
        <p14:creationId xmlns:p14="http://schemas.microsoft.com/office/powerpoint/2010/main" val="297504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64E5920-8005-CA42-BE91-2EEE1E5613FE}"/>
              </a:ext>
            </a:extLst>
          </p:cNvPr>
          <p:cNvSpPr>
            <a:spLocks noGrp="1"/>
          </p:cNvSpPr>
          <p:nvPr>
            <p:ph type="title"/>
          </p:nvPr>
        </p:nvSpPr>
        <p:spPr/>
        <p:txBody>
          <a:bodyPr>
            <a:normAutofit/>
          </a:bodyPr>
          <a:lstStyle/>
          <a:p>
            <a:r>
              <a:rPr lang="en-US" dirty="0"/>
              <a:t>Tell Customers Visually That American Express Cards Are Accepted </a:t>
            </a:r>
          </a:p>
        </p:txBody>
      </p:sp>
      <p:sp>
        <p:nvSpPr>
          <p:cNvPr id="5" name="TextBox 4">
            <a:extLst>
              <a:ext uri="{FF2B5EF4-FFF2-40B4-BE49-F238E27FC236}">
                <a16:creationId xmlns:a16="http://schemas.microsoft.com/office/drawing/2014/main" xmlns="" id="{F1CDB909-03AF-444D-820B-8E3D643A8CA0}"/>
              </a:ext>
            </a:extLst>
          </p:cNvPr>
          <p:cNvSpPr txBox="1"/>
          <p:nvPr/>
        </p:nvSpPr>
        <p:spPr>
          <a:xfrm>
            <a:off x="560717" y="1140311"/>
            <a:ext cx="12731801" cy="553998"/>
          </a:xfrm>
          <a:prstGeom prst="rect">
            <a:avLst/>
          </a:prstGeom>
        </p:spPr>
        <p:txBody>
          <a:bodyPr wrap="square" lIns="0" tIns="0" rIns="0" bIns="0" rtlCol="0">
            <a:spAutoFit/>
          </a:bodyPr>
          <a:lstStyle/>
          <a:p>
            <a:pPr lvl="0">
              <a:spcBef>
                <a:spcPts val="600"/>
              </a:spcBef>
            </a:pPr>
            <a:r>
              <a:rPr lang="en-US" sz="1800" dirty="0">
                <a:solidFill>
                  <a:srgbClr val="002663"/>
                </a:solidFill>
              </a:rPr>
              <a:t>From digital signs and useful supplies to storefront and register decals, it’s easier than ever to let customers know they can use their American Express</a:t>
            </a:r>
            <a:r>
              <a:rPr lang="en-US" sz="1800" baseline="30000" dirty="0">
                <a:solidFill>
                  <a:srgbClr val="002663"/>
                </a:solidFill>
              </a:rPr>
              <a:t>®</a:t>
            </a:r>
            <a:r>
              <a:rPr lang="en-US" sz="1800" dirty="0">
                <a:solidFill>
                  <a:srgbClr val="002663"/>
                </a:solidFill>
              </a:rPr>
              <a:t> Card with you. Browse free digital signage and supplies at </a:t>
            </a:r>
            <a:r>
              <a:rPr lang="en-US" sz="1800" b="1" dirty="0" err="1">
                <a:solidFill>
                  <a:schemeClr val="accent1"/>
                </a:solidFill>
              </a:rPr>
              <a:t>americanexpress.com</a:t>
            </a:r>
            <a:r>
              <a:rPr lang="en-US" sz="1800" b="1" dirty="0">
                <a:solidFill>
                  <a:schemeClr val="accent1"/>
                </a:solidFill>
              </a:rPr>
              <a:t>/signage</a:t>
            </a:r>
            <a:r>
              <a:rPr lang="en-US" sz="1800" dirty="0">
                <a:solidFill>
                  <a:srgbClr val="002663"/>
                </a:solidFill>
              </a:rPr>
              <a:t>.</a:t>
            </a:r>
            <a:endParaRPr lang="en-US" sz="1800" dirty="0"/>
          </a:p>
        </p:txBody>
      </p:sp>
      <p:grpSp>
        <p:nvGrpSpPr>
          <p:cNvPr id="7" name="Group 6">
            <a:extLst>
              <a:ext uri="{FF2B5EF4-FFF2-40B4-BE49-F238E27FC236}">
                <a16:creationId xmlns:a16="http://schemas.microsoft.com/office/drawing/2014/main" xmlns="" id="{AB305540-090B-F645-AB1D-C9941E81EDDF}"/>
              </a:ext>
            </a:extLst>
          </p:cNvPr>
          <p:cNvGrpSpPr/>
          <p:nvPr/>
        </p:nvGrpSpPr>
        <p:grpSpPr>
          <a:xfrm>
            <a:off x="560716" y="2280765"/>
            <a:ext cx="2336996" cy="2465290"/>
            <a:chOff x="6756303" y="1998133"/>
            <a:chExt cx="2336996" cy="2465290"/>
          </a:xfrm>
        </p:grpSpPr>
        <p:sp>
          <p:nvSpPr>
            <p:cNvPr id="8" name="TextBox 7">
              <a:extLst>
                <a:ext uri="{FF2B5EF4-FFF2-40B4-BE49-F238E27FC236}">
                  <a16:creationId xmlns:a16="http://schemas.microsoft.com/office/drawing/2014/main" xmlns="" id="{8DFF1BC0-A7EC-1740-BE96-B4A6396EDA91}"/>
                </a:ext>
              </a:extLst>
            </p:cNvPr>
            <p:cNvSpPr txBox="1"/>
            <p:nvPr/>
          </p:nvSpPr>
          <p:spPr>
            <a:xfrm>
              <a:off x="6756303" y="1998133"/>
              <a:ext cx="1388744" cy="720197"/>
            </a:xfrm>
            <a:prstGeom prst="rect">
              <a:avLst/>
            </a:prstGeom>
          </p:spPr>
          <p:txBody>
            <a:bodyPr wrap="square" lIns="0" tIns="0" rIns="0" bIns="0" rtlCol="0">
              <a:spAutoFit/>
            </a:bodyPr>
            <a:lstStyle/>
            <a:p>
              <a:pPr>
                <a:lnSpc>
                  <a:spcPct val="90000"/>
                </a:lnSpc>
                <a:spcBef>
                  <a:spcPts val="600"/>
                </a:spcBef>
              </a:pPr>
              <a:r>
                <a:rPr lang="en-US" sz="5200" dirty="0">
                  <a:solidFill>
                    <a:schemeClr val="accent1"/>
                  </a:solidFill>
                  <a:latin typeface="Cambria" panose="02040503050406030204" pitchFamily="18" charset="0"/>
                </a:rPr>
                <a:t>37%</a:t>
              </a:r>
              <a:endParaRPr lang="en-US" sz="5200" baseline="30000" dirty="0">
                <a:solidFill>
                  <a:schemeClr val="accent1"/>
                </a:solidFill>
                <a:latin typeface="Cambria" panose="02040503050406030204" pitchFamily="18" charset="0"/>
              </a:endParaRPr>
            </a:p>
          </p:txBody>
        </p:sp>
        <p:sp>
          <p:nvSpPr>
            <p:cNvPr id="9" name="TextBox 8">
              <a:extLst>
                <a:ext uri="{FF2B5EF4-FFF2-40B4-BE49-F238E27FC236}">
                  <a16:creationId xmlns:a16="http://schemas.microsoft.com/office/drawing/2014/main" xmlns="" id="{DB0FBF89-F370-7F4D-A145-7951950E1D55}"/>
                </a:ext>
              </a:extLst>
            </p:cNvPr>
            <p:cNvSpPr txBox="1"/>
            <p:nvPr/>
          </p:nvSpPr>
          <p:spPr>
            <a:xfrm>
              <a:off x="6756303" y="2718330"/>
              <a:ext cx="2336996" cy="1745093"/>
            </a:xfrm>
            <a:prstGeom prst="rect">
              <a:avLst/>
            </a:prstGeom>
          </p:spPr>
          <p:txBody>
            <a:bodyPr wrap="square" lIns="0" tIns="0" rIns="0" bIns="0" rtlCol="0">
              <a:spAutoFit/>
            </a:bodyPr>
            <a:lstStyle/>
            <a:p>
              <a:pPr>
                <a:lnSpc>
                  <a:spcPct val="90000"/>
                </a:lnSpc>
                <a:spcBef>
                  <a:spcPts val="600"/>
                </a:spcBef>
              </a:pPr>
              <a:r>
                <a:rPr lang="en-US" sz="1400" b="1" dirty="0">
                  <a:solidFill>
                    <a:schemeClr val="accent1"/>
                  </a:solidFill>
                </a:rPr>
                <a:t>of American Express Card Members report they are more likely to make an online purchase if they see signage for American Express on the site - 28% non-Card Members report the same about another payment method.</a:t>
              </a:r>
              <a:endParaRPr lang="en-US" sz="1400" b="1" baseline="30000" dirty="0">
                <a:solidFill>
                  <a:schemeClr val="accent1"/>
                </a:solidFill>
              </a:endParaRPr>
            </a:p>
          </p:txBody>
        </p:sp>
      </p:grpSp>
      <p:sp>
        <p:nvSpPr>
          <p:cNvPr id="10" name="TextBox 9">
            <a:extLst>
              <a:ext uri="{FF2B5EF4-FFF2-40B4-BE49-F238E27FC236}">
                <a16:creationId xmlns:a16="http://schemas.microsoft.com/office/drawing/2014/main" xmlns="" id="{AF09B40B-3BF2-9241-9289-EA8BF82F665A}"/>
              </a:ext>
            </a:extLst>
          </p:cNvPr>
          <p:cNvSpPr txBox="1"/>
          <p:nvPr/>
        </p:nvSpPr>
        <p:spPr>
          <a:xfrm>
            <a:off x="560716" y="5008567"/>
            <a:ext cx="2463967" cy="1723549"/>
          </a:xfrm>
          <a:prstGeom prst="rect">
            <a:avLst/>
          </a:prstGeom>
        </p:spPr>
        <p:txBody>
          <a:bodyPr wrap="square" lIns="0" tIns="0" rIns="0" bIns="0" rtlCol="0">
            <a:spAutoFit/>
          </a:bodyPr>
          <a:lstStyle/>
          <a:p>
            <a:pPr>
              <a:tabLst>
                <a:tab pos="114300" algn="l"/>
              </a:tabLst>
            </a:pPr>
            <a:r>
              <a:rPr lang="en-US" sz="800" dirty="0">
                <a:solidFill>
                  <a:schemeClr val="accent6"/>
                </a:solidFill>
              </a:rPr>
              <a:t>Source: American Express commissioned internet panel survey conducted in December 2016 based on purchases made in the 3 months prior to the survey. Definition of American Express® Card Members: Respondents who reported that they have an American Express Card and used that Card to make online purchases in the prior 3 months. Definition of Non-Card Members: Respondents who reported that they do not have any type of American Express Card and used Visa, MasterCard, a debit card, cash, a check, direct transfer, or payment services to make online purchases in the prior 3 months. </a:t>
            </a:r>
            <a:br>
              <a:rPr lang="en-US" sz="800" dirty="0">
                <a:solidFill>
                  <a:schemeClr val="accent6"/>
                </a:solidFill>
              </a:rPr>
            </a:br>
            <a:r>
              <a:rPr lang="en-US" sz="800" dirty="0">
                <a:solidFill>
                  <a:schemeClr val="accent6"/>
                </a:solidFill>
              </a:rPr>
              <a:t>Disclaimer: The trademarks used herein are the property of their respective owners.</a:t>
            </a:r>
          </a:p>
        </p:txBody>
      </p:sp>
      <p:grpSp>
        <p:nvGrpSpPr>
          <p:cNvPr id="57" name="Group 56">
            <a:extLst>
              <a:ext uri="{FF2B5EF4-FFF2-40B4-BE49-F238E27FC236}">
                <a16:creationId xmlns:a16="http://schemas.microsoft.com/office/drawing/2014/main" xmlns="" id="{878CD3D2-823A-E84D-88DF-278531EFDAB5}"/>
              </a:ext>
            </a:extLst>
          </p:cNvPr>
          <p:cNvGrpSpPr/>
          <p:nvPr/>
        </p:nvGrpSpPr>
        <p:grpSpPr>
          <a:xfrm>
            <a:off x="3356650" y="2073015"/>
            <a:ext cx="3039604" cy="4747333"/>
            <a:chOff x="3148935" y="2073015"/>
            <a:chExt cx="3039604" cy="4747333"/>
          </a:xfrm>
        </p:grpSpPr>
        <p:pic>
          <p:nvPicPr>
            <p:cNvPr id="44" name="Picture 43">
              <a:extLst>
                <a:ext uri="{FF2B5EF4-FFF2-40B4-BE49-F238E27FC236}">
                  <a16:creationId xmlns:a16="http://schemas.microsoft.com/office/drawing/2014/main" xmlns="" id="{D98F11A3-428E-6748-8952-318BDF64A00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9088" y="2431553"/>
              <a:ext cx="1329336" cy="1329336"/>
            </a:xfrm>
            <a:prstGeom prst="rect">
              <a:avLst/>
            </a:prstGeom>
          </p:spPr>
        </p:pic>
        <p:pic>
          <p:nvPicPr>
            <p:cNvPr id="46" name="Picture 45">
              <a:extLst>
                <a:ext uri="{FF2B5EF4-FFF2-40B4-BE49-F238E27FC236}">
                  <a16:creationId xmlns:a16="http://schemas.microsoft.com/office/drawing/2014/main" xmlns="" id="{7DBBAF79-B7FC-1541-8FCF-E35AA961DA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8700" y="3943510"/>
              <a:ext cx="1329336" cy="1329336"/>
            </a:xfrm>
            <a:prstGeom prst="rect">
              <a:avLst/>
            </a:prstGeom>
          </p:spPr>
        </p:pic>
        <p:pic>
          <p:nvPicPr>
            <p:cNvPr id="48" name="Picture 47">
              <a:extLst>
                <a:ext uri="{FF2B5EF4-FFF2-40B4-BE49-F238E27FC236}">
                  <a16:creationId xmlns:a16="http://schemas.microsoft.com/office/drawing/2014/main" xmlns="" id="{1C13A25F-31ED-4848-98BE-4D09D84228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9989" y="5455467"/>
              <a:ext cx="1318431" cy="1318431"/>
            </a:xfrm>
            <a:prstGeom prst="rect">
              <a:avLst/>
            </a:prstGeom>
          </p:spPr>
        </p:pic>
        <p:grpSp>
          <p:nvGrpSpPr>
            <p:cNvPr id="19" name="Group 18">
              <a:extLst>
                <a:ext uri="{FF2B5EF4-FFF2-40B4-BE49-F238E27FC236}">
                  <a16:creationId xmlns:a16="http://schemas.microsoft.com/office/drawing/2014/main" xmlns="" id="{ECCFC599-9750-E740-94A0-7B71192DE61C}"/>
                </a:ext>
              </a:extLst>
            </p:cNvPr>
            <p:cNvGrpSpPr/>
            <p:nvPr/>
          </p:nvGrpSpPr>
          <p:grpSpPr>
            <a:xfrm>
              <a:off x="3148935" y="2073015"/>
              <a:ext cx="2990634" cy="4747333"/>
              <a:chOff x="313282" y="2073015"/>
              <a:chExt cx="2990634" cy="4747333"/>
            </a:xfrm>
          </p:grpSpPr>
          <p:sp>
            <p:nvSpPr>
              <p:cNvPr id="11" name="TextBox 10">
                <a:extLst>
                  <a:ext uri="{FF2B5EF4-FFF2-40B4-BE49-F238E27FC236}">
                    <a16:creationId xmlns:a16="http://schemas.microsoft.com/office/drawing/2014/main" xmlns="" id="{6E7363CE-F969-A547-B1AF-A98426477B2D}"/>
                  </a:ext>
                </a:extLst>
              </p:cNvPr>
              <p:cNvSpPr txBox="1"/>
              <p:nvPr/>
            </p:nvSpPr>
            <p:spPr>
              <a:xfrm>
                <a:off x="560716" y="2073015"/>
                <a:ext cx="2743200" cy="249299"/>
              </a:xfrm>
              <a:prstGeom prst="rect">
                <a:avLst/>
              </a:prstGeom>
            </p:spPr>
            <p:txBody>
              <a:bodyPr wrap="square" lIns="0" tIns="0" rIns="0" bIns="0" rtlCol="0">
                <a:spAutoFit/>
              </a:bodyPr>
              <a:lstStyle/>
              <a:p>
                <a:pPr>
                  <a:lnSpc>
                    <a:spcPct val="90000"/>
                  </a:lnSpc>
                  <a:spcBef>
                    <a:spcPts val="600"/>
                  </a:spcBef>
                </a:pPr>
                <a:r>
                  <a:rPr lang="en-US" sz="1800" b="1" dirty="0">
                    <a:solidFill>
                      <a:srgbClr val="002663"/>
                    </a:solidFill>
                    <a:latin typeface="Arial" panose="020B0604020202020204" pitchFamily="34" charset="0"/>
                  </a:rPr>
                  <a:t>Digital</a:t>
                </a:r>
              </a:p>
            </p:txBody>
          </p:sp>
          <p:cxnSp>
            <p:nvCxnSpPr>
              <p:cNvPr id="17" name="Straight Connector 16">
                <a:extLst>
                  <a:ext uri="{FF2B5EF4-FFF2-40B4-BE49-F238E27FC236}">
                    <a16:creationId xmlns:a16="http://schemas.microsoft.com/office/drawing/2014/main" xmlns="" id="{958FC7CE-C91F-184E-BB39-362EECC43268}"/>
                  </a:ext>
                </a:extLst>
              </p:cNvPr>
              <p:cNvCxnSpPr>
                <a:cxnSpLocks/>
              </p:cNvCxnSpPr>
              <p:nvPr/>
            </p:nvCxnSpPr>
            <p:spPr>
              <a:xfrm>
                <a:off x="313282" y="2073015"/>
                <a:ext cx="0" cy="4747333"/>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grpSp>
        <p:sp>
          <p:nvSpPr>
            <p:cNvPr id="22" name="TextBox 21">
              <a:extLst>
                <a:ext uri="{FF2B5EF4-FFF2-40B4-BE49-F238E27FC236}">
                  <a16:creationId xmlns:a16="http://schemas.microsoft.com/office/drawing/2014/main" xmlns="" id="{F58DD60B-ED03-DC4E-AD4E-60728476DCAF}"/>
                </a:ext>
              </a:extLst>
            </p:cNvPr>
            <p:cNvSpPr txBox="1"/>
            <p:nvPr/>
          </p:nvSpPr>
          <p:spPr>
            <a:xfrm>
              <a:off x="5042309" y="2930022"/>
              <a:ext cx="1146230" cy="332399"/>
            </a:xfrm>
            <a:prstGeom prst="rect">
              <a:avLst/>
            </a:prstGeom>
          </p:spPr>
          <p:txBody>
            <a:bodyPr wrap="square" lIns="0" tIns="0" rIns="0" bIns="0" rtlCol="0">
              <a:spAutoFit/>
            </a:bodyPr>
            <a:lstStyle/>
            <a:p>
              <a:pPr algn="l">
                <a:lnSpc>
                  <a:spcPct val="90000"/>
                </a:lnSpc>
                <a:spcBef>
                  <a:spcPts val="600"/>
                </a:spcBef>
              </a:pPr>
              <a:r>
                <a:rPr lang="en-US" sz="1200" dirty="0">
                  <a:solidFill>
                    <a:schemeClr val="accent5"/>
                  </a:solidFill>
                  <a:latin typeface="Arial" panose="020B0604020202020204" pitchFamily="34" charset="0"/>
                </a:rPr>
                <a:t>Checkout Page Logo Pack</a:t>
              </a:r>
            </a:p>
          </p:txBody>
        </p:sp>
        <p:sp>
          <p:nvSpPr>
            <p:cNvPr id="23" name="TextBox 22">
              <a:extLst>
                <a:ext uri="{FF2B5EF4-FFF2-40B4-BE49-F238E27FC236}">
                  <a16:creationId xmlns:a16="http://schemas.microsoft.com/office/drawing/2014/main" xmlns="" id="{0E632BB9-F68D-404B-846B-2D8F0E1DF178}"/>
                </a:ext>
              </a:extLst>
            </p:cNvPr>
            <p:cNvSpPr txBox="1"/>
            <p:nvPr/>
          </p:nvSpPr>
          <p:spPr>
            <a:xfrm>
              <a:off x="5042310" y="4447304"/>
              <a:ext cx="917272" cy="332399"/>
            </a:xfrm>
            <a:prstGeom prst="rect">
              <a:avLst/>
            </a:prstGeom>
          </p:spPr>
          <p:txBody>
            <a:bodyPr wrap="square" lIns="0" tIns="0" rIns="0" bIns="0" rtlCol="0">
              <a:spAutoFit/>
            </a:bodyPr>
            <a:lstStyle/>
            <a:p>
              <a:pPr algn="l">
                <a:lnSpc>
                  <a:spcPct val="90000"/>
                </a:lnSpc>
                <a:spcBef>
                  <a:spcPts val="600"/>
                </a:spcBef>
              </a:pPr>
              <a:r>
                <a:rPr lang="en-US" sz="1200" dirty="0">
                  <a:solidFill>
                    <a:schemeClr val="accent5"/>
                  </a:solidFill>
                  <a:latin typeface="Arial" panose="020B0604020202020204" pitchFamily="34" charset="0"/>
                </a:rPr>
                <a:t>Website Logo Pack</a:t>
              </a:r>
            </a:p>
          </p:txBody>
        </p:sp>
        <p:sp>
          <p:nvSpPr>
            <p:cNvPr id="24" name="TextBox 23">
              <a:extLst>
                <a:ext uri="{FF2B5EF4-FFF2-40B4-BE49-F238E27FC236}">
                  <a16:creationId xmlns:a16="http://schemas.microsoft.com/office/drawing/2014/main" xmlns="" id="{E4B9BA23-692E-654F-A164-40F0F1F3A4B5}"/>
                </a:ext>
              </a:extLst>
            </p:cNvPr>
            <p:cNvSpPr txBox="1"/>
            <p:nvPr/>
          </p:nvSpPr>
          <p:spPr>
            <a:xfrm>
              <a:off x="5042309" y="5940593"/>
              <a:ext cx="1146230" cy="332399"/>
            </a:xfrm>
            <a:prstGeom prst="rect">
              <a:avLst/>
            </a:prstGeom>
          </p:spPr>
          <p:txBody>
            <a:bodyPr wrap="square" lIns="0" tIns="0" rIns="0" bIns="0" rtlCol="0">
              <a:spAutoFit/>
            </a:bodyPr>
            <a:lstStyle/>
            <a:p>
              <a:pPr algn="l">
                <a:lnSpc>
                  <a:spcPct val="90000"/>
                </a:lnSpc>
                <a:spcBef>
                  <a:spcPts val="600"/>
                </a:spcBef>
              </a:pPr>
              <a:r>
                <a:rPr lang="en-US" sz="1200" dirty="0">
                  <a:solidFill>
                    <a:schemeClr val="accent5"/>
                  </a:solidFill>
                  <a:latin typeface="Arial" panose="020B0604020202020204" pitchFamily="34" charset="0"/>
                </a:rPr>
                <a:t>Invoice &amp; Form Logo Pack</a:t>
              </a:r>
            </a:p>
          </p:txBody>
        </p:sp>
      </p:grpSp>
      <p:grpSp>
        <p:nvGrpSpPr>
          <p:cNvPr id="59" name="Group 58">
            <a:extLst>
              <a:ext uri="{FF2B5EF4-FFF2-40B4-BE49-F238E27FC236}">
                <a16:creationId xmlns:a16="http://schemas.microsoft.com/office/drawing/2014/main" xmlns="" id="{CDFCCDD5-CF07-F24B-BCFD-BD44C1E5E4A1}"/>
              </a:ext>
            </a:extLst>
          </p:cNvPr>
          <p:cNvGrpSpPr/>
          <p:nvPr/>
        </p:nvGrpSpPr>
        <p:grpSpPr>
          <a:xfrm>
            <a:off x="10141433" y="2073015"/>
            <a:ext cx="3256671" cy="4747333"/>
            <a:chOff x="10141433" y="2073015"/>
            <a:chExt cx="3256671" cy="4747333"/>
          </a:xfrm>
        </p:grpSpPr>
        <p:pic>
          <p:nvPicPr>
            <p:cNvPr id="52" name="Picture 51">
              <a:extLst>
                <a:ext uri="{FF2B5EF4-FFF2-40B4-BE49-F238E27FC236}">
                  <a16:creationId xmlns:a16="http://schemas.microsoft.com/office/drawing/2014/main" xmlns="" id="{B825029B-C1CA-5848-AF25-B38E50025C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97960" y="3935833"/>
              <a:ext cx="1332103" cy="1332103"/>
            </a:xfrm>
            <a:prstGeom prst="rect">
              <a:avLst/>
            </a:prstGeom>
          </p:spPr>
        </p:pic>
        <p:pic>
          <p:nvPicPr>
            <p:cNvPr id="38" name="Picture 37">
              <a:extLst>
                <a:ext uri="{FF2B5EF4-FFF2-40B4-BE49-F238E27FC236}">
                  <a16:creationId xmlns:a16="http://schemas.microsoft.com/office/drawing/2014/main" xmlns="" id="{1CD848EF-0713-CE40-B8B5-5C3EB5CEB99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00731" y="5444562"/>
              <a:ext cx="1329336" cy="1329336"/>
            </a:xfrm>
            <a:prstGeom prst="rect">
              <a:avLst/>
            </a:prstGeom>
          </p:spPr>
        </p:pic>
        <p:pic>
          <p:nvPicPr>
            <p:cNvPr id="50" name="Picture 49">
              <a:extLst>
                <a:ext uri="{FF2B5EF4-FFF2-40B4-BE49-F238E27FC236}">
                  <a16:creationId xmlns:a16="http://schemas.microsoft.com/office/drawing/2014/main" xmlns="" id="{A8764622-7042-2541-A00F-9F5F5093276B}"/>
                </a:ext>
              </a:extLst>
            </p:cNvPr>
            <p:cNvPicPr>
              <a:picLocks noChangeAspect="1"/>
            </p:cNvPicPr>
            <p:nvPr/>
          </p:nvPicPr>
          <p:blipFill rotWithShape="1">
            <a:blip r:embed="rId7">
              <a:extLst>
                <a:ext uri="{28A0092B-C50C-407E-A947-70E740481C1C}">
                  <a14:useLocalDpi xmlns:a14="http://schemas.microsoft.com/office/drawing/2010/main" val="0"/>
                </a:ext>
              </a:extLst>
            </a:blip>
            <a:srcRect l="16118" t="13605" r="16118" b="18325"/>
            <a:stretch/>
          </p:blipFill>
          <p:spPr>
            <a:xfrm>
              <a:off x="10397960" y="2431554"/>
              <a:ext cx="1323378" cy="1329336"/>
            </a:xfrm>
            <a:prstGeom prst="rect">
              <a:avLst/>
            </a:prstGeom>
          </p:spPr>
        </p:pic>
        <p:grpSp>
          <p:nvGrpSpPr>
            <p:cNvPr id="21" name="Group 20">
              <a:extLst>
                <a:ext uri="{FF2B5EF4-FFF2-40B4-BE49-F238E27FC236}">
                  <a16:creationId xmlns:a16="http://schemas.microsoft.com/office/drawing/2014/main" xmlns="" id="{29059DC9-C249-004F-8F64-055B39280410}"/>
                </a:ext>
              </a:extLst>
            </p:cNvPr>
            <p:cNvGrpSpPr/>
            <p:nvPr/>
          </p:nvGrpSpPr>
          <p:grpSpPr>
            <a:xfrm>
              <a:off x="10141433" y="2073015"/>
              <a:ext cx="2999727" cy="4747333"/>
              <a:chOff x="6579145" y="2073015"/>
              <a:chExt cx="2999727" cy="4747333"/>
            </a:xfrm>
          </p:grpSpPr>
          <p:sp>
            <p:nvSpPr>
              <p:cNvPr id="13" name="TextBox 12">
                <a:extLst>
                  <a:ext uri="{FF2B5EF4-FFF2-40B4-BE49-F238E27FC236}">
                    <a16:creationId xmlns:a16="http://schemas.microsoft.com/office/drawing/2014/main" xmlns="" id="{997611FE-F0E2-B940-91E3-74DA0F5D021A}"/>
                  </a:ext>
                </a:extLst>
              </p:cNvPr>
              <p:cNvSpPr txBox="1"/>
              <p:nvPr/>
            </p:nvSpPr>
            <p:spPr>
              <a:xfrm>
                <a:off x="6835672" y="2073015"/>
                <a:ext cx="2743200" cy="249299"/>
              </a:xfrm>
              <a:prstGeom prst="rect">
                <a:avLst/>
              </a:prstGeom>
            </p:spPr>
            <p:txBody>
              <a:bodyPr wrap="square" lIns="0" tIns="0" rIns="0" bIns="0" rtlCol="0">
                <a:spAutoFit/>
              </a:bodyPr>
              <a:lstStyle/>
              <a:p>
                <a:pPr>
                  <a:lnSpc>
                    <a:spcPct val="90000"/>
                  </a:lnSpc>
                  <a:spcBef>
                    <a:spcPts val="600"/>
                  </a:spcBef>
                </a:pPr>
                <a:r>
                  <a:rPr lang="en-US" sz="1800" b="1" dirty="0">
                    <a:solidFill>
                      <a:srgbClr val="002663"/>
                    </a:solidFill>
                    <a:latin typeface="Arial" panose="020B0604020202020204" pitchFamily="34" charset="0"/>
                  </a:rPr>
                  <a:t>Decals</a:t>
                </a:r>
              </a:p>
            </p:txBody>
          </p:sp>
          <p:cxnSp>
            <p:nvCxnSpPr>
              <p:cNvPr id="16" name="Straight Connector 15">
                <a:extLst>
                  <a:ext uri="{FF2B5EF4-FFF2-40B4-BE49-F238E27FC236}">
                    <a16:creationId xmlns:a16="http://schemas.microsoft.com/office/drawing/2014/main" xmlns="" id="{9C8F75F4-823D-1043-9DBB-7B4DB2613A2F}"/>
                  </a:ext>
                </a:extLst>
              </p:cNvPr>
              <p:cNvCxnSpPr>
                <a:cxnSpLocks/>
              </p:cNvCxnSpPr>
              <p:nvPr/>
            </p:nvCxnSpPr>
            <p:spPr>
              <a:xfrm>
                <a:off x="6579145" y="2073015"/>
                <a:ext cx="0" cy="4747333"/>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grpSp>
        <p:sp>
          <p:nvSpPr>
            <p:cNvPr id="28" name="TextBox 27">
              <a:extLst>
                <a:ext uri="{FF2B5EF4-FFF2-40B4-BE49-F238E27FC236}">
                  <a16:creationId xmlns:a16="http://schemas.microsoft.com/office/drawing/2014/main" xmlns="" id="{684BF1C9-9642-C34C-A060-F102079FB74E}"/>
                </a:ext>
              </a:extLst>
            </p:cNvPr>
            <p:cNvSpPr txBox="1"/>
            <p:nvPr/>
          </p:nvSpPr>
          <p:spPr>
            <a:xfrm>
              <a:off x="11978098" y="2930023"/>
              <a:ext cx="1420006" cy="332399"/>
            </a:xfrm>
            <a:prstGeom prst="rect">
              <a:avLst/>
            </a:prstGeom>
          </p:spPr>
          <p:txBody>
            <a:bodyPr wrap="square" lIns="0" tIns="0" rIns="0" bIns="0" rtlCol="0">
              <a:spAutoFit/>
            </a:bodyPr>
            <a:lstStyle/>
            <a:p>
              <a:pPr algn="l">
                <a:lnSpc>
                  <a:spcPct val="90000"/>
                </a:lnSpc>
                <a:spcBef>
                  <a:spcPts val="600"/>
                </a:spcBef>
              </a:pPr>
              <a:r>
                <a:rPr lang="en-US" sz="1200" dirty="0">
                  <a:solidFill>
                    <a:schemeClr val="accent5"/>
                  </a:solidFill>
                  <a:latin typeface="Arial" panose="020B0604020202020204" pitchFamily="34" charset="0"/>
                </a:rPr>
                <a:t>We Love Our Customers Decals</a:t>
              </a:r>
            </a:p>
          </p:txBody>
        </p:sp>
        <p:sp>
          <p:nvSpPr>
            <p:cNvPr id="29" name="TextBox 28">
              <a:extLst>
                <a:ext uri="{FF2B5EF4-FFF2-40B4-BE49-F238E27FC236}">
                  <a16:creationId xmlns:a16="http://schemas.microsoft.com/office/drawing/2014/main" xmlns="" id="{25D48AF4-448F-5F4A-AF48-A8CAE02C8D05}"/>
                </a:ext>
              </a:extLst>
            </p:cNvPr>
            <p:cNvSpPr txBox="1"/>
            <p:nvPr/>
          </p:nvSpPr>
          <p:spPr>
            <a:xfrm>
              <a:off x="11978098" y="4447304"/>
              <a:ext cx="1232288" cy="332399"/>
            </a:xfrm>
            <a:prstGeom prst="rect">
              <a:avLst/>
            </a:prstGeom>
          </p:spPr>
          <p:txBody>
            <a:bodyPr wrap="square" lIns="0" tIns="0" rIns="0" bIns="0" rtlCol="0">
              <a:spAutoFit/>
            </a:bodyPr>
            <a:lstStyle/>
            <a:p>
              <a:pPr algn="l">
                <a:lnSpc>
                  <a:spcPct val="90000"/>
                </a:lnSpc>
                <a:spcBef>
                  <a:spcPts val="600"/>
                </a:spcBef>
              </a:pPr>
              <a:r>
                <a:rPr lang="en-US" sz="1200" dirty="0">
                  <a:solidFill>
                    <a:schemeClr val="accent5"/>
                  </a:solidFill>
                  <a:latin typeface="Arial" panose="020B0604020202020204" pitchFamily="34" charset="0"/>
                </a:rPr>
                <a:t>Multi-Card Vertical Decal</a:t>
              </a:r>
            </a:p>
          </p:txBody>
        </p:sp>
        <p:sp>
          <p:nvSpPr>
            <p:cNvPr id="30" name="TextBox 29">
              <a:extLst>
                <a:ext uri="{FF2B5EF4-FFF2-40B4-BE49-F238E27FC236}">
                  <a16:creationId xmlns:a16="http://schemas.microsoft.com/office/drawing/2014/main" xmlns="" id="{997BB41A-81AF-E042-B787-CB91C8DC4A7E}"/>
                </a:ext>
              </a:extLst>
            </p:cNvPr>
            <p:cNvSpPr txBox="1"/>
            <p:nvPr/>
          </p:nvSpPr>
          <p:spPr>
            <a:xfrm>
              <a:off x="11978098" y="5940593"/>
              <a:ext cx="1232290" cy="332399"/>
            </a:xfrm>
            <a:prstGeom prst="rect">
              <a:avLst/>
            </a:prstGeom>
          </p:spPr>
          <p:txBody>
            <a:bodyPr wrap="square" lIns="0" tIns="0" rIns="0" bIns="0" rtlCol="0">
              <a:spAutoFit/>
            </a:bodyPr>
            <a:lstStyle/>
            <a:p>
              <a:pPr algn="l">
                <a:lnSpc>
                  <a:spcPct val="90000"/>
                </a:lnSpc>
                <a:spcBef>
                  <a:spcPts val="600"/>
                </a:spcBef>
              </a:pPr>
              <a:r>
                <a:rPr lang="en-US" sz="1200" dirty="0">
                  <a:solidFill>
                    <a:schemeClr val="accent5"/>
                  </a:solidFill>
                  <a:latin typeface="Arial" panose="020B0604020202020204" pitchFamily="34" charset="0"/>
                </a:rPr>
                <a:t>Multi-Card Register Decal</a:t>
              </a:r>
            </a:p>
          </p:txBody>
        </p:sp>
      </p:grpSp>
      <p:grpSp>
        <p:nvGrpSpPr>
          <p:cNvPr id="58" name="Group 57">
            <a:extLst>
              <a:ext uri="{FF2B5EF4-FFF2-40B4-BE49-F238E27FC236}">
                <a16:creationId xmlns:a16="http://schemas.microsoft.com/office/drawing/2014/main" xmlns="" id="{C164973E-C724-BA46-B151-39CAF85F750B}"/>
              </a:ext>
            </a:extLst>
          </p:cNvPr>
          <p:cNvGrpSpPr/>
          <p:nvPr/>
        </p:nvGrpSpPr>
        <p:grpSpPr>
          <a:xfrm>
            <a:off x="6768980" y="2073015"/>
            <a:ext cx="2999728" cy="4747333"/>
            <a:chOff x="6640637" y="2073015"/>
            <a:chExt cx="2999728" cy="4747333"/>
          </a:xfrm>
        </p:grpSpPr>
        <p:pic>
          <p:nvPicPr>
            <p:cNvPr id="40" name="Picture 39">
              <a:extLst>
                <a:ext uri="{FF2B5EF4-FFF2-40B4-BE49-F238E27FC236}">
                  <a16:creationId xmlns:a16="http://schemas.microsoft.com/office/drawing/2014/main" xmlns="" id="{16F755F0-52B4-F645-89EB-BC3F58A878B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28187" y="5272846"/>
              <a:ext cx="1459270" cy="1459270"/>
            </a:xfrm>
            <a:prstGeom prst="rect">
              <a:avLst/>
            </a:prstGeom>
          </p:spPr>
        </p:pic>
        <p:pic>
          <p:nvPicPr>
            <p:cNvPr id="42" name="Picture 41">
              <a:extLst>
                <a:ext uri="{FF2B5EF4-FFF2-40B4-BE49-F238E27FC236}">
                  <a16:creationId xmlns:a16="http://schemas.microsoft.com/office/drawing/2014/main" xmlns="" id="{7CB47839-4E09-9647-BB51-81BA9FFFE6A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64420" y="2366944"/>
              <a:ext cx="1393945" cy="1393945"/>
            </a:xfrm>
            <a:prstGeom prst="rect">
              <a:avLst/>
            </a:prstGeom>
          </p:spPr>
        </p:pic>
        <p:grpSp>
          <p:nvGrpSpPr>
            <p:cNvPr id="20" name="Group 19">
              <a:extLst>
                <a:ext uri="{FF2B5EF4-FFF2-40B4-BE49-F238E27FC236}">
                  <a16:creationId xmlns:a16="http://schemas.microsoft.com/office/drawing/2014/main" xmlns="" id="{63F3D572-1CD7-714A-A94D-42AD9B593B14}"/>
                </a:ext>
              </a:extLst>
            </p:cNvPr>
            <p:cNvGrpSpPr/>
            <p:nvPr/>
          </p:nvGrpSpPr>
          <p:grpSpPr>
            <a:xfrm>
              <a:off x="6640637" y="2073015"/>
              <a:ext cx="2999728" cy="4747333"/>
              <a:chOff x="3878976" y="2073015"/>
              <a:chExt cx="2999728" cy="4747333"/>
            </a:xfrm>
          </p:grpSpPr>
          <p:sp>
            <p:nvSpPr>
              <p:cNvPr id="12" name="TextBox 11">
                <a:extLst>
                  <a:ext uri="{FF2B5EF4-FFF2-40B4-BE49-F238E27FC236}">
                    <a16:creationId xmlns:a16="http://schemas.microsoft.com/office/drawing/2014/main" xmlns="" id="{D22775C1-6A6C-D94D-A3A3-E75F6596A8F8}"/>
                  </a:ext>
                </a:extLst>
              </p:cNvPr>
              <p:cNvSpPr txBox="1"/>
              <p:nvPr/>
            </p:nvSpPr>
            <p:spPr>
              <a:xfrm>
                <a:off x="4135504" y="2073015"/>
                <a:ext cx="2743200" cy="249299"/>
              </a:xfrm>
              <a:prstGeom prst="rect">
                <a:avLst/>
              </a:prstGeom>
            </p:spPr>
            <p:txBody>
              <a:bodyPr wrap="square" lIns="0" tIns="0" rIns="0" bIns="0" rtlCol="0">
                <a:spAutoFit/>
              </a:bodyPr>
              <a:lstStyle/>
              <a:p>
                <a:pPr>
                  <a:lnSpc>
                    <a:spcPct val="90000"/>
                  </a:lnSpc>
                  <a:spcBef>
                    <a:spcPts val="600"/>
                  </a:spcBef>
                </a:pPr>
                <a:r>
                  <a:rPr lang="en-US" sz="1800" b="1" dirty="0">
                    <a:solidFill>
                      <a:srgbClr val="002663"/>
                    </a:solidFill>
                    <a:latin typeface="Arial" panose="020B0604020202020204" pitchFamily="34" charset="0"/>
                  </a:rPr>
                  <a:t>Supplies</a:t>
                </a:r>
              </a:p>
            </p:txBody>
          </p:sp>
          <p:cxnSp>
            <p:nvCxnSpPr>
              <p:cNvPr id="15" name="Straight Connector 14">
                <a:extLst>
                  <a:ext uri="{FF2B5EF4-FFF2-40B4-BE49-F238E27FC236}">
                    <a16:creationId xmlns:a16="http://schemas.microsoft.com/office/drawing/2014/main" xmlns="" id="{804847DF-7E25-8741-BBD1-767D5B195FE7}"/>
                  </a:ext>
                </a:extLst>
              </p:cNvPr>
              <p:cNvCxnSpPr>
                <a:cxnSpLocks/>
              </p:cNvCxnSpPr>
              <p:nvPr/>
            </p:nvCxnSpPr>
            <p:spPr>
              <a:xfrm>
                <a:off x="3878976" y="2073015"/>
                <a:ext cx="0" cy="4747333"/>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grpSp>
        <p:sp>
          <p:nvSpPr>
            <p:cNvPr id="25" name="TextBox 24">
              <a:extLst>
                <a:ext uri="{FF2B5EF4-FFF2-40B4-BE49-F238E27FC236}">
                  <a16:creationId xmlns:a16="http://schemas.microsoft.com/office/drawing/2014/main" xmlns="" id="{E5E5BE39-E321-084D-9129-695398FEE365}"/>
                </a:ext>
              </a:extLst>
            </p:cNvPr>
            <p:cNvSpPr txBox="1"/>
            <p:nvPr/>
          </p:nvSpPr>
          <p:spPr>
            <a:xfrm>
              <a:off x="8414714" y="2930023"/>
              <a:ext cx="1070926" cy="332399"/>
            </a:xfrm>
            <a:prstGeom prst="rect">
              <a:avLst/>
            </a:prstGeom>
          </p:spPr>
          <p:txBody>
            <a:bodyPr wrap="square" lIns="0" tIns="0" rIns="0" bIns="0" rtlCol="0">
              <a:spAutoFit/>
            </a:bodyPr>
            <a:lstStyle/>
            <a:p>
              <a:pPr algn="l">
                <a:lnSpc>
                  <a:spcPct val="90000"/>
                </a:lnSpc>
                <a:spcBef>
                  <a:spcPts val="600"/>
                </a:spcBef>
              </a:pPr>
              <a:r>
                <a:rPr lang="en-US" sz="1200" dirty="0">
                  <a:solidFill>
                    <a:schemeClr val="accent5"/>
                  </a:solidFill>
                  <a:latin typeface="Arial" panose="020B0604020202020204" pitchFamily="34" charset="0"/>
                </a:rPr>
                <a:t>Multi-Card Counter Sign</a:t>
              </a:r>
            </a:p>
          </p:txBody>
        </p:sp>
        <p:sp>
          <p:nvSpPr>
            <p:cNvPr id="26" name="TextBox 25">
              <a:extLst>
                <a:ext uri="{FF2B5EF4-FFF2-40B4-BE49-F238E27FC236}">
                  <a16:creationId xmlns:a16="http://schemas.microsoft.com/office/drawing/2014/main" xmlns="" id="{5DB02B3F-B828-404D-B45F-F5D8C4C9707A}"/>
                </a:ext>
              </a:extLst>
            </p:cNvPr>
            <p:cNvSpPr txBox="1"/>
            <p:nvPr/>
          </p:nvSpPr>
          <p:spPr>
            <a:xfrm>
              <a:off x="8414714" y="4447304"/>
              <a:ext cx="954104" cy="166199"/>
            </a:xfrm>
            <a:prstGeom prst="rect">
              <a:avLst/>
            </a:prstGeom>
          </p:spPr>
          <p:txBody>
            <a:bodyPr wrap="square" lIns="0" tIns="0" rIns="0" bIns="0" rtlCol="0">
              <a:spAutoFit/>
            </a:bodyPr>
            <a:lstStyle/>
            <a:p>
              <a:pPr algn="l">
                <a:lnSpc>
                  <a:spcPct val="90000"/>
                </a:lnSpc>
                <a:spcBef>
                  <a:spcPts val="600"/>
                </a:spcBef>
              </a:pPr>
              <a:r>
                <a:rPr lang="en-US" sz="1200" dirty="0">
                  <a:solidFill>
                    <a:schemeClr val="accent5"/>
                  </a:solidFill>
                  <a:latin typeface="Arial" panose="020B0604020202020204" pitchFamily="34" charset="0"/>
                </a:rPr>
                <a:t>Register Pen</a:t>
              </a:r>
            </a:p>
          </p:txBody>
        </p:sp>
        <p:sp>
          <p:nvSpPr>
            <p:cNvPr id="27" name="TextBox 26">
              <a:extLst>
                <a:ext uri="{FF2B5EF4-FFF2-40B4-BE49-F238E27FC236}">
                  <a16:creationId xmlns:a16="http://schemas.microsoft.com/office/drawing/2014/main" xmlns="" id="{5040B59B-6A4B-E34C-9CC8-71606C5B2834}"/>
                </a:ext>
              </a:extLst>
            </p:cNvPr>
            <p:cNvSpPr txBox="1"/>
            <p:nvPr/>
          </p:nvSpPr>
          <p:spPr>
            <a:xfrm>
              <a:off x="8414714" y="5940593"/>
              <a:ext cx="1070920" cy="332399"/>
            </a:xfrm>
            <a:prstGeom prst="rect">
              <a:avLst/>
            </a:prstGeom>
          </p:spPr>
          <p:txBody>
            <a:bodyPr wrap="square" lIns="0" tIns="0" rIns="0" bIns="0" rtlCol="0">
              <a:spAutoFit/>
            </a:bodyPr>
            <a:lstStyle/>
            <a:p>
              <a:pPr algn="l">
                <a:lnSpc>
                  <a:spcPct val="90000"/>
                </a:lnSpc>
                <a:spcBef>
                  <a:spcPts val="600"/>
                </a:spcBef>
              </a:pPr>
              <a:r>
                <a:rPr lang="en-US" sz="1200" dirty="0">
                  <a:solidFill>
                    <a:schemeClr val="accent5"/>
                  </a:solidFill>
                  <a:latin typeface="Arial" panose="020B0604020202020204" pitchFamily="34" charset="0"/>
                </a:rPr>
                <a:t>Business Card Holder</a:t>
              </a:r>
            </a:p>
          </p:txBody>
        </p:sp>
        <p:pic>
          <p:nvPicPr>
            <p:cNvPr id="56" name="Picture 55">
              <a:extLst>
                <a:ext uri="{FF2B5EF4-FFF2-40B4-BE49-F238E27FC236}">
                  <a16:creationId xmlns:a16="http://schemas.microsoft.com/office/drawing/2014/main" xmlns="" id="{58C82BAD-8ADD-7841-93A5-E84704D832F0}"/>
                </a:ext>
              </a:extLst>
            </p:cNvPr>
            <p:cNvPicPr>
              <a:picLocks noChangeAspect="1"/>
            </p:cNvPicPr>
            <p:nvPr/>
          </p:nvPicPr>
          <p:blipFill rotWithShape="1">
            <a:blip r:embed="rId10">
              <a:extLst>
                <a:ext uri="{28A0092B-C50C-407E-A947-70E740481C1C}">
                  <a14:useLocalDpi xmlns:a14="http://schemas.microsoft.com/office/drawing/2010/main" val="0"/>
                </a:ext>
              </a:extLst>
            </a:blip>
            <a:srcRect t="7599" b="3336"/>
            <a:stretch/>
          </p:blipFill>
          <p:spPr>
            <a:xfrm>
              <a:off x="6764420" y="3819895"/>
              <a:ext cx="1565090" cy="1393945"/>
            </a:xfrm>
            <a:prstGeom prst="rect">
              <a:avLst/>
            </a:prstGeom>
          </p:spPr>
        </p:pic>
      </p:grpSp>
      <p:sp>
        <p:nvSpPr>
          <p:cNvPr id="39" name="TextBox 38"/>
          <p:cNvSpPr txBox="1"/>
          <p:nvPr/>
        </p:nvSpPr>
        <p:spPr>
          <a:xfrm>
            <a:off x="542780" y="2004546"/>
            <a:ext cx="2688576"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latin typeface="BentonSans Light" panose="02000503000000020004" pitchFamily="2" charset="0"/>
              </a:rPr>
              <a:t>Update claim</a:t>
            </a:r>
          </a:p>
        </p:txBody>
      </p:sp>
    </p:spTree>
    <p:extLst>
      <p:ext uri="{BB962C8B-B14F-4D97-AF65-F5344CB8AC3E}">
        <p14:creationId xmlns:p14="http://schemas.microsoft.com/office/powerpoint/2010/main" val="3699558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936FA46-9DDD-AB41-BC62-F2A7A8376835}"/>
              </a:ext>
            </a:extLst>
          </p:cNvPr>
          <p:cNvSpPr>
            <a:spLocks noGrp="1"/>
          </p:cNvSpPr>
          <p:nvPr>
            <p:ph type="title"/>
          </p:nvPr>
        </p:nvSpPr>
        <p:spPr>
          <a:xfrm>
            <a:off x="682190" y="2719174"/>
            <a:ext cx="12626454" cy="1723549"/>
          </a:xfrm>
        </p:spPr>
        <p:txBody>
          <a:bodyPr/>
          <a:lstStyle/>
          <a:p>
            <a:r>
              <a:rPr lang="en-US" dirty="0"/>
              <a:t>American Express Acceptance Value</a:t>
            </a:r>
            <a:br>
              <a:rPr lang="en-US" dirty="0"/>
            </a:br>
            <a:r>
              <a:rPr lang="en-US" dirty="0"/>
              <a:t>Reasons to Accept</a:t>
            </a:r>
            <a:endParaRPr lang="en-US" strike="dblStrike" dirty="0">
              <a:solidFill>
                <a:srgbClr val="FF0000"/>
              </a:solidFill>
            </a:endParaRPr>
          </a:p>
        </p:txBody>
      </p:sp>
    </p:spTree>
    <p:extLst>
      <p:ext uri="{BB962C8B-B14F-4D97-AF65-F5344CB8AC3E}">
        <p14:creationId xmlns:p14="http://schemas.microsoft.com/office/powerpoint/2010/main" val="2780255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riangle 29">
            <a:extLst>
              <a:ext uri="{FF2B5EF4-FFF2-40B4-BE49-F238E27FC236}">
                <a16:creationId xmlns:a16="http://schemas.microsoft.com/office/drawing/2014/main" xmlns="" id="{0ECBA608-1225-CC48-8D60-52988D74DFC5}"/>
              </a:ext>
            </a:extLst>
          </p:cNvPr>
          <p:cNvSpPr/>
          <p:nvPr/>
        </p:nvSpPr>
        <p:spPr>
          <a:xfrm rot="5400000">
            <a:off x="4229669" y="2179580"/>
            <a:ext cx="938645" cy="562668"/>
          </a:xfrm>
          <a:prstGeom prst="triangl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31" name="Triangle 30">
            <a:extLst>
              <a:ext uri="{FF2B5EF4-FFF2-40B4-BE49-F238E27FC236}">
                <a16:creationId xmlns:a16="http://schemas.microsoft.com/office/drawing/2014/main" xmlns="" id="{0FC2AEF9-42D0-594E-B1BC-A88611BB5D02}"/>
              </a:ext>
            </a:extLst>
          </p:cNvPr>
          <p:cNvSpPr/>
          <p:nvPr/>
        </p:nvSpPr>
        <p:spPr>
          <a:xfrm rot="5400000">
            <a:off x="8656196" y="2179580"/>
            <a:ext cx="938645" cy="562668"/>
          </a:xfrm>
          <a:prstGeom prst="triangl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23" name="Rectangle 22">
            <a:extLst>
              <a:ext uri="{FF2B5EF4-FFF2-40B4-BE49-F238E27FC236}">
                <a16:creationId xmlns:a16="http://schemas.microsoft.com/office/drawing/2014/main" xmlns="" id="{B2D5177C-43A7-814B-B9F1-06CD472A03C0}"/>
              </a:ext>
            </a:extLst>
          </p:cNvPr>
          <p:cNvSpPr/>
          <p:nvPr/>
        </p:nvSpPr>
        <p:spPr>
          <a:xfrm>
            <a:off x="560716" y="1991589"/>
            <a:ext cx="3856943" cy="3042547"/>
          </a:xfrm>
          <a:prstGeom prst="rect">
            <a:avLst/>
          </a:prstGeom>
          <a:no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24" name="Rectangle 23">
            <a:extLst>
              <a:ext uri="{FF2B5EF4-FFF2-40B4-BE49-F238E27FC236}">
                <a16:creationId xmlns:a16="http://schemas.microsoft.com/office/drawing/2014/main" xmlns="" id="{C54AC94A-2AD3-B24B-8DEC-DD85A48EC209}"/>
              </a:ext>
            </a:extLst>
          </p:cNvPr>
          <p:cNvSpPr/>
          <p:nvPr/>
        </p:nvSpPr>
        <p:spPr>
          <a:xfrm>
            <a:off x="4980328" y="1991589"/>
            <a:ext cx="3856943" cy="3042547"/>
          </a:xfrm>
          <a:prstGeom prst="rect">
            <a:avLst/>
          </a:prstGeom>
          <a:no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25" name="Rectangle 24">
            <a:extLst>
              <a:ext uri="{FF2B5EF4-FFF2-40B4-BE49-F238E27FC236}">
                <a16:creationId xmlns:a16="http://schemas.microsoft.com/office/drawing/2014/main" xmlns="" id="{89E7FCFA-302A-194A-9D23-855F9AA25198}"/>
              </a:ext>
            </a:extLst>
          </p:cNvPr>
          <p:cNvSpPr/>
          <p:nvPr/>
        </p:nvSpPr>
        <p:spPr>
          <a:xfrm>
            <a:off x="9399939" y="1991589"/>
            <a:ext cx="3856943" cy="3042547"/>
          </a:xfrm>
          <a:prstGeom prst="rect">
            <a:avLst/>
          </a:prstGeom>
          <a:no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2" name="Title 1">
            <a:extLst>
              <a:ext uri="{FF2B5EF4-FFF2-40B4-BE49-F238E27FC236}">
                <a16:creationId xmlns:a16="http://schemas.microsoft.com/office/drawing/2014/main" xmlns="" id="{E984C371-9AC7-074B-BCAF-522DE1C07EFE}"/>
              </a:ext>
            </a:extLst>
          </p:cNvPr>
          <p:cNvSpPr>
            <a:spLocks noGrp="1"/>
          </p:cNvSpPr>
          <p:nvPr>
            <p:ph type="title"/>
          </p:nvPr>
        </p:nvSpPr>
        <p:spPr>
          <a:xfrm>
            <a:off x="560717" y="391949"/>
            <a:ext cx="12731817" cy="461665"/>
          </a:xfrm>
        </p:spPr>
        <p:txBody>
          <a:bodyPr>
            <a:spAutoFit/>
          </a:bodyPr>
          <a:lstStyle/>
          <a:p>
            <a:r>
              <a:rPr lang="en-US" dirty="0"/>
              <a:t>How To Use This Guide</a:t>
            </a:r>
          </a:p>
        </p:txBody>
      </p:sp>
      <p:sp>
        <p:nvSpPr>
          <p:cNvPr id="3" name="Content Placeholder 2">
            <a:extLst>
              <a:ext uri="{FF2B5EF4-FFF2-40B4-BE49-F238E27FC236}">
                <a16:creationId xmlns:a16="http://schemas.microsoft.com/office/drawing/2014/main" xmlns="" id="{4A8FB324-0B85-DA4D-9F5E-4C382B5DE913}"/>
              </a:ext>
            </a:extLst>
          </p:cNvPr>
          <p:cNvSpPr>
            <a:spLocks noGrp="1"/>
          </p:cNvSpPr>
          <p:nvPr>
            <p:ph idx="12"/>
          </p:nvPr>
        </p:nvSpPr>
        <p:spPr>
          <a:xfrm>
            <a:off x="560717" y="1053458"/>
            <a:ext cx="12731817" cy="585738"/>
          </a:xfrm>
        </p:spPr>
        <p:txBody>
          <a:bodyPr>
            <a:spAutoFit/>
          </a:bodyPr>
          <a:lstStyle/>
          <a:p>
            <a:pPr>
              <a:lnSpc>
                <a:spcPct val="110000"/>
              </a:lnSpc>
            </a:pPr>
            <a:r>
              <a:rPr lang="en-US" dirty="0"/>
              <a:t>From a marketing support perspective, we view the TPSP journey with American Express in three key stages, </a:t>
            </a:r>
            <a:br>
              <a:rPr lang="en-US" dirty="0"/>
            </a:br>
            <a:r>
              <a:rPr lang="en-US" dirty="0"/>
              <a:t>each with unique goals and objectives.</a:t>
            </a:r>
          </a:p>
        </p:txBody>
      </p:sp>
      <p:sp>
        <p:nvSpPr>
          <p:cNvPr id="5" name="TextBox 4">
            <a:extLst>
              <a:ext uri="{FF2B5EF4-FFF2-40B4-BE49-F238E27FC236}">
                <a16:creationId xmlns:a16="http://schemas.microsoft.com/office/drawing/2014/main" xmlns="" id="{932D2FBD-0016-B34F-AA27-9950D9CE5B17}"/>
              </a:ext>
            </a:extLst>
          </p:cNvPr>
          <p:cNvSpPr txBox="1"/>
          <p:nvPr/>
        </p:nvSpPr>
        <p:spPr>
          <a:xfrm>
            <a:off x="704853" y="2625096"/>
            <a:ext cx="3339892" cy="1692771"/>
          </a:xfrm>
          <a:prstGeom prst="rect">
            <a:avLst/>
          </a:prstGeom>
          <a:noFill/>
        </p:spPr>
        <p:txBody>
          <a:bodyPr wrap="square" lIns="0" tIns="0" rIns="0" bIns="0" rtlCol="0">
            <a:spAutoFit/>
          </a:bodyPr>
          <a:lstStyle/>
          <a:p>
            <a:pPr algn="l">
              <a:spcBef>
                <a:spcPts val="1200"/>
              </a:spcBef>
            </a:pPr>
            <a:r>
              <a:rPr lang="en-US" sz="1600" b="1" dirty="0">
                <a:solidFill>
                  <a:schemeClr val="accent1"/>
                </a:solidFill>
                <a:latin typeface="Arial" panose="020B0604020202020204" pitchFamily="34" charset="0"/>
              </a:rPr>
              <a:t>OBJECTIVES:</a:t>
            </a:r>
            <a:endParaRPr lang="en-US" sz="1600" b="1" dirty="0">
              <a:solidFill>
                <a:srgbClr val="002060"/>
              </a:solidFill>
              <a:latin typeface="Arial" panose="020B0604020202020204" pitchFamily="34" charset="0"/>
            </a:endParaRPr>
          </a:p>
          <a:p>
            <a:pPr marL="182880" indent="-182880" algn="l">
              <a:spcBef>
                <a:spcPts val="1200"/>
              </a:spcBef>
              <a:buFont typeface="Arial" panose="020B0604020202020204" pitchFamily="34" charset="0"/>
              <a:buChar char="•"/>
            </a:pPr>
            <a:r>
              <a:rPr lang="en-US" sz="1600" dirty="0">
                <a:solidFill>
                  <a:schemeClr val="tx2"/>
                </a:solidFill>
                <a:latin typeface="Arial" panose="020B0604020202020204" pitchFamily="34" charset="0"/>
              </a:rPr>
              <a:t>Partner is aligned with industry pricing.</a:t>
            </a:r>
          </a:p>
          <a:p>
            <a:pPr marL="182880" indent="-182880" algn="l">
              <a:spcBef>
                <a:spcPts val="1200"/>
              </a:spcBef>
              <a:buFont typeface="Arial" panose="020B0604020202020204" pitchFamily="34" charset="0"/>
              <a:buChar char="•"/>
            </a:pPr>
            <a:r>
              <a:rPr lang="en-US" sz="1600" dirty="0">
                <a:solidFill>
                  <a:schemeClr val="tx2"/>
                </a:solidFill>
                <a:latin typeface="Arial" panose="020B0604020202020204" pitchFamily="34" charset="0"/>
              </a:rPr>
              <a:t>Proper agreements are in place.</a:t>
            </a:r>
          </a:p>
          <a:p>
            <a:pPr marL="182880" indent="-182880" algn="l">
              <a:spcBef>
                <a:spcPts val="1200"/>
              </a:spcBef>
              <a:buFont typeface="Arial" panose="020B0604020202020204" pitchFamily="34" charset="0"/>
              <a:buChar char="•"/>
            </a:pPr>
            <a:r>
              <a:rPr lang="en-US" sz="1600" dirty="0">
                <a:solidFill>
                  <a:schemeClr val="tx2"/>
                </a:solidFill>
                <a:latin typeface="Arial" panose="020B0604020202020204" pitchFamily="34" charset="0"/>
              </a:rPr>
              <a:t>Amex signage is implemented.</a:t>
            </a:r>
          </a:p>
        </p:txBody>
      </p:sp>
      <p:sp>
        <p:nvSpPr>
          <p:cNvPr id="6" name="TextBox 5">
            <a:extLst>
              <a:ext uri="{FF2B5EF4-FFF2-40B4-BE49-F238E27FC236}">
                <a16:creationId xmlns:a16="http://schemas.microsoft.com/office/drawing/2014/main" xmlns="" id="{0AAD19EB-5843-C541-ABF4-A85B942C8A87}"/>
              </a:ext>
            </a:extLst>
          </p:cNvPr>
          <p:cNvSpPr txBox="1"/>
          <p:nvPr/>
        </p:nvSpPr>
        <p:spPr>
          <a:xfrm>
            <a:off x="5141009" y="2625096"/>
            <a:ext cx="3339892" cy="1938992"/>
          </a:xfrm>
          <a:prstGeom prst="rect">
            <a:avLst/>
          </a:prstGeom>
          <a:noFill/>
        </p:spPr>
        <p:txBody>
          <a:bodyPr wrap="square" lIns="0" tIns="0" rIns="0" bIns="0" rtlCol="0">
            <a:spAutoFit/>
          </a:bodyPr>
          <a:lstStyle/>
          <a:p>
            <a:pPr algn="l">
              <a:spcBef>
                <a:spcPts val="1200"/>
              </a:spcBef>
            </a:pPr>
            <a:r>
              <a:rPr lang="en-US" sz="1600" b="1" dirty="0">
                <a:solidFill>
                  <a:schemeClr val="accent1"/>
                </a:solidFill>
                <a:latin typeface="Arial" panose="020B0604020202020204" pitchFamily="34" charset="0"/>
              </a:rPr>
              <a:t>OBJECTIVES:</a:t>
            </a:r>
            <a:endParaRPr lang="en-US" sz="1600" b="1" dirty="0">
              <a:solidFill>
                <a:srgbClr val="002060"/>
              </a:solidFill>
              <a:latin typeface="Arial" panose="020B0604020202020204" pitchFamily="34" charset="0"/>
            </a:endParaRPr>
          </a:p>
          <a:p>
            <a:pPr marL="182880" indent="-182880" algn="l">
              <a:spcBef>
                <a:spcPts val="1200"/>
              </a:spcBef>
              <a:buFont typeface="Arial" panose="020B0604020202020204" pitchFamily="34" charset="0"/>
              <a:buChar char="•"/>
            </a:pPr>
            <a:r>
              <a:rPr lang="en-US" sz="1600" dirty="0">
                <a:solidFill>
                  <a:schemeClr val="tx2"/>
                </a:solidFill>
                <a:latin typeface="Arial" panose="020B0604020202020204" pitchFamily="34" charset="0"/>
              </a:rPr>
              <a:t>Non-accepting sub-merchants begin accepting.</a:t>
            </a:r>
          </a:p>
          <a:p>
            <a:pPr marL="182880" indent="-182880" algn="l">
              <a:spcBef>
                <a:spcPts val="1200"/>
              </a:spcBef>
              <a:buFont typeface="Arial" panose="020B0604020202020204" pitchFamily="34" charset="0"/>
              <a:buChar char="•"/>
            </a:pPr>
            <a:r>
              <a:rPr lang="en-US" sz="1600" dirty="0">
                <a:solidFill>
                  <a:schemeClr val="tx2"/>
                </a:solidFill>
                <a:latin typeface="Arial" panose="020B0604020202020204" pitchFamily="34" charset="0"/>
              </a:rPr>
              <a:t>Amex signage is implemented.</a:t>
            </a:r>
          </a:p>
          <a:p>
            <a:pPr marL="182880" indent="-182880" algn="l">
              <a:spcBef>
                <a:spcPts val="1200"/>
              </a:spcBef>
              <a:buFont typeface="Arial" panose="020B0604020202020204" pitchFamily="34" charset="0"/>
              <a:buChar char="•"/>
            </a:pPr>
            <a:r>
              <a:rPr lang="en-US" sz="1600" dirty="0">
                <a:solidFill>
                  <a:schemeClr val="tx2"/>
                </a:solidFill>
                <a:latin typeface="Arial" panose="020B0604020202020204" pitchFamily="34" charset="0"/>
              </a:rPr>
              <a:t>Customers informed about acceptance.</a:t>
            </a:r>
            <a:endParaRPr lang="en-US" sz="1600" dirty="0">
              <a:solidFill>
                <a:srgbClr val="002060"/>
              </a:solidFill>
              <a:latin typeface="Arial" panose="020B0604020202020204" pitchFamily="34" charset="0"/>
            </a:endParaRPr>
          </a:p>
        </p:txBody>
      </p:sp>
      <p:sp>
        <p:nvSpPr>
          <p:cNvPr id="7" name="TextBox 6">
            <a:extLst>
              <a:ext uri="{FF2B5EF4-FFF2-40B4-BE49-F238E27FC236}">
                <a16:creationId xmlns:a16="http://schemas.microsoft.com/office/drawing/2014/main" xmlns="" id="{BE3B325E-217A-DB4C-99EB-611D77BE086A}"/>
              </a:ext>
            </a:extLst>
          </p:cNvPr>
          <p:cNvSpPr txBox="1"/>
          <p:nvPr/>
        </p:nvSpPr>
        <p:spPr>
          <a:xfrm>
            <a:off x="9563632" y="2625096"/>
            <a:ext cx="3549115" cy="2185214"/>
          </a:xfrm>
          <a:prstGeom prst="rect">
            <a:avLst/>
          </a:prstGeom>
          <a:noFill/>
        </p:spPr>
        <p:txBody>
          <a:bodyPr wrap="square" lIns="0" tIns="0" rIns="0" bIns="0" rtlCol="0">
            <a:spAutoFit/>
          </a:bodyPr>
          <a:lstStyle/>
          <a:p>
            <a:pPr algn="l">
              <a:spcBef>
                <a:spcPts val="1200"/>
              </a:spcBef>
            </a:pPr>
            <a:r>
              <a:rPr lang="en-US" sz="1600" b="1" dirty="0">
                <a:solidFill>
                  <a:schemeClr val="accent1"/>
                </a:solidFill>
                <a:latin typeface="Arial" panose="020B0604020202020204" pitchFamily="34" charset="0"/>
              </a:rPr>
              <a:t>OBJECTIVES:</a:t>
            </a:r>
            <a:endParaRPr lang="en-US" sz="1600" b="1" dirty="0">
              <a:solidFill>
                <a:srgbClr val="002060"/>
              </a:solidFill>
              <a:latin typeface="Arial" panose="020B0604020202020204" pitchFamily="34" charset="0"/>
            </a:endParaRPr>
          </a:p>
          <a:p>
            <a:pPr marL="182880" indent="-182880" algn="l">
              <a:spcBef>
                <a:spcPts val="1200"/>
              </a:spcBef>
              <a:buFont typeface="Arial" panose="020B0604020202020204" pitchFamily="34" charset="0"/>
              <a:buChar char="•"/>
            </a:pPr>
            <a:r>
              <a:rPr lang="en-US" sz="1600" dirty="0">
                <a:solidFill>
                  <a:schemeClr val="tx2"/>
                </a:solidFill>
                <a:latin typeface="Arial" panose="020B0604020202020204" pitchFamily="34" charset="0"/>
              </a:rPr>
              <a:t>Card Members receive communication from sub-merchant.</a:t>
            </a:r>
          </a:p>
          <a:p>
            <a:pPr marL="182880" indent="-182880" algn="l">
              <a:spcBef>
                <a:spcPts val="1200"/>
              </a:spcBef>
              <a:buFont typeface="Arial" panose="020B0604020202020204" pitchFamily="34" charset="0"/>
              <a:buChar char="•"/>
            </a:pPr>
            <a:r>
              <a:rPr lang="en-US" sz="1600" dirty="0">
                <a:solidFill>
                  <a:schemeClr val="tx2"/>
                </a:solidFill>
                <a:latin typeface="Arial" panose="020B0604020202020204" pitchFamily="34" charset="0"/>
              </a:rPr>
              <a:t>Card Members receive communication from Amex</a:t>
            </a:r>
          </a:p>
          <a:p>
            <a:pPr marL="182880" indent="-182880" algn="l">
              <a:spcBef>
                <a:spcPts val="1200"/>
              </a:spcBef>
              <a:buFont typeface="Arial" panose="020B0604020202020204" pitchFamily="34" charset="0"/>
              <a:buChar char="•"/>
            </a:pPr>
            <a:r>
              <a:rPr lang="en-US" sz="1600" dirty="0">
                <a:solidFill>
                  <a:schemeClr val="tx2"/>
                </a:solidFill>
                <a:latin typeface="Arial" panose="020B0604020202020204" pitchFamily="34" charset="0"/>
              </a:rPr>
              <a:t>Card Members activate and sub-merchant shows CV</a:t>
            </a:r>
          </a:p>
        </p:txBody>
      </p:sp>
      <p:sp>
        <p:nvSpPr>
          <p:cNvPr id="8" name="TextBox 7">
            <a:extLst>
              <a:ext uri="{FF2B5EF4-FFF2-40B4-BE49-F238E27FC236}">
                <a16:creationId xmlns:a16="http://schemas.microsoft.com/office/drawing/2014/main" xmlns="" id="{9DCAA85A-5A2C-274C-A3BE-227DC53A84DF}"/>
              </a:ext>
            </a:extLst>
          </p:cNvPr>
          <p:cNvSpPr txBox="1"/>
          <p:nvPr/>
        </p:nvSpPr>
        <p:spPr>
          <a:xfrm>
            <a:off x="560717" y="5271949"/>
            <a:ext cx="11352875" cy="246221"/>
          </a:xfrm>
          <a:prstGeom prst="rect">
            <a:avLst/>
          </a:prstGeom>
        </p:spPr>
        <p:txBody>
          <a:bodyPr wrap="square" lIns="0" tIns="0" rIns="0" bIns="0" rtlCol="0">
            <a:spAutoFit/>
          </a:bodyPr>
          <a:lstStyle/>
          <a:p>
            <a:r>
              <a:rPr lang="en-US" sz="1600" dirty="0">
                <a:solidFill>
                  <a:schemeClr val="tx2"/>
                </a:solidFill>
                <a:latin typeface="Arial" panose="020B0604020202020204" pitchFamily="34" charset="0"/>
              </a:rPr>
              <a:t>Each of these key stages has a distinct set of </a:t>
            </a:r>
            <a:r>
              <a:rPr lang="en-US" sz="1600" b="1" dirty="0">
                <a:solidFill>
                  <a:schemeClr val="accent1"/>
                </a:solidFill>
                <a:latin typeface="Arial" panose="020B0604020202020204" pitchFamily="34" charset="0"/>
              </a:rPr>
              <a:t>tools and resources</a:t>
            </a:r>
            <a:r>
              <a:rPr lang="en-US" sz="1600" dirty="0">
                <a:solidFill>
                  <a:schemeClr val="tx2"/>
                </a:solidFill>
                <a:latin typeface="Arial" panose="020B0604020202020204" pitchFamily="34" charset="0"/>
              </a:rPr>
              <a:t>, as well as marketing support to successfully deliver on.</a:t>
            </a:r>
          </a:p>
        </p:txBody>
      </p:sp>
      <p:sp>
        <p:nvSpPr>
          <p:cNvPr id="9" name="TextBox 8">
            <a:extLst>
              <a:ext uri="{FF2B5EF4-FFF2-40B4-BE49-F238E27FC236}">
                <a16:creationId xmlns:a16="http://schemas.microsoft.com/office/drawing/2014/main" xmlns="" id="{1E00B554-E785-254E-A291-B7F835135D07}"/>
              </a:ext>
            </a:extLst>
          </p:cNvPr>
          <p:cNvSpPr txBox="1"/>
          <p:nvPr/>
        </p:nvSpPr>
        <p:spPr>
          <a:xfrm>
            <a:off x="560717" y="1991589"/>
            <a:ext cx="3856944" cy="475488"/>
          </a:xfrm>
          <a:prstGeom prst="rect">
            <a:avLst/>
          </a:prstGeom>
          <a:solidFill>
            <a:schemeClr val="accent1"/>
          </a:solidFill>
          <a:ln>
            <a:solidFill>
              <a:schemeClr val="accent1"/>
            </a:solidFill>
          </a:ln>
        </p:spPr>
        <p:txBody>
          <a:bodyPr wrap="square" lIns="91440" tIns="91440" rIns="91440" bIns="91440" rtlCol="0" anchor="ctr" anchorCtr="0">
            <a:spAutoFit/>
          </a:bodyPr>
          <a:lstStyle/>
          <a:p>
            <a:pPr algn="ctr">
              <a:lnSpc>
                <a:spcPct val="90000"/>
              </a:lnSpc>
              <a:spcBef>
                <a:spcPts val="600"/>
              </a:spcBef>
            </a:pPr>
            <a:r>
              <a:rPr lang="en-US" sz="2100" dirty="0">
                <a:solidFill>
                  <a:schemeClr val="bg1"/>
                </a:solidFill>
                <a:latin typeface="Cambria" panose="02040503050406030204" pitchFamily="18" charset="0"/>
              </a:rPr>
              <a:t>TPSP Alignment</a:t>
            </a:r>
          </a:p>
        </p:txBody>
      </p:sp>
      <p:sp>
        <p:nvSpPr>
          <p:cNvPr id="10" name="TextBox 9">
            <a:extLst>
              <a:ext uri="{FF2B5EF4-FFF2-40B4-BE49-F238E27FC236}">
                <a16:creationId xmlns:a16="http://schemas.microsoft.com/office/drawing/2014/main" xmlns="" id="{5D134796-D05A-FA41-B432-8FAAE0A22EE4}"/>
              </a:ext>
            </a:extLst>
          </p:cNvPr>
          <p:cNvSpPr txBox="1"/>
          <p:nvPr/>
        </p:nvSpPr>
        <p:spPr>
          <a:xfrm>
            <a:off x="4980328" y="1991589"/>
            <a:ext cx="3856944" cy="475515"/>
          </a:xfrm>
          <a:prstGeom prst="rect">
            <a:avLst/>
          </a:prstGeom>
          <a:solidFill>
            <a:schemeClr val="accent1"/>
          </a:solidFill>
          <a:ln>
            <a:solidFill>
              <a:schemeClr val="accent1"/>
            </a:solidFill>
          </a:ln>
        </p:spPr>
        <p:txBody>
          <a:bodyPr wrap="square" lIns="91440" tIns="91440" rIns="91440" bIns="91440" rtlCol="0" anchor="ctr" anchorCtr="0">
            <a:spAutoFit/>
          </a:bodyPr>
          <a:lstStyle/>
          <a:p>
            <a:pPr algn="ctr">
              <a:lnSpc>
                <a:spcPct val="90000"/>
              </a:lnSpc>
              <a:spcBef>
                <a:spcPts val="600"/>
              </a:spcBef>
            </a:pPr>
            <a:r>
              <a:rPr lang="en-US" sz="2100" dirty="0">
                <a:solidFill>
                  <a:schemeClr val="bg1"/>
                </a:solidFill>
                <a:latin typeface="Cambria" panose="02040503050406030204" pitchFamily="18" charset="0"/>
              </a:rPr>
              <a:t>Non-Acceptor Enablement</a:t>
            </a:r>
          </a:p>
        </p:txBody>
      </p:sp>
      <p:sp>
        <p:nvSpPr>
          <p:cNvPr id="11" name="TextBox 10">
            <a:extLst>
              <a:ext uri="{FF2B5EF4-FFF2-40B4-BE49-F238E27FC236}">
                <a16:creationId xmlns:a16="http://schemas.microsoft.com/office/drawing/2014/main" xmlns="" id="{E8EB7BA9-656A-4146-BDC2-7D9528376484}"/>
              </a:ext>
            </a:extLst>
          </p:cNvPr>
          <p:cNvSpPr txBox="1"/>
          <p:nvPr/>
        </p:nvSpPr>
        <p:spPr>
          <a:xfrm>
            <a:off x="9399939" y="1991589"/>
            <a:ext cx="3856944" cy="475515"/>
          </a:xfrm>
          <a:prstGeom prst="rect">
            <a:avLst/>
          </a:prstGeom>
          <a:solidFill>
            <a:schemeClr val="accent1"/>
          </a:solidFill>
          <a:ln>
            <a:solidFill>
              <a:schemeClr val="accent1"/>
            </a:solidFill>
          </a:ln>
        </p:spPr>
        <p:txBody>
          <a:bodyPr wrap="square" lIns="91440" tIns="91440" rIns="91440" bIns="91440" rtlCol="0" anchor="ctr" anchorCtr="0">
            <a:spAutoFit/>
          </a:bodyPr>
          <a:lstStyle/>
          <a:p>
            <a:pPr algn="ctr">
              <a:lnSpc>
                <a:spcPct val="90000"/>
              </a:lnSpc>
              <a:spcBef>
                <a:spcPts val="600"/>
              </a:spcBef>
            </a:pPr>
            <a:r>
              <a:rPr lang="en-US" sz="2100" dirty="0">
                <a:solidFill>
                  <a:schemeClr val="bg1"/>
                </a:solidFill>
                <a:latin typeface="Cambria" panose="02040503050406030204" pitchFamily="18" charset="0"/>
              </a:rPr>
              <a:t>Activation</a:t>
            </a:r>
          </a:p>
        </p:txBody>
      </p:sp>
      <p:sp>
        <p:nvSpPr>
          <p:cNvPr id="12" name="TextBox 11">
            <a:extLst>
              <a:ext uri="{FF2B5EF4-FFF2-40B4-BE49-F238E27FC236}">
                <a16:creationId xmlns:a16="http://schemas.microsoft.com/office/drawing/2014/main" xmlns="" id="{11B0AAEA-B904-6F4C-A2A7-64B7F6AD82F7}"/>
              </a:ext>
            </a:extLst>
          </p:cNvPr>
          <p:cNvSpPr txBox="1"/>
          <p:nvPr/>
        </p:nvSpPr>
        <p:spPr>
          <a:xfrm>
            <a:off x="560717" y="5941338"/>
            <a:ext cx="12731817" cy="1061829"/>
          </a:xfrm>
          <a:prstGeom prst="rect">
            <a:avLst/>
          </a:prstGeom>
          <a:solidFill>
            <a:schemeClr val="accent1"/>
          </a:solidFill>
        </p:spPr>
        <p:txBody>
          <a:bodyPr wrap="square" lIns="1645920" tIns="182880" rIns="1097280" bIns="182880" rtlCol="0">
            <a:spAutoFit/>
          </a:bodyPr>
          <a:lstStyle/>
          <a:p>
            <a:r>
              <a:rPr lang="en-US" sz="1500" dirty="0">
                <a:solidFill>
                  <a:schemeClr val="bg1"/>
                </a:solidFill>
                <a:latin typeface="Arial" panose="020B0604020202020204" pitchFamily="34" charset="0"/>
              </a:rPr>
              <a:t>You can and should select individual slides from this toolkit to create one specific document for your partner and the current stage of your relationship. Feel free to mix &amp; match. Be sure to delete the slides marked “REMOVE” prior to sharing a custom document with your partner.</a:t>
            </a:r>
          </a:p>
        </p:txBody>
      </p:sp>
      <p:sp>
        <p:nvSpPr>
          <p:cNvPr id="22" name="Freeform 21">
            <a:extLst>
              <a:ext uri="{FF2B5EF4-FFF2-40B4-BE49-F238E27FC236}">
                <a16:creationId xmlns:a16="http://schemas.microsoft.com/office/drawing/2014/main" xmlns="" id="{E62D1AF4-B559-4040-9174-65D777BA4BF9}"/>
              </a:ext>
            </a:extLst>
          </p:cNvPr>
          <p:cNvSpPr/>
          <p:nvPr/>
        </p:nvSpPr>
        <p:spPr>
          <a:xfrm>
            <a:off x="1120920" y="6167458"/>
            <a:ext cx="609600" cy="609587"/>
          </a:xfrm>
          <a:custGeom>
            <a:avLst/>
            <a:gdLst>
              <a:gd name="connsiteX0" fmla="*/ 304800 w 609600"/>
              <a:gd name="connsiteY0" fmla="*/ 246734 h 609587"/>
              <a:gd name="connsiteX1" fmla="*/ 246748 w 609600"/>
              <a:gd name="connsiteY1" fmla="*/ 304798 h 609587"/>
              <a:gd name="connsiteX2" fmla="*/ 304800 w 609600"/>
              <a:gd name="connsiteY2" fmla="*/ 362850 h 609587"/>
              <a:gd name="connsiteX3" fmla="*/ 362851 w 609600"/>
              <a:gd name="connsiteY3" fmla="*/ 304798 h 609587"/>
              <a:gd name="connsiteX4" fmla="*/ 304800 w 609600"/>
              <a:gd name="connsiteY4" fmla="*/ 246734 h 609587"/>
              <a:gd name="connsiteX5" fmla="*/ 304800 w 609600"/>
              <a:gd name="connsiteY5" fmla="*/ 208032 h 609587"/>
              <a:gd name="connsiteX6" fmla="*/ 401562 w 609600"/>
              <a:gd name="connsiteY6" fmla="*/ 304793 h 609587"/>
              <a:gd name="connsiteX7" fmla="*/ 304800 w 609600"/>
              <a:gd name="connsiteY7" fmla="*/ 401555 h 609587"/>
              <a:gd name="connsiteX8" fmla="*/ 208039 w 609600"/>
              <a:gd name="connsiteY8" fmla="*/ 304793 h 609587"/>
              <a:gd name="connsiteX9" fmla="*/ 304800 w 609600"/>
              <a:gd name="connsiteY9" fmla="*/ 208032 h 609587"/>
              <a:gd name="connsiteX10" fmla="*/ 258753 w 609600"/>
              <a:gd name="connsiteY10" fmla="*/ 38703 h 609587"/>
              <a:gd name="connsiteX11" fmla="*/ 258753 w 609600"/>
              <a:gd name="connsiteY11" fmla="*/ 76866 h 609587"/>
              <a:gd name="connsiteX12" fmla="*/ 244732 w 609600"/>
              <a:gd name="connsiteY12" fmla="*/ 95472 h 609587"/>
              <a:gd name="connsiteX13" fmla="*/ 220132 w 609600"/>
              <a:gd name="connsiteY13" fmla="*/ 104172 h 609587"/>
              <a:gd name="connsiteX14" fmla="*/ 220132 w 609600"/>
              <a:gd name="connsiteY14" fmla="*/ 104184 h 609587"/>
              <a:gd name="connsiteX15" fmla="*/ 199311 w 609600"/>
              <a:gd name="connsiteY15" fmla="*/ 114353 h 609587"/>
              <a:gd name="connsiteX16" fmla="*/ 176223 w 609600"/>
              <a:gd name="connsiteY16" fmla="*/ 111115 h 609587"/>
              <a:gd name="connsiteX17" fmla="*/ 149197 w 609600"/>
              <a:gd name="connsiteY17" fmla="*/ 84089 h 609587"/>
              <a:gd name="connsiteX18" fmla="*/ 84097 w 609600"/>
              <a:gd name="connsiteY18" fmla="*/ 149202 h 609587"/>
              <a:gd name="connsiteX19" fmla="*/ 111123 w 609600"/>
              <a:gd name="connsiteY19" fmla="*/ 176227 h 609587"/>
              <a:gd name="connsiteX20" fmla="*/ 114348 w 609600"/>
              <a:gd name="connsiteY20" fmla="*/ 199303 h 609587"/>
              <a:gd name="connsiteX21" fmla="*/ 103591 w 609600"/>
              <a:gd name="connsiteY21" fmla="*/ 221528 h 609587"/>
              <a:gd name="connsiteX22" fmla="*/ 103596 w 609600"/>
              <a:gd name="connsiteY22" fmla="*/ 221533 h 609587"/>
              <a:gd name="connsiteX23" fmla="*/ 103594 w 609600"/>
              <a:gd name="connsiteY23" fmla="*/ 221533 h 609587"/>
              <a:gd name="connsiteX24" fmla="*/ 95479 w 609600"/>
              <a:gd name="connsiteY24" fmla="*/ 244736 h 609587"/>
              <a:gd name="connsiteX25" fmla="*/ 76873 w 609600"/>
              <a:gd name="connsiteY25" fmla="*/ 258744 h 609587"/>
              <a:gd name="connsiteX26" fmla="*/ 38697 w 609600"/>
              <a:gd name="connsiteY26" fmla="*/ 258744 h 609587"/>
              <a:gd name="connsiteX27" fmla="*/ 38697 w 609600"/>
              <a:gd name="connsiteY27" fmla="*/ 350845 h 609587"/>
              <a:gd name="connsiteX28" fmla="*/ 76873 w 609600"/>
              <a:gd name="connsiteY28" fmla="*/ 350845 h 609587"/>
              <a:gd name="connsiteX29" fmla="*/ 95479 w 609600"/>
              <a:gd name="connsiteY29" fmla="*/ 364878 h 609587"/>
              <a:gd name="connsiteX30" fmla="*/ 102934 w 609600"/>
              <a:gd name="connsiteY30" fmla="*/ 386443 h 609587"/>
              <a:gd name="connsiteX31" fmla="*/ 102936 w 609600"/>
              <a:gd name="connsiteY31" fmla="*/ 386443 h 609587"/>
              <a:gd name="connsiteX32" fmla="*/ 114351 w 609600"/>
              <a:gd name="connsiteY32" fmla="*/ 410251 h 609587"/>
              <a:gd name="connsiteX33" fmla="*/ 111138 w 609600"/>
              <a:gd name="connsiteY33" fmla="*/ 433353 h 609587"/>
              <a:gd name="connsiteX34" fmla="*/ 84087 w 609600"/>
              <a:gd name="connsiteY34" fmla="*/ 460391 h 609587"/>
              <a:gd name="connsiteX35" fmla="*/ 149213 w 609600"/>
              <a:gd name="connsiteY35" fmla="*/ 525504 h 609587"/>
              <a:gd name="connsiteX36" fmla="*/ 176251 w 609600"/>
              <a:gd name="connsiteY36" fmla="*/ 498466 h 609587"/>
              <a:gd name="connsiteX37" fmla="*/ 199340 w 609600"/>
              <a:gd name="connsiteY37" fmla="*/ 495227 h 609587"/>
              <a:gd name="connsiteX38" fmla="*/ 222022 w 609600"/>
              <a:gd name="connsiteY38" fmla="*/ 506162 h 609587"/>
              <a:gd name="connsiteX39" fmla="*/ 222024 w 609600"/>
              <a:gd name="connsiteY39" fmla="*/ 506160 h 609587"/>
              <a:gd name="connsiteX40" fmla="*/ 222024 w 609600"/>
              <a:gd name="connsiteY40" fmla="*/ 506165 h 609587"/>
              <a:gd name="connsiteX41" fmla="*/ 244732 w 609600"/>
              <a:gd name="connsiteY41" fmla="*/ 514089 h 609587"/>
              <a:gd name="connsiteX42" fmla="*/ 258765 w 609600"/>
              <a:gd name="connsiteY42" fmla="*/ 532695 h 609587"/>
              <a:gd name="connsiteX43" fmla="*/ 258765 w 609600"/>
              <a:gd name="connsiteY43" fmla="*/ 570884 h 609587"/>
              <a:gd name="connsiteX44" fmla="*/ 350840 w 609600"/>
              <a:gd name="connsiteY44" fmla="*/ 570884 h 609587"/>
              <a:gd name="connsiteX45" fmla="*/ 350840 w 609600"/>
              <a:gd name="connsiteY45" fmla="*/ 532695 h 609587"/>
              <a:gd name="connsiteX46" fmla="*/ 364874 w 609600"/>
              <a:gd name="connsiteY46" fmla="*/ 514089 h 609587"/>
              <a:gd name="connsiteX47" fmla="*/ 389131 w 609600"/>
              <a:gd name="connsiteY47" fmla="*/ 505530 h 609587"/>
              <a:gd name="connsiteX48" fmla="*/ 389131 w 609600"/>
              <a:gd name="connsiteY48" fmla="*/ 505524 h 609587"/>
              <a:gd name="connsiteX49" fmla="*/ 410258 w 609600"/>
              <a:gd name="connsiteY49" fmla="*/ 495239 h 609587"/>
              <a:gd name="connsiteX50" fmla="*/ 433360 w 609600"/>
              <a:gd name="connsiteY50" fmla="*/ 498465 h 609587"/>
              <a:gd name="connsiteX51" fmla="*/ 460411 w 609600"/>
              <a:gd name="connsiteY51" fmla="*/ 525503 h 609587"/>
              <a:gd name="connsiteX52" fmla="*/ 525536 w 609600"/>
              <a:gd name="connsiteY52" fmla="*/ 460390 h 609587"/>
              <a:gd name="connsiteX53" fmla="*/ 498498 w 609600"/>
              <a:gd name="connsiteY53" fmla="*/ 433352 h 609587"/>
              <a:gd name="connsiteX54" fmla="*/ 495259 w 609600"/>
              <a:gd name="connsiteY54" fmla="*/ 410276 h 609587"/>
              <a:gd name="connsiteX55" fmla="*/ 506931 w 609600"/>
              <a:gd name="connsiteY55" fmla="*/ 385777 h 609587"/>
              <a:gd name="connsiteX56" fmla="*/ 506924 w 609600"/>
              <a:gd name="connsiteY56" fmla="*/ 385770 h 609587"/>
              <a:gd name="connsiteX57" fmla="*/ 506933 w 609600"/>
              <a:gd name="connsiteY57" fmla="*/ 385770 h 609587"/>
              <a:gd name="connsiteX58" fmla="*/ 514134 w 609600"/>
              <a:gd name="connsiteY58" fmla="*/ 364840 h 609587"/>
              <a:gd name="connsiteX59" fmla="*/ 532740 w 609600"/>
              <a:gd name="connsiteY59" fmla="*/ 350832 h 609587"/>
              <a:gd name="connsiteX60" fmla="*/ 570903 w 609600"/>
              <a:gd name="connsiteY60" fmla="*/ 350832 h 609587"/>
              <a:gd name="connsiteX61" fmla="*/ 570903 w 609600"/>
              <a:gd name="connsiteY61" fmla="*/ 258744 h 609587"/>
              <a:gd name="connsiteX62" fmla="*/ 532740 w 609600"/>
              <a:gd name="connsiteY62" fmla="*/ 258744 h 609587"/>
              <a:gd name="connsiteX63" fmla="*/ 514134 w 609600"/>
              <a:gd name="connsiteY63" fmla="*/ 244749 h 609587"/>
              <a:gd name="connsiteX64" fmla="*/ 505409 w 609600"/>
              <a:gd name="connsiteY64" fmla="*/ 220111 h 609587"/>
              <a:gd name="connsiteX65" fmla="*/ 505406 w 609600"/>
              <a:gd name="connsiteY65" fmla="*/ 220111 h 609587"/>
              <a:gd name="connsiteX66" fmla="*/ 495275 w 609600"/>
              <a:gd name="connsiteY66" fmla="*/ 199330 h 609587"/>
              <a:gd name="connsiteX67" fmla="*/ 498501 w 609600"/>
              <a:gd name="connsiteY67" fmla="*/ 176228 h 609587"/>
              <a:gd name="connsiteX68" fmla="*/ 525526 w 609600"/>
              <a:gd name="connsiteY68" fmla="*/ 149203 h 609587"/>
              <a:gd name="connsiteX69" fmla="*/ 460401 w 609600"/>
              <a:gd name="connsiteY69" fmla="*/ 84090 h 609587"/>
              <a:gd name="connsiteX70" fmla="*/ 433362 w 609600"/>
              <a:gd name="connsiteY70" fmla="*/ 111128 h 609587"/>
              <a:gd name="connsiteX71" fmla="*/ 410261 w 609600"/>
              <a:gd name="connsiteY71" fmla="*/ 114341 h 609587"/>
              <a:gd name="connsiteX72" fmla="*/ 386398 w 609600"/>
              <a:gd name="connsiteY72" fmla="*/ 102924 h 609587"/>
              <a:gd name="connsiteX73" fmla="*/ 386396 w 609600"/>
              <a:gd name="connsiteY73" fmla="*/ 102926 h 609587"/>
              <a:gd name="connsiteX74" fmla="*/ 364836 w 609600"/>
              <a:gd name="connsiteY74" fmla="*/ 95472 h 609587"/>
              <a:gd name="connsiteX75" fmla="*/ 350828 w 609600"/>
              <a:gd name="connsiteY75" fmla="*/ 76866 h 609587"/>
              <a:gd name="connsiteX76" fmla="*/ 350828 w 609600"/>
              <a:gd name="connsiteY76" fmla="*/ 38703 h 609587"/>
              <a:gd name="connsiteX77" fmla="*/ 256874 w 609600"/>
              <a:gd name="connsiteY77" fmla="*/ 0 h 609587"/>
              <a:gd name="connsiteX78" fmla="*/ 352695 w 609600"/>
              <a:gd name="connsiteY78" fmla="*/ 0 h 609587"/>
              <a:gd name="connsiteX79" fmla="*/ 389538 w 609600"/>
              <a:gd name="connsiteY79" fmla="*/ 36843 h 609587"/>
              <a:gd name="connsiteX80" fmla="*/ 389538 w 609600"/>
              <a:gd name="connsiteY80" fmla="*/ 62738 h 609587"/>
              <a:gd name="connsiteX81" fmla="*/ 401565 w 609600"/>
              <a:gd name="connsiteY81" fmla="*/ 67297 h 609587"/>
              <a:gd name="connsiteX82" fmla="*/ 401565 w 609600"/>
              <a:gd name="connsiteY82" fmla="*/ 67300 h 609587"/>
              <a:gd name="connsiteX83" fmla="*/ 416001 w 609600"/>
              <a:gd name="connsiteY83" fmla="*/ 73725 h 609587"/>
              <a:gd name="connsiteX84" fmla="*/ 434340 w 609600"/>
              <a:gd name="connsiteY84" fmla="*/ 55386 h 609587"/>
              <a:gd name="connsiteX85" fmla="*/ 486448 w 609600"/>
              <a:gd name="connsiteY85" fmla="*/ 55386 h 609587"/>
              <a:gd name="connsiteX86" fmla="*/ 554215 w 609600"/>
              <a:gd name="connsiteY86" fmla="*/ 123153 h 609587"/>
              <a:gd name="connsiteX87" fmla="*/ 565010 w 609600"/>
              <a:gd name="connsiteY87" fmla="*/ 149201 h 609587"/>
              <a:gd name="connsiteX88" fmla="*/ 554202 w 609600"/>
              <a:gd name="connsiteY88" fmla="*/ 175261 h 609587"/>
              <a:gd name="connsiteX89" fmla="*/ 535863 w 609600"/>
              <a:gd name="connsiteY89" fmla="*/ 193575 h 609587"/>
              <a:gd name="connsiteX90" fmla="*/ 541578 w 609600"/>
              <a:gd name="connsiteY90" fmla="*/ 206236 h 609587"/>
              <a:gd name="connsiteX91" fmla="*/ 541577 w 609600"/>
              <a:gd name="connsiteY91" fmla="*/ 206237 h 609587"/>
              <a:gd name="connsiteX92" fmla="*/ 541579 w 609600"/>
              <a:gd name="connsiteY92" fmla="*/ 206237 h 609587"/>
              <a:gd name="connsiteX93" fmla="*/ 546875 w 609600"/>
              <a:gd name="connsiteY93" fmla="*/ 220042 h 609587"/>
              <a:gd name="connsiteX94" fmla="*/ 572783 w 609600"/>
              <a:gd name="connsiteY94" fmla="*/ 220042 h 609587"/>
              <a:gd name="connsiteX95" fmla="*/ 609600 w 609600"/>
              <a:gd name="connsiteY95" fmla="*/ 256872 h 609587"/>
              <a:gd name="connsiteX96" fmla="*/ 609600 w 609600"/>
              <a:gd name="connsiteY96" fmla="*/ 352693 h 609587"/>
              <a:gd name="connsiteX97" fmla="*/ 572783 w 609600"/>
              <a:gd name="connsiteY97" fmla="*/ 389536 h 609587"/>
              <a:gd name="connsiteX98" fmla="*/ 546862 w 609600"/>
              <a:gd name="connsiteY98" fmla="*/ 389536 h 609587"/>
              <a:gd name="connsiteX99" fmla="*/ 542468 w 609600"/>
              <a:gd name="connsiteY99" fmla="*/ 401119 h 609587"/>
              <a:gd name="connsiteX100" fmla="*/ 542467 w 609600"/>
              <a:gd name="connsiteY100" fmla="*/ 401119 h 609587"/>
              <a:gd name="connsiteX101" fmla="*/ 535864 w 609600"/>
              <a:gd name="connsiteY101" fmla="*/ 415975 h 609587"/>
              <a:gd name="connsiteX102" fmla="*/ 554215 w 609600"/>
              <a:gd name="connsiteY102" fmla="*/ 434326 h 609587"/>
              <a:gd name="connsiteX103" fmla="*/ 554215 w 609600"/>
              <a:gd name="connsiteY103" fmla="*/ 486422 h 609587"/>
              <a:gd name="connsiteX104" fmla="*/ 486448 w 609600"/>
              <a:gd name="connsiteY104" fmla="*/ 554176 h 609587"/>
              <a:gd name="connsiteX105" fmla="*/ 434353 w 609600"/>
              <a:gd name="connsiteY105" fmla="*/ 554176 h 609587"/>
              <a:gd name="connsiteX106" fmla="*/ 416001 w 609600"/>
              <a:gd name="connsiteY106" fmla="*/ 535838 h 609587"/>
              <a:gd name="connsiteX107" fmla="*/ 405959 w 609600"/>
              <a:gd name="connsiteY107" fmla="*/ 540420 h 609587"/>
              <a:gd name="connsiteX108" fmla="*/ 405959 w 609600"/>
              <a:gd name="connsiteY108" fmla="*/ 540423 h 609587"/>
              <a:gd name="connsiteX109" fmla="*/ 389551 w 609600"/>
              <a:gd name="connsiteY109" fmla="*/ 546824 h 609587"/>
              <a:gd name="connsiteX110" fmla="*/ 389551 w 609600"/>
              <a:gd name="connsiteY110" fmla="*/ 572757 h 609587"/>
              <a:gd name="connsiteX111" fmla="*/ 352721 w 609600"/>
              <a:gd name="connsiteY111" fmla="*/ 609587 h 609587"/>
              <a:gd name="connsiteX112" fmla="*/ 256887 w 609600"/>
              <a:gd name="connsiteY112" fmla="*/ 609587 h 609587"/>
              <a:gd name="connsiteX113" fmla="*/ 220069 w 609600"/>
              <a:gd name="connsiteY113" fmla="*/ 572757 h 609587"/>
              <a:gd name="connsiteX114" fmla="*/ 220069 w 609600"/>
              <a:gd name="connsiteY114" fmla="*/ 546824 h 609587"/>
              <a:gd name="connsiteX115" fmla="*/ 207560 w 609600"/>
              <a:gd name="connsiteY115" fmla="*/ 542061 h 609587"/>
              <a:gd name="connsiteX116" fmla="*/ 207560 w 609600"/>
              <a:gd name="connsiteY116" fmla="*/ 542059 h 609587"/>
              <a:gd name="connsiteX117" fmla="*/ 207556 w 609600"/>
              <a:gd name="connsiteY117" fmla="*/ 542063 h 609587"/>
              <a:gd name="connsiteX118" fmla="*/ 193598 w 609600"/>
              <a:gd name="connsiteY118" fmla="*/ 535827 h 609587"/>
              <a:gd name="connsiteX119" fmla="*/ 175247 w 609600"/>
              <a:gd name="connsiteY119" fmla="*/ 554191 h 609587"/>
              <a:gd name="connsiteX120" fmla="*/ 123152 w 609600"/>
              <a:gd name="connsiteY120" fmla="*/ 554204 h 609587"/>
              <a:gd name="connsiteX121" fmla="*/ 55397 w 609600"/>
              <a:gd name="connsiteY121" fmla="*/ 486437 h 609587"/>
              <a:gd name="connsiteX122" fmla="*/ 55384 w 609600"/>
              <a:gd name="connsiteY122" fmla="*/ 434341 h 609587"/>
              <a:gd name="connsiteX123" fmla="*/ 73736 w 609600"/>
              <a:gd name="connsiteY123" fmla="*/ 415990 h 609587"/>
              <a:gd name="connsiteX124" fmla="*/ 67792 w 609600"/>
              <a:gd name="connsiteY124" fmla="*/ 402731 h 609587"/>
              <a:gd name="connsiteX125" fmla="*/ 67793 w 609600"/>
              <a:gd name="connsiteY125" fmla="*/ 402731 h 609587"/>
              <a:gd name="connsiteX126" fmla="*/ 62751 w 609600"/>
              <a:gd name="connsiteY126" fmla="*/ 389549 h 609587"/>
              <a:gd name="connsiteX127" fmla="*/ 36843 w 609600"/>
              <a:gd name="connsiteY127" fmla="*/ 389549 h 609587"/>
              <a:gd name="connsiteX128" fmla="*/ 0 w 609600"/>
              <a:gd name="connsiteY128" fmla="*/ 352706 h 609587"/>
              <a:gd name="connsiteX129" fmla="*/ 0 w 609600"/>
              <a:gd name="connsiteY129" fmla="*/ 256885 h 609587"/>
              <a:gd name="connsiteX130" fmla="*/ 36843 w 609600"/>
              <a:gd name="connsiteY130" fmla="*/ 220042 h 609587"/>
              <a:gd name="connsiteX131" fmla="*/ 62738 w 609600"/>
              <a:gd name="connsiteY131" fmla="*/ 220042 h 609587"/>
              <a:gd name="connsiteX132" fmla="*/ 68034 w 609600"/>
              <a:gd name="connsiteY132" fmla="*/ 206237 h 609587"/>
              <a:gd name="connsiteX133" fmla="*/ 68039 w 609600"/>
              <a:gd name="connsiteY133" fmla="*/ 206237 h 609587"/>
              <a:gd name="connsiteX134" fmla="*/ 73736 w 609600"/>
              <a:gd name="connsiteY134" fmla="*/ 193560 h 609587"/>
              <a:gd name="connsiteX135" fmla="*/ 55397 w 609600"/>
              <a:gd name="connsiteY135" fmla="*/ 175234 h 609587"/>
              <a:gd name="connsiteX136" fmla="*/ 44615 w 609600"/>
              <a:gd name="connsiteY136" fmla="*/ 149186 h 609587"/>
              <a:gd name="connsiteX137" fmla="*/ 55385 w 609600"/>
              <a:gd name="connsiteY137" fmla="*/ 123151 h 609587"/>
              <a:gd name="connsiteX138" fmla="*/ 123152 w 609600"/>
              <a:gd name="connsiteY138" fmla="*/ 55397 h 609587"/>
              <a:gd name="connsiteX139" fmla="*/ 149174 w 609600"/>
              <a:gd name="connsiteY139" fmla="*/ 45300 h 609587"/>
              <a:gd name="connsiteX140" fmla="*/ 175235 w 609600"/>
              <a:gd name="connsiteY140" fmla="*/ 55397 h 609587"/>
              <a:gd name="connsiteX141" fmla="*/ 193561 w 609600"/>
              <a:gd name="connsiteY141" fmla="*/ 73723 h 609587"/>
              <a:gd name="connsiteX142" fmla="*/ 206112 w 609600"/>
              <a:gd name="connsiteY142" fmla="*/ 68088 h 609587"/>
              <a:gd name="connsiteX143" fmla="*/ 206112 w 609600"/>
              <a:gd name="connsiteY143" fmla="*/ 68085 h 609587"/>
              <a:gd name="connsiteX144" fmla="*/ 220044 w 609600"/>
              <a:gd name="connsiteY144" fmla="*/ 62738 h 609587"/>
              <a:gd name="connsiteX145" fmla="*/ 220044 w 609600"/>
              <a:gd name="connsiteY145" fmla="*/ 36843 h 609587"/>
              <a:gd name="connsiteX146" fmla="*/ 256874 w 609600"/>
              <a:gd name="connsiteY146" fmla="*/ 0 h 60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609600" h="609587">
                <a:moveTo>
                  <a:pt x="304800" y="246734"/>
                </a:moveTo>
                <a:cubicBezTo>
                  <a:pt x="272783" y="246734"/>
                  <a:pt x="246748" y="272782"/>
                  <a:pt x="246748" y="304798"/>
                </a:cubicBezTo>
                <a:cubicBezTo>
                  <a:pt x="246748" y="336802"/>
                  <a:pt x="272783" y="362850"/>
                  <a:pt x="304800" y="362850"/>
                </a:cubicBezTo>
                <a:cubicBezTo>
                  <a:pt x="336816" y="362850"/>
                  <a:pt x="362851" y="336802"/>
                  <a:pt x="362851" y="304798"/>
                </a:cubicBezTo>
                <a:cubicBezTo>
                  <a:pt x="362851" y="272782"/>
                  <a:pt x="336816" y="246734"/>
                  <a:pt x="304800" y="246734"/>
                </a:cubicBezTo>
                <a:close/>
                <a:moveTo>
                  <a:pt x="304800" y="208032"/>
                </a:moveTo>
                <a:cubicBezTo>
                  <a:pt x="358242" y="208032"/>
                  <a:pt x="401562" y="251352"/>
                  <a:pt x="401562" y="304793"/>
                </a:cubicBezTo>
                <a:cubicBezTo>
                  <a:pt x="401562" y="358235"/>
                  <a:pt x="358242" y="401555"/>
                  <a:pt x="304800" y="401555"/>
                </a:cubicBezTo>
                <a:cubicBezTo>
                  <a:pt x="251359" y="401555"/>
                  <a:pt x="208039" y="358235"/>
                  <a:pt x="208039" y="304793"/>
                </a:cubicBezTo>
                <a:cubicBezTo>
                  <a:pt x="208039" y="251352"/>
                  <a:pt x="251359" y="208032"/>
                  <a:pt x="304800" y="208032"/>
                </a:cubicBezTo>
                <a:close/>
                <a:moveTo>
                  <a:pt x="258753" y="38703"/>
                </a:moveTo>
                <a:lnTo>
                  <a:pt x="258753" y="76866"/>
                </a:lnTo>
                <a:cubicBezTo>
                  <a:pt x="258753" y="85503"/>
                  <a:pt x="253038" y="93084"/>
                  <a:pt x="244732" y="95472"/>
                </a:cubicBezTo>
                <a:cubicBezTo>
                  <a:pt x="236388" y="97872"/>
                  <a:pt x="228158" y="100781"/>
                  <a:pt x="220132" y="104172"/>
                </a:cubicBezTo>
                <a:lnTo>
                  <a:pt x="220132" y="104184"/>
                </a:lnTo>
                <a:lnTo>
                  <a:pt x="199311" y="114353"/>
                </a:lnTo>
                <a:cubicBezTo>
                  <a:pt x="191793" y="118531"/>
                  <a:pt x="182357" y="117261"/>
                  <a:pt x="176223" y="111115"/>
                </a:cubicBezTo>
                <a:lnTo>
                  <a:pt x="149197" y="84089"/>
                </a:lnTo>
                <a:lnTo>
                  <a:pt x="84097" y="149202"/>
                </a:lnTo>
                <a:lnTo>
                  <a:pt x="111123" y="176227"/>
                </a:lnTo>
                <a:cubicBezTo>
                  <a:pt x="117219" y="182336"/>
                  <a:pt x="118552" y="191747"/>
                  <a:pt x="114348" y="199303"/>
                </a:cubicBezTo>
                <a:cubicBezTo>
                  <a:pt x="110335" y="206504"/>
                  <a:pt x="106754" y="213934"/>
                  <a:pt x="103591" y="221528"/>
                </a:cubicBezTo>
                <a:lnTo>
                  <a:pt x="103596" y="221533"/>
                </a:lnTo>
                <a:lnTo>
                  <a:pt x="103594" y="221533"/>
                </a:lnTo>
                <a:cubicBezTo>
                  <a:pt x="100444" y="229115"/>
                  <a:pt x="97727" y="236875"/>
                  <a:pt x="95479" y="244736"/>
                </a:cubicBezTo>
                <a:cubicBezTo>
                  <a:pt x="93104" y="253029"/>
                  <a:pt x="85496" y="258744"/>
                  <a:pt x="76873" y="258744"/>
                </a:cubicBezTo>
                <a:lnTo>
                  <a:pt x="38697" y="258744"/>
                </a:lnTo>
                <a:lnTo>
                  <a:pt x="38697" y="350845"/>
                </a:lnTo>
                <a:lnTo>
                  <a:pt x="76873" y="350845"/>
                </a:lnTo>
                <a:cubicBezTo>
                  <a:pt x="85509" y="350845"/>
                  <a:pt x="93104" y="356560"/>
                  <a:pt x="95479" y="364878"/>
                </a:cubicBezTo>
                <a:cubicBezTo>
                  <a:pt x="97587" y="372181"/>
                  <a:pt x="100063" y="379369"/>
                  <a:pt x="102934" y="386443"/>
                </a:cubicBezTo>
                <a:lnTo>
                  <a:pt x="102936" y="386443"/>
                </a:lnTo>
                <a:lnTo>
                  <a:pt x="114351" y="410251"/>
                </a:lnTo>
                <a:cubicBezTo>
                  <a:pt x="118568" y="417808"/>
                  <a:pt x="117247" y="427231"/>
                  <a:pt x="111138" y="433353"/>
                </a:cubicBezTo>
                <a:lnTo>
                  <a:pt x="84087" y="460391"/>
                </a:lnTo>
                <a:lnTo>
                  <a:pt x="149213" y="525504"/>
                </a:lnTo>
                <a:lnTo>
                  <a:pt x="176251" y="498466"/>
                </a:lnTo>
                <a:cubicBezTo>
                  <a:pt x="182360" y="492319"/>
                  <a:pt x="191796" y="491036"/>
                  <a:pt x="199340" y="495227"/>
                </a:cubicBezTo>
                <a:cubicBezTo>
                  <a:pt x="206705" y="499317"/>
                  <a:pt x="214287" y="502974"/>
                  <a:pt x="222022" y="506162"/>
                </a:cubicBezTo>
                <a:lnTo>
                  <a:pt x="222024" y="506160"/>
                </a:lnTo>
                <a:lnTo>
                  <a:pt x="222024" y="506165"/>
                </a:lnTo>
                <a:cubicBezTo>
                  <a:pt x="229467" y="509251"/>
                  <a:pt x="237048" y="511892"/>
                  <a:pt x="244732" y="514089"/>
                </a:cubicBezTo>
                <a:cubicBezTo>
                  <a:pt x="253050" y="516464"/>
                  <a:pt x="258765" y="524046"/>
                  <a:pt x="258765" y="532695"/>
                </a:cubicBezTo>
                <a:lnTo>
                  <a:pt x="258765" y="570884"/>
                </a:lnTo>
                <a:lnTo>
                  <a:pt x="350840" y="570884"/>
                </a:lnTo>
                <a:lnTo>
                  <a:pt x="350840" y="532695"/>
                </a:lnTo>
                <a:cubicBezTo>
                  <a:pt x="350840" y="524059"/>
                  <a:pt x="356568" y="516464"/>
                  <a:pt x="364874" y="514089"/>
                </a:cubicBezTo>
                <a:cubicBezTo>
                  <a:pt x="373104" y="511727"/>
                  <a:pt x="381219" y="508870"/>
                  <a:pt x="389131" y="505530"/>
                </a:cubicBezTo>
                <a:lnTo>
                  <a:pt x="389131" y="505524"/>
                </a:lnTo>
                <a:lnTo>
                  <a:pt x="410258" y="495239"/>
                </a:lnTo>
                <a:cubicBezTo>
                  <a:pt x="417777" y="491022"/>
                  <a:pt x="427213" y="492318"/>
                  <a:pt x="433360" y="498465"/>
                </a:cubicBezTo>
                <a:lnTo>
                  <a:pt x="460411" y="525503"/>
                </a:lnTo>
                <a:lnTo>
                  <a:pt x="525536" y="460390"/>
                </a:lnTo>
                <a:lnTo>
                  <a:pt x="498498" y="433352"/>
                </a:lnTo>
                <a:cubicBezTo>
                  <a:pt x="492377" y="427230"/>
                  <a:pt x="491068" y="417832"/>
                  <a:pt x="495259" y="410276"/>
                </a:cubicBezTo>
                <a:cubicBezTo>
                  <a:pt x="499654" y="402351"/>
                  <a:pt x="503553" y="394159"/>
                  <a:pt x="506931" y="385777"/>
                </a:cubicBezTo>
                <a:lnTo>
                  <a:pt x="506924" y="385770"/>
                </a:lnTo>
                <a:lnTo>
                  <a:pt x="506933" y="385770"/>
                </a:lnTo>
                <a:cubicBezTo>
                  <a:pt x="509689" y="378912"/>
                  <a:pt x="512102" y="371914"/>
                  <a:pt x="514134" y="364840"/>
                </a:cubicBezTo>
                <a:cubicBezTo>
                  <a:pt x="516535" y="356547"/>
                  <a:pt x="524104" y="350832"/>
                  <a:pt x="532740" y="350832"/>
                </a:cubicBezTo>
                <a:lnTo>
                  <a:pt x="570903" y="350832"/>
                </a:lnTo>
                <a:lnTo>
                  <a:pt x="570903" y="258744"/>
                </a:lnTo>
                <a:lnTo>
                  <a:pt x="532740" y="258744"/>
                </a:lnTo>
                <a:cubicBezTo>
                  <a:pt x="524104" y="258744"/>
                  <a:pt x="516509" y="253042"/>
                  <a:pt x="514134" y="244749"/>
                </a:cubicBezTo>
                <a:cubicBezTo>
                  <a:pt x="511721" y="236380"/>
                  <a:pt x="508813" y="228150"/>
                  <a:pt x="505409" y="220111"/>
                </a:cubicBezTo>
                <a:lnTo>
                  <a:pt x="505406" y="220111"/>
                </a:lnTo>
                <a:lnTo>
                  <a:pt x="495275" y="199330"/>
                </a:lnTo>
                <a:cubicBezTo>
                  <a:pt x="491071" y="191761"/>
                  <a:pt x="492379" y="182337"/>
                  <a:pt x="498501" y="176228"/>
                </a:cubicBezTo>
                <a:lnTo>
                  <a:pt x="525526" y="149203"/>
                </a:lnTo>
                <a:lnTo>
                  <a:pt x="460401" y="84090"/>
                </a:lnTo>
                <a:lnTo>
                  <a:pt x="433362" y="111128"/>
                </a:lnTo>
                <a:cubicBezTo>
                  <a:pt x="427216" y="117237"/>
                  <a:pt x="417779" y="118532"/>
                  <a:pt x="410261" y="114341"/>
                </a:cubicBezTo>
                <a:cubicBezTo>
                  <a:pt x="402552" y="110062"/>
                  <a:pt x="394577" y="106239"/>
                  <a:pt x="386398" y="102924"/>
                </a:cubicBezTo>
                <a:lnTo>
                  <a:pt x="386396" y="102926"/>
                </a:lnTo>
                <a:lnTo>
                  <a:pt x="364836" y="95472"/>
                </a:lnTo>
                <a:cubicBezTo>
                  <a:pt x="356555" y="93084"/>
                  <a:pt x="350828" y="85503"/>
                  <a:pt x="350828" y="76866"/>
                </a:cubicBezTo>
                <a:lnTo>
                  <a:pt x="350828" y="38703"/>
                </a:lnTo>
                <a:close/>
                <a:moveTo>
                  <a:pt x="256874" y="0"/>
                </a:moveTo>
                <a:lnTo>
                  <a:pt x="352695" y="0"/>
                </a:lnTo>
                <a:cubicBezTo>
                  <a:pt x="373015" y="0"/>
                  <a:pt x="389538" y="16523"/>
                  <a:pt x="389538" y="36843"/>
                </a:cubicBezTo>
                <a:lnTo>
                  <a:pt x="389538" y="62738"/>
                </a:lnTo>
                <a:cubicBezTo>
                  <a:pt x="393577" y="64148"/>
                  <a:pt x="397603" y="65672"/>
                  <a:pt x="401565" y="67297"/>
                </a:cubicBezTo>
                <a:lnTo>
                  <a:pt x="401565" y="67300"/>
                </a:lnTo>
                <a:lnTo>
                  <a:pt x="416001" y="73725"/>
                </a:lnTo>
                <a:lnTo>
                  <a:pt x="434340" y="55386"/>
                </a:lnTo>
                <a:cubicBezTo>
                  <a:pt x="448348" y="41467"/>
                  <a:pt x="472529" y="41492"/>
                  <a:pt x="486448" y="55386"/>
                </a:cubicBezTo>
                <a:lnTo>
                  <a:pt x="554215" y="123153"/>
                </a:lnTo>
                <a:cubicBezTo>
                  <a:pt x="561187" y="130113"/>
                  <a:pt x="565010" y="139371"/>
                  <a:pt x="565010" y="149201"/>
                </a:cubicBezTo>
                <a:cubicBezTo>
                  <a:pt x="564997" y="159056"/>
                  <a:pt x="561175" y="168302"/>
                  <a:pt x="554202" y="175261"/>
                </a:cubicBezTo>
                <a:lnTo>
                  <a:pt x="535863" y="193575"/>
                </a:lnTo>
                <a:cubicBezTo>
                  <a:pt x="537895" y="197740"/>
                  <a:pt x="539788" y="201969"/>
                  <a:pt x="541578" y="206236"/>
                </a:cubicBezTo>
                <a:lnTo>
                  <a:pt x="541577" y="206237"/>
                </a:lnTo>
                <a:lnTo>
                  <a:pt x="541579" y="206237"/>
                </a:lnTo>
                <a:cubicBezTo>
                  <a:pt x="543471" y="210796"/>
                  <a:pt x="545236" y="215394"/>
                  <a:pt x="546875" y="220042"/>
                </a:cubicBezTo>
                <a:lnTo>
                  <a:pt x="572783" y="220042"/>
                </a:lnTo>
                <a:cubicBezTo>
                  <a:pt x="593077" y="220042"/>
                  <a:pt x="609600" y="236552"/>
                  <a:pt x="609600" y="256872"/>
                </a:cubicBezTo>
                <a:lnTo>
                  <a:pt x="609600" y="352693"/>
                </a:lnTo>
                <a:cubicBezTo>
                  <a:pt x="609600" y="373001"/>
                  <a:pt x="593077" y="389536"/>
                  <a:pt x="572783" y="389536"/>
                </a:cubicBezTo>
                <a:lnTo>
                  <a:pt x="546862" y="389536"/>
                </a:lnTo>
                <a:cubicBezTo>
                  <a:pt x="545490" y="393435"/>
                  <a:pt x="544017" y="397296"/>
                  <a:pt x="542468" y="401119"/>
                </a:cubicBezTo>
                <a:lnTo>
                  <a:pt x="542467" y="401119"/>
                </a:lnTo>
                <a:lnTo>
                  <a:pt x="535864" y="415975"/>
                </a:lnTo>
                <a:lnTo>
                  <a:pt x="554215" y="434326"/>
                </a:lnTo>
                <a:cubicBezTo>
                  <a:pt x="568579" y="448703"/>
                  <a:pt x="568579" y="472058"/>
                  <a:pt x="554215" y="486422"/>
                </a:cubicBezTo>
                <a:lnTo>
                  <a:pt x="486448" y="554176"/>
                </a:lnTo>
                <a:cubicBezTo>
                  <a:pt x="473011" y="567626"/>
                  <a:pt x="447827" y="567651"/>
                  <a:pt x="434353" y="554176"/>
                </a:cubicBezTo>
                <a:lnTo>
                  <a:pt x="416001" y="535838"/>
                </a:lnTo>
                <a:lnTo>
                  <a:pt x="405959" y="540420"/>
                </a:lnTo>
                <a:lnTo>
                  <a:pt x="405959" y="540423"/>
                </a:lnTo>
                <a:cubicBezTo>
                  <a:pt x="400562" y="542760"/>
                  <a:pt x="395075" y="544881"/>
                  <a:pt x="389551" y="546824"/>
                </a:cubicBezTo>
                <a:lnTo>
                  <a:pt x="389551" y="572757"/>
                </a:lnTo>
                <a:cubicBezTo>
                  <a:pt x="389551" y="593052"/>
                  <a:pt x="373028" y="609587"/>
                  <a:pt x="352721" y="609587"/>
                </a:cubicBezTo>
                <a:lnTo>
                  <a:pt x="256887" y="609587"/>
                </a:lnTo>
                <a:cubicBezTo>
                  <a:pt x="236579" y="609587"/>
                  <a:pt x="220069" y="593052"/>
                  <a:pt x="220069" y="572757"/>
                </a:cubicBezTo>
                <a:lnTo>
                  <a:pt x="220069" y="546824"/>
                </a:lnTo>
                <a:cubicBezTo>
                  <a:pt x="215866" y="545351"/>
                  <a:pt x="211687" y="543763"/>
                  <a:pt x="207560" y="542061"/>
                </a:cubicBezTo>
                <a:lnTo>
                  <a:pt x="207560" y="542059"/>
                </a:lnTo>
                <a:lnTo>
                  <a:pt x="207556" y="542063"/>
                </a:lnTo>
                <a:cubicBezTo>
                  <a:pt x="202857" y="540119"/>
                  <a:pt x="198196" y="538049"/>
                  <a:pt x="193598" y="535827"/>
                </a:cubicBezTo>
                <a:lnTo>
                  <a:pt x="175247" y="554191"/>
                </a:lnTo>
                <a:cubicBezTo>
                  <a:pt x="161340" y="568098"/>
                  <a:pt x="137083" y="568110"/>
                  <a:pt x="123152" y="554204"/>
                </a:cubicBezTo>
                <a:lnTo>
                  <a:pt x="55397" y="486437"/>
                </a:lnTo>
                <a:cubicBezTo>
                  <a:pt x="41059" y="472086"/>
                  <a:pt x="41046" y="448705"/>
                  <a:pt x="55384" y="434341"/>
                </a:cubicBezTo>
                <a:lnTo>
                  <a:pt x="73736" y="415990"/>
                </a:lnTo>
                <a:cubicBezTo>
                  <a:pt x="71628" y="411621"/>
                  <a:pt x="69646" y="407214"/>
                  <a:pt x="67792" y="402731"/>
                </a:cubicBezTo>
                <a:lnTo>
                  <a:pt x="67793" y="402731"/>
                </a:lnTo>
                <a:lnTo>
                  <a:pt x="62751" y="389549"/>
                </a:lnTo>
                <a:lnTo>
                  <a:pt x="36843" y="389549"/>
                </a:lnTo>
                <a:cubicBezTo>
                  <a:pt x="16523" y="389549"/>
                  <a:pt x="0" y="373013"/>
                  <a:pt x="0" y="352706"/>
                </a:cubicBezTo>
                <a:lnTo>
                  <a:pt x="0" y="256885"/>
                </a:lnTo>
                <a:cubicBezTo>
                  <a:pt x="0" y="236565"/>
                  <a:pt x="16523" y="220042"/>
                  <a:pt x="36843" y="220042"/>
                </a:cubicBezTo>
                <a:lnTo>
                  <a:pt x="62738" y="220042"/>
                </a:lnTo>
                <a:cubicBezTo>
                  <a:pt x="64364" y="215394"/>
                  <a:pt x="66129" y="210796"/>
                  <a:pt x="68034" y="206237"/>
                </a:cubicBezTo>
                <a:lnTo>
                  <a:pt x="68039" y="206237"/>
                </a:lnTo>
                <a:lnTo>
                  <a:pt x="73736" y="193560"/>
                </a:lnTo>
                <a:lnTo>
                  <a:pt x="55397" y="175234"/>
                </a:lnTo>
                <a:cubicBezTo>
                  <a:pt x="48450" y="168287"/>
                  <a:pt x="44615" y="159041"/>
                  <a:pt x="44615" y="149186"/>
                </a:cubicBezTo>
                <a:cubicBezTo>
                  <a:pt x="44615" y="139356"/>
                  <a:pt x="48450" y="130098"/>
                  <a:pt x="55385" y="123151"/>
                </a:cubicBezTo>
                <a:lnTo>
                  <a:pt x="123152" y="55397"/>
                </a:lnTo>
                <a:cubicBezTo>
                  <a:pt x="129858" y="48672"/>
                  <a:pt x="139513" y="45303"/>
                  <a:pt x="149174" y="45300"/>
                </a:cubicBezTo>
                <a:cubicBezTo>
                  <a:pt x="158836" y="45297"/>
                  <a:pt x="168504" y="48659"/>
                  <a:pt x="175235" y="55397"/>
                </a:cubicBezTo>
                <a:lnTo>
                  <a:pt x="193561" y="73723"/>
                </a:lnTo>
                <a:lnTo>
                  <a:pt x="206112" y="68088"/>
                </a:lnTo>
                <a:lnTo>
                  <a:pt x="206112" y="68085"/>
                </a:lnTo>
                <a:cubicBezTo>
                  <a:pt x="210709" y="66154"/>
                  <a:pt x="215358" y="64376"/>
                  <a:pt x="220044" y="62738"/>
                </a:cubicBezTo>
                <a:lnTo>
                  <a:pt x="220044" y="36843"/>
                </a:lnTo>
                <a:cubicBezTo>
                  <a:pt x="220044" y="16523"/>
                  <a:pt x="236567" y="0"/>
                  <a:pt x="256874"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Tree>
    <p:extLst>
      <p:ext uri="{BB962C8B-B14F-4D97-AF65-F5344CB8AC3E}">
        <p14:creationId xmlns:p14="http://schemas.microsoft.com/office/powerpoint/2010/main" val="73268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89F76606-931F-E948-8F23-14CCE53FE0F0}"/>
              </a:ext>
            </a:extLst>
          </p:cNvPr>
          <p:cNvSpPr>
            <a:spLocks noGrp="1"/>
          </p:cNvSpPr>
          <p:nvPr>
            <p:ph type="title"/>
          </p:nvPr>
        </p:nvSpPr>
        <p:spPr/>
        <p:txBody>
          <a:bodyPr>
            <a:normAutofit fontScale="90000"/>
          </a:bodyPr>
          <a:lstStyle/>
          <a:p>
            <a:r>
              <a:rPr lang="en-US" dirty="0"/>
              <a:t>Utilities Industry</a:t>
            </a:r>
          </a:p>
        </p:txBody>
      </p:sp>
      <p:sp>
        <p:nvSpPr>
          <p:cNvPr id="9" name="TextBox 8">
            <a:extLst>
              <a:ext uri="{FF2B5EF4-FFF2-40B4-BE49-F238E27FC236}">
                <a16:creationId xmlns:a16="http://schemas.microsoft.com/office/drawing/2014/main" xmlns="" id="{2E11105F-51C5-9049-8E35-1CE30B89E334}"/>
              </a:ext>
            </a:extLst>
          </p:cNvPr>
          <p:cNvSpPr txBox="1"/>
          <p:nvPr/>
        </p:nvSpPr>
        <p:spPr>
          <a:xfrm>
            <a:off x="560716" y="6532233"/>
            <a:ext cx="11460955" cy="369332"/>
          </a:xfrm>
          <a:prstGeom prst="rect">
            <a:avLst/>
          </a:prstGeom>
        </p:spPr>
        <p:txBody>
          <a:bodyPr wrap="square" lIns="0" tIns="0" rIns="0" bIns="0" rtlCol="0" anchor="b" anchorCtr="0">
            <a:spAutoFit/>
          </a:bodyPr>
          <a:lstStyle/>
          <a:p>
            <a:pPr>
              <a:tabLst>
                <a:tab pos="114300" algn="l"/>
              </a:tabLst>
            </a:pPr>
            <a:r>
              <a:rPr lang="en-US" sz="800" dirty="0">
                <a:solidFill>
                  <a:schemeClr val="accent6"/>
                </a:solidFill>
              </a:rPr>
              <a:t>(1) The New Energy Consumer: Thriving in the Energy Ecosystem”, Accenture, 2016, </a:t>
            </a:r>
            <a:r>
              <a:rPr lang="en-US" sz="800" dirty="0" err="1">
                <a:solidFill>
                  <a:schemeClr val="accent6"/>
                </a:solidFill>
              </a:rPr>
              <a:t>www.accenture.com</a:t>
            </a:r>
            <a:r>
              <a:rPr lang="en-US" sz="800" dirty="0">
                <a:solidFill>
                  <a:schemeClr val="accent6"/>
                </a:solidFill>
              </a:rPr>
              <a:t>. (2) Note: In 2012, 17% of respondents noted better payment options would be one of the top three factors that would motivate them to switch to a new energy provider. Source: Accenture, “New Energy Consumer Research Global Results 2016.” July 2016. (3) American Express commissioned internet panel survey conducted in May 2016 based on recurring bill payments made in the 12 months prior to the survey. Definition of American Express® Card Members: Respondents who have reported that they have an American Express card and that they used that card to make recurring bill payments in the 12 months prior to the survey</a:t>
            </a:r>
          </a:p>
        </p:txBody>
      </p:sp>
      <p:sp>
        <p:nvSpPr>
          <p:cNvPr id="12" name="TextBox 11"/>
          <p:cNvSpPr txBox="1"/>
          <p:nvPr/>
        </p:nvSpPr>
        <p:spPr>
          <a:xfrm>
            <a:off x="10756296" y="0"/>
            <a:ext cx="3061304"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rPr>
              <a:t>Update claim</a:t>
            </a:r>
          </a:p>
        </p:txBody>
      </p:sp>
      <p:sp>
        <p:nvSpPr>
          <p:cNvPr id="20" name="TextBox 19">
            <a:extLst>
              <a:ext uri="{FF2B5EF4-FFF2-40B4-BE49-F238E27FC236}">
                <a16:creationId xmlns:a16="http://schemas.microsoft.com/office/drawing/2014/main" xmlns="" id="{8D371084-A2E9-5243-837F-F6B1F76565C6}"/>
              </a:ext>
            </a:extLst>
          </p:cNvPr>
          <p:cNvSpPr txBox="1"/>
          <p:nvPr/>
        </p:nvSpPr>
        <p:spPr>
          <a:xfrm>
            <a:off x="9114230" y="2245446"/>
            <a:ext cx="3958303" cy="3353226"/>
          </a:xfrm>
          <a:prstGeom prst="rect">
            <a:avLst/>
          </a:prstGeom>
        </p:spPr>
        <p:txBody>
          <a:bodyPr wrap="square" lIns="0" tIns="0" rIns="0" bIns="0" rtlCol="0">
            <a:spAutoFit/>
          </a:bodyPr>
          <a:lstStyle/>
          <a:p>
            <a:pPr>
              <a:lnSpc>
                <a:spcPct val="90000"/>
              </a:lnSpc>
              <a:spcBef>
                <a:spcPts val="600"/>
              </a:spcBef>
            </a:pPr>
            <a:r>
              <a:rPr lang="en-US" sz="2100" dirty="0">
                <a:solidFill>
                  <a:schemeClr val="accent1"/>
                </a:solidFill>
                <a:latin typeface="Cambria" panose="02040503050406030204" pitchFamily="18" charset="0"/>
              </a:rPr>
              <a:t>Recurring Payments</a:t>
            </a:r>
          </a:p>
          <a:p>
            <a:pPr marL="285750" indent="-285750">
              <a:spcBef>
                <a:spcPts val="1800"/>
              </a:spcBef>
              <a:buFont typeface="Arial" panose="020B0604020202020204" pitchFamily="34" charset="0"/>
              <a:buChar char="•"/>
            </a:pPr>
            <a:r>
              <a:rPr lang="en-US" sz="1400" dirty="0">
                <a:solidFill>
                  <a:schemeClr val="accent5"/>
                </a:solidFill>
              </a:rPr>
              <a:t>US American Express Card Members report </a:t>
            </a:r>
            <a:r>
              <a:rPr lang="en-US" sz="1400" b="1" dirty="0">
                <a:solidFill>
                  <a:schemeClr val="accent1"/>
                </a:solidFill>
              </a:rPr>
              <a:t>52% of recurring payments</a:t>
            </a:r>
            <a:r>
              <a:rPr lang="en-US" sz="1400" dirty="0">
                <a:solidFill>
                  <a:schemeClr val="accent1"/>
                </a:solidFill>
              </a:rPr>
              <a:t> </a:t>
            </a:r>
            <a:r>
              <a:rPr lang="en-US" sz="1400" dirty="0">
                <a:solidFill>
                  <a:schemeClr val="accent5"/>
                </a:solidFill>
              </a:rPr>
              <a:t>made using credit cards in the past 6 months were made using American Express.</a:t>
            </a:r>
            <a:r>
              <a:rPr lang="en-US" sz="1400" baseline="30000" dirty="0">
                <a:solidFill>
                  <a:schemeClr val="accent5"/>
                </a:solidFill>
              </a:rPr>
              <a:t>2</a:t>
            </a:r>
          </a:p>
          <a:p>
            <a:pPr marL="285750" indent="-285750">
              <a:spcBef>
                <a:spcPts val="1800"/>
              </a:spcBef>
              <a:buFont typeface="Arial" panose="020B0604020202020204" pitchFamily="34" charset="0"/>
              <a:buChar char="•"/>
            </a:pPr>
            <a:r>
              <a:rPr lang="en-US" sz="1400" dirty="0">
                <a:solidFill>
                  <a:schemeClr val="accent5"/>
                </a:solidFill>
              </a:rPr>
              <a:t>US American Express Card Members report putting an average of </a:t>
            </a:r>
            <a:r>
              <a:rPr lang="en-US" sz="1400" b="1" dirty="0">
                <a:solidFill>
                  <a:schemeClr val="accent1"/>
                </a:solidFill>
              </a:rPr>
              <a:t>30% more of their spend on credit cards </a:t>
            </a:r>
            <a:r>
              <a:rPr lang="en-US" sz="1400" dirty="0">
                <a:solidFill>
                  <a:schemeClr val="accent5"/>
                </a:solidFill>
              </a:rPr>
              <a:t>in the prior 6 months than non-Card Members.</a:t>
            </a:r>
            <a:r>
              <a:rPr lang="en-US" sz="1400" baseline="30000" dirty="0">
                <a:solidFill>
                  <a:schemeClr val="accent5"/>
                </a:solidFill>
              </a:rPr>
              <a:t>2</a:t>
            </a:r>
          </a:p>
          <a:p>
            <a:pPr marL="285750" indent="-285750">
              <a:spcBef>
                <a:spcPts val="1800"/>
              </a:spcBef>
              <a:buFont typeface="Arial" panose="020B0604020202020204" pitchFamily="34" charset="0"/>
              <a:buChar char="•"/>
            </a:pPr>
            <a:r>
              <a:rPr lang="en-US" sz="1400" dirty="0">
                <a:solidFill>
                  <a:schemeClr val="accent5"/>
                </a:solidFill>
              </a:rPr>
              <a:t>US American Express Card Members report paying an average of </a:t>
            </a:r>
            <a:r>
              <a:rPr lang="en-US" sz="1400" b="1" dirty="0">
                <a:solidFill>
                  <a:schemeClr val="accent1"/>
                </a:solidFill>
              </a:rPr>
              <a:t>30% of total recurring bill payments </a:t>
            </a:r>
            <a:r>
              <a:rPr lang="en-US" sz="1400" dirty="0">
                <a:solidFill>
                  <a:schemeClr val="accent5"/>
                </a:solidFill>
              </a:rPr>
              <a:t>via American Express.</a:t>
            </a:r>
            <a:r>
              <a:rPr lang="en-US" sz="1400" baseline="30000" dirty="0">
                <a:solidFill>
                  <a:schemeClr val="accent5"/>
                </a:solidFill>
              </a:rPr>
              <a:t>2</a:t>
            </a:r>
          </a:p>
        </p:txBody>
      </p:sp>
      <p:cxnSp>
        <p:nvCxnSpPr>
          <p:cNvPr id="28" name="Straight Connector 27">
            <a:extLst>
              <a:ext uri="{FF2B5EF4-FFF2-40B4-BE49-F238E27FC236}">
                <a16:creationId xmlns:a16="http://schemas.microsoft.com/office/drawing/2014/main" xmlns="" id="{733616C0-E119-B04E-AFCB-8C123AAE9261}"/>
              </a:ext>
            </a:extLst>
          </p:cNvPr>
          <p:cNvCxnSpPr>
            <a:cxnSpLocks/>
          </p:cNvCxnSpPr>
          <p:nvPr/>
        </p:nvCxnSpPr>
        <p:spPr>
          <a:xfrm>
            <a:off x="8587778" y="1712259"/>
            <a:ext cx="0" cy="441960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pic>
        <p:nvPicPr>
          <p:cNvPr id="33" name="Picture 32">
            <a:extLst>
              <a:ext uri="{FF2B5EF4-FFF2-40B4-BE49-F238E27FC236}">
                <a16:creationId xmlns:a16="http://schemas.microsoft.com/office/drawing/2014/main" xmlns="" id="{2EC144D2-3116-B743-9339-C177E0FB719A}"/>
              </a:ext>
            </a:extLst>
          </p:cNvPr>
          <p:cNvPicPr>
            <a:picLocks noChangeAspect="1"/>
          </p:cNvPicPr>
          <p:nvPr/>
        </p:nvPicPr>
        <p:blipFill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10000" contrast="50000"/>
                    </a14:imgEffect>
                  </a14:imgLayer>
                </a14:imgProps>
              </a:ext>
              <a:ext uri="{28A0092B-C50C-407E-A947-70E740481C1C}">
                <a14:useLocalDpi xmlns:a14="http://schemas.microsoft.com/office/drawing/2010/main" val="0"/>
              </a:ext>
            </a:extLst>
          </a:blip>
          <a:srcRect l="22500" r="22500"/>
          <a:stretch/>
        </p:blipFill>
        <p:spPr>
          <a:xfrm>
            <a:off x="502920" y="2207559"/>
            <a:ext cx="3429000" cy="3429000"/>
          </a:xfrm>
          <a:prstGeom prst="ellipse">
            <a:avLst/>
          </a:prstGeom>
        </p:spPr>
      </p:pic>
      <p:grpSp>
        <p:nvGrpSpPr>
          <p:cNvPr id="35" name="Group 34">
            <a:extLst>
              <a:ext uri="{FF2B5EF4-FFF2-40B4-BE49-F238E27FC236}">
                <a16:creationId xmlns:a16="http://schemas.microsoft.com/office/drawing/2014/main" xmlns="" id="{FECD73CE-4C5E-B744-A902-47B1ECC8B01F}"/>
              </a:ext>
            </a:extLst>
          </p:cNvPr>
          <p:cNvGrpSpPr/>
          <p:nvPr/>
        </p:nvGrpSpPr>
        <p:grpSpPr>
          <a:xfrm>
            <a:off x="3384989" y="2610468"/>
            <a:ext cx="4844582" cy="2623182"/>
            <a:chOff x="3384989" y="2569122"/>
            <a:chExt cx="4844582" cy="2623182"/>
          </a:xfrm>
        </p:grpSpPr>
        <p:grpSp>
          <p:nvGrpSpPr>
            <p:cNvPr id="19" name="Group 18">
              <a:extLst>
                <a:ext uri="{FF2B5EF4-FFF2-40B4-BE49-F238E27FC236}">
                  <a16:creationId xmlns:a16="http://schemas.microsoft.com/office/drawing/2014/main" xmlns="" id="{D2FF6B68-1179-CB4D-AB79-EF211059FA52}"/>
                </a:ext>
              </a:extLst>
            </p:cNvPr>
            <p:cNvGrpSpPr/>
            <p:nvPr/>
          </p:nvGrpSpPr>
          <p:grpSpPr>
            <a:xfrm>
              <a:off x="3390976" y="2569122"/>
              <a:ext cx="4838595" cy="1000508"/>
              <a:chOff x="3999542" y="2242823"/>
              <a:chExt cx="4838595" cy="1000508"/>
            </a:xfrm>
          </p:grpSpPr>
          <p:sp>
            <p:nvSpPr>
              <p:cNvPr id="21" name="TextBox 20">
                <a:extLst>
                  <a:ext uri="{FF2B5EF4-FFF2-40B4-BE49-F238E27FC236}">
                    <a16:creationId xmlns:a16="http://schemas.microsoft.com/office/drawing/2014/main" xmlns="" id="{2A00F683-9CFD-8F42-AB91-E9282072FB42}"/>
                  </a:ext>
                </a:extLst>
              </p:cNvPr>
              <p:cNvSpPr txBox="1"/>
              <p:nvPr/>
            </p:nvSpPr>
            <p:spPr>
              <a:xfrm>
                <a:off x="5146062" y="2242823"/>
                <a:ext cx="3692075" cy="997196"/>
              </a:xfrm>
              <a:prstGeom prst="rect">
                <a:avLst/>
              </a:prstGeom>
            </p:spPr>
            <p:txBody>
              <a:bodyPr wrap="square" lIns="0" tIns="0" rIns="0" bIns="0" rtlCol="0">
                <a:spAutoFit/>
              </a:bodyPr>
              <a:lstStyle/>
              <a:p>
                <a:pPr>
                  <a:lnSpc>
                    <a:spcPct val="90000"/>
                  </a:lnSpc>
                  <a:spcBef>
                    <a:spcPts val="600"/>
                  </a:spcBef>
                </a:pPr>
                <a:r>
                  <a:rPr lang="en-US" sz="2100" b="1" dirty="0">
                    <a:solidFill>
                      <a:schemeClr val="accent1"/>
                    </a:solidFill>
                    <a:latin typeface="Cambria" panose="02040503050406030204" pitchFamily="18" charset="0"/>
                  </a:rPr>
                  <a:t>92% of utility customers </a:t>
                </a:r>
                <a:r>
                  <a:rPr lang="en-US" sz="1700" dirty="0">
                    <a:solidFill>
                      <a:schemeClr val="accent1"/>
                    </a:solidFill>
                  </a:rPr>
                  <a:t>want an “effortless” experience in which </a:t>
                </a:r>
                <a:br>
                  <a:rPr lang="en-US" sz="1700" dirty="0">
                    <a:solidFill>
                      <a:schemeClr val="accent1"/>
                    </a:solidFill>
                  </a:rPr>
                </a:br>
                <a:r>
                  <a:rPr lang="en-US" sz="1700" dirty="0">
                    <a:solidFill>
                      <a:schemeClr val="accent1"/>
                    </a:solidFill>
                  </a:rPr>
                  <a:t>“it is easy to complete transactions whatever channel you use.” </a:t>
                </a:r>
                <a:r>
                  <a:rPr lang="en-US" sz="1700" baseline="30000" dirty="0">
                    <a:solidFill>
                      <a:schemeClr val="accent1"/>
                    </a:solidFill>
                  </a:rPr>
                  <a:t>1</a:t>
                </a:r>
              </a:p>
            </p:txBody>
          </p:sp>
          <p:grpSp>
            <p:nvGrpSpPr>
              <p:cNvPr id="10" name="Group 9">
                <a:extLst>
                  <a:ext uri="{FF2B5EF4-FFF2-40B4-BE49-F238E27FC236}">
                    <a16:creationId xmlns:a16="http://schemas.microsoft.com/office/drawing/2014/main" xmlns="" id="{3CBC10CD-C61A-324D-9320-DE1151EDD2DE}"/>
                  </a:ext>
                </a:extLst>
              </p:cNvPr>
              <p:cNvGrpSpPr/>
              <p:nvPr/>
            </p:nvGrpSpPr>
            <p:grpSpPr>
              <a:xfrm>
                <a:off x="3999542" y="2242823"/>
                <a:ext cx="1000508" cy="1000508"/>
                <a:chOff x="5380161" y="1919722"/>
                <a:chExt cx="1000508" cy="1000508"/>
              </a:xfrm>
            </p:grpSpPr>
            <p:sp>
              <p:nvSpPr>
                <p:cNvPr id="8" name="Oval 7">
                  <a:extLst>
                    <a:ext uri="{FF2B5EF4-FFF2-40B4-BE49-F238E27FC236}">
                      <a16:creationId xmlns:a16="http://schemas.microsoft.com/office/drawing/2014/main" xmlns="" id="{6F4FC650-EE3E-924B-A23A-8F15B897E76D}"/>
                    </a:ext>
                  </a:extLst>
                </p:cNvPr>
                <p:cNvSpPr/>
                <p:nvPr/>
              </p:nvSpPr>
              <p:spPr>
                <a:xfrm>
                  <a:off x="5380161" y="1919722"/>
                  <a:ext cx="1000508" cy="100050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31" name="Freeform 30">
                  <a:extLst>
                    <a:ext uri="{FF2B5EF4-FFF2-40B4-BE49-F238E27FC236}">
                      <a16:creationId xmlns:a16="http://schemas.microsoft.com/office/drawing/2014/main" xmlns="" id="{E49DF69B-34C9-244D-ADC9-44CFFF9265FC}"/>
                    </a:ext>
                  </a:extLst>
                </p:cNvPr>
                <p:cNvSpPr/>
                <p:nvPr/>
              </p:nvSpPr>
              <p:spPr>
                <a:xfrm>
                  <a:off x="5604586" y="2144147"/>
                  <a:ext cx="551658" cy="551658"/>
                </a:xfrm>
                <a:custGeom>
                  <a:avLst/>
                  <a:gdLst>
                    <a:gd name="connsiteX0" fmla="*/ 384499 w 565882"/>
                    <a:gd name="connsiteY0" fmla="*/ 188083 h 565882"/>
                    <a:gd name="connsiteX1" fmla="*/ 398431 w 565882"/>
                    <a:gd name="connsiteY1" fmla="*/ 192413 h 565882"/>
                    <a:gd name="connsiteX2" fmla="*/ 400895 w 565882"/>
                    <a:gd name="connsiteY2" fmla="*/ 219236 h 565882"/>
                    <a:gd name="connsiteX3" fmla="*/ 256306 w 565882"/>
                    <a:gd name="connsiteY3" fmla="*/ 393162 h 565882"/>
                    <a:gd name="connsiteX4" fmla="*/ 255417 w 565882"/>
                    <a:gd name="connsiteY4" fmla="*/ 394013 h 565882"/>
                    <a:gd name="connsiteX5" fmla="*/ 255125 w 565882"/>
                    <a:gd name="connsiteY5" fmla="*/ 394445 h 565882"/>
                    <a:gd name="connsiteX6" fmla="*/ 254578 w 565882"/>
                    <a:gd name="connsiteY6" fmla="*/ 394826 h 565882"/>
                    <a:gd name="connsiteX7" fmla="*/ 249054 w 565882"/>
                    <a:gd name="connsiteY7" fmla="*/ 398484 h 565882"/>
                    <a:gd name="connsiteX8" fmla="*/ 248241 w 565882"/>
                    <a:gd name="connsiteY8" fmla="*/ 398750 h 565882"/>
                    <a:gd name="connsiteX9" fmla="*/ 241663 w 565882"/>
                    <a:gd name="connsiteY9" fmla="*/ 400033 h 565882"/>
                    <a:gd name="connsiteX10" fmla="*/ 241650 w 565882"/>
                    <a:gd name="connsiteY10" fmla="*/ 400033 h 565882"/>
                    <a:gd name="connsiteX11" fmla="*/ 241637 w 565882"/>
                    <a:gd name="connsiteY11" fmla="*/ 400033 h 565882"/>
                    <a:gd name="connsiteX12" fmla="*/ 232900 w 565882"/>
                    <a:gd name="connsiteY12" fmla="*/ 397582 h 565882"/>
                    <a:gd name="connsiteX13" fmla="*/ 229471 w 565882"/>
                    <a:gd name="connsiteY13" fmla="*/ 395626 h 565882"/>
                    <a:gd name="connsiteX14" fmla="*/ 228569 w 565882"/>
                    <a:gd name="connsiteY14" fmla="*/ 394712 h 565882"/>
                    <a:gd name="connsiteX15" fmla="*/ 228188 w 565882"/>
                    <a:gd name="connsiteY15" fmla="*/ 394445 h 565882"/>
                    <a:gd name="connsiteX16" fmla="*/ 147213 w 565882"/>
                    <a:gd name="connsiteY16" fmla="*/ 313470 h 565882"/>
                    <a:gd name="connsiteX17" fmla="*/ 147238 w 565882"/>
                    <a:gd name="connsiteY17" fmla="*/ 286558 h 565882"/>
                    <a:gd name="connsiteX18" fmla="*/ 174149 w 565882"/>
                    <a:gd name="connsiteY18" fmla="*/ 286533 h 565882"/>
                    <a:gd name="connsiteX19" fmla="*/ 240354 w 565882"/>
                    <a:gd name="connsiteY19" fmla="*/ 352751 h 565882"/>
                    <a:gd name="connsiteX20" fmla="*/ 371609 w 565882"/>
                    <a:gd name="connsiteY20" fmla="*/ 194877 h 565882"/>
                    <a:gd name="connsiteX21" fmla="*/ 384499 w 565882"/>
                    <a:gd name="connsiteY21" fmla="*/ 188083 h 565882"/>
                    <a:gd name="connsiteX22" fmla="*/ 260140 w 565882"/>
                    <a:gd name="connsiteY22" fmla="*/ 911 h 565882"/>
                    <a:gd name="connsiteX23" fmla="*/ 480640 w 565882"/>
                    <a:gd name="connsiteY23" fmla="*/ 80521 h 565882"/>
                    <a:gd name="connsiteX24" fmla="*/ 505887 w 565882"/>
                    <a:gd name="connsiteY24" fmla="*/ 105756 h 565882"/>
                    <a:gd name="connsiteX25" fmla="*/ 505887 w 565882"/>
                    <a:gd name="connsiteY25" fmla="*/ 75772 h 565882"/>
                    <a:gd name="connsiteX26" fmla="*/ 524366 w 565882"/>
                    <a:gd name="connsiteY26" fmla="*/ 57280 h 565882"/>
                    <a:gd name="connsiteX27" fmla="*/ 542844 w 565882"/>
                    <a:gd name="connsiteY27" fmla="*/ 75772 h 565882"/>
                    <a:gd name="connsiteX28" fmla="*/ 542844 w 565882"/>
                    <a:gd name="connsiteY28" fmla="*/ 150333 h 565882"/>
                    <a:gd name="connsiteX29" fmla="*/ 524366 w 565882"/>
                    <a:gd name="connsiteY29" fmla="*/ 168825 h 565882"/>
                    <a:gd name="connsiteX30" fmla="*/ 449791 w 565882"/>
                    <a:gd name="connsiteY30" fmla="*/ 168825 h 565882"/>
                    <a:gd name="connsiteX31" fmla="*/ 431313 w 565882"/>
                    <a:gd name="connsiteY31" fmla="*/ 150333 h 565882"/>
                    <a:gd name="connsiteX32" fmla="*/ 449791 w 565882"/>
                    <a:gd name="connsiteY32" fmla="*/ 131855 h 565882"/>
                    <a:gd name="connsiteX33" fmla="*/ 479700 w 565882"/>
                    <a:gd name="connsiteY33" fmla="*/ 131855 h 565882"/>
                    <a:gd name="connsiteX34" fmla="*/ 454656 w 565882"/>
                    <a:gd name="connsiteY34" fmla="*/ 106810 h 565882"/>
                    <a:gd name="connsiteX35" fmla="*/ 144344 w 565882"/>
                    <a:gd name="connsiteY35" fmla="*/ 79696 h 565882"/>
                    <a:gd name="connsiteX36" fmla="*/ 56295 w 565882"/>
                    <a:gd name="connsiteY36" fmla="*/ 378489 h 565882"/>
                    <a:gd name="connsiteX37" fmla="*/ 331694 w 565882"/>
                    <a:gd name="connsiteY37" fmla="*/ 524018 h 565882"/>
                    <a:gd name="connsiteX38" fmla="*/ 528912 w 565882"/>
                    <a:gd name="connsiteY38" fmla="*/ 282909 h 565882"/>
                    <a:gd name="connsiteX39" fmla="*/ 528684 w 565882"/>
                    <a:gd name="connsiteY39" fmla="*/ 272482 h 565882"/>
                    <a:gd name="connsiteX40" fmla="*/ 546375 w 565882"/>
                    <a:gd name="connsiteY40" fmla="*/ 253267 h 565882"/>
                    <a:gd name="connsiteX41" fmla="*/ 565628 w 565882"/>
                    <a:gd name="connsiteY41" fmla="*/ 270933 h 565882"/>
                    <a:gd name="connsiteX42" fmla="*/ 565882 w 565882"/>
                    <a:gd name="connsiteY42" fmla="*/ 282909 h 565882"/>
                    <a:gd name="connsiteX43" fmla="*/ 338971 w 565882"/>
                    <a:gd name="connsiteY43" fmla="*/ 560251 h 565882"/>
                    <a:gd name="connsiteX44" fmla="*/ 22208 w 565882"/>
                    <a:gd name="connsiteY44" fmla="*/ 392751 h 565882"/>
                    <a:gd name="connsiteX45" fmla="*/ 123681 w 565882"/>
                    <a:gd name="connsiteY45" fmla="*/ 49076 h 565882"/>
                    <a:gd name="connsiteX46" fmla="*/ 260140 w 565882"/>
                    <a:gd name="connsiteY46" fmla="*/ 911 h 565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5882" h="565882">
                      <a:moveTo>
                        <a:pt x="384499" y="188083"/>
                      </a:moveTo>
                      <a:cubicBezTo>
                        <a:pt x="389541" y="187625"/>
                        <a:pt x="394545" y="189175"/>
                        <a:pt x="398431" y="192413"/>
                      </a:cubicBezTo>
                      <a:cubicBezTo>
                        <a:pt x="406521" y="199132"/>
                        <a:pt x="407626" y="211159"/>
                        <a:pt x="400895" y="219236"/>
                      </a:cubicBezTo>
                      <a:lnTo>
                        <a:pt x="256306" y="393162"/>
                      </a:lnTo>
                      <a:cubicBezTo>
                        <a:pt x="256026" y="393480"/>
                        <a:pt x="255696" y="393721"/>
                        <a:pt x="255417" y="394013"/>
                      </a:cubicBezTo>
                      <a:cubicBezTo>
                        <a:pt x="255290" y="394153"/>
                        <a:pt x="255252" y="394318"/>
                        <a:pt x="255125" y="394445"/>
                      </a:cubicBezTo>
                      <a:cubicBezTo>
                        <a:pt x="254959" y="394610"/>
                        <a:pt x="254744" y="394661"/>
                        <a:pt x="254578" y="394826"/>
                      </a:cubicBezTo>
                      <a:cubicBezTo>
                        <a:pt x="252966" y="396350"/>
                        <a:pt x="251099" y="397582"/>
                        <a:pt x="249054" y="398484"/>
                      </a:cubicBezTo>
                      <a:cubicBezTo>
                        <a:pt x="248787" y="398585"/>
                        <a:pt x="248521" y="398649"/>
                        <a:pt x="248241" y="398750"/>
                      </a:cubicBezTo>
                      <a:cubicBezTo>
                        <a:pt x="246146" y="399563"/>
                        <a:pt x="243910" y="399995"/>
                        <a:pt x="241663" y="400033"/>
                      </a:cubicBezTo>
                      <a:lnTo>
                        <a:pt x="241650" y="400033"/>
                      </a:lnTo>
                      <a:lnTo>
                        <a:pt x="241637" y="400033"/>
                      </a:lnTo>
                      <a:cubicBezTo>
                        <a:pt x="238538" y="400198"/>
                        <a:pt x="235465" y="399334"/>
                        <a:pt x="232900" y="397582"/>
                      </a:cubicBezTo>
                      <a:cubicBezTo>
                        <a:pt x="231693" y="397048"/>
                        <a:pt x="230537" y="396401"/>
                        <a:pt x="229471" y="395626"/>
                      </a:cubicBezTo>
                      <a:cubicBezTo>
                        <a:pt x="229140" y="395347"/>
                        <a:pt x="228874" y="395004"/>
                        <a:pt x="228569" y="394712"/>
                      </a:cubicBezTo>
                      <a:cubicBezTo>
                        <a:pt x="228442" y="394597"/>
                        <a:pt x="228302" y="394559"/>
                        <a:pt x="228188" y="394445"/>
                      </a:cubicBezTo>
                      <a:lnTo>
                        <a:pt x="147213" y="313470"/>
                      </a:lnTo>
                      <a:cubicBezTo>
                        <a:pt x="139796" y="306028"/>
                        <a:pt x="139809" y="293988"/>
                        <a:pt x="147238" y="286558"/>
                      </a:cubicBezTo>
                      <a:cubicBezTo>
                        <a:pt x="154668" y="279142"/>
                        <a:pt x="166707" y="279129"/>
                        <a:pt x="174149" y="286533"/>
                      </a:cubicBezTo>
                      <a:lnTo>
                        <a:pt x="240354" y="352751"/>
                      </a:lnTo>
                      <a:lnTo>
                        <a:pt x="371609" y="194877"/>
                      </a:lnTo>
                      <a:cubicBezTo>
                        <a:pt x="374835" y="191004"/>
                        <a:pt x="379483" y="188553"/>
                        <a:pt x="384499" y="188083"/>
                      </a:cubicBezTo>
                      <a:close/>
                      <a:moveTo>
                        <a:pt x="260140" y="911"/>
                      </a:moveTo>
                      <a:cubicBezTo>
                        <a:pt x="339525" y="-5469"/>
                        <a:pt x="420426" y="21720"/>
                        <a:pt x="480640" y="80521"/>
                      </a:cubicBezTo>
                      <a:lnTo>
                        <a:pt x="505887" y="105756"/>
                      </a:lnTo>
                      <a:lnTo>
                        <a:pt x="505887" y="75772"/>
                      </a:lnTo>
                      <a:cubicBezTo>
                        <a:pt x="505887" y="65561"/>
                        <a:pt x="514155" y="57280"/>
                        <a:pt x="524366" y="57280"/>
                      </a:cubicBezTo>
                      <a:cubicBezTo>
                        <a:pt x="534577" y="57280"/>
                        <a:pt x="542844" y="65561"/>
                        <a:pt x="542844" y="75772"/>
                      </a:cubicBezTo>
                      <a:lnTo>
                        <a:pt x="542844" y="150333"/>
                      </a:lnTo>
                      <a:cubicBezTo>
                        <a:pt x="542844" y="160544"/>
                        <a:pt x="534577" y="168825"/>
                        <a:pt x="524366" y="168825"/>
                      </a:cubicBezTo>
                      <a:lnTo>
                        <a:pt x="449791" y="168825"/>
                      </a:lnTo>
                      <a:cubicBezTo>
                        <a:pt x="439581" y="168825"/>
                        <a:pt x="431313" y="160544"/>
                        <a:pt x="431313" y="150333"/>
                      </a:cubicBezTo>
                      <a:cubicBezTo>
                        <a:pt x="431313" y="140123"/>
                        <a:pt x="439581" y="131855"/>
                        <a:pt x="449791" y="131855"/>
                      </a:cubicBezTo>
                      <a:lnTo>
                        <a:pt x="479700" y="131855"/>
                      </a:lnTo>
                      <a:lnTo>
                        <a:pt x="454656" y="106810"/>
                      </a:lnTo>
                      <a:cubicBezTo>
                        <a:pt x="370848" y="25099"/>
                        <a:pt x="241054" y="13758"/>
                        <a:pt x="144344" y="79696"/>
                      </a:cubicBezTo>
                      <a:cubicBezTo>
                        <a:pt x="47646" y="145660"/>
                        <a:pt x="10803" y="270628"/>
                        <a:pt x="56295" y="378489"/>
                      </a:cubicBezTo>
                      <a:cubicBezTo>
                        <a:pt x="101773" y="486350"/>
                        <a:pt x="216962" y="547221"/>
                        <a:pt x="331694" y="524018"/>
                      </a:cubicBezTo>
                      <a:cubicBezTo>
                        <a:pt x="446426" y="500815"/>
                        <a:pt x="528912" y="399965"/>
                        <a:pt x="528912" y="282909"/>
                      </a:cubicBezTo>
                      <a:cubicBezTo>
                        <a:pt x="528912" y="279416"/>
                        <a:pt x="528836" y="275949"/>
                        <a:pt x="528684" y="272482"/>
                      </a:cubicBezTo>
                      <a:cubicBezTo>
                        <a:pt x="528277" y="262297"/>
                        <a:pt x="536190" y="253699"/>
                        <a:pt x="546375" y="253267"/>
                      </a:cubicBezTo>
                      <a:cubicBezTo>
                        <a:pt x="556560" y="252835"/>
                        <a:pt x="565184" y="260747"/>
                        <a:pt x="565628" y="270933"/>
                      </a:cubicBezTo>
                      <a:cubicBezTo>
                        <a:pt x="565793" y="274908"/>
                        <a:pt x="565882" y="278908"/>
                        <a:pt x="565882" y="282909"/>
                      </a:cubicBezTo>
                      <a:cubicBezTo>
                        <a:pt x="565882" y="417579"/>
                        <a:pt x="470975" y="533594"/>
                        <a:pt x="338971" y="560251"/>
                      </a:cubicBezTo>
                      <a:cubicBezTo>
                        <a:pt x="206980" y="586921"/>
                        <a:pt x="74468" y="516843"/>
                        <a:pt x="22208" y="392751"/>
                      </a:cubicBezTo>
                      <a:cubicBezTo>
                        <a:pt x="-30053" y="268634"/>
                        <a:pt x="12378" y="124883"/>
                        <a:pt x="123681" y="49076"/>
                      </a:cubicBezTo>
                      <a:cubicBezTo>
                        <a:pt x="165424" y="20654"/>
                        <a:pt x="212509" y="4740"/>
                        <a:pt x="260140" y="911"/>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grpSp>
          <p:nvGrpSpPr>
            <p:cNvPr id="18" name="Group 17">
              <a:extLst>
                <a:ext uri="{FF2B5EF4-FFF2-40B4-BE49-F238E27FC236}">
                  <a16:creationId xmlns:a16="http://schemas.microsoft.com/office/drawing/2014/main" xmlns="" id="{368C537D-ECCE-5347-8B81-5A9F6151A849}"/>
                </a:ext>
              </a:extLst>
            </p:cNvPr>
            <p:cNvGrpSpPr/>
            <p:nvPr/>
          </p:nvGrpSpPr>
          <p:grpSpPr>
            <a:xfrm>
              <a:off x="3384989" y="4153558"/>
              <a:ext cx="4707874" cy="1038746"/>
              <a:chOff x="3993555" y="4348829"/>
              <a:chExt cx="4707874" cy="1038746"/>
            </a:xfrm>
          </p:grpSpPr>
          <p:sp>
            <p:nvSpPr>
              <p:cNvPr id="23" name="TextBox 22">
                <a:extLst>
                  <a:ext uri="{FF2B5EF4-FFF2-40B4-BE49-F238E27FC236}">
                    <a16:creationId xmlns:a16="http://schemas.microsoft.com/office/drawing/2014/main" xmlns="" id="{968BC526-D352-244A-99A1-9F91CB8EE240}"/>
                  </a:ext>
                </a:extLst>
              </p:cNvPr>
              <p:cNvSpPr txBox="1"/>
              <p:nvPr/>
            </p:nvSpPr>
            <p:spPr>
              <a:xfrm>
                <a:off x="5150134" y="4348829"/>
                <a:ext cx="3551295" cy="1038746"/>
              </a:xfrm>
              <a:prstGeom prst="rect">
                <a:avLst/>
              </a:prstGeom>
            </p:spPr>
            <p:txBody>
              <a:bodyPr wrap="square" lIns="0" tIns="0" rIns="0" bIns="0" rtlCol="0">
                <a:spAutoFit/>
              </a:bodyPr>
              <a:lstStyle/>
              <a:p>
                <a:pPr>
                  <a:lnSpc>
                    <a:spcPct val="90000"/>
                  </a:lnSpc>
                  <a:spcBef>
                    <a:spcPts val="600"/>
                  </a:spcBef>
                </a:pPr>
                <a:r>
                  <a:rPr lang="en-US" sz="2400" b="1" dirty="0">
                    <a:solidFill>
                      <a:schemeClr val="accent1"/>
                    </a:solidFill>
                    <a:latin typeface="Cambria" panose="02040503050406030204" pitchFamily="18" charset="0"/>
                  </a:rPr>
                  <a:t>20</a:t>
                </a:r>
                <a:r>
                  <a:rPr lang="en-US" sz="2400" dirty="0">
                    <a:solidFill>
                      <a:schemeClr val="accent1"/>
                    </a:solidFill>
                    <a:latin typeface="Cambria" panose="02040503050406030204" pitchFamily="18" charset="0"/>
                  </a:rPr>
                  <a:t>% </a:t>
                </a:r>
                <a:r>
                  <a:rPr lang="en-US" sz="1700" dirty="0">
                    <a:solidFill>
                      <a:schemeClr val="accent1"/>
                    </a:solidFill>
                  </a:rPr>
                  <a:t>of utility customers would consider switching providers based on better payment options (Up from 17% in 2012)</a:t>
                </a:r>
                <a:r>
                  <a:rPr lang="en-US" sz="1700" baseline="30000" dirty="0">
                    <a:solidFill>
                      <a:schemeClr val="accent1"/>
                    </a:solidFill>
                  </a:rPr>
                  <a:t>2</a:t>
                </a:r>
              </a:p>
            </p:txBody>
          </p:sp>
          <p:grpSp>
            <p:nvGrpSpPr>
              <p:cNvPr id="11" name="Group 10">
                <a:extLst>
                  <a:ext uri="{FF2B5EF4-FFF2-40B4-BE49-F238E27FC236}">
                    <a16:creationId xmlns:a16="http://schemas.microsoft.com/office/drawing/2014/main" xmlns="" id="{1800D52C-F0C8-B448-B14D-77F87C99F7B3}"/>
                  </a:ext>
                </a:extLst>
              </p:cNvPr>
              <p:cNvGrpSpPr/>
              <p:nvPr/>
            </p:nvGrpSpPr>
            <p:grpSpPr>
              <a:xfrm>
                <a:off x="3993555" y="4348829"/>
                <a:ext cx="1000508" cy="1000508"/>
                <a:chOff x="5334896" y="3905727"/>
                <a:chExt cx="1000508" cy="1000508"/>
              </a:xfrm>
            </p:grpSpPr>
            <p:sp>
              <p:nvSpPr>
                <p:cNvPr id="34" name="Oval 33">
                  <a:extLst>
                    <a:ext uri="{FF2B5EF4-FFF2-40B4-BE49-F238E27FC236}">
                      <a16:creationId xmlns:a16="http://schemas.microsoft.com/office/drawing/2014/main" xmlns="" id="{07A63469-50DD-CE43-AF96-5F2D080526C4}"/>
                    </a:ext>
                  </a:extLst>
                </p:cNvPr>
                <p:cNvSpPr/>
                <p:nvPr/>
              </p:nvSpPr>
              <p:spPr>
                <a:xfrm>
                  <a:off x="5334896" y="3905727"/>
                  <a:ext cx="1000508" cy="100050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32" name="Freeform 31">
                  <a:extLst>
                    <a:ext uri="{FF2B5EF4-FFF2-40B4-BE49-F238E27FC236}">
                      <a16:creationId xmlns:a16="http://schemas.microsoft.com/office/drawing/2014/main" xmlns="" id="{81EFB4D1-6878-934E-BB35-AF31B06FD6C2}"/>
                    </a:ext>
                  </a:extLst>
                </p:cNvPr>
                <p:cNvSpPr/>
                <p:nvPr/>
              </p:nvSpPr>
              <p:spPr>
                <a:xfrm>
                  <a:off x="5536091" y="4200378"/>
                  <a:ext cx="598119" cy="411207"/>
                </a:xfrm>
                <a:custGeom>
                  <a:avLst/>
                  <a:gdLst>
                    <a:gd name="connsiteX0" fmla="*/ 400050 w 609600"/>
                    <a:gd name="connsiteY0" fmla="*/ 152400 h 419100"/>
                    <a:gd name="connsiteX1" fmla="*/ 419100 w 609600"/>
                    <a:gd name="connsiteY1" fmla="*/ 171450 h 419100"/>
                    <a:gd name="connsiteX2" fmla="*/ 419100 w 609600"/>
                    <a:gd name="connsiteY2" fmla="*/ 190500 h 419100"/>
                    <a:gd name="connsiteX3" fmla="*/ 438150 w 609600"/>
                    <a:gd name="connsiteY3" fmla="*/ 190500 h 419100"/>
                    <a:gd name="connsiteX4" fmla="*/ 457200 w 609600"/>
                    <a:gd name="connsiteY4" fmla="*/ 209550 h 419100"/>
                    <a:gd name="connsiteX5" fmla="*/ 438150 w 609600"/>
                    <a:gd name="connsiteY5" fmla="*/ 228600 h 419100"/>
                    <a:gd name="connsiteX6" fmla="*/ 419100 w 609600"/>
                    <a:gd name="connsiteY6" fmla="*/ 228600 h 419100"/>
                    <a:gd name="connsiteX7" fmla="*/ 419100 w 609600"/>
                    <a:gd name="connsiteY7" fmla="*/ 247650 h 419100"/>
                    <a:gd name="connsiteX8" fmla="*/ 400050 w 609600"/>
                    <a:gd name="connsiteY8" fmla="*/ 266700 h 419100"/>
                    <a:gd name="connsiteX9" fmla="*/ 381000 w 609600"/>
                    <a:gd name="connsiteY9" fmla="*/ 247650 h 419100"/>
                    <a:gd name="connsiteX10" fmla="*/ 381000 w 609600"/>
                    <a:gd name="connsiteY10" fmla="*/ 228600 h 419100"/>
                    <a:gd name="connsiteX11" fmla="*/ 361950 w 609600"/>
                    <a:gd name="connsiteY11" fmla="*/ 228600 h 419100"/>
                    <a:gd name="connsiteX12" fmla="*/ 342900 w 609600"/>
                    <a:gd name="connsiteY12" fmla="*/ 209550 h 419100"/>
                    <a:gd name="connsiteX13" fmla="*/ 361950 w 609600"/>
                    <a:gd name="connsiteY13" fmla="*/ 190500 h 419100"/>
                    <a:gd name="connsiteX14" fmla="*/ 381000 w 609600"/>
                    <a:gd name="connsiteY14" fmla="*/ 190500 h 419100"/>
                    <a:gd name="connsiteX15" fmla="*/ 381000 w 609600"/>
                    <a:gd name="connsiteY15" fmla="*/ 171450 h 419100"/>
                    <a:gd name="connsiteX16" fmla="*/ 400050 w 609600"/>
                    <a:gd name="connsiteY16" fmla="*/ 152400 h 419100"/>
                    <a:gd name="connsiteX17" fmla="*/ 38104 w 609600"/>
                    <a:gd name="connsiteY17" fmla="*/ 114299 h 419100"/>
                    <a:gd name="connsiteX18" fmla="*/ 38104 w 609600"/>
                    <a:gd name="connsiteY18" fmla="*/ 380999 h 419100"/>
                    <a:gd name="connsiteX19" fmla="*/ 495304 w 609600"/>
                    <a:gd name="connsiteY19" fmla="*/ 380999 h 419100"/>
                    <a:gd name="connsiteX20" fmla="*/ 495304 w 609600"/>
                    <a:gd name="connsiteY20" fmla="*/ 114299 h 419100"/>
                    <a:gd name="connsiteX21" fmla="*/ 114300 w 609600"/>
                    <a:gd name="connsiteY21" fmla="*/ 38100 h 419100"/>
                    <a:gd name="connsiteX22" fmla="*/ 114300 w 609600"/>
                    <a:gd name="connsiteY22" fmla="*/ 76200 h 419100"/>
                    <a:gd name="connsiteX23" fmla="*/ 495300 w 609600"/>
                    <a:gd name="connsiteY23" fmla="*/ 76200 h 419100"/>
                    <a:gd name="connsiteX24" fmla="*/ 533400 w 609600"/>
                    <a:gd name="connsiteY24" fmla="*/ 114300 h 419100"/>
                    <a:gd name="connsiteX25" fmla="*/ 533400 w 609600"/>
                    <a:gd name="connsiteY25" fmla="*/ 304800 h 419100"/>
                    <a:gd name="connsiteX26" fmla="*/ 571500 w 609600"/>
                    <a:gd name="connsiteY26" fmla="*/ 304800 h 419100"/>
                    <a:gd name="connsiteX27" fmla="*/ 571500 w 609600"/>
                    <a:gd name="connsiteY27" fmla="*/ 38100 h 419100"/>
                    <a:gd name="connsiteX28" fmla="*/ 114300 w 609600"/>
                    <a:gd name="connsiteY28" fmla="*/ 0 h 419100"/>
                    <a:gd name="connsiteX29" fmla="*/ 571500 w 609600"/>
                    <a:gd name="connsiteY29" fmla="*/ 0 h 419100"/>
                    <a:gd name="connsiteX30" fmla="*/ 609600 w 609600"/>
                    <a:gd name="connsiteY30" fmla="*/ 38100 h 419100"/>
                    <a:gd name="connsiteX31" fmla="*/ 609600 w 609600"/>
                    <a:gd name="connsiteY31" fmla="*/ 304800 h 419100"/>
                    <a:gd name="connsiteX32" fmla="*/ 571500 w 609600"/>
                    <a:gd name="connsiteY32" fmla="*/ 342900 h 419100"/>
                    <a:gd name="connsiteX33" fmla="*/ 533400 w 609600"/>
                    <a:gd name="connsiteY33" fmla="*/ 342900 h 419100"/>
                    <a:gd name="connsiteX34" fmla="*/ 533400 w 609600"/>
                    <a:gd name="connsiteY34" fmla="*/ 381000 h 419100"/>
                    <a:gd name="connsiteX35" fmla="*/ 495300 w 609600"/>
                    <a:gd name="connsiteY35" fmla="*/ 419100 h 419100"/>
                    <a:gd name="connsiteX36" fmla="*/ 38100 w 609600"/>
                    <a:gd name="connsiteY36" fmla="*/ 419100 h 419100"/>
                    <a:gd name="connsiteX37" fmla="*/ 0 w 609600"/>
                    <a:gd name="connsiteY37" fmla="*/ 381000 h 419100"/>
                    <a:gd name="connsiteX38" fmla="*/ 0 w 609600"/>
                    <a:gd name="connsiteY38" fmla="*/ 114300 h 419100"/>
                    <a:gd name="connsiteX39" fmla="*/ 38100 w 609600"/>
                    <a:gd name="connsiteY39" fmla="*/ 76200 h 419100"/>
                    <a:gd name="connsiteX40" fmla="*/ 76200 w 609600"/>
                    <a:gd name="connsiteY40" fmla="*/ 76200 h 419100"/>
                    <a:gd name="connsiteX41" fmla="*/ 76200 w 609600"/>
                    <a:gd name="connsiteY41" fmla="*/ 38100 h 419100"/>
                    <a:gd name="connsiteX42" fmla="*/ 114300 w 609600"/>
                    <a:gd name="connsiteY42" fmla="*/ 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9600" h="419100">
                      <a:moveTo>
                        <a:pt x="400050" y="152400"/>
                      </a:moveTo>
                      <a:cubicBezTo>
                        <a:pt x="410566" y="152400"/>
                        <a:pt x="419100" y="160922"/>
                        <a:pt x="419100" y="171450"/>
                      </a:cubicBezTo>
                      <a:lnTo>
                        <a:pt x="419100" y="190500"/>
                      </a:lnTo>
                      <a:lnTo>
                        <a:pt x="438150" y="190500"/>
                      </a:lnTo>
                      <a:cubicBezTo>
                        <a:pt x="448666" y="190500"/>
                        <a:pt x="457200" y="199022"/>
                        <a:pt x="457200" y="209550"/>
                      </a:cubicBezTo>
                      <a:cubicBezTo>
                        <a:pt x="457200" y="220066"/>
                        <a:pt x="448666" y="228600"/>
                        <a:pt x="438150" y="228600"/>
                      </a:cubicBezTo>
                      <a:lnTo>
                        <a:pt x="419100" y="228600"/>
                      </a:lnTo>
                      <a:lnTo>
                        <a:pt x="419100" y="247650"/>
                      </a:lnTo>
                      <a:cubicBezTo>
                        <a:pt x="419100" y="258166"/>
                        <a:pt x="410566" y="266700"/>
                        <a:pt x="400050" y="266700"/>
                      </a:cubicBezTo>
                      <a:cubicBezTo>
                        <a:pt x="389534" y="266700"/>
                        <a:pt x="381000" y="258166"/>
                        <a:pt x="381000" y="247650"/>
                      </a:cubicBezTo>
                      <a:lnTo>
                        <a:pt x="381000" y="228600"/>
                      </a:lnTo>
                      <a:lnTo>
                        <a:pt x="361950" y="228600"/>
                      </a:lnTo>
                      <a:cubicBezTo>
                        <a:pt x="351434" y="228600"/>
                        <a:pt x="342900" y="220066"/>
                        <a:pt x="342900" y="209550"/>
                      </a:cubicBezTo>
                      <a:cubicBezTo>
                        <a:pt x="342900" y="199022"/>
                        <a:pt x="351434" y="190500"/>
                        <a:pt x="361950" y="190500"/>
                      </a:cubicBezTo>
                      <a:lnTo>
                        <a:pt x="381000" y="190500"/>
                      </a:lnTo>
                      <a:lnTo>
                        <a:pt x="381000" y="171450"/>
                      </a:lnTo>
                      <a:cubicBezTo>
                        <a:pt x="381000" y="160922"/>
                        <a:pt x="389534" y="152400"/>
                        <a:pt x="400050" y="152400"/>
                      </a:cubicBezTo>
                      <a:close/>
                      <a:moveTo>
                        <a:pt x="38104" y="114299"/>
                      </a:moveTo>
                      <a:lnTo>
                        <a:pt x="38104" y="380999"/>
                      </a:lnTo>
                      <a:lnTo>
                        <a:pt x="495304" y="380999"/>
                      </a:lnTo>
                      <a:lnTo>
                        <a:pt x="495304" y="114299"/>
                      </a:lnTo>
                      <a:close/>
                      <a:moveTo>
                        <a:pt x="114300" y="38100"/>
                      </a:moveTo>
                      <a:lnTo>
                        <a:pt x="114300" y="76200"/>
                      </a:lnTo>
                      <a:lnTo>
                        <a:pt x="495300" y="76200"/>
                      </a:lnTo>
                      <a:cubicBezTo>
                        <a:pt x="516255" y="76200"/>
                        <a:pt x="533400" y="93345"/>
                        <a:pt x="533400" y="114300"/>
                      </a:cubicBezTo>
                      <a:lnTo>
                        <a:pt x="533400" y="304800"/>
                      </a:lnTo>
                      <a:lnTo>
                        <a:pt x="571500" y="304800"/>
                      </a:lnTo>
                      <a:lnTo>
                        <a:pt x="571500" y="38100"/>
                      </a:lnTo>
                      <a:close/>
                      <a:moveTo>
                        <a:pt x="114300" y="0"/>
                      </a:moveTo>
                      <a:lnTo>
                        <a:pt x="571500" y="0"/>
                      </a:lnTo>
                      <a:cubicBezTo>
                        <a:pt x="592455" y="0"/>
                        <a:pt x="609600" y="17145"/>
                        <a:pt x="609600" y="38100"/>
                      </a:cubicBezTo>
                      <a:lnTo>
                        <a:pt x="609600" y="304800"/>
                      </a:lnTo>
                      <a:cubicBezTo>
                        <a:pt x="609600" y="325742"/>
                        <a:pt x="592455" y="342900"/>
                        <a:pt x="571500" y="342900"/>
                      </a:cubicBezTo>
                      <a:lnTo>
                        <a:pt x="533400" y="342900"/>
                      </a:lnTo>
                      <a:lnTo>
                        <a:pt x="533400" y="381000"/>
                      </a:lnTo>
                      <a:cubicBezTo>
                        <a:pt x="533400" y="401942"/>
                        <a:pt x="516255" y="419100"/>
                        <a:pt x="495300" y="419100"/>
                      </a:cubicBezTo>
                      <a:lnTo>
                        <a:pt x="38100" y="419100"/>
                      </a:lnTo>
                      <a:cubicBezTo>
                        <a:pt x="17158" y="419100"/>
                        <a:pt x="0" y="401942"/>
                        <a:pt x="0" y="381000"/>
                      </a:cubicBezTo>
                      <a:lnTo>
                        <a:pt x="0" y="114300"/>
                      </a:lnTo>
                      <a:cubicBezTo>
                        <a:pt x="0" y="93345"/>
                        <a:pt x="17158" y="76200"/>
                        <a:pt x="38100" y="76200"/>
                      </a:cubicBezTo>
                      <a:lnTo>
                        <a:pt x="76200" y="76200"/>
                      </a:lnTo>
                      <a:lnTo>
                        <a:pt x="76200" y="38100"/>
                      </a:lnTo>
                      <a:cubicBezTo>
                        <a:pt x="76200" y="17145"/>
                        <a:pt x="93358" y="0"/>
                        <a:pt x="11430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grpSp>
    </p:spTree>
    <p:extLst>
      <p:ext uri="{BB962C8B-B14F-4D97-AF65-F5344CB8AC3E}">
        <p14:creationId xmlns:p14="http://schemas.microsoft.com/office/powerpoint/2010/main" val="1456368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89F76606-931F-E948-8F23-14CCE53FE0F0}"/>
              </a:ext>
            </a:extLst>
          </p:cNvPr>
          <p:cNvSpPr>
            <a:spLocks noGrp="1"/>
          </p:cNvSpPr>
          <p:nvPr>
            <p:ph type="title"/>
          </p:nvPr>
        </p:nvSpPr>
        <p:spPr/>
        <p:txBody>
          <a:bodyPr>
            <a:normAutofit fontScale="90000"/>
          </a:bodyPr>
          <a:lstStyle/>
          <a:p>
            <a:r>
              <a:rPr lang="en-US" dirty="0"/>
              <a:t>Government Industry</a:t>
            </a:r>
          </a:p>
        </p:txBody>
      </p:sp>
      <p:sp>
        <p:nvSpPr>
          <p:cNvPr id="9" name="TextBox 8">
            <a:extLst>
              <a:ext uri="{FF2B5EF4-FFF2-40B4-BE49-F238E27FC236}">
                <a16:creationId xmlns:a16="http://schemas.microsoft.com/office/drawing/2014/main" xmlns="" id="{2E11105F-51C5-9049-8E35-1CE30B89E334}"/>
              </a:ext>
            </a:extLst>
          </p:cNvPr>
          <p:cNvSpPr txBox="1"/>
          <p:nvPr/>
        </p:nvSpPr>
        <p:spPr>
          <a:xfrm>
            <a:off x="560716" y="6286012"/>
            <a:ext cx="12867897" cy="615553"/>
          </a:xfrm>
          <a:prstGeom prst="rect">
            <a:avLst/>
          </a:prstGeom>
        </p:spPr>
        <p:txBody>
          <a:bodyPr wrap="square" lIns="0" tIns="0" rIns="0" bIns="0" rtlCol="0" anchor="b" anchorCtr="0">
            <a:spAutoFit/>
          </a:bodyPr>
          <a:lstStyle/>
          <a:p>
            <a:pPr>
              <a:tabLst>
                <a:tab pos="114300" algn="l"/>
              </a:tabLst>
            </a:pPr>
            <a:r>
              <a:rPr lang="en-US" sz="800" dirty="0">
                <a:solidFill>
                  <a:schemeClr val="accent6"/>
                </a:solidFill>
              </a:rPr>
              <a:t>(1) Source: American Express commissioned internet panel survey conducted in July – August 2016 based on government fees or payments paid in the 12 months prior to the survey. Definition of American Express® Card Members: Respondents who reported that they have an American Express Card and that they used that card to pay government fees or payments in the prior 12 months. (2) Source: American Express commissioned internet panel survey conducted in July – August 2016 based on government fees or payments paid in the 12 months prior to the survey. Definition of American Express® Card Members: Respondents who reported that they have an American Express Card and that they used that card to pay government fees or payments paid in the prior 12 months. Definition of Non-Card Members: Respondents who reported that they do not have any type of American Express Card and that they used Visa, MasterCard, or debit card to pay government fees or payments in the prior 12 months. (3) American Express commissioned internet panel survey conducted in May 2016 based on recurring bill payments made in the 12 months prior to the survey. Definition of American Express® Card Members: Respondents who have reported that they have an American Express card and that they used that card to make recurring bill payments in the 12 months prior to the survey. </a:t>
            </a:r>
          </a:p>
        </p:txBody>
      </p:sp>
      <p:sp>
        <p:nvSpPr>
          <p:cNvPr id="10" name="TextBox 9"/>
          <p:cNvSpPr txBox="1"/>
          <p:nvPr/>
        </p:nvSpPr>
        <p:spPr>
          <a:xfrm>
            <a:off x="10756296" y="-26734"/>
            <a:ext cx="3061304"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rPr>
              <a:t>Update claim</a:t>
            </a:r>
          </a:p>
        </p:txBody>
      </p:sp>
      <p:pic>
        <p:nvPicPr>
          <p:cNvPr id="12" name="Picture 11">
            <a:extLst>
              <a:ext uri="{FF2B5EF4-FFF2-40B4-BE49-F238E27FC236}">
                <a16:creationId xmlns:a16="http://schemas.microsoft.com/office/drawing/2014/main" xmlns="" id="{D3761D1C-4BA6-0B4D-B839-D4EFD21D1FF8}"/>
              </a:ext>
            </a:extLst>
          </p:cNvPr>
          <p:cNvPicPr>
            <a:picLocks noChangeAspect="1"/>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7407" t="7407" r="7407" b="7407"/>
          <a:stretch/>
        </p:blipFill>
        <p:spPr>
          <a:xfrm>
            <a:off x="502920" y="2212684"/>
            <a:ext cx="3200009" cy="3200009"/>
          </a:xfrm>
          <a:prstGeom prst="ellipse">
            <a:avLst/>
          </a:prstGeom>
        </p:spPr>
      </p:pic>
      <p:sp>
        <p:nvSpPr>
          <p:cNvPr id="14" name="TextBox 13">
            <a:extLst>
              <a:ext uri="{FF2B5EF4-FFF2-40B4-BE49-F238E27FC236}">
                <a16:creationId xmlns:a16="http://schemas.microsoft.com/office/drawing/2014/main" xmlns="" id="{46FA4AAC-064A-6D45-BE6C-74F8FAA386DC}"/>
              </a:ext>
            </a:extLst>
          </p:cNvPr>
          <p:cNvSpPr txBox="1"/>
          <p:nvPr/>
        </p:nvSpPr>
        <p:spPr>
          <a:xfrm>
            <a:off x="4112881" y="2593894"/>
            <a:ext cx="3324839" cy="2437590"/>
          </a:xfrm>
          <a:prstGeom prst="rect">
            <a:avLst/>
          </a:prstGeom>
        </p:spPr>
        <p:txBody>
          <a:bodyPr wrap="square" lIns="0" tIns="0" rIns="0" bIns="0" rtlCol="0">
            <a:spAutoFit/>
          </a:bodyPr>
          <a:lstStyle/>
          <a:p>
            <a:pPr>
              <a:lnSpc>
                <a:spcPct val="90000"/>
              </a:lnSpc>
              <a:spcBef>
                <a:spcPts val="600"/>
              </a:spcBef>
            </a:pPr>
            <a:r>
              <a:rPr lang="en-US" sz="2000" dirty="0">
                <a:solidFill>
                  <a:schemeClr val="accent1"/>
                </a:solidFill>
                <a:latin typeface="Arial" panose="020B0604020202020204" pitchFamily="34" charset="0"/>
              </a:rPr>
              <a:t>US American Express Card Members report making an average of </a:t>
            </a:r>
            <a:r>
              <a:rPr lang="en-US" sz="2400" b="1" dirty="0">
                <a:solidFill>
                  <a:schemeClr val="accent1"/>
                </a:solidFill>
                <a:latin typeface="Cambria" panose="02040503050406030204" pitchFamily="18" charset="0"/>
              </a:rPr>
              <a:t>48% of their personal and/or business government fees and payments </a:t>
            </a:r>
            <a:r>
              <a:rPr lang="en-US" sz="2000" dirty="0">
                <a:solidFill>
                  <a:schemeClr val="accent1"/>
                </a:solidFill>
                <a:latin typeface="Arial" panose="020B0604020202020204" pitchFamily="34" charset="0"/>
              </a:rPr>
              <a:t>in the prior 12 months with American Express.</a:t>
            </a:r>
            <a:r>
              <a:rPr lang="en-US" sz="2000" baseline="30000" dirty="0">
                <a:solidFill>
                  <a:schemeClr val="accent1"/>
                </a:solidFill>
                <a:latin typeface="Arial" panose="020B0604020202020204" pitchFamily="34" charset="0"/>
              </a:rPr>
              <a:t>1</a:t>
            </a:r>
            <a:r>
              <a:rPr lang="en-US" sz="2000" dirty="0">
                <a:solidFill>
                  <a:schemeClr val="accent1"/>
                </a:solidFill>
                <a:latin typeface="Arial" panose="020B0604020202020204" pitchFamily="34" charset="0"/>
              </a:rPr>
              <a:t> </a:t>
            </a:r>
          </a:p>
        </p:txBody>
      </p:sp>
      <p:sp>
        <p:nvSpPr>
          <p:cNvPr id="15" name="TextBox 14">
            <a:extLst>
              <a:ext uri="{FF2B5EF4-FFF2-40B4-BE49-F238E27FC236}">
                <a16:creationId xmlns:a16="http://schemas.microsoft.com/office/drawing/2014/main" xmlns="" id="{380136B6-542F-4948-9651-FE81D360B32A}"/>
              </a:ext>
            </a:extLst>
          </p:cNvPr>
          <p:cNvSpPr txBox="1"/>
          <p:nvPr/>
        </p:nvSpPr>
        <p:spPr>
          <a:xfrm>
            <a:off x="8239759" y="2075399"/>
            <a:ext cx="4453335" cy="3693319"/>
          </a:xfrm>
          <a:prstGeom prst="rect">
            <a:avLst/>
          </a:prstGeom>
        </p:spPr>
        <p:txBody>
          <a:bodyPr wrap="square" lIns="0" tIns="0" rIns="0" bIns="0" rtlCol="0">
            <a:spAutoFit/>
          </a:bodyPr>
          <a:lstStyle/>
          <a:p>
            <a:pPr marL="285750" indent="-285750">
              <a:spcBef>
                <a:spcPts val="1800"/>
              </a:spcBef>
              <a:buFont typeface="Arial" panose="020B0604020202020204" pitchFamily="34" charset="0"/>
              <a:buChar char="•"/>
            </a:pPr>
            <a:r>
              <a:rPr lang="en-US" sz="1400" b="1" dirty="0">
                <a:solidFill>
                  <a:schemeClr val="accent1"/>
                </a:solidFill>
              </a:rPr>
              <a:t>31% </a:t>
            </a:r>
            <a:r>
              <a:rPr lang="en-US" sz="1400" dirty="0">
                <a:solidFill>
                  <a:schemeClr val="accent5"/>
                </a:solidFill>
              </a:rPr>
              <a:t>of US American Express Card Members report they would </a:t>
            </a:r>
            <a:r>
              <a:rPr lang="en-US" sz="1400" b="1" dirty="0">
                <a:solidFill>
                  <a:schemeClr val="accent1"/>
                </a:solidFill>
              </a:rPr>
              <a:t>pay with a credit card in full up-front </a:t>
            </a:r>
            <a:r>
              <a:rPr lang="en-US" sz="1400" dirty="0">
                <a:solidFill>
                  <a:schemeClr val="accent5"/>
                </a:solidFill>
              </a:rPr>
              <a:t>(instead of installments) if the government accepted credit cards for all fees and payments, relative to 24% of US Non-Card Members.</a:t>
            </a:r>
            <a:r>
              <a:rPr lang="en-US" sz="1400" baseline="30000" dirty="0">
                <a:solidFill>
                  <a:schemeClr val="accent5"/>
                </a:solidFill>
              </a:rPr>
              <a:t>2</a:t>
            </a:r>
          </a:p>
          <a:p>
            <a:pPr marL="285750" indent="-285750">
              <a:spcBef>
                <a:spcPts val="1800"/>
              </a:spcBef>
              <a:buFont typeface="Arial" panose="020B0604020202020204" pitchFamily="34" charset="0"/>
              <a:buChar char="•"/>
            </a:pPr>
            <a:r>
              <a:rPr lang="en-US" sz="1400" b="1" dirty="0">
                <a:solidFill>
                  <a:schemeClr val="accent1"/>
                </a:solidFill>
              </a:rPr>
              <a:t>63% </a:t>
            </a:r>
            <a:r>
              <a:rPr lang="en-US" sz="1400" dirty="0">
                <a:solidFill>
                  <a:schemeClr val="accent5"/>
                </a:solidFill>
              </a:rPr>
              <a:t>of US American Express Card Members report they agree that they would have a </a:t>
            </a:r>
            <a:r>
              <a:rPr lang="en-US" sz="1400" b="1" dirty="0">
                <a:solidFill>
                  <a:schemeClr val="accent1"/>
                </a:solidFill>
              </a:rPr>
              <a:t>more positive impression of government departments that accept American Express</a:t>
            </a:r>
            <a:r>
              <a:rPr lang="en-US" sz="1400" dirty="0">
                <a:solidFill>
                  <a:schemeClr val="accent5"/>
                </a:solidFill>
              </a:rPr>
              <a:t>, relative to 55% of US Non-Card Members who gave the same response about another form of payment.</a:t>
            </a:r>
            <a:r>
              <a:rPr lang="en-US" sz="1400" baseline="30000" dirty="0">
                <a:solidFill>
                  <a:schemeClr val="accent5"/>
                </a:solidFill>
              </a:rPr>
              <a:t>2</a:t>
            </a:r>
          </a:p>
          <a:p>
            <a:pPr marL="285750" indent="-285750">
              <a:spcBef>
                <a:spcPts val="1800"/>
              </a:spcBef>
              <a:buFont typeface="Arial" panose="020B0604020202020204" pitchFamily="34" charset="0"/>
              <a:buChar char="•"/>
            </a:pPr>
            <a:r>
              <a:rPr lang="en-US" sz="1400" dirty="0">
                <a:solidFill>
                  <a:schemeClr val="accent5"/>
                </a:solidFill>
              </a:rPr>
              <a:t>US American Express Card Members report putting an average of </a:t>
            </a:r>
            <a:r>
              <a:rPr lang="en-US" sz="1400" b="1" dirty="0">
                <a:solidFill>
                  <a:schemeClr val="accent1"/>
                </a:solidFill>
              </a:rPr>
              <a:t>30% more of their spend on credit cards </a:t>
            </a:r>
            <a:r>
              <a:rPr lang="en-US" sz="1400" dirty="0">
                <a:solidFill>
                  <a:schemeClr val="accent5"/>
                </a:solidFill>
              </a:rPr>
              <a:t>in the prior 6 months than non-Card Members. (Based on recurring payments)</a:t>
            </a:r>
            <a:r>
              <a:rPr lang="en-US" sz="1400" baseline="30000" dirty="0">
                <a:solidFill>
                  <a:schemeClr val="accent5"/>
                </a:solidFill>
              </a:rPr>
              <a:t>3</a:t>
            </a:r>
          </a:p>
        </p:txBody>
      </p:sp>
      <p:cxnSp>
        <p:nvCxnSpPr>
          <p:cNvPr id="18" name="Straight Connector 17">
            <a:extLst>
              <a:ext uri="{FF2B5EF4-FFF2-40B4-BE49-F238E27FC236}">
                <a16:creationId xmlns:a16="http://schemas.microsoft.com/office/drawing/2014/main" xmlns="" id="{C5200798-0060-3D41-A19F-F18682A20B51}"/>
              </a:ext>
            </a:extLst>
          </p:cNvPr>
          <p:cNvCxnSpPr>
            <a:cxnSpLocks/>
          </p:cNvCxnSpPr>
          <p:nvPr/>
        </p:nvCxnSpPr>
        <p:spPr>
          <a:xfrm>
            <a:off x="7838739" y="1712259"/>
            <a:ext cx="0" cy="4200861"/>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76263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89F76606-931F-E948-8F23-14CCE53FE0F0}"/>
              </a:ext>
            </a:extLst>
          </p:cNvPr>
          <p:cNvSpPr>
            <a:spLocks noGrp="1"/>
          </p:cNvSpPr>
          <p:nvPr>
            <p:ph type="title"/>
          </p:nvPr>
        </p:nvSpPr>
        <p:spPr/>
        <p:txBody>
          <a:bodyPr>
            <a:normAutofit fontScale="90000"/>
          </a:bodyPr>
          <a:lstStyle/>
          <a:p>
            <a:r>
              <a:rPr lang="en-US" dirty="0"/>
              <a:t>Education Industry</a:t>
            </a:r>
          </a:p>
        </p:txBody>
      </p:sp>
      <p:sp>
        <p:nvSpPr>
          <p:cNvPr id="9" name="TextBox 8">
            <a:extLst>
              <a:ext uri="{FF2B5EF4-FFF2-40B4-BE49-F238E27FC236}">
                <a16:creationId xmlns:a16="http://schemas.microsoft.com/office/drawing/2014/main" xmlns="" id="{2E11105F-51C5-9049-8E35-1CE30B89E334}"/>
              </a:ext>
            </a:extLst>
          </p:cNvPr>
          <p:cNvSpPr txBox="1"/>
          <p:nvPr/>
        </p:nvSpPr>
        <p:spPr>
          <a:xfrm>
            <a:off x="560716" y="6409123"/>
            <a:ext cx="12545682" cy="492443"/>
          </a:xfrm>
          <a:prstGeom prst="rect">
            <a:avLst/>
          </a:prstGeom>
        </p:spPr>
        <p:txBody>
          <a:bodyPr wrap="square" lIns="0" tIns="0" rIns="0" bIns="0" rtlCol="0" anchor="b" anchorCtr="0">
            <a:spAutoFit/>
          </a:bodyPr>
          <a:lstStyle/>
          <a:p>
            <a:pPr>
              <a:tabLst>
                <a:tab pos="114300" algn="l"/>
              </a:tabLst>
            </a:pPr>
            <a:r>
              <a:rPr lang="en-US" sz="800" dirty="0">
                <a:solidFill>
                  <a:schemeClr val="accent6"/>
                </a:solidFill>
              </a:rPr>
              <a:t>(1) Source: American Express commissioned internet panel survey conducted in May 2016 – June 2016 based on higher education payments in the 12 months prior to the survey. Definition of American Express® Card Members: Respondents who reported that they have an American Express Card and that they used that card to make a higher education payment in the prior 12 months. Definition of Non-Card Members: Respondents who reported that they do not have any type of American Express Card and that they used Visa, MasterCard, a debit card, cash or check, or payment services to make a higher education payment in the prior 12 months. (2) American Express commissioned internet panel survey conducted in May 2016 based on recurring bill payments made in the 12 months prior to the survey. Definition of American Express® Card Members: Respondents who have reported that they have an American Express card and that they used that card to make recurring bill payments in the 12 months prior to the survey. </a:t>
            </a:r>
          </a:p>
        </p:txBody>
      </p:sp>
      <p:sp>
        <p:nvSpPr>
          <p:cNvPr id="16" name="TextBox 15"/>
          <p:cNvSpPr txBox="1"/>
          <p:nvPr/>
        </p:nvSpPr>
        <p:spPr>
          <a:xfrm>
            <a:off x="10756296" y="-3166"/>
            <a:ext cx="3061304"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rPr>
              <a:t>Update claim</a:t>
            </a:r>
          </a:p>
        </p:txBody>
      </p:sp>
      <p:sp>
        <p:nvSpPr>
          <p:cNvPr id="21" name="TextBox 20">
            <a:extLst>
              <a:ext uri="{FF2B5EF4-FFF2-40B4-BE49-F238E27FC236}">
                <a16:creationId xmlns:a16="http://schemas.microsoft.com/office/drawing/2014/main" xmlns="" id="{2F0B69D8-617E-634E-8AF9-233F9714EAF4}"/>
              </a:ext>
            </a:extLst>
          </p:cNvPr>
          <p:cNvSpPr txBox="1"/>
          <p:nvPr/>
        </p:nvSpPr>
        <p:spPr>
          <a:xfrm>
            <a:off x="520174" y="6090912"/>
            <a:ext cx="3061304"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rPr>
              <a:t>Update claim</a:t>
            </a:r>
          </a:p>
        </p:txBody>
      </p:sp>
      <p:sp>
        <p:nvSpPr>
          <p:cNvPr id="22" name="TextBox 21">
            <a:extLst>
              <a:ext uri="{FF2B5EF4-FFF2-40B4-BE49-F238E27FC236}">
                <a16:creationId xmlns:a16="http://schemas.microsoft.com/office/drawing/2014/main" xmlns="" id="{4E153AC8-2BB0-B942-9290-9F59E0329DB3}"/>
              </a:ext>
            </a:extLst>
          </p:cNvPr>
          <p:cNvSpPr txBox="1"/>
          <p:nvPr/>
        </p:nvSpPr>
        <p:spPr>
          <a:xfrm>
            <a:off x="8850650" y="1925359"/>
            <a:ext cx="4441878" cy="3993401"/>
          </a:xfrm>
          <a:prstGeom prst="rect">
            <a:avLst/>
          </a:prstGeom>
        </p:spPr>
        <p:txBody>
          <a:bodyPr wrap="square" lIns="0" tIns="0" rIns="0" bIns="0" rtlCol="0">
            <a:spAutoFit/>
          </a:bodyPr>
          <a:lstStyle/>
          <a:p>
            <a:pPr marL="285750" indent="-285750">
              <a:spcBef>
                <a:spcPts val="1800"/>
              </a:spcBef>
              <a:buFont typeface="Arial" panose="020B0604020202020204" pitchFamily="34" charset="0"/>
              <a:buChar char="•"/>
            </a:pPr>
            <a:r>
              <a:rPr lang="en-US" sz="1350" b="1" dirty="0">
                <a:solidFill>
                  <a:schemeClr val="accent1"/>
                </a:solidFill>
              </a:rPr>
              <a:t>34% </a:t>
            </a:r>
            <a:r>
              <a:rPr lang="en-US" sz="1350" dirty="0">
                <a:solidFill>
                  <a:schemeClr val="accent5"/>
                </a:solidFill>
              </a:rPr>
              <a:t>of US American Express Card Members report they would </a:t>
            </a:r>
            <a:r>
              <a:rPr lang="en-US" sz="1350" b="1" dirty="0">
                <a:solidFill>
                  <a:schemeClr val="accent1"/>
                </a:solidFill>
              </a:rPr>
              <a:t>consider paying a fee for the convenience </a:t>
            </a:r>
            <a:r>
              <a:rPr lang="en-US" sz="1350" dirty="0">
                <a:solidFill>
                  <a:schemeClr val="accent5"/>
                </a:solidFill>
              </a:rPr>
              <a:t>of using their credit or charge card when making tuition, on-campus housing or meal plan payments, relative to 24% of US Non-Card Members.</a:t>
            </a:r>
            <a:r>
              <a:rPr lang="en-US" sz="1350" baseline="30000" dirty="0">
                <a:solidFill>
                  <a:schemeClr val="accent5"/>
                </a:solidFill>
              </a:rPr>
              <a:t>1</a:t>
            </a:r>
          </a:p>
          <a:p>
            <a:pPr marL="285750" indent="-285750">
              <a:spcBef>
                <a:spcPts val="1800"/>
              </a:spcBef>
              <a:buFont typeface="Arial" panose="020B0604020202020204" pitchFamily="34" charset="0"/>
              <a:buChar char="•"/>
            </a:pPr>
            <a:r>
              <a:rPr lang="en-US" sz="1350" b="1" dirty="0">
                <a:solidFill>
                  <a:schemeClr val="accent1"/>
                </a:solidFill>
              </a:rPr>
              <a:t>50% </a:t>
            </a:r>
            <a:r>
              <a:rPr lang="en-US" sz="1350" dirty="0">
                <a:solidFill>
                  <a:schemeClr val="accent5"/>
                </a:solidFill>
              </a:rPr>
              <a:t>of US American Express Card Members who made higher education donations in the prior 12 months report they </a:t>
            </a:r>
            <a:r>
              <a:rPr lang="en-US" sz="1350" b="1" dirty="0">
                <a:solidFill>
                  <a:schemeClr val="accent1"/>
                </a:solidFill>
              </a:rPr>
              <a:t>would consider making recurring donations </a:t>
            </a:r>
            <a:r>
              <a:rPr lang="en-US" sz="1350" dirty="0">
                <a:solidFill>
                  <a:schemeClr val="accent5"/>
                </a:solidFill>
              </a:rPr>
              <a:t>by having donations automatically charged to American Express for a fixed amount and time period, relative to 29% of US Non-Card Members who gave the same response about another form of payment.</a:t>
            </a:r>
            <a:r>
              <a:rPr lang="en-US" sz="1350" baseline="30000" dirty="0">
                <a:solidFill>
                  <a:schemeClr val="accent5"/>
                </a:solidFill>
              </a:rPr>
              <a:t>1</a:t>
            </a:r>
          </a:p>
          <a:p>
            <a:pPr marL="285750" indent="-285750">
              <a:spcBef>
                <a:spcPts val="1800"/>
              </a:spcBef>
              <a:buFont typeface="Arial" panose="020B0604020202020204" pitchFamily="34" charset="0"/>
              <a:buChar char="•"/>
            </a:pPr>
            <a:r>
              <a:rPr lang="en-US" sz="1350" dirty="0">
                <a:solidFill>
                  <a:schemeClr val="accent5"/>
                </a:solidFill>
              </a:rPr>
              <a:t>US American Express Card Members report putting an average of </a:t>
            </a:r>
            <a:r>
              <a:rPr lang="en-US" sz="1350" b="1" dirty="0">
                <a:solidFill>
                  <a:schemeClr val="accent1"/>
                </a:solidFill>
              </a:rPr>
              <a:t>30% more of their spend on credit cards </a:t>
            </a:r>
            <a:r>
              <a:rPr lang="en-US" sz="1350" dirty="0">
                <a:solidFill>
                  <a:schemeClr val="accent5"/>
                </a:solidFill>
              </a:rPr>
              <a:t>in the prior 6 months than non-Card Members. (Based on recurring payments)</a:t>
            </a:r>
            <a:r>
              <a:rPr lang="en-US" sz="1350" baseline="30000" dirty="0">
                <a:solidFill>
                  <a:schemeClr val="accent5"/>
                </a:solidFill>
              </a:rPr>
              <a:t>2</a:t>
            </a:r>
          </a:p>
        </p:txBody>
      </p:sp>
      <p:sp>
        <p:nvSpPr>
          <p:cNvPr id="23" name="TextBox 22">
            <a:extLst>
              <a:ext uri="{FF2B5EF4-FFF2-40B4-BE49-F238E27FC236}">
                <a16:creationId xmlns:a16="http://schemas.microsoft.com/office/drawing/2014/main" xmlns="" id="{0A9F49EA-0D5B-8947-ADA9-5E4A08BCBD0B}"/>
              </a:ext>
            </a:extLst>
          </p:cNvPr>
          <p:cNvSpPr txBox="1"/>
          <p:nvPr/>
        </p:nvSpPr>
        <p:spPr>
          <a:xfrm>
            <a:off x="4574447" y="2268503"/>
            <a:ext cx="3127359" cy="1288045"/>
          </a:xfrm>
          <a:prstGeom prst="rect">
            <a:avLst/>
          </a:prstGeom>
        </p:spPr>
        <p:txBody>
          <a:bodyPr wrap="square" lIns="0" tIns="0" rIns="0" bIns="0" rtlCol="0">
            <a:spAutoFit/>
          </a:bodyPr>
          <a:lstStyle/>
          <a:p>
            <a:pPr>
              <a:lnSpc>
                <a:spcPct val="90000"/>
              </a:lnSpc>
              <a:spcBef>
                <a:spcPts val="600"/>
              </a:spcBef>
            </a:pPr>
            <a:r>
              <a:rPr lang="en-US" sz="2100" b="1" dirty="0">
                <a:solidFill>
                  <a:schemeClr val="accent1"/>
                </a:solidFill>
                <a:latin typeface="Cambria" panose="02040503050406030204" pitchFamily="18" charset="0"/>
              </a:rPr>
              <a:t>61% </a:t>
            </a:r>
            <a:r>
              <a:rPr lang="en-US" sz="1700" dirty="0">
                <a:solidFill>
                  <a:schemeClr val="accent1"/>
                </a:solidFill>
                <a:latin typeface="Arial" panose="020B0604020202020204" pitchFamily="34" charset="0"/>
              </a:rPr>
              <a:t>of US American Express Card Members </a:t>
            </a:r>
            <a:r>
              <a:rPr lang="en-US" sz="1700" dirty="0">
                <a:solidFill>
                  <a:schemeClr val="accent1"/>
                </a:solidFill>
                <a:latin typeface="BentonSans Light" panose="02000503000000020004" pitchFamily="2" charset="0"/>
              </a:rPr>
              <a:t>report they agree that</a:t>
            </a:r>
            <a:r>
              <a:rPr lang="en-US" sz="1900" dirty="0">
                <a:solidFill>
                  <a:schemeClr val="accent1"/>
                </a:solidFill>
                <a:latin typeface="Cambria" panose="02040503050406030204" pitchFamily="18" charset="0"/>
              </a:rPr>
              <a:t> </a:t>
            </a:r>
            <a:r>
              <a:rPr lang="en-US" sz="1900" b="1" dirty="0">
                <a:solidFill>
                  <a:schemeClr val="accent1"/>
                </a:solidFill>
                <a:latin typeface="Cambria" panose="02040503050406030204" pitchFamily="18" charset="0"/>
              </a:rPr>
              <a:t>American Express acceptance makes it easier </a:t>
            </a:r>
            <a:r>
              <a:rPr lang="en-US" sz="1700" dirty="0">
                <a:solidFill>
                  <a:schemeClr val="accent1"/>
                </a:solidFill>
                <a:latin typeface="BentonSans Light" panose="02000503000000020004" pitchFamily="2" charset="0"/>
              </a:rPr>
              <a:t>for them to make payments.</a:t>
            </a:r>
            <a:r>
              <a:rPr lang="en-US" sz="1700" baseline="30000" dirty="0">
                <a:solidFill>
                  <a:schemeClr val="accent1"/>
                </a:solidFill>
                <a:latin typeface="BentonSans Light" panose="02000503000000020004" pitchFamily="2" charset="0"/>
              </a:rPr>
              <a:t>1</a:t>
            </a:r>
          </a:p>
        </p:txBody>
      </p:sp>
      <p:sp>
        <p:nvSpPr>
          <p:cNvPr id="24" name="TextBox 23">
            <a:extLst>
              <a:ext uri="{FF2B5EF4-FFF2-40B4-BE49-F238E27FC236}">
                <a16:creationId xmlns:a16="http://schemas.microsoft.com/office/drawing/2014/main" xmlns="" id="{5A82206D-8E5E-ED40-AA22-F83D6369374B}"/>
              </a:ext>
            </a:extLst>
          </p:cNvPr>
          <p:cNvSpPr txBox="1"/>
          <p:nvPr/>
        </p:nvSpPr>
        <p:spPr>
          <a:xfrm>
            <a:off x="4574447" y="4302642"/>
            <a:ext cx="3263311" cy="1315745"/>
          </a:xfrm>
          <a:prstGeom prst="rect">
            <a:avLst/>
          </a:prstGeom>
        </p:spPr>
        <p:txBody>
          <a:bodyPr wrap="square" lIns="0" tIns="0" rIns="0" bIns="0" rtlCol="0">
            <a:spAutoFit/>
          </a:bodyPr>
          <a:lstStyle/>
          <a:p>
            <a:pPr>
              <a:lnSpc>
                <a:spcPct val="90000"/>
              </a:lnSpc>
              <a:spcBef>
                <a:spcPts val="600"/>
              </a:spcBef>
            </a:pPr>
            <a:r>
              <a:rPr lang="en-US" sz="2100" b="1" dirty="0">
                <a:solidFill>
                  <a:schemeClr val="accent1"/>
                </a:solidFill>
                <a:latin typeface="Cambria" panose="02040503050406030204" pitchFamily="18" charset="0"/>
              </a:rPr>
              <a:t>60% </a:t>
            </a:r>
            <a:r>
              <a:rPr lang="en-US" sz="1700" dirty="0">
                <a:solidFill>
                  <a:schemeClr val="accent1"/>
                </a:solidFill>
                <a:latin typeface="Arial" panose="020B0604020202020204" pitchFamily="34" charset="0"/>
              </a:rPr>
              <a:t>of US American Express Card Members report </a:t>
            </a:r>
            <a:r>
              <a:rPr lang="en-US" sz="1700" dirty="0">
                <a:solidFill>
                  <a:schemeClr val="accent1"/>
                </a:solidFill>
                <a:latin typeface="BentonSans Light" panose="02000503000000020004" pitchFamily="2" charset="0"/>
              </a:rPr>
              <a:t>they agree that </a:t>
            </a:r>
            <a:r>
              <a:rPr lang="en-US" sz="1900" b="1" dirty="0">
                <a:solidFill>
                  <a:schemeClr val="accent1"/>
                </a:solidFill>
                <a:latin typeface="Cambria" panose="02040503050406030204" pitchFamily="18" charset="0"/>
              </a:rPr>
              <a:t>American Express is their card of choice when paying school-related bills</a:t>
            </a:r>
            <a:r>
              <a:rPr lang="en-US" sz="1900" dirty="0">
                <a:solidFill>
                  <a:schemeClr val="accent1"/>
                </a:solidFill>
                <a:latin typeface="Cambria" panose="02040503050406030204" pitchFamily="18" charset="0"/>
              </a:rPr>
              <a:t>.</a:t>
            </a:r>
            <a:r>
              <a:rPr lang="en-US" sz="1900" baseline="30000" dirty="0">
                <a:solidFill>
                  <a:schemeClr val="accent1"/>
                </a:solidFill>
                <a:latin typeface="Cambria" panose="02040503050406030204" pitchFamily="18" charset="0"/>
              </a:rPr>
              <a:t>1</a:t>
            </a:r>
          </a:p>
        </p:txBody>
      </p:sp>
      <p:cxnSp>
        <p:nvCxnSpPr>
          <p:cNvPr id="25" name="Straight Connector 24">
            <a:extLst>
              <a:ext uri="{FF2B5EF4-FFF2-40B4-BE49-F238E27FC236}">
                <a16:creationId xmlns:a16="http://schemas.microsoft.com/office/drawing/2014/main" xmlns="" id="{A357F253-0441-6D43-8489-E6428A391924}"/>
              </a:ext>
            </a:extLst>
          </p:cNvPr>
          <p:cNvCxnSpPr>
            <a:cxnSpLocks/>
          </p:cNvCxnSpPr>
          <p:nvPr/>
        </p:nvCxnSpPr>
        <p:spPr>
          <a:xfrm>
            <a:off x="8661699" y="1712259"/>
            <a:ext cx="0" cy="441960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pic>
        <p:nvPicPr>
          <p:cNvPr id="32" name="Picture 31">
            <a:extLst>
              <a:ext uri="{FF2B5EF4-FFF2-40B4-BE49-F238E27FC236}">
                <a16:creationId xmlns:a16="http://schemas.microsoft.com/office/drawing/2014/main" xmlns="" id="{47655F45-C966-E946-B2C0-328DA90EA42D}"/>
              </a:ext>
            </a:extLst>
          </p:cNvPr>
          <p:cNvPicPr>
            <a:picLocks noChangeAspect="1"/>
          </p:cNvPicPr>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l="56491" t="52179" r="11072"/>
          <a:stretch/>
        </p:blipFill>
        <p:spPr>
          <a:xfrm>
            <a:off x="502920" y="2203704"/>
            <a:ext cx="3429000" cy="3429000"/>
          </a:xfrm>
          <a:prstGeom prst="ellipse">
            <a:avLst/>
          </a:prstGeom>
        </p:spPr>
      </p:pic>
      <p:grpSp>
        <p:nvGrpSpPr>
          <p:cNvPr id="4" name="Group 3">
            <a:extLst>
              <a:ext uri="{FF2B5EF4-FFF2-40B4-BE49-F238E27FC236}">
                <a16:creationId xmlns:a16="http://schemas.microsoft.com/office/drawing/2014/main" xmlns="" id="{7E836D6B-A196-E74E-8024-979727B70C67}"/>
              </a:ext>
            </a:extLst>
          </p:cNvPr>
          <p:cNvGrpSpPr/>
          <p:nvPr/>
        </p:nvGrpSpPr>
        <p:grpSpPr>
          <a:xfrm>
            <a:off x="3390976" y="2412271"/>
            <a:ext cx="1000508" cy="1000508"/>
            <a:chOff x="3390976" y="2610468"/>
            <a:chExt cx="1000508" cy="1000508"/>
          </a:xfrm>
        </p:grpSpPr>
        <p:sp>
          <p:nvSpPr>
            <p:cNvPr id="33" name="Oval 32">
              <a:extLst>
                <a:ext uri="{FF2B5EF4-FFF2-40B4-BE49-F238E27FC236}">
                  <a16:creationId xmlns:a16="http://schemas.microsoft.com/office/drawing/2014/main" xmlns="" id="{447BC0E7-88A4-204A-9411-28CC16040F21}"/>
                </a:ext>
              </a:extLst>
            </p:cNvPr>
            <p:cNvSpPr/>
            <p:nvPr/>
          </p:nvSpPr>
          <p:spPr>
            <a:xfrm>
              <a:off x="3390976" y="2610468"/>
              <a:ext cx="1000508" cy="1000508"/>
            </a:xfrm>
            <a:prstGeom prst="ellipse">
              <a:avLst/>
            </a:prstGeom>
            <a:solidFill>
              <a:schemeClr val="accent1"/>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28" name="Freeform 27">
              <a:extLst>
                <a:ext uri="{FF2B5EF4-FFF2-40B4-BE49-F238E27FC236}">
                  <a16:creationId xmlns:a16="http://schemas.microsoft.com/office/drawing/2014/main" xmlns="" id="{FCCBE585-2139-A841-AB63-3BC402F2DE56}"/>
                </a:ext>
              </a:extLst>
            </p:cNvPr>
            <p:cNvSpPr/>
            <p:nvPr/>
          </p:nvSpPr>
          <p:spPr>
            <a:xfrm>
              <a:off x="3634530" y="2824171"/>
              <a:ext cx="513400" cy="573103"/>
            </a:xfrm>
            <a:custGeom>
              <a:avLst/>
              <a:gdLst>
                <a:gd name="connsiteX0" fmla="*/ 273270 w 546100"/>
                <a:gd name="connsiteY0" fmla="*/ 198178 h 609606"/>
                <a:gd name="connsiteX1" fmla="*/ 244263 w 546100"/>
                <a:gd name="connsiteY1" fmla="*/ 246146 h 609606"/>
                <a:gd name="connsiteX2" fmla="*/ 230801 w 546100"/>
                <a:gd name="connsiteY2" fmla="*/ 255150 h 609606"/>
                <a:gd name="connsiteX3" fmla="*/ 171403 w 546100"/>
                <a:gd name="connsiteY3" fmla="*/ 264307 h 609606"/>
                <a:gd name="connsiteX4" fmla="*/ 213757 w 546100"/>
                <a:gd name="connsiteY4" fmla="*/ 309214 h 609606"/>
                <a:gd name="connsiteX5" fmla="*/ 218672 w 546100"/>
                <a:gd name="connsiteY5" fmla="*/ 325483 h 609606"/>
                <a:gd name="connsiteX6" fmla="*/ 207890 w 546100"/>
                <a:gd name="connsiteY6" fmla="*/ 388043 h 609606"/>
                <a:gd name="connsiteX7" fmla="*/ 264354 w 546100"/>
                <a:gd name="connsiteY7" fmla="*/ 358503 h 609606"/>
                <a:gd name="connsiteX8" fmla="*/ 273270 w 546100"/>
                <a:gd name="connsiteY8" fmla="*/ 356318 h 609606"/>
                <a:gd name="connsiteX9" fmla="*/ 282198 w 546100"/>
                <a:gd name="connsiteY9" fmla="*/ 358503 h 609606"/>
                <a:gd name="connsiteX10" fmla="*/ 338675 w 546100"/>
                <a:gd name="connsiteY10" fmla="*/ 388043 h 609606"/>
                <a:gd name="connsiteX11" fmla="*/ 327880 w 546100"/>
                <a:gd name="connsiteY11" fmla="*/ 325483 h 609606"/>
                <a:gd name="connsiteX12" fmla="*/ 332744 w 546100"/>
                <a:gd name="connsiteY12" fmla="*/ 309265 h 609606"/>
                <a:gd name="connsiteX13" fmla="*/ 374857 w 546100"/>
                <a:gd name="connsiteY13" fmla="*/ 264307 h 609606"/>
                <a:gd name="connsiteX14" fmla="*/ 315751 w 546100"/>
                <a:gd name="connsiteY14" fmla="*/ 255150 h 609606"/>
                <a:gd name="connsiteX15" fmla="*/ 302289 w 546100"/>
                <a:gd name="connsiteY15" fmla="*/ 246146 h 609606"/>
                <a:gd name="connsiteX16" fmla="*/ 273282 w 546100"/>
                <a:gd name="connsiteY16" fmla="*/ 142148 h 609606"/>
                <a:gd name="connsiteX17" fmla="*/ 289690 w 546100"/>
                <a:gd name="connsiteY17" fmla="*/ 151381 h 609606"/>
                <a:gd name="connsiteX18" fmla="*/ 330482 w 546100"/>
                <a:gd name="connsiteY18" fmla="*/ 218869 h 609606"/>
                <a:gd name="connsiteX19" fmla="*/ 416449 w 546100"/>
                <a:gd name="connsiteY19" fmla="*/ 232178 h 609606"/>
                <a:gd name="connsiteX20" fmla="*/ 431613 w 546100"/>
                <a:gd name="connsiteY20" fmla="*/ 244764 h 609606"/>
                <a:gd name="connsiteX21" fmla="*/ 427523 w 546100"/>
                <a:gd name="connsiteY21" fmla="*/ 263992 h 609606"/>
                <a:gd name="connsiteX22" fmla="*/ 367249 w 546100"/>
                <a:gd name="connsiteY22" fmla="*/ 328330 h 609606"/>
                <a:gd name="connsiteX23" fmla="*/ 382984 w 546100"/>
                <a:gd name="connsiteY23" fmla="*/ 419643 h 609606"/>
                <a:gd name="connsiteX24" fmla="*/ 375377 w 546100"/>
                <a:gd name="connsiteY24" fmla="*/ 438287 h 609606"/>
                <a:gd name="connsiteX25" fmla="*/ 364112 w 546100"/>
                <a:gd name="connsiteY25" fmla="*/ 441932 h 609606"/>
                <a:gd name="connsiteX26" fmla="*/ 355197 w 546100"/>
                <a:gd name="connsiteY26" fmla="*/ 439747 h 609606"/>
                <a:gd name="connsiteX27" fmla="*/ 273282 w 546100"/>
                <a:gd name="connsiteY27" fmla="*/ 396897 h 609606"/>
                <a:gd name="connsiteX28" fmla="*/ 191354 w 546100"/>
                <a:gd name="connsiteY28" fmla="*/ 439747 h 609606"/>
                <a:gd name="connsiteX29" fmla="*/ 171186 w 546100"/>
                <a:gd name="connsiteY29" fmla="*/ 438287 h 609606"/>
                <a:gd name="connsiteX30" fmla="*/ 163566 w 546100"/>
                <a:gd name="connsiteY30" fmla="*/ 419643 h 609606"/>
                <a:gd name="connsiteX31" fmla="*/ 179302 w 546100"/>
                <a:gd name="connsiteY31" fmla="*/ 328381 h 609606"/>
                <a:gd name="connsiteX32" fmla="*/ 118634 w 546100"/>
                <a:gd name="connsiteY32" fmla="*/ 264043 h 609606"/>
                <a:gd name="connsiteX33" fmla="*/ 114494 w 546100"/>
                <a:gd name="connsiteY33" fmla="*/ 244789 h 609606"/>
                <a:gd name="connsiteX34" fmla="*/ 129657 w 546100"/>
                <a:gd name="connsiteY34" fmla="*/ 232178 h 609606"/>
                <a:gd name="connsiteX35" fmla="*/ 216068 w 546100"/>
                <a:gd name="connsiteY35" fmla="*/ 218856 h 609606"/>
                <a:gd name="connsiteX36" fmla="*/ 256873 w 546100"/>
                <a:gd name="connsiteY36" fmla="*/ 151381 h 609606"/>
                <a:gd name="connsiteX37" fmla="*/ 273282 w 546100"/>
                <a:gd name="connsiteY37" fmla="*/ 142148 h 609606"/>
                <a:gd name="connsiteX38" fmla="*/ 273057 w 546100"/>
                <a:gd name="connsiteY38" fmla="*/ 37980 h 609606"/>
                <a:gd name="connsiteX39" fmla="*/ 265843 w 546100"/>
                <a:gd name="connsiteY39" fmla="*/ 39898 h 609606"/>
                <a:gd name="connsiteX40" fmla="*/ 45485 w 546100"/>
                <a:gd name="connsiteY40" fmla="*/ 166161 h 609606"/>
                <a:gd name="connsiteX41" fmla="*/ 38310 w 546100"/>
                <a:gd name="connsiteY41" fmla="*/ 178480 h 609606"/>
                <a:gd name="connsiteX42" fmla="*/ 38310 w 546100"/>
                <a:gd name="connsiteY42" fmla="*/ 431007 h 609606"/>
                <a:gd name="connsiteX43" fmla="*/ 45485 w 546100"/>
                <a:gd name="connsiteY43" fmla="*/ 443313 h 609606"/>
                <a:gd name="connsiteX44" fmla="*/ 265843 w 546100"/>
                <a:gd name="connsiteY44" fmla="*/ 569589 h 609606"/>
                <a:gd name="connsiteX45" fmla="*/ 280270 w 546100"/>
                <a:gd name="connsiteY45" fmla="*/ 569589 h 609606"/>
                <a:gd name="connsiteX46" fmla="*/ 500615 w 546100"/>
                <a:gd name="connsiteY46" fmla="*/ 443313 h 609606"/>
                <a:gd name="connsiteX47" fmla="*/ 507791 w 546100"/>
                <a:gd name="connsiteY47" fmla="*/ 431007 h 609606"/>
                <a:gd name="connsiteX48" fmla="*/ 507791 w 546100"/>
                <a:gd name="connsiteY48" fmla="*/ 178480 h 609606"/>
                <a:gd name="connsiteX49" fmla="*/ 500615 w 546100"/>
                <a:gd name="connsiteY49" fmla="*/ 166161 h 609606"/>
                <a:gd name="connsiteX50" fmla="*/ 280258 w 546100"/>
                <a:gd name="connsiteY50" fmla="*/ 39898 h 609606"/>
                <a:gd name="connsiteX51" fmla="*/ 273057 w 546100"/>
                <a:gd name="connsiteY51" fmla="*/ 37980 h 609606"/>
                <a:gd name="connsiteX52" fmla="*/ 273049 w 546100"/>
                <a:gd name="connsiteY52" fmla="*/ 0 h 609606"/>
                <a:gd name="connsiteX53" fmla="*/ 299377 w 546100"/>
                <a:gd name="connsiteY53" fmla="*/ 6877 h 609606"/>
                <a:gd name="connsiteX54" fmla="*/ 519735 w 546100"/>
                <a:gd name="connsiteY54" fmla="*/ 133140 h 609606"/>
                <a:gd name="connsiteX55" fmla="*/ 546100 w 546100"/>
                <a:gd name="connsiteY55" fmla="*/ 178479 h 609606"/>
                <a:gd name="connsiteX56" fmla="*/ 546100 w 546100"/>
                <a:gd name="connsiteY56" fmla="*/ 431006 h 609606"/>
                <a:gd name="connsiteX57" fmla="*/ 519722 w 546100"/>
                <a:gd name="connsiteY57" fmla="*/ 476333 h 609606"/>
                <a:gd name="connsiteX58" fmla="*/ 299377 w 546100"/>
                <a:gd name="connsiteY58" fmla="*/ 602609 h 609606"/>
                <a:gd name="connsiteX59" fmla="*/ 273050 w 546100"/>
                <a:gd name="connsiteY59" fmla="*/ 609606 h 609606"/>
                <a:gd name="connsiteX60" fmla="*/ 246723 w 546100"/>
                <a:gd name="connsiteY60" fmla="*/ 602609 h 609606"/>
                <a:gd name="connsiteX61" fmla="*/ 26352 w 546100"/>
                <a:gd name="connsiteY61" fmla="*/ 476333 h 609606"/>
                <a:gd name="connsiteX62" fmla="*/ 0 w 546100"/>
                <a:gd name="connsiteY62" fmla="*/ 431006 h 609606"/>
                <a:gd name="connsiteX63" fmla="*/ 0 w 546100"/>
                <a:gd name="connsiteY63" fmla="*/ 178479 h 609606"/>
                <a:gd name="connsiteX64" fmla="*/ 26352 w 546100"/>
                <a:gd name="connsiteY64" fmla="*/ 133140 h 609606"/>
                <a:gd name="connsiteX65" fmla="*/ 246710 w 546100"/>
                <a:gd name="connsiteY65" fmla="*/ 6877 h 609606"/>
                <a:gd name="connsiteX66" fmla="*/ 273049 w 546100"/>
                <a:gd name="connsiteY66" fmla="*/ 0 h 60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46100" h="609606">
                  <a:moveTo>
                    <a:pt x="273270" y="198178"/>
                  </a:moveTo>
                  <a:lnTo>
                    <a:pt x="244263" y="246146"/>
                  </a:lnTo>
                  <a:cubicBezTo>
                    <a:pt x="241342" y="250985"/>
                    <a:pt x="236402" y="254287"/>
                    <a:pt x="230801" y="255150"/>
                  </a:cubicBezTo>
                  <a:lnTo>
                    <a:pt x="171403" y="264307"/>
                  </a:lnTo>
                  <a:lnTo>
                    <a:pt x="213757" y="309214"/>
                  </a:lnTo>
                  <a:cubicBezTo>
                    <a:pt x="217872" y="313570"/>
                    <a:pt x="219688" y="319590"/>
                    <a:pt x="218672" y="325483"/>
                  </a:cubicBezTo>
                  <a:lnTo>
                    <a:pt x="207890" y="388043"/>
                  </a:lnTo>
                  <a:lnTo>
                    <a:pt x="264354" y="358503"/>
                  </a:lnTo>
                  <a:cubicBezTo>
                    <a:pt x="267148" y="357055"/>
                    <a:pt x="270222" y="356318"/>
                    <a:pt x="273270" y="356318"/>
                  </a:cubicBezTo>
                  <a:cubicBezTo>
                    <a:pt x="276330" y="356318"/>
                    <a:pt x="279404" y="357055"/>
                    <a:pt x="282198" y="358503"/>
                  </a:cubicBezTo>
                  <a:lnTo>
                    <a:pt x="338675" y="388043"/>
                  </a:lnTo>
                  <a:lnTo>
                    <a:pt x="327880" y="325483"/>
                  </a:lnTo>
                  <a:cubicBezTo>
                    <a:pt x="326864" y="319615"/>
                    <a:pt x="328667" y="313608"/>
                    <a:pt x="332744" y="309265"/>
                  </a:cubicBezTo>
                  <a:lnTo>
                    <a:pt x="374857" y="264307"/>
                  </a:lnTo>
                  <a:lnTo>
                    <a:pt x="315751" y="255150"/>
                  </a:lnTo>
                  <a:cubicBezTo>
                    <a:pt x="310138" y="254287"/>
                    <a:pt x="305198" y="250985"/>
                    <a:pt x="302289" y="246146"/>
                  </a:cubicBezTo>
                  <a:close/>
                  <a:moveTo>
                    <a:pt x="273282" y="142148"/>
                  </a:moveTo>
                  <a:cubicBezTo>
                    <a:pt x="280000" y="142148"/>
                    <a:pt x="286236" y="145653"/>
                    <a:pt x="289690" y="151381"/>
                  </a:cubicBezTo>
                  <a:lnTo>
                    <a:pt x="330482" y="218869"/>
                  </a:lnTo>
                  <a:lnTo>
                    <a:pt x="416449" y="232178"/>
                  </a:lnTo>
                  <a:cubicBezTo>
                    <a:pt x="423459" y="233258"/>
                    <a:pt x="429301" y="238109"/>
                    <a:pt x="431613" y="244764"/>
                  </a:cubicBezTo>
                  <a:cubicBezTo>
                    <a:pt x="433924" y="251432"/>
                    <a:pt x="432349" y="258836"/>
                    <a:pt x="427523" y="263992"/>
                  </a:cubicBezTo>
                  <a:lnTo>
                    <a:pt x="367249" y="328330"/>
                  </a:lnTo>
                  <a:lnTo>
                    <a:pt x="382984" y="419643"/>
                  </a:lnTo>
                  <a:cubicBezTo>
                    <a:pt x="384216" y="426806"/>
                    <a:pt x="381257" y="434019"/>
                    <a:pt x="375377" y="438287"/>
                  </a:cubicBezTo>
                  <a:cubicBezTo>
                    <a:pt x="372024" y="440700"/>
                    <a:pt x="368062" y="441932"/>
                    <a:pt x="364112" y="441932"/>
                  </a:cubicBezTo>
                  <a:cubicBezTo>
                    <a:pt x="361051" y="441932"/>
                    <a:pt x="357991" y="441208"/>
                    <a:pt x="355197" y="439747"/>
                  </a:cubicBezTo>
                  <a:lnTo>
                    <a:pt x="273282" y="396897"/>
                  </a:lnTo>
                  <a:lnTo>
                    <a:pt x="191354" y="439747"/>
                  </a:lnTo>
                  <a:cubicBezTo>
                    <a:pt x="184928" y="443113"/>
                    <a:pt x="177092" y="442541"/>
                    <a:pt x="171186" y="438287"/>
                  </a:cubicBezTo>
                  <a:cubicBezTo>
                    <a:pt x="165294" y="434019"/>
                    <a:pt x="162334" y="426806"/>
                    <a:pt x="163566" y="419643"/>
                  </a:cubicBezTo>
                  <a:lnTo>
                    <a:pt x="179302" y="328381"/>
                  </a:lnTo>
                  <a:lnTo>
                    <a:pt x="118634" y="264043"/>
                  </a:lnTo>
                  <a:cubicBezTo>
                    <a:pt x="113757" y="258886"/>
                    <a:pt x="112169" y="251482"/>
                    <a:pt x="114494" y="244789"/>
                  </a:cubicBezTo>
                  <a:cubicBezTo>
                    <a:pt x="116792" y="238109"/>
                    <a:pt x="122634" y="233258"/>
                    <a:pt x="129657" y="232178"/>
                  </a:cubicBezTo>
                  <a:lnTo>
                    <a:pt x="216068" y="218856"/>
                  </a:lnTo>
                  <a:lnTo>
                    <a:pt x="256873" y="151381"/>
                  </a:lnTo>
                  <a:cubicBezTo>
                    <a:pt x="260315" y="145653"/>
                    <a:pt x="266551" y="142148"/>
                    <a:pt x="273282" y="142148"/>
                  </a:cubicBezTo>
                  <a:close/>
                  <a:moveTo>
                    <a:pt x="273057" y="37980"/>
                  </a:moveTo>
                  <a:cubicBezTo>
                    <a:pt x="270517" y="37980"/>
                    <a:pt x="268028" y="38640"/>
                    <a:pt x="265843" y="39898"/>
                  </a:cubicBezTo>
                  <a:lnTo>
                    <a:pt x="45485" y="166161"/>
                  </a:lnTo>
                  <a:cubicBezTo>
                    <a:pt x="41053" y="168701"/>
                    <a:pt x="38310" y="173426"/>
                    <a:pt x="38310" y="178480"/>
                  </a:cubicBezTo>
                  <a:lnTo>
                    <a:pt x="38310" y="431007"/>
                  </a:lnTo>
                  <a:cubicBezTo>
                    <a:pt x="38310" y="436062"/>
                    <a:pt x="41053" y="440786"/>
                    <a:pt x="45485" y="443313"/>
                  </a:cubicBezTo>
                  <a:lnTo>
                    <a:pt x="265843" y="569589"/>
                  </a:lnTo>
                  <a:cubicBezTo>
                    <a:pt x="270212" y="572091"/>
                    <a:pt x="275876" y="572091"/>
                    <a:pt x="280270" y="569589"/>
                  </a:cubicBezTo>
                  <a:lnTo>
                    <a:pt x="500615" y="443313"/>
                  </a:lnTo>
                  <a:cubicBezTo>
                    <a:pt x="505048" y="440786"/>
                    <a:pt x="507791" y="436049"/>
                    <a:pt x="507791" y="431007"/>
                  </a:cubicBezTo>
                  <a:lnTo>
                    <a:pt x="507791" y="178480"/>
                  </a:lnTo>
                  <a:cubicBezTo>
                    <a:pt x="507791" y="173426"/>
                    <a:pt x="505035" y="168701"/>
                    <a:pt x="500615" y="166161"/>
                  </a:cubicBezTo>
                  <a:lnTo>
                    <a:pt x="280258" y="39898"/>
                  </a:lnTo>
                  <a:cubicBezTo>
                    <a:pt x="278073" y="38640"/>
                    <a:pt x="275584" y="37980"/>
                    <a:pt x="273057" y="37980"/>
                  </a:cubicBezTo>
                  <a:close/>
                  <a:moveTo>
                    <a:pt x="273049" y="0"/>
                  </a:moveTo>
                  <a:cubicBezTo>
                    <a:pt x="282220" y="0"/>
                    <a:pt x="291389" y="2292"/>
                    <a:pt x="299377" y="6877"/>
                  </a:cubicBezTo>
                  <a:lnTo>
                    <a:pt x="519735" y="133140"/>
                  </a:lnTo>
                  <a:cubicBezTo>
                    <a:pt x="536003" y="142462"/>
                    <a:pt x="546100" y="159836"/>
                    <a:pt x="546100" y="178479"/>
                  </a:cubicBezTo>
                  <a:lnTo>
                    <a:pt x="546100" y="431006"/>
                  </a:lnTo>
                  <a:cubicBezTo>
                    <a:pt x="546100" y="449650"/>
                    <a:pt x="536003" y="467023"/>
                    <a:pt x="519722" y="476333"/>
                  </a:cubicBezTo>
                  <a:lnTo>
                    <a:pt x="299377" y="602609"/>
                  </a:lnTo>
                  <a:cubicBezTo>
                    <a:pt x="291389" y="607181"/>
                    <a:pt x="282283" y="609606"/>
                    <a:pt x="273050" y="609606"/>
                  </a:cubicBezTo>
                  <a:cubicBezTo>
                    <a:pt x="263830" y="609606"/>
                    <a:pt x="254724" y="607181"/>
                    <a:pt x="246723" y="602609"/>
                  </a:cubicBezTo>
                  <a:lnTo>
                    <a:pt x="26352" y="476333"/>
                  </a:lnTo>
                  <a:cubicBezTo>
                    <a:pt x="10096" y="467023"/>
                    <a:pt x="0" y="449650"/>
                    <a:pt x="0" y="431006"/>
                  </a:cubicBezTo>
                  <a:lnTo>
                    <a:pt x="0" y="178479"/>
                  </a:lnTo>
                  <a:cubicBezTo>
                    <a:pt x="0" y="159836"/>
                    <a:pt x="10096" y="142462"/>
                    <a:pt x="26352" y="133140"/>
                  </a:cubicBezTo>
                  <a:lnTo>
                    <a:pt x="246710" y="6877"/>
                  </a:lnTo>
                  <a:cubicBezTo>
                    <a:pt x="254705" y="2292"/>
                    <a:pt x="263878" y="0"/>
                    <a:pt x="273049"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nvGrpSpPr>
          <p:cNvPr id="3" name="Group 2">
            <a:extLst>
              <a:ext uri="{FF2B5EF4-FFF2-40B4-BE49-F238E27FC236}">
                <a16:creationId xmlns:a16="http://schemas.microsoft.com/office/drawing/2014/main" xmlns="" id="{F0382309-050C-614E-B138-F61EB759CAE4}"/>
              </a:ext>
            </a:extLst>
          </p:cNvPr>
          <p:cNvGrpSpPr/>
          <p:nvPr/>
        </p:nvGrpSpPr>
        <p:grpSpPr>
          <a:xfrm>
            <a:off x="3384989" y="4460260"/>
            <a:ext cx="1000508" cy="1000508"/>
            <a:chOff x="3384989" y="4194904"/>
            <a:chExt cx="1000508" cy="1000508"/>
          </a:xfrm>
        </p:grpSpPr>
        <p:sp>
          <p:nvSpPr>
            <p:cNvPr id="34" name="Oval 33">
              <a:extLst>
                <a:ext uri="{FF2B5EF4-FFF2-40B4-BE49-F238E27FC236}">
                  <a16:creationId xmlns:a16="http://schemas.microsoft.com/office/drawing/2014/main" xmlns="" id="{8A35954E-C40E-0E4A-8D53-A5A47965697A}"/>
                </a:ext>
              </a:extLst>
            </p:cNvPr>
            <p:cNvSpPr/>
            <p:nvPr/>
          </p:nvSpPr>
          <p:spPr>
            <a:xfrm>
              <a:off x="3384989" y="4194904"/>
              <a:ext cx="1000508" cy="1000508"/>
            </a:xfrm>
            <a:prstGeom prst="ellipse">
              <a:avLst/>
            </a:prstGeom>
            <a:solidFill>
              <a:schemeClr val="accent1"/>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31" name="Freeform 30">
              <a:extLst>
                <a:ext uri="{FF2B5EF4-FFF2-40B4-BE49-F238E27FC236}">
                  <a16:creationId xmlns:a16="http://schemas.microsoft.com/office/drawing/2014/main" xmlns="" id="{F744798C-450B-2544-A3BA-6CD45C58C893}"/>
                </a:ext>
              </a:extLst>
            </p:cNvPr>
            <p:cNvSpPr/>
            <p:nvPr/>
          </p:nvSpPr>
          <p:spPr>
            <a:xfrm>
              <a:off x="3600428" y="4481441"/>
              <a:ext cx="569630" cy="427435"/>
            </a:xfrm>
            <a:custGeom>
              <a:avLst/>
              <a:gdLst>
                <a:gd name="connsiteX0" fmla="*/ 377194 w 605911"/>
                <a:gd name="connsiteY0" fmla="*/ 278135 h 454660"/>
                <a:gd name="connsiteX1" fmla="*/ 515624 w 605911"/>
                <a:gd name="connsiteY1" fmla="*/ 278135 h 454660"/>
                <a:gd name="connsiteX2" fmla="*/ 530864 w 605911"/>
                <a:gd name="connsiteY2" fmla="*/ 295902 h 454660"/>
                <a:gd name="connsiteX3" fmla="*/ 515624 w 605911"/>
                <a:gd name="connsiteY3" fmla="*/ 313695 h 454660"/>
                <a:gd name="connsiteX4" fmla="*/ 377194 w 605911"/>
                <a:gd name="connsiteY4" fmla="*/ 313695 h 454660"/>
                <a:gd name="connsiteX5" fmla="*/ 361954 w 605911"/>
                <a:gd name="connsiteY5" fmla="*/ 295902 h 454660"/>
                <a:gd name="connsiteX6" fmla="*/ 377194 w 605911"/>
                <a:gd name="connsiteY6" fmla="*/ 278135 h 454660"/>
                <a:gd name="connsiteX7" fmla="*/ 92712 w 605911"/>
                <a:gd name="connsiteY7" fmla="*/ 278135 h 454660"/>
                <a:gd name="connsiteX8" fmla="*/ 229872 w 605911"/>
                <a:gd name="connsiteY8" fmla="*/ 278135 h 454660"/>
                <a:gd name="connsiteX9" fmla="*/ 245112 w 605911"/>
                <a:gd name="connsiteY9" fmla="*/ 295902 h 454660"/>
                <a:gd name="connsiteX10" fmla="*/ 229872 w 605911"/>
                <a:gd name="connsiteY10" fmla="*/ 313695 h 454660"/>
                <a:gd name="connsiteX11" fmla="*/ 92712 w 605911"/>
                <a:gd name="connsiteY11" fmla="*/ 313695 h 454660"/>
                <a:gd name="connsiteX12" fmla="*/ 77472 w 605911"/>
                <a:gd name="connsiteY12" fmla="*/ 295902 h 454660"/>
                <a:gd name="connsiteX13" fmla="*/ 92712 w 605911"/>
                <a:gd name="connsiteY13" fmla="*/ 278135 h 454660"/>
                <a:gd name="connsiteX14" fmla="*/ 375921 w 605911"/>
                <a:gd name="connsiteY14" fmla="*/ 195585 h 454660"/>
                <a:gd name="connsiteX15" fmla="*/ 514351 w 605911"/>
                <a:gd name="connsiteY15" fmla="*/ 195585 h 454660"/>
                <a:gd name="connsiteX16" fmla="*/ 529591 w 605911"/>
                <a:gd name="connsiteY16" fmla="*/ 213352 h 454660"/>
                <a:gd name="connsiteX17" fmla="*/ 514351 w 605911"/>
                <a:gd name="connsiteY17" fmla="*/ 231145 h 454660"/>
                <a:gd name="connsiteX18" fmla="*/ 375921 w 605911"/>
                <a:gd name="connsiteY18" fmla="*/ 231145 h 454660"/>
                <a:gd name="connsiteX19" fmla="*/ 360681 w 605911"/>
                <a:gd name="connsiteY19" fmla="*/ 213352 h 454660"/>
                <a:gd name="connsiteX20" fmla="*/ 375921 w 605911"/>
                <a:gd name="connsiteY20" fmla="*/ 195585 h 454660"/>
                <a:gd name="connsiteX21" fmla="*/ 91442 w 605911"/>
                <a:gd name="connsiteY21" fmla="*/ 195585 h 454660"/>
                <a:gd name="connsiteX22" fmla="*/ 229872 w 605911"/>
                <a:gd name="connsiteY22" fmla="*/ 195585 h 454660"/>
                <a:gd name="connsiteX23" fmla="*/ 245112 w 605911"/>
                <a:gd name="connsiteY23" fmla="*/ 213352 h 454660"/>
                <a:gd name="connsiteX24" fmla="*/ 229872 w 605911"/>
                <a:gd name="connsiteY24" fmla="*/ 231145 h 454660"/>
                <a:gd name="connsiteX25" fmla="*/ 91442 w 605911"/>
                <a:gd name="connsiteY25" fmla="*/ 231145 h 454660"/>
                <a:gd name="connsiteX26" fmla="*/ 76202 w 605911"/>
                <a:gd name="connsiteY26" fmla="*/ 213352 h 454660"/>
                <a:gd name="connsiteX27" fmla="*/ 91442 w 605911"/>
                <a:gd name="connsiteY27" fmla="*/ 195585 h 454660"/>
                <a:gd name="connsiteX28" fmla="*/ 378460 w 605911"/>
                <a:gd name="connsiteY28" fmla="*/ 114305 h 454660"/>
                <a:gd name="connsiteX29" fmla="*/ 511810 w 605911"/>
                <a:gd name="connsiteY29" fmla="*/ 114305 h 454660"/>
                <a:gd name="connsiteX30" fmla="*/ 529590 w 605911"/>
                <a:gd name="connsiteY30" fmla="*/ 132085 h 454660"/>
                <a:gd name="connsiteX31" fmla="*/ 511810 w 605911"/>
                <a:gd name="connsiteY31" fmla="*/ 149852 h 454660"/>
                <a:gd name="connsiteX32" fmla="*/ 378460 w 605911"/>
                <a:gd name="connsiteY32" fmla="*/ 149852 h 454660"/>
                <a:gd name="connsiteX33" fmla="*/ 360680 w 605911"/>
                <a:gd name="connsiteY33" fmla="*/ 132085 h 454660"/>
                <a:gd name="connsiteX34" fmla="*/ 378460 w 605911"/>
                <a:gd name="connsiteY34" fmla="*/ 114305 h 454660"/>
                <a:gd name="connsiteX35" fmla="*/ 91442 w 605911"/>
                <a:gd name="connsiteY35" fmla="*/ 113029 h 454660"/>
                <a:gd name="connsiteX36" fmla="*/ 229872 w 605911"/>
                <a:gd name="connsiteY36" fmla="*/ 113029 h 454660"/>
                <a:gd name="connsiteX37" fmla="*/ 245112 w 605911"/>
                <a:gd name="connsiteY37" fmla="*/ 130809 h 454660"/>
                <a:gd name="connsiteX38" fmla="*/ 229872 w 605911"/>
                <a:gd name="connsiteY38" fmla="*/ 148589 h 454660"/>
                <a:gd name="connsiteX39" fmla="*/ 91442 w 605911"/>
                <a:gd name="connsiteY39" fmla="*/ 148589 h 454660"/>
                <a:gd name="connsiteX40" fmla="*/ 76202 w 605911"/>
                <a:gd name="connsiteY40" fmla="*/ 130809 h 454660"/>
                <a:gd name="connsiteX41" fmla="*/ 91442 w 605911"/>
                <a:gd name="connsiteY41" fmla="*/ 113029 h 454660"/>
                <a:gd name="connsiteX42" fmla="*/ 368304 w 605911"/>
                <a:gd name="connsiteY42" fmla="*/ 36835 h 454660"/>
                <a:gd name="connsiteX43" fmla="*/ 332744 w 605911"/>
                <a:gd name="connsiteY43" fmla="*/ 46982 h 454660"/>
                <a:gd name="connsiteX44" fmla="*/ 320044 w 605911"/>
                <a:gd name="connsiteY44" fmla="*/ 72382 h 454660"/>
                <a:gd name="connsiteX45" fmla="*/ 320044 w 605911"/>
                <a:gd name="connsiteY45" fmla="*/ 403852 h 454660"/>
                <a:gd name="connsiteX46" fmla="*/ 368304 w 605911"/>
                <a:gd name="connsiteY46" fmla="*/ 392435 h 454660"/>
                <a:gd name="connsiteX47" fmla="*/ 567694 w 605911"/>
                <a:gd name="connsiteY47" fmla="*/ 392435 h 454660"/>
                <a:gd name="connsiteX48" fmla="*/ 567694 w 605911"/>
                <a:gd name="connsiteY48" fmla="*/ 36835 h 454660"/>
                <a:gd name="connsiteX49" fmla="*/ 35560 w 605911"/>
                <a:gd name="connsiteY49" fmla="*/ 36828 h 454660"/>
                <a:gd name="connsiteX50" fmla="*/ 35560 w 605911"/>
                <a:gd name="connsiteY50" fmla="*/ 392441 h 454660"/>
                <a:gd name="connsiteX51" fmla="*/ 236220 w 605911"/>
                <a:gd name="connsiteY51" fmla="*/ 392441 h 454660"/>
                <a:gd name="connsiteX52" fmla="*/ 284480 w 605911"/>
                <a:gd name="connsiteY52" fmla="*/ 403858 h 454660"/>
                <a:gd name="connsiteX53" fmla="*/ 284480 w 605911"/>
                <a:gd name="connsiteY53" fmla="*/ 72388 h 454660"/>
                <a:gd name="connsiteX54" fmla="*/ 271780 w 605911"/>
                <a:gd name="connsiteY54" fmla="*/ 46988 h 454660"/>
                <a:gd name="connsiteX55" fmla="*/ 236220 w 605911"/>
                <a:gd name="connsiteY55" fmla="*/ 36828 h 454660"/>
                <a:gd name="connsiteX56" fmla="*/ 17780 w 605911"/>
                <a:gd name="connsiteY56" fmla="*/ 0 h 454660"/>
                <a:gd name="connsiteX57" fmla="*/ 237490 w 605911"/>
                <a:gd name="connsiteY57" fmla="*/ 0 h 454660"/>
                <a:gd name="connsiteX58" fmla="*/ 294640 w 605911"/>
                <a:gd name="connsiteY58" fmla="*/ 16510 h 454660"/>
                <a:gd name="connsiteX59" fmla="*/ 303530 w 605911"/>
                <a:gd name="connsiteY59" fmla="*/ 24130 h 454660"/>
                <a:gd name="connsiteX60" fmla="*/ 313690 w 605911"/>
                <a:gd name="connsiteY60" fmla="*/ 16510 h 454660"/>
                <a:gd name="connsiteX61" fmla="*/ 370840 w 605911"/>
                <a:gd name="connsiteY61" fmla="*/ 0 h 454660"/>
                <a:gd name="connsiteX62" fmla="*/ 589280 w 605911"/>
                <a:gd name="connsiteY62" fmla="*/ 0 h 454660"/>
                <a:gd name="connsiteX63" fmla="*/ 605790 w 605911"/>
                <a:gd name="connsiteY63" fmla="*/ 17780 h 454660"/>
                <a:gd name="connsiteX64" fmla="*/ 605790 w 605911"/>
                <a:gd name="connsiteY64" fmla="*/ 412750 h 454660"/>
                <a:gd name="connsiteX65" fmla="*/ 588010 w 605911"/>
                <a:gd name="connsiteY65" fmla="*/ 430530 h 454660"/>
                <a:gd name="connsiteX66" fmla="*/ 369570 w 605911"/>
                <a:gd name="connsiteY66" fmla="*/ 430530 h 454660"/>
                <a:gd name="connsiteX67" fmla="*/ 303530 w 605911"/>
                <a:gd name="connsiteY67" fmla="*/ 454660 h 454660"/>
                <a:gd name="connsiteX68" fmla="*/ 237490 w 605911"/>
                <a:gd name="connsiteY68" fmla="*/ 430530 h 454660"/>
                <a:gd name="connsiteX69" fmla="*/ 17780 w 605911"/>
                <a:gd name="connsiteY69" fmla="*/ 430530 h 454660"/>
                <a:gd name="connsiteX70" fmla="*/ 0 w 605911"/>
                <a:gd name="connsiteY70" fmla="*/ 412750 h 454660"/>
                <a:gd name="connsiteX71" fmla="*/ 0 w 605911"/>
                <a:gd name="connsiteY71" fmla="*/ 17780 h 454660"/>
                <a:gd name="connsiteX72" fmla="*/ 17780 w 605911"/>
                <a:gd name="connsiteY72" fmla="*/ 0 h 45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5911" h="454660">
                  <a:moveTo>
                    <a:pt x="377194" y="278135"/>
                  </a:moveTo>
                  <a:lnTo>
                    <a:pt x="515624" y="278135"/>
                  </a:lnTo>
                  <a:cubicBezTo>
                    <a:pt x="524514" y="278135"/>
                    <a:pt x="530864" y="285755"/>
                    <a:pt x="530864" y="295902"/>
                  </a:cubicBezTo>
                  <a:cubicBezTo>
                    <a:pt x="530864" y="306062"/>
                    <a:pt x="523244" y="313695"/>
                    <a:pt x="515624" y="313695"/>
                  </a:cubicBezTo>
                  <a:lnTo>
                    <a:pt x="377194" y="313695"/>
                  </a:lnTo>
                  <a:cubicBezTo>
                    <a:pt x="368304" y="313695"/>
                    <a:pt x="361954" y="306062"/>
                    <a:pt x="361954" y="295902"/>
                  </a:cubicBezTo>
                  <a:cubicBezTo>
                    <a:pt x="361954" y="285755"/>
                    <a:pt x="369574" y="278135"/>
                    <a:pt x="377194" y="278135"/>
                  </a:cubicBezTo>
                  <a:close/>
                  <a:moveTo>
                    <a:pt x="92712" y="278135"/>
                  </a:moveTo>
                  <a:lnTo>
                    <a:pt x="229872" y="278135"/>
                  </a:lnTo>
                  <a:cubicBezTo>
                    <a:pt x="238762" y="278135"/>
                    <a:pt x="245112" y="285755"/>
                    <a:pt x="245112" y="295902"/>
                  </a:cubicBezTo>
                  <a:cubicBezTo>
                    <a:pt x="245112" y="306062"/>
                    <a:pt x="237492" y="313695"/>
                    <a:pt x="229872" y="313695"/>
                  </a:cubicBezTo>
                  <a:lnTo>
                    <a:pt x="92712" y="313695"/>
                  </a:lnTo>
                  <a:cubicBezTo>
                    <a:pt x="83822" y="313695"/>
                    <a:pt x="77472" y="306062"/>
                    <a:pt x="77472" y="295902"/>
                  </a:cubicBezTo>
                  <a:cubicBezTo>
                    <a:pt x="77472" y="285755"/>
                    <a:pt x="83822" y="278135"/>
                    <a:pt x="92712" y="278135"/>
                  </a:cubicBezTo>
                  <a:close/>
                  <a:moveTo>
                    <a:pt x="375921" y="195585"/>
                  </a:moveTo>
                  <a:lnTo>
                    <a:pt x="514351" y="195585"/>
                  </a:lnTo>
                  <a:cubicBezTo>
                    <a:pt x="523241" y="195585"/>
                    <a:pt x="529591" y="203205"/>
                    <a:pt x="529591" y="213352"/>
                  </a:cubicBezTo>
                  <a:cubicBezTo>
                    <a:pt x="529591" y="223512"/>
                    <a:pt x="521971" y="231145"/>
                    <a:pt x="514351" y="231145"/>
                  </a:cubicBezTo>
                  <a:lnTo>
                    <a:pt x="375921" y="231145"/>
                  </a:lnTo>
                  <a:cubicBezTo>
                    <a:pt x="367031" y="231145"/>
                    <a:pt x="360681" y="223512"/>
                    <a:pt x="360681" y="213352"/>
                  </a:cubicBezTo>
                  <a:cubicBezTo>
                    <a:pt x="360681" y="203205"/>
                    <a:pt x="368301" y="195585"/>
                    <a:pt x="375921" y="195585"/>
                  </a:cubicBezTo>
                  <a:close/>
                  <a:moveTo>
                    <a:pt x="91442" y="195585"/>
                  </a:moveTo>
                  <a:lnTo>
                    <a:pt x="229872" y="195585"/>
                  </a:lnTo>
                  <a:cubicBezTo>
                    <a:pt x="238762" y="195585"/>
                    <a:pt x="245112" y="203205"/>
                    <a:pt x="245112" y="213352"/>
                  </a:cubicBezTo>
                  <a:cubicBezTo>
                    <a:pt x="245112" y="223512"/>
                    <a:pt x="237492" y="231145"/>
                    <a:pt x="229872" y="231145"/>
                  </a:cubicBezTo>
                  <a:lnTo>
                    <a:pt x="91442" y="231145"/>
                  </a:lnTo>
                  <a:cubicBezTo>
                    <a:pt x="82552" y="231145"/>
                    <a:pt x="76202" y="223512"/>
                    <a:pt x="76202" y="213352"/>
                  </a:cubicBezTo>
                  <a:cubicBezTo>
                    <a:pt x="76202" y="203205"/>
                    <a:pt x="83822" y="195585"/>
                    <a:pt x="91442" y="195585"/>
                  </a:cubicBezTo>
                  <a:close/>
                  <a:moveTo>
                    <a:pt x="378460" y="114305"/>
                  </a:moveTo>
                  <a:lnTo>
                    <a:pt x="511810" y="114305"/>
                  </a:lnTo>
                  <a:cubicBezTo>
                    <a:pt x="521970" y="114305"/>
                    <a:pt x="529590" y="121912"/>
                    <a:pt x="529590" y="132085"/>
                  </a:cubicBezTo>
                  <a:cubicBezTo>
                    <a:pt x="529590" y="142245"/>
                    <a:pt x="521970" y="149852"/>
                    <a:pt x="511810" y="149852"/>
                  </a:cubicBezTo>
                  <a:lnTo>
                    <a:pt x="378460" y="149852"/>
                  </a:lnTo>
                  <a:cubicBezTo>
                    <a:pt x="368300" y="149852"/>
                    <a:pt x="360680" y="140962"/>
                    <a:pt x="360680" y="132085"/>
                  </a:cubicBezTo>
                  <a:cubicBezTo>
                    <a:pt x="360680" y="121912"/>
                    <a:pt x="368300" y="114305"/>
                    <a:pt x="378460" y="114305"/>
                  </a:cubicBezTo>
                  <a:close/>
                  <a:moveTo>
                    <a:pt x="91442" y="113029"/>
                  </a:moveTo>
                  <a:lnTo>
                    <a:pt x="229872" y="113029"/>
                  </a:lnTo>
                  <a:cubicBezTo>
                    <a:pt x="238762" y="113029"/>
                    <a:pt x="245112" y="120649"/>
                    <a:pt x="245112" y="130809"/>
                  </a:cubicBezTo>
                  <a:cubicBezTo>
                    <a:pt x="245112" y="140969"/>
                    <a:pt x="237492" y="148589"/>
                    <a:pt x="229872" y="148589"/>
                  </a:cubicBezTo>
                  <a:lnTo>
                    <a:pt x="91442" y="148589"/>
                  </a:lnTo>
                  <a:cubicBezTo>
                    <a:pt x="82552" y="148589"/>
                    <a:pt x="76202" y="140969"/>
                    <a:pt x="76202" y="130809"/>
                  </a:cubicBezTo>
                  <a:cubicBezTo>
                    <a:pt x="76202" y="120649"/>
                    <a:pt x="83822" y="113029"/>
                    <a:pt x="91442" y="113029"/>
                  </a:cubicBezTo>
                  <a:close/>
                  <a:moveTo>
                    <a:pt x="368304" y="36835"/>
                  </a:moveTo>
                  <a:cubicBezTo>
                    <a:pt x="354334" y="36835"/>
                    <a:pt x="341634" y="40632"/>
                    <a:pt x="332744" y="46982"/>
                  </a:cubicBezTo>
                  <a:cubicBezTo>
                    <a:pt x="323854" y="53332"/>
                    <a:pt x="320044" y="60952"/>
                    <a:pt x="320044" y="72382"/>
                  </a:cubicBezTo>
                  <a:lnTo>
                    <a:pt x="320044" y="403852"/>
                  </a:lnTo>
                  <a:cubicBezTo>
                    <a:pt x="336554" y="397502"/>
                    <a:pt x="353064" y="393705"/>
                    <a:pt x="368304" y="392435"/>
                  </a:cubicBezTo>
                  <a:lnTo>
                    <a:pt x="567694" y="392435"/>
                  </a:lnTo>
                  <a:lnTo>
                    <a:pt x="567694" y="36835"/>
                  </a:lnTo>
                  <a:close/>
                  <a:moveTo>
                    <a:pt x="35560" y="36828"/>
                  </a:moveTo>
                  <a:lnTo>
                    <a:pt x="35560" y="392441"/>
                  </a:lnTo>
                  <a:lnTo>
                    <a:pt x="236220" y="392441"/>
                  </a:lnTo>
                  <a:cubicBezTo>
                    <a:pt x="247650" y="392441"/>
                    <a:pt x="266700" y="396238"/>
                    <a:pt x="284480" y="403858"/>
                  </a:cubicBezTo>
                  <a:lnTo>
                    <a:pt x="284480" y="72388"/>
                  </a:lnTo>
                  <a:cubicBezTo>
                    <a:pt x="284480" y="60958"/>
                    <a:pt x="280670" y="53338"/>
                    <a:pt x="271780" y="46988"/>
                  </a:cubicBezTo>
                  <a:cubicBezTo>
                    <a:pt x="264160" y="40638"/>
                    <a:pt x="251460" y="36828"/>
                    <a:pt x="236220" y="36828"/>
                  </a:cubicBezTo>
                  <a:close/>
                  <a:moveTo>
                    <a:pt x="17780" y="0"/>
                  </a:moveTo>
                  <a:lnTo>
                    <a:pt x="237490" y="0"/>
                  </a:lnTo>
                  <a:cubicBezTo>
                    <a:pt x="260350" y="0"/>
                    <a:pt x="279400" y="5080"/>
                    <a:pt x="294640" y="16510"/>
                  </a:cubicBezTo>
                  <a:cubicBezTo>
                    <a:pt x="297180" y="17780"/>
                    <a:pt x="300990" y="21590"/>
                    <a:pt x="303530" y="24130"/>
                  </a:cubicBezTo>
                  <a:cubicBezTo>
                    <a:pt x="307340" y="21590"/>
                    <a:pt x="309880" y="19050"/>
                    <a:pt x="313690" y="16510"/>
                  </a:cubicBezTo>
                  <a:cubicBezTo>
                    <a:pt x="327660" y="6350"/>
                    <a:pt x="347980" y="0"/>
                    <a:pt x="370840" y="0"/>
                  </a:cubicBezTo>
                  <a:lnTo>
                    <a:pt x="589280" y="0"/>
                  </a:lnTo>
                  <a:cubicBezTo>
                    <a:pt x="598170" y="0"/>
                    <a:pt x="607060" y="7620"/>
                    <a:pt x="605790" y="17780"/>
                  </a:cubicBezTo>
                  <a:lnTo>
                    <a:pt x="605790" y="412750"/>
                  </a:lnTo>
                  <a:cubicBezTo>
                    <a:pt x="605790" y="421640"/>
                    <a:pt x="598170" y="430530"/>
                    <a:pt x="588010" y="430530"/>
                  </a:cubicBezTo>
                  <a:lnTo>
                    <a:pt x="369570" y="430530"/>
                  </a:lnTo>
                  <a:cubicBezTo>
                    <a:pt x="354330" y="430530"/>
                    <a:pt x="323850" y="454660"/>
                    <a:pt x="303530" y="454660"/>
                  </a:cubicBezTo>
                  <a:cubicBezTo>
                    <a:pt x="285750" y="454660"/>
                    <a:pt x="252730" y="430530"/>
                    <a:pt x="237490" y="430530"/>
                  </a:cubicBezTo>
                  <a:lnTo>
                    <a:pt x="17780" y="430530"/>
                  </a:lnTo>
                  <a:cubicBezTo>
                    <a:pt x="8890" y="430530"/>
                    <a:pt x="0" y="422910"/>
                    <a:pt x="0" y="412750"/>
                  </a:cubicBezTo>
                  <a:lnTo>
                    <a:pt x="0" y="17780"/>
                  </a:lnTo>
                  <a:cubicBezTo>
                    <a:pt x="0" y="8890"/>
                    <a:pt x="7620" y="0"/>
                    <a:pt x="1778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Tree>
    <p:extLst>
      <p:ext uri="{BB962C8B-B14F-4D97-AF65-F5344CB8AC3E}">
        <p14:creationId xmlns:p14="http://schemas.microsoft.com/office/powerpoint/2010/main" val="425442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D7AB9B2A-6A41-2A49-8669-831A062F764A}"/>
              </a:ext>
            </a:extLst>
          </p:cNvPr>
          <p:cNvPicPr>
            <a:picLocks noChangeAspect="1"/>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25357" r="25357"/>
          <a:stretch/>
        </p:blipFill>
        <p:spPr>
          <a:xfrm>
            <a:off x="502920" y="2203704"/>
            <a:ext cx="3429000" cy="3429000"/>
          </a:xfrm>
          <a:prstGeom prst="ellipse">
            <a:avLst/>
          </a:prstGeom>
        </p:spPr>
      </p:pic>
      <p:sp>
        <p:nvSpPr>
          <p:cNvPr id="20" name="TextBox 19">
            <a:extLst>
              <a:ext uri="{FF2B5EF4-FFF2-40B4-BE49-F238E27FC236}">
                <a16:creationId xmlns:a16="http://schemas.microsoft.com/office/drawing/2014/main" xmlns="" id="{F8BF19A9-8B66-7C4F-8E17-8ADD8A0D7748}"/>
              </a:ext>
            </a:extLst>
          </p:cNvPr>
          <p:cNvSpPr txBox="1"/>
          <p:nvPr/>
        </p:nvSpPr>
        <p:spPr>
          <a:xfrm>
            <a:off x="4617806" y="2268502"/>
            <a:ext cx="3996351" cy="1288045"/>
          </a:xfrm>
          <a:prstGeom prst="rect">
            <a:avLst/>
          </a:prstGeom>
        </p:spPr>
        <p:txBody>
          <a:bodyPr wrap="square" lIns="0" tIns="0" rIns="0" bIns="0" rtlCol="0">
            <a:spAutoFit/>
          </a:bodyPr>
          <a:lstStyle/>
          <a:p>
            <a:pPr>
              <a:lnSpc>
                <a:spcPct val="90000"/>
              </a:lnSpc>
              <a:spcBef>
                <a:spcPts val="600"/>
              </a:spcBef>
            </a:pPr>
            <a:r>
              <a:rPr lang="en-US" sz="2000" b="1" dirty="0">
                <a:solidFill>
                  <a:schemeClr val="accent1"/>
                </a:solidFill>
                <a:latin typeface="Cambria" panose="02040503050406030204" pitchFamily="18" charset="0"/>
              </a:rPr>
              <a:t>68% </a:t>
            </a:r>
            <a:r>
              <a:rPr lang="en-US" sz="1600" dirty="0">
                <a:solidFill>
                  <a:schemeClr val="accent1"/>
                </a:solidFill>
              </a:rPr>
              <a:t>of US American Express Card Members report they usually </a:t>
            </a:r>
            <a:r>
              <a:rPr lang="en-US" sz="1800" b="1" dirty="0">
                <a:solidFill>
                  <a:schemeClr val="accent1"/>
                </a:solidFill>
                <a:latin typeface="Cambria" panose="02040503050406030204" pitchFamily="18" charset="0"/>
              </a:rPr>
              <a:t>pay their full insurance policy balance in one payment</a:t>
            </a:r>
            <a:r>
              <a:rPr lang="en-US" sz="1800" dirty="0">
                <a:solidFill>
                  <a:schemeClr val="accent1"/>
                </a:solidFill>
                <a:latin typeface="Cambria" panose="02040503050406030204" pitchFamily="18" charset="0"/>
              </a:rPr>
              <a:t>, </a:t>
            </a:r>
            <a:r>
              <a:rPr lang="en-US" sz="1600" dirty="0">
                <a:solidFill>
                  <a:schemeClr val="accent1"/>
                </a:solidFill>
              </a:rPr>
              <a:t>relative to 50% of US Non-Card Members.</a:t>
            </a:r>
            <a:r>
              <a:rPr lang="en-US" sz="1600" baseline="30000" dirty="0">
                <a:solidFill>
                  <a:schemeClr val="accent1"/>
                </a:solidFill>
              </a:rPr>
              <a:t>1</a:t>
            </a:r>
          </a:p>
        </p:txBody>
      </p:sp>
      <p:sp>
        <p:nvSpPr>
          <p:cNvPr id="5" name="Title 4">
            <a:extLst>
              <a:ext uri="{FF2B5EF4-FFF2-40B4-BE49-F238E27FC236}">
                <a16:creationId xmlns:a16="http://schemas.microsoft.com/office/drawing/2014/main" xmlns="" id="{89F76606-931F-E948-8F23-14CCE53FE0F0}"/>
              </a:ext>
            </a:extLst>
          </p:cNvPr>
          <p:cNvSpPr>
            <a:spLocks noGrp="1"/>
          </p:cNvSpPr>
          <p:nvPr>
            <p:ph type="title"/>
          </p:nvPr>
        </p:nvSpPr>
        <p:spPr/>
        <p:txBody>
          <a:bodyPr>
            <a:normAutofit fontScale="90000"/>
          </a:bodyPr>
          <a:lstStyle/>
          <a:p>
            <a:r>
              <a:rPr lang="en-US" dirty="0"/>
              <a:t>Insurance Industry</a:t>
            </a:r>
          </a:p>
        </p:txBody>
      </p:sp>
      <p:sp>
        <p:nvSpPr>
          <p:cNvPr id="9" name="TextBox 8">
            <a:extLst>
              <a:ext uri="{FF2B5EF4-FFF2-40B4-BE49-F238E27FC236}">
                <a16:creationId xmlns:a16="http://schemas.microsoft.com/office/drawing/2014/main" xmlns="" id="{2E11105F-51C5-9049-8E35-1CE30B89E334}"/>
              </a:ext>
            </a:extLst>
          </p:cNvPr>
          <p:cNvSpPr txBox="1"/>
          <p:nvPr/>
        </p:nvSpPr>
        <p:spPr>
          <a:xfrm>
            <a:off x="560716" y="6409123"/>
            <a:ext cx="12509821" cy="492443"/>
          </a:xfrm>
          <a:prstGeom prst="rect">
            <a:avLst/>
          </a:prstGeom>
        </p:spPr>
        <p:txBody>
          <a:bodyPr wrap="square" lIns="0" tIns="0" rIns="0" bIns="0" rtlCol="0" anchor="b" anchorCtr="0">
            <a:spAutoFit/>
          </a:bodyPr>
          <a:lstStyle/>
          <a:p>
            <a:pPr>
              <a:tabLst>
                <a:tab pos="114300" algn="l"/>
              </a:tabLst>
            </a:pPr>
            <a:r>
              <a:rPr lang="en-US" sz="800" dirty="0">
                <a:solidFill>
                  <a:schemeClr val="accent6"/>
                </a:solidFill>
              </a:rPr>
              <a:t>(1) Source: American Express commissioned internet panel survey conducted in May 2017 based on insurance purchases made in the 12 months prior to the survey. Definition of American Express® Card Members: Respondents who claim that they have an American Express Card and that they used that card to make insurance purchases in the prior 12 months. Definition of Non-Card Members: Respondents who reported that they do not have any type of American Express Card and that they used Visa, MasterCard, a debit card, direct transfer or payment services to make insurance purchases in the prior 12 months. (2) American Express commissioned internet panel survey conducted in May 2016 based on recurring bill payments made in the 12 months prior to the survey. Definition of American Express® Card Members: Respondents who have reported that they have an American Express card and that they used that card to make recurring bill payments in the 12 months prior to the survey</a:t>
            </a:r>
          </a:p>
        </p:txBody>
      </p:sp>
      <p:sp>
        <p:nvSpPr>
          <p:cNvPr id="16" name="TextBox 15"/>
          <p:cNvSpPr txBox="1"/>
          <p:nvPr/>
        </p:nvSpPr>
        <p:spPr>
          <a:xfrm>
            <a:off x="10756296" y="0"/>
            <a:ext cx="3061304"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rPr>
              <a:t>Update claim</a:t>
            </a:r>
          </a:p>
        </p:txBody>
      </p:sp>
      <p:sp>
        <p:nvSpPr>
          <p:cNvPr id="19" name="TextBox 18">
            <a:extLst>
              <a:ext uri="{FF2B5EF4-FFF2-40B4-BE49-F238E27FC236}">
                <a16:creationId xmlns:a16="http://schemas.microsoft.com/office/drawing/2014/main" xmlns="" id="{6A9622DC-14DE-4146-94A6-C173312B492B}"/>
              </a:ext>
            </a:extLst>
          </p:cNvPr>
          <p:cNvSpPr txBox="1"/>
          <p:nvPr/>
        </p:nvSpPr>
        <p:spPr>
          <a:xfrm>
            <a:off x="9814193" y="1891220"/>
            <a:ext cx="3217644" cy="3999556"/>
          </a:xfrm>
          <a:prstGeom prst="rect">
            <a:avLst/>
          </a:prstGeom>
        </p:spPr>
        <p:txBody>
          <a:bodyPr wrap="square" lIns="0" tIns="0" rIns="0" bIns="0" rtlCol="0">
            <a:spAutoFit/>
          </a:bodyPr>
          <a:lstStyle/>
          <a:p>
            <a:pPr>
              <a:lnSpc>
                <a:spcPct val="90000"/>
              </a:lnSpc>
              <a:spcBef>
                <a:spcPts val="600"/>
              </a:spcBef>
            </a:pPr>
            <a:r>
              <a:rPr lang="en-US" sz="2100" dirty="0">
                <a:solidFill>
                  <a:schemeClr val="accent1"/>
                </a:solidFill>
                <a:latin typeface="Cambria" panose="02040503050406030204" pitchFamily="18" charset="0"/>
              </a:rPr>
              <a:t>Recurring Payments</a:t>
            </a:r>
          </a:p>
          <a:p>
            <a:pPr marL="285750" indent="-285750">
              <a:spcBef>
                <a:spcPts val="1800"/>
              </a:spcBef>
              <a:buFont typeface="Arial" panose="020B0604020202020204" pitchFamily="34" charset="0"/>
              <a:buChar char="•"/>
            </a:pPr>
            <a:r>
              <a:rPr lang="en-US" sz="1400" dirty="0">
                <a:solidFill>
                  <a:schemeClr val="accent5"/>
                </a:solidFill>
              </a:rPr>
              <a:t>US American Express Card Members report </a:t>
            </a:r>
            <a:r>
              <a:rPr lang="en-US" sz="1400" b="1" dirty="0">
                <a:solidFill>
                  <a:schemeClr val="accent1"/>
                </a:solidFill>
              </a:rPr>
              <a:t>52% of recurring payments </a:t>
            </a:r>
            <a:r>
              <a:rPr lang="en-US" sz="1400" dirty="0">
                <a:solidFill>
                  <a:schemeClr val="accent5"/>
                </a:solidFill>
              </a:rPr>
              <a:t>made using credit cards in the past 6 months were made using American Express.</a:t>
            </a:r>
            <a:r>
              <a:rPr lang="en-US" sz="1400" baseline="30000" dirty="0">
                <a:solidFill>
                  <a:schemeClr val="accent5"/>
                </a:solidFill>
              </a:rPr>
              <a:t>2</a:t>
            </a:r>
          </a:p>
          <a:p>
            <a:pPr marL="285750" indent="-285750">
              <a:spcBef>
                <a:spcPts val="1800"/>
              </a:spcBef>
              <a:buFont typeface="Arial" panose="020B0604020202020204" pitchFamily="34" charset="0"/>
              <a:buChar char="•"/>
            </a:pPr>
            <a:r>
              <a:rPr lang="en-US" sz="1400" dirty="0">
                <a:solidFill>
                  <a:schemeClr val="accent5"/>
                </a:solidFill>
              </a:rPr>
              <a:t>US American Express Card Members report putting an average of </a:t>
            </a:r>
            <a:r>
              <a:rPr lang="en-US" sz="1400" b="1" dirty="0">
                <a:solidFill>
                  <a:schemeClr val="accent1"/>
                </a:solidFill>
              </a:rPr>
              <a:t>30% more of their spend on credit cards</a:t>
            </a:r>
            <a:r>
              <a:rPr lang="en-US" sz="1400" dirty="0">
                <a:solidFill>
                  <a:schemeClr val="accent1"/>
                </a:solidFill>
              </a:rPr>
              <a:t> </a:t>
            </a:r>
            <a:r>
              <a:rPr lang="en-US" sz="1400" dirty="0">
                <a:solidFill>
                  <a:schemeClr val="accent5"/>
                </a:solidFill>
              </a:rPr>
              <a:t>in the prior 6 months than non-Card Members.</a:t>
            </a:r>
            <a:r>
              <a:rPr lang="en-US" sz="1400" baseline="30000" dirty="0">
                <a:solidFill>
                  <a:schemeClr val="accent5"/>
                </a:solidFill>
              </a:rPr>
              <a:t>2</a:t>
            </a:r>
          </a:p>
          <a:p>
            <a:pPr marL="285750" indent="-285750">
              <a:spcBef>
                <a:spcPts val="1800"/>
              </a:spcBef>
              <a:buFont typeface="Arial" panose="020B0604020202020204" pitchFamily="34" charset="0"/>
              <a:buChar char="•"/>
            </a:pPr>
            <a:r>
              <a:rPr lang="en-US" sz="1400" dirty="0">
                <a:solidFill>
                  <a:schemeClr val="accent5"/>
                </a:solidFill>
              </a:rPr>
              <a:t>US American Express Card Members report paying an average of </a:t>
            </a:r>
            <a:r>
              <a:rPr lang="en-US" sz="1400" b="1" dirty="0">
                <a:solidFill>
                  <a:schemeClr val="accent1"/>
                </a:solidFill>
              </a:rPr>
              <a:t>30% of total recurring bill payments </a:t>
            </a:r>
            <a:r>
              <a:rPr lang="en-US" sz="1400" dirty="0">
                <a:solidFill>
                  <a:schemeClr val="accent5"/>
                </a:solidFill>
              </a:rPr>
              <a:t>via American Express.</a:t>
            </a:r>
            <a:r>
              <a:rPr lang="en-US" sz="1400" baseline="30000" dirty="0">
                <a:solidFill>
                  <a:schemeClr val="accent5"/>
                </a:solidFill>
              </a:rPr>
              <a:t>2</a:t>
            </a:r>
          </a:p>
        </p:txBody>
      </p:sp>
      <p:sp>
        <p:nvSpPr>
          <p:cNvPr id="24" name="TextBox 23">
            <a:extLst>
              <a:ext uri="{FF2B5EF4-FFF2-40B4-BE49-F238E27FC236}">
                <a16:creationId xmlns:a16="http://schemas.microsoft.com/office/drawing/2014/main" xmlns="" id="{F4D914CB-ACF1-C04F-8039-3013D2CD12EF}"/>
              </a:ext>
            </a:extLst>
          </p:cNvPr>
          <p:cNvSpPr txBox="1"/>
          <p:nvPr/>
        </p:nvSpPr>
        <p:spPr>
          <a:xfrm>
            <a:off x="4617805" y="4216396"/>
            <a:ext cx="4282513" cy="1495794"/>
          </a:xfrm>
          <a:prstGeom prst="rect">
            <a:avLst/>
          </a:prstGeom>
        </p:spPr>
        <p:txBody>
          <a:bodyPr wrap="square" lIns="0" tIns="0" rIns="0" bIns="0" rtlCol="0">
            <a:spAutoFit/>
          </a:bodyPr>
          <a:lstStyle/>
          <a:p>
            <a:pPr>
              <a:lnSpc>
                <a:spcPct val="90000"/>
              </a:lnSpc>
              <a:spcBef>
                <a:spcPts val="600"/>
              </a:spcBef>
            </a:pPr>
            <a:r>
              <a:rPr lang="en-US" sz="2000" b="1" dirty="0">
                <a:solidFill>
                  <a:schemeClr val="accent1"/>
                </a:solidFill>
                <a:latin typeface="Cambria" panose="02040503050406030204" pitchFamily="18" charset="0"/>
              </a:rPr>
              <a:t>65% </a:t>
            </a:r>
            <a:r>
              <a:rPr lang="en-US" sz="1600" dirty="0">
                <a:solidFill>
                  <a:schemeClr val="accent1"/>
                </a:solidFill>
              </a:rPr>
              <a:t>of US American Express Card Members report they agree they would </a:t>
            </a:r>
            <a:r>
              <a:rPr lang="en-US" sz="1800" b="1" dirty="0">
                <a:solidFill>
                  <a:schemeClr val="accent1"/>
                </a:solidFill>
                <a:latin typeface="Cambria" panose="02040503050406030204" pitchFamily="18" charset="0"/>
              </a:rPr>
              <a:t>prefer to have their insurance payments automatically billed to a credit card than withdrawn from their bank account</a:t>
            </a:r>
            <a:r>
              <a:rPr lang="en-US" sz="1800" dirty="0">
                <a:solidFill>
                  <a:schemeClr val="accent1"/>
                </a:solidFill>
                <a:latin typeface="Cambria" panose="02040503050406030204" pitchFamily="18" charset="0"/>
              </a:rPr>
              <a:t>, </a:t>
            </a:r>
            <a:r>
              <a:rPr lang="en-US" sz="1600" dirty="0">
                <a:solidFill>
                  <a:schemeClr val="accent1"/>
                </a:solidFill>
              </a:rPr>
              <a:t>relative to 46% of US Non-Card Members.</a:t>
            </a:r>
            <a:r>
              <a:rPr lang="en-US" sz="1600" baseline="30000" dirty="0">
                <a:solidFill>
                  <a:schemeClr val="accent1"/>
                </a:solidFill>
              </a:rPr>
              <a:t>1</a:t>
            </a:r>
          </a:p>
        </p:txBody>
      </p:sp>
      <p:cxnSp>
        <p:nvCxnSpPr>
          <p:cNvPr id="25" name="Straight Connector 24">
            <a:extLst>
              <a:ext uri="{FF2B5EF4-FFF2-40B4-BE49-F238E27FC236}">
                <a16:creationId xmlns:a16="http://schemas.microsoft.com/office/drawing/2014/main" xmlns="" id="{97D427B8-AE0B-BF4A-840E-66B076B868A4}"/>
              </a:ext>
            </a:extLst>
          </p:cNvPr>
          <p:cNvCxnSpPr>
            <a:cxnSpLocks/>
          </p:cNvCxnSpPr>
          <p:nvPr/>
        </p:nvCxnSpPr>
        <p:spPr>
          <a:xfrm>
            <a:off x="9357261" y="1712259"/>
            <a:ext cx="0" cy="441960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grpSp>
        <p:nvGrpSpPr>
          <p:cNvPr id="3" name="Group 2">
            <a:extLst>
              <a:ext uri="{FF2B5EF4-FFF2-40B4-BE49-F238E27FC236}">
                <a16:creationId xmlns:a16="http://schemas.microsoft.com/office/drawing/2014/main" xmlns="" id="{352DF6A5-7910-ED43-9DE5-555D585B4B77}"/>
              </a:ext>
            </a:extLst>
          </p:cNvPr>
          <p:cNvGrpSpPr/>
          <p:nvPr/>
        </p:nvGrpSpPr>
        <p:grpSpPr>
          <a:xfrm>
            <a:off x="3384989" y="4460260"/>
            <a:ext cx="1000508" cy="1000508"/>
            <a:chOff x="3384989" y="4460260"/>
            <a:chExt cx="1000508" cy="1000508"/>
          </a:xfrm>
        </p:grpSpPr>
        <p:sp>
          <p:nvSpPr>
            <p:cNvPr id="36" name="Oval 35">
              <a:extLst>
                <a:ext uri="{FF2B5EF4-FFF2-40B4-BE49-F238E27FC236}">
                  <a16:creationId xmlns:a16="http://schemas.microsoft.com/office/drawing/2014/main" xmlns="" id="{A797CB56-24AF-C542-B96F-0D0A8F140669}"/>
                </a:ext>
              </a:extLst>
            </p:cNvPr>
            <p:cNvSpPr/>
            <p:nvPr/>
          </p:nvSpPr>
          <p:spPr>
            <a:xfrm>
              <a:off x="3384989" y="4460260"/>
              <a:ext cx="1000508" cy="1000508"/>
            </a:xfrm>
            <a:prstGeom prst="ellipse">
              <a:avLst/>
            </a:prstGeom>
            <a:solidFill>
              <a:schemeClr val="accent1"/>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28" name="Freeform 27">
              <a:extLst>
                <a:ext uri="{FF2B5EF4-FFF2-40B4-BE49-F238E27FC236}">
                  <a16:creationId xmlns:a16="http://schemas.microsoft.com/office/drawing/2014/main" xmlns="" id="{0745B2C0-031C-DD4A-8D99-342A4AFB14FC}"/>
                </a:ext>
              </a:extLst>
            </p:cNvPr>
            <p:cNvSpPr/>
            <p:nvPr/>
          </p:nvSpPr>
          <p:spPr>
            <a:xfrm>
              <a:off x="3617298" y="4692575"/>
              <a:ext cx="535891" cy="535879"/>
            </a:xfrm>
            <a:custGeom>
              <a:avLst/>
              <a:gdLst>
                <a:gd name="connsiteX0" fmla="*/ 181767 w 609600"/>
                <a:gd name="connsiteY0" fmla="*/ 297779 h 609587"/>
                <a:gd name="connsiteX1" fmla="*/ 182148 w 609600"/>
                <a:gd name="connsiteY1" fmla="*/ 375033 h 609587"/>
                <a:gd name="connsiteX2" fmla="*/ 427461 w 609600"/>
                <a:gd name="connsiteY2" fmla="*/ 374335 h 609587"/>
                <a:gd name="connsiteX3" fmla="*/ 427461 w 609600"/>
                <a:gd name="connsiteY3" fmla="*/ 297779 h 609587"/>
                <a:gd name="connsiteX4" fmla="*/ 427461 w 609600"/>
                <a:gd name="connsiteY4" fmla="*/ 234567 h 609587"/>
                <a:gd name="connsiteX5" fmla="*/ 181462 w 609600"/>
                <a:gd name="connsiteY5" fmla="*/ 235253 h 609587"/>
                <a:gd name="connsiteX6" fmla="*/ 181576 w 609600"/>
                <a:gd name="connsiteY6" fmla="*/ 259675 h 609587"/>
                <a:gd name="connsiteX7" fmla="*/ 427461 w 609600"/>
                <a:gd name="connsiteY7" fmla="*/ 259675 h 609587"/>
                <a:gd name="connsiteX8" fmla="*/ 181458 w 609600"/>
                <a:gd name="connsiteY8" fmla="*/ 197154 h 609587"/>
                <a:gd name="connsiteX9" fmla="*/ 428143 w 609600"/>
                <a:gd name="connsiteY9" fmla="*/ 197154 h 609587"/>
                <a:gd name="connsiteX10" fmla="*/ 465557 w 609600"/>
                <a:gd name="connsiteY10" fmla="*/ 234568 h 609587"/>
                <a:gd name="connsiteX11" fmla="*/ 465557 w 609600"/>
                <a:gd name="connsiteY11" fmla="*/ 375030 h 609587"/>
                <a:gd name="connsiteX12" fmla="*/ 428143 w 609600"/>
                <a:gd name="connsiteY12" fmla="*/ 412432 h 609587"/>
                <a:gd name="connsiteX13" fmla="*/ 181458 w 609600"/>
                <a:gd name="connsiteY13" fmla="*/ 412432 h 609587"/>
                <a:gd name="connsiteX14" fmla="*/ 144044 w 609600"/>
                <a:gd name="connsiteY14" fmla="*/ 375030 h 609587"/>
                <a:gd name="connsiteX15" fmla="*/ 144044 w 609600"/>
                <a:gd name="connsiteY15" fmla="*/ 234568 h 609587"/>
                <a:gd name="connsiteX16" fmla="*/ 181458 w 609600"/>
                <a:gd name="connsiteY16" fmla="*/ 197154 h 609587"/>
                <a:gd name="connsiteX17" fmla="*/ 258753 w 609600"/>
                <a:gd name="connsiteY17" fmla="*/ 38703 h 609587"/>
                <a:gd name="connsiteX18" fmla="*/ 258753 w 609600"/>
                <a:gd name="connsiteY18" fmla="*/ 76866 h 609587"/>
                <a:gd name="connsiteX19" fmla="*/ 244732 w 609600"/>
                <a:gd name="connsiteY19" fmla="*/ 95472 h 609587"/>
                <a:gd name="connsiteX20" fmla="*/ 220132 w 609600"/>
                <a:gd name="connsiteY20" fmla="*/ 104172 h 609587"/>
                <a:gd name="connsiteX21" fmla="*/ 220132 w 609600"/>
                <a:gd name="connsiteY21" fmla="*/ 104184 h 609587"/>
                <a:gd name="connsiteX22" fmla="*/ 199311 w 609600"/>
                <a:gd name="connsiteY22" fmla="*/ 114353 h 609587"/>
                <a:gd name="connsiteX23" fmla="*/ 176223 w 609600"/>
                <a:gd name="connsiteY23" fmla="*/ 111115 h 609587"/>
                <a:gd name="connsiteX24" fmla="*/ 149197 w 609600"/>
                <a:gd name="connsiteY24" fmla="*/ 84089 h 609587"/>
                <a:gd name="connsiteX25" fmla="*/ 84097 w 609600"/>
                <a:gd name="connsiteY25" fmla="*/ 149202 h 609587"/>
                <a:gd name="connsiteX26" fmla="*/ 111123 w 609600"/>
                <a:gd name="connsiteY26" fmla="*/ 176227 h 609587"/>
                <a:gd name="connsiteX27" fmla="*/ 114348 w 609600"/>
                <a:gd name="connsiteY27" fmla="*/ 199303 h 609587"/>
                <a:gd name="connsiteX28" fmla="*/ 103591 w 609600"/>
                <a:gd name="connsiteY28" fmla="*/ 221528 h 609587"/>
                <a:gd name="connsiteX29" fmla="*/ 103596 w 609600"/>
                <a:gd name="connsiteY29" fmla="*/ 221533 h 609587"/>
                <a:gd name="connsiteX30" fmla="*/ 103594 w 609600"/>
                <a:gd name="connsiteY30" fmla="*/ 221533 h 609587"/>
                <a:gd name="connsiteX31" fmla="*/ 95479 w 609600"/>
                <a:gd name="connsiteY31" fmla="*/ 244736 h 609587"/>
                <a:gd name="connsiteX32" fmla="*/ 76873 w 609600"/>
                <a:gd name="connsiteY32" fmla="*/ 258744 h 609587"/>
                <a:gd name="connsiteX33" fmla="*/ 38697 w 609600"/>
                <a:gd name="connsiteY33" fmla="*/ 258744 h 609587"/>
                <a:gd name="connsiteX34" fmla="*/ 38697 w 609600"/>
                <a:gd name="connsiteY34" fmla="*/ 350845 h 609587"/>
                <a:gd name="connsiteX35" fmla="*/ 76873 w 609600"/>
                <a:gd name="connsiteY35" fmla="*/ 350845 h 609587"/>
                <a:gd name="connsiteX36" fmla="*/ 95479 w 609600"/>
                <a:gd name="connsiteY36" fmla="*/ 364878 h 609587"/>
                <a:gd name="connsiteX37" fmla="*/ 102934 w 609600"/>
                <a:gd name="connsiteY37" fmla="*/ 386443 h 609587"/>
                <a:gd name="connsiteX38" fmla="*/ 102936 w 609600"/>
                <a:gd name="connsiteY38" fmla="*/ 386443 h 609587"/>
                <a:gd name="connsiteX39" fmla="*/ 114351 w 609600"/>
                <a:gd name="connsiteY39" fmla="*/ 410251 h 609587"/>
                <a:gd name="connsiteX40" fmla="*/ 111138 w 609600"/>
                <a:gd name="connsiteY40" fmla="*/ 433353 h 609587"/>
                <a:gd name="connsiteX41" fmla="*/ 84087 w 609600"/>
                <a:gd name="connsiteY41" fmla="*/ 460391 h 609587"/>
                <a:gd name="connsiteX42" fmla="*/ 149213 w 609600"/>
                <a:gd name="connsiteY42" fmla="*/ 525504 h 609587"/>
                <a:gd name="connsiteX43" fmla="*/ 176251 w 609600"/>
                <a:gd name="connsiteY43" fmla="*/ 498466 h 609587"/>
                <a:gd name="connsiteX44" fmla="*/ 199340 w 609600"/>
                <a:gd name="connsiteY44" fmla="*/ 495227 h 609587"/>
                <a:gd name="connsiteX45" fmla="*/ 222022 w 609600"/>
                <a:gd name="connsiteY45" fmla="*/ 506162 h 609587"/>
                <a:gd name="connsiteX46" fmla="*/ 222024 w 609600"/>
                <a:gd name="connsiteY46" fmla="*/ 506160 h 609587"/>
                <a:gd name="connsiteX47" fmla="*/ 222024 w 609600"/>
                <a:gd name="connsiteY47" fmla="*/ 506165 h 609587"/>
                <a:gd name="connsiteX48" fmla="*/ 244732 w 609600"/>
                <a:gd name="connsiteY48" fmla="*/ 514089 h 609587"/>
                <a:gd name="connsiteX49" fmla="*/ 258765 w 609600"/>
                <a:gd name="connsiteY49" fmla="*/ 532695 h 609587"/>
                <a:gd name="connsiteX50" fmla="*/ 258765 w 609600"/>
                <a:gd name="connsiteY50" fmla="*/ 570884 h 609587"/>
                <a:gd name="connsiteX51" fmla="*/ 350840 w 609600"/>
                <a:gd name="connsiteY51" fmla="*/ 570884 h 609587"/>
                <a:gd name="connsiteX52" fmla="*/ 350840 w 609600"/>
                <a:gd name="connsiteY52" fmla="*/ 532695 h 609587"/>
                <a:gd name="connsiteX53" fmla="*/ 364874 w 609600"/>
                <a:gd name="connsiteY53" fmla="*/ 514089 h 609587"/>
                <a:gd name="connsiteX54" fmla="*/ 389131 w 609600"/>
                <a:gd name="connsiteY54" fmla="*/ 505530 h 609587"/>
                <a:gd name="connsiteX55" fmla="*/ 389131 w 609600"/>
                <a:gd name="connsiteY55" fmla="*/ 505524 h 609587"/>
                <a:gd name="connsiteX56" fmla="*/ 410258 w 609600"/>
                <a:gd name="connsiteY56" fmla="*/ 495239 h 609587"/>
                <a:gd name="connsiteX57" fmla="*/ 433360 w 609600"/>
                <a:gd name="connsiteY57" fmla="*/ 498465 h 609587"/>
                <a:gd name="connsiteX58" fmla="*/ 460411 w 609600"/>
                <a:gd name="connsiteY58" fmla="*/ 525503 h 609587"/>
                <a:gd name="connsiteX59" fmla="*/ 525536 w 609600"/>
                <a:gd name="connsiteY59" fmla="*/ 460390 h 609587"/>
                <a:gd name="connsiteX60" fmla="*/ 498498 w 609600"/>
                <a:gd name="connsiteY60" fmla="*/ 433352 h 609587"/>
                <a:gd name="connsiteX61" fmla="*/ 495259 w 609600"/>
                <a:gd name="connsiteY61" fmla="*/ 410276 h 609587"/>
                <a:gd name="connsiteX62" fmla="*/ 506931 w 609600"/>
                <a:gd name="connsiteY62" fmla="*/ 385777 h 609587"/>
                <a:gd name="connsiteX63" fmla="*/ 506924 w 609600"/>
                <a:gd name="connsiteY63" fmla="*/ 385770 h 609587"/>
                <a:gd name="connsiteX64" fmla="*/ 506933 w 609600"/>
                <a:gd name="connsiteY64" fmla="*/ 385770 h 609587"/>
                <a:gd name="connsiteX65" fmla="*/ 514134 w 609600"/>
                <a:gd name="connsiteY65" fmla="*/ 364840 h 609587"/>
                <a:gd name="connsiteX66" fmla="*/ 532740 w 609600"/>
                <a:gd name="connsiteY66" fmla="*/ 350832 h 609587"/>
                <a:gd name="connsiteX67" fmla="*/ 570903 w 609600"/>
                <a:gd name="connsiteY67" fmla="*/ 350832 h 609587"/>
                <a:gd name="connsiteX68" fmla="*/ 570903 w 609600"/>
                <a:gd name="connsiteY68" fmla="*/ 258744 h 609587"/>
                <a:gd name="connsiteX69" fmla="*/ 532740 w 609600"/>
                <a:gd name="connsiteY69" fmla="*/ 258744 h 609587"/>
                <a:gd name="connsiteX70" fmla="*/ 514134 w 609600"/>
                <a:gd name="connsiteY70" fmla="*/ 244749 h 609587"/>
                <a:gd name="connsiteX71" fmla="*/ 505409 w 609600"/>
                <a:gd name="connsiteY71" fmla="*/ 220111 h 609587"/>
                <a:gd name="connsiteX72" fmla="*/ 505406 w 609600"/>
                <a:gd name="connsiteY72" fmla="*/ 220111 h 609587"/>
                <a:gd name="connsiteX73" fmla="*/ 495275 w 609600"/>
                <a:gd name="connsiteY73" fmla="*/ 199330 h 609587"/>
                <a:gd name="connsiteX74" fmla="*/ 498501 w 609600"/>
                <a:gd name="connsiteY74" fmla="*/ 176228 h 609587"/>
                <a:gd name="connsiteX75" fmla="*/ 525526 w 609600"/>
                <a:gd name="connsiteY75" fmla="*/ 149203 h 609587"/>
                <a:gd name="connsiteX76" fmla="*/ 460401 w 609600"/>
                <a:gd name="connsiteY76" fmla="*/ 84090 h 609587"/>
                <a:gd name="connsiteX77" fmla="*/ 433362 w 609600"/>
                <a:gd name="connsiteY77" fmla="*/ 111128 h 609587"/>
                <a:gd name="connsiteX78" fmla="*/ 410261 w 609600"/>
                <a:gd name="connsiteY78" fmla="*/ 114341 h 609587"/>
                <a:gd name="connsiteX79" fmla="*/ 386398 w 609600"/>
                <a:gd name="connsiteY79" fmla="*/ 102924 h 609587"/>
                <a:gd name="connsiteX80" fmla="*/ 386396 w 609600"/>
                <a:gd name="connsiteY80" fmla="*/ 102926 h 609587"/>
                <a:gd name="connsiteX81" fmla="*/ 364836 w 609600"/>
                <a:gd name="connsiteY81" fmla="*/ 95472 h 609587"/>
                <a:gd name="connsiteX82" fmla="*/ 350828 w 609600"/>
                <a:gd name="connsiteY82" fmla="*/ 76866 h 609587"/>
                <a:gd name="connsiteX83" fmla="*/ 350828 w 609600"/>
                <a:gd name="connsiteY83" fmla="*/ 38703 h 609587"/>
                <a:gd name="connsiteX84" fmla="*/ 256874 w 609600"/>
                <a:gd name="connsiteY84" fmla="*/ 0 h 609587"/>
                <a:gd name="connsiteX85" fmla="*/ 352695 w 609600"/>
                <a:gd name="connsiteY85" fmla="*/ 0 h 609587"/>
                <a:gd name="connsiteX86" fmla="*/ 389538 w 609600"/>
                <a:gd name="connsiteY86" fmla="*/ 36843 h 609587"/>
                <a:gd name="connsiteX87" fmla="*/ 389538 w 609600"/>
                <a:gd name="connsiteY87" fmla="*/ 62738 h 609587"/>
                <a:gd name="connsiteX88" fmla="*/ 401565 w 609600"/>
                <a:gd name="connsiteY88" fmla="*/ 67297 h 609587"/>
                <a:gd name="connsiteX89" fmla="*/ 401565 w 609600"/>
                <a:gd name="connsiteY89" fmla="*/ 67300 h 609587"/>
                <a:gd name="connsiteX90" fmla="*/ 416001 w 609600"/>
                <a:gd name="connsiteY90" fmla="*/ 73725 h 609587"/>
                <a:gd name="connsiteX91" fmla="*/ 434340 w 609600"/>
                <a:gd name="connsiteY91" fmla="*/ 55386 h 609587"/>
                <a:gd name="connsiteX92" fmla="*/ 486448 w 609600"/>
                <a:gd name="connsiteY92" fmla="*/ 55386 h 609587"/>
                <a:gd name="connsiteX93" fmla="*/ 554215 w 609600"/>
                <a:gd name="connsiteY93" fmla="*/ 123153 h 609587"/>
                <a:gd name="connsiteX94" fmla="*/ 565010 w 609600"/>
                <a:gd name="connsiteY94" fmla="*/ 149201 h 609587"/>
                <a:gd name="connsiteX95" fmla="*/ 554202 w 609600"/>
                <a:gd name="connsiteY95" fmla="*/ 175261 h 609587"/>
                <a:gd name="connsiteX96" fmla="*/ 535863 w 609600"/>
                <a:gd name="connsiteY96" fmla="*/ 193575 h 609587"/>
                <a:gd name="connsiteX97" fmla="*/ 541578 w 609600"/>
                <a:gd name="connsiteY97" fmla="*/ 206236 h 609587"/>
                <a:gd name="connsiteX98" fmla="*/ 541577 w 609600"/>
                <a:gd name="connsiteY98" fmla="*/ 206237 h 609587"/>
                <a:gd name="connsiteX99" fmla="*/ 541579 w 609600"/>
                <a:gd name="connsiteY99" fmla="*/ 206237 h 609587"/>
                <a:gd name="connsiteX100" fmla="*/ 546875 w 609600"/>
                <a:gd name="connsiteY100" fmla="*/ 220042 h 609587"/>
                <a:gd name="connsiteX101" fmla="*/ 572783 w 609600"/>
                <a:gd name="connsiteY101" fmla="*/ 220042 h 609587"/>
                <a:gd name="connsiteX102" fmla="*/ 609600 w 609600"/>
                <a:gd name="connsiteY102" fmla="*/ 256872 h 609587"/>
                <a:gd name="connsiteX103" fmla="*/ 609600 w 609600"/>
                <a:gd name="connsiteY103" fmla="*/ 352693 h 609587"/>
                <a:gd name="connsiteX104" fmla="*/ 572783 w 609600"/>
                <a:gd name="connsiteY104" fmla="*/ 389536 h 609587"/>
                <a:gd name="connsiteX105" fmla="*/ 546862 w 609600"/>
                <a:gd name="connsiteY105" fmla="*/ 389536 h 609587"/>
                <a:gd name="connsiteX106" fmla="*/ 542468 w 609600"/>
                <a:gd name="connsiteY106" fmla="*/ 401119 h 609587"/>
                <a:gd name="connsiteX107" fmla="*/ 542467 w 609600"/>
                <a:gd name="connsiteY107" fmla="*/ 401119 h 609587"/>
                <a:gd name="connsiteX108" fmla="*/ 535864 w 609600"/>
                <a:gd name="connsiteY108" fmla="*/ 415975 h 609587"/>
                <a:gd name="connsiteX109" fmla="*/ 554215 w 609600"/>
                <a:gd name="connsiteY109" fmla="*/ 434326 h 609587"/>
                <a:gd name="connsiteX110" fmla="*/ 554215 w 609600"/>
                <a:gd name="connsiteY110" fmla="*/ 486422 h 609587"/>
                <a:gd name="connsiteX111" fmla="*/ 486448 w 609600"/>
                <a:gd name="connsiteY111" fmla="*/ 554176 h 609587"/>
                <a:gd name="connsiteX112" fmla="*/ 434353 w 609600"/>
                <a:gd name="connsiteY112" fmla="*/ 554176 h 609587"/>
                <a:gd name="connsiteX113" fmla="*/ 416001 w 609600"/>
                <a:gd name="connsiteY113" fmla="*/ 535838 h 609587"/>
                <a:gd name="connsiteX114" fmla="*/ 405959 w 609600"/>
                <a:gd name="connsiteY114" fmla="*/ 540420 h 609587"/>
                <a:gd name="connsiteX115" fmla="*/ 405959 w 609600"/>
                <a:gd name="connsiteY115" fmla="*/ 540423 h 609587"/>
                <a:gd name="connsiteX116" fmla="*/ 389551 w 609600"/>
                <a:gd name="connsiteY116" fmla="*/ 546824 h 609587"/>
                <a:gd name="connsiteX117" fmla="*/ 389551 w 609600"/>
                <a:gd name="connsiteY117" fmla="*/ 572757 h 609587"/>
                <a:gd name="connsiteX118" fmla="*/ 352721 w 609600"/>
                <a:gd name="connsiteY118" fmla="*/ 609587 h 609587"/>
                <a:gd name="connsiteX119" fmla="*/ 256887 w 609600"/>
                <a:gd name="connsiteY119" fmla="*/ 609587 h 609587"/>
                <a:gd name="connsiteX120" fmla="*/ 220069 w 609600"/>
                <a:gd name="connsiteY120" fmla="*/ 572757 h 609587"/>
                <a:gd name="connsiteX121" fmla="*/ 220069 w 609600"/>
                <a:gd name="connsiteY121" fmla="*/ 546824 h 609587"/>
                <a:gd name="connsiteX122" fmla="*/ 207560 w 609600"/>
                <a:gd name="connsiteY122" fmla="*/ 542061 h 609587"/>
                <a:gd name="connsiteX123" fmla="*/ 207560 w 609600"/>
                <a:gd name="connsiteY123" fmla="*/ 542059 h 609587"/>
                <a:gd name="connsiteX124" fmla="*/ 207556 w 609600"/>
                <a:gd name="connsiteY124" fmla="*/ 542063 h 609587"/>
                <a:gd name="connsiteX125" fmla="*/ 193598 w 609600"/>
                <a:gd name="connsiteY125" fmla="*/ 535827 h 609587"/>
                <a:gd name="connsiteX126" fmla="*/ 175247 w 609600"/>
                <a:gd name="connsiteY126" fmla="*/ 554191 h 609587"/>
                <a:gd name="connsiteX127" fmla="*/ 123152 w 609600"/>
                <a:gd name="connsiteY127" fmla="*/ 554204 h 609587"/>
                <a:gd name="connsiteX128" fmla="*/ 55397 w 609600"/>
                <a:gd name="connsiteY128" fmla="*/ 486437 h 609587"/>
                <a:gd name="connsiteX129" fmla="*/ 55384 w 609600"/>
                <a:gd name="connsiteY129" fmla="*/ 434341 h 609587"/>
                <a:gd name="connsiteX130" fmla="*/ 73736 w 609600"/>
                <a:gd name="connsiteY130" fmla="*/ 415990 h 609587"/>
                <a:gd name="connsiteX131" fmla="*/ 67792 w 609600"/>
                <a:gd name="connsiteY131" fmla="*/ 402731 h 609587"/>
                <a:gd name="connsiteX132" fmla="*/ 67793 w 609600"/>
                <a:gd name="connsiteY132" fmla="*/ 402731 h 609587"/>
                <a:gd name="connsiteX133" fmla="*/ 62751 w 609600"/>
                <a:gd name="connsiteY133" fmla="*/ 389549 h 609587"/>
                <a:gd name="connsiteX134" fmla="*/ 36843 w 609600"/>
                <a:gd name="connsiteY134" fmla="*/ 389549 h 609587"/>
                <a:gd name="connsiteX135" fmla="*/ 0 w 609600"/>
                <a:gd name="connsiteY135" fmla="*/ 352706 h 609587"/>
                <a:gd name="connsiteX136" fmla="*/ 0 w 609600"/>
                <a:gd name="connsiteY136" fmla="*/ 256885 h 609587"/>
                <a:gd name="connsiteX137" fmla="*/ 36843 w 609600"/>
                <a:gd name="connsiteY137" fmla="*/ 220042 h 609587"/>
                <a:gd name="connsiteX138" fmla="*/ 62738 w 609600"/>
                <a:gd name="connsiteY138" fmla="*/ 220042 h 609587"/>
                <a:gd name="connsiteX139" fmla="*/ 68034 w 609600"/>
                <a:gd name="connsiteY139" fmla="*/ 206237 h 609587"/>
                <a:gd name="connsiteX140" fmla="*/ 68039 w 609600"/>
                <a:gd name="connsiteY140" fmla="*/ 206237 h 609587"/>
                <a:gd name="connsiteX141" fmla="*/ 73736 w 609600"/>
                <a:gd name="connsiteY141" fmla="*/ 193560 h 609587"/>
                <a:gd name="connsiteX142" fmla="*/ 55397 w 609600"/>
                <a:gd name="connsiteY142" fmla="*/ 175234 h 609587"/>
                <a:gd name="connsiteX143" fmla="*/ 44615 w 609600"/>
                <a:gd name="connsiteY143" fmla="*/ 149186 h 609587"/>
                <a:gd name="connsiteX144" fmla="*/ 55385 w 609600"/>
                <a:gd name="connsiteY144" fmla="*/ 123151 h 609587"/>
                <a:gd name="connsiteX145" fmla="*/ 123152 w 609600"/>
                <a:gd name="connsiteY145" fmla="*/ 55397 h 609587"/>
                <a:gd name="connsiteX146" fmla="*/ 149174 w 609600"/>
                <a:gd name="connsiteY146" fmla="*/ 45300 h 609587"/>
                <a:gd name="connsiteX147" fmla="*/ 175235 w 609600"/>
                <a:gd name="connsiteY147" fmla="*/ 55397 h 609587"/>
                <a:gd name="connsiteX148" fmla="*/ 193561 w 609600"/>
                <a:gd name="connsiteY148" fmla="*/ 73723 h 609587"/>
                <a:gd name="connsiteX149" fmla="*/ 206112 w 609600"/>
                <a:gd name="connsiteY149" fmla="*/ 68088 h 609587"/>
                <a:gd name="connsiteX150" fmla="*/ 206112 w 609600"/>
                <a:gd name="connsiteY150" fmla="*/ 68085 h 609587"/>
                <a:gd name="connsiteX151" fmla="*/ 220044 w 609600"/>
                <a:gd name="connsiteY151" fmla="*/ 62738 h 609587"/>
                <a:gd name="connsiteX152" fmla="*/ 220044 w 609600"/>
                <a:gd name="connsiteY152" fmla="*/ 36843 h 609587"/>
                <a:gd name="connsiteX153" fmla="*/ 256874 w 609600"/>
                <a:gd name="connsiteY153" fmla="*/ 0 h 60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609600" h="609587">
                  <a:moveTo>
                    <a:pt x="181767" y="297779"/>
                  </a:moveTo>
                  <a:lnTo>
                    <a:pt x="182148" y="375033"/>
                  </a:lnTo>
                  <a:lnTo>
                    <a:pt x="427461" y="374335"/>
                  </a:lnTo>
                  <a:lnTo>
                    <a:pt x="427461" y="297779"/>
                  </a:lnTo>
                  <a:close/>
                  <a:moveTo>
                    <a:pt x="427461" y="234567"/>
                  </a:moveTo>
                  <a:lnTo>
                    <a:pt x="181462" y="235253"/>
                  </a:lnTo>
                  <a:lnTo>
                    <a:pt x="181576" y="259675"/>
                  </a:lnTo>
                  <a:lnTo>
                    <a:pt x="427461" y="259675"/>
                  </a:lnTo>
                  <a:close/>
                  <a:moveTo>
                    <a:pt x="181458" y="197154"/>
                  </a:moveTo>
                  <a:lnTo>
                    <a:pt x="428143" y="197154"/>
                  </a:lnTo>
                  <a:cubicBezTo>
                    <a:pt x="448781" y="197154"/>
                    <a:pt x="465557" y="213931"/>
                    <a:pt x="465557" y="234568"/>
                  </a:cubicBezTo>
                  <a:lnTo>
                    <a:pt x="465557" y="375030"/>
                  </a:lnTo>
                  <a:cubicBezTo>
                    <a:pt x="465557" y="395655"/>
                    <a:pt x="448781" y="412432"/>
                    <a:pt x="428143" y="412432"/>
                  </a:cubicBezTo>
                  <a:lnTo>
                    <a:pt x="181458" y="412432"/>
                  </a:lnTo>
                  <a:cubicBezTo>
                    <a:pt x="160821" y="412432"/>
                    <a:pt x="144044" y="395655"/>
                    <a:pt x="144044" y="375030"/>
                  </a:cubicBezTo>
                  <a:lnTo>
                    <a:pt x="144044" y="234568"/>
                  </a:lnTo>
                  <a:cubicBezTo>
                    <a:pt x="144044" y="213931"/>
                    <a:pt x="160821" y="197154"/>
                    <a:pt x="181458" y="197154"/>
                  </a:cubicBezTo>
                  <a:close/>
                  <a:moveTo>
                    <a:pt x="258753" y="38703"/>
                  </a:moveTo>
                  <a:lnTo>
                    <a:pt x="258753" y="76866"/>
                  </a:lnTo>
                  <a:cubicBezTo>
                    <a:pt x="258753" y="85503"/>
                    <a:pt x="253038" y="93084"/>
                    <a:pt x="244732" y="95472"/>
                  </a:cubicBezTo>
                  <a:cubicBezTo>
                    <a:pt x="236388" y="97872"/>
                    <a:pt x="228158" y="100781"/>
                    <a:pt x="220132" y="104172"/>
                  </a:cubicBezTo>
                  <a:lnTo>
                    <a:pt x="220132" y="104184"/>
                  </a:lnTo>
                  <a:lnTo>
                    <a:pt x="199311" y="114353"/>
                  </a:lnTo>
                  <a:cubicBezTo>
                    <a:pt x="191793" y="118531"/>
                    <a:pt x="182357" y="117261"/>
                    <a:pt x="176223" y="111115"/>
                  </a:cubicBezTo>
                  <a:lnTo>
                    <a:pt x="149197" y="84089"/>
                  </a:lnTo>
                  <a:lnTo>
                    <a:pt x="84097" y="149202"/>
                  </a:lnTo>
                  <a:lnTo>
                    <a:pt x="111123" y="176227"/>
                  </a:lnTo>
                  <a:cubicBezTo>
                    <a:pt x="117219" y="182336"/>
                    <a:pt x="118552" y="191747"/>
                    <a:pt x="114348" y="199303"/>
                  </a:cubicBezTo>
                  <a:cubicBezTo>
                    <a:pt x="110335" y="206504"/>
                    <a:pt x="106754" y="213934"/>
                    <a:pt x="103591" y="221528"/>
                  </a:cubicBezTo>
                  <a:lnTo>
                    <a:pt x="103596" y="221533"/>
                  </a:lnTo>
                  <a:lnTo>
                    <a:pt x="103594" y="221533"/>
                  </a:lnTo>
                  <a:cubicBezTo>
                    <a:pt x="100444" y="229115"/>
                    <a:pt x="97727" y="236875"/>
                    <a:pt x="95479" y="244736"/>
                  </a:cubicBezTo>
                  <a:cubicBezTo>
                    <a:pt x="93104" y="253029"/>
                    <a:pt x="85496" y="258744"/>
                    <a:pt x="76873" y="258744"/>
                  </a:cubicBezTo>
                  <a:lnTo>
                    <a:pt x="38697" y="258744"/>
                  </a:lnTo>
                  <a:lnTo>
                    <a:pt x="38697" y="350845"/>
                  </a:lnTo>
                  <a:lnTo>
                    <a:pt x="76873" y="350845"/>
                  </a:lnTo>
                  <a:cubicBezTo>
                    <a:pt x="85509" y="350845"/>
                    <a:pt x="93104" y="356560"/>
                    <a:pt x="95479" y="364878"/>
                  </a:cubicBezTo>
                  <a:cubicBezTo>
                    <a:pt x="97587" y="372181"/>
                    <a:pt x="100063" y="379369"/>
                    <a:pt x="102934" y="386443"/>
                  </a:cubicBezTo>
                  <a:lnTo>
                    <a:pt x="102936" y="386443"/>
                  </a:lnTo>
                  <a:lnTo>
                    <a:pt x="114351" y="410251"/>
                  </a:lnTo>
                  <a:cubicBezTo>
                    <a:pt x="118568" y="417808"/>
                    <a:pt x="117247" y="427231"/>
                    <a:pt x="111138" y="433353"/>
                  </a:cubicBezTo>
                  <a:lnTo>
                    <a:pt x="84087" y="460391"/>
                  </a:lnTo>
                  <a:lnTo>
                    <a:pt x="149213" y="525504"/>
                  </a:lnTo>
                  <a:lnTo>
                    <a:pt x="176251" y="498466"/>
                  </a:lnTo>
                  <a:cubicBezTo>
                    <a:pt x="182360" y="492319"/>
                    <a:pt x="191796" y="491036"/>
                    <a:pt x="199340" y="495227"/>
                  </a:cubicBezTo>
                  <a:cubicBezTo>
                    <a:pt x="206705" y="499317"/>
                    <a:pt x="214287" y="502974"/>
                    <a:pt x="222022" y="506162"/>
                  </a:cubicBezTo>
                  <a:lnTo>
                    <a:pt x="222024" y="506160"/>
                  </a:lnTo>
                  <a:lnTo>
                    <a:pt x="222024" y="506165"/>
                  </a:lnTo>
                  <a:cubicBezTo>
                    <a:pt x="229467" y="509251"/>
                    <a:pt x="237048" y="511892"/>
                    <a:pt x="244732" y="514089"/>
                  </a:cubicBezTo>
                  <a:cubicBezTo>
                    <a:pt x="253050" y="516464"/>
                    <a:pt x="258765" y="524046"/>
                    <a:pt x="258765" y="532695"/>
                  </a:cubicBezTo>
                  <a:lnTo>
                    <a:pt x="258765" y="570884"/>
                  </a:lnTo>
                  <a:lnTo>
                    <a:pt x="350840" y="570884"/>
                  </a:lnTo>
                  <a:lnTo>
                    <a:pt x="350840" y="532695"/>
                  </a:lnTo>
                  <a:cubicBezTo>
                    <a:pt x="350840" y="524059"/>
                    <a:pt x="356568" y="516464"/>
                    <a:pt x="364874" y="514089"/>
                  </a:cubicBezTo>
                  <a:cubicBezTo>
                    <a:pt x="373104" y="511727"/>
                    <a:pt x="381219" y="508870"/>
                    <a:pt x="389131" y="505530"/>
                  </a:cubicBezTo>
                  <a:lnTo>
                    <a:pt x="389131" y="505524"/>
                  </a:lnTo>
                  <a:lnTo>
                    <a:pt x="410258" y="495239"/>
                  </a:lnTo>
                  <a:cubicBezTo>
                    <a:pt x="417777" y="491022"/>
                    <a:pt x="427213" y="492318"/>
                    <a:pt x="433360" y="498465"/>
                  </a:cubicBezTo>
                  <a:lnTo>
                    <a:pt x="460411" y="525503"/>
                  </a:lnTo>
                  <a:lnTo>
                    <a:pt x="525536" y="460390"/>
                  </a:lnTo>
                  <a:lnTo>
                    <a:pt x="498498" y="433352"/>
                  </a:lnTo>
                  <a:cubicBezTo>
                    <a:pt x="492377" y="427230"/>
                    <a:pt x="491068" y="417832"/>
                    <a:pt x="495259" y="410276"/>
                  </a:cubicBezTo>
                  <a:cubicBezTo>
                    <a:pt x="499654" y="402351"/>
                    <a:pt x="503553" y="394159"/>
                    <a:pt x="506931" y="385777"/>
                  </a:cubicBezTo>
                  <a:lnTo>
                    <a:pt x="506924" y="385770"/>
                  </a:lnTo>
                  <a:lnTo>
                    <a:pt x="506933" y="385770"/>
                  </a:lnTo>
                  <a:cubicBezTo>
                    <a:pt x="509689" y="378912"/>
                    <a:pt x="512102" y="371914"/>
                    <a:pt x="514134" y="364840"/>
                  </a:cubicBezTo>
                  <a:cubicBezTo>
                    <a:pt x="516535" y="356547"/>
                    <a:pt x="524104" y="350832"/>
                    <a:pt x="532740" y="350832"/>
                  </a:cubicBezTo>
                  <a:lnTo>
                    <a:pt x="570903" y="350832"/>
                  </a:lnTo>
                  <a:lnTo>
                    <a:pt x="570903" y="258744"/>
                  </a:lnTo>
                  <a:lnTo>
                    <a:pt x="532740" y="258744"/>
                  </a:lnTo>
                  <a:cubicBezTo>
                    <a:pt x="524104" y="258744"/>
                    <a:pt x="516509" y="253042"/>
                    <a:pt x="514134" y="244749"/>
                  </a:cubicBezTo>
                  <a:cubicBezTo>
                    <a:pt x="511721" y="236380"/>
                    <a:pt x="508813" y="228150"/>
                    <a:pt x="505409" y="220111"/>
                  </a:cubicBezTo>
                  <a:lnTo>
                    <a:pt x="505406" y="220111"/>
                  </a:lnTo>
                  <a:lnTo>
                    <a:pt x="495275" y="199330"/>
                  </a:lnTo>
                  <a:cubicBezTo>
                    <a:pt x="491071" y="191761"/>
                    <a:pt x="492379" y="182337"/>
                    <a:pt x="498501" y="176228"/>
                  </a:cubicBezTo>
                  <a:lnTo>
                    <a:pt x="525526" y="149203"/>
                  </a:lnTo>
                  <a:lnTo>
                    <a:pt x="460401" y="84090"/>
                  </a:lnTo>
                  <a:lnTo>
                    <a:pt x="433362" y="111128"/>
                  </a:lnTo>
                  <a:cubicBezTo>
                    <a:pt x="427216" y="117237"/>
                    <a:pt x="417779" y="118532"/>
                    <a:pt x="410261" y="114341"/>
                  </a:cubicBezTo>
                  <a:cubicBezTo>
                    <a:pt x="402552" y="110062"/>
                    <a:pt x="394577" y="106239"/>
                    <a:pt x="386398" y="102924"/>
                  </a:cubicBezTo>
                  <a:lnTo>
                    <a:pt x="386396" y="102926"/>
                  </a:lnTo>
                  <a:lnTo>
                    <a:pt x="364836" y="95472"/>
                  </a:lnTo>
                  <a:cubicBezTo>
                    <a:pt x="356555" y="93084"/>
                    <a:pt x="350828" y="85503"/>
                    <a:pt x="350828" y="76866"/>
                  </a:cubicBezTo>
                  <a:lnTo>
                    <a:pt x="350828" y="38703"/>
                  </a:lnTo>
                  <a:close/>
                  <a:moveTo>
                    <a:pt x="256874" y="0"/>
                  </a:moveTo>
                  <a:lnTo>
                    <a:pt x="352695" y="0"/>
                  </a:lnTo>
                  <a:cubicBezTo>
                    <a:pt x="373015" y="0"/>
                    <a:pt x="389538" y="16523"/>
                    <a:pt x="389538" y="36843"/>
                  </a:cubicBezTo>
                  <a:lnTo>
                    <a:pt x="389538" y="62738"/>
                  </a:lnTo>
                  <a:cubicBezTo>
                    <a:pt x="393577" y="64148"/>
                    <a:pt x="397603" y="65672"/>
                    <a:pt x="401565" y="67297"/>
                  </a:cubicBezTo>
                  <a:lnTo>
                    <a:pt x="401565" y="67300"/>
                  </a:lnTo>
                  <a:lnTo>
                    <a:pt x="416001" y="73725"/>
                  </a:lnTo>
                  <a:lnTo>
                    <a:pt x="434340" y="55386"/>
                  </a:lnTo>
                  <a:cubicBezTo>
                    <a:pt x="448348" y="41467"/>
                    <a:pt x="472529" y="41492"/>
                    <a:pt x="486448" y="55386"/>
                  </a:cubicBezTo>
                  <a:lnTo>
                    <a:pt x="554215" y="123153"/>
                  </a:lnTo>
                  <a:cubicBezTo>
                    <a:pt x="561187" y="130113"/>
                    <a:pt x="565010" y="139371"/>
                    <a:pt x="565010" y="149201"/>
                  </a:cubicBezTo>
                  <a:cubicBezTo>
                    <a:pt x="564997" y="159056"/>
                    <a:pt x="561175" y="168302"/>
                    <a:pt x="554202" y="175261"/>
                  </a:cubicBezTo>
                  <a:lnTo>
                    <a:pt x="535863" y="193575"/>
                  </a:lnTo>
                  <a:cubicBezTo>
                    <a:pt x="537895" y="197740"/>
                    <a:pt x="539788" y="201969"/>
                    <a:pt x="541578" y="206236"/>
                  </a:cubicBezTo>
                  <a:lnTo>
                    <a:pt x="541577" y="206237"/>
                  </a:lnTo>
                  <a:lnTo>
                    <a:pt x="541579" y="206237"/>
                  </a:lnTo>
                  <a:cubicBezTo>
                    <a:pt x="543471" y="210796"/>
                    <a:pt x="545236" y="215394"/>
                    <a:pt x="546875" y="220042"/>
                  </a:cubicBezTo>
                  <a:lnTo>
                    <a:pt x="572783" y="220042"/>
                  </a:lnTo>
                  <a:cubicBezTo>
                    <a:pt x="593077" y="220042"/>
                    <a:pt x="609600" y="236552"/>
                    <a:pt x="609600" y="256872"/>
                  </a:cubicBezTo>
                  <a:lnTo>
                    <a:pt x="609600" y="352693"/>
                  </a:lnTo>
                  <a:cubicBezTo>
                    <a:pt x="609600" y="373001"/>
                    <a:pt x="593077" y="389536"/>
                    <a:pt x="572783" y="389536"/>
                  </a:cubicBezTo>
                  <a:lnTo>
                    <a:pt x="546862" y="389536"/>
                  </a:lnTo>
                  <a:cubicBezTo>
                    <a:pt x="545490" y="393435"/>
                    <a:pt x="544017" y="397296"/>
                    <a:pt x="542468" y="401119"/>
                  </a:cubicBezTo>
                  <a:lnTo>
                    <a:pt x="542467" y="401119"/>
                  </a:lnTo>
                  <a:lnTo>
                    <a:pt x="535864" y="415975"/>
                  </a:lnTo>
                  <a:lnTo>
                    <a:pt x="554215" y="434326"/>
                  </a:lnTo>
                  <a:cubicBezTo>
                    <a:pt x="568579" y="448703"/>
                    <a:pt x="568579" y="472058"/>
                    <a:pt x="554215" y="486422"/>
                  </a:cubicBezTo>
                  <a:lnTo>
                    <a:pt x="486448" y="554176"/>
                  </a:lnTo>
                  <a:cubicBezTo>
                    <a:pt x="473011" y="567626"/>
                    <a:pt x="447827" y="567651"/>
                    <a:pt x="434353" y="554176"/>
                  </a:cubicBezTo>
                  <a:lnTo>
                    <a:pt x="416001" y="535838"/>
                  </a:lnTo>
                  <a:lnTo>
                    <a:pt x="405959" y="540420"/>
                  </a:lnTo>
                  <a:lnTo>
                    <a:pt x="405959" y="540423"/>
                  </a:lnTo>
                  <a:cubicBezTo>
                    <a:pt x="400562" y="542760"/>
                    <a:pt x="395075" y="544881"/>
                    <a:pt x="389551" y="546824"/>
                  </a:cubicBezTo>
                  <a:lnTo>
                    <a:pt x="389551" y="572757"/>
                  </a:lnTo>
                  <a:cubicBezTo>
                    <a:pt x="389551" y="593052"/>
                    <a:pt x="373028" y="609587"/>
                    <a:pt x="352721" y="609587"/>
                  </a:cubicBezTo>
                  <a:lnTo>
                    <a:pt x="256887" y="609587"/>
                  </a:lnTo>
                  <a:cubicBezTo>
                    <a:pt x="236579" y="609587"/>
                    <a:pt x="220069" y="593052"/>
                    <a:pt x="220069" y="572757"/>
                  </a:cubicBezTo>
                  <a:lnTo>
                    <a:pt x="220069" y="546824"/>
                  </a:lnTo>
                  <a:cubicBezTo>
                    <a:pt x="215866" y="545351"/>
                    <a:pt x="211687" y="543763"/>
                    <a:pt x="207560" y="542061"/>
                  </a:cubicBezTo>
                  <a:lnTo>
                    <a:pt x="207560" y="542059"/>
                  </a:lnTo>
                  <a:lnTo>
                    <a:pt x="207556" y="542063"/>
                  </a:lnTo>
                  <a:cubicBezTo>
                    <a:pt x="202857" y="540119"/>
                    <a:pt x="198196" y="538049"/>
                    <a:pt x="193598" y="535827"/>
                  </a:cubicBezTo>
                  <a:lnTo>
                    <a:pt x="175247" y="554191"/>
                  </a:lnTo>
                  <a:cubicBezTo>
                    <a:pt x="161340" y="568098"/>
                    <a:pt x="137083" y="568110"/>
                    <a:pt x="123152" y="554204"/>
                  </a:cubicBezTo>
                  <a:lnTo>
                    <a:pt x="55397" y="486437"/>
                  </a:lnTo>
                  <a:cubicBezTo>
                    <a:pt x="41059" y="472086"/>
                    <a:pt x="41046" y="448705"/>
                    <a:pt x="55384" y="434341"/>
                  </a:cubicBezTo>
                  <a:lnTo>
                    <a:pt x="73736" y="415990"/>
                  </a:lnTo>
                  <a:cubicBezTo>
                    <a:pt x="71628" y="411621"/>
                    <a:pt x="69646" y="407214"/>
                    <a:pt x="67792" y="402731"/>
                  </a:cubicBezTo>
                  <a:lnTo>
                    <a:pt x="67793" y="402731"/>
                  </a:lnTo>
                  <a:lnTo>
                    <a:pt x="62751" y="389549"/>
                  </a:lnTo>
                  <a:lnTo>
                    <a:pt x="36843" y="389549"/>
                  </a:lnTo>
                  <a:cubicBezTo>
                    <a:pt x="16523" y="389549"/>
                    <a:pt x="0" y="373013"/>
                    <a:pt x="0" y="352706"/>
                  </a:cubicBezTo>
                  <a:lnTo>
                    <a:pt x="0" y="256885"/>
                  </a:lnTo>
                  <a:cubicBezTo>
                    <a:pt x="0" y="236565"/>
                    <a:pt x="16523" y="220042"/>
                    <a:pt x="36843" y="220042"/>
                  </a:cubicBezTo>
                  <a:lnTo>
                    <a:pt x="62738" y="220042"/>
                  </a:lnTo>
                  <a:cubicBezTo>
                    <a:pt x="64364" y="215394"/>
                    <a:pt x="66129" y="210796"/>
                    <a:pt x="68034" y="206237"/>
                  </a:cubicBezTo>
                  <a:lnTo>
                    <a:pt x="68039" y="206237"/>
                  </a:lnTo>
                  <a:lnTo>
                    <a:pt x="73736" y="193560"/>
                  </a:lnTo>
                  <a:lnTo>
                    <a:pt x="55397" y="175234"/>
                  </a:lnTo>
                  <a:cubicBezTo>
                    <a:pt x="48450" y="168287"/>
                    <a:pt x="44615" y="159041"/>
                    <a:pt x="44615" y="149186"/>
                  </a:cubicBezTo>
                  <a:cubicBezTo>
                    <a:pt x="44615" y="139356"/>
                    <a:pt x="48450" y="130098"/>
                    <a:pt x="55385" y="123151"/>
                  </a:cubicBezTo>
                  <a:lnTo>
                    <a:pt x="123152" y="55397"/>
                  </a:lnTo>
                  <a:cubicBezTo>
                    <a:pt x="129858" y="48672"/>
                    <a:pt x="139513" y="45303"/>
                    <a:pt x="149174" y="45300"/>
                  </a:cubicBezTo>
                  <a:cubicBezTo>
                    <a:pt x="158836" y="45297"/>
                    <a:pt x="168504" y="48659"/>
                    <a:pt x="175235" y="55397"/>
                  </a:cubicBezTo>
                  <a:lnTo>
                    <a:pt x="193561" y="73723"/>
                  </a:lnTo>
                  <a:lnTo>
                    <a:pt x="206112" y="68088"/>
                  </a:lnTo>
                  <a:lnTo>
                    <a:pt x="206112" y="68085"/>
                  </a:lnTo>
                  <a:cubicBezTo>
                    <a:pt x="210709" y="66154"/>
                    <a:pt x="215358" y="64376"/>
                    <a:pt x="220044" y="62738"/>
                  </a:cubicBezTo>
                  <a:lnTo>
                    <a:pt x="220044" y="36843"/>
                  </a:lnTo>
                  <a:cubicBezTo>
                    <a:pt x="220044" y="16523"/>
                    <a:pt x="236567" y="0"/>
                    <a:pt x="256874"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nvGrpSpPr>
          <p:cNvPr id="4" name="Group 3">
            <a:extLst>
              <a:ext uri="{FF2B5EF4-FFF2-40B4-BE49-F238E27FC236}">
                <a16:creationId xmlns:a16="http://schemas.microsoft.com/office/drawing/2014/main" xmlns="" id="{CBB02D69-F0E2-CE4C-B57D-4F10F46F6654}"/>
              </a:ext>
            </a:extLst>
          </p:cNvPr>
          <p:cNvGrpSpPr/>
          <p:nvPr/>
        </p:nvGrpSpPr>
        <p:grpSpPr>
          <a:xfrm>
            <a:off x="3390976" y="2412271"/>
            <a:ext cx="1000508" cy="1000508"/>
            <a:chOff x="3390976" y="2412271"/>
            <a:chExt cx="1000508" cy="1000508"/>
          </a:xfrm>
        </p:grpSpPr>
        <p:sp>
          <p:nvSpPr>
            <p:cNvPr id="33" name="Oval 32">
              <a:extLst>
                <a:ext uri="{FF2B5EF4-FFF2-40B4-BE49-F238E27FC236}">
                  <a16:creationId xmlns:a16="http://schemas.microsoft.com/office/drawing/2014/main" xmlns="" id="{C56EF450-1786-1041-81CC-EFBBAECC5FE9}"/>
                </a:ext>
              </a:extLst>
            </p:cNvPr>
            <p:cNvSpPr/>
            <p:nvPr/>
          </p:nvSpPr>
          <p:spPr>
            <a:xfrm>
              <a:off x="3390976" y="2412271"/>
              <a:ext cx="1000508" cy="1000508"/>
            </a:xfrm>
            <a:prstGeom prst="ellipse">
              <a:avLst/>
            </a:prstGeom>
            <a:solidFill>
              <a:schemeClr val="accent1"/>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31" name="Freeform 30">
              <a:extLst>
                <a:ext uri="{FF2B5EF4-FFF2-40B4-BE49-F238E27FC236}">
                  <a16:creationId xmlns:a16="http://schemas.microsoft.com/office/drawing/2014/main" xmlns="" id="{84DD8887-B76F-A44A-A124-8C054772E4FE}"/>
                </a:ext>
              </a:extLst>
            </p:cNvPr>
            <p:cNvSpPr/>
            <p:nvPr/>
          </p:nvSpPr>
          <p:spPr>
            <a:xfrm>
              <a:off x="3690271" y="2644580"/>
              <a:ext cx="401918" cy="535891"/>
            </a:xfrm>
            <a:custGeom>
              <a:avLst/>
              <a:gdLst>
                <a:gd name="connsiteX0" fmla="*/ 309664 w 457200"/>
                <a:gd name="connsiteY0" fmla="*/ 254084 h 609600"/>
                <a:gd name="connsiteX1" fmla="*/ 323576 w 457200"/>
                <a:gd name="connsiteY1" fmla="*/ 258467 h 609600"/>
                <a:gd name="connsiteX2" fmla="*/ 325939 w 457200"/>
                <a:gd name="connsiteY2" fmla="*/ 285302 h 609600"/>
                <a:gd name="connsiteX3" fmla="*/ 219373 w 457200"/>
                <a:gd name="connsiteY3" fmla="*/ 412289 h 609600"/>
                <a:gd name="connsiteX4" fmla="*/ 204768 w 457200"/>
                <a:gd name="connsiteY4" fmla="*/ 419096 h 609600"/>
                <a:gd name="connsiteX5" fmla="*/ 204590 w 457200"/>
                <a:gd name="connsiteY5" fmla="*/ 419071 h 609600"/>
                <a:gd name="connsiteX6" fmla="*/ 204476 w 457200"/>
                <a:gd name="connsiteY6" fmla="*/ 419096 h 609600"/>
                <a:gd name="connsiteX7" fmla="*/ 191014 w 457200"/>
                <a:gd name="connsiteY7" fmla="*/ 413521 h 609600"/>
                <a:gd name="connsiteX8" fmla="*/ 132391 w 457200"/>
                <a:gd name="connsiteY8" fmla="*/ 354911 h 609600"/>
                <a:gd name="connsiteX9" fmla="*/ 132391 w 457200"/>
                <a:gd name="connsiteY9" fmla="*/ 327974 h 609600"/>
                <a:gd name="connsiteX10" fmla="*/ 159327 w 457200"/>
                <a:gd name="connsiteY10" fmla="*/ 327974 h 609600"/>
                <a:gd name="connsiteX11" fmla="*/ 203396 w 457200"/>
                <a:gd name="connsiteY11" fmla="*/ 372043 h 609600"/>
                <a:gd name="connsiteX12" fmla="*/ 296741 w 457200"/>
                <a:gd name="connsiteY12" fmla="*/ 260816 h 609600"/>
                <a:gd name="connsiteX13" fmla="*/ 309664 w 457200"/>
                <a:gd name="connsiteY13" fmla="*/ 254084 h 609600"/>
                <a:gd name="connsiteX14" fmla="*/ 304803 w 457200"/>
                <a:gd name="connsiteY14" fmla="*/ 47271 h 609600"/>
                <a:gd name="connsiteX15" fmla="*/ 304803 w 457200"/>
                <a:gd name="connsiteY15" fmla="*/ 152402 h 609600"/>
                <a:gd name="connsiteX16" fmla="*/ 409934 w 457200"/>
                <a:gd name="connsiteY16" fmla="*/ 152402 h 609600"/>
                <a:gd name="connsiteX17" fmla="*/ 38100 w 457200"/>
                <a:gd name="connsiteY17" fmla="*/ 38102 h 609600"/>
                <a:gd name="connsiteX18" fmla="*/ 38100 w 457200"/>
                <a:gd name="connsiteY18" fmla="*/ 571502 h 609600"/>
                <a:gd name="connsiteX19" fmla="*/ 419100 w 457200"/>
                <a:gd name="connsiteY19" fmla="*/ 571502 h 609600"/>
                <a:gd name="connsiteX20" fmla="*/ 419100 w 457200"/>
                <a:gd name="connsiteY20" fmla="*/ 190502 h 609600"/>
                <a:gd name="connsiteX21" fmla="*/ 304800 w 457200"/>
                <a:gd name="connsiteY21" fmla="*/ 190502 h 609600"/>
                <a:gd name="connsiteX22" fmla="*/ 266700 w 457200"/>
                <a:gd name="connsiteY22" fmla="*/ 152402 h 609600"/>
                <a:gd name="connsiteX23" fmla="*/ 266700 w 457200"/>
                <a:gd name="connsiteY23" fmla="*/ 38102 h 609600"/>
                <a:gd name="connsiteX24" fmla="*/ 38100 w 457200"/>
                <a:gd name="connsiteY24" fmla="*/ 0 h 609600"/>
                <a:gd name="connsiteX25" fmla="*/ 303251 w 457200"/>
                <a:gd name="connsiteY25" fmla="*/ 0 h 609600"/>
                <a:gd name="connsiteX26" fmla="*/ 303708 w 457200"/>
                <a:gd name="connsiteY26" fmla="*/ 0 h 609600"/>
                <a:gd name="connsiteX27" fmla="*/ 304800 w 457200"/>
                <a:gd name="connsiteY27" fmla="*/ 0 h 609600"/>
                <a:gd name="connsiteX28" fmla="*/ 304800 w 457200"/>
                <a:gd name="connsiteY28" fmla="*/ 229 h 609600"/>
                <a:gd name="connsiteX29" fmla="*/ 316954 w 457200"/>
                <a:gd name="connsiteY29" fmla="*/ 5550 h 609600"/>
                <a:gd name="connsiteX30" fmla="*/ 451650 w 457200"/>
                <a:gd name="connsiteY30" fmla="*/ 140246 h 609600"/>
                <a:gd name="connsiteX31" fmla="*/ 456971 w 457200"/>
                <a:gd name="connsiteY31" fmla="*/ 152400 h 609600"/>
                <a:gd name="connsiteX32" fmla="*/ 457200 w 457200"/>
                <a:gd name="connsiteY32" fmla="*/ 152400 h 609600"/>
                <a:gd name="connsiteX33" fmla="*/ 457200 w 457200"/>
                <a:gd name="connsiteY33" fmla="*/ 153530 h 609600"/>
                <a:gd name="connsiteX34" fmla="*/ 457200 w 457200"/>
                <a:gd name="connsiteY34" fmla="*/ 153911 h 609600"/>
                <a:gd name="connsiteX35" fmla="*/ 457200 w 457200"/>
                <a:gd name="connsiteY35" fmla="*/ 571500 h 609600"/>
                <a:gd name="connsiteX36" fmla="*/ 419100 w 457200"/>
                <a:gd name="connsiteY36" fmla="*/ 609600 h 609600"/>
                <a:gd name="connsiteX37" fmla="*/ 38100 w 457200"/>
                <a:gd name="connsiteY37" fmla="*/ 609600 h 609600"/>
                <a:gd name="connsiteX38" fmla="*/ 0 w 457200"/>
                <a:gd name="connsiteY38" fmla="*/ 571500 h 609600"/>
                <a:gd name="connsiteX39" fmla="*/ 0 w 457200"/>
                <a:gd name="connsiteY39" fmla="*/ 38100 h 609600"/>
                <a:gd name="connsiteX40" fmla="*/ 38100 w 457200"/>
                <a:gd name="connsiteY40"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57200" h="609600">
                  <a:moveTo>
                    <a:pt x="309664" y="254084"/>
                  </a:moveTo>
                  <a:cubicBezTo>
                    <a:pt x="314518" y="253657"/>
                    <a:pt x="319538" y="255083"/>
                    <a:pt x="323576" y="258467"/>
                  </a:cubicBezTo>
                  <a:cubicBezTo>
                    <a:pt x="331641" y="265223"/>
                    <a:pt x="332695" y="277250"/>
                    <a:pt x="325939" y="285302"/>
                  </a:cubicBezTo>
                  <a:lnTo>
                    <a:pt x="219373" y="412289"/>
                  </a:lnTo>
                  <a:cubicBezTo>
                    <a:pt x="215601" y="416785"/>
                    <a:pt x="210204" y="419096"/>
                    <a:pt x="204768" y="419096"/>
                  </a:cubicBezTo>
                  <a:cubicBezTo>
                    <a:pt x="204704" y="419096"/>
                    <a:pt x="204654" y="419071"/>
                    <a:pt x="204590" y="419071"/>
                  </a:cubicBezTo>
                  <a:cubicBezTo>
                    <a:pt x="204552" y="419071"/>
                    <a:pt x="204514" y="419096"/>
                    <a:pt x="204476" y="419096"/>
                  </a:cubicBezTo>
                  <a:cubicBezTo>
                    <a:pt x="199599" y="419096"/>
                    <a:pt x="194722" y="417242"/>
                    <a:pt x="191014" y="413521"/>
                  </a:cubicBezTo>
                  <a:lnTo>
                    <a:pt x="132391" y="354911"/>
                  </a:lnTo>
                  <a:cubicBezTo>
                    <a:pt x="124948" y="347481"/>
                    <a:pt x="124948" y="335416"/>
                    <a:pt x="132391" y="327974"/>
                  </a:cubicBezTo>
                  <a:cubicBezTo>
                    <a:pt x="139833" y="320532"/>
                    <a:pt x="151885" y="320532"/>
                    <a:pt x="159327" y="327974"/>
                  </a:cubicBezTo>
                  <a:lnTo>
                    <a:pt x="203396" y="372043"/>
                  </a:lnTo>
                  <a:lnTo>
                    <a:pt x="296741" y="260816"/>
                  </a:lnTo>
                  <a:cubicBezTo>
                    <a:pt x="300120" y="256790"/>
                    <a:pt x="304809" y="254511"/>
                    <a:pt x="309664" y="254084"/>
                  </a:cubicBezTo>
                  <a:close/>
                  <a:moveTo>
                    <a:pt x="304803" y="47271"/>
                  </a:moveTo>
                  <a:lnTo>
                    <a:pt x="304803" y="152402"/>
                  </a:lnTo>
                  <a:lnTo>
                    <a:pt x="409934" y="152402"/>
                  </a:lnTo>
                  <a:close/>
                  <a:moveTo>
                    <a:pt x="38100" y="38102"/>
                  </a:moveTo>
                  <a:lnTo>
                    <a:pt x="38100" y="571502"/>
                  </a:lnTo>
                  <a:lnTo>
                    <a:pt x="419100" y="571502"/>
                  </a:lnTo>
                  <a:lnTo>
                    <a:pt x="419100" y="190502"/>
                  </a:lnTo>
                  <a:lnTo>
                    <a:pt x="304800" y="190502"/>
                  </a:lnTo>
                  <a:cubicBezTo>
                    <a:pt x="283845" y="190502"/>
                    <a:pt x="266700" y="173357"/>
                    <a:pt x="266700" y="152402"/>
                  </a:cubicBezTo>
                  <a:lnTo>
                    <a:pt x="266700" y="38102"/>
                  </a:lnTo>
                  <a:close/>
                  <a:moveTo>
                    <a:pt x="38100" y="0"/>
                  </a:moveTo>
                  <a:lnTo>
                    <a:pt x="303251" y="0"/>
                  </a:lnTo>
                  <a:lnTo>
                    <a:pt x="303708" y="0"/>
                  </a:lnTo>
                  <a:lnTo>
                    <a:pt x="304800" y="0"/>
                  </a:lnTo>
                  <a:lnTo>
                    <a:pt x="304800" y="229"/>
                  </a:lnTo>
                  <a:cubicBezTo>
                    <a:pt x="309220" y="533"/>
                    <a:pt x="313563" y="2159"/>
                    <a:pt x="316954" y="5550"/>
                  </a:cubicBezTo>
                  <a:lnTo>
                    <a:pt x="451650" y="140246"/>
                  </a:lnTo>
                  <a:cubicBezTo>
                    <a:pt x="455028" y="143637"/>
                    <a:pt x="456667" y="147980"/>
                    <a:pt x="456971" y="152400"/>
                  </a:cubicBezTo>
                  <a:lnTo>
                    <a:pt x="457200" y="152400"/>
                  </a:lnTo>
                  <a:lnTo>
                    <a:pt x="457200" y="153530"/>
                  </a:lnTo>
                  <a:lnTo>
                    <a:pt x="457200" y="153911"/>
                  </a:lnTo>
                  <a:lnTo>
                    <a:pt x="457200" y="571500"/>
                  </a:lnTo>
                  <a:cubicBezTo>
                    <a:pt x="457200" y="592468"/>
                    <a:pt x="440042" y="609600"/>
                    <a:pt x="419100" y="609600"/>
                  </a:cubicBezTo>
                  <a:lnTo>
                    <a:pt x="38100" y="609600"/>
                  </a:lnTo>
                  <a:cubicBezTo>
                    <a:pt x="17145" y="609600"/>
                    <a:pt x="0" y="592468"/>
                    <a:pt x="0" y="571500"/>
                  </a:cubicBezTo>
                  <a:lnTo>
                    <a:pt x="0" y="38100"/>
                  </a:lnTo>
                  <a:cubicBezTo>
                    <a:pt x="0" y="17158"/>
                    <a:pt x="17145" y="0"/>
                    <a:pt x="3810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Tree>
    <p:extLst>
      <p:ext uri="{BB962C8B-B14F-4D97-AF65-F5344CB8AC3E}">
        <p14:creationId xmlns:p14="http://schemas.microsoft.com/office/powerpoint/2010/main" val="468556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89F76606-931F-E948-8F23-14CCE53FE0F0}"/>
              </a:ext>
            </a:extLst>
          </p:cNvPr>
          <p:cNvSpPr>
            <a:spLocks noGrp="1"/>
          </p:cNvSpPr>
          <p:nvPr>
            <p:ph type="title"/>
          </p:nvPr>
        </p:nvSpPr>
        <p:spPr/>
        <p:txBody>
          <a:bodyPr>
            <a:normAutofit fontScale="90000"/>
          </a:bodyPr>
          <a:lstStyle/>
          <a:p>
            <a:r>
              <a:rPr lang="en-US" dirty="0"/>
              <a:t>Residential Rent Industry</a:t>
            </a:r>
          </a:p>
        </p:txBody>
      </p:sp>
      <p:sp>
        <p:nvSpPr>
          <p:cNvPr id="9" name="TextBox 8">
            <a:extLst>
              <a:ext uri="{FF2B5EF4-FFF2-40B4-BE49-F238E27FC236}">
                <a16:creationId xmlns:a16="http://schemas.microsoft.com/office/drawing/2014/main" xmlns="" id="{2E11105F-51C5-9049-8E35-1CE30B89E334}"/>
              </a:ext>
            </a:extLst>
          </p:cNvPr>
          <p:cNvSpPr txBox="1"/>
          <p:nvPr/>
        </p:nvSpPr>
        <p:spPr>
          <a:xfrm>
            <a:off x="560717" y="6655345"/>
            <a:ext cx="9668012" cy="246221"/>
          </a:xfrm>
          <a:prstGeom prst="rect">
            <a:avLst/>
          </a:prstGeom>
        </p:spPr>
        <p:txBody>
          <a:bodyPr wrap="square" lIns="0" tIns="0" rIns="0" bIns="0" rtlCol="0" anchor="b" anchorCtr="0">
            <a:spAutoFit/>
          </a:bodyPr>
          <a:lstStyle/>
          <a:p>
            <a:pPr>
              <a:tabLst>
                <a:tab pos="114300" algn="l"/>
              </a:tabLst>
            </a:pPr>
            <a:r>
              <a:rPr lang="en-US" sz="800" dirty="0">
                <a:solidFill>
                  <a:schemeClr val="accent6"/>
                </a:solidFill>
              </a:rPr>
              <a:t>(1) American Express commissioned internet panel survey conducted in May 2016 based on recurring bill payments made in the 12 months prior to the survey. Definition of American Express® Card Members: Respondents who have reported that they have an American Express card and that they used that card to make recurring bill payments in the 12 months prior to the survey</a:t>
            </a:r>
          </a:p>
        </p:txBody>
      </p:sp>
      <p:sp>
        <p:nvSpPr>
          <p:cNvPr id="16" name="TextBox 15">
            <a:extLst>
              <a:ext uri="{FF2B5EF4-FFF2-40B4-BE49-F238E27FC236}">
                <a16:creationId xmlns:a16="http://schemas.microsoft.com/office/drawing/2014/main" xmlns="" id="{276F0D3B-8947-1A4F-8A5B-73DCF64F36D4}"/>
              </a:ext>
            </a:extLst>
          </p:cNvPr>
          <p:cNvSpPr txBox="1"/>
          <p:nvPr/>
        </p:nvSpPr>
        <p:spPr>
          <a:xfrm>
            <a:off x="8649878" y="-17911"/>
            <a:ext cx="5167722" cy="805349"/>
          </a:xfrm>
          <a:prstGeom prst="rect">
            <a:avLst/>
          </a:prstGeom>
          <a:solidFill>
            <a:srgbClr val="FFC000"/>
          </a:solidFill>
        </p:spPr>
        <p:txBody>
          <a:bodyPr wrap="square" lIns="91440" tIns="91440" rIns="91440" bIns="91440" rtlCol="0">
            <a:spAutoFit/>
          </a:bodyPr>
          <a:lstStyle/>
          <a:p>
            <a:pPr>
              <a:spcBef>
                <a:spcPts val="1000"/>
              </a:spcBef>
            </a:pPr>
            <a:r>
              <a:rPr lang="en-US" sz="1600" b="1" dirty="0">
                <a:solidFill>
                  <a:srgbClr val="FF0000"/>
                </a:solidFill>
              </a:rPr>
              <a:t>Additional claims: mc/v over debit</a:t>
            </a:r>
          </a:p>
          <a:p>
            <a:pPr>
              <a:spcBef>
                <a:spcPts val="1000"/>
              </a:spcBef>
            </a:pPr>
            <a:r>
              <a:rPr lang="en-US" sz="1600" b="1" dirty="0">
                <a:solidFill>
                  <a:srgbClr val="FF0000"/>
                </a:solidFill>
              </a:rPr>
              <a:t>Add millennial claims / online-digital claims</a:t>
            </a:r>
          </a:p>
        </p:txBody>
      </p:sp>
      <p:sp>
        <p:nvSpPr>
          <p:cNvPr id="10" name="TextBox 9"/>
          <p:cNvSpPr txBox="1"/>
          <p:nvPr/>
        </p:nvSpPr>
        <p:spPr>
          <a:xfrm>
            <a:off x="10756296" y="952792"/>
            <a:ext cx="3061304"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rPr>
              <a:t>Update claim</a:t>
            </a:r>
          </a:p>
        </p:txBody>
      </p:sp>
      <p:sp>
        <p:nvSpPr>
          <p:cNvPr id="17" name="TextBox 16">
            <a:extLst>
              <a:ext uri="{FF2B5EF4-FFF2-40B4-BE49-F238E27FC236}">
                <a16:creationId xmlns:a16="http://schemas.microsoft.com/office/drawing/2014/main" xmlns="" id="{D4F38612-7580-E34E-AA59-2174F70C1D83}"/>
              </a:ext>
            </a:extLst>
          </p:cNvPr>
          <p:cNvSpPr txBox="1"/>
          <p:nvPr/>
        </p:nvSpPr>
        <p:spPr>
          <a:xfrm>
            <a:off x="9522169" y="2576306"/>
            <a:ext cx="3386662" cy="2691506"/>
          </a:xfrm>
          <a:prstGeom prst="rect">
            <a:avLst/>
          </a:prstGeom>
        </p:spPr>
        <p:txBody>
          <a:bodyPr wrap="square" lIns="0" tIns="0" rIns="0" bIns="0" rtlCol="0">
            <a:spAutoFit/>
          </a:bodyPr>
          <a:lstStyle/>
          <a:p>
            <a:pPr>
              <a:lnSpc>
                <a:spcPct val="90000"/>
              </a:lnSpc>
              <a:spcBef>
                <a:spcPts val="600"/>
              </a:spcBef>
            </a:pPr>
            <a:r>
              <a:rPr lang="en-US" sz="2100" dirty="0">
                <a:solidFill>
                  <a:schemeClr val="accent1"/>
                </a:solidFill>
                <a:latin typeface="Cambria" panose="02040503050406030204" pitchFamily="18" charset="0"/>
              </a:rPr>
              <a:t>Recurring Payments</a:t>
            </a:r>
          </a:p>
          <a:p>
            <a:pPr marL="285750" indent="-285750">
              <a:spcBef>
                <a:spcPts val="1800"/>
              </a:spcBef>
              <a:buFont typeface="Arial" panose="020B0604020202020204" pitchFamily="34" charset="0"/>
              <a:buChar char="•"/>
            </a:pPr>
            <a:r>
              <a:rPr lang="en-US" sz="1400" dirty="0">
                <a:solidFill>
                  <a:schemeClr val="accent5"/>
                </a:solidFill>
              </a:rPr>
              <a:t>US American Express Card Members report </a:t>
            </a:r>
            <a:r>
              <a:rPr lang="en-US" sz="1400" b="1" dirty="0">
                <a:solidFill>
                  <a:schemeClr val="accent1"/>
                </a:solidFill>
              </a:rPr>
              <a:t>52% of recurring payments </a:t>
            </a:r>
            <a:r>
              <a:rPr lang="en-US" sz="1400" dirty="0">
                <a:solidFill>
                  <a:schemeClr val="accent5"/>
                </a:solidFill>
              </a:rPr>
              <a:t>made using credit cards in the past 6 months were made using American Express.</a:t>
            </a:r>
            <a:r>
              <a:rPr lang="en-US" sz="1400" baseline="30000" dirty="0">
                <a:solidFill>
                  <a:schemeClr val="accent5"/>
                </a:solidFill>
              </a:rPr>
              <a:t>1</a:t>
            </a:r>
          </a:p>
          <a:p>
            <a:pPr marL="285750" indent="-285750">
              <a:spcBef>
                <a:spcPts val="1800"/>
              </a:spcBef>
              <a:buFont typeface="Arial" panose="020B0604020202020204" pitchFamily="34" charset="0"/>
              <a:buChar char="•"/>
            </a:pPr>
            <a:r>
              <a:rPr lang="en-US" sz="1400" dirty="0">
                <a:solidFill>
                  <a:schemeClr val="accent5"/>
                </a:solidFill>
              </a:rPr>
              <a:t>US American Express Card Members report paying an average of </a:t>
            </a:r>
            <a:r>
              <a:rPr lang="en-US" sz="1400" b="1" dirty="0">
                <a:solidFill>
                  <a:schemeClr val="accent1"/>
                </a:solidFill>
              </a:rPr>
              <a:t>30% of total recurring bill payments </a:t>
            </a:r>
            <a:r>
              <a:rPr lang="en-US" sz="1400" dirty="0">
                <a:solidFill>
                  <a:schemeClr val="accent5"/>
                </a:solidFill>
              </a:rPr>
              <a:t>via American Express.</a:t>
            </a:r>
            <a:r>
              <a:rPr lang="en-US" sz="1400" baseline="30000" dirty="0">
                <a:solidFill>
                  <a:schemeClr val="accent5"/>
                </a:solidFill>
              </a:rPr>
              <a:t>1</a:t>
            </a:r>
          </a:p>
        </p:txBody>
      </p:sp>
      <p:sp>
        <p:nvSpPr>
          <p:cNvPr id="21" name="TextBox 20">
            <a:extLst>
              <a:ext uri="{FF2B5EF4-FFF2-40B4-BE49-F238E27FC236}">
                <a16:creationId xmlns:a16="http://schemas.microsoft.com/office/drawing/2014/main" xmlns="" id="{6B3E8302-94A5-764F-8A0A-45B2800FBEAC}"/>
              </a:ext>
            </a:extLst>
          </p:cNvPr>
          <p:cNvSpPr txBox="1"/>
          <p:nvPr/>
        </p:nvSpPr>
        <p:spPr>
          <a:xfrm>
            <a:off x="4671989" y="3357338"/>
            <a:ext cx="3578579" cy="1911292"/>
          </a:xfrm>
          <a:prstGeom prst="rect">
            <a:avLst/>
          </a:prstGeom>
        </p:spPr>
        <p:txBody>
          <a:bodyPr wrap="square" lIns="0" tIns="0" rIns="0" bIns="0" rtlCol="0">
            <a:spAutoFit/>
          </a:bodyPr>
          <a:lstStyle/>
          <a:p>
            <a:pPr>
              <a:lnSpc>
                <a:spcPct val="90000"/>
              </a:lnSpc>
              <a:spcBef>
                <a:spcPts val="600"/>
              </a:spcBef>
            </a:pPr>
            <a:r>
              <a:rPr lang="en-US" sz="2200" dirty="0">
                <a:solidFill>
                  <a:schemeClr val="accent1"/>
                </a:solidFill>
                <a:latin typeface="Arial" panose="020B0604020202020204" pitchFamily="34" charset="0"/>
              </a:rPr>
              <a:t>US American Express Card Members report putting an average of </a:t>
            </a:r>
            <a:r>
              <a:rPr lang="en-US" sz="2400" b="1" dirty="0">
                <a:solidFill>
                  <a:schemeClr val="accent1"/>
                </a:solidFill>
                <a:latin typeface="Cambria" panose="02040503050406030204" pitchFamily="18" charset="0"/>
              </a:rPr>
              <a:t>30% more of their spend on credit cards </a:t>
            </a:r>
            <a:r>
              <a:rPr lang="en-US" sz="2200" dirty="0">
                <a:solidFill>
                  <a:schemeClr val="accent1"/>
                </a:solidFill>
                <a:latin typeface="Arial" panose="020B0604020202020204" pitchFamily="34" charset="0"/>
              </a:rPr>
              <a:t>in the prior 6 months than non-Card Members.</a:t>
            </a:r>
            <a:r>
              <a:rPr lang="en-US" sz="2200" baseline="30000" dirty="0">
                <a:solidFill>
                  <a:schemeClr val="accent1"/>
                </a:solidFill>
                <a:latin typeface="Arial" panose="020B0604020202020204" pitchFamily="34" charset="0"/>
              </a:rPr>
              <a:t>1</a:t>
            </a:r>
          </a:p>
        </p:txBody>
      </p:sp>
      <p:grpSp>
        <p:nvGrpSpPr>
          <p:cNvPr id="3" name="Group 2">
            <a:extLst>
              <a:ext uri="{FF2B5EF4-FFF2-40B4-BE49-F238E27FC236}">
                <a16:creationId xmlns:a16="http://schemas.microsoft.com/office/drawing/2014/main" xmlns="" id="{2A8F2CBF-E51C-ED4D-84A8-8FAC39C811A2}"/>
              </a:ext>
            </a:extLst>
          </p:cNvPr>
          <p:cNvGrpSpPr/>
          <p:nvPr/>
        </p:nvGrpSpPr>
        <p:grpSpPr>
          <a:xfrm>
            <a:off x="4604827" y="1978737"/>
            <a:ext cx="1193501" cy="1193501"/>
            <a:chOff x="4604827" y="1978737"/>
            <a:chExt cx="1193501" cy="1193501"/>
          </a:xfrm>
        </p:grpSpPr>
        <p:sp>
          <p:nvSpPr>
            <p:cNvPr id="2" name="Oval 1">
              <a:extLst>
                <a:ext uri="{FF2B5EF4-FFF2-40B4-BE49-F238E27FC236}">
                  <a16:creationId xmlns:a16="http://schemas.microsoft.com/office/drawing/2014/main" xmlns="" id="{8AF91373-A327-704E-BF55-F6035D1D779D}"/>
                </a:ext>
              </a:extLst>
            </p:cNvPr>
            <p:cNvSpPr/>
            <p:nvPr/>
          </p:nvSpPr>
          <p:spPr>
            <a:xfrm>
              <a:off x="4604827" y="1978737"/>
              <a:ext cx="1193501" cy="1193501"/>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24" name="Freeform 23">
              <a:extLst>
                <a:ext uri="{FF2B5EF4-FFF2-40B4-BE49-F238E27FC236}">
                  <a16:creationId xmlns:a16="http://schemas.microsoft.com/office/drawing/2014/main" xmlns="" id="{ADCF3ADC-3185-E54D-B403-A92D1B1E737E}"/>
                </a:ext>
              </a:extLst>
            </p:cNvPr>
            <p:cNvSpPr/>
            <p:nvPr/>
          </p:nvSpPr>
          <p:spPr>
            <a:xfrm>
              <a:off x="4762280" y="2366303"/>
              <a:ext cx="878595" cy="418368"/>
            </a:xfrm>
            <a:custGeom>
              <a:avLst/>
              <a:gdLst>
                <a:gd name="connsiteX0" fmla="*/ 23824 w 621693"/>
                <a:gd name="connsiteY0" fmla="*/ 184364 h 296037"/>
                <a:gd name="connsiteX1" fmla="*/ 35475 w 621693"/>
                <a:gd name="connsiteY1" fmla="*/ 193149 h 296037"/>
                <a:gd name="connsiteX2" fmla="*/ 58513 w 621693"/>
                <a:gd name="connsiteY2" fmla="*/ 208580 h 296037"/>
                <a:gd name="connsiteX3" fmla="*/ 58513 w 621693"/>
                <a:gd name="connsiteY3" fmla="*/ 278341 h 296037"/>
                <a:gd name="connsiteX4" fmla="*/ 44974 w 621693"/>
                <a:gd name="connsiteY4" fmla="*/ 260192 h 296037"/>
                <a:gd name="connsiteX5" fmla="*/ 44974 w 621693"/>
                <a:gd name="connsiteY5" fmla="*/ 244724 h 296037"/>
                <a:gd name="connsiteX6" fmla="*/ 2633 w 621693"/>
                <a:gd name="connsiteY6" fmla="*/ 212453 h 296037"/>
                <a:gd name="connsiteX7" fmla="*/ 9402 w 621693"/>
                <a:gd name="connsiteY7" fmla="*/ 186380 h 296037"/>
                <a:gd name="connsiteX8" fmla="*/ 23824 w 621693"/>
                <a:gd name="connsiteY8" fmla="*/ 184364 h 296037"/>
                <a:gd name="connsiteX9" fmla="*/ 14182 w 621693"/>
                <a:gd name="connsiteY9" fmla="*/ 140712 h 296037"/>
                <a:gd name="connsiteX10" fmla="*/ 58518 w 621693"/>
                <a:gd name="connsiteY10" fmla="*/ 140712 h 296037"/>
                <a:gd name="connsiteX11" fmla="*/ 58518 w 621693"/>
                <a:gd name="connsiteY11" fmla="*/ 164245 h 296037"/>
                <a:gd name="connsiteX12" fmla="*/ 57527 w 621693"/>
                <a:gd name="connsiteY12" fmla="*/ 164004 h 296037"/>
                <a:gd name="connsiteX13" fmla="*/ 14182 w 621693"/>
                <a:gd name="connsiteY13" fmla="*/ 140712 h 296037"/>
                <a:gd name="connsiteX14" fmla="*/ 58514 w 621693"/>
                <a:gd name="connsiteY14" fmla="*/ 140701 h 296037"/>
                <a:gd name="connsiteX15" fmla="*/ 58519 w 621693"/>
                <a:gd name="connsiteY15" fmla="*/ 140701 h 296037"/>
                <a:gd name="connsiteX16" fmla="*/ 58519 w 621693"/>
                <a:gd name="connsiteY16" fmla="*/ 140706 h 296037"/>
                <a:gd name="connsiteX17" fmla="*/ 58514 w 621693"/>
                <a:gd name="connsiteY17" fmla="*/ 140706 h 296037"/>
                <a:gd name="connsiteX18" fmla="*/ 102125 w 621693"/>
                <a:gd name="connsiteY18" fmla="*/ 140700 h 296037"/>
                <a:gd name="connsiteX19" fmla="*/ 102144 w 621693"/>
                <a:gd name="connsiteY19" fmla="*/ 140700 h 296037"/>
                <a:gd name="connsiteX20" fmla="*/ 130820 w 621693"/>
                <a:gd name="connsiteY20" fmla="*/ 191157 h 296037"/>
                <a:gd name="connsiteX21" fmla="*/ 83081 w 621693"/>
                <a:gd name="connsiteY21" fmla="*/ 245475 h 296037"/>
                <a:gd name="connsiteX22" fmla="*/ 83081 w 621693"/>
                <a:gd name="connsiteY22" fmla="*/ 260194 h 296037"/>
                <a:gd name="connsiteX23" fmla="*/ 64031 w 621693"/>
                <a:gd name="connsiteY23" fmla="*/ 279244 h 296037"/>
                <a:gd name="connsiteX24" fmla="*/ 58519 w 621693"/>
                <a:gd name="connsiteY24" fmla="*/ 278343 h 296037"/>
                <a:gd name="connsiteX25" fmla="*/ 58519 w 621693"/>
                <a:gd name="connsiteY25" fmla="*/ 208581 h 296037"/>
                <a:gd name="connsiteX26" fmla="*/ 62862 w 621693"/>
                <a:gd name="connsiteY26" fmla="*/ 209242 h 296037"/>
                <a:gd name="connsiteX27" fmla="*/ 67371 w 621693"/>
                <a:gd name="connsiteY27" fmla="*/ 209229 h 296037"/>
                <a:gd name="connsiteX28" fmla="*/ 92720 w 621693"/>
                <a:gd name="connsiteY28" fmla="*/ 191157 h 296037"/>
                <a:gd name="connsiteX29" fmla="*/ 62342 w 621693"/>
                <a:gd name="connsiteY29" fmla="*/ 165160 h 296037"/>
                <a:gd name="connsiteX30" fmla="*/ 58519 w 621693"/>
                <a:gd name="connsiteY30" fmla="*/ 164246 h 296037"/>
                <a:gd name="connsiteX31" fmla="*/ 58519 w 621693"/>
                <a:gd name="connsiteY31" fmla="*/ 140706 h 296037"/>
                <a:gd name="connsiteX32" fmla="*/ 102139 w 621693"/>
                <a:gd name="connsiteY32" fmla="*/ 140706 h 296037"/>
                <a:gd name="connsiteX33" fmla="*/ 58519 w 621693"/>
                <a:gd name="connsiteY33" fmla="*/ 124008 h 296037"/>
                <a:gd name="connsiteX34" fmla="*/ 68471 w 621693"/>
                <a:gd name="connsiteY34" fmla="*/ 127498 h 296037"/>
                <a:gd name="connsiteX35" fmla="*/ 73297 w 621693"/>
                <a:gd name="connsiteY35" fmla="*/ 128654 h 296037"/>
                <a:gd name="connsiteX36" fmla="*/ 102125 w 621693"/>
                <a:gd name="connsiteY36" fmla="*/ 140700 h 296037"/>
                <a:gd name="connsiteX37" fmla="*/ 58519 w 621693"/>
                <a:gd name="connsiteY37" fmla="*/ 140700 h 296037"/>
                <a:gd name="connsiteX38" fmla="*/ 232666 w 621693"/>
                <a:gd name="connsiteY38" fmla="*/ 38100 h 296037"/>
                <a:gd name="connsiteX39" fmla="*/ 227992 w 621693"/>
                <a:gd name="connsiteY39" fmla="*/ 42774 h 296037"/>
                <a:gd name="connsiteX40" fmla="*/ 227992 w 621693"/>
                <a:gd name="connsiteY40" fmla="*/ 131547 h 296037"/>
                <a:gd name="connsiteX41" fmla="*/ 338305 w 621693"/>
                <a:gd name="connsiteY41" fmla="*/ 131547 h 296037"/>
                <a:gd name="connsiteX42" fmla="*/ 301449 w 621693"/>
                <a:gd name="connsiteY42" fmla="*/ 94120 h 296037"/>
                <a:gd name="connsiteX43" fmla="*/ 301640 w 621693"/>
                <a:gd name="connsiteY43" fmla="*/ 67183 h 296037"/>
                <a:gd name="connsiteX44" fmla="*/ 328576 w 621693"/>
                <a:gd name="connsiteY44" fmla="*/ 67374 h 296037"/>
                <a:gd name="connsiteX45" fmla="*/ 397360 w 621693"/>
                <a:gd name="connsiteY45" fmla="*/ 137224 h 296037"/>
                <a:gd name="connsiteX46" fmla="*/ 397436 w 621693"/>
                <a:gd name="connsiteY46" fmla="*/ 137325 h 296037"/>
                <a:gd name="connsiteX47" fmla="*/ 401424 w 621693"/>
                <a:gd name="connsiteY47" fmla="*/ 143408 h 296037"/>
                <a:gd name="connsiteX48" fmla="*/ 401525 w 621693"/>
                <a:gd name="connsiteY48" fmla="*/ 143739 h 296037"/>
                <a:gd name="connsiteX49" fmla="*/ 402846 w 621693"/>
                <a:gd name="connsiteY49" fmla="*/ 150597 h 296037"/>
                <a:gd name="connsiteX50" fmla="*/ 402579 w 621693"/>
                <a:gd name="connsiteY50" fmla="*/ 153403 h 296037"/>
                <a:gd name="connsiteX51" fmla="*/ 402580 w 621693"/>
                <a:gd name="connsiteY51" fmla="*/ 153403 h 296037"/>
                <a:gd name="connsiteX52" fmla="*/ 401526 w 621693"/>
                <a:gd name="connsiteY52" fmla="*/ 157454 h 296037"/>
                <a:gd name="connsiteX53" fmla="*/ 401424 w 621693"/>
                <a:gd name="connsiteY53" fmla="*/ 157784 h 296037"/>
                <a:gd name="connsiteX54" fmla="*/ 397436 w 621693"/>
                <a:gd name="connsiteY54" fmla="*/ 163855 h 296037"/>
                <a:gd name="connsiteX55" fmla="*/ 397360 w 621693"/>
                <a:gd name="connsiteY55" fmla="*/ 163969 h 296037"/>
                <a:gd name="connsiteX56" fmla="*/ 328577 w 621693"/>
                <a:gd name="connsiteY56" fmla="*/ 233819 h 296037"/>
                <a:gd name="connsiteX57" fmla="*/ 315013 w 621693"/>
                <a:gd name="connsiteY57" fmla="*/ 239496 h 296037"/>
                <a:gd name="connsiteX58" fmla="*/ 301640 w 621693"/>
                <a:gd name="connsiteY58" fmla="*/ 234010 h 296037"/>
                <a:gd name="connsiteX59" fmla="*/ 301450 w 621693"/>
                <a:gd name="connsiteY59" fmla="*/ 207073 h 296037"/>
                <a:gd name="connsiteX60" fmla="*/ 338305 w 621693"/>
                <a:gd name="connsiteY60" fmla="*/ 169646 h 296037"/>
                <a:gd name="connsiteX61" fmla="*/ 227993 w 621693"/>
                <a:gd name="connsiteY61" fmla="*/ 169646 h 296037"/>
                <a:gd name="connsiteX62" fmla="*/ 227993 w 621693"/>
                <a:gd name="connsiteY62" fmla="*/ 253263 h 296037"/>
                <a:gd name="connsiteX63" fmla="*/ 232667 w 621693"/>
                <a:gd name="connsiteY63" fmla="*/ 257937 h 296037"/>
                <a:gd name="connsiteX64" fmla="*/ 578907 w 621693"/>
                <a:gd name="connsiteY64" fmla="*/ 257937 h 296037"/>
                <a:gd name="connsiteX65" fmla="*/ 583593 w 621693"/>
                <a:gd name="connsiteY65" fmla="*/ 253263 h 296037"/>
                <a:gd name="connsiteX66" fmla="*/ 583593 w 621693"/>
                <a:gd name="connsiteY66" fmla="*/ 153403 h 296037"/>
                <a:gd name="connsiteX67" fmla="*/ 583592 w 621693"/>
                <a:gd name="connsiteY67" fmla="*/ 153403 h 296037"/>
                <a:gd name="connsiteX68" fmla="*/ 583592 w 621693"/>
                <a:gd name="connsiteY68" fmla="*/ 42774 h 296037"/>
                <a:gd name="connsiteX69" fmla="*/ 578906 w 621693"/>
                <a:gd name="connsiteY69" fmla="*/ 38100 h 296037"/>
                <a:gd name="connsiteX70" fmla="*/ 58515 w 621693"/>
                <a:gd name="connsiteY70" fmla="*/ 17679 h 296037"/>
                <a:gd name="connsiteX71" fmla="*/ 58515 w 621693"/>
                <a:gd name="connsiteY71" fmla="*/ 83921 h 296037"/>
                <a:gd name="connsiteX72" fmla="*/ 43133 w 621693"/>
                <a:gd name="connsiteY72" fmla="*/ 90668 h 296037"/>
                <a:gd name="connsiteX73" fmla="*/ 38110 w 621693"/>
                <a:gd name="connsiteY73" fmla="*/ 101521 h 296037"/>
                <a:gd name="connsiteX74" fmla="*/ 58519 w 621693"/>
                <a:gd name="connsiteY74" fmla="*/ 124000 h 296037"/>
                <a:gd name="connsiteX75" fmla="*/ 58519 w 621693"/>
                <a:gd name="connsiteY75" fmla="*/ 124008 h 296037"/>
                <a:gd name="connsiteX76" fmla="*/ 58514 w 621693"/>
                <a:gd name="connsiteY76" fmla="*/ 124006 h 296037"/>
                <a:gd name="connsiteX77" fmla="*/ 58514 w 621693"/>
                <a:gd name="connsiteY77" fmla="*/ 140701 h 296037"/>
                <a:gd name="connsiteX78" fmla="*/ 14183 w 621693"/>
                <a:gd name="connsiteY78" fmla="*/ 140701 h 296037"/>
                <a:gd name="connsiteX79" fmla="*/ 10 w 621693"/>
                <a:gd name="connsiteY79" fmla="*/ 101521 h 296037"/>
                <a:gd name="connsiteX80" fmla="*/ 44981 w 621693"/>
                <a:gd name="connsiteY80" fmla="*/ 48042 h 296037"/>
                <a:gd name="connsiteX81" fmla="*/ 44981 w 621693"/>
                <a:gd name="connsiteY81" fmla="*/ 35824 h 296037"/>
                <a:gd name="connsiteX82" fmla="*/ 48821 w 621693"/>
                <a:gd name="connsiteY82" fmla="*/ 24421 h 296037"/>
                <a:gd name="connsiteX83" fmla="*/ 58515 w 621693"/>
                <a:gd name="connsiteY83" fmla="*/ 17678 h 296037"/>
                <a:gd name="connsiteX84" fmla="*/ 58516 w 621693"/>
                <a:gd name="connsiteY84" fmla="*/ 17678 h 296037"/>
                <a:gd name="connsiteX85" fmla="*/ 58515 w 621693"/>
                <a:gd name="connsiteY85" fmla="*/ 17679 h 296037"/>
                <a:gd name="connsiteX86" fmla="*/ 58519 w 621693"/>
                <a:gd name="connsiteY86" fmla="*/ 17676 h 296037"/>
                <a:gd name="connsiteX87" fmla="*/ 58519 w 621693"/>
                <a:gd name="connsiteY87" fmla="*/ 17677 h 296037"/>
                <a:gd name="connsiteX88" fmla="*/ 58516 w 621693"/>
                <a:gd name="connsiteY88" fmla="*/ 17678 h 296037"/>
                <a:gd name="connsiteX89" fmla="*/ 64027 w 621693"/>
                <a:gd name="connsiteY89" fmla="*/ 16776 h 296037"/>
                <a:gd name="connsiteX90" fmla="*/ 83077 w 621693"/>
                <a:gd name="connsiteY90" fmla="*/ 35826 h 296037"/>
                <a:gd name="connsiteX91" fmla="*/ 83077 w 621693"/>
                <a:gd name="connsiteY91" fmla="*/ 47332 h 296037"/>
                <a:gd name="connsiteX92" fmla="*/ 128200 w 621693"/>
                <a:gd name="connsiteY92" fmla="*/ 80212 h 296037"/>
                <a:gd name="connsiteX93" fmla="*/ 121418 w 621693"/>
                <a:gd name="connsiteY93" fmla="*/ 106298 h 296037"/>
                <a:gd name="connsiteX94" fmla="*/ 95358 w 621693"/>
                <a:gd name="connsiteY94" fmla="*/ 99542 h 296037"/>
                <a:gd name="connsiteX95" fmla="*/ 67938 w 621693"/>
                <a:gd name="connsiteY95" fmla="*/ 83413 h 296037"/>
                <a:gd name="connsiteX96" fmla="*/ 63430 w 621693"/>
                <a:gd name="connsiteY96" fmla="*/ 83438 h 296037"/>
                <a:gd name="connsiteX97" fmla="*/ 58515 w 621693"/>
                <a:gd name="connsiteY97" fmla="*/ 83921 h 296037"/>
                <a:gd name="connsiteX98" fmla="*/ 58519 w 621693"/>
                <a:gd name="connsiteY98" fmla="*/ 83919 h 296037"/>
                <a:gd name="connsiteX99" fmla="*/ 58519 w 621693"/>
                <a:gd name="connsiteY99" fmla="*/ 17677 h 296037"/>
                <a:gd name="connsiteX100" fmla="*/ 232666 w 621693"/>
                <a:gd name="connsiteY100" fmla="*/ 0 h 296037"/>
                <a:gd name="connsiteX101" fmla="*/ 578906 w 621693"/>
                <a:gd name="connsiteY101" fmla="*/ 0 h 296037"/>
                <a:gd name="connsiteX102" fmla="*/ 621692 w 621693"/>
                <a:gd name="connsiteY102" fmla="*/ 42774 h 296037"/>
                <a:gd name="connsiteX103" fmla="*/ 621692 w 621693"/>
                <a:gd name="connsiteY103" fmla="*/ 153403 h 296037"/>
                <a:gd name="connsiteX104" fmla="*/ 621693 w 621693"/>
                <a:gd name="connsiteY104" fmla="*/ 153403 h 296037"/>
                <a:gd name="connsiteX105" fmla="*/ 621693 w 621693"/>
                <a:gd name="connsiteY105" fmla="*/ 253263 h 296037"/>
                <a:gd name="connsiteX106" fmla="*/ 578907 w 621693"/>
                <a:gd name="connsiteY106" fmla="*/ 296037 h 296037"/>
                <a:gd name="connsiteX107" fmla="*/ 232667 w 621693"/>
                <a:gd name="connsiteY107" fmla="*/ 296037 h 296037"/>
                <a:gd name="connsiteX108" fmla="*/ 189893 w 621693"/>
                <a:gd name="connsiteY108" fmla="*/ 253263 h 296037"/>
                <a:gd name="connsiteX109" fmla="*/ 189893 w 621693"/>
                <a:gd name="connsiteY109" fmla="*/ 169646 h 296037"/>
                <a:gd name="connsiteX110" fmla="*/ 167897 w 621693"/>
                <a:gd name="connsiteY110" fmla="*/ 169646 h 296037"/>
                <a:gd name="connsiteX111" fmla="*/ 149126 w 621693"/>
                <a:gd name="connsiteY111" fmla="*/ 153403 h 296037"/>
                <a:gd name="connsiteX112" fmla="*/ 149125 w 621693"/>
                <a:gd name="connsiteY112" fmla="*/ 153403 h 296037"/>
                <a:gd name="connsiteX113" fmla="*/ 148846 w 621693"/>
                <a:gd name="connsiteY113" fmla="*/ 150597 h 296037"/>
                <a:gd name="connsiteX114" fmla="*/ 167896 w 621693"/>
                <a:gd name="connsiteY114" fmla="*/ 131547 h 296037"/>
                <a:gd name="connsiteX115" fmla="*/ 189892 w 621693"/>
                <a:gd name="connsiteY115" fmla="*/ 131547 h 296037"/>
                <a:gd name="connsiteX116" fmla="*/ 189892 w 621693"/>
                <a:gd name="connsiteY116" fmla="*/ 42774 h 296037"/>
                <a:gd name="connsiteX117" fmla="*/ 232666 w 621693"/>
                <a:gd name="connsiteY117" fmla="*/ 0 h 29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621693" h="296037">
                  <a:moveTo>
                    <a:pt x="23824" y="184364"/>
                  </a:moveTo>
                  <a:cubicBezTo>
                    <a:pt x="28547" y="185587"/>
                    <a:pt x="32808" y="188609"/>
                    <a:pt x="35475" y="193149"/>
                  </a:cubicBezTo>
                  <a:cubicBezTo>
                    <a:pt x="40796" y="202191"/>
                    <a:pt x="48315" y="207043"/>
                    <a:pt x="58513" y="208580"/>
                  </a:cubicBezTo>
                  <a:lnTo>
                    <a:pt x="58513" y="278341"/>
                  </a:lnTo>
                  <a:cubicBezTo>
                    <a:pt x="50702" y="275966"/>
                    <a:pt x="44974" y="268790"/>
                    <a:pt x="44974" y="260192"/>
                  </a:cubicBezTo>
                  <a:lnTo>
                    <a:pt x="44974" y="244724"/>
                  </a:lnTo>
                  <a:cubicBezTo>
                    <a:pt x="26737" y="239987"/>
                    <a:pt x="12412" y="229090"/>
                    <a:pt x="2633" y="212453"/>
                  </a:cubicBezTo>
                  <a:cubicBezTo>
                    <a:pt x="-2701" y="203385"/>
                    <a:pt x="321" y="191701"/>
                    <a:pt x="9402" y="186380"/>
                  </a:cubicBezTo>
                  <a:cubicBezTo>
                    <a:pt x="13916" y="183720"/>
                    <a:pt x="19101" y="183142"/>
                    <a:pt x="23824" y="184364"/>
                  </a:cubicBezTo>
                  <a:close/>
                  <a:moveTo>
                    <a:pt x="14182" y="140712"/>
                  </a:moveTo>
                  <a:lnTo>
                    <a:pt x="58518" y="140712"/>
                  </a:lnTo>
                  <a:lnTo>
                    <a:pt x="58518" y="164245"/>
                  </a:lnTo>
                  <a:lnTo>
                    <a:pt x="57527" y="164004"/>
                  </a:lnTo>
                  <a:cubicBezTo>
                    <a:pt x="40674" y="158505"/>
                    <a:pt x="24977" y="152091"/>
                    <a:pt x="14182" y="140712"/>
                  </a:cubicBezTo>
                  <a:close/>
                  <a:moveTo>
                    <a:pt x="58514" y="140701"/>
                  </a:moveTo>
                  <a:lnTo>
                    <a:pt x="58519" y="140701"/>
                  </a:lnTo>
                  <a:lnTo>
                    <a:pt x="58519" y="140706"/>
                  </a:lnTo>
                  <a:lnTo>
                    <a:pt x="58514" y="140706"/>
                  </a:lnTo>
                  <a:close/>
                  <a:moveTo>
                    <a:pt x="102125" y="140700"/>
                  </a:moveTo>
                  <a:lnTo>
                    <a:pt x="102144" y="140700"/>
                  </a:lnTo>
                  <a:cubicBezTo>
                    <a:pt x="118882" y="150250"/>
                    <a:pt x="130820" y="164538"/>
                    <a:pt x="130820" y="191157"/>
                  </a:cubicBezTo>
                  <a:cubicBezTo>
                    <a:pt x="130820" y="214563"/>
                    <a:pt x="114462" y="238706"/>
                    <a:pt x="83081" y="245475"/>
                  </a:cubicBezTo>
                  <a:lnTo>
                    <a:pt x="83081" y="260194"/>
                  </a:lnTo>
                  <a:cubicBezTo>
                    <a:pt x="83081" y="270710"/>
                    <a:pt x="74546" y="279244"/>
                    <a:pt x="64031" y="279244"/>
                  </a:cubicBezTo>
                  <a:cubicBezTo>
                    <a:pt x="62088" y="279244"/>
                    <a:pt x="60272" y="278876"/>
                    <a:pt x="58519" y="278343"/>
                  </a:cubicBezTo>
                  <a:lnTo>
                    <a:pt x="58519" y="208581"/>
                  </a:lnTo>
                  <a:cubicBezTo>
                    <a:pt x="59967" y="208810"/>
                    <a:pt x="61300" y="209166"/>
                    <a:pt x="62862" y="209242"/>
                  </a:cubicBezTo>
                  <a:lnTo>
                    <a:pt x="67371" y="209229"/>
                  </a:lnTo>
                  <a:cubicBezTo>
                    <a:pt x="84618" y="208683"/>
                    <a:pt x="92720" y="199476"/>
                    <a:pt x="92720" y="191157"/>
                  </a:cubicBezTo>
                  <a:cubicBezTo>
                    <a:pt x="92720" y="179892"/>
                    <a:pt x="92720" y="175181"/>
                    <a:pt x="62342" y="165160"/>
                  </a:cubicBezTo>
                  <a:lnTo>
                    <a:pt x="58519" y="164246"/>
                  </a:lnTo>
                  <a:lnTo>
                    <a:pt x="58519" y="140706"/>
                  </a:lnTo>
                  <a:lnTo>
                    <a:pt x="102139" y="140706"/>
                  </a:lnTo>
                  <a:close/>
                  <a:moveTo>
                    <a:pt x="58519" y="124008"/>
                  </a:moveTo>
                  <a:lnTo>
                    <a:pt x="68471" y="127498"/>
                  </a:lnTo>
                  <a:lnTo>
                    <a:pt x="73297" y="128654"/>
                  </a:lnTo>
                  <a:lnTo>
                    <a:pt x="102125" y="140700"/>
                  </a:lnTo>
                  <a:lnTo>
                    <a:pt x="58519" y="140700"/>
                  </a:lnTo>
                  <a:close/>
                  <a:moveTo>
                    <a:pt x="232666" y="38100"/>
                  </a:moveTo>
                  <a:cubicBezTo>
                    <a:pt x="230075" y="38100"/>
                    <a:pt x="227992" y="40196"/>
                    <a:pt x="227992" y="42774"/>
                  </a:cubicBezTo>
                  <a:lnTo>
                    <a:pt x="227992" y="131547"/>
                  </a:lnTo>
                  <a:lnTo>
                    <a:pt x="338305" y="131547"/>
                  </a:lnTo>
                  <a:lnTo>
                    <a:pt x="301449" y="94120"/>
                  </a:lnTo>
                  <a:cubicBezTo>
                    <a:pt x="294058" y="86614"/>
                    <a:pt x="294147" y="74562"/>
                    <a:pt x="301640" y="67183"/>
                  </a:cubicBezTo>
                  <a:cubicBezTo>
                    <a:pt x="309133" y="59792"/>
                    <a:pt x="321210" y="59893"/>
                    <a:pt x="328576" y="67374"/>
                  </a:cubicBezTo>
                  <a:lnTo>
                    <a:pt x="397360" y="137224"/>
                  </a:lnTo>
                  <a:cubicBezTo>
                    <a:pt x="397398" y="137262"/>
                    <a:pt x="397410" y="137300"/>
                    <a:pt x="397436" y="137325"/>
                  </a:cubicBezTo>
                  <a:cubicBezTo>
                    <a:pt x="399125" y="139065"/>
                    <a:pt x="400484" y="141122"/>
                    <a:pt x="401424" y="143408"/>
                  </a:cubicBezTo>
                  <a:cubicBezTo>
                    <a:pt x="401474" y="143510"/>
                    <a:pt x="401487" y="143624"/>
                    <a:pt x="401525" y="143739"/>
                  </a:cubicBezTo>
                  <a:cubicBezTo>
                    <a:pt x="402351" y="145872"/>
                    <a:pt x="402846" y="148171"/>
                    <a:pt x="402846" y="150597"/>
                  </a:cubicBezTo>
                  <a:cubicBezTo>
                    <a:pt x="402846" y="151562"/>
                    <a:pt x="402719" y="152476"/>
                    <a:pt x="402579" y="153403"/>
                  </a:cubicBezTo>
                  <a:lnTo>
                    <a:pt x="402580" y="153403"/>
                  </a:lnTo>
                  <a:cubicBezTo>
                    <a:pt x="402351" y="154800"/>
                    <a:pt x="402034" y="156159"/>
                    <a:pt x="401526" y="157454"/>
                  </a:cubicBezTo>
                  <a:cubicBezTo>
                    <a:pt x="401488" y="157556"/>
                    <a:pt x="401475" y="157670"/>
                    <a:pt x="401424" y="157784"/>
                  </a:cubicBezTo>
                  <a:cubicBezTo>
                    <a:pt x="400484" y="160070"/>
                    <a:pt x="399125" y="162128"/>
                    <a:pt x="397436" y="163855"/>
                  </a:cubicBezTo>
                  <a:cubicBezTo>
                    <a:pt x="397411" y="163893"/>
                    <a:pt x="397398" y="163931"/>
                    <a:pt x="397360" y="163969"/>
                  </a:cubicBezTo>
                  <a:lnTo>
                    <a:pt x="328577" y="233819"/>
                  </a:lnTo>
                  <a:cubicBezTo>
                    <a:pt x="324856" y="237604"/>
                    <a:pt x="319928" y="239496"/>
                    <a:pt x="315013" y="239496"/>
                  </a:cubicBezTo>
                  <a:cubicBezTo>
                    <a:pt x="310175" y="239496"/>
                    <a:pt x="305336" y="237667"/>
                    <a:pt x="301640" y="234010"/>
                  </a:cubicBezTo>
                  <a:cubicBezTo>
                    <a:pt x="294147" y="226631"/>
                    <a:pt x="294058" y="214579"/>
                    <a:pt x="301450" y="207073"/>
                  </a:cubicBezTo>
                  <a:lnTo>
                    <a:pt x="338305" y="169646"/>
                  </a:lnTo>
                  <a:lnTo>
                    <a:pt x="227993" y="169646"/>
                  </a:lnTo>
                  <a:lnTo>
                    <a:pt x="227993" y="253263"/>
                  </a:lnTo>
                  <a:cubicBezTo>
                    <a:pt x="227993" y="255841"/>
                    <a:pt x="230076" y="257937"/>
                    <a:pt x="232667" y="257937"/>
                  </a:cubicBezTo>
                  <a:lnTo>
                    <a:pt x="578907" y="257937"/>
                  </a:lnTo>
                  <a:cubicBezTo>
                    <a:pt x="581485" y="257937"/>
                    <a:pt x="583593" y="255841"/>
                    <a:pt x="583593" y="253263"/>
                  </a:cubicBezTo>
                  <a:lnTo>
                    <a:pt x="583593" y="153403"/>
                  </a:lnTo>
                  <a:lnTo>
                    <a:pt x="583592" y="153403"/>
                  </a:lnTo>
                  <a:lnTo>
                    <a:pt x="583592" y="42774"/>
                  </a:lnTo>
                  <a:cubicBezTo>
                    <a:pt x="583592" y="40196"/>
                    <a:pt x="581484" y="38100"/>
                    <a:pt x="578906" y="38100"/>
                  </a:cubicBezTo>
                  <a:close/>
                  <a:moveTo>
                    <a:pt x="58515" y="17679"/>
                  </a:moveTo>
                  <a:lnTo>
                    <a:pt x="58515" y="83921"/>
                  </a:lnTo>
                  <a:lnTo>
                    <a:pt x="43133" y="90668"/>
                  </a:lnTo>
                  <a:cubicBezTo>
                    <a:pt x="39758" y="93885"/>
                    <a:pt x="38110" y="97787"/>
                    <a:pt x="38110" y="101521"/>
                  </a:cubicBezTo>
                  <a:cubicBezTo>
                    <a:pt x="38110" y="111377"/>
                    <a:pt x="38110" y="116215"/>
                    <a:pt x="58519" y="124000"/>
                  </a:cubicBezTo>
                  <a:lnTo>
                    <a:pt x="58519" y="124008"/>
                  </a:lnTo>
                  <a:lnTo>
                    <a:pt x="58514" y="124006"/>
                  </a:lnTo>
                  <a:lnTo>
                    <a:pt x="58514" y="140701"/>
                  </a:lnTo>
                  <a:lnTo>
                    <a:pt x="14183" y="140701"/>
                  </a:lnTo>
                  <a:cubicBezTo>
                    <a:pt x="5560" y="131620"/>
                    <a:pt x="10" y="119441"/>
                    <a:pt x="10" y="101521"/>
                  </a:cubicBezTo>
                  <a:cubicBezTo>
                    <a:pt x="10" y="78839"/>
                    <a:pt x="15479" y="55636"/>
                    <a:pt x="44981" y="48042"/>
                  </a:cubicBezTo>
                  <a:lnTo>
                    <a:pt x="44981" y="35824"/>
                  </a:lnTo>
                  <a:cubicBezTo>
                    <a:pt x="44981" y="31531"/>
                    <a:pt x="46413" y="27588"/>
                    <a:pt x="48821" y="24421"/>
                  </a:cubicBezTo>
                  <a:close/>
                  <a:moveTo>
                    <a:pt x="58515" y="17678"/>
                  </a:moveTo>
                  <a:lnTo>
                    <a:pt x="58516" y="17678"/>
                  </a:lnTo>
                  <a:lnTo>
                    <a:pt x="58515" y="17679"/>
                  </a:lnTo>
                  <a:close/>
                  <a:moveTo>
                    <a:pt x="58519" y="17676"/>
                  </a:moveTo>
                  <a:lnTo>
                    <a:pt x="58519" y="17677"/>
                  </a:lnTo>
                  <a:lnTo>
                    <a:pt x="58516" y="17678"/>
                  </a:lnTo>
                  <a:close/>
                  <a:moveTo>
                    <a:pt x="64027" y="16776"/>
                  </a:moveTo>
                  <a:cubicBezTo>
                    <a:pt x="74542" y="16776"/>
                    <a:pt x="83077" y="25310"/>
                    <a:pt x="83077" y="35826"/>
                  </a:cubicBezTo>
                  <a:lnTo>
                    <a:pt x="83077" y="47332"/>
                  </a:lnTo>
                  <a:cubicBezTo>
                    <a:pt x="102609" y="51650"/>
                    <a:pt x="117913" y="62763"/>
                    <a:pt x="128200" y="80212"/>
                  </a:cubicBezTo>
                  <a:cubicBezTo>
                    <a:pt x="133534" y="89280"/>
                    <a:pt x="130499" y="100964"/>
                    <a:pt x="121418" y="106298"/>
                  </a:cubicBezTo>
                  <a:cubicBezTo>
                    <a:pt x="112376" y="111645"/>
                    <a:pt x="100692" y="108597"/>
                    <a:pt x="95358" y="99542"/>
                  </a:cubicBezTo>
                  <a:cubicBezTo>
                    <a:pt x="89249" y="89179"/>
                    <a:pt x="80550" y="84061"/>
                    <a:pt x="67938" y="83413"/>
                  </a:cubicBezTo>
                  <a:lnTo>
                    <a:pt x="63430" y="83438"/>
                  </a:lnTo>
                  <a:cubicBezTo>
                    <a:pt x="61677" y="83489"/>
                    <a:pt x="60077" y="83705"/>
                    <a:pt x="58515" y="83921"/>
                  </a:cubicBezTo>
                  <a:lnTo>
                    <a:pt x="58519" y="83919"/>
                  </a:lnTo>
                  <a:lnTo>
                    <a:pt x="58519" y="17677"/>
                  </a:lnTo>
                  <a:close/>
                  <a:moveTo>
                    <a:pt x="232666" y="0"/>
                  </a:moveTo>
                  <a:lnTo>
                    <a:pt x="578906" y="0"/>
                  </a:lnTo>
                  <a:cubicBezTo>
                    <a:pt x="602503" y="0"/>
                    <a:pt x="621692" y="19177"/>
                    <a:pt x="621692" y="42774"/>
                  </a:cubicBezTo>
                  <a:lnTo>
                    <a:pt x="621692" y="153403"/>
                  </a:lnTo>
                  <a:lnTo>
                    <a:pt x="621693" y="153403"/>
                  </a:lnTo>
                  <a:lnTo>
                    <a:pt x="621693" y="253263"/>
                  </a:lnTo>
                  <a:cubicBezTo>
                    <a:pt x="621693" y="276847"/>
                    <a:pt x="602503" y="296037"/>
                    <a:pt x="578907" y="296037"/>
                  </a:cubicBezTo>
                  <a:lnTo>
                    <a:pt x="232667" y="296037"/>
                  </a:lnTo>
                  <a:cubicBezTo>
                    <a:pt x="209070" y="296037"/>
                    <a:pt x="189893" y="276847"/>
                    <a:pt x="189893" y="253263"/>
                  </a:cubicBezTo>
                  <a:lnTo>
                    <a:pt x="189893" y="169646"/>
                  </a:lnTo>
                  <a:lnTo>
                    <a:pt x="167897" y="169646"/>
                  </a:lnTo>
                  <a:cubicBezTo>
                    <a:pt x="158346" y="169646"/>
                    <a:pt x="150510" y="162585"/>
                    <a:pt x="149126" y="153403"/>
                  </a:cubicBezTo>
                  <a:lnTo>
                    <a:pt x="149125" y="153403"/>
                  </a:lnTo>
                  <a:cubicBezTo>
                    <a:pt x="148998" y="152476"/>
                    <a:pt x="148846" y="151562"/>
                    <a:pt x="148846" y="150597"/>
                  </a:cubicBezTo>
                  <a:cubicBezTo>
                    <a:pt x="148846" y="140081"/>
                    <a:pt x="157380" y="131547"/>
                    <a:pt x="167896" y="131547"/>
                  </a:cubicBezTo>
                  <a:lnTo>
                    <a:pt x="189892" y="131547"/>
                  </a:lnTo>
                  <a:lnTo>
                    <a:pt x="189892" y="42774"/>
                  </a:lnTo>
                  <a:cubicBezTo>
                    <a:pt x="189892" y="19177"/>
                    <a:pt x="209069" y="0"/>
                    <a:pt x="232666"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pic>
        <p:nvPicPr>
          <p:cNvPr id="25" name="Picture 24">
            <a:extLst>
              <a:ext uri="{FF2B5EF4-FFF2-40B4-BE49-F238E27FC236}">
                <a16:creationId xmlns:a16="http://schemas.microsoft.com/office/drawing/2014/main" xmlns="" id="{F437D800-B018-3A43-B70D-B81A98AD49DD}"/>
              </a:ext>
            </a:extLst>
          </p:cNvPr>
          <p:cNvPicPr>
            <a:picLocks noChangeAspect="1"/>
          </p:cNvPicPr>
          <p:nvPr/>
        </p:nvPicPr>
        <p:blipFill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l="18925" r="56249"/>
          <a:stretch/>
        </p:blipFill>
        <p:spPr>
          <a:xfrm>
            <a:off x="502920" y="2194560"/>
            <a:ext cx="3429000" cy="3429000"/>
          </a:xfrm>
          <a:prstGeom prst="ellipse">
            <a:avLst/>
          </a:prstGeom>
        </p:spPr>
      </p:pic>
      <p:cxnSp>
        <p:nvCxnSpPr>
          <p:cNvPr id="26" name="Straight Connector 25">
            <a:extLst>
              <a:ext uri="{FF2B5EF4-FFF2-40B4-BE49-F238E27FC236}">
                <a16:creationId xmlns:a16="http://schemas.microsoft.com/office/drawing/2014/main" xmlns="" id="{69E3134C-3BC7-6747-9883-0C5D659979F8}"/>
              </a:ext>
            </a:extLst>
          </p:cNvPr>
          <p:cNvCxnSpPr>
            <a:cxnSpLocks/>
          </p:cNvCxnSpPr>
          <p:nvPr/>
        </p:nvCxnSpPr>
        <p:spPr>
          <a:xfrm>
            <a:off x="8849261" y="1712259"/>
            <a:ext cx="0" cy="441960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46627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89F76606-931F-E948-8F23-14CCE53FE0F0}"/>
              </a:ext>
            </a:extLst>
          </p:cNvPr>
          <p:cNvSpPr>
            <a:spLocks noGrp="1"/>
          </p:cNvSpPr>
          <p:nvPr>
            <p:ph type="title"/>
          </p:nvPr>
        </p:nvSpPr>
        <p:spPr/>
        <p:txBody>
          <a:bodyPr>
            <a:normAutofit fontScale="90000"/>
          </a:bodyPr>
          <a:lstStyle/>
          <a:p>
            <a:r>
              <a:rPr lang="en-US" dirty="0"/>
              <a:t>Charities Industry</a:t>
            </a:r>
          </a:p>
        </p:txBody>
      </p:sp>
      <p:sp>
        <p:nvSpPr>
          <p:cNvPr id="9" name="TextBox 8">
            <a:extLst>
              <a:ext uri="{FF2B5EF4-FFF2-40B4-BE49-F238E27FC236}">
                <a16:creationId xmlns:a16="http://schemas.microsoft.com/office/drawing/2014/main" xmlns="" id="{2E11105F-51C5-9049-8E35-1CE30B89E334}"/>
              </a:ext>
            </a:extLst>
          </p:cNvPr>
          <p:cNvSpPr txBox="1"/>
          <p:nvPr/>
        </p:nvSpPr>
        <p:spPr>
          <a:xfrm>
            <a:off x="560716" y="6655345"/>
            <a:ext cx="9542508" cy="246221"/>
          </a:xfrm>
          <a:prstGeom prst="rect">
            <a:avLst/>
          </a:prstGeom>
        </p:spPr>
        <p:txBody>
          <a:bodyPr wrap="square" lIns="0" tIns="0" rIns="0" bIns="0" rtlCol="0" anchor="b" anchorCtr="0">
            <a:spAutoFit/>
          </a:bodyPr>
          <a:lstStyle/>
          <a:p>
            <a:pPr>
              <a:tabLst>
                <a:tab pos="114300" algn="l"/>
              </a:tabLst>
            </a:pPr>
            <a:r>
              <a:rPr lang="en-US" sz="800" dirty="0">
                <a:solidFill>
                  <a:schemeClr val="accent6"/>
                </a:solidFill>
              </a:rPr>
              <a:t>(3) American Express commissioned internet panel survey conducted in May 2016 based on recurring bill payments made in the 12 months prior to the survey. Definition of American Express® Card Members: Respondents who have reported that they have an American Express card and that they used that card to make recurring bill payments in the 12 months prior to the survey</a:t>
            </a:r>
          </a:p>
        </p:txBody>
      </p:sp>
      <p:sp>
        <p:nvSpPr>
          <p:cNvPr id="15" name="TextBox 14"/>
          <p:cNvSpPr txBox="1"/>
          <p:nvPr/>
        </p:nvSpPr>
        <p:spPr>
          <a:xfrm>
            <a:off x="10756296" y="-16852"/>
            <a:ext cx="3061304"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rPr>
              <a:t>Update claim</a:t>
            </a:r>
          </a:p>
        </p:txBody>
      </p:sp>
      <p:sp>
        <p:nvSpPr>
          <p:cNvPr id="20" name="TextBox 19">
            <a:extLst>
              <a:ext uri="{FF2B5EF4-FFF2-40B4-BE49-F238E27FC236}">
                <a16:creationId xmlns:a16="http://schemas.microsoft.com/office/drawing/2014/main" xmlns="" id="{69AB587A-5C2E-2A4F-8696-BDAE3C7779EA}"/>
              </a:ext>
            </a:extLst>
          </p:cNvPr>
          <p:cNvSpPr txBox="1"/>
          <p:nvPr/>
        </p:nvSpPr>
        <p:spPr>
          <a:xfrm>
            <a:off x="4527047" y="3808418"/>
            <a:ext cx="3427814" cy="1606594"/>
          </a:xfrm>
          <a:prstGeom prst="rect">
            <a:avLst/>
          </a:prstGeom>
        </p:spPr>
        <p:txBody>
          <a:bodyPr wrap="square" lIns="0" tIns="0" rIns="0" bIns="0" rtlCol="0">
            <a:spAutoFit/>
          </a:bodyPr>
          <a:lstStyle/>
          <a:p>
            <a:pPr>
              <a:lnSpc>
                <a:spcPct val="90000"/>
              </a:lnSpc>
              <a:spcBef>
                <a:spcPts val="600"/>
              </a:spcBef>
            </a:pPr>
            <a:r>
              <a:rPr lang="en-US" sz="1800" dirty="0">
                <a:solidFill>
                  <a:schemeClr val="accent1"/>
                </a:solidFill>
                <a:latin typeface="Arial" panose="020B0604020202020204" pitchFamily="34" charset="0"/>
              </a:rPr>
              <a:t>US American Express Card Members report </a:t>
            </a:r>
            <a:r>
              <a:rPr lang="en-US" sz="2200" b="1" dirty="0">
                <a:solidFill>
                  <a:schemeClr val="accent1"/>
                </a:solidFill>
                <a:latin typeface="Cambria" panose="02040503050406030204" pitchFamily="18" charset="0"/>
              </a:rPr>
              <a:t>52% of recurring payments </a:t>
            </a:r>
            <a:r>
              <a:rPr lang="en-US" sz="1800" dirty="0">
                <a:solidFill>
                  <a:schemeClr val="accent1"/>
                </a:solidFill>
                <a:latin typeface="Arial" panose="020B0604020202020204" pitchFamily="34" charset="0"/>
              </a:rPr>
              <a:t>made using credit cards in the past 6 months were made using American Express.</a:t>
            </a:r>
            <a:r>
              <a:rPr lang="en-US" sz="1800" baseline="30000" dirty="0">
                <a:solidFill>
                  <a:schemeClr val="accent1"/>
                </a:solidFill>
                <a:latin typeface="Arial" panose="020B0604020202020204" pitchFamily="34" charset="0"/>
              </a:rPr>
              <a:t>2</a:t>
            </a:r>
          </a:p>
        </p:txBody>
      </p:sp>
      <p:grpSp>
        <p:nvGrpSpPr>
          <p:cNvPr id="22" name="Group 21">
            <a:extLst>
              <a:ext uri="{FF2B5EF4-FFF2-40B4-BE49-F238E27FC236}">
                <a16:creationId xmlns:a16="http://schemas.microsoft.com/office/drawing/2014/main" xmlns="" id="{5E10E6FE-D3B6-D54A-A460-3842E9AEF25B}"/>
              </a:ext>
            </a:extLst>
          </p:cNvPr>
          <p:cNvGrpSpPr/>
          <p:nvPr/>
        </p:nvGrpSpPr>
        <p:grpSpPr>
          <a:xfrm>
            <a:off x="9451482" y="1999973"/>
            <a:ext cx="3654917" cy="1480468"/>
            <a:chOff x="8570949" y="1750430"/>
            <a:chExt cx="3654917" cy="1480468"/>
          </a:xfrm>
        </p:grpSpPr>
        <p:sp>
          <p:nvSpPr>
            <p:cNvPr id="23" name="TextBox 22">
              <a:extLst>
                <a:ext uri="{FF2B5EF4-FFF2-40B4-BE49-F238E27FC236}">
                  <a16:creationId xmlns:a16="http://schemas.microsoft.com/office/drawing/2014/main" xmlns="" id="{039A6CE2-7063-8E4E-97C8-337BC697E802}"/>
                </a:ext>
              </a:extLst>
            </p:cNvPr>
            <p:cNvSpPr txBox="1"/>
            <p:nvPr/>
          </p:nvSpPr>
          <p:spPr>
            <a:xfrm>
              <a:off x="8570949" y="2344501"/>
              <a:ext cx="3654917" cy="886397"/>
            </a:xfrm>
            <a:prstGeom prst="rect">
              <a:avLst/>
            </a:prstGeom>
          </p:spPr>
          <p:txBody>
            <a:bodyPr wrap="square" lIns="0" tIns="0" rIns="0" bIns="0" rtlCol="0">
              <a:spAutoFit/>
            </a:bodyPr>
            <a:lstStyle/>
            <a:p>
              <a:pPr>
                <a:lnSpc>
                  <a:spcPct val="90000"/>
                </a:lnSpc>
                <a:spcBef>
                  <a:spcPts val="600"/>
                </a:spcBef>
              </a:pPr>
              <a:r>
                <a:rPr lang="en-US" sz="1500" dirty="0">
                  <a:solidFill>
                    <a:schemeClr val="accent5"/>
                  </a:solidFill>
                  <a:latin typeface="Arial" panose="020B0604020202020204" pitchFamily="34" charset="0"/>
                </a:rPr>
                <a:t>US American Express Card Members report putting an average of </a:t>
              </a:r>
              <a:r>
                <a:rPr lang="en-US" sz="1700" b="1" dirty="0">
                  <a:solidFill>
                    <a:schemeClr val="accent1"/>
                  </a:solidFill>
                  <a:latin typeface="Cambria" panose="02040503050406030204" pitchFamily="18" charset="0"/>
                </a:rPr>
                <a:t>30% more of their spend on credit cards </a:t>
              </a:r>
              <a:r>
                <a:rPr lang="en-US" sz="1500" dirty="0">
                  <a:solidFill>
                    <a:schemeClr val="accent5"/>
                  </a:solidFill>
                  <a:latin typeface="Arial" panose="020B0604020202020204" pitchFamily="34" charset="0"/>
                </a:rPr>
                <a:t>in the prior 6 months than non-Card Members.</a:t>
              </a:r>
              <a:r>
                <a:rPr lang="en-US" sz="1500" baseline="30000" dirty="0">
                  <a:solidFill>
                    <a:schemeClr val="accent5"/>
                  </a:solidFill>
                  <a:latin typeface="Arial" panose="020B0604020202020204" pitchFamily="34" charset="0"/>
                </a:rPr>
                <a:t>2</a:t>
              </a:r>
            </a:p>
          </p:txBody>
        </p:sp>
        <p:sp>
          <p:nvSpPr>
            <p:cNvPr id="24" name="Freeform 23">
              <a:extLst>
                <a:ext uri="{FF2B5EF4-FFF2-40B4-BE49-F238E27FC236}">
                  <a16:creationId xmlns:a16="http://schemas.microsoft.com/office/drawing/2014/main" xmlns="" id="{35EF6BDE-C8F8-D849-AB8F-108A869132C6}"/>
                </a:ext>
              </a:extLst>
            </p:cNvPr>
            <p:cNvSpPr/>
            <p:nvPr/>
          </p:nvSpPr>
          <p:spPr>
            <a:xfrm>
              <a:off x="8570949" y="1750430"/>
              <a:ext cx="844927" cy="402336"/>
            </a:xfrm>
            <a:custGeom>
              <a:avLst/>
              <a:gdLst>
                <a:gd name="connsiteX0" fmla="*/ 23824 w 621693"/>
                <a:gd name="connsiteY0" fmla="*/ 184364 h 296037"/>
                <a:gd name="connsiteX1" fmla="*/ 35475 w 621693"/>
                <a:gd name="connsiteY1" fmla="*/ 193149 h 296037"/>
                <a:gd name="connsiteX2" fmla="*/ 58513 w 621693"/>
                <a:gd name="connsiteY2" fmla="*/ 208580 h 296037"/>
                <a:gd name="connsiteX3" fmla="*/ 58513 w 621693"/>
                <a:gd name="connsiteY3" fmla="*/ 278341 h 296037"/>
                <a:gd name="connsiteX4" fmla="*/ 44974 w 621693"/>
                <a:gd name="connsiteY4" fmla="*/ 260192 h 296037"/>
                <a:gd name="connsiteX5" fmla="*/ 44974 w 621693"/>
                <a:gd name="connsiteY5" fmla="*/ 244724 h 296037"/>
                <a:gd name="connsiteX6" fmla="*/ 2633 w 621693"/>
                <a:gd name="connsiteY6" fmla="*/ 212453 h 296037"/>
                <a:gd name="connsiteX7" fmla="*/ 9402 w 621693"/>
                <a:gd name="connsiteY7" fmla="*/ 186380 h 296037"/>
                <a:gd name="connsiteX8" fmla="*/ 23824 w 621693"/>
                <a:gd name="connsiteY8" fmla="*/ 184364 h 296037"/>
                <a:gd name="connsiteX9" fmla="*/ 14182 w 621693"/>
                <a:gd name="connsiteY9" fmla="*/ 140712 h 296037"/>
                <a:gd name="connsiteX10" fmla="*/ 58518 w 621693"/>
                <a:gd name="connsiteY10" fmla="*/ 140712 h 296037"/>
                <a:gd name="connsiteX11" fmla="*/ 58518 w 621693"/>
                <a:gd name="connsiteY11" fmla="*/ 164245 h 296037"/>
                <a:gd name="connsiteX12" fmla="*/ 57527 w 621693"/>
                <a:gd name="connsiteY12" fmla="*/ 164004 h 296037"/>
                <a:gd name="connsiteX13" fmla="*/ 14182 w 621693"/>
                <a:gd name="connsiteY13" fmla="*/ 140712 h 296037"/>
                <a:gd name="connsiteX14" fmla="*/ 58514 w 621693"/>
                <a:gd name="connsiteY14" fmla="*/ 140701 h 296037"/>
                <a:gd name="connsiteX15" fmla="*/ 58519 w 621693"/>
                <a:gd name="connsiteY15" fmla="*/ 140701 h 296037"/>
                <a:gd name="connsiteX16" fmla="*/ 58519 w 621693"/>
                <a:gd name="connsiteY16" fmla="*/ 140706 h 296037"/>
                <a:gd name="connsiteX17" fmla="*/ 58514 w 621693"/>
                <a:gd name="connsiteY17" fmla="*/ 140706 h 296037"/>
                <a:gd name="connsiteX18" fmla="*/ 102125 w 621693"/>
                <a:gd name="connsiteY18" fmla="*/ 140700 h 296037"/>
                <a:gd name="connsiteX19" fmla="*/ 102144 w 621693"/>
                <a:gd name="connsiteY19" fmla="*/ 140700 h 296037"/>
                <a:gd name="connsiteX20" fmla="*/ 130820 w 621693"/>
                <a:gd name="connsiteY20" fmla="*/ 191157 h 296037"/>
                <a:gd name="connsiteX21" fmla="*/ 83081 w 621693"/>
                <a:gd name="connsiteY21" fmla="*/ 245475 h 296037"/>
                <a:gd name="connsiteX22" fmla="*/ 83081 w 621693"/>
                <a:gd name="connsiteY22" fmla="*/ 260194 h 296037"/>
                <a:gd name="connsiteX23" fmla="*/ 64031 w 621693"/>
                <a:gd name="connsiteY23" fmla="*/ 279244 h 296037"/>
                <a:gd name="connsiteX24" fmla="*/ 58519 w 621693"/>
                <a:gd name="connsiteY24" fmla="*/ 278343 h 296037"/>
                <a:gd name="connsiteX25" fmla="*/ 58519 w 621693"/>
                <a:gd name="connsiteY25" fmla="*/ 208581 h 296037"/>
                <a:gd name="connsiteX26" fmla="*/ 62862 w 621693"/>
                <a:gd name="connsiteY26" fmla="*/ 209242 h 296037"/>
                <a:gd name="connsiteX27" fmla="*/ 67371 w 621693"/>
                <a:gd name="connsiteY27" fmla="*/ 209229 h 296037"/>
                <a:gd name="connsiteX28" fmla="*/ 92720 w 621693"/>
                <a:gd name="connsiteY28" fmla="*/ 191157 h 296037"/>
                <a:gd name="connsiteX29" fmla="*/ 62342 w 621693"/>
                <a:gd name="connsiteY29" fmla="*/ 165160 h 296037"/>
                <a:gd name="connsiteX30" fmla="*/ 58519 w 621693"/>
                <a:gd name="connsiteY30" fmla="*/ 164246 h 296037"/>
                <a:gd name="connsiteX31" fmla="*/ 58519 w 621693"/>
                <a:gd name="connsiteY31" fmla="*/ 140706 h 296037"/>
                <a:gd name="connsiteX32" fmla="*/ 102139 w 621693"/>
                <a:gd name="connsiteY32" fmla="*/ 140706 h 296037"/>
                <a:gd name="connsiteX33" fmla="*/ 58519 w 621693"/>
                <a:gd name="connsiteY33" fmla="*/ 124008 h 296037"/>
                <a:gd name="connsiteX34" fmla="*/ 68471 w 621693"/>
                <a:gd name="connsiteY34" fmla="*/ 127498 h 296037"/>
                <a:gd name="connsiteX35" fmla="*/ 73297 w 621693"/>
                <a:gd name="connsiteY35" fmla="*/ 128654 h 296037"/>
                <a:gd name="connsiteX36" fmla="*/ 102125 w 621693"/>
                <a:gd name="connsiteY36" fmla="*/ 140700 h 296037"/>
                <a:gd name="connsiteX37" fmla="*/ 58519 w 621693"/>
                <a:gd name="connsiteY37" fmla="*/ 140700 h 296037"/>
                <a:gd name="connsiteX38" fmla="*/ 232666 w 621693"/>
                <a:gd name="connsiteY38" fmla="*/ 38100 h 296037"/>
                <a:gd name="connsiteX39" fmla="*/ 227992 w 621693"/>
                <a:gd name="connsiteY39" fmla="*/ 42774 h 296037"/>
                <a:gd name="connsiteX40" fmla="*/ 227992 w 621693"/>
                <a:gd name="connsiteY40" fmla="*/ 131547 h 296037"/>
                <a:gd name="connsiteX41" fmla="*/ 338305 w 621693"/>
                <a:gd name="connsiteY41" fmla="*/ 131547 h 296037"/>
                <a:gd name="connsiteX42" fmla="*/ 301449 w 621693"/>
                <a:gd name="connsiteY42" fmla="*/ 94120 h 296037"/>
                <a:gd name="connsiteX43" fmla="*/ 301640 w 621693"/>
                <a:gd name="connsiteY43" fmla="*/ 67183 h 296037"/>
                <a:gd name="connsiteX44" fmla="*/ 328576 w 621693"/>
                <a:gd name="connsiteY44" fmla="*/ 67374 h 296037"/>
                <a:gd name="connsiteX45" fmla="*/ 397360 w 621693"/>
                <a:gd name="connsiteY45" fmla="*/ 137224 h 296037"/>
                <a:gd name="connsiteX46" fmla="*/ 397436 w 621693"/>
                <a:gd name="connsiteY46" fmla="*/ 137325 h 296037"/>
                <a:gd name="connsiteX47" fmla="*/ 401424 w 621693"/>
                <a:gd name="connsiteY47" fmla="*/ 143408 h 296037"/>
                <a:gd name="connsiteX48" fmla="*/ 401525 w 621693"/>
                <a:gd name="connsiteY48" fmla="*/ 143739 h 296037"/>
                <a:gd name="connsiteX49" fmla="*/ 402846 w 621693"/>
                <a:gd name="connsiteY49" fmla="*/ 150597 h 296037"/>
                <a:gd name="connsiteX50" fmla="*/ 402579 w 621693"/>
                <a:gd name="connsiteY50" fmla="*/ 153403 h 296037"/>
                <a:gd name="connsiteX51" fmla="*/ 402580 w 621693"/>
                <a:gd name="connsiteY51" fmla="*/ 153403 h 296037"/>
                <a:gd name="connsiteX52" fmla="*/ 401526 w 621693"/>
                <a:gd name="connsiteY52" fmla="*/ 157454 h 296037"/>
                <a:gd name="connsiteX53" fmla="*/ 401424 w 621693"/>
                <a:gd name="connsiteY53" fmla="*/ 157784 h 296037"/>
                <a:gd name="connsiteX54" fmla="*/ 397436 w 621693"/>
                <a:gd name="connsiteY54" fmla="*/ 163855 h 296037"/>
                <a:gd name="connsiteX55" fmla="*/ 397360 w 621693"/>
                <a:gd name="connsiteY55" fmla="*/ 163969 h 296037"/>
                <a:gd name="connsiteX56" fmla="*/ 328577 w 621693"/>
                <a:gd name="connsiteY56" fmla="*/ 233819 h 296037"/>
                <a:gd name="connsiteX57" fmla="*/ 315013 w 621693"/>
                <a:gd name="connsiteY57" fmla="*/ 239496 h 296037"/>
                <a:gd name="connsiteX58" fmla="*/ 301640 w 621693"/>
                <a:gd name="connsiteY58" fmla="*/ 234010 h 296037"/>
                <a:gd name="connsiteX59" fmla="*/ 301450 w 621693"/>
                <a:gd name="connsiteY59" fmla="*/ 207073 h 296037"/>
                <a:gd name="connsiteX60" fmla="*/ 338305 w 621693"/>
                <a:gd name="connsiteY60" fmla="*/ 169646 h 296037"/>
                <a:gd name="connsiteX61" fmla="*/ 227993 w 621693"/>
                <a:gd name="connsiteY61" fmla="*/ 169646 h 296037"/>
                <a:gd name="connsiteX62" fmla="*/ 227993 w 621693"/>
                <a:gd name="connsiteY62" fmla="*/ 253263 h 296037"/>
                <a:gd name="connsiteX63" fmla="*/ 232667 w 621693"/>
                <a:gd name="connsiteY63" fmla="*/ 257937 h 296037"/>
                <a:gd name="connsiteX64" fmla="*/ 578907 w 621693"/>
                <a:gd name="connsiteY64" fmla="*/ 257937 h 296037"/>
                <a:gd name="connsiteX65" fmla="*/ 583593 w 621693"/>
                <a:gd name="connsiteY65" fmla="*/ 253263 h 296037"/>
                <a:gd name="connsiteX66" fmla="*/ 583593 w 621693"/>
                <a:gd name="connsiteY66" fmla="*/ 153403 h 296037"/>
                <a:gd name="connsiteX67" fmla="*/ 583592 w 621693"/>
                <a:gd name="connsiteY67" fmla="*/ 153403 h 296037"/>
                <a:gd name="connsiteX68" fmla="*/ 583592 w 621693"/>
                <a:gd name="connsiteY68" fmla="*/ 42774 h 296037"/>
                <a:gd name="connsiteX69" fmla="*/ 578906 w 621693"/>
                <a:gd name="connsiteY69" fmla="*/ 38100 h 296037"/>
                <a:gd name="connsiteX70" fmla="*/ 58515 w 621693"/>
                <a:gd name="connsiteY70" fmla="*/ 17679 h 296037"/>
                <a:gd name="connsiteX71" fmla="*/ 58515 w 621693"/>
                <a:gd name="connsiteY71" fmla="*/ 83921 h 296037"/>
                <a:gd name="connsiteX72" fmla="*/ 43133 w 621693"/>
                <a:gd name="connsiteY72" fmla="*/ 90668 h 296037"/>
                <a:gd name="connsiteX73" fmla="*/ 38110 w 621693"/>
                <a:gd name="connsiteY73" fmla="*/ 101521 h 296037"/>
                <a:gd name="connsiteX74" fmla="*/ 58519 w 621693"/>
                <a:gd name="connsiteY74" fmla="*/ 124000 h 296037"/>
                <a:gd name="connsiteX75" fmla="*/ 58519 w 621693"/>
                <a:gd name="connsiteY75" fmla="*/ 124008 h 296037"/>
                <a:gd name="connsiteX76" fmla="*/ 58514 w 621693"/>
                <a:gd name="connsiteY76" fmla="*/ 124006 h 296037"/>
                <a:gd name="connsiteX77" fmla="*/ 58514 w 621693"/>
                <a:gd name="connsiteY77" fmla="*/ 140701 h 296037"/>
                <a:gd name="connsiteX78" fmla="*/ 14183 w 621693"/>
                <a:gd name="connsiteY78" fmla="*/ 140701 h 296037"/>
                <a:gd name="connsiteX79" fmla="*/ 10 w 621693"/>
                <a:gd name="connsiteY79" fmla="*/ 101521 h 296037"/>
                <a:gd name="connsiteX80" fmla="*/ 44981 w 621693"/>
                <a:gd name="connsiteY80" fmla="*/ 48042 h 296037"/>
                <a:gd name="connsiteX81" fmla="*/ 44981 w 621693"/>
                <a:gd name="connsiteY81" fmla="*/ 35824 h 296037"/>
                <a:gd name="connsiteX82" fmla="*/ 48821 w 621693"/>
                <a:gd name="connsiteY82" fmla="*/ 24421 h 296037"/>
                <a:gd name="connsiteX83" fmla="*/ 58515 w 621693"/>
                <a:gd name="connsiteY83" fmla="*/ 17678 h 296037"/>
                <a:gd name="connsiteX84" fmla="*/ 58516 w 621693"/>
                <a:gd name="connsiteY84" fmla="*/ 17678 h 296037"/>
                <a:gd name="connsiteX85" fmla="*/ 58515 w 621693"/>
                <a:gd name="connsiteY85" fmla="*/ 17679 h 296037"/>
                <a:gd name="connsiteX86" fmla="*/ 58519 w 621693"/>
                <a:gd name="connsiteY86" fmla="*/ 17676 h 296037"/>
                <a:gd name="connsiteX87" fmla="*/ 58519 w 621693"/>
                <a:gd name="connsiteY87" fmla="*/ 17677 h 296037"/>
                <a:gd name="connsiteX88" fmla="*/ 58516 w 621693"/>
                <a:gd name="connsiteY88" fmla="*/ 17678 h 296037"/>
                <a:gd name="connsiteX89" fmla="*/ 64027 w 621693"/>
                <a:gd name="connsiteY89" fmla="*/ 16776 h 296037"/>
                <a:gd name="connsiteX90" fmla="*/ 83077 w 621693"/>
                <a:gd name="connsiteY90" fmla="*/ 35826 h 296037"/>
                <a:gd name="connsiteX91" fmla="*/ 83077 w 621693"/>
                <a:gd name="connsiteY91" fmla="*/ 47332 h 296037"/>
                <a:gd name="connsiteX92" fmla="*/ 128200 w 621693"/>
                <a:gd name="connsiteY92" fmla="*/ 80212 h 296037"/>
                <a:gd name="connsiteX93" fmla="*/ 121418 w 621693"/>
                <a:gd name="connsiteY93" fmla="*/ 106298 h 296037"/>
                <a:gd name="connsiteX94" fmla="*/ 95358 w 621693"/>
                <a:gd name="connsiteY94" fmla="*/ 99542 h 296037"/>
                <a:gd name="connsiteX95" fmla="*/ 67938 w 621693"/>
                <a:gd name="connsiteY95" fmla="*/ 83413 h 296037"/>
                <a:gd name="connsiteX96" fmla="*/ 63430 w 621693"/>
                <a:gd name="connsiteY96" fmla="*/ 83438 h 296037"/>
                <a:gd name="connsiteX97" fmla="*/ 58515 w 621693"/>
                <a:gd name="connsiteY97" fmla="*/ 83921 h 296037"/>
                <a:gd name="connsiteX98" fmla="*/ 58519 w 621693"/>
                <a:gd name="connsiteY98" fmla="*/ 83919 h 296037"/>
                <a:gd name="connsiteX99" fmla="*/ 58519 w 621693"/>
                <a:gd name="connsiteY99" fmla="*/ 17677 h 296037"/>
                <a:gd name="connsiteX100" fmla="*/ 232666 w 621693"/>
                <a:gd name="connsiteY100" fmla="*/ 0 h 296037"/>
                <a:gd name="connsiteX101" fmla="*/ 578906 w 621693"/>
                <a:gd name="connsiteY101" fmla="*/ 0 h 296037"/>
                <a:gd name="connsiteX102" fmla="*/ 621692 w 621693"/>
                <a:gd name="connsiteY102" fmla="*/ 42774 h 296037"/>
                <a:gd name="connsiteX103" fmla="*/ 621692 w 621693"/>
                <a:gd name="connsiteY103" fmla="*/ 153403 h 296037"/>
                <a:gd name="connsiteX104" fmla="*/ 621693 w 621693"/>
                <a:gd name="connsiteY104" fmla="*/ 153403 h 296037"/>
                <a:gd name="connsiteX105" fmla="*/ 621693 w 621693"/>
                <a:gd name="connsiteY105" fmla="*/ 253263 h 296037"/>
                <a:gd name="connsiteX106" fmla="*/ 578907 w 621693"/>
                <a:gd name="connsiteY106" fmla="*/ 296037 h 296037"/>
                <a:gd name="connsiteX107" fmla="*/ 232667 w 621693"/>
                <a:gd name="connsiteY107" fmla="*/ 296037 h 296037"/>
                <a:gd name="connsiteX108" fmla="*/ 189893 w 621693"/>
                <a:gd name="connsiteY108" fmla="*/ 253263 h 296037"/>
                <a:gd name="connsiteX109" fmla="*/ 189893 w 621693"/>
                <a:gd name="connsiteY109" fmla="*/ 169646 h 296037"/>
                <a:gd name="connsiteX110" fmla="*/ 167897 w 621693"/>
                <a:gd name="connsiteY110" fmla="*/ 169646 h 296037"/>
                <a:gd name="connsiteX111" fmla="*/ 149126 w 621693"/>
                <a:gd name="connsiteY111" fmla="*/ 153403 h 296037"/>
                <a:gd name="connsiteX112" fmla="*/ 149125 w 621693"/>
                <a:gd name="connsiteY112" fmla="*/ 153403 h 296037"/>
                <a:gd name="connsiteX113" fmla="*/ 148846 w 621693"/>
                <a:gd name="connsiteY113" fmla="*/ 150597 h 296037"/>
                <a:gd name="connsiteX114" fmla="*/ 167896 w 621693"/>
                <a:gd name="connsiteY114" fmla="*/ 131547 h 296037"/>
                <a:gd name="connsiteX115" fmla="*/ 189892 w 621693"/>
                <a:gd name="connsiteY115" fmla="*/ 131547 h 296037"/>
                <a:gd name="connsiteX116" fmla="*/ 189892 w 621693"/>
                <a:gd name="connsiteY116" fmla="*/ 42774 h 296037"/>
                <a:gd name="connsiteX117" fmla="*/ 232666 w 621693"/>
                <a:gd name="connsiteY117" fmla="*/ 0 h 29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621693" h="296037">
                  <a:moveTo>
                    <a:pt x="23824" y="184364"/>
                  </a:moveTo>
                  <a:cubicBezTo>
                    <a:pt x="28547" y="185587"/>
                    <a:pt x="32808" y="188609"/>
                    <a:pt x="35475" y="193149"/>
                  </a:cubicBezTo>
                  <a:cubicBezTo>
                    <a:pt x="40796" y="202191"/>
                    <a:pt x="48315" y="207043"/>
                    <a:pt x="58513" y="208580"/>
                  </a:cubicBezTo>
                  <a:lnTo>
                    <a:pt x="58513" y="278341"/>
                  </a:lnTo>
                  <a:cubicBezTo>
                    <a:pt x="50702" y="275966"/>
                    <a:pt x="44974" y="268790"/>
                    <a:pt x="44974" y="260192"/>
                  </a:cubicBezTo>
                  <a:lnTo>
                    <a:pt x="44974" y="244724"/>
                  </a:lnTo>
                  <a:cubicBezTo>
                    <a:pt x="26737" y="239987"/>
                    <a:pt x="12412" y="229090"/>
                    <a:pt x="2633" y="212453"/>
                  </a:cubicBezTo>
                  <a:cubicBezTo>
                    <a:pt x="-2701" y="203385"/>
                    <a:pt x="321" y="191701"/>
                    <a:pt x="9402" y="186380"/>
                  </a:cubicBezTo>
                  <a:cubicBezTo>
                    <a:pt x="13916" y="183720"/>
                    <a:pt x="19101" y="183142"/>
                    <a:pt x="23824" y="184364"/>
                  </a:cubicBezTo>
                  <a:close/>
                  <a:moveTo>
                    <a:pt x="14182" y="140712"/>
                  </a:moveTo>
                  <a:lnTo>
                    <a:pt x="58518" y="140712"/>
                  </a:lnTo>
                  <a:lnTo>
                    <a:pt x="58518" y="164245"/>
                  </a:lnTo>
                  <a:lnTo>
                    <a:pt x="57527" y="164004"/>
                  </a:lnTo>
                  <a:cubicBezTo>
                    <a:pt x="40674" y="158505"/>
                    <a:pt x="24977" y="152091"/>
                    <a:pt x="14182" y="140712"/>
                  </a:cubicBezTo>
                  <a:close/>
                  <a:moveTo>
                    <a:pt x="58514" y="140701"/>
                  </a:moveTo>
                  <a:lnTo>
                    <a:pt x="58519" y="140701"/>
                  </a:lnTo>
                  <a:lnTo>
                    <a:pt x="58519" y="140706"/>
                  </a:lnTo>
                  <a:lnTo>
                    <a:pt x="58514" y="140706"/>
                  </a:lnTo>
                  <a:close/>
                  <a:moveTo>
                    <a:pt x="102125" y="140700"/>
                  </a:moveTo>
                  <a:lnTo>
                    <a:pt x="102144" y="140700"/>
                  </a:lnTo>
                  <a:cubicBezTo>
                    <a:pt x="118882" y="150250"/>
                    <a:pt x="130820" y="164538"/>
                    <a:pt x="130820" y="191157"/>
                  </a:cubicBezTo>
                  <a:cubicBezTo>
                    <a:pt x="130820" y="214563"/>
                    <a:pt x="114462" y="238706"/>
                    <a:pt x="83081" y="245475"/>
                  </a:cubicBezTo>
                  <a:lnTo>
                    <a:pt x="83081" y="260194"/>
                  </a:lnTo>
                  <a:cubicBezTo>
                    <a:pt x="83081" y="270710"/>
                    <a:pt x="74546" y="279244"/>
                    <a:pt x="64031" y="279244"/>
                  </a:cubicBezTo>
                  <a:cubicBezTo>
                    <a:pt x="62088" y="279244"/>
                    <a:pt x="60272" y="278876"/>
                    <a:pt x="58519" y="278343"/>
                  </a:cubicBezTo>
                  <a:lnTo>
                    <a:pt x="58519" y="208581"/>
                  </a:lnTo>
                  <a:cubicBezTo>
                    <a:pt x="59967" y="208810"/>
                    <a:pt x="61300" y="209166"/>
                    <a:pt x="62862" y="209242"/>
                  </a:cubicBezTo>
                  <a:lnTo>
                    <a:pt x="67371" y="209229"/>
                  </a:lnTo>
                  <a:cubicBezTo>
                    <a:pt x="84618" y="208683"/>
                    <a:pt x="92720" y="199476"/>
                    <a:pt x="92720" y="191157"/>
                  </a:cubicBezTo>
                  <a:cubicBezTo>
                    <a:pt x="92720" y="179892"/>
                    <a:pt x="92720" y="175181"/>
                    <a:pt x="62342" y="165160"/>
                  </a:cubicBezTo>
                  <a:lnTo>
                    <a:pt x="58519" y="164246"/>
                  </a:lnTo>
                  <a:lnTo>
                    <a:pt x="58519" y="140706"/>
                  </a:lnTo>
                  <a:lnTo>
                    <a:pt x="102139" y="140706"/>
                  </a:lnTo>
                  <a:close/>
                  <a:moveTo>
                    <a:pt x="58519" y="124008"/>
                  </a:moveTo>
                  <a:lnTo>
                    <a:pt x="68471" y="127498"/>
                  </a:lnTo>
                  <a:lnTo>
                    <a:pt x="73297" y="128654"/>
                  </a:lnTo>
                  <a:lnTo>
                    <a:pt x="102125" y="140700"/>
                  </a:lnTo>
                  <a:lnTo>
                    <a:pt x="58519" y="140700"/>
                  </a:lnTo>
                  <a:close/>
                  <a:moveTo>
                    <a:pt x="232666" y="38100"/>
                  </a:moveTo>
                  <a:cubicBezTo>
                    <a:pt x="230075" y="38100"/>
                    <a:pt x="227992" y="40196"/>
                    <a:pt x="227992" y="42774"/>
                  </a:cubicBezTo>
                  <a:lnTo>
                    <a:pt x="227992" y="131547"/>
                  </a:lnTo>
                  <a:lnTo>
                    <a:pt x="338305" y="131547"/>
                  </a:lnTo>
                  <a:lnTo>
                    <a:pt x="301449" y="94120"/>
                  </a:lnTo>
                  <a:cubicBezTo>
                    <a:pt x="294058" y="86614"/>
                    <a:pt x="294147" y="74562"/>
                    <a:pt x="301640" y="67183"/>
                  </a:cubicBezTo>
                  <a:cubicBezTo>
                    <a:pt x="309133" y="59792"/>
                    <a:pt x="321210" y="59893"/>
                    <a:pt x="328576" y="67374"/>
                  </a:cubicBezTo>
                  <a:lnTo>
                    <a:pt x="397360" y="137224"/>
                  </a:lnTo>
                  <a:cubicBezTo>
                    <a:pt x="397398" y="137262"/>
                    <a:pt x="397410" y="137300"/>
                    <a:pt x="397436" y="137325"/>
                  </a:cubicBezTo>
                  <a:cubicBezTo>
                    <a:pt x="399125" y="139065"/>
                    <a:pt x="400484" y="141122"/>
                    <a:pt x="401424" y="143408"/>
                  </a:cubicBezTo>
                  <a:cubicBezTo>
                    <a:pt x="401474" y="143510"/>
                    <a:pt x="401487" y="143624"/>
                    <a:pt x="401525" y="143739"/>
                  </a:cubicBezTo>
                  <a:cubicBezTo>
                    <a:pt x="402351" y="145872"/>
                    <a:pt x="402846" y="148171"/>
                    <a:pt x="402846" y="150597"/>
                  </a:cubicBezTo>
                  <a:cubicBezTo>
                    <a:pt x="402846" y="151562"/>
                    <a:pt x="402719" y="152476"/>
                    <a:pt x="402579" y="153403"/>
                  </a:cubicBezTo>
                  <a:lnTo>
                    <a:pt x="402580" y="153403"/>
                  </a:lnTo>
                  <a:cubicBezTo>
                    <a:pt x="402351" y="154800"/>
                    <a:pt x="402034" y="156159"/>
                    <a:pt x="401526" y="157454"/>
                  </a:cubicBezTo>
                  <a:cubicBezTo>
                    <a:pt x="401488" y="157556"/>
                    <a:pt x="401475" y="157670"/>
                    <a:pt x="401424" y="157784"/>
                  </a:cubicBezTo>
                  <a:cubicBezTo>
                    <a:pt x="400484" y="160070"/>
                    <a:pt x="399125" y="162128"/>
                    <a:pt x="397436" y="163855"/>
                  </a:cubicBezTo>
                  <a:cubicBezTo>
                    <a:pt x="397411" y="163893"/>
                    <a:pt x="397398" y="163931"/>
                    <a:pt x="397360" y="163969"/>
                  </a:cubicBezTo>
                  <a:lnTo>
                    <a:pt x="328577" y="233819"/>
                  </a:lnTo>
                  <a:cubicBezTo>
                    <a:pt x="324856" y="237604"/>
                    <a:pt x="319928" y="239496"/>
                    <a:pt x="315013" y="239496"/>
                  </a:cubicBezTo>
                  <a:cubicBezTo>
                    <a:pt x="310175" y="239496"/>
                    <a:pt x="305336" y="237667"/>
                    <a:pt x="301640" y="234010"/>
                  </a:cubicBezTo>
                  <a:cubicBezTo>
                    <a:pt x="294147" y="226631"/>
                    <a:pt x="294058" y="214579"/>
                    <a:pt x="301450" y="207073"/>
                  </a:cubicBezTo>
                  <a:lnTo>
                    <a:pt x="338305" y="169646"/>
                  </a:lnTo>
                  <a:lnTo>
                    <a:pt x="227993" y="169646"/>
                  </a:lnTo>
                  <a:lnTo>
                    <a:pt x="227993" y="253263"/>
                  </a:lnTo>
                  <a:cubicBezTo>
                    <a:pt x="227993" y="255841"/>
                    <a:pt x="230076" y="257937"/>
                    <a:pt x="232667" y="257937"/>
                  </a:cubicBezTo>
                  <a:lnTo>
                    <a:pt x="578907" y="257937"/>
                  </a:lnTo>
                  <a:cubicBezTo>
                    <a:pt x="581485" y="257937"/>
                    <a:pt x="583593" y="255841"/>
                    <a:pt x="583593" y="253263"/>
                  </a:cubicBezTo>
                  <a:lnTo>
                    <a:pt x="583593" y="153403"/>
                  </a:lnTo>
                  <a:lnTo>
                    <a:pt x="583592" y="153403"/>
                  </a:lnTo>
                  <a:lnTo>
                    <a:pt x="583592" y="42774"/>
                  </a:lnTo>
                  <a:cubicBezTo>
                    <a:pt x="583592" y="40196"/>
                    <a:pt x="581484" y="38100"/>
                    <a:pt x="578906" y="38100"/>
                  </a:cubicBezTo>
                  <a:close/>
                  <a:moveTo>
                    <a:pt x="58515" y="17679"/>
                  </a:moveTo>
                  <a:lnTo>
                    <a:pt x="58515" y="83921"/>
                  </a:lnTo>
                  <a:lnTo>
                    <a:pt x="43133" y="90668"/>
                  </a:lnTo>
                  <a:cubicBezTo>
                    <a:pt x="39758" y="93885"/>
                    <a:pt x="38110" y="97787"/>
                    <a:pt x="38110" y="101521"/>
                  </a:cubicBezTo>
                  <a:cubicBezTo>
                    <a:pt x="38110" y="111377"/>
                    <a:pt x="38110" y="116215"/>
                    <a:pt x="58519" y="124000"/>
                  </a:cubicBezTo>
                  <a:lnTo>
                    <a:pt x="58519" y="124008"/>
                  </a:lnTo>
                  <a:lnTo>
                    <a:pt x="58514" y="124006"/>
                  </a:lnTo>
                  <a:lnTo>
                    <a:pt x="58514" y="140701"/>
                  </a:lnTo>
                  <a:lnTo>
                    <a:pt x="14183" y="140701"/>
                  </a:lnTo>
                  <a:cubicBezTo>
                    <a:pt x="5560" y="131620"/>
                    <a:pt x="10" y="119441"/>
                    <a:pt x="10" y="101521"/>
                  </a:cubicBezTo>
                  <a:cubicBezTo>
                    <a:pt x="10" y="78839"/>
                    <a:pt x="15479" y="55636"/>
                    <a:pt x="44981" y="48042"/>
                  </a:cubicBezTo>
                  <a:lnTo>
                    <a:pt x="44981" y="35824"/>
                  </a:lnTo>
                  <a:cubicBezTo>
                    <a:pt x="44981" y="31531"/>
                    <a:pt x="46413" y="27588"/>
                    <a:pt x="48821" y="24421"/>
                  </a:cubicBezTo>
                  <a:close/>
                  <a:moveTo>
                    <a:pt x="58515" y="17678"/>
                  </a:moveTo>
                  <a:lnTo>
                    <a:pt x="58516" y="17678"/>
                  </a:lnTo>
                  <a:lnTo>
                    <a:pt x="58515" y="17679"/>
                  </a:lnTo>
                  <a:close/>
                  <a:moveTo>
                    <a:pt x="58519" y="17676"/>
                  </a:moveTo>
                  <a:lnTo>
                    <a:pt x="58519" y="17677"/>
                  </a:lnTo>
                  <a:lnTo>
                    <a:pt x="58516" y="17678"/>
                  </a:lnTo>
                  <a:close/>
                  <a:moveTo>
                    <a:pt x="64027" y="16776"/>
                  </a:moveTo>
                  <a:cubicBezTo>
                    <a:pt x="74542" y="16776"/>
                    <a:pt x="83077" y="25310"/>
                    <a:pt x="83077" y="35826"/>
                  </a:cubicBezTo>
                  <a:lnTo>
                    <a:pt x="83077" y="47332"/>
                  </a:lnTo>
                  <a:cubicBezTo>
                    <a:pt x="102609" y="51650"/>
                    <a:pt x="117913" y="62763"/>
                    <a:pt x="128200" y="80212"/>
                  </a:cubicBezTo>
                  <a:cubicBezTo>
                    <a:pt x="133534" y="89280"/>
                    <a:pt x="130499" y="100964"/>
                    <a:pt x="121418" y="106298"/>
                  </a:cubicBezTo>
                  <a:cubicBezTo>
                    <a:pt x="112376" y="111645"/>
                    <a:pt x="100692" y="108597"/>
                    <a:pt x="95358" y="99542"/>
                  </a:cubicBezTo>
                  <a:cubicBezTo>
                    <a:pt x="89249" y="89179"/>
                    <a:pt x="80550" y="84061"/>
                    <a:pt x="67938" y="83413"/>
                  </a:cubicBezTo>
                  <a:lnTo>
                    <a:pt x="63430" y="83438"/>
                  </a:lnTo>
                  <a:cubicBezTo>
                    <a:pt x="61677" y="83489"/>
                    <a:pt x="60077" y="83705"/>
                    <a:pt x="58515" y="83921"/>
                  </a:cubicBezTo>
                  <a:lnTo>
                    <a:pt x="58519" y="83919"/>
                  </a:lnTo>
                  <a:lnTo>
                    <a:pt x="58519" y="17677"/>
                  </a:lnTo>
                  <a:close/>
                  <a:moveTo>
                    <a:pt x="232666" y="0"/>
                  </a:moveTo>
                  <a:lnTo>
                    <a:pt x="578906" y="0"/>
                  </a:lnTo>
                  <a:cubicBezTo>
                    <a:pt x="602503" y="0"/>
                    <a:pt x="621692" y="19177"/>
                    <a:pt x="621692" y="42774"/>
                  </a:cubicBezTo>
                  <a:lnTo>
                    <a:pt x="621692" y="153403"/>
                  </a:lnTo>
                  <a:lnTo>
                    <a:pt x="621693" y="153403"/>
                  </a:lnTo>
                  <a:lnTo>
                    <a:pt x="621693" y="253263"/>
                  </a:lnTo>
                  <a:cubicBezTo>
                    <a:pt x="621693" y="276847"/>
                    <a:pt x="602503" y="296037"/>
                    <a:pt x="578907" y="296037"/>
                  </a:cubicBezTo>
                  <a:lnTo>
                    <a:pt x="232667" y="296037"/>
                  </a:lnTo>
                  <a:cubicBezTo>
                    <a:pt x="209070" y="296037"/>
                    <a:pt x="189893" y="276847"/>
                    <a:pt x="189893" y="253263"/>
                  </a:cubicBezTo>
                  <a:lnTo>
                    <a:pt x="189893" y="169646"/>
                  </a:lnTo>
                  <a:lnTo>
                    <a:pt x="167897" y="169646"/>
                  </a:lnTo>
                  <a:cubicBezTo>
                    <a:pt x="158346" y="169646"/>
                    <a:pt x="150510" y="162585"/>
                    <a:pt x="149126" y="153403"/>
                  </a:cubicBezTo>
                  <a:lnTo>
                    <a:pt x="149125" y="153403"/>
                  </a:lnTo>
                  <a:cubicBezTo>
                    <a:pt x="148998" y="152476"/>
                    <a:pt x="148846" y="151562"/>
                    <a:pt x="148846" y="150597"/>
                  </a:cubicBezTo>
                  <a:cubicBezTo>
                    <a:pt x="148846" y="140081"/>
                    <a:pt x="157380" y="131547"/>
                    <a:pt x="167896" y="131547"/>
                  </a:cubicBezTo>
                  <a:lnTo>
                    <a:pt x="189892" y="131547"/>
                  </a:lnTo>
                  <a:lnTo>
                    <a:pt x="189892" y="42774"/>
                  </a:lnTo>
                  <a:cubicBezTo>
                    <a:pt x="189892" y="19177"/>
                    <a:pt x="209069" y="0"/>
                    <a:pt x="232666"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nvGrpSpPr>
          <p:cNvPr id="2" name="Group 1">
            <a:extLst>
              <a:ext uri="{FF2B5EF4-FFF2-40B4-BE49-F238E27FC236}">
                <a16:creationId xmlns:a16="http://schemas.microsoft.com/office/drawing/2014/main" xmlns="" id="{595F7209-306B-6E40-B180-C734744117F0}"/>
              </a:ext>
            </a:extLst>
          </p:cNvPr>
          <p:cNvGrpSpPr/>
          <p:nvPr/>
        </p:nvGrpSpPr>
        <p:grpSpPr>
          <a:xfrm>
            <a:off x="4459724" y="2440491"/>
            <a:ext cx="1193501" cy="1193501"/>
            <a:chOff x="4735219" y="2193761"/>
            <a:chExt cx="1193501" cy="1193501"/>
          </a:xfrm>
        </p:grpSpPr>
        <p:sp>
          <p:nvSpPr>
            <p:cNvPr id="16" name="Oval 15">
              <a:extLst>
                <a:ext uri="{FF2B5EF4-FFF2-40B4-BE49-F238E27FC236}">
                  <a16:creationId xmlns:a16="http://schemas.microsoft.com/office/drawing/2014/main" xmlns="" id="{C663491A-B9F8-EF49-AED5-B22366A2D701}"/>
                </a:ext>
              </a:extLst>
            </p:cNvPr>
            <p:cNvSpPr/>
            <p:nvPr/>
          </p:nvSpPr>
          <p:spPr>
            <a:xfrm>
              <a:off x="4735219" y="2193761"/>
              <a:ext cx="1193501" cy="1193501"/>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29" name="Freeform 28">
              <a:extLst>
                <a:ext uri="{FF2B5EF4-FFF2-40B4-BE49-F238E27FC236}">
                  <a16:creationId xmlns:a16="http://schemas.microsoft.com/office/drawing/2014/main" xmlns="" id="{BF997705-1861-C540-B29C-43204D4C2928}"/>
                </a:ext>
              </a:extLst>
            </p:cNvPr>
            <p:cNvSpPr/>
            <p:nvPr/>
          </p:nvSpPr>
          <p:spPr>
            <a:xfrm>
              <a:off x="4965682" y="2424544"/>
              <a:ext cx="732574" cy="731935"/>
            </a:xfrm>
            <a:custGeom>
              <a:avLst/>
              <a:gdLst>
                <a:gd name="connsiteX0" fmla="*/ 544462 w 566662"/>
                <a:gd name="connsiteY0" fmla="*/ 239070 h 566168"/>
                <a:gd name="connsiteX1" fmla="*/ 565214 w 566662"/>
                <a:gd name="connsiteY1" fmla="*/ 254958 h 566168"/>
                <a:gd name="connsiteX2" fmla="*/ 566522 w 566662"/>
                <a:gd name="connsiteY2" fmla="*/ 283482 h 566168"/>
                <a:gd name="connsiteX3" fmla="*/ 393129 w 566662"/>
                <a:gd name="connsiteY3" fmla="*/ 544086 h 566168"/>
                <a:gd name="connsiteX4" fmla="*/ 85675 w 566662"/>
                <a:gd name="connsiteY4" fmla="*/ 485438 h 566168"/>
                <a:gd name="connsiteX5" fmla="*/ 60465 w 566662"/>
                <a:gd name="connsiteY5" fmla="*/ 460177 h 566168"/>
                <a:gd name="connsiteX6" fmla="*/ 60440 w 566662"/>
                <a:gd name="connsiteY6" fmla="*/ 490175 h 566168"/>
                <a:gd name="connsiteX7" fmla="*/ 51182 w 566662"/>
                <a:gd name="connsiteY7" fmla="*/ 506164 h 566168"/>
                <a:gd name="connsiteX8" fmla="*/ 32691 w 566662"/>
                <a:gd name="connsiteY8" fmla="*/ 506151 h 566168"/>
                <a:gd name="connsiteX9" fmla="*/ 23483 w 566662"/>
                <a:gd name="connsiteY9" fmla="*/ 490149 h 566168"/>
                <a:gd name="connsiteX10" fmla="*/ 23547 w 566662"/>
                <a:gd name="connsiteY10" fmla="*/ 415613 h 566168"/>
                <a:gd name="connsiteX11" fmla="*/ 23547 w 566662"/>
                <a:gd name="connsiteY11" fmla="*/ 415562 h 566168"/>
                <a:gd name="connsiteX12" fmla="*/ 42038 w 566662"/>
                <a:gd name="connsiteY12" fmla="*/ 397084 h 566168"/>
                <a:gd name="connsiteX13" fmla="*/ 116612 w 566662"/>
                <a:gd name="connsiteY13" fmla="*/ 397160 h 566168"/>
                <a:gd name="connsiteX14" fmla="*/ 135078 w 566662"/>
                <a:gd name="connsiteY14" fmla="*/ 415664 h 566168"/>
                <a:gd name="connsiteX15" fmla="*/ 116574 w 566662"/>
                <a:gd name="connsiteY15" fmla="*/ 434117 h 566168"/>
                <a:gd name="connsiteX16" fmla="*/ 86653 w 566662"/>
                <a:gd name="connsiteY16" fmla="*/ 434091 h 566168"/>
                <a:gd name="connsiteX17" fmla="*/ 111685 w 566662"/>
                <a:gd name="connsiteY17" fmla="*/ 459174 h 566168"/>
                <a:gd name="connsiteX18" fmla="*/ 378918 w 566662"/>
                <a:gd name="connsiteY18" fmla="*/ 509961 h 566168"/>
                <a:gd name="connsiteX19" fmla="*/ 529540 w 566662"/>
                <a:gd name="connsiteY19" fmla="*/ 283444 h 566168"/>
                <a:gd name="connsiteX20" fmla="*/ 528575 w 566662"/>
                <a:gd name="connsiteY20" fmla="*/ 259822 h 566168"/>
                <a:gd name="connsiteX21" fmla="*/ 544462 w 566662"/>
                <a:gd name="connsiteY21" fmla="*/ 239070 h 566168"/>
                <a:gd name="connsiteX22" fmla="*/ 277611 w 566662"/>
                <a:gd name="connsiteY22" fmla="*/ 93761 h 566168"/>
                <a:gd name="connsiteX23" fmla="*/ 277611 w 566662"/>
                <a:gd name="connsiteY23" fmla="*/ 173530 h 566168"/>
                <a:gd name="connsiteX24" fmla="*/ 223103 w 566662"/>
                <a:gd name="connsiteY24" fmla="*/ 211376 h 566168"/>
                <a:gd name="connsiteX25" fmla="*/ 251521 w 566662"/>
                <a:gd name="connsiteY25" fmla="*/ 248718 h 566168"/>
                <a:gd name="connsiteX26" fmla="*/ 277609 w 566662"/>
                <a:gd name="connsiteY26" fmla="*/ 258480 h 566168"/>
                <a:gd name="connsiteX27" fmla="*/ 277609 w 566662"/>
                <a:gd name="connsiteY27" fmla="*/ 258472 h 566168"/>
                <a:gd name="connsiteX28" fmla="*/ 298399 w 566662"/>
                <a:gd name="connsiteY28" fmla="*/ 264885 h 566168"/>
                <a:gd name="connsiteX29" fmla="*/ 393217 w 566662"/>
                <a:gd name="connsiteY29" fmla="*/ 348540 h 566168"/>
                <a:gd name="connsiteX30" fmla="*/ 303072 w 566662"/>
                <a:gd name="connsiteY30" fmla="*/ 425553 h 566168"/>
                <a:gd name="connsiteX31" fmla="*/ 303072 w 566662"/>
                <a:gd name="connsiteY31" fmla="*/ 454535 h 566168"/>
                <a:gd name="connsiteX32" fmla="*/ 284010 w 566662"/>
                <a:gd name="connsiteY32" fmla="*/ 473585 h 566168"/>
                <a:gd name="connsiteX33" fmla="*/ 277611 w 566662"/>
                <a:gd name="connsiteY33" fmla="*/ 472392 h 566168"/>
                <a:gd name="connsiteX34" fmla="*/ 277611 w 566662"/>
                <a:gd name="connsiteY34" fmla="*/ 472398 h 566168"/>
                <a:gd name="connsiteX35" fmla="*/ 264962 w 566662"/>
                <a:gd name="connsiteY35" fmla="*/ 454529 h 566168"/>
                <a:gd name="connsiteX36" fmla="*/ 264962 w 566662"/>
                <a:gd name="connsiteY36" fmla="*/ 424608 h 566168"/>
                <a:gd name="connsiteX37" fmla="*/ 174932 w 566662"/>
                <a:gd name="connsiteY37" fmla="*/ 354021 h 566168"/>
                <a:gd name="connsiteX38" fmla="*/ 174259 w 566662"/>
                <a:gd name="connsiteY38" fmla="*/ 352154 h 566168"/>
                <a:gd name="connsiteX39" fmla="*/ 174487 w 566662"/>
                <a:gd name="connsiteY39" fmla="*/ 352053 h 566168"/>
                <a:gd name="connsiteX40" fmla="*/ 173446 w 566662"/>
                <a:gd name="connsiteY40" fmla="*/ 346249 h 566168"/>
                <a:gd name="connsiteX41" fmla="*/ 191315 w 566662"/>
                <a:gd name="connsiteY41" fmla="*/ 328380 h 566168"/>
                <a:gd name="connsiteX42" fmla="*/ 208308 w 566662"/>
                <a:gd name="connsiteY42" fmla="*/ 341055 h 566168"/>
                <a:gd name="connsiteX43" fmla="*/ 235311 w 566662"/>
                <a:gd name="connsiteY43" fmla="*/ 377527 h 566168"/>
                <a:gd name="connsiteX44" fmla="*/ 277609 w 566662"/>
                <a:gd name="connsiteY44" fmla="*/ 392845 h 566168"/>
                <a:gd name="connsiteX45" fmla="*/ 277609 w 566662"/>
                <a:gd name="connsiteY45" fmla="*/ 392838 h 566168"/>
                <a:gd name="connsiteX46" fmla="*/ 288747 w 566662"/>
                <a:gd name="connsiteY46" fmla="*/ 393498 h 566168"/>
                <a:gd name="connsiteX47" fmla="*/ 354774 w 566662"/>
                <a:gd name="connsiteY47" fmla="*/ 350737 h 566168"/>
                <a:gd name="connsiteX48" fmla="*/ 283032 w 566662"/>
                <a:gd name="connsiteY48" fmla="*/ 295759 h 566168"/>
                <a:gd name="connsiteX49" fmla="*/ 277609 w 566662"/>
                <a:gd name="connsiteY49" fmla="*/ 294184 h 566168"/>
                <a:gd name="connsiteX50" fmla="*/ 277609 w 566662"/>
                <a:gd name="connsiteY50" fmla="*/ 294180 h 566168"/>
                <a:gd name="connsiteX51" fmla="*/ 240017 w 566662"/>
                <a:gd name="connsiteY51" fmla="*/ 281746 h 566168"/>
                <a:gd name="connsiteX52" fmla="*/ 184660 w 566662"/>
                <a:gd name="connsiteY52" fmla="*/ 213954 h 566168"/>
                <a:gd name="connsiteX53" fmla="*/ 264962 w 566662"/>
                <a:gd name="connsiteY53" fmla="*/ 140726 h 566168"/>
                <a:gd name="connsiteX54" fmla="*/ 264962 w 566662"/>
                <a:gd name="connsiteY54" fmla="*/ 111630 h 566168"/>
                <a:gd name="connsiteX55" fmla="*/ 277611 w 566662"/>
                <a:gd name="connsiteY55" fmla="*/ 93761 h 566168"/>
                <a:gd name="connsiteX56" fmla="*/ 284018 w 566662"/>
                <a:gd name="connsiteY56" fmla="*/ 92584 h 566168"/>
                <a:gd name="connsiteX57" fmla="*/ 303068 w 566662"/>
                <a:gd name="connsiteY57" fmla="*/ 111634 h 566168"/>
                <a:gd name="connsiteX58" fmla="*/ 303068 w 566662"/>
                <a:gd name="connsiteY58" fmla="*/ 141619 h 566168"/>
                <a:gd name="connsiteX59" fmla="*/ 385186 w 566662"/>
                <a:gd name="connsiteY59" fmla="*/ 202096 h 566168"/>
                <a:gd name="connsiteX60" fmla="*/ 385961 w 566662"/>
                <a:gd name="connsiteY60" fmla="*/ 203874 h 566168"/>
                <a:gd name="connsiteX61" fmla="*/ 385872 w 566662"/>
                <a:gd name="connsiteY61" fmla="*/ 203938 h 566168"/>
                <a:gd name="connsiteX62" fmla="*/ 387243 w 566662"/>
                <a:gd name="connsiteY62" fmla="*/ 210745 h 566168"/>
                <a:gd name="connsiteX63" fmla="*/ 369667 w 566662"/>
                <a:gd name="connsiteY63" fmla="*/ 228322 h 566168"/>
                <a:gd name="connsiteX64" fmla="*/ 354833 w 566662"/>
                <a:gd name="connsiteY64" fmla="*/ 220067 h 566168"/>
                <a:gd name="connsiteX65" fmla="*/ 354731 w 566662"/>
                <a:gd name="connsiteY65" fmla="*/ 220117 h 566168"/>
                <a:gd name="connsiteX66" fmla="*/ 353804 w 566662"/>
                <a:gd name="connsiteY66" fmla="*/ 218162 h 566168"/>
                <a:gd name="connsiteX67" fmla="*/ 280081 w 566662"/>
                <a:gd name="connsiteY67" fmla="*/ 173394 h 566168"/>
                <a:gd name="connsiteX68" fmla="*/ 277617 w 566662"/>
                <a:gd name="connsiteY68" fmla="*/ 173534 h 566168"/>
                <a:gd name="connsiteX69" fmla="*/ 277617 w 566662"/>
                <a:gd name="connsiteY69" fmla="*/ 93752 h 566168"/>
                <a:gd name="connsiteX70" fmla="*/ 284018 w 566662"/>
                <a:gd name="connsiteY70" fmla="*/ 92584 h 566168"/>
                <a:gd name="connsiteX71" fmla="*/ 253985 w 566662"/>
                <a:gd name="connsiteY71" fmla="*/ 1480 h 566168"/>
                <a:gd name="connsiteX72" fmla="*/ 480631 w 566662"/>
                <a:gd name="connsiteY72" fmla="*/ 80556 h 566168"/>
                <a:gd name="connsiteX73" fmla="*/ 505879 w 566662"/>
                <a:gd name="connsiteY73" fmla="*/ 105791 h 566168"/>
                <a:gd name="connsiteX74" fmla="*/ 505879 w 566662"/>
                <a:gd name="connsiteY74" fmla="*/ 75793 h 566168"/>
                <a:gd name="connsiteX75" fmla="*/ 524358 w 566662"/>
                <a:gd name="connsiteY75" fmla="*/ 57315 h 566168"/>
                <a:gd name="connsiteX76" fmla="*/ 542836 w 566662"/>
                <a:gd name="connsiteY76" fmla="*/ 75793 h 566168"/>
                <a:gd name="connsiteX77" fmla="*/ 542836 w 566662"/>
                <a:gd name="connsiteY77" fmla="*/ 150368 h 566168"/>
                <a:gd name="connsiteX78" fmla="*/ 524358 w 566662"/>
                <a:gd name="connsiteY78" fmla="*/ 168846 h 566168"/>
                <a:gd name="connsiteX79" fmla="*/ 449783 w 566662"/>
                <a:gd name="connsiteY79" fmla="*/ 168846 h 566168"/>
                <a:gd name="connsiteX80" fmla="*/ 431305 w 566662"/>
                <a:gd name="connsiteY80" fmla="*/ 150368 h 566168"/>
                <a:gd name="connsiteX81" fmla="*/ 449783 w 566662"/>
                <a:gd name="connsiteY81" fmla="*/ 131889 h 566168"/>
                <a:gd name="connsiteX82" fmla="*/ 479704 w 566662"/>
                <a:gd name="connsiteY82" fmla="*/ 131889 h 566168"/>
                <a:gd name="connsiteX83" fmla="*/ 454647 w 566662"/>
                <a:gd name="connsiteY83" fmla="*/ 106832 h 566168"/>
                <a:gd name="connsiteX84" fmla="*/ 187376 w 566662"/>
                <a:gd name="connsiteY84" fmla="*/ 56299 h 566168"/>
                <a:gd name="connsiteX85" fmla="*/ 36957 w 566662"/>
                <a:gd name="connsiteY85" fmla="*/ 282956 h 566168"/>
                <a:gd name="connsiteX86" fmla="*/ 38240 w 566662"/>
                <a:gd name="connsiteY86" fmla="*/ 308114 h 566168"/>
                <a:gd name="connsiteX87" fmla="*/ 34176 w 566662"/>
                <a:gd name="connsiteY87" fmla="*/ 321665 h 566168"/>
                <a:gd name="connsiteX88" fmla="*/ 21717 w 566662"/>
                <a:gd name="connsiteY88" fmla="*/ 328371 h 566168"/>
                <a:gd name="connsiteX89" fmla="*/ 19825 w 566662"/>
                <a:gd name="connsiteY89" fmla="*/ 328472 h 566168"/>
                <a:gd name="connsiteX90" fmla="*/ 1461 w 566662"/>
                <a:gd name="connsiteY90" fmla="*/ 311848 h 566168"/>
                <a:gd name="connsiteX91" fmla="*/ 0 w 566662"/>
                <a:gd name="connsiteY91" fmla="*/ 282956 h 566168"/>
                <a:gd name="connsiteX92" fmla="*/ 173126 w 566662"/>
                <a:gd name="connsiteY92" fmla="*/ 22187 h 566168"/>
                <a:gd name="connsiteX93" fmla="*/ 253985 w 566662"/>
                <a:gd name="connsiteY93" fmla="*/ 1480 h 56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566662" h="566168">
                  <a:moveTo>
                    <a:pt x="544462" y="239070"/>
                  </a:moveTo>
                  <a:cubicBezTo>
                    <a:pt x="554572" y="237762"/>
                    <a:pt x="563843" y="244861"/>
                    <a:pt x="565214" y="254958"/>
                  </a:cubicBezTo>
                  <a:cubicBezTo>
                    <a:pt x="566484" y="264407"/>
                    <a:pt x="566916" y="273957"/>
                    <a:pt x="566522" y="283482"/>
                  </a:cubicBezTo>
                  <a:cubicBezTo>
                    <a:pt x="566408" y="397325"/>
                    <a:pt x="498095" y="500004"/>
                    <a:pt x="393129" y="544086"/>
                  </a:cubicBezTo>
                  <a:cubicBezTo>
                    <a:pt x="288189" y="588168"/>
                    <a:pt x="167031" y="565054"/>
                    <a:pt x="85675" y="485438"/>
                  </a:cubicBezTo>
                  <a:lnTo>
                    <a:pt x="60465" y="460177"/>
                  </a:lnTo>
                  <a:lnTo>
                    <a:pt x="60440" y="490175"/>
                  </a:lnTo>
                  <a:cubicBezTo>
                    <a:pt x="60440" y="496779"/>
                    <a:pt x="56909" y="502875"/>
                    <a:pt x="51182" y="506164"/>
                  </a:cubicBezTo>
                  <a:cubicBezTo>
                    <a:pt x="45454" y="509466"/>
                    <a:pt x="38418" y="509453"/>
                    <a:pt x="32691" y="506151"/>
                  </a:cubicBezTo>
                  <a:cubicBezTo>
                    <a:pt x="26988" y="502849"/>
                    <a:pt x="23470" y="496741"/>
                    <a:pt x="23483" y="490149"/>
                  </a:cubicBezTo>
                  <a:lnTo>
                    <a:pt x="23547" y="415613"/>
                  </a:lnTo>
                  <a:lnTo>
                    <a:pt x="23547" y="415562"/>
                  </a:lnTo>
                  <a:cubicBezTo>
                    <a:pt x="23547" y="405351"/>
                    <a:pt x="31827" y="397084"/>
                    <a:pt x="42038" y="397084"/>
                  </a:cubicBezTo>
                  <a:lnTo>
                    <a:pt x="116612" y="397160"/>
                  </a:lnTo>
                  <a:cubicBezTo>
                    <a:pt x="126810" y="397173"/>
                    <a:pt x="135091" y="405466"/>
                    <a:pt x="135078" y="415664"/>
                  </a:cubicBezTo>
                  <a:cubicBezTo>
                    <a:pt x="135065" y="425875"/>
                    <a:pt x="126785" y="434130"/>
                    <a:pt x="116574" y="434117"/>
                  </a:cubicBezTo>
                  <a:lnTo>
                    <a:pt x="86653" y="434091"/>
                  </a:lnTo>
                  <a:lnTo>
                    <a:pt x="111685" y="459174"/>
                  </a:lnTo>
                  <a:cubicBezTo>
                    <a:pt x="182449" y="528300"/>
                    <a:pt x="287732" y="548315"/>
                    <a:pt x="378918" y="509961"/>
                  </a:cubicBezTo>
                  <a:cubicBezTo>
                    <a:pt x="470117" y="471620"/>
                    <a:pt x="529464" y="382377"/>
                    <a:pt x="529540" y="283444"/>
                  </a:cubicBezTo>
                  <a:cubicBezTo>
                    <a:pt x="529553" y="272459"/>
                    <a:pt x="529197" y="271633"/>
                    <a:pt x="528575" y="259822"/>
                  </a:cubicBezTo>
                  <a:cubicBezTo>
                    <a:pt x="527546" y="249789"/>
                    <a:pt x="534506" y="240683"/>
                    <a:pt x="544462" y="239070"/>
                  </a:cubicBezTo>
                  <a:close/>
                  <a:moveTo>
                    <a:pt x="277611" y="93761"/>
                  </a:moveTo>
                  <a:lnTo>
                    <a:pt x="277611" y="173530"/>
                  </a:lnTo>
                  <a:cubicBezTo>
                    <a:pt x="244464" y="174254"/>
                    <a:pt x="223103" y="188884"/>
                    <a:pt x="223103" y="211376"/>
                  </a:cubicBezTo>
                  <a:cubicBezTo>
                    <a:pt x="223103" y="229055"/>
                    <a:pt x="230332" y="239089"/>
                    <a:pt x="251521" y="248718"/>
                  </a:cubicBezTo>
                  <a:lnTo>
                    <a:pt x="277609" y="258480"/>
                  </a:lnTo>
                  <a:lnTo>
                    <a:pt x="277609" y="258472"/>
                  </a:lnTo>
                  <a:cubicBezTo>
                    <a:pt x="283883" y="260517"/>
                    <a:pt x="290766" y="262625"/>
                    <a:pt x="298399" y="264885"/>
                  </a:cubicBezTo>
                  <a:cubicBezTo>
                    <a:pt x="358444" y="282196"/>
                    <a:pt x="393217" y="301449"/>
                    <a:pt x="393217" y="348540"/>
                  </a:cubicBezTo>
                  <a:cubicBezTo>
                    <a:pt x="393217" y="390349"/>
                    <a:pt x="356857" y="420562"/>
                    <a:pt x="303072" y="425553"/>
                  </a:cubicBezTo>
                  <a:lnTo>
                    <a:pt x="303072" y="454535"/>
                  </a:lnTo>
                  <a:cubicBezTo>
                    <a:pt x="303072" y="465050"/>
                    <a:pt x="294525" y="473585"/>
                    <a:pt x="284010" y="473585"/>
                  </a:cubicBezTo>
                  <a:lnTo>
                    <a:pt x="277611" y="472392"/>
                  </a:lnTo>
                  <a:lnTo>
                    <a:pt x="277611" y="472398"/>
                  </a:lnTo>
                  <a:cubicBezTo>
                    <a:pt x="270258" y="469756"/>
                    <a:pt x="264962" y="462784"/>
                    <a:pt x="264962" y="454529"/>
                  </a:cubicBezTo>
                  <a:lnTo>
                    <a:pt x="264962" y="424608"/>
                  </a:lnTo>
                  <a:cubicBezTo>
                    <a:pt x="221744" y="418169"/>
                    <a:pt x="188813" y="392883"/>
                    <a:pt x="174932" y="354021"/>
                  </a:cubicBezTo>
                  <a:lnTo>
                    <a:pt x="174259" y="352154"/>
                  </a:lnTo>
                  <a:lnTo>
                    <a:pt x="174487" y="352053"/>
                  </a:lnTo>
                  <a:cubicBezTo>
                    <a:pt x="173865" y="350224"/>
                    <a:pt x="173446" y="348294"/>
                    <a:pt x="173446" y="346249"/>
                  </a:cubicBezTo>
                  <a:cubicBezTo>
                    <a:pt x="173446" y="336381"/>
                    <a:pt x="181447" y="328380"/>
                    <a:pt x="191315" y="328380"/>
                  </a:cubicBezTo>
                  <a:cubicBezTo>
                    <a:pt x="199354" y="328380"/>
                    <a:pt x="206072" y="333739"/>
                    <a:pt x="208308" y="341055"/>
                  </a:cubicBezTo>
                  <a:cubicBezTo>
                    <a:pt x="214702" y="356727"/>
                    <a:pt x="223732" y="368890"/>
                    <a:pt x="235311" y="377527"/>
                  </a:cubicBezTo>
                  <a:lnTo>
                    <a:pt x="277609" y="392845"/>
                  </a:lnTo>
                  <a:lnTo>
                    <a:pt x="277609" y="392838"/>
                  </a:lnTo>
                  <a:cubicBezTo>
                    <a:pt x="281241" y="393194"/>
                    <a:pt x="284886" y="393498"/>
                    <a:pt x="288747" y="393498"/>
                  </a:cubicBezTo>
                  <a:cubicBezTo>
                    <a:pt x="330098" y="393498"/>
                    <a:pt x="354774" y="377509"/>
                    <a:pt x="354774" y="350737"/>
                  </a:cubicBezTo>
                  <a:cubicBezTo>
                    <a:pt x="354774" y="324461"/>
                    <a:pt x="338683" y="312130"/>
                    <a:pt x="283032" y="295759"/>
                  </a:cubicBezTo>
                  <a:cubicBezTo>
                    <a:pt x="281190" y="295226"/>
                    <a:pt x="279412" y="294705"/>
                    <a:pt x="277609" y="294184"/>
                  </a:cubicBezTo>
                  <a:lnTo>
                    <a:pt x="277609" y="294180"/>
                  </a:lnTo>
                  <a:lnTo>
                    <a:pt x="240017" y="281746"/>
                  </a:lnTo>
                  <a:cubicBezTo>
                    <a:pt x="206184" y="268275"/>
                    <a:pt x="184660" y="250188"/>
                    <a:pt x="184660" y="213954"/>
                  </a:cubicBezTo>
                  <a:cubicBezTo>
                    <a:pt x="184660" y="175117"/>
                    <a:pt x="217629" y="145983"/>
                    <a:pt x="264962" y="140726"/>
                  </a:cubicBezTo>
                  <a:lnTo>
                    <a:pt x="264962" y="111630"/>
                  </a:lnTo>
                  <a:cubicBezTo>
                    <a:pt x="264962" y="103362"/>
                    <a:pt x="270258" y="96403"/>
                    <a:pt x="277611" y="93761"/>
                  </a:cubicBezTo>
                  <a:close/>
                  <a:moveTo>
                    <a:pt x="284018" y="92584"/>
                  </a:moveTo>
                  <a:cubicBezTo>
                    <a:pt x="294533" y="92584"/>
                    <a:pt x="303068" y="101106"/>
                    <a:pt x="303068" y="111634"/>
                  </a:cubicBezTo>
                  <a:lnTo>
                    <a:pt x="303068" y="141619"/>
                  </a:lnTo>
                  <a:cubicBezTo>
                    <a:pt x="341701" y="147410"/>
                    <a:pt x="370530" y="168251"/>
                    <a:pt x="385186" y="202096"/>
                  </a:cubicBezTo>
                  <a:lnTo>
                    <a:pt x="385961" y="203874"/>
                  </a:lnTo>
                  <a:lnTo>
                    <a:pt x="385872" y="203938"/>
                  </a:lnTo>
                  <a:cubicBezTo>
                    <a:pt x="386748" y="206033"/>
                    <a:pt x="387243" y="208332"/>
                    <a:pt x="387243" y="210745"/>
                  </a:cubicBezTo>
                  <a:cubicBezTo>
                    <a:pt x="387243" y="220460"/>
                    <a:pt x="379382" y="228322"/>
                    <a:pt x="369667" y="228322"/>
                  </a:cubicBezTo>
                  <a:cubicBezTo>
                    <a:pt x="363405" y="228322"/>
                    <a:pt x="357932" y="225007"/>
                    <a:pt x="354833" y="220067"/>
                  </a:cubicBezTo>
                  <a:lnTo>
                    <a:pt x="354731" y="220117"/>
                  </a:lnTo>
                  <a:lnTo>
                    <a:pt x="353804" y="218162"/>
                  </a:lnTo>
                  <a:cubicBezTo>
                    <a:pt x="339098" y="187618"/>
                    <a:pt x="315679" y="173394"/>
                    <a:pt x="280081" y="173394"/>
                  </a:cubicBezTo>
                  <a:cubicBezTo>
                    <a:pt x="279217" y="173394"/>
                    <a:pt x="278468" y="173521"/>
                    <a:pt x="277617" y="173534"/>
                  </a:cubicBezTo>
                  <a:lnTo>
                    <a:pt x="277617" y="93752"/>
                  </a:lnTo>
                  <a:cubicBezTo>
                    <a:pt x="279624" y="93041"/>
                    <a:pt x="281757" y="92584"/>
                    <a:pt x="284018" y="92584"/>
                  </a:cubicBezTo>
                  <a:close/>
                  <a:moveTo>
                    <a:pt x="253985" y="1480"/>
                  </a:moveTo>
                  <a:cubicBezTo>
                    <a:pt x="336142" y="-6963"/>
                    <a:pt x="419567" y="20891"/>
                    <a:pt x="480631" y="80556"/>
                  </a:cubicBezTo>
                  <a:lnTo>
                    <a:pt x="505879" y="105791"/>
                  </a:lnTo>
                  <a:lnTo>
                    <a:pt x="505879" y="75793"/>
                  </a:lnTo>
                  <a:cubicBezTo>
                    <a:pt x="505879" y="65582"/>
                    <a:pt x="514160" y="57315"/>
                    <a:pt x="524358" y="57315"/>
                  </a:cubicBezTo>
                  <a:cubicBezTo>
                    <a:pt x="534568" y="57315"/>
                    <a:pt x="542836" y="65582"/>
                    <a:pt x="542836" y="75793"/>
                  </a:cubicBezTo>
                  <a:lnTo>
                    <a:pt x="542836" y="150368"/>
                  </a:lnTo>
                  <a:cubicBezTo>
                    <a:pt x="542836" y="160578"/>
                    <a:pt x="534568" y="168846"/>
                    <a:pt x="524358" y="168846"/>
                  </a:cubicBezTo>
                  <a:lnTo>
                    <a:pt x="449783" y="168846"/>
                  </a:lnTo>
                  <a:cubicBezTo>
                    <a:pt x="439585" y="168846"/>
                    <a:pt x="431305" y="160578"/>
                    <a:pt x="431305" y="150368"/>
                  </a:cubicBezTo>
                  <a:cubicBezTo>
                    <a:pt x="431305" y="140157"/>
                    <a:pt x="439585" y="131889"/>
                    <a:pt x="449783" y="131889"/>
                  </a:cubicBezTo>
                  <a:lnTo>
                    <a:pt x="479704" y="131889"/>
                  </a:lnTo>
                  <a:lnTo>
                    <a:pt x="454647" y="106832"/>
                  </a:lnTo>
                  <a:cubicBezTo>
                    <a:pt x="383832" y="37782"/>
                    <a:pt x="278524" y="17869"/>
                    <a:pt x="187376" y="56299"/>
                  </a:cubicBezTo>
                  <a:cubicBezTo>
                    <a:pt x="96215" y="94729"/>
                    <a:pt x="36957" y="184023"/>
                    <a:pt x="36957" y="282956"/>
                  </a:cubicBezTo>
                  <a:cubicBezTo>
                    <a:pt x="36957" y="291350"/>
                    <a:pt x="37401" y="299758"/>
                    <a:pt x="38240" y="308114"/>
                  </a:cubicBezTo>
                  <a:cubicBezTo>
                    <a:pt x="38735" y="312991"/>
                    <a:pt x="37274" y="317868"/>
                    <a:pt x="34176" y="321665"/>
                  </a:cubicBezTo>
                  <a:cubicBezTo>
                    <a:pt x="31077" y="325463"/>
                    <a:pt x="26594" y="327876"/>
                    <a:pt x="21717" y="328371"/>
                  </a:cubicBezTo>
                  <a:cubicBezTo>
                    <a:pt x="21082" y="328434"/>
                    <a:pt x="20460" y="328472"/>
                    <a:pt x="19825" y="328472"/>
                  </a:cubicBezTo>
                  <a:cubicBezTo>
                    <a:pt x="10350" y="328460"/>
                    <a:pt x="2426" y="321272"/>
                    <a:pt x="1461" y="311848"/>
                  </a:cubicBezTo>
                  <a:cubicBezTo>
                    <a:pt x="483" y="302247"/>
                    <a:pt x="0" y="292595"/>
                    <a:pt x="0" y="282956"/>
                  </a:cubicBezTo>
                  <a:cubicBezTo>
                    <a:pt x="0" y="169113"/>
                    <a:pt x="68212" y="66357"/>
                    <a:pt x="173126" y="22187"/>
                  </a:cubicBezTo>
                  <a:cubicBezTo>
                    <a:pt x="199355" y="11141"/>
                    <a:pt x="226600" y="4294"/>
                    <a:pt x="253985" y="148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nvGrpSpPr>
          <p:cNvPr id="30" name="Group 29">
            <a:extLst>
              <a:ext uri="{FF2B5EF4-FFF2-40B4-BE49-F238E27FC236}">
                <a16:creationId xmlns:a16="http://schemas.microsoft.com/office/drawing/2014/main" xmlns="" id="{D60562EB-2569-1A48-A866-EEE387DAF4D3}"/>
              </a:ext>
            </a:extLst>
          </p:cNvPr>
          <p:cNvGrpSpPr/>
          <p:nvPr/>
        </p:nvGrpSpPr>
        <p:grpSpPr>
          <a:xfrm>
            <a:off x="9451482" y="4161939"/>
            <a:ext cx="3507094" cy="1811908"/>
            <a:chOff x="8570949" y="4197095"/>
            <a:chExt cx="3507094" cy="1811908"/>
          </a:xfrm>
        </p:grpSpPr>
        <p:sp>
          <p:nvSpPr>
            <p:cNvPr id="31" name="TextBox 30">
              <a:extLst>
                <a:ext uri="{FF2B5EF4-FFF2-40B4-BE49-F238E27FC236}">
                  <a16:creationId xmlns:a16="http://schemas.microsoft.com/office/drawing/2014/main" xmlns="" id="{A57D8162-5CB9-FB48-837F-EAAFECA9780F}"/>
                </a:ext>
              </a:extLst>
            </p:cNvPr>
            <p:cNvSpPr txBox="1"/>
            <p:nvPr/>
          </p:nvSpPr>
          <p:spPr>
            <a:xfrm>
              <a:off x="8570949" y="5122606"/>
              <a:ext cx="3507094" cy="886397"/>
            </a:xfrm>
            <a:prstGeom prst="rect">
              <a:avLst/>
            </a:prstGeom>
          </p:spPr>
          <p:txBody>
            <a:bodyPr wrap="square" lIns="0" tIns="0" rIns="0" bIns="0" rtlCol="0">
              <a:spAutoFit/>
            </a:bodyPr>
            <a:lstStyle/>
            <a:p>
              <a:pPr>
                <a:lnSpc>
                  <a:spcPct val="90000"/>
                </a:lnSpc>
                <a:spcBef>
                  <a:spcPts val="600"/>
                </a:spcBef>
              </a:pPr>
              <a:r>
                <a:rPr lang="en-US" sz="1500" dirty="0">
                  <a:solidFill>
                    <a:schemeClr val="accent5"/>
                  </a:solidFill>
                  <a:latin typeface="Arial" panose="020B0604020202020204" pitchFamily="34" charset="0"/>
                </a:rPr>
                <a:t>US American Express Card Members report paying an average of </a:t>
              </a:r>
              <a:r>
                <a:rPr lang="en-US" sz="1700" b="1" dirty="0">
                  <a:solidFill>
                    <a:schemeClr val="accent1"/>
                  </a:solidFill>
                  <a:latin typeface="Cambria" panose="02040503050406030204" pitchFamily="18" charset="0"/>
                </a:rPr>
                <a:t>30% of total recurring bill payments </a:t>
              </a:r>
              <a:r>
                <a:rPr lang="en-US" sz="1500" dirty="0">
                  <a:solidFill>
                    <a:schemeClr val="accent5"/>
                  </a:solidFill>
                  <a:latin typeface="Arial" panose="020B0604020202020204" pitchFamily="34" charset="0"/>
                </a:rPr>
                <a:t>via American Express.</a:t>
              </a:r>
              <a:r>
                <a:rPr lang="en-US" sz="1500" baseline="30000" dirty="0">
                  <a:solidFill>
                    <a:schemeClr val="accent5"/>
                  </a:solidFill>
                  <a:latin typeface="Arial" panose="020B0604020202020204" pitchFamily="34" charset="0"/>
                </a:rPr>
                <a:t>2</a:t>
              </a:r>
            </a:p>
          </p:txBody>
        </p:sp>
        <p:sp>
          <p:nvSpPr>
            <p:cNvPr id="32" name="Freeform 31">
              <a:extLst>
                <a:ext uri="{FF2B5EF4-FFF2-40B4-BE49-F238E27FC236}">
                  <a16:creationId xmlns:a16="http://schemas.microsoft.com/office/drawing/2014/main" xmlns="" id="{93276054-B3A5-934B-AC2A-97C73E7BA800}"/>
                </a:ext>
              </a:extLst>
            </p:cNvPr>
            <p:cNvSpPr/>
            <p:nvPr/>
          </p:nvSpPr>
          <p:spPr>
            <a:xfrm>
              <a:off x="8570949" y="4197095"/>
              <a:ext cx="610507" cy="769463"/>
            </a:xfrm>
            <a:custGeom>
              <a:avLst/>
              <a:gdLst>
                <a:gd name="connsiteX0" fmla="*/ 199610 w 479920"/>
                <a:gd name="connsiteY0" fmla="*/ 483730 h 604876"/>
                <a:gd name="connsiteX1" fmla="*/ 372101 w 479920"/>
                <a:gd name="connsiteY1" fmla="*/ 483730 h 604876"/>
                <a:gd name="connsiteX2" fmla="*/ 391151 w 479920"/>
                <a:gd name="connsiteY2" fmla="*/ 502780 h 604876"/>
                <a:gd name="connsiteX3" fmla="*/ 372101 w 479920"/>
                <a:gd name="connsiteY3" fmla="*/ 521830 h 604876"/>
                <a:gd name="connsiteX4" fmla="*/ 199610 w 479920"/>
                <a:gd name="connsiteY4" fmla="*/ 521830 h 604876"/>
                <a:gd name="connsiteX5" fmla="*/ 180560 w 479920"/>
                <a:gd name="connsiteY5" fmla="*/ 502780 h 604876"/>
                <a:gd name="connsiteX6" fmla="*/ 199610 w 479920"/>
                <a:gd name="connsiteY6" fmla="*/ 483730 h 604876"/>
                <a:gd name="connsiteX7" fmla="*/ 199610 w 479920"/>
                <a:gd name="connsiteY7" fmla="*/ 407487 h 604876"/>
                <a:gd name="connsiteX8" fmla="*/ 372101 w 479920"/>
                <a:gd name="connsiteY8" fmla="*/ 407487 h 604876"/>
                <a:gd name="connsiteX9" fmla="*/ 391151 w 479920"/>
                <a:gd name="connsiteY9" fmla="*/ 426537 h 604876"/>
                <a:gd name="connsiteX10" fmla="*/ 372101 w 479920"/>
                <a:gd name="connsiteY10" fmla="*/ 445587 h 604876"/>
                <a:gd name="connsiteX11" fmla="*/ 199610 w 479920"/>
                <a:gd name="connsiteY11" fmla="*/ 445587 h 604876"/>
                <a:gd name="connsiteX12" fmla="*/ 180560 w 479920"/>
                <a:gd name="connsiteY12" fmla="*/ 426537 h 604876"/>
                <a:gd name="connsiteX13" fmla="*/ 199610 w 479920"/>
                <a:gd name="connsiteY13" fmla="*/ 407487 h 604876"/>
                <a:gd name="connsiteX14" fmla="*/ 199610 w 479920"/>
                <a:gd name="connsiteY14" fmla="*/ 331238 h 604876"/>
                <a:gd name="connsiteX15" fmla="*/ 372101 w 479920"/>
                <a:gd name="connsiteY15" fmla="*/ 331238 h 604876"/>
                <a:gd name="connsiteX16" fmla="*/ 391151 w 479920"/>
                <a:gd name="connsiteY16" fmla="*/ 350288 h 604876"/>
                <a:gd name="connsiteX17" fmla="*/ 372101 w 479920"/>
                <a:gd name="connsiteY17" fmla="*/ 369338 h 604876"/>
                <a:gd name="connsiteX18" fmla="*/ 199610 w 479920"/>
                <a:gd name="connsiteY18" fmla="*/ 369338 h 604876"/>
                <a:gd name="connsiteX19" fmla="*/ 180560 w 479920"/>
                <a:gd name="connsiteY19" fmla="*/ 350288 h 604876"/>
                <a:gd name="connsiteX20" fmla="*/ 199610 w 479920"/>
                <a:gd name="connsiteY20" fmla="*/ 331238 h 604876"/>
                <a:gd name="connsiteX21" fmla="*/ 352935 w 479920"/>
                <a:gd name="connsiteY21" fmla="*/ 144210 h 604876"/>
                <a:gd name="connsiteX22" fmla="*/ 352935 w 479920"/>
                <a:gd name="connsiteY22" fmla="*/ 223928 h 604876"/>
                <a:gd name="connsiteX23" fmla="*/ 432653 w 479920"/>
                <a:gd name="connsiteY23" fmla="*/ 223928 h 604876"/>
                <a:gd name="connsiteX24" fmla="*/ 290330 w 479920"/>
                <a:gd name="connsiteY24" fmla="*/ 135053 h 604876"/>
                <a:gd name="connsiteX25" fmla="*/ 290863 w 479920"/>
                <a:gd name="connsiteY25" fmla="*/ 145429 h 604876"/>
                <a:gd name="connsiteX26" fmla="*/ 145436 w 479920"/>
                <a:gd name="connsiteY26" fmla="*/ 290857 h 604876"/>
                <a:gd name="connsiteX27" fmla="*/ 137079 w 479920"/>
                <a:gd name="connsiteY27" fmla="*/ 290437 h 604876"/>
                <a:gd name="connsiteX28" fmla="*/ 137079 w 479920"/>
                <a:gd name="connsiteY28" fmla="*/ 566764 h 604876"/>
                <a:gd name="connsiteX29" fmla="*/ 441816 w 479920"/>
                <a:gd name="connsiteY29" fmla="*/ 566764 h 604876"/>
                <a:gd name="connsiteX30" fmla="*/ 441816 w 479920"/>
                <a:gd name="connsiteY30" fmla="*/ 262028 h 604876"/>
                <a:gd name="connsiteX31" fmla="*/ 352928 w 479920"/>
                <a:gd name="connsiteY31" fmla="*/ 262028 h 604876"/>
                <a:gd name="connsiteX32" fmla="*/ 314828 w 479920"/>
                <a:gd name="connsiteY32" fmla="*/ 223928 h 604876"/>
                <a:gd name="connsiteX33" fmla="*/ 314828 w 479920"/>
                <a:gd name="connsiteY33" fmla="*/ 135053 h 604876"/>
                <a:gd name="connsiteX34" fmla="*/ 200357 w 479920"/>
                <a:gd name="connsiteY34" fmla="*/ 89206 h 604876"/>
                <a:gd name="connsiteX35" fmla="*/ 214251 w 479920"/>
                <a:gd name="connsiteY35" fmla="*/ 93595 h 604876"/>
                <a:gd name="connsiteX36" fmla="*/ 216587 w 479920"/>
                <a:gd name="connsiteY36" fmla="*/ 120430 h 604876"/>
                <a:gd name="connsiteX37" fmla="*/ 144210 w 479920"/>
                <a:gd name="connsiteY37" fmla="*/ 206536 h 604876"/>
                <a:gd name="connsiteX38" fmla="*/ 129910 w 479920"/>
                <a:gd name="connsiteY38" fmla="*/ 213331 h 604876"/>
                <a:gd name="connsiteX39" fmla="*/ 129630 w 479920"/>
                <a:gd name="connsiteY39" fmla="*/ 213331 h 604876"/>
                <a:gd name="connsiteX40" fmla="*/ 115419 w 479920"/>
                <a:gd name="connsiteY40" fmla="*/ 206968 h 604876"/>
                <a:gd name="connsiteX41" fmla="*/ 76735 w 479920"/>
                <a:gd name="connsiteY41" fmla="*/ 163661 h 604876"/>
                <a:gd name="connsiteX42" fmla="*/ 78259 w 479920"/>
                <a:gd name="connsiteY42" fmla="*/ 136750 h 604876"/>
                <a:gd name="connsiteX43" fmla="*/ 105158 w 479920"/>
                <a:gd name="connsiteY43" fmla="*/ 138286 h 604876"/>
                <a:gd name="connsiteX44" fmla="*/ 129199 w 479920"/>
                <a:gd name="connsiteY44" fmla="*/ 165198 h 604876"/>
                <a:gd name="connsiteX45" fmla="*/ 187415 w 479920"/>
                <a:gd name="connsiteY45" fmla="*/ 95932 h 604876"/>
                <a:gd name="connsiteX46" fmla="*/ 200357 w 479920"/>
                <a:gd name="connsiteY46" fmla="*/ 89206 h 604876"/>
                <a:gd name="connsiteX47" fmla="*/ 145428 w 479920"/>
                <a:gd name="connsiteY47" fmla="*/ 38097 h 604876"/>
                <a:gd name="connsiteX48" fmla="*/ 38100 w 479920"/>
                <a:gd name="connsiteY48" fmla="*/ 145425 h 604876"/>
                <a:gd name="connsiteX49" fmla="*/ 145428 w 479920"/>
                <a:gd name="connsiteY49" fmla="*/ 252752 h 604876"/>
                <a:gd name="connsiteX50" fmla="*/ 252755 w 479920"/>
                <a:gd name="connsiteY50" fmla="*/ 145425 h 604876"/>
                <a:gd name="connsiteX51" fmla="*/ 145428 w 479920"/>
                <a:gd name="connsiteY51" fmla="*/ 38097 h 604876"/>
                <a:gd name="connsiteX52" fmla="*/ 145428 w 479920"/>
                <a:gd name="connsiteY52" fmla="*/ 0 h 604876"/>
                <a:gd name="connsiteX53" fmla="*/ 282372 w 479920"/>
                <a:gd name="connsiteY53" fmla="*/ 96952 h 604876"/>
                <a:gd name="connsiteX54" fmla="*/ 351384 w 479920"/>
                <a:gd name="connsiteY54" fmla="*/ 96952 h 604876"/>
                <a:gd name="connsiteX55" fmla="*/ 351854 w 479920"/>
                <a:gd name="connsiteY55" fmla="*/ 96952 h 604876"/>
                <a:gd name="connsiteX56" fmla="*/ 352933 w 479920"/>
                <a:gd name="connsiteY56" fmla="*/ 96952 h 604876"/>
                <a:gd name="connsiteX57" fmla="*/ 352933 w 479920"/>
                <a:gd name="connsiteY57" fmla="*/ 97168 h 604876"/>
                <a:gd name="connsiteX58" fmla="*/ 365087 w 479920"/>
                <a:gd name="connsiteY58" fmla="*/ 102489 h 604876"/>
                <a:gd name="connsiteX59" fmla="*/ 474370 w 479920"/>
                <a:gd name="connsiteY59" fmla="*/ 211773 h 604876"/>
                <a:gd name="connsiteX60" fmla="*/ 479692 w 479920"/>
                <a:gd name="connsiteY60" fmla="*/ 223926 h 604876"/>
                <a:gd name="connsiteX61" fmla="*/ 479920 w 479920"/>
                <a:gd name="connsiteY61" fmla="*/ 223926 h 604876"/>
                <a:gd name="connsiteX62" fmla="*/ 479920 w 479920"/>
                <a:gd name="connsiteY62" fmla="*/ 225057 h 604876"/>
                <a:gd name="connsiteX63" fmla="*/ 479920 w 479920"/>
                <a:gd name="connsiteY63" fmla="*/ 225438 h 604876"/>
                <a:gd name="connsiteX64" fmla="*/ 479920 w 479920"/>
                <a:gd name="connsiteY64" fmla="*/ 566776 h 604876"/>
                <a:gd name="connsiteX65" fmla="*/ 441820 w 479920"/>
                <a:gd name="connsiteY65" fmla="*/ 604876 h 604876"/>
                <a:gd name="connsiteX66" fmla="*/ 137071 w 479920"/>
                <a:gd name="connsiteY66" fmla="*/ 604876 h 604876"/>
                <a:gd name="connsiteX67" fmla="*/ 98971 w 479920"/>
                <a:gd name="connsiteY67" fmla="*/ 566776 h 604876"/>
                <a:gd name="connsiteX68" fmla="*/ 98971 w 479920"/>
                <a:gd name="connsiteY68" fmla="*/ 283108 h 604876"/>
                <a:gd name="connsiteX69" fmla="*/ 0 w 479920"/>
                <a:gd name="connsiteY69" fmla="*/ 145428 h 604876"/>
                <a:gd name="connsiteX70" fmla="*/ 145428 w 479920"/>
                <a:gd name="connsiteY70" fmla="*/ 0 h 60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79920" h="604876">
                  <a:moveTo>
                    <a:pt x="199610" y="483730"/>
                  </a:moveTo>
                  <a:lnTo>
                    <a:pt x="372101" y="483730"/>
                  </a:lnTo>
                  <a:cubicBezTo>
                    <a:pt x="382617" y="483730"/>
                    <a:pt x="391151" y="492264"/>
                    <a:pt x="391151" y="502780"/>
                  </a:cubicBezTo>
                  <a:cubicBezTo>
                    <a:pt x="391151" y="513296"/>
                    <a:pt x="382617" y="521830"/>
                    <a:pt x="372101" y="521830"/>
                  </a:cubicBezTo>
                  <a:lnTo>
                    <a:pt x="199610" y="521830"/>
                  </a:lnTo>
                  <a:cubicBezTo>
                    <a:pt x="189094" y="521830"/>
                    <a:pt x="180560" y="513296"/>
                    <a:pt x="180560" y="502780"/>
                  </a:cubicBezTo>
                  <a:cubicBezTo>
                    <a:pt x="180560" y="492264"/>
                    <a:pt x="189094" y="483730"/>
                    <a:pt x="199610" y="483730"/>
                  </a:cubicBezTo>
                  <a:close/>
                  <a:moveTo>
                    <a:pt x="199610" y="407487"/>
                  </a:moveTo>
                  <a:lnTo>
                    <a:pt x="372101" y="407487"/>
                  </a:lnTo>
                  <a:cubicBezTo>
                    <a:pt x="382617" y="407487"/>
                    <a:pt x="391151" y="416021"/>
                    <a:pt x="391151" y="426537"/>
                  </a:cubicBezTo>
                  <a:cubicBezTo>
                    <a:pt x="391151" y="437053"/>
                    <a:pt x="382617" y="445587"/>
                    <a:pt x="372101" y="445587"/>
                  </a:cubicBezTo>
                  <a:lnTo>
                    <a:pt x="199610" y="445587"/>
                  </a:lnTo>
                  <a:cubicBezTo>
                    <a:pt x="189094" y="445587"/>
                    <a:pt x="180560" y="437053"/>
                    <a:pt x="180560" y="426537"/>
                  </a:cubicBezTo>
                  <a:cubicBezTo>
                    <a:pt x="180560" y="416021"/>
                    <a:pt x="189094" y="407487"/>
                    <a:pt x="199610" y="407487"/>
                  </a:cubicBezTo>
                  <a:close/>
                  <a:moveTo>
                    <a:pt x="199610" y="331238"/>
                  </a:moveTo>
                  <a:lnTo>
                    <a:pt x="372101" y="331238"/>
                  </a:lnTo>
                  <a:cubicBezTo>
                    <a:pt x="382617" y="331238"/>
                    <a:pt x="391151" y="339772"/>
                    <a:pt x="391151" y="350288"/>
                  </a:cubicBezTo>
                  <a:cubicBezTo>
                    <a:pt x="391151" y="360804"/>
                    <a:pt x="382617" y="369338"/>
                    <a:pt x="372101" y="369338"/>
                  </a:cubicBezTo>
                  <a:lnTo>
                    <a:pt x="199610" y="369338"/>
                  </a:lnTo>
                  <a:cubicBezTo>
                    <a:pt x="189094" y="369338"/>
                    <a:pt x="180560" y="360804"/>
                    <a:pt x="180560" y="350288"/>
                  </a:cubicBezTo>
                  <a:cubicBezTo>
                    <a:pt x="180560" y="339772"/>
                    <a:pt x="189094" y="331238"/>
                    <a:pt x="199610" y="331238"/>
                  </a:cubicBezTo>
                  <a:close/>
                  <a:moveTo>
                    <a:pt x="352935" y="144210"/>
                  </a:moveTo>
                  <a:lnTo>
                    <a:pt x="352935" y="223928"/>
                  </a:lnTo>
                  <a:lnTo>
                    <a:pt x="432653" y="223928"/>
                  </a:lnTo>
                  <a:close/>
                  <a:moveTo>
                    <a:pt x="290330" y="135053"/>
                  </a:moveTo>
                  <a:cubicBezTo>
                    <a:pt x="290584" y="138495"/>
                    <a:pt x="290863" y="141924"/>
                    <a:pt x="290863" y="145429"/>
                  </a:cubicBezTo>
                  <a:cubicBezTo>
                    <a:pt x="290863" y="225617"/>
                    <a:pt x="225623" y="290857"/>
                    <a:pt x="145436" y="290857"/>
                  </a:cubicBezTo>
                  <a:cubicBezTo>
                    <a:pt x="142604" y="290857"/>
                    <a:pt x="139860" y="290590"/>
                    <a:pt x="137079" y="290437"/>
                  </a:cubicBezTo>
                  <a:lnTo>
                    <a:pt x="137079" y="566764"/>
                  </a:lnTo>
                  <a:lnTo>
                    <a:pt x="441816" y="566764"/>
                  </a:lnTo>
                  <a:lnTo>
                    <a:pt x="441816" y="262028"/>
                  </a:lnTo>
                  <a:lnTo>
                    <a:pt x="352928" y="262028"/>
                  </a:lnTo>
                  <a:cubicBezTo>
                    <a:pt x="331986" y="262028"/>
                    <a:pt x="314828" y="244883"/>
                    <a:pt x="314828" y="223928"/>
                  </a:cubicBezTo>
                  <a:lnTo>
                    <a:pt x="314828" y="135053"/>
                  </a:lnTo>
                  <a:close/>
                  <a:moveTo>
                    <a:pt x="200357" y="89206"/>
                  </a:moveTo>
                  <a:cubicBezTo>
                    <a:pt x="205215" y="88782"/>
                    <a:pt x="210231" y="90211"/>
                    <a:pt x="214251" y="93595"/>
                  </a:cubicBezTo>
                  <a:cubicBezTo>
                    <a:pt x="222315" y="100364"/>
                    <a:pt x="223356" y="112378"/>
                    <a:pt x="216587" y="120430"/>
                  </a:cubicBezTo>
                  <a:lnTo>
                    <a:pt x="144210" y="206536"/>
                  </a:lnTo>
                  <a:cubicBezTo>
                    <a:pt x="140654" y="210765"/>
                    <a:pt x="135447" y="213242"/>
                    <a:pt x="129910" y="213331"/>
                  </a:cubicBezTo>
                  <a:lnTo>
                    <a:pt x="129630" y="213331"/>
                  </a:lnTo>
                  <a:cubicBezTo>
                    <a:pt x="124208" y="213331"/>
                    <a:pt x="119039" y="211019"/>
                    <a:pt x="115419" y="206968"/>
                  </a:cubicBezTo>
                  <a:lnTo>
                    <a:pt x="76735" y="163661"/>
                  </a:lnTo>
                  <a:cubicBezTo>
                    <a:pt x="69725" y="155812"/>
                    <a:pt x="70410" y="143773"/>
                    <a:pt x="78259" y="136750"/>
                  </a:cubicBezTo>
                  <a:cubicBezTo>
                    <a:pt x="86120" y="129765"/>
                    <a:pt x="98147" y="130438"/>
                    <a:pt x="105158" y="138286"/>
                  </a:cubicBezTo>
                  <a:lnTo>
                    <a:pt x="129199" y="165198"/>
                  </a:lnTo>
                  <a:lnTo>
                    <a:pt x="187415" y="95932"/>
                  </a:lnTo>
                  <a:cubicBezTo>
                    <a:pt x="190800" y="91906"/>
                    <a:pt x="195499" y="89630"/>
                    <a:pt x="200357" y="89206"/>
                  </a:cubicBezTo>
                  <a:close/>
                  <a:moveTo>
                    <a:pt x="145428" y="38097"/>
                  </a:moveTo>
                  <a:cubicBezTo>
                    <a:pt x="86246" y="38097"/>
                    <a:pt x="38100" y="86243"/>
                    <a:pt x="38100" y="145425"/>
                  </a:cubicBezTo>
                  <a:cubicBezTo>
                    <a:pt x="38100" y="204607"/>
                    <a:pt x="86246" y="252752"/>
                    <a:pt x="145428" y="252752"/>
                  </a:cubicBezTo>
                  <a:cubicBezTo>
                    <a:pt x="204610" y="252752"/>
                    <a:pt x="252755" y="204607"/>
                    <a:pt x="252755" y="145425"/>
                  </a:cubicBezTo>
                  <a:cubicBezTo>
                    <a:pt x="252755" y="86243"/>
                    <a:pt x="204610" y="38097"/>
                    <a:pt x="145428" y="38097"/>
                  </a:cubicBezTo>
                  <a:close/>
                  <a:moveTo>
                    <a:pt x="145428" y="0"/>
                  </a:moveTo>
                  <a:cubicBezTo>
                    <a:pt x="208610" y="0"/>
                    <a:pt x="262344" y="40564"/>
                    <a:pt x="282372" y="96952"/>
                  </a:cubicBezTo>
                  <a:lnTo>
                    <a:pt x="351384" y="96952"/>
                  </a:lnTo>
                  <a:lnTo>
                    <a:pt x="351854" y="96952"/>
                  </a:lnTo>
                  <a:lnTo>
                    <a:pt x="352933" y="96952"/>
                  </a:lnTo>
                  <a:lnTo>
                    <a:pt x="352933" y="97168"/>
                  </a:lnTo>
                  <a:cubicBezTo>
                    <a:pt x="357353" y="97473"/>
                    <a:pt x="361709" y="99111"/>
                    <a:pt x="365087" y="102489"/>
                  </a:cubicBezTo>
                  <a:lnTo>
                    <a:pt x="474370" y="211773"/>
                  </a:lnTo>
                  <a:cubicBezTo>
                    <a:pt x="477749" y="215151"/>
                    <a:pt x="479387" y="219507"/>
                    <a:pt x="479692" y="223926"/>
                  </a:cubicBezTo>
                  <a:lnTo>
                    <a:pt x="479920" y="223926"/>
                  </a:lnTo>
                  <a:lnTo>
                    <a:pt x="479920" y="225057"/>
                  </a:lnTo>
                  <a:lnTo>
                    <a:pt x="479920" y="225438"/>
                  </a:lnTo>
                  <a:lnTo>
                    <a:pt x="479920" y="566776"/>
                  </a:lnTo>
                  <a:cubicBezTo>
                    <a:pt x="479920" y="587731"/>
                    <a:pt x="462763" y="604876"/>
                    <a:pt x="441820" y="604876"/>
                  </a:cubicBezTo>
                  <a:lnTo>
                    <a:pt x="137071" y="604876"/>
                  </a:lnTo>
                  <a:cubicBezTo>
                    <a:pt x="116116" y="604876"/>
                    <a:pt x="98971" y="587731"/>
                    <a:pt x="98971" y="566776"/>
                  </a:cubicBezTo>
                  <a:lnTo>
                    <a:pt x="98971" y="283108"/>
                  </a:lnTo>
                  <a:cubicBezTo>
                    <a:pt x="41529" y="263665"/>
                    <a:pt x="0" y="209360"/>
                    <a:pt x="0" y="145428"/>
                  </a:cubicBezTo>
                  <a:cubicBezTo>
                    <a:pt x="0" y="65227"/>
                    <a:pt x="65240" y="0"/>
                    <a:pt x="145428"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pic>
        <p:nvPicPr>
          <p:cNvPr id="33" name="Picture 32">
            <a:extLst>
              <a:ext uri="{FF2B5EF4-FFF2-40B4-BE49-F238E27FC236}">
                <a16:creationId xmlns:a16="http://schemas.microsoft.com/office/drawing/2014/main" xmlns="" id="{B8ED896B-CC2E-D148-9CA3-9B249B0DB38E}"/>
              </a:ext>
            </a:extLst>
          </p:cNvPr>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brightnessContrast contrast="35000"/>
                    </a14:imgEffect>
                  </a14:imgLayer>
                </a14:imgProps>
              </a:ext>
              <a:ext uri="{28A0092B-C50C-407E-A947-70E740481C1C}">
                <a14:useLocalDpi xmlns:a14="http://schemas.microsoft.com/office/drawing/2010/main" val="0"/>
              </a:ext>
            </a:extLst>
          </a:blip>
          <a:stretch>
            <a:fillRect/>
          </a:stretch>
        </p:blipFill>
        <p:spPr>
          <a:xfrm>
            <a:off x="502920" y="2194560"/>
            <a:ext cx="3429000" cy="3429000"/>
          </a:xfrm>
          <a:prstGeom prst="ellipse">
            <a:avLst/>
          </a:prstGeom>
        </p:spPr>
      </p:pic>
      <p:cxnSp>
        <p:nvCxnSpPr>
          <p:cNvPr id="34" name="Straight Connector 33">
            <a:extLst>
              <a:ext uri="{FF2B5EF4-FFF2-40B4-BE49-F238E27FC236}">
                <a16:creationId xmlns:a16="http://schemas.microsoft.com/office/drawing/2014/main" xmlns="" id="{9651A122-AA56-9E42-BDE5-E7B775EA96E5}"/>
              </a:ext>
            </a:extLst>
          </p:cNvPr>
          <p:cNvCxnSpPr>
            <a:cxnSpLocks/>
          </p:cNvCxnSpPr>
          <p:nvPr/>
        </p:nvCxnSpPr>
        <p:spPr>
          <a:xfrm>
            <a:off x="8761126" y="1712259"/>
            <a:ext cx="0" cy="441960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0647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936FA46-9DDD-AB41-BC62-F2A7A8376835}"/>
              </a:ext>
            </a:extLst>
          </p:cNvPr>
          <p:cNvSpPr>
            <a:spLocks noGrp="1"/>
          </p:cNvSpPr>
          <p:nvPr>
            <p:ph type="title"/>
          </p:nvPr>
        </p:nvSpPr>
        <p:spPr>
          <a:xfrm>
            <a:off x="682190" y="3580949"/>
            <a:ext cx="12626454" cy="861774"/>
          </a:xfrm>
        </p:spPr>
        <p:txBody>
          <a:bodyPr/>
          <a:lstStyle/>
          <a:p>
            <a:r>
              <a:rPr lang="en-US" dirty="0"/>
              <a:t>Conference Sell Sheets</a:t>
            </a:r>
            <a:endParaRPr lang="en-US" strike="dblStrike" dirty="0">
              <a:solidFill>
                <a:srgbClr val="FF0000"/>
              </a:solidFill>
            </a:endParaRPr>
          </a:p>
        </p:txBody>
      </p:sp>
    </p:spTree>
    <p:extLst>
      <p:ext uri="{BB962C8B-B14F-4D97-AF65-F5344CB8AC3E}">
        <p14:creationId xmlns:p14="http://schemas.microsoft.com/office/powerpoint/2010/main" val="2025289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5409B0AB-480C-684C-8957-F9CE929D4672}"/>
              </a:ext>
            </a:extLst>
          </p:cNvPr>
          <p:cNvSpPr txBox="1"/>
          <p:nvPr/>
        </p:nvSpPr>
        <p:spPr>
          <a:xfrm>
            <a:off x="4380410" y="6532235"/>
            <a:ext cx="8908870" cy="369332"/>
          </a:xfrm>
          <a:prstGeom prst="rect">
            <a:avLst/>
          </a:prstGeom>
        </p:spPr>
        <p:txBody>
          <a:bodyPr wrap="square" lIns="0" tIns="0" rIns="0" bIns="0" rtlCol="0" anchor="b" anchorCtr="0">
            <a:spAutoFit/>
          </a:bodyPr>
          <a:lstStyle/>
          <a:p>
            <a:pPr>
              <a:tabLst>
                <a:tab pos="114300" algn="l"/>
              </a:tabLst>
            </a:pPr>
            <a:r>
              <a:rPr lang="en-US" sz="800" dirty="0">
                <a:solidFill>
                  <a:schemeClr val="accent6"/>
                </a:solidFill>
              </a:rPr>
              <a:t>(1) The New Energy Consumer: Thriving in the Energy Ecosystem”, Accenture, 2016, </a:t>
            </a:r>
            <a:r>
              <a:rPr lang="en-US" sz="800" dirty="0" err="1">
                <a:solidFill>
                  <a:schemeClr val="accent6"/>
                </a:solidFill>
              </a:rPr>
              <a:t>www.accenture.com</a:t>
            </a:r>
            <a:r>
              <a:rPr lang="en-US" sz="800" dirty="0">
                <a:solidFill>
                  <a:schemeClr val="accent6"/>
                </a:solidFill>
              </a:rPr>
              <a:t>. (2) American Express commissioned internet panel survey conducted in May 2016 based on recurring bill payments made in the 12 months prior to the survey. Definition of American Express® Card Members: Respondents who have reported that they have an American Express card and that they used that card to make recurring bill payments in the 12 months prior to the survey</a:t>
            </a:r>
          </a:p>
        </p:txBody>
      </p:sp>
      <p:sp>
        <p:nvSpPr>
          <p:cNvPr id="12" name="Text Placeholder 11">
            <a:extLst>
              <a:ext uri="{FF2B5EF4-FFF2-40B4-BE49-F238E27FC236}">
                <a16:creationId xmlns:a16="http://schemas.microsoft.com/office/drawing/2014/main" xmlns="" id="{FF34D053-15F2-E548-9411-E30BEF81A983}"/>
              </a:ext>
            </a:extLst>
          </p:cNvPr>
          <p:cNvSpPr>
            <a:spLocks noGrp="1"/>
          </p:cNvSpPr>
          <p:nvPr>
            <p:ph type="body" sz="quarter" idx="10"/>
          </p:nvPr>
        </p:nvSpPr>
        <p:spPr/>
        <p:txBody>
          <a:bodyPr>
            <a:normAutofit lnSpcReduction="10000"/>
          </a:bodyPr>
          <a:lstStyle/>
          <a:p>
            <a:r>
              <a:rPr lang="en-US" dirty="0"/>
              <a:t>[Name], </a:t>
            </a:r>
          </a:p>
          <a:p>
            <a:r>
              <a:rPr lang="en-US" dirty="0"/>
              <a:t>[Title]</a:t>
            </a:r>
          </a:p>
          <a:p>
            <a:r>
              <a:rPr lang="en-US" dirty="0"/>
              <a:t>[Email &amp; Phone]</a:t>
            </a:r>
          </a:p>
        </p:txBody>
      </p:sp>
      <p:sp>
        <p:nvSpPr>
          <p:cNvPr id="11" name="Picture Placeholder 10">
            <a:extLst>
              <a:ext uri="{FF2B5EF4-FFF2-40B4-BE49-F238E27FC236}">
                <a16:creationId xmlns:a16="http://schemas.microsoft.com/office/drawing/2014/main" xmlns="" id="{2B68EA23-94F4-F44D-9458-CD1C585A001E}"/>
              </a:ext>
            </a:extLst>
          </p:cNvPr>
          <p:cNvSpPr>
            <a:spLocks noGrp="1"/>
          </p:cNvSpPr>
          <p:nvPr>
            <p:ph type="pic" sz="quarter" idx="11"/>
          </p:nvPr>
        </p:nvSpPr>
        <p:spPr/>
      </p:sp>
      <p:sp>
        <p:nvSpPr>
          <p:cNvPr id="13" name="TextBox 12"/>
          <p:cNvSpPr txBox="1"/>
          <p:nvPr/>
        </p:nvSpPr>
        <p:spPr>
          <a:xfrm>
            <a:off x="5773541" y="7124224"/>
            <a:ext cx="3061304"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rPr>
              <a:t>Update claim</a:t>
            </a:r>
          </a:p>
        </p:txBody>
      </p:sp>
      <p:grpSp>
        <p:nvGrpSpPr>
          <p:cNvPr id="19" name="Group 18">
            <a:extLst>
              <a:ext uri="{FF2B5EF4-FFF2-40B4-BE49-F238E27FC236}">
                <a16:creationId xmlns:a16="http://schemas.microsoft.com/office/drawing/2014/main" xmlns="" id="{8721D1F6-C2A8-8A48-852D-80F2D6AACC1B}"/>
              </a:ext>
            </a:extLst>
          </p:cNvPr>
          <p:cNvGrpSpPr/>
          <p:nvPr/>
        </p:nvGrpSpPr>
        <p:grpSpPr>
          <a:xfrm>
            <a:off x="0" y="365760"/>
            <a:ext cx="2474477" cy="788820"/>
            <a:chOff x="0" y="496641"/>
            <a:chExt cx="2474477" cy="788820"/>
          </a:xfrm>
        </p:grpSpPr>
        <p:sp>
          <p:nvSpPr>
            <p:cNvPr id="15" name="TextBox 14">
              <a:extLst>
                <a:ext uri="{FF2B5EF4-FFF2-40B4-BE49-F238E27FC236}">
                  <a16:creationId xmlns:a16="http://schemas.microsoft.com/office/drawing/2014/main" xmlns="" id="{9295FE58-AED8-B740-8B99-382FDEBB7784}"/>
                </a:ext>
              </a:extLst>
            </p:cNvPr>
            <p:cNvSpPr txBox="1"/>
            <p:nvPr/>
          </p:nvSpPr>
          <p:spPr>
            <a:xfrm>
              <a:off x="0" y="496641"/>
              <a:ext cx="2474477" cy="788820"/>
            </a:xfrm>
            <a:prstGeom prst="rect">
              <a:avLst/>
            </a:prstGeom>
            <a:gradFill>
              <a:gsLst>
                <a:gs pos="100000">
                  <a:schemeClr val="accent1"/>
                </a:gs>
                <a:gs pos="0">
                  <a:schemeClr val="tx2"/>
                </a:gs>
              </a:gsLst>
              <a:lin ang="0" scaled="0"/>
            </a:gradFill>
          </p:spPr>
          <p:txBody>
            <a:bodyPr wrap="none" lIns="0" tIns="0" rIns="0" bIns="0" rtlCol="0" anchor="ctr" anchorCtr="0">
              <a:noAutofit/>
            </a:bodyPr>
            <a:lstStyle/>
            <a:p>
              <a:pPr algn="ctr">
                <a:lnSpc>
                  <a:spcPct val="90000"/>
                </a:lnSpc>
                <a:spcBef>
                  <a:spcPts val="600"/>
                </a:spcBef>
              </a:pPr>
              <a:r>
                <a:rPr lang="en-US" sz="2400" dirty="0">
                  <a:solidFill>
                    <a:schemeClr val="bg1"/>
                  </a:solidFill>
                </a:rPr>
                <a:t>Utilities</a:t>
              </a:r>
            </a:p>
          </p:txBody>
        </p:sp>
        <p:cxnSp>
          <p:nvCxnSpPr>
            <p:cNvPr id="17" name="Straight Connector 16">
              <a:extLst>
                <a:ext uri="{FF2B5EF4-FFF2-40B4-BE49-F238E27FC236}">
                  <a16:creationId xmlns:a16="http://schemas.microsoft.com/office/drawing/2014/main" xmlns="" id="{A38ED306-5C6B-8C46-A78E-79C550280B40}"/>
                </a:ext>
              </a:extLst>
            </p:cNvPr>
            <p:cNvCxnSpPr/>
            <p:nvPr/>
          </p:nvCxnSpPr>
          <p:spPr>
            <a:xfrm flipH="1">
              <a:off x="0" y="496641"/>
              <a:ext cx="247447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xmlns="" id="{277B95D2-0AD0-9C43-A21F-84BDD38E1E9E}"/>
                </a:ext>
              </a:extLst>
            </p:cNvPr>
            <p:cNvCxnSpPr/>
            <p:nvPr/>
          </p:nvCxnSpPr>
          <p:spPr>
            <a:xfrm flipH="1">
              <a:off x="0" y="1278519"/>
              <a:ext cx="247447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4" name="TextBox 3">
            <a:extLst>
              <a:ext uri="{FF2B5EF4-FFF2-40B4-BE49-F238E27FC236}">
                <a16:creationId xmlns:a16="http://schemas.microsoft.com/office/drawing/2014/main" xmlns="" id="{6CF1C758-AF49-574F-90BC-CF384E11FF78}"/>
              </a:ext>
            </a:extLst>
          </p:cNvPr>
          <p:cNvSpPr txBox="1"/>
          <p:nvPr/>
        </p:nvSpPr>
        <p:spPr>
          <a:xfrm>
            <a:off x="2886980" y="2622987"/>
            <a:ext cx="5065529" cy="789447"/>
          </a:xfrm>
          <a:prstGeom prst="rect">
            <a:avLst/>
          </a:prstGeom>
        </p:spPr>
        <p:txBody>
          <a:bodyPr wrap="square" lIns="0" tIns="0" rIns="0" bIns="0" rtlCol="0">
            <a:spAutoFit/>
          </a:bodyPr>
          <a:lstStyle/>
          <a:p>
            <a:pPr>
              <a:lnSpc>
                <a:spcPct val="90000"/>
              </a:lnSpc>
              <a:spcBef>
                <a:spcPts val="600"/>
              </a:spcBef>
            </a:pPr>
            <a:r>
              <a:rPr lang="en-US" sz="2100" b="1" dirty="0">
                <a:solidFill>
                  <a:schemeClr val="accent1"/>
                </a:solidFill>
                <a:latin typeface="Cambria" panose="02040503050406030204" pitchFamily="18" charset="0"/>
              </a:rPr>
              <a:t>92% of utility customers </a:t>
            </a:r>
            <a:r>
              <a:rPr lang="en-US" sz="1800" dirty="0">
                <a:solidFill>
                  <a:schemeClr val="accent1"/>
                </a:solidFill>
              </a:rPr>
              <a:t>want an “effortless” experience in which “it is easy to complete transactions whatever channel you use.” </a:t>
            </a:r>
            <a:r>
              <a:rPr lang="en-US" sz="1800" baseline="30000" dirty="0">
                <a:solidFill>
                  <a:schemeClr val="accent1"/>
                </a:solidFill>
              </a:rPr>
              <a:t>1</a:t>
            </a:r>
          </a:p>
        </p:txBody>
      </p:sp>
      <p:grpSp>
        <p:nvGrpSpPr>
          <p:cNvPr id="9" name="Group 8">
            <a:extLst>
              <a:ext uri="{FF2B5EF4-FFF2-40B4-BE49-F238E27FC236}">
                <a16:creationId xmlns:a16="http://schemas.microsoft.com/office/drawing/2014/main" xmlns="" id="{6F8535DF-403E-E74E-B562-64A1B102303B}"/>
              </a:ext>
            </a:extLst>
          </p:cNvPr>
          <p:cNvGrpSpPr>
            <a:grpSpLocks noChangeAspect="1"/>
          </p:cNvGrpSpPr>
          <p:nvPr/>
        </p:nvGrpSpPr>
        <p:grpSpPr>
          <a:xfrm>
            <a:off x="870556" y="2266411"/>
            <a:ext cx="1528172" cy="1527048"/>
            <a:chOff x="3547872" y="2691420"/>
            <a:chExt cx="1222211" cy="1222211"/>
          </a:xfrm>
        </p:grpSpPr>
        <p:sp>
          <p:nvSpPr>
            <p:cNvPr id="6" name="Oval 5">
              <a:extLst>
                <a:ext uri="{FF2B5EF4-FFF2-40B4-BE49-F238E27FC236}">
                  <a16:creationId xmlns:a16="http://schemas.microsoft.com/office/drawing/2014/main" xmlns="" id="{8828181F-500E-574F-921F-5204F87DB271}"/>
                </a:ext>
              </a:extLst>
            </p:cNvPr>
            <p:cNvSpPr/>
            <p:nvPr/>
          </p:nvSpPr>
          <p:spPr>
            <a:xfrm>
              <a:off x="3547872" y="2691420"/>
              <a:ext cx="1222211" cy="1222211"/>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20" name="Freeform 19">
              <a:extLst>
                <a:ext uri="{FF2B5EF4-FFF2-40B4-BE49-F238E27FC236}">
                  <a16:creationId xmlns:a16="http://schemas.microsoft.com/office/drawing/2014/main" xmlns="" id="{C27A9444-0F67-4843-A457-20518800C546}"/>
                </a:ext>
              </a:extLst>
            </p:cNvPr>
            <p:cNvSpPr/>
            <p:nvPr/>
          </p:nvSpPr>
          <p:spPr>
            <a:xfrm>
              <a:off x="3824909" y="2968457"/>
              <a:ext cx="668137" cy="668137"/>
            </a:xfrm>
            <a:custGeom>
              <a:avLst/>
              <a:gdLst>
                <a:gd name="connsiteX0" fmla="*/ 384499 w 565882"/>
                <a:gd name="connsiteY0" fmla="*/ 188083 h 565882"/>
                <a:gd name="connsiteX1" fmla="*/ 398431 w 565882"/>
                <a:gd name="connsiteY1" fmla="*/ 192413 h 565882"/>
                <a:gd name="connsiteX2" fmla="*/ 400895 w 565882"/>
                <a:gd name="connsiteY2" fmla="*/ 219236 h 565882"/>
                <a:gd name="connsiteX3" fmla="*/ 256306 w 565882"/>
                <a:gd name="connsiteY3" fmla="*/ 393162 h 565882"/>
                <a:gd name="connsiteX4" fmla="*/ 255417 w 565882"/>
                <a:gd name="connsiteY4" fmla="*/ 394013 h 565882"/>
                <a:gd name="connsiteX5" fmla="*/ 255125 w 565882"/>
                <a:gd name="connsiteY5" fmla="*/ 394445 h 565882"/>
                <a:gd name="connsiteX6" fmla="*/ 254578 w 565882"/>
                <a:gd name="connsiteY6" fmla="*/ 394826 h 565882"/>
                <a:gd name="connsiteX7" fmla="*/ 249054 w 565882"/>
                <a:gd name="connsiteY7" fmla="*/ 398484 h 565882"/>
                <a:gd name="connsiteX8" fmla="*/ 248241 w 565882"/>
                <a:gd name="connsiteY8" fmla="*/ 398750 h 565882"/>
                <a:gd name="connsiteX9" fmla="*/ 241663 w 565882"/>
                <a:gd name="connsiteY9" fmla="*/ 400033 h 565882"/>
                <a:gd name="connsiteX10" fmla="*/ 241650 w 565882"/>
                <a:gd name="connsiteY10" fmla="*/ 400033 h 565882"/>
                <a:gd name="connsiteX11" fmla="*/ 241637 w 565882"/>
                <a:gd name="connsiteY11" fmla="*/ 400033 h 565882"/>
                <a:gd name="connsiteX12" fmla="*/ 232900 w 565882"/>
                <a:gd name="connsiteY12" fmla="*/ 397582 h 565882"/>
                <a:gd name="connsiteX13" fmla="*/ 229471 w 565882"/>
                <a:gd name="connsiteY13" fmla="*/ 395626 h 565882"/>
                <a:gd name="connsiteX14" fmla="*/ 228569 w 565882"/>
                <a:gd name="connsiteY14" fmla="*/ 394712 h 565882"/>
                <a:gd name="connsiteX15" fmla="*/ 228188 w 565882"/>
                <a:gd name="connsiteY15" fmla="*/ 394445 h 565882"/>
                <a:gd name="connsiteX16" fmla="*/ 147213 w 565882"/>
                <a:gd name="connsiteY16" fmla="*/ 313470 h 565882"/>
                <a:gd name="connsiteX17" fmla="*/ 147238 w 565882"/>
                <a:gd name="connsiteY17" fmla="*/ 286558 h 565882"/>
                <a:gd name="connsiteX18" fmla="*/ 174149 w 565882"/>
                <a:gd name="connsiteY18" fmla="*/ 286533 h 565882"/>
                <a:gd name="connsiteX19" fmla="*/ 240354 w 565882"/>
                <a:gd name="connsiteY19" fmla="*/ 352751 h 565882"/>
                <a:gd name="connsiteX20" fmla="*/ 371609 w 565882"/>
                <a:gd name="connsiteY20" fmla="*/ 194877 h 565882"/>
                <a:gd name="connsiteX21" fmla="*/ 384499 w 565882"/>
                <a:gd name="connsiteY21" fmla="*/ 188083 h 565882"/>
                <a:gd name="connsiteX22" fmla="*/ 260140 w 565882"/>
                <a:gd name="connsiteY22" fmla="*/ 911 h 565882"/>
                <a:gd name="connsiteX23" fmla="*/ 480640 w 565882"/>
                <a:gd name="connsiteY23" fmla="*/ 80521 h 565882"/>
                <a:gd name="connsiteX24" fmla="*/ 505887 w 565882"/>
                <a:gd name="connsiteY24" fmla="*/ 105756 h 565882"/>
                <a:gd name="connsiteX25" fmla="*/ 505887 w 565882"/>
                <a:gd name="connsiteY25" fmla="*/ 75772 h 565882"/>
                <a:gd name="connsiteX26" fmla="*/ 524366 w 565882"/>
                <a:gd name="connsiteY26" fmla="*/ 57280 h 565882"/>
                <a:gd name="connsiteX27" fmla="*/ 542844 w 565882"/>
                <a:gd name="connsiteY27" fmla="*/ 75772 h 565882"/>
                <a:gd name="connsiteX28" fmla="*/ 542844 w 565882"/>
                <a:gd name="connsiteY28" fmla="*/ 150333 h 565882"/>
                <a:gd name="connsiteX29" fmla="*/ 524366 w 565882"/>
                <a:gd name="connsiteY29" fmla="*/ 168825 h 565882"/>
                <a:gd name="connsiteX30" fmla="*/ 449791 w 565882"/>
                <a:gd name="connsiteY30" fmla="*/ 168825 h 565882"/>
                <a:gd name="connsiteX31" fmla="*/ 431313 w 565882"/>
                <a:gd name="connsiteY31" fmla="*/ 150333 h 565882"/>
                <a:gd name="connsiteX32" fmla="*/ 449791 w 565882"/>
                <a:gd name="connsiteY32" fmla="*/ 131855 h 565882"/>
                <a:gd name="connsiteX33" fmla="*/ 479700 w 565882"/>
                <a:gd name="connsiteY33" fmla="*/ 131855 h 565882"/>
                <a:gd name="connsiteX34" fmla="*/ 454656 w 565882"/>
                <a:gd name="connsiteY34" fmla="*/ 106810 h 565882"/>
                <a:gd name="connsiteX35" fmla="*/ 144344 w 565882"/>
                <a:gd name="connsiteY35" fmla="*/ 79696 h 565882"/>
                <a:gd name="connsiteX36" fmla="*/ 56295 w 565882"/>
                <a:gd name="connsiteY36" fmla="*/ 378489 h 565882"/>
                <a:gd name="connsiteX37" fmla="*/ 331694 w 565882"/>
                <a:gd name="connsiteY37" fmla="*/ 524018 h 565882"/>
                <a:gd name="connsiteX38" fmla="*/ 528912 w 565882"/>
                <a:gd name="connsiteY38" fmla="*/ 282909 h 565882"/>
                <a:gd name="connsiteX39" fmla="*/ 528684 w 565882"/>
                <a:gd name="connsiteY39" fmla="*/ 272482 h 565882"/>
                <a:gd name="connsiteX40" fmla="*/ 546375 w 565882"/>
                <a:gd name="connsiteY40" fmla="*/ 253267 h 565882"/>
                <a:gd name="connsiteX41" fmla="*/ 565628 w 565882"/>
                <a:gd name="connsiteY41" fmla="*/ 270933 h 565882"/>
                <a:gd name="connsiteX42" fmla="*/ 565882 w 565882"/>
                <a:gd name="connsiteY42" fmla="*/ 282909 h 565882"/>
                <a:gd name="connsiteX43" fmla="*/ 338971 w 565882"/>
                <a:gd name="connsiteY43" fmla="*/ 560251 h 565882"/>
                <a:gd name="connsiteX44" fmla="*/ 22208 w 565882"/>
                <a:gd name="connsiteY44" fmla="*/ 392751 h 565882"/>
                <a:gd name="connsiteX45" fmla="*/ 123681 w 565882"/>
                <a:gd name="connsiteY45" fmla="*/ 49076 h 565882"/>
                <a:gd name="connsiteX46" fmla="*/ 260140 w 565882"/>
                <a:gd name="connsiteY46" fmla="*/ 911 h 565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5882" h="565882">
                  <a:moveTo>
                    <a:pt x="384499" y="188083"/>
                  </a:moveTo>
                  <a:cubicBezTo>
                    <a:pt x="389541" y="187625"/>
                    <a:pt x="394545" y="189175"/>
                    <a:pt x="398431" y="192413"/>
                  </a:cubicBezTo>
                  <a:cubicBezTo>
                    <a:pt x="406521" y="199132"/>
                    <a:pt x="407626" y="211159"/>
                    <a:pt x="400895" y="219236"/>
                  </a:cubicBezTo>
                  <a:lnTo>
                    <a:pt x="256306" y="393162"/>
                  </a:lnTo>
                  <a:cubicBezTo>
                    <a:pt x="256026" y="393480"/>
                    <a:pt x="255696" y="393721"/>
                    <a:pt x="255417" y="394013"/>
                  </a:cubicBezTo>
                  <a:cubicBezTo>
                    <a:pt x="255290" y="394153"/>
                    <a:pt x="255252" y="394318"/>
                    <a:pt x="255125" y="394445"/>
                  </a:cubicBezTo>
                  <a:cubicBezTo>
                    <a:pt x="254959" y="394610"/>
                    <a:pt x="254744" y="394661"/>
                    <a:pt x="254578" y="394826"/>
                  </a:cubicBezTo>
                  <a:cubicBezTo>
                    <a:pt x="252966" y="396350"/>
                    <a:pt x="251099" y="397582"/>
                    <a:pt x="249054" y="398484"/>
                  </a:cubicBezTo>
                  <a:cubicBezTo>
                    <a:pt x="248787" y="398585"/>
                    <a:pt x="248521" y="398649"/>
                    <a:pt x="248241" y="398750"/>
                  </a:cubicBezTo>
                  <a:cubicBezTo>
                    <a:pt x="246146" y="399563"/>
                    <a:pt x="243910" y="399995"/>
                    <a:pt x="241663" y="400033"/>
                  </a:cubicBezTo>
                  <a:lnTo>
                    <a:pt x="241650" y="400033"/>
                  </a:lnTo>
                  <a:lnTo>
                    <a:pt x="241637" y="400033"/>
                  </a:lnTo>
                  <a:cubicBezTo>
                    <a:pt x="238538" y="400198"/>
                    <a:pt x="235465" y="399334"/>
                    <a:pt x="232900" y="397582"/>
                  </a:cubicBezTo>
                  <a:cubicBezTo>
                    <a:pt x="231693" y="397048"/>
                    <a:pt x="230537" y="396401"/>
                    <a:pt x="229471" y="395626"/>
                  </a:cubicBezTo>
                  <a:cubicBezTo>
                    <a:pt x="229140" y="395347"/>
                    <a:pt x="228874" y="395004"/>
                    <a:pt x="228569" y="394712"/>
                  </a:cubicBezTo>
                  <a:cubicBezTo>
                    <a:pt x="228442" y="394597"/>
                    <a:pt x="228302" y="394559"/>
                    <a:pt x="228188" y="394445"/>
                  </a:cubicBezTo>
                  <a:lnTo>
                    <a:pt x="147213" y="313470"/>
                  </a:lnTo>
                  <a:cubicBezTo>
                    <a:pt x="139796" y="306028"/>
                    <a:pt x="139809" y="293988"/>
                    <a:pt x="147238" y="286558"/>
                  </a:cubicBezTo>
                  <a:cubicBezTo>
                    <a:pt x="154668" y="279142"/>
                    <a:pt x="166707" y="279129"/>
                    <a:pt x="174149" y="286533"/>
                  </a:cubicBezTo>
                  <a:lnTo>
                    <a:pt x="240354" y="352751"/>
                  </a:lnTo>
                  <a:lnTo>
                    <a:pt x="371609" y="194877"/>
                  </a:lnTo>
                  <a:cubicBezTo>
                    <a:pt x="374835" y="191004"/>
                    <a:pt x="379483" y="188553"/>
                    <a:pt x="384499" y="188083"/>
                  </a:cubicBezTo>
                  <a:close/>
                  <a:moveTo>
                    <a:pt x="260140" y="911"/>
                  </a:moveTo>
                  <a:cubicBezTo>
                    <a:pt x="339525" y="-5469"/>
                    <a:pt x="420426" y="21720"/>
                    <a:pt x="480640" y="80521"/>
                  </a:cubicBezTo>
                  <a:lnTo>
                    <a:pt x="505887" y="105756"/>
                  </a:lnTo>
                  <a:lnTo>
                    <a:pt x="505887" y="75772"/>
                  </a:lnTo>
                  <a:cubicBezTo>
                    <a:pt x="505887" y="65561"/>
                    <a:pt x="514155" y="57280"/>
                    <a:pt x="524366" y="57280"/>
                  </a:cubicBezTo>
                  <a:cubicBezTo>
                    <a:pt x="534577" y="57280"/>
                    <a:pt x="542844" y="65561"/>
                    <a:pt x="542844" y="75772"/>
                  </a:cubicBezTo>
                  <a:lnTo>
                    <a:pt x="542844" y="150333"/>
                  </a:lnTo>
                  <a:cubicBezTo>
                    <a:pt x="542844" y="160544"/>
                    <a:pt x="534577" y="168825"/>
                    <a:pt x="524366" y="168825"/>
                  </a:cubicBezTo>
                  <a:lnTo>
                    <a:pt x="449791" y="168825"/>
                  </a:lnTo>
                  <a:cubicBezTo>
                    <a:pt x="439581" y="168825"/>
                    <a:pt x="431313" y="160544"/>
                    <a:pt x="431313" y="150333"/>
                  </a:cubicBezTo>
                  <a:cubicBezTo>
                    <a:pt x="431313" y="140123"/>
                    <a:pt x="439581" y="131855"/>
                    <a:pt x="449791" y="131855"/>
                  </a:cubicBezTo>
                  <a:lnTo>
                    <a:pt x="479700" y="131855"/>
                  </a:lnTo>
                  <a:lnTo>
                    <a:pt x="454656" y="106810"/>
                  </a:lnTo>
                  <a:cubicBezTo>
                    <a:pt x="370848" y="25099"/>
                    <a:pt x="241054" y="13758"/>
                    <a:pt x="144344" y="79696"/>
                  </a:cubicBezTo>
                  <a:cubicBezTo>
                    <a:pt x="47646" y="145660"/>
                    <a:pt x="10803" y="270628"/>
                    <a:pt x="56295" y="378489"/>
                  </a:cubicBezTo>
                  <a:cubicBezTo>
                    <a:pt x="101773" y="486350"/>
                    <a:pt x="216962" y="547221"/>
                    <a:pt x="331694" y="524018"/>
                  </a:cubicBezTo>
                  <a:cubicBezTo>
                    <a:pt x="446426" y="500815"/>
                    <a:pt x="528912" y="399965"/>
                    <a:pt x="528912" y="282909"/>
                  </a:cubicBezTo>
                  <a:cubicBezTo>
                    <a:pt x="528912" y="279416"/>
                    <a:pt x="528836" y="275949"/>
                    <a:pt x="528684" y="272482"/>
                  </a:cubicBezTo>
                  <a:cubicBezTo>
                    <a:pt x="528277" y="262297"/>
                    <a:pt x="536190" y="253699"/>
                    <a:pt x="546375" y="253267"/>
                  </a:cubicBezTo>
                  <a:cubicBezTo>
                    <a:pt x="556560" y="252835"/>
                    <a:pt x="565184" y="260747"/>
                    <a:pt x="565628" y="270933"/>
                  </a:cubicBezTo>
                  <a:cubicBezTo>
                    <a:pt x="565793" y="274908"/>
                    <a:pt x="565882" y="278908"/>
                    <a:pt x="565882" y="282909"/>
                  </a:cubicBezTo>
                  <a:cubicBezTo>
                    <a:pt x="565882" y="417579"/>
                    <a:pt x="470975" y="533594"/>
                    <a:pt x="338971" y="560251"/>
                  </a:cubicBezTo>
                  <a:cubicBezTo>
                    <a:pt x="206980" y="586921"/>
                    <a:pt x="74468" y="516843"/>
                    <a:pt x="22208" y="392751"/>
                  </a:cubicBezTo>
                  <a:cubicBezTo>
                    <a:pt x="-30053" y="268634"/>
                    <a:pt x="12378" y="124883"/>
                    <a:pt x="123681" y="49076"/>
                  </a:cubicBezTo>
                  <a:cubicBezTo>
                    <a:pt x="165424" y="20654"/>
                    <a:pt x="212509" y="4740"/>
                    <a:pt x="260140" y="911"/>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
        <p:nvSpPr>
          <p:cNvPr id="7" name="TextBox 6">
            <a:extLst>
              <a:ext uri="{FF2B5EF4-FFF2-40B4-BE49-F238E27FC236}">
                <a16:creationId xmlns:a16="http://schemas.microsoft.com/office/drawing/2014/main" xmlns="" id="{453032AC-122A-2140-83A2-015D1D19BE70}"/>
              </a:ext>
            </a:extLst>
          </p:cNvPr>
          <p:cNvSpPr txBox="1"/>
          <p:nvPr/>
        </p:nvSpPr>
        <p:spPr>
          <a:xfrm>
            <a:off x="2886980" y="4508518"/>
            <a:ext cx="5065529" cy="1038746"/>
          </a:xfrm>
          <a:prstGeom prst="rect">
            <a:avLst/>
          </a:prstGeom>
        </p:spPr>
        <p:txBody>
          <a:bodyPr wrap="square" lIns="0" tIns="0" rIns="0" bIns="0" rtlCol="0">
            <a:spAutoFit/>
          </a:bodyPr>
          <a:lstStyle/>
          <a:p>
            <a:pPr>
              <a:lnSpc>
                <a:spcPct val="90000"/>
              </a:lnSpc>
              <a:spcBef>
                <a:spcPts val="600"/>
              </a:spcBef>
            </a:pPr>
            <a:r>
              <a:rPr lang="en-US" sz="1800" dirty="0">
                <a:solidFill>
                  <a:schemeClr val="accent1"/>
                </a:solidFill>
                <a:latin typeface="Arial" panose="020B0604020202020204" pitchFamily="34" charset="0"/>
              </a:rPr>
              <a:t>US American Express Card Members report </a:t>
            </a:r>
            <a:r>
              <a:rPr lang="en-US" sz="2100" b="1" dirty="0">
                <a:solidFill>
                  <a:schemeClr val="accent1"/>
                </a:solidFill>
                <a:latin typeface="Cambria" panose="02040503050406030204" pitchFamily="18" charset="0"/>
              </a:rPr>
              <a:t>52% of recurring payments </a:t>
            </a:r>
            <a:r>
              <a:rPr lang="en-US" sz="1800" dirty="0">
                <a:solidFill>
                  <a:schemeClr val="accent1"/>
                </a:solidFill>
                <a:latin typeface="Arial" panose="020B0604020202020204" pitchFamily="34" charset="0"/>
              </a:rPr>
              <a:t>made using credit cards in the past 6 months were made using American Express.</a:t>
            </a:r>
            <a:r>
              <a:rPr lang="en-US" sz="1800" baseline="30000" dirty="0">
                <a:solidFill>
                  <a:schemeClr val="accent1"/>
                </a:solidFill>
                <a:latin typeface="Arial" panose="020B0604020202020204" pitchFamily="34" charset="0"/>
              </a:rPr>
              <a:t>2</a:t>
            </a:r>
          </a:p>
        </p:txBody>
      </p:sp>
      <p:grpSp>
        <p:nvGrpSpPr>
          <p:cNvPr id="8" name="Group 7">
            <a:extLst>
              <a:ext uri="{FF2B5EF4-FFF2-40B4-BE49-F238E27FC236}">
                <a16:creationId xmlns:a16="http://schemas.microsoft.com/office/drawing/2014/main" xmlns="" id="{18C8683B-A945-5E41-B1D0-C609F5E1D035}"/>
              </a:ext>
            </a:extLst>
          </p:cNvPr>
          <p:cNvGrpSpPr>
            <a:grpSpLocks noChangeAspect="1"/>
          </p:cNvGrpSpPr>
          <p:nvPr/>
        </p:nvGrpSpPr>
        <p:grpSpPr>
          <a:xfrm>
            <a:off x="870556" y="4142387"/>
            <a:ext cx="1528172" cy="1527048"/>
            <a:chOff x="4572000" y="2691420"/>
            <a:chExt cx="1222211" cy="1222211"/>
          </a:xfrm>
        </p:grpSpPr>
        <p:sp>
          <p:nvSpPr>
            <p:cNvPr id="24" name="Oval 23">
              <a:extLst>
                <a:ext uri="{FF2B5EF4-FFF2-40B4-BE49-F238E27FC236}">
                  <a16:creationId xmlns:a16="http://schemas.microsoft.com/office/drawing/2014/main" xmlns="" id="{E927B7CA-4185-DC4F-8EAE-3C6AB59BA40B}"/>
                </a:ext>
              </a:extLst>
            </p:cNvPr>
            <p:cNvSpPr/>
            <p:nvPr/>
          </p:nvSpPr>
          <p:spPr>
            <a:xfrm>
              <a:off x="4572000" y="2691420"/>
              <a:ext cx="1222211" cy="1222211"/>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23" name="Freeform 22">
              <a:extLst>
                <a:ext uri="{FF2B5EF4-FFF2-40B4-BE49-F238E27FC236}">
                  <a16:creationId xmlns:a16="http://schemas.microsoft.com/office/drawing/2014/main" xmlns="" id="{5D813E7C-E45A-F84F-A75B-649907EEB470}"/>
                </a:ext>
              </a:extLst>
            </p:cNvPr>
            <p:cNvSpPr/>
            <p:nvPr/>
          </p:nvSpPr>
          <p:spPr>
            <a:xfrm>
              <a:off x="4833642" y="2953367"/>
              <a:ext cx="698927" cy="698317"/>
            </a:xfrm>
            <a:custGeom>
              <a:avLst/>
              <a:gdLst>
                <a:gd name="connsiteX0" fmla="*/ 544462 w 566662"/>
                <a:gd name="connsiteY0" fmla="*/ 239070 h 566168"/>
                <a:gd name="connsiteX1" fmla="*/ 565214 w 566662"/>
                <a:gd name="connsiteY1" fmla="*/ 254958 h 566168"/>
                <a:gd name="connsiteX2" fmla="*/ 566522 w 566662"/>
                <a:gd name="connsiteY2" fmla="*/ 283482 h 566168"/>
                <a:gd name="connsiteX3" fmla="*/ 393129 w 566662"/>
                <a:gd name="connsiteY3" fmla="*/ 544086 h 566168"/>
                <a:gd name="connsiteX4" fmla="*/ 85675 w 566662"/>
                <a:gd name="connsiteY4" fmla="*/ 485438 h 566168"/>
                <a:gd name="connsiteX5" fmla="*/ 60465 w 566662"/>
                <a:gd name="connsiteY5" fmla="*/ 460177 h 566168"/>
                <a:gd name="connsiteX6" fmla="*/ 60440 w 566662"/>
                <a:gd name="connsiteY6" fmla="*/ 490175 h 566168"/>
                <a:gd name="connsiteX7" fmla="*/ 51182 w 566662"/>
                <a:gd name="connsiteY7" fmla="*/ 506164 h 566168"/>
                <a:gd name="connsiteX8" fmla="*/ 32691 w 566662"/>
                <a:gd name="connsiteY8" fmla="*/ 506151 h 566168"/>
                <a:gd name="connsiteX9" fmla="*/ 23483 w 566662"/>
                <a:gd name="connsiteY9" fmla="*/ 490149 h 566168"/>
                <a:gd name="connsiteX10" fmla="*/ 23547 w 566662"/>
                <a:gd name="connsiteY10" fmla="*/ 415613 h 566168"/>
                <a:gd name="connsiteX11" fmla="*/ 23547 w 566662"/>
                <a:gd name="connsiteY11" fmla="*/ 415562 h 566168"/>
                <a:gd name="connsiteX12" fmla="*/ 42038 w 566662"/>
                <a:gd name="connsiteY12" fmla="*/ 397084 h 566168"/>
                <a:gd name="connsiteX13" fmla="*/ 116612 w 566662"/>
                <a:gd name="connsiteY13" fmla="*/ 397160 h 566168"/>
                <a:gd name="connsiteX14" fmla="*/ 135078 w 566662"/>
                <a:gd name="connsiteY14" fmla="*/ 415664 h 566168"/>
                <a:gd name="connsiteX15" fmla="*/ 116574 w 566662"/>
                <a:gd name="connsiteY15" fmla="*/ 434117 h 566168"/>
                <a:gd name="connsiteX16" fmla="*/ 86653 w 566662"/>
                <a:gd name="connsiteY16" fmla="*/ 434091 h 566168"/>
                <a:gd name="connsiteX17" fmla="*/ 111685 w 566662"/>
                <a:gd name="connsiteY17" fmla="*/ 459174 h 566168"/>
                <a:gd name="connsiteX18" fmla="*/ 378918 w 566662"/>
                <a:gd name="connsiteY18" fmla="*/ 509961 h 566168"/>
                <a:gd name="connsiteX19" fmla="*/ 529540 w 566662"/>
                <a:gd name="connsiteY19" fmla="*/ 283444 h 566168"/>
                <a:gd name="connsiteX20" fmla="*/ 528575 w 566662"/>
                <a:gd name="connsiteY20" fmla="*/ 259822 h 566168"/>
                <a:gd name="connsiteX21" fmla="*/ 544462 w 566662"/>
                <a:gd name="connsiteY21" fmla="*/ 239070 h 566168"/>
                <a:gd name="connsiteX22" fmla="*/ 277611 w 566662"/>
                <a:gd name="connsiteY22" fmla="*/ 93761 h 566168"/>
                <a:gd name="connsiteX23" fmla="*/ 277611 w 566662"/>
                <a:gd name="connsiteY23" fmla="*/ 173530 h 566168"/>
                <a:gd name="connsiteX24" fmla="*/ 223103 w 566662"/>
                <a:gd name="connsiteY24" fmla="*/ 211376 h 566168"/>
                <a:gd name="connsiteX25" fmla="*/ 251521 w 566662"/>
                <a:gd name="connsiteY25" fmla="*/ 248718 h 566168"/>
                <a:gd name="connsiteX26" fmla="*/ 277609 w 566662"/>
                <a:gd name="connsiteY26" fmla="*/ 258480 h 566168"/>
                <a:gd name="connsiteX27" fmla="*/ 277609 w 566662"/>
                <a:gd name="connsiteY27" fmla="*/ 258472 h 566168"/>
                <a:gd name="connsiteX28" fmla="*/ 298399 w 566662"/>
                <a:gd name="connsiteY28" fmla="*/ 264885 h 566168"/>
                <a:gd name="connsiteX29" fmla="*/ 393217 w 566662"/>
                <a:gd name="connsiteY29" fmla="*/ 348540 h 566168"/>
                <a:gd name="connsiteX30" fmla="*/ 303072 w 566662"/>
                <a:gd name="connsiteY30" fmla="*/ 425553 h 566168"/>
                <a:gd name="connsiteX31" fmla="*/ 303072 w 566662"/>
                <a:gd name="connsiteY31" fmla="*/ 454535 h 566168"/>
                <a:gd name="connsiteX32" fmla="*/ 284010 w 566662"/>
                <a:gd name="connsiteY32" fmla="*/ 473585 h 566168"/>
                <a:gd name="connsiteX33" fmla="*/ 277611 w 566662"/>
                <a:gd name="connsiteY33" fmla="*/ 472392 h 566168"/>
                <a:gd name="connsiteX34" fmla="*/ 277611 w 566662"/>
                <a:gd name="connsiteY34" fmla="*/ 472398 h 566168"/>
                <a:gd name="connsiteX35" fmla="*/ 264962 w 566662"/>
                <a:gd name="connsiteY35" fmla="*/ 454529 h 566168"/>
                <a:gd name="connsiteX36" fmla="*/ 264962 w 566662"/>
                <a:gd name="connsiteY36" fmla="*/ 424608 h 566168"/>
                <a:gd name="connsiteX37" fmla="*/ 174932 w 566662"/>
                <a:gd name="connsiteY37" fmla="*/ 354021 h 566168"/>
                <a:gd name="connsiteX38" fmla="*/ 174259 w 566662"/>
                <a:gd name="connsiteY38" fmla="*/ 352154 h 566168"/>
                <a:gd name="connsiteX39" fmla="*/ 174487 w 566662"/>
                <a:gd name="connsiteY39" fmla="*/ 352053 h 566168"/>
                <a:gd name="connsiteX40" fmla="*/ 173446 w 566662"/>
                <a:gd name="connsiteY40" fmla="*/ 346249 h 566168"/>
                <a:gd name="connsiteX41" fmla="*/ 191315 w 566662"/>
                <a:gd name="connsiteY41" fmla="*/ 328380 h 566168"/>
                <a:gd name="connsiteX42" fmla="*/ 208308 w 566662"/>
                <a:gd name="connsiteY42" fmla="*/ 341055 h 566168"/>
                <a:gd name="connsiteX43" fmla="*/ 235311 w 566662"/>
                <a:gd name="connsiteY43" fmla="*/ 377527 h 566168"/>
                <a:gd name="connsiteX44" fmla="*/ 277609 w 566662"/>
                <a:gd name="connsiteY44" fmla="*/ 392845 h 566168"/>
                <a:gd name="connsiteX45" fmla="*/ 277609 w 566662"/>
                <a:gd name="connsiteY45" fmla="*/ 392838 h 566168"/>
                <a:gd name="connsiteX46" fmla="*/ 288747 w 566662"/>
                <a:gd name="connsiteY46" fmla="*/ 393498 h 566168"/>
                <a:gd name="connsiteX47" fmla="*/ 354774 w 566662"/>
                <a:gd name="connsiteY47" fmla="*/ 350737 h 566168"/>
                <a:gd name="connsiteX48" fmla="*/ 283032 w 566662"/>
                <a:gd name="connsiteY48" fmla="*/ 295759 h 566168"/>
                <a:gd name="connsiteX49" fmla="*/ 277609 w 566662"/>
                <a:gd name="connsiteY49" fmla="*/ 294184 h 566168"/>
                <a:gd name="connsiteX50" fmla="*/ 277609 w 566662"/>
                <a:gd name="connsiteY50" fmla="*/ 294180 h 566168"/>
                <a:gd name="connsiteX51" fmla="*/ 240017 w 566662"/>
                <a:gd name="connsiteY51" fmla="*/ 281746 h 566168"/>
                <a:gd name="connsiteX52" fmla="*/ 184660 w 566662"/>
                <a:gd name="connsiteY52" fmla="*/ 213954 h 566168"/>
                <a:gd name="connsiteX53" fmla="*/ 264962 w 566662"/>
                <a:gd name="connsiteY53" fmla="*/ 140726 h 566168"/>
                <a:gd name="connsiteX54" fmla="*/ 264962 w 566662"/>
                <a:gd name="connsiteY54" fmla="*/ 111630 h 566168"/>
                <a:gd name="connsiteX55" fmla="*/ 277611 w 566662"/>
                <a:gd name="connsiteY55" fmla="*/ 93761 h 566168"/>
                <a:gd name="connsiteX56" fmla="*/ 284018 w 566662"/>
                <a:gd name="connsiteY56" fmla="*/ 92584 h 566168"/>
                <a:gd name="connsiteX57" fmla="*/ 303068 w 566662"/>
                <a:gd name="connsiteY57" fmla="*/ 111634 h 566168"/>
                <a:gd name="connsiteX58" fmla="*/ 303068 w 566662"/>
                <a:gd name="connsiteY58" fmla="*/ 141619 h 566168"/>
                <a:gd name="connsiteX59" fmla="*/ 385186 w 566662"/>
                <a:gd name="connsiteY59" fmla="*/ 202096 h 566168"/>
                <a:gd name="connsiteX60" fmla="*/ 385961 w 566662"/>
                <a:gd name="connsiteY60" fmla="*/ 203874 h 566168"/>
                <a:gd name="connsiteX61" fmla="*/ 385872 w 566662"/>
                <a:gd name="connsiteY61" fmla="*/ 203938 h 566168"/>
                <a:gd name="connsiteX62" fmla="*/ 387243 w 566662"/>
                <a:gd name="connsiteY62" fmla="*/ 210745 h 566168"/>
                <a:gd name="connsiteX63" fmla="*/ 369667 w 566662"/>
                <a:gd name="connsiteY63" fmla="*/ 228322 h 566168"/>
                <a:gd name="connsiteX64" fmla="*/ 354833 w 566662"/>
                <a:gd name="connsiteY64" fmla="*/ 220067 h 566168"/>
                <a:gd name="connsiteX65" fmla="*/ 354731 w 566662"/>
                <a:gd name="connsiteY65" fmla="*/ 220117 h 566168"/>
                <a:gd name="connsiteX66" fmla="*/ 353804 w 566662"/>
                <a:gd name="connsiteY66" fmla="*/ 218162 h 566168"/>
                <a:gd name="connsiteX67" fmla="*/ 280081 w 566662"/>
                <a:gd name="connsiteY67" fmla="*/ 173394 h 566168"/>
                <a:gd name="connsiteX68" fmla="*/ 277617 w 566662"/>
                <a:gd name="connsiteY68" fmla="*/ 173534 h 566168"/>
                <a:gd name="connsiteX69" fmla="*/ 277617 w 566662"/>
                <a:gd name="connsiteY69" fmla="*/ 93752 h 566168"/>
                <a:gd name="connsiteX70" fmla="*/ 284018 w 566662"/>
                <a:gd name="connsiteY70" fmla="*/ 92584 h 566168"/>
                <a:gd name="connsiteX71" fmla="*/ 253985 w 566662"/>
                <a:gd name="connsiteY71" fmla="*/ 1480 h 566168"/>
                <a:gd name="connsiteX72" fmla="*/ 480631 w 566662"/>
                <a:gd name="connsiteY72" fmla="*/ 80556 h 566168"/>
                <a:gd name="connsiteX73" fmla="*/ 505879 w 566662"/>
                <a:gd name="connsiteY73" fmla="*/ 105791 h 566168"/>
                <a:gd name="connsiteX74" fmla="*/ 505879 w 566662"/>
                <a:gd name="connsiteY74" fmla="*/ 75793 h 566168"/>
                <a:gd name="connsiteX75" fmla="*/ 524358 w 566662"/>
                <a:gd name="connsiteY75" fmla="*/ 57315 h 566168"/>
                <a:gd name="connsiteX76" fmla="*/ 542836 w 566662"/>
                <a:gd name="connsiteY76" fmla="*/ 75793 h 566168"/>
                <a:gd name="connsiteX77" fmla="*/ 542836 w 566662"/>
                <a:gd name="connsiteY77" fmla="*/ 150368 h 566168"/>
                <a:gd name="connsiteX78" fmla="*/ 524358 w 566662"/>
                <a:gd name="connsiteY78" fmla="*/ 168846 h 566168"/>
                <a:gd name="connsiteX79" fmla="*/ 449783 w 566662"/>
                <a:gd name="connsiteY79" fmla="*/ 168846 h 566168"/>
                <a:gd name="connsiteX80" fmla="*/ 431305 w 566662"/>
                <a:gd name="connsiteY80" fmla="*/ 150368 h 566168"/>
                <a:gd name="connsiteX81" fmla="*/ 449783 w 566662"/>
                <a:gd name="connsiteY81" fmla="*/ 131889 h 566168"/>
                <a:gd name="connsiteX82" fmla="*/ 479704 w 566662"/>
                <a:gd name="connsiteY82" fmla="*/ 131889 h 566168"/>
                <a:gd name="connsiteX83" fmla="*/ 454647 w 566662"/>
                <a:gd name="connsiteY83" fmla="*/ 106832 h 566168"/>
                <a:gd name="connsiteX84" fmla="*/ 187376 w 566662"/>
                <a:gd name="connsiteY84" fmla="*/ 56299 h 566168"/>
                <a:gd name="connsiteX85" fmla="*/ 36957 w 566662"/>
                <a:gd name="connsiteY85" fmla="*/ 282956 h 566168"/>
                <a:gd name="connsiteX86" fmla="*/ 38240 w 566662"/>
                <a:gd name="connsiteY86" fmla="*/ 308114 h 566168"/>
                <a:gd name="connsiteX87" fmla="*/ 34176 w 566662"/>
                <a:gd name="connsiteY87" fmla="*/ 321665 h 566168"/>
                <a:gd name="connsiteX88" fmla="*/ 21717 w 566662"/>
                <a:gd name="connsiteY88" fmla="*/ 328371 h 566168"/>
                <a:gd name="connsiteX89" fmla="*/ 19825 w 566662"/>
                <a:gd name="connsiteY89" fmla="*/ 328472 h 566168"/>
                <a:gd name="connsiteX90" fmla="*/ 1461 w 566662"/>
                <a:gd name="connsiteY90" fmla="*/ 311848 h 566168"/>
                <a:gd name="connsiteX91" fmla="*/ 0 w 566662"/>
                <a:gd name="connsiteY91" fmla="*/ 282956 h 566168"/>
                <a:gd name="connsiteX92" fmla="*/ 173126 w 566662"/>
                <a:gd name="connsiteY92" fmla="*/ 22187 h 566168"/>
                <a:gd name="connsiteX93" fmla="*/ 253985 w 566662"/>
                <a:gd name="connsiteY93" fmla="*/ 1480 h 56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566662" h="566168">
                  <a:moveTo>
                    <a:pt x="544462" y="239070"/>
                  </a:moveTo>
                  <a:cubicBezTo>
                    <a:pt x="554572" y="237762"/>
                    <a:pt x="563843" y="244861"/>
                    <a:pt x="565214" y="254958"/>
                  </a:cubicBezTo>
                  <a:cubicBezTo>
                    <a:pt x="566484" y="264407"/>
                    <a:pt x="566916" y="273957"/>
                    <a:pt x="566522" y="283482"/>
                  </a:cubicBezTo>
                  <a:cubicBezTo>
                    <a:pt x="566408" y="397325"/>
                    <a:pt x="498095" y="500004"/>
                    <a:pt x="393129" y="544086"/>
                  </a:cubicBezTo>
                  <a:cubicBezTo>
                    <a:pt x="288189" y="588168"/>
                    <a:pt x="167031" y="565054"/>
                    <a:pt x="85675" y="485438"/>
                  </a:cubicBezTo>
                  <a:lnTo>
                    <a:pt x="60465" y="460177"/>
                  </a:lnTo>
                  <a:lnTo>
                    <a:pt x="60440" y="490175"/>
                  </a:lnTo>
                  <a:cubicBezTo>
                    <a:pt x="60440" y="496779"/>
                    <a:pt x="56909" y="502875"/>
                    <a:pt x="51182" y="506164"/>
                  </a:cubicBezTo>
                  <a:cubicBezTo>
                    <a:pt x="45454" y="509466"/>
                    <a:pt x="38418" y="509453"/>
                    <a:pt x="32691" y="506151"/>
                  </a:cubicBezTo>
                  <a:cubicBezTo>
                    <a:pt x="26988" y="502849"/>
                    <a:pt x="23470" y="496741"/>
                    <a:pt x="23483" y="490149"/>
                  </a:cubicBezTo>
                  <a:lnTo>
                    <a:pt x="23547" y="415613"/>
                  </a:lnTo>
                  <a:lnTo>
                    <a:pt x="23547" y="415562"/>
                  </a:lnTo>
                  <a:cubicBezTo>
                    <a:pt x="23547" y="405351"/>
                    <a:pt x="31827" y="397084"/>
                    <a:pt x="42038" y="397084"/>
                  </a:cubicBezTo>
                  <a:lnTo>
                    <a:pt x="116612" y="397160"/>
                  </a:lnTo>
                  <a:cubicBezTo>
                    <a:pt x="126810" y="397173"/>
                    <a:pt x="135091" y="405466"/>
                    <a:pt x="135078" y="415664"/>
                  </a:cubicBezTo>
                  <a:cubicBezTo>
                    <a:pt x="135065" y="425875"/>
                    <a:pt x="126785" y="434130"/>
                    <a:pt x="116574" y="434117"/>
                  </a:cubicBezTo>
                  <a:lnTo>
                    <a:pt x="86653" y="434091"/>
                  </a:lnTo>
                  <a:lnTo>
                    <a:pt x="111685" y="459174"/>
                  </a:lnTo>
                  <a:cubicBezTo>
                    <a:pt x="182449" y="528300"/>
                    <a:pt x="287732" y="548315"/>
                    <a:pt x="378918" y="509961"/>
                  </a:cubicBezTo>
                  <a:cubicBezTo>
                    <a:pt x="470117" y="471620"/>
                    <a:pt x="529464" y="382377"/>
                    <a:pt x="529540" y="283444"/>
                  </a:cubicBezTo>
                  <a:cubicBezTo>
                    <a:pt x="529553" y="272459"/>
                    <a:pt x="529197" y="271633"/>
                    <a:pt x="528575" y="259822"/>
                  </a:cubicBezTo>
                  <a:cubicBezTo>
                    <a:pt x="527546" y="249789"/>
                    <a:pt x="534506" y="240683"/>
                    <a:pt x="544462" y="239070"/>
                  </a:cubicBezTo>
                  <a:close/>
                  <a:moveTo>
                    <a:pt x="277611" y="93761"/>
                  </a:moveTo>
                  <a:lnTo>
                    <a:pt x="277611" y="173530"/>
                  </a:lnTo>
                  <a:cubicBezTo>
                    <a:pt x="244464" y="174254"/>
                    <a:pt x="223103" y="188884"/>
                    <a:pt x="223103" y="211376"/>
                  </a:cubicBezTo>
                  <a:cubicBezTo>
                    <a:pt x="223103" y="229055"/>
                    <a:pt x="230332" y="239089"/>
                    <a:pt x="251521" y="248718"/>
                  </a:cubicBezTo>
                  <a:lnTo>
                    <a:pt x="277609" y="258480"/>
                  </a:lnTo>
                  <a:lnTo>
                    <a:pt x="277609" y="258472"/>
                  </a:lnTo>
                  <a:cubicBezTo>
                    <a:pt x="283883" y="260517"/>
                    <a:pt x="290766" y="262625"/>
                    <a:pt x="298399" y="264885"/>
                  </a:cubicBezTo>
                  <a:cubicBezTo>
                    <a:pt x="358444" y="282196"/>
                    <a:pt x="393217" y="301449"/>
                    <a:pt x="393217" y="348540"/>
                  </a:cubicBezTo>
                  <a:cubicBezTo>
                    <a:pt x="393217" y="390349"/>
                    <a:pt x="356857" y="420562"/>
                    <a:pt x="303072" y="425553"/>
                  </a:cubicBezTo>
                  <a:lnTo>
                    <a:pt x="303072" y="454535"/>
                  </a:lnTo>
                  <a:cubicBezTo>
                    <a:pt x="303072" y="465050"/>
                    <a:pt x="294525" y="473585"/>
                    <a:pt x="284010" y="473585"/>
                  </a:cubicBezTo>
                  <a:lnTo>
                    <a:pt x="277611" y="472392"/>
                  </a:lnTo>
                  <a:lnTo>
                    <a:pt x="277611" y="472398"/>
                  </a:lnTo>
                  <a:cubicBezTo>
                    <a:pt x="270258" y="469756"/>
                    <a:pt x="264962" y="462784"/>
                    <a:pt x="264962" y="454529"/>
                  </a:cubicBezTo>
                  <a:lnTo>
                    <a:pt x="264962" y="424608"/>
                  </a:lnTo>
                  <a:cubicBezTo>
                    <a:pt x="221744" y="418169"/>
                    <a:pt x="188813" y="392883"/>
                    <a:pt x="174932" y="354021"/>
                  </a:cubicBezTo>
                  <a:lnTo>
                    <a:pt x="174259" y="352154"/>
                  </a:lnTo>
                  <a:lnTo>
                    <a:pt x="174487" y="352053"/>
                  </a:lnTo>
                  <a:cubicBezTo>
                    <a:pt x="173865" y="350224"/>
                    <a:pt x="173446" y="348294"/>
                    <a:pt x="173446" y="346249"/>
                  </a:cubicBezTo>
                  <a:cubicBezTo>
                    <a:pt x="173446" y="336381"/>
                    <a:pt x="181447" y="328380"/>
                    <a:pt x="191315" y="328380"/>
                  </a:cubicBezTo>
                  <a:cubicBezTo>
                    <a:pt x="199354" y="328380"/>
                    <a:pt x="206072" y="333739"/>
                    <a:pt x="208308" y="341055"/>
                  </a:cubicBezTo>
                  <a:cubicBezTo>
                    <a:pt x="214702" y="356727"/>
                    <a:pt x="223732" y="368890"/>
                    <a:pt x="235311" y="377527"/>
                  </a:cubicBezTo>
                  <a:lnTo>
                    <a:pt x="277609" y="392845"/>
                  </a:lnTo>
                  <a:lnTo>
                    <a:pt x="277609" y="392838"/>
                  </a:lnTo>
                  <a:cubicBezTo>
                    <a:pt x="281241" y="393194"/>
                    <a:pt x="284886" y="393498"/>
                    <a:pt x="288747" y="393498"/>
                  </a:cubicBezTo>
                  <a:cubicBezTo>
                    <a:pt x="330098" y="393498"/>
                    <a:pt x="354774" y="377509"/>
                    <a:pt x="354774" y="350737"/>
                  </a:cubicBezTo>
                  <a:cubicBezTo>
                    <a:pt x="354774" y="324461"/>
                    <a:pt x="338683" y="312130"/>
                    <a:pt x="283032" y="295759"/>
                  </a:cubicBezTo>
                  <a:cubicBezTo>
                    <a:pt x="281190" y="295226"/>
                    <a:pt x="279412" y="294705"/>
                    <a:pt x="277609" y="294184"/>
                  </a:cubicBezTo>
                  <a:lnTo>
                    <a:pt x="277609" y="294180"/>
                  </a:lnTo>
                  <a:lnTo>
                    <a:pt x="240017" y="281746"/>
                  </a:lnTo>
                  <a:cubicBezTo>
                    <a:pt x="206184" y="268275"/>
                    <a:pt x="184660" y="250188"/>
                    <a:pt x="184660" y="213954"/>
                  </a:cubicBezTo>
                  <a:cubicBezTo>
                    <a:pt x="184660" y="175117"/>
                    <a:pt x="217629" y="145983"/>
                    <a:pt x="264962" y="140726"/>
                  </a:cubicBezTo>
                  <a:lnTo>
                    <a:pt x="264962" y="111630"/>
                  </a:lnTo>
                  <a:cubicBezTo>
                    <a:pt x="264962" y="103362"/>
                    <a:pt x="270258" y="96403"/>
                    <a:pt x="277611" y="93761"/>
                  </a:cubicBezTo>
                  <a:close/>
                  <a:moveTo>
                    <a:pt x="284018" y="92584"/>
                  </a:moveTo>
                  <a:cubicBezTo>
                    <a:pt x="294533" y="92584"/>
                    <a:pt x="303068" y="101106"/>
                    <a:pt x="303068" y="111634"/>
                  </a:cubicBezTo>
                  <a:lnTo>
                    <a:pt x="303068" y="141619"/>
                  </a:lnTo>
                  <a:cubicBezTo>
                    <a:pt x="341701" y="147410"/>
                    <a:pt x="370530" y="168251"/>
                    <a:pt x="385186" y="202096"/>
                  </a:cubicBezTo>
                  <a:lnTo>
                    <a:pt x="385961" y="203874"/>
                  </a:lnTo>
                  <a:lnTo>
                    <a:pt x="385872" y="203938"/>
                  </a:lnTo>
                  <a:cubicBezTo>
                    <a:pt x="386748" y="206033"/>
                    <a:pt x="387243" y="208332"/>
                    <a:pt x="387243" y="210745"/>
                  </a:cubicBezTo>
                  <a:cubicBezTo>
                    <a:pt x="387243" y="220460"/>
                    <a:pt x="379382" y="228322"/>
                    <a:pt x="369667" y="228322"/>
                  </a:cubicBezTo>
                  <a:cubicBezTo>
                    <a:pt x="363405" y="228322"/>
                    <a:pt x="357932" y="225007"/>
                    <a:pt x="354833" y="220067"/>
                  </a:cubicBezTo>
                  <a:lnTo>
                    <a:pt x="354731" y="220117"/>
                  </a:lnTo>
                  <a:lnTo>
                    <a:pt x="353804" y="218162"/>
                  </a:lnTo>
                  <a:cubicBezTo>
                    <a:pt x="339098" y="187618"/>
                    <a:pt x="315679" y="173394"/>
                    <a:pt x="280081" y="173394"/>
                  </a:cubicBezTo>
                  <a:cubicBezTo>
                    <a:pt x="279217" y="173394"/>
                    <a:pt x="278468" y="173521"/>
                    <a:pt x="277617" y="173534"/>
                  </a:cubicBezTo>
                  <a:lnTo>
                    <a:pt x="277617" y="93752"/>
                  </a:lnTo>
                  <a:cubicBezTo>
                    <a:pt x="279624" y="93041"/>
                    <a:pt x="281757" y="92584"/>
                    <a:pt x="284018" y="92584"/>
                  </a:cubicBezTo>
                  <a:close/>
                  <a:moveTo>
                    <a:pt x="253985" y="1480"/>
                  </a:moveTo>
                  <a:cubicBezTo>
                    <a:pt x="336142" y="-6963"/>
                    <a:pt x="419567" y="20891"/>
                    <a:pt x="480631" y="80556"/>
                  </a:cubicBezTo>
                  <a:lnTo>
                    <a:pt x="505879" y="105791"/>
                  </a:lnTo>
                  <a:lnTo>
                    <a:pt x="505879" y="75793"/>
                  </a:lnTo>
                  <a:cubicBezTo>
                    <a:pt x="505879" y="65582"/>
                    <a:pt x="514160" y="57315"/>
                    <a:pt x="524358" y="57315"/>
                  </a:cubicBezTo>
                  <a:cubicBezTo>
                    <a:pt x="534568" y="57315"/>
                    <a:pt x="542836" y="65582"/>
                    <a:pt x="542836" y="75793"/>
                  </a:cubicBezTo>
                  <a:lnTo>
                    <a:pt x="542836" y="150368"/>
                  </a:lnTo>
                  <a:cubicBezTo>
                    <a:pt x="542836" y="160578"/>
                    <a:pt x="534568" y="168846"/>
                    <a:pt x="524358" y="168846"/>
                  </a:cubicBezTo>
                  <a:lnTo>
                    <a:pt x="449783" y="168846"/>
                  </a:lnTo>
                  <a:cubicBezTo>
                    <a:pt x="439585" y="168846"/>
                    <a:pt x="431305" y="160578"/>
                    <a:pt x="431305" y="150368"/>
                  </a:cubicBezTo>
                  <a:cubicBezTo>
                    <a:pt x="431305" y="140157"/>
                    <a:pt x="439585" y="131889"/>
                    <a:pt x="449783" y="131889"/>
                  </a:cubicBezTo>
                  <a:lnTo>
                    <a:pt x="479704" y="131889"/>
                  </a:lnTo>
                  <a:lnTo>
                    <a:pt x="454647" y="106832"/>
                  </a:lnTo>
                  <a:cubicBezTo>
                    <a:pt x="383832" y="37782"/>
                    <a:pt x="278524" y="17869"/>
                    <a:pt x="187376" y="56299"/>
                  </a:cubicBezTo>
                  <a:cubicBezTo>
                    <a:pt x="96215" y="94729"/>
                    <a:pt x="36957" y="184023"/>
                    <a:pt x="36957" y="282956"/>
                  </a:cubicBezTo>
                  <a:cubicBezTo>
                    <a:pt x="36957" y="291350"/>
                    <a:pt x="37401" y="299758"/>
                    <a:pt x="38240" y="308114"/>
                  </a:cubicBezTo>
                  <a:cubicBezTo>
                    <a:pt x="38735" y="312991"/>
                    <a:pt x="37274" y="317868"/>
                    <a:pt x="34176" y="321665"/>
                  </a:cubicBezTo>
                  <a:cubicBezTo>
                    <a:pt x="31077" y="325463"/>
                    <a:pt x="26594" y="327876"/>
                    <a:pt x="21717" y="328371"/>
                  </a:cubicBezTo>
                  <a:cubicBezTo>
                    <a:pt x="21082" y="328434"/>
                    <a:pt x="20460" y="328472"/>
                    <a:pt x="19825" y="328472"/>
                  </a:cubicBezTo>
                  <a:cubicBezTo>
                    <a:pt x="10350" y="328460"/>
                    <a:pt x="2426" y="321272"/>
                    <a:pt x="1461" y="311848"/>
                  </a:cubicBezTo>
                  <a:cubicBezTo>
                    <a:pt x="483" y="302247"/>
                    <a:pt x="0" y="292595"/>
                    <a:pt x="0" y="282956"/>
                  </a:cubicBezTo>
                  <a:cubicBezTo>
                    <a:pt x="0" y="169113"/>
                    <a:pt x="68212" y="66357"/>
                    <a:pt x="173126" y="22187"/>
                  </a:cubicBezTo>
                  <a:cubicBezTo>
                    <a:pt x="199355" y="11141"/>
                    <a:pt x="226600" y="4294"/>
                    <a:pt x="253985" y="148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Tree>
    <p:extLst>
      <p:ext uri="{BB962C8B-B14F-4D97-AF65-F5344CB8AC3E}">
        <p14:creationId xmlns:p14="http://schemas.microsoft.com/office/powerpoint/2010/main" val="838330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5409B0AB-480C-684C-8957-F9CE929D4672}"/>
              </a:ext>
            </a:extLst>
          </p:cNvPr>
          <p:cNvSpPr txBox="1"/>
          <p:nvPr/>
        </p:nvSpPr>
        <p:spPr>
          <a:xfrm>
            <a:off x="4380410" y="6162903"/>
            <a:ext cx="8908870" cy="738664"/>
          </a:xfrm>
          <a:prstGeom prst="rect">
            <a:avLst/>
          </a:prstGeom>
        </p:spPr>
        <p:txBody>
          <a:bodyPr wrap="square" lIns="0" tIns="0" rIns="0" bIns="0" rtlCol="0" anchor="b" anchorCtr="0">
            <a:spAutoFit/>
          </a:bodyPr>
          <a:lstStyle/>
          <a:p>
            <a:pPr>
              <a:tabLst>
                <a:tab pos="114300" algn="l"/>
              </a:tabLst>
            </a:pPr>
            <a:r>
              <a:rPr lang="en-US" sz="800" dirty="0">
                <a:solidFill>
                  <a:schemeClr val="accent6"/>
                </a:solidFill>
              </a:rPr>
              <a:t>(1) Source: American Express commissioned internet panel survey conducted in July – August 2016 based on government fees or payments paid in the 12 months prior to the survey. Definition of American Express® Card Members: Respondents who reported that they have an American Express Card and that they used that card to pay government fees or payments in the prior 12 months. (2) Source: American Express commissioned internet panel survey conducted in July – August 2016 based on government fees or payments paid in the 12 months prior to the survey. Definition of American Express® Card Members: Respondents who reported that they have an American Express Card and that they used that card to pay government fees or payments paid in the prior 12 months. Definition of Non-Card Members: Respondents who reported that they do not have any type of American Express Card and that they used Visa, MasterCard, or debit card to pay government fees or payments in the prior 12 months. </a:t>
            </a:r>
          </a:p>
        </p:txBody>
      </p:sp>
      <p:sp>
        <p:nvSpPr>
          <p:cNvPr id="11" name="Picture Placeholder 10">
            <a:extLst>
              <a:ext uri="{FF2B5EF4-FFF2-40B4-BE49-F238E27FC236}">
                <a16:creationId xmlns:a16="http://schemas.microsoft.com/office/drawing/2014/main" xmlns="" id="{539F58BA-982B-5A4A-9263-1DAE78DDD195}"/>
              </a:ext>
            </a:extLst>
          </p:cNvPr>
          <p:cNvSpPr>
            <a:spLocks noGrp="1"/>
          </p:cNvSpPr>
          <p:nvPr>
            <p:ph type="pic" sz="quarter" idx="11"/>
          </p:nvPr>
        </p:nvSpPr>
        <p:spPr/>
      </p:sp>
      <p:sp>
        <p:nvSpPr>
          <p:cNvPr id="5" name="TextBox 4">
            <a:extLst>
              <a:ext uri="{FF2B5EF4-FFF2-40B4-BE49-F238E27FC236}">
                <a16:creationId xmlns:a16="http://schemas.microsoft.com/office/drawing/2014/main" xmlns="" id="{32B623C9-2EC1-A44B-9ADD-99515F6BDCAE}"/>
              </a:ext>
            </a:extLst>
          </p:cNvPr>
          <p:cNvSpPr txBox="1"/>
          <p:nvPr/>
        </p:nvSpPr>
        <p:spPr>
          <a:xfrm>
            <a:off x="2760740" y="2543101"/>
            <a:ext cx="4905619" cy="969496"/>
          </a:xfrm>
          <a:prstGeom prst="rect">
            <a:avLst/>
          </a:prstGeom>
        </p:spPr>
        <p:txBody>
          <a:bodyPr wrap="square" lIns="0" tIns="0" rIns="0" bIns="0" rtlCol="0">
            <a:spAutoFit/>
          </a:bodyPr>
          <a:lstStyle/>
          <a:p>
            <a:pPr>
              <a:lnSpc>
                <a:spcPct val="90000"/>
              </a:lnSpc>
              <a:spcBef>
                <a:spcPts val="600"/>
              </a:spcBef>
            </a:pPr>
            <a:r>
              <a:rPr lang="en-US" sz="1600" dirty="0">
                <a:solidFill>
                  <a:schemeClr val="accent1"/>
                </a:solidFill>
                <a:latin typeface="Arial" panose="020B0604020202020204" pitchFamily="34" charset="0"/>
              </a:rPr>
              <a:t>US American Express Card Members report making an average of </a:t>
            </a:r>
            <a:r>
              <a:rPr lang="en-US" sz="1900" b="1" dirty="0">
                <a:solidFill>
                  <a:schemeClr val="accent1"/>
                </a:solidFill>
                <a:latin typeface="Cambria" panose="02040503050406030204" pitchFamily="18" charset="0"/>
              </a:rPr>
              <a:t>48% of their personal and/or business government fees and payments </a:t>
            </a:r>
            <a:r>
              <a:rPr lang="en-US" sz="1600" dirty="0">
                <a:solidFill>
                  <a:schemeClr val="accent1"/>
                </a:solidFill>
                <a:latin typeface="Arial" panose="020B0604020202020204" pitchFamily="34" charset="0"/>
              </a:rPr>
              <a:t>in the prior 12 months with American Express.</a:t>
            </a:r>
            <a:r>
              <a:rPr lang="en-US" sz="1600" baseline="30000" dirty="0">
                <a:solidFill>
                  <a:schemeClr val="accent1"/>
                </a:solidFill>
                <a:latin typeface="Arial" panose="020B0604020202020204" pitchFamily="34" charset="0"/>
              </a:rPr>
              <a:t>1</a:t>
            </a:r>
            <a:r>
              <a:rPr lang="en-US" sz="1600" dirty="0">
                <a:solidFill>
                  <a:schemeClr val="accent1"/>
                </a:solidFill>
                <a:latin typeface="Arial" panose="020B0604020202020204" pitchFamily="34" charset="0"/>
              </a:rPr>
              <a:t> </a:t>
            </a:r>
          </a:p>
        </p:txBody>
      </p:sp>
      <p:grpSp>
        <p:nvGrpSpPr>
          <p:cNvPr id="4" name="Group 3">
            <a:extLst>
              <a:ext uri="{FF2B5EF4-FFF2-40B4-BE49-F238E27FC236}">
                <a16:creationId xmlns:a16="http://schemas.microsoft.com/office/drawing/2014/main" xmlns="" id="{39684DE6-D7D7-6F42-B69D-8004037A389C}"/>
              </a:ext>
            </a:extLst>
          </p:cNvPr>
          <p:cNvGrpSpPr>
            <a:grpSpLocks noChangeAspect="1"/>
          </p:cNvGrpSpPr>
          <p:nvPr/>
        </p:nvGrpSpPr>
        <p:grpSpPr>
          <a:xfrm>
            <a:off x="867508" y="2262239"/>
            <a:ext cx="1531220" cy="1531220"/>
            <a:chOff x="867508" y="2344584"/>
            <a:chExt cx="1531220" cy="1531220"/>
          </a:xfrm>
        </p:grpSpPr>
        <p:sp>
          <p:nvSpPr>
            <p:cNvPr id="2" name="Oval 1">
              <a:extLst>
                <a:ext uri="{FF2B5EF4-FFF2-40B4-BE49-F238E27FC236}">
                  <a16:creationId xmlns:a16="http://schemas.microsoft.com/office/drawing/2014/main" xmlns="" id="{C07D7FF4-3FA8-2E44-813C-449121C7C61A}"/>
                </a:ext>
              </a:extLst>
            </p:cNvPr>
            <p:cNvSpPr/>
            <p:nvPr/>
          </p:nvSpPr>
          <p:spPr>
            <a:xfrm>
              <a:off x="867508" y="2344584"/>
              <a:ext cx="1531220" cy="153122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7" name="Freeform 6">
              <a:extLst>
                <a:ext uri="{FF2B5EF4-FFF2-40B4-BE49-F238E27FC236}">
                  <a16:creationId xmlns:a16="http://schemas.microsoft.com/office/drawing/2014/main" xmlns="" id="{271F442E-54B8-7E48-86CD-6834DA5D96CB}"/>
                </a:ext>
              </a:extLst>
            </p:cNvPr>
            <p:cNvSpPr/>
            <p:nvPr/>
          </p:nvSpPr>
          <p:spPr>
            <a:xfrm>
              <a:off x="1277506" y="2754583"/>
              <a:ext cx="711225" cy="711223"/>
            </a:xfrm>
            <a:custGeom>
              <a:avLst/>
              <a:gdLst>
                <a:gd name="connsiteX0" fmla="*/ 38101 w 533400"/>
                <a:gd name="connsiteY0" fmla="*/ 457200 h 533400"/>
                <a:gd name="connsiteX1" fmla="*/ 38101 w 533400"/>
                <a:gd name="connsiteY1" fmla="*/ 495300 h 533400"/>
                <a:gd name="connsiteX2" fmla="*/ 495250 w 533400"/>
                <a:gd name="connsiteY2" fmla="*/ 495300 h 533400"/>
                <a:gd name="connsiteX3" fmla="*/ 495301 w 533400"/>
                <a:gd name="connsiteY3" fmla="*/ 457200 h 533400"/>
                <a:gd name="connsiteX4" fmla="*/ 438151 w 533400"/>
                <a:gd name="connsiteY4" fmla="*/ 457200 h 533400"/>
                <a:gd name="connsiteX5" fmla="*/ 400051 w 533400"/>
                <a:gd name="connsiteY5" fmla="*/ 457200 h 533400"/>
                <a:gd name="connsiteX6" fmla="*/ 285751 w 533400"/>
                <a:gd name="connsiteY6" fmla="*/ 457200 h 533400"/>
                <a:gd name="connsiteX7" fmla="*/ 247651 w 533400"/>
                <a:gd name="connsiteY7" fmla="*/ 457200 h 533400"/>
                <a:gd name="connsiteX8" fmla="*/ 133351 w 533400"/>
                <a:gd name="connsiteY8" fmla="*/ 457200 h 533400"/>
                <a:gd name="connsiteX9" fmla="*/ 95251 w 533400"/>
                <a:gd name="connsiteY9" fmla="*/ 457200 h 533400"/>
                <a:gd name="connsiteX10" fmla="*/ 400051 w 533400"/>
                <a:gd name="connsiteY10" fmla="*/ 190500 h 533400"/>
                <a:gd name="connsiteX11" fmla="*/ 400051 w 533400"/>
                <a:gd name="connsiteY11" fmla="*/ 419100 h 533400"/>
                <a:gd name="connsiteX12" fmla="*/ 438100 w 533400"/>
                <a:gd name="connsiteY12" fmla="*/ 419100 h 533400"/>
                <a:gd name="connsiteX13" fmla="*/ 438151 w 533400"/>
                <a:gd name="connsiteY13" fmla="*/ 190500 h 533400"/>
                <a:gd name="connsiteX14" fmla="*/ 247650 w 533400"/>
                <a:gd name="connsiteY14" fmla="*/ 190500 h 533400"/>
                <a:gd name="connsiteX15" fmla="*/ 247650 w 533400"/>
                <a:gd name="connsiteY15" fmla="*/ 419100 h 533400"/>
                <a:gd name="connsiteX16" fmla="*/ 285699 w 533400"/>
                <a:gd name="connsiteY16" fmla="*/ 419100 h 533400"/>
                <a:gd name="connsiteX17" fmla="*/ 285750 w 533400"/>
                <a:gd name="connsiteY17" fmla="*/ 190500 h 533400"/>
                <a:gd name="connsiteX18" fmla="*/ 95250 w 533400"/>
                <a:gd name="connsiteY18" fmla="*/ 190500 h 533400"/>
                <a:gd name="connsiteX19" fmla="*/ 95250 w 533400"/>
                <a:gd name="connsiteY19" fmla="*/ 419100 h 533400"/>
                <a:gd name="connsiteX20" fmla="*/ 133299 w 533400"/>
                <a:gd name="connsiteY20" fmla="*/ 419100 h 533400"/>
                <a:gd name="connsiteX21" fmla="*/ 133350 w 533400"/>
                <a:gd name="connsiteY21" fmla="*/ 190500 h 533400"/>
                <a:gd name="connsiteX22" fmla="*/ 323850 w 533400"/>
                <a:gd name="connsiteY22" fmla="*/ 190497 h 533400"/>
                <a:gd name="connsiteX23" fmla="*/ 323850 w 533400"/>
                <a:gd name="connsiteY23" fmla="*/ 419097 h 533400"/>
                <a:gd name="connsiteX24" fmla="*/ 361950 w 533400"/>
                <a:gd name="connsiteY24" fmla="*/ 419097 h 533400"/>
                <a:gd name="connsiteX25" fmla="*/ 361950 w 533400"/>
                <a:gd name="connsiteY25" fmla="*/ 190497 h 533400"/>
                <a:gd name="connsiteX26" fmla="*/ 171450 w 533400"/>
                <a:gd name="connsiteY26" fmla="*/ 190497 h 533400"/>
                <a:gd name="connsiteX27" fmla="*/ 171450 w 533400"/>
                <a:gd name="connsiteY27" fmla="*/ 419097 h 533400"/>
                <a:gd name="connsiteX28" fmla="*/ 209550 w 533400"/>
                <a:gd name="connsiteY28" fmla="*/ 419097 h 533400"/>
                <a:gd name="connsiteX29" fmla="*/ 209550 w 533400"/>
                <a:gd name="connsiteY29" fmla="*/ 190497 h 533400"/>
                <a:gd name="connsiteX30" fmla="*/ 266699 w 533400"/>
                <a:gd name="connsiteY30" fmla="*/ 38094 h 533400"/>
                <a:gd name="connsiteX31" fmla="*/ 258838 w 533400"/>
                <a:gd name="connsiteY31" fmla="*/ 39135 h 533400"/>
                <a:gd name="connsiteX32" fmla="*/ 77266 w 533400"/>
                <a:gd name="connsiteY32" fmla="*/ 152394 h 533400"/>
                <a:gd name="connsiteX33" fmla="*/ 95249 w 533400"/>
                <a:gd name="connsiteY33" fmla="*/ 152394 h 533400"/>
                <a:gd name="connsiteX34" fmla="*/ 133349 w 533400"/>
                <a:gd name="connsiteY34" fmla="*/ 152394 h 533400"/>
                <a:gd name="connsiteX35" fmla="*/ 247649 w 533400"/>
                <a:gd name="connsiteY35" fmla="*/ 152394 h 533400"/>
                <a:gd name="connsiteX36" fmla="*/ 285749 w 533400"/>
                <a:gd name="connsiteY36" fmla="*/ 152394 h 533400"/>
                <a:gd name="connsiteX37" fmla="*/ 400049 w 533400"/>
                <a:gd name="connsiteY37" fmla="*/ 152394 h 533400"/>
                <a:gd name="connsiteX38" fmla="*/ 438149 w 533400"/>
                <a:gd name="connsiteY38" fmla="*/ 152394 h 533400"/>
                <a:gd name="connsiteX39" fmla="*/ 456132 w 533400"/>
                <a:gd name="connsiteY39" fmla="*/ 152394 h 533400"/>
                <a:gd name="connsiteX40" fmla="*/ 274002 w 533400"/>
                <a:gd name="connsiteY40" fmla="*/ 38831 h 533400"/>
                <a:gd name="connsiteX41" fmla="*/ 266699 w 533400"/>
                <a:gd name="connsiteY41" fmla="*/ 38094 h 533400"/>
                <a:gd name="connsiteX42" fmla="*/ 266700 w 533400"/>
                <a:gd name="connsiteY42" fmla="*/ 0 h 533400"/>
                <a:gd name="connsiteX43" fmla="*/ 294183 w 533400"/>
                <a:gd name="connsiteY43" fmla="*/ 6502 h 533400"/>
                <a:gd name="connsiteX44" fmla="*/ 515391 w 533400"/>
                <a:gd name="connsiteY44" fmla="*/ 144450 h 533400"/>
                <a:gd name="connsiteX45" fmla="*/ 527050 w 533400"/>
                <a:gd name="connsiteY45" fmla="*/ 164236 h 533400"/>
                <a:gd name="connsiteX46" fmla="*/ 515379 w 533400"/>
                <a:gd name="connsiteY46" fmla="*/ 184010 h 533400"/>
                <a:gd name="connsiteX47" fmla="*/ 487921 w 533400"/>
                <a:gd name="connsiteY47" fmla="*/ 190500 h 533400"/>
                <a:gd name="connsiteX48" fmla="*/ 476250 w 533400"/>
                <a:gd name="connsiteY48" fmla="*/ 190500 h 533400"/>
                <a:gd name="connsiteX49" fmla="*/ 476250 w 533400"/>
                <a:gd name="connsiteY49" fmla="*/ 419100 h 533400"/>
                <a:gd name="connsiteX50" fmla="*/ 495300 w 533400"/>
                <a:gd name="connsiteY50" fmla="*/ 419100 h 533400"/>
                <a:gd name="connsiteX51" fmla="*/ 533400 w 533400"/>
                <a:gd name="connsiteY51" fmla="*/ 457200 h 533400"/>
                <a:gd name="connsiteX52" fmla="*/ 533400 w 533400"/>
                <a:gd name="connsiteY52" fmla="*/ 495300 h 533400"/>
                <a:gd name="connsiteX53" fmla="*/ 495300 w 533400"/>
                <a:gd name="connsiteY53" fmla="*/ 533400 h 533400"/>
                <a:gd name="connsiteX54" fmla="*/ 38100 w 533400"/>
                <a:gd name="connsiteY54" fmla="*/ 533400 h 533400"/>
                <a:gd name="connsiteX55" fmla="*/ 0 w 533400"/>
                <a:gd name="connsiteY55" fmla="*/ 495300 h 533400"/>
                <a:gd name="connsiteX56" fmla="*/ 0 w 533400"/>
                <a:gd name="connsiteY56" fmla="*/ 457200 h 533400"/>
                <a:gd name="connsiteX57" fmla="*/ 38100 w 533400"/>
                <a:gd name="connsiteY57" fmla="*/ 419100 h 533400"/>
                <a:gd name="connsiteX58" fmla="*/ 57150 w 533400"/>
                <a:gd name="connsiteY58" fmla="*/ 419100 h 533400"/>
                <a:gd name="connsiteX59" fmla="*/ 57150 w 533400"/>
                <a:gd name="connsiteY59" fmla="*/ 190500 h 533400"/>
                <a:gd name="connsiteX60" fmla="*/ 45479 w 533400"/>
                <a:gd name="connsiteY60" fmla="*/ 190500 h 533400"/>
                <a:gd name="connsiteX61" fmla="*/ 18009 w 533400"/>
                <a:gd name="connsiteY61" fmla="*/ 183998 h 533400"/>
                <a:gd name="connsiteX62" fmla="*/ 6350 w 533400"/>
                <a:gd name="connsiteY62" fmla="*/ 164236 h 533400"/>
                <a:gd name="connsiteX63" fmla="*/ 18021 w 533400"/>
                <a:gd name="connsiteY63" fmla="*/ 144450 h 533400"/>
                <a:gd name="connsiteX64" fmla="*/ 239230 w 533400"/>
                <a:gd name="connsiteY64" fmla="*/ 6502 h 533400"/>
                <a:gd name="connsiteX65" fmla="*/ 266700 w 533400"/>
                <a:gd name="connsiteY65"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33400" h="533400">
                  <a:moveTo>
                    <a:pt x="38101" y="457200"/>
                  </a:moveTo>
                  <a:lnTo>
                    <a:pt x="38101" y="495300"/>
                  </a:lnTo>
                  <a:lnTo>
                    <a:pt x="495250" y="495300"/>
                  </a:lnTo>
                  <a:lnTo>
                    <a:pt x="495301" y="457200"/>
                  </a:lnTo>
                  <a:lnTo>
                    <a:pt x="438151" y="457200"/>
                  </a:lnTo>
                  <a:lnTo>
                    <a:pt x="400051" y="457200"/>
                  </a:lnTo>
                  <a:lnTo>
                    <a:pt x="285751" y="457200"/>
                  </a:lnTo>
                  <a:lnTo>
                    <a:pt x="247651" y="457200"/>
                  </a:lnTo>
                  <a:lnTo>
                    <a:pt x="133351" y="457200"/>
                  </a:lnTo>
                  <a:lnTo>
                    <a:pt x="95251" y="457200"/>
                  </a:lnTo>
                  <a:close/>
                  <a:moveTo>
                    <a:pt x="400051" y="190500"/>
                  </a:moveTo>
                  <a:lnTo>
                    <a:pt x="400051" y="419100"/>
                  </a:lnTo>
                  <a:lnTo>
                    <a:pt x="438100" y="419100"/>
                  </a:lnTo>
                  <a:lnTo>
                    <a:pt x="438151" y="190500"/>
                  </a:lnTo>
                  <a:close/>
                  <a:moveTo>
                    <a:pt x="247650" y="190500"/>
                  </a:moveTo>
                  <a:lnTo>
                    <a:pt x="247650" y="419100"/>
                  </a:lnTo>
                  <a:lnTo>
                    <a:pt x="285699" y="419100"/>
                  </a:lnTo>
                  <a:lnTo>
                    <a:pt x="285750" y="190500"/>
                  </a:lnTo>
                  <a:close/>
                  <a:moveTo>
                    <a:pt x="95250" y="190500"/>
                  </a:moveTo>
                  <a:lnTo>
                    <a:pt x="95250" y="419100"/>
                  </a:lnTo>
                  <a:lnTo>
                    <a:pt x="133299" y="419100"/>
                  </a:lnTo>
                  <a:lnTo>
                    <a:pt x="133350" y="190500"/>
                  </a:lnTo>
                  <a:close/>
                  <a:moveTo>
                    <a:pt x="323850" y="190497"/>
                  </a:moveTo>
                  <a:lnTo>
                    <a:pt x="323850" y="419097"/>
                  </a:lnTo>
                  <a:lnTo>
                    <a:pt x="361950" y="419097"/>
                  </a:lnTo>
                  <a:lnTo>
                    <a:pt x="361950" y="190497"/>
                  </a:lnTo>
                  <a:close/>
                  <a:moveTo>
                    <a:pt x="171450" y="190497"/>
                  </a:moveTo>
                  <a:lnTo>
                    <a:pt x="171450" y="419097"/>
                  </a:lnTo>
                  <a:lnTo>
                    <a:pt x="209550" y="419097"/>
                  </a:lnTo>
                  <a:lnTo>
                    <a:pt x="209550" y="190497"/>
                  </a:lnTo>
                  <a:close/>
                  <a:moveTo>
                    <a:pt x="266699" y="38094"/>
                  </a:moveTo>
                  <a:cubicBezTo>
                    <a:pt x="262267" y="38094"/>
                    <a:pt x="259460" y="38869"/>
                    <a:pt x="258838" y="39135"/>
                  </a:cubicBezTo>
                  <a:lnTo>
                    <a:pt x="77266" y="152394"/>
                  </a:lnTo>
                  <a:lnTo>
                    <a:pt x="95249" y="152394"/>
                  </a:lnTo>
                  <a:lnTo>
                    <a:pt x="133349" y="152394"/>
                  </a:lnTo>
                  <a:lnTo>
                    <a:pt x="247649" y="152394"/>
                  </a:lnTo>
                  <a:lnTo>
                    <a:pt x="285749" y="152394"/>
                  </a:lnTo>
                  <a:lnTo>
                    <a:pt x="400049" y="152394"/>
                  </a:lnTo>
                  <a:lnTo>
                    <a:pt x="438149" y="152394"/>
                  </a:lnTo>
                  <a:lnTo>
                    <a:pt x="456132" y="152394"/>
                  </a:lnTo>
                  <a:lnTo>
                    <a:pt x="274002" y="38831"/>
                  </a:lnTo>
                  <a:cubicBezTo>
                    <a:pt x="274040" y="38792"/>
                    <a:pt x="271322" y="38094"/>
                    <a:pt x="266699" y="38094"/>
                  </a:cubicBezTo>
                  <a:close/>
                  <a:moveTo>
                    <a:pt x="266700" y="0"/>
                  </a:moveTo>
                  <a:cubicBezTo>
                    <a:pt x="273075" y="0"/>
                    <a:pt x="285115" y="838"/>
                    <a:pt x="294183" y="6502"/>
                  </a:cubicBezTo>
                  <a:lnTo>
                    <a:pt x="515391" y="144450"/>
                  </a:lnTo>
                  <a:cubicBezTo>
                    <a:pt x="522808" y="149073"/>
                    <a:pt x="527050" y="156286"/>
                    <a:pt x="527050" y="164236"/>
                  </a:cubicBezTo>
                  <a:cubicBezTo>
                    <a:pt x="527037" y="172187"/>
                    <a:pt x="522783" y="179388"/>
                    <a:pt x="515379" y="184010"/>
                  </a:cubicBezTo>
                  <a:cubicBezTo>
                    <a:pt x="506336" y="189662"/>
                    <a:pt x="494297" y="190500"/>
                    <a:pt x="487921" y="190500"/>
                  </a:cubicBezTo>
                  <a:lnTo>
                    <a:pt x="476250" y="190500"/>
                  </a:lnTo>
                  <a:lnTo>
                    <a:pt x="476250" y="419100"/>
                  </a:lnTo>
                  <a:lnTo>
                    <a:pt x="495300" y="419100"/>
                  </a:lnTo>
                  <a:cubicBezTo>
                    <a:pt x="516306" y="419100"/>
                    <a:pt x="533400" y="436194"/>
                    <a:pt x="533400" y="457200"/>
                  </a:cubicBezTo>
                  <a:lnTo>
                    <a:pt x="533400" y="495300"/>
                  </a:lnTo>
                  <a:cubicBezTo>
                    <a:pt x="533400" y="516306"/>
                    <a:pt x="516306" y="533400"/>
                    <a:pt x="495300" y="533400"/>
                  </a:cubicBezTo>
                  <a:lnTo>
                    <a:pt x="38100" y="533400"/>
                  </a:lnTo>
                  <a:cubicBezTo>
                    <a:pt x="17094" y="533400"/>
                    <a:pt x="0" y="516306"/>
                    <a:pt x="0" y="495300"/>
                  </a:cubicBezTo>
                  <a:lnTo>
                    <a:pt x="0" y="457200"/>
                  </a:lnTo>
                  <a:cubicBezTo>
                    <a:pt x="0" y="436194"/>
                    <a:pt x="17094" y="419100"/>
                    <a:pt x="38100" y="419100"/>
                  </a:cubicBezTo>
                  <a:lnTo>
                    <a:pt x="57150" y="419100"/>
                  </a:lnTo>
                  <a:lnTo>
                    <a:pt x="57150" y="190500"/>
                  </a:lnTo>
                  <a:lnTo>
                    <a:pt x="45479" y="190500"/>
                  </a:lnTo>
                  <a:cubicBezTo>
                    <a:pt x="39103" y="190500"/>
                    <a:pt x="27076" y="189662"/>
                    <a:pt x="18009" y="183998"/>
                  </a:cubicBezTo>
                  <a:cubicBezTo>
                    <a:pt x="10617" y="179400"/>
                    <a:pt x="6363" y="172199"/>
                    <a:pt x="6350" y="164236"/>
                  </a:cubicBezTo>
                  <a:cubicBezTo>
                    <a:pt x="6350" y="156286"/>
                    <a:pt x="10605" y="149073"/>
                    <a:pt x="18021" y="144450"/>
                  </a:cubicBezTo>
                  <a:lnTo>
                    <a:pt x="239230" y="6502"/>
                  </a:lnTo>
                  <a:cubicBezTo>
                    <a:pt x="248285" y="838"/>
                    <a:pt x="260325" y="0"/>
                    <a:pt x="26670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
        <p:nvSpPr>
          <p:cNvPr id="8" name="TextBox 7">
            <a:extLst>
              <a:ext uri="{FF2B5EF4-FFF2-40B4-BE49-F238E27FC236}">
                <a16:creationId xmlns:a16="http://schemas.microsoft.com/office/drawing/2014/main" xmlns="" id="{BE292F54-73EC-D04B-8E8A-12FF09A5A99A}"/>
              </a:ext>
            </a:extLst>
          </p:cNvPr>
          <p:cNvSpPr txBox="1"/>
          <p:nvPr/>
        </p:nvSpPr>
        <p:spPr>
          <a:xfrm>
            <a:off x="2760740" y="4259803"/>
            <a:ext cx="5193323" cy="1288045"/>
          </a:xfrm>
          <a:prstGeom prst="rect">
            <a:avLst/>
          </a:prstGeom>
        </p:spPr>
        <p:txBody>
          <a:bodyPr wrap="square" lIns="0" tIns="0" rIns="0" bIns="0" rtlCol="0">
            <a:spAutoFit/>
          </a:bodyPr>
          <a:lstStyle/>
          <a:p>
            <a:pPr>
              <a:lnSpc>
                <a:spcPct val="90000"/>
              </a:lnSpc>
              <a:spcBef>
                <a:spcPts val="600"/>
              </a:spcBef>
            </a:pPr>
            <a:r>
              <a:rPr lang="en-US" sz="2000" b="1" dirty="0">
                <a:solidFill>
                  <a:schemeClr val="accent1"/>
                </a:solidFill>
                <a:latin typeface="Cambria" panose="02040503050406030204" pitchFamily="18" charset="0"/>
              </a:rPr>
              <a:t>31% </a:t>
            </a:r>
            <a:r>
              <a:rPr lang="en-US" sz="1600" dirty="0">
                <a:solidFill>
                  <a:schemeClr val="accent1"/>
                </a:solidFill>
                <a:latin typeface="Arial" panose="020B0604020202020204" pitchFamily="34" charset="0"/>
              </a:rPr>
              <a:t>of US American Express Card Members report they would </a:t>
            </a:r>
            <a:r>
              <a:rPr lang="en-US" sz="1900" b="1" dirty="0">
                <a:solidFill>
                  <a:schemeClr val="accent1"/>
                </a:solidFill>
                <a:latin typeface="Cambria" panose="02040503050406030204" pitchFamily="18" charset="0"/>
              </a:rPr>
              <a:t>pay with a credit card in full up-front </a:t>
            </a:r>
            <a:r>
              <a:rPr lang="en-US" sz="1600" dirty="0">
                <a:solidFill>
                  <a:schemeClr val="accent1"/>
                </a:solidFill>
                <a:latin typeface="Arial" panose="020B0604020202020204" pitchFamily="34" charset="0"/>
              </a:rPr>
              <a:t>(instead of installments) </a:t>
            </a:r>
            <a:r>
              <a:rPr lang="en-US" sz="1900" b="1" dirty="0">
                <a:solidFill>
                  <a:schemeClr val="accent1"/>
                </a:solidFill>
                <a:latin typeface="Cambria" panose="02040503050406030204" pitchFamily="18" charset="0"/>
              </a:rPr>
              <a:t>if the government accepted credit cards</a:t>
            </a:r>
            <a:r>
              <a:rPr lang="en-US" sz="1900" dirty="0">
                <a:solidFill>
                  <a:schemeClr val="accent1"/>
                </a:solidFill>
                <a:latin typeface="Cambria" panose="02040503050406030204" pitchFamily="18" charset="0"/>
              </a:rPr>
              <a:t> </a:t>
            </a:r>
            <a:r>
              <a:rPr lang="en-US" sz="1600" dirty="0">
                <a:solidFill>
                  <a:schemeClr val="accent1"/>
                </a:solidFill>
                <a:latin typeface="Arial" panose="020B0604020202020204" pitchFamily="34" charset="0"/>
              </a:rPr>
              <a:t>for all fees and payments, relative to 24% of US Non-Card Members.</a:t>
            </a:r>
            <a:r>
              <a:rPr lang="en-US" sz="1600" baseline="30000" dirty="0">
                <a:solidFill>
                  <a:schemeClr val="accent1"/>
                </a:solidFill>
                <a:latin typeface="Arial" panose="020B0604020202020204" pitchFamily="34" charset="0"/>
              </a:rPr>
              <a:t>2</a:t>
            </a:r>
          </a:p>
        </p:txBody>
      </p:sp>
      <p:grpSp>
        <p:nvGrpSpPr>
          <p:cNvPr id="19" name="Group 18">
            <a:extLst>
              <a:ext uri="{FF2B5EF4-FFF2-40B4-BE49-F238E27FC236}">
                <a16:creationId xmlns:a16="http://schemas.microsoft.com/office/drawing/2014/main" xmlns="" id="{1887966E-4AB2-E04B-8B7C-6B956E0C95EB}"/>
              </a:ext>
            </a:extLst>
          </p:cNvPr>
          <p:cNvGrpSpPr/>
          <p:nvPr/>
        </p:nvGrpSpPr>
        <p:grpSpPr>
          <a:xfrm>
            <a:off x="867508" y="4138215"/>
            <a:ext cx="1531220" cy="1531220"/>
            <a:chOff x="867508" y="4138215"/>
            <a:chExt cx="1531220" cy="1531220"/>
          </a:xfrm>
        </p:grpSpPr>
        <p:sp>
          <p:nvSpPr>
            <p:cNvPr id="18" name="Oval 17">
              <a:extLst>
                <a:ext uri="{FF2B5EF4-FFF2-40B4-BE49-F238E27FC236}">
                  <a16:creationId xmlns:a16="http://schemas.microsoft.com/office/drawing/2014/main" xmlns="" id="{177D2605-0F1F-AA49-BA32-7546340553C8}"/>
                </a:ext>
              </a:extLst>
            </p:cNvPr>
            <p:cNvSpPr/>
            <p:nvPr/>
          </p:nvSpPr>
          <p:spPr>
            <a:xfrm>
              <a:off x="867508" y="4138215"/>
              <a:ext cx="1531220" cy="153122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10" name="Freeform 9">
              <a:extLst>
                <a:ext uri="{FF2B5EF4-FFF2-40B4-BE49-F238E27FC236}">
                  <a16:creationId xmlns:a16="http://schemas.microsoft.com/office/drawing/2014/main" xmlns="" id="{3D05371C-4019-F84C-9E07-22ABC672A790}"/>
                </a:ext>
              </a:extLst>
            </p:cNvPr>
            <p:cNvSpPr/>
            <p:nvPr/>
          </p:nvSpPr>
          <p:spPr>
            <a:xfrm>
              <a:off x="1229520" y="4618712"/>
              <a:ext cx="854089" cy="640565"/>
            </a:xfrm>
            <a:custGeom>
              <a:avLst/>
              <a:gdLst>
                <a:gd name="connsiteX0" fmla="*/ 451076 w 609602"/>
                <a:gd name="connsiteY0" fmla="*/ 213502 h 457200"/>
                <a:gd name="connsiteX1" fmla="*/ 422222 w 609602"/>
                <a:gd name="connsiteY1" fmla="*/ 261457 h 457200"/>
                <a:gd name="connsiteX2" fmla="*/ 408823 w 609602"/>
                <a:gd name="connsiteY2" fmla="*/ 270462 h 457200"/>
                <a:gd name="connsiteX3" fmla="*/ 349743 w 609602"/>
                <a:gd name="connsiteY3" fmla="*/ 279605 h 457200"/>
                <a:gd name="connsiteX4" fmla="*/ 391882 w 609602"/>
                <a:gd name="connsiteY4" fmla="*/ 324513 h 457200"/>
                <a:gd name="connsiteX5" fmla="*/ 396758 w 609602"/>
                <a:gd name="connsiteY5" fmla="*/ 340769 h 457200"/>
                <a:gd name="connsiteX6" fmla="*/ 386040 w 609602"/>
                <a:gd name="connsiteY6" fmla="*/ 403316 h 457200"/>
                <a:gd name="connsiteX7" fmla="*/ 442212 w 609602"/>
                <a:gd name="connsiteY7" fmla="*/ 373776 h 457200"/>
                <a:gd name="connsiteX8" fmla="*/ 451076 w 609602"/>
                <a:gd name="connsiteY8" fmla="*/ 371592 h 457200"/>
                <a:gd name="connsiteX9" fmla="*/ 459941 w 609602"/>
                <a:gd name="connsiteY9" fmla="*/ 373776 h 457200"/>
                <a:gd name="connsiteX10" fmla="*/ 516113 w 609602"/>
                <a:gd name="connsiteY10" fmla="*/ 403316 h 457200"/>
                <a:gd name="connsiteX11" fmla="*/ 505381 w 609602"/>
                <a:gd name="connsiteY11" fmla="*/ 340769 h 457200"/>
                <a:gd name="connsiteX12" fmla="*/ 510220 w 609602"/>
                <a:gd name="connsiteY12" fmla="*/ 324564 h 457200"/>
                <a:gd name="connsiteX13" fmla="*/ 552118 w 609602"/>
                <a:gd name="connsiteY13" fmla="*/ 279605 h 457200"/>
                <a:gd name="connsiteX14" fmla="*/ 493317 w 609602"/>
                <a:gd name="connsiteY14" fmla="*/ 270462 h 457200"/>
                <a:gd name="connsiteX15" fmla="*/ 479918 w 609602"/>
                <a:gd name="connsiteY15" fmla="*/ 261457 h 457200"/>
                <a:gd name="connsiteX16" fmla="*/ 38100 w 609602"/>
                <a:gd name="connsiteY16" fmla="*/ 101593 h 457200"/>
                <a:gd name="connsiteX17" fmla="*/ 38100 w 609602"/>
                <a:gd name="connsiteY17" fmla="*/ 304793 h 457200"/>
                <a:gd name="connsiteX18" fmla="*/ 321132 w 609602"/>
                <a:gd name="connsiteY18" fmla="*/ 304793 h 457200"/>
                <a:gd name="connsiteX19" fmla="*/ 297256 w 609602"/>
                <a:gd name="connsiteY19" fmla="*/ 279342 h 457200"/>
                <a:gd name="connsiteX20" fmla="*/ 293141 w 609602"/>
                <a:gd name="connsiteY20" fmla="*/ 260102 h 457200"/>
                <a:gd name="connsiteX21" fmla="*/ 308242 w 609602"/>
                <a:gd name="connsiteY21" fmla="*/ 247478 h 457200"/>
                <a:gd name="connsiteX22" fmla="*/ 394170 w 609602"/>
                <a:gd name="connsiteY22" fmla="*/ 234168 h 457200"/>
                <a:gd name="connsiteX23" fmla="*/ 434746 w 609602"/>
                <a:gd name="connsiteY23" fmla="*/ 166719 h 457200"/>
                <a:gd name="connsiteX24" fmla="*/ 451079 w 609602"/>
                <a:gd name="connsiteY24" fmla="*/ 157473 h 457200"/>
                <a:gd name="connsiteX25" fmla="*/ 467398 w 609602"/>
                <a:gd name="connsiteY25" fmla="*/ 166719 h 457200"/>
                <a:gd name="connsiteX26" fmla="*/ 495300 w 609602"/>
                <a:gd name="connsiteY26" fmla="*/ 213112 h 457200"/>
                <a:gd name="connsiteX27" fmla="*/ 495300 w 609602"/>
                <a:gd name="connsiteY27" fmla="*/ 101593 h 457200"/>
                <a:gd name="connsiteX28" fmla="*/ 38103 w 609602"/>
                <a:gd name="connsiteY28" fmla="*/ 38091 h 457200"/>
                <a:gd name="connsiteX29" fmla="*/ 38103 w 609602"/>
                <a:gd name="connsiteY29" fmla="*/ 63491 h 457200"/>
                <a:gd name="connsiteX30" fmla="*/ 495303 w 609602"/>
                <a:gd name="connsiteY30" fmla="*/ 63491 h 457200"/>
                <a:gd name="connsiteX31" fmla="*/ 495303 w 609602"/>
                <a:gd name="connsiteY31" fmla="*/ 38091 h 457200"/>
                <a:gd name="connsiteX32" fmla="*/ 38100 w 609602"/>
                <a:gd name="connsiteY32" fmla="*/ 0 h 457200"/>
                <a:gd name="connsiteX33" fmla="*/ 495300 w 609602"/>
                <a:gd name="connsiteY33" fmla="*/ 0 h 457200"/>
                <a:gd name="connsiteX34" fmla="*/ 533400 w 609602"/>
                <a:gd name="connsiteY34" fmla="*/ 38100 h 457200"/>
                <a:gd name="connsiteX35" fmla="*/ 533400 w 609602"/>
                <a:gd name="connsiteY35" fmla="*/ 238138 h 457200"/>
                <a:gd name="connsiteX36" fmla="*/ 593484 w 609602"/>
                <a:gd name="connsiteY36" fmla="*/ 247485 h 457200"/>
                <a:gd name="connsiteX37" fmla="*/ 608559 w 609602"/>
                <a:gd name="connsiteY37" fmla="*/ 260083 h 457200"/>
                <a:gd name="connsiteX38" fmla="*/ 604495 w 609602"/>
                <a:gd name="connsiteY38" fmla="*/ 279298 h 457200"/>
                <a:gd name="connsiteX39" fmla="*/ 544538 w 609602"/>
                <a:gd name="connsiteY39" fmla="*/ 343624 h 457200"/>
                <a:gd name="connsiteX40" fmla="*/ 560184 w 609602"/>
                <a:gd name="connsiteY40" fmla="*/ 434924 h 457200"/>
                <a:gd name="connsiteX41" fmla="*/ 552615 w 609602"/>
                <a:gd name="connsiteY41" fmla="*/ 453555 h 457200"/>
                <a:gd name="connsiteX42" fmla="*/ 541414 w 609602"/>
                <a:gd name="connsiteY42" fmla="*/ 457200 h 457200"/>
                <a:gd name="connsiteX43" fmla="*/ 532549 w 609602"/>
                <a:gd name="connsiteY43" fmla="*/ 455016 h 457200"/>
                <a:gd name="connsiteX44" fmla="*/ 451079 w 609602"/>
                <a:gd name="connsiteY44" fmla="*/ 412166 h 457200"/>
                <a:gd name="connsiteX45" fmla="*/ 369608 w 609602"/>
                <a:gd name="connsiteY45" fmla="*/ 455016 h 457200"/>
                <a:gd name="connsiteX46" fmla="*/ 349529 w 609602"/>
                <a:gd name="connsiteY46" fmla="*/ 453555 h 457200"/>
                <a:gd name="connsiteX47" fmla="*/ 341960 w 609602"/>
                <a:gd name="connsiteY47" fmla="*/ 434924 h 457200"/>
                <a:gd name="connsiteX48" fmla="*/ 357607 w 609602"/>
                <a:gd name="connsiteY48" fmla="*/ 343675 h 457200"/>
                <a:gd name="connsiteX49" fmla="*/ 356883 w 609602"/>
                <a:gd name="connsiteY49" fmla="*/ 342900 h 457200"/>
                <a:gd name="connsiteX50" fmla="*/ 38100 w 609602"/>
                <a:gd name="connsiteY50" fmla="*/ 342900 h 457200"/>
                <a:gd name="connsiteX51" fmla="*/ 0 w 609602"/>
                <a:gd name="connsiteY51" fmla="*/ 304800 h 457200"/>
                <a:gd name="connsiteX52" fmla="*/ 0 w 609602"/>
                <a:gd name="connsiteY52" fmla="*/ 38100 h 457200"/>
                <a:gd name="connsiteX53" fmla="*/ 38100 w 609602"/>
                <a:gd name="connsiteY53"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9602" h="457200">
                  <a:moveTo>
                    <a:pt x="451076" y="213502"/>
                  </a:moveTo>
                  <a:lnTo>
                    <a:pt x="422222" y="261457"/>
                  </a:lnTo>
                  <a:cubicBezTo>
                    <a:pt x="419314" y="266296"/>
                    <a:pt x="414399" y="269598"/>
                    <a:pt x="408823" y="270462"/>
                  </a:cubicBezTo>
                  <a:lnTo>
                    <a:pt x="349743" y="279605"/>
                  </a:lnTo>
                  <a:lnTo>
                    <a:pt x="391882" y="324513"/>
                  </a:lnTo>
                  <a:cubicBezTo>
                    <a:pt x="395971" y="328869"/>
                    <a:pt x="397774" y="334876"/>
                    <a:pt x="396758" y="340769"/>
                  </a:cubicBezTo>
                  <a:lnTo>
                    <a:pt x="386040" y="403316"/>
                  </a:lnTo>
                  <a:lnTo>
                    <a:pt x="442212" y="373776"/>
                  </a:lnTo>
                  <a:cubicBezTo>
                    <a:pt x="444980" y="372328"/>
                    <a:pt x="448028" y="371592"/>
                    <a:pt x="451076" y="371592"/>
                  </a:cubicBezTo>
                  <a:cubicBezTo>
                    <a:pt x="454124" y="371592"/>
                    <a:pt x="457160" y="372328"/>
                    <a:pt x="459941" y="373776"/>
                  </a:cubicBezTo>
                  <a:lnTo>
                    <a:pt x="516113" y="403316"/>
                  </a:lnTo>
                  <a:lnTo>
                    <a:pt x="505381" y="340769"/>
                  </a:lnTo>
                  <a:cubicBezTo>
                    <a:pt x="504378" y="334901"/>
                    <a:pt x="506169" y="328920"/>
                    <a:pt x="510220" y="324564"/>
                  </a:cubicBezTo>
                  <a:lnTo>
                    <a:pt x="552118" y="279605"/>
                  </a:lnTo>
                  <a:lnTo>
                    <a:pt x="493317" y="270462"/>
                  </a:lnTo>
                  <a:cubicBezTo>
                    <a:pt x="487729" y="269598"/>
                    <a:pt x="482826" y="266296"/>
                    <a:pt x="479918" y="261457"/>
                  </a:cubicBezTo>
                  <a:close/>
                  <a:moveTo>
                    <a:pt x="38100" y="101593"/>
                  </a:moveTo>
                  <a:lnTo>
                    <a:pt x="38100" y="304793"/>
                  </a:lnTo>
                  <a:lnTo>
                    <a:pt x="321132" y="304793"/>
                  </a:lnTo>
                  <a:lnTo>
                    <a:pt x="297256" y="279342"/>
                  </a:lnTo>
                  <a:cubicBezTo>
                    <a:pt x="292418" y="274186"/>
                    <a:pt x="290830" y="266782"/>
                    <a:pt x="293141" y="260102"/>
                  </a:cubicBezTo>
                  <a:cubicBezTo>
                    <a:pt x="295440" y="253421"/>
                    <a:pt x="301257" y="248557"/>
                    <a:pt x="308242" y="247478"/>
                  </a:cubicBezTo>
                  <a:lnTo>
                    <a:pt x="394170" y="234168"/>
                  </a:lnTo>
                  <a:lnTo>
                    <a:pt x="434746" y="166719"/>
                  </a:lnTo>
                  <a:cubicBezTo>
                    <a:pt x="438188" y="160991"/>
                    <a:pt x="444386" y="157473"/>
                    <a:pt x="451079" y="157473"/>
                  </a:cubicBezTo>
                  <a:cubicBezTo>
                    <a:pt x="457759" y="157473"/>
                    <a:pt x="463956" y="160991"/>
                    <a:pt x="467398" y="166719"/>
                  </a:cubicBezTo>
                  <a:lnTo>
                    <a:pt x="495300" y="213112"/>
                  </a:lnTo>
                  <a:lnTo>
                    <a:pt x="495300" y="101593"/>
                  </a:lnTo>
                  <a:close/>
                  <a:moveTo>
                    <a:pt x="38103" y="38091"/>
                  </a:moveTo>
                  <a:lnTo>
                    <a:pt x="38103" y="63491"/>
                  </a:lnTo>
                  <a:lnTo>
                    <a:pt x="495303" y="63491"/>
                  </a:lnTo>
                  <a:lnTo>
                    <a:pt x="495303" y="38091"/>
                  </a:lnTo>
                  <a:close/>
                  <a:moveTo>
                    <a:pt x="38100" y="0"/>
                  </a:moveTo>
                  <a:lnTo>
                    <a:pt x="495300" y="0"/>
                  </a:lnTo>
                  <a:cubicBezTo>
                    <a:pt x="516255" y="0"/>
                    <a:pt x="533400" y="17145"/>
                    <a:pt x="533400" y="38100"/>
                  </a:cubicBezTo>
                  <a:lnTo>
                    <a:pt x="533400" y="238138"/>
                  </a:lnTo>
                  <a:lnTo>
                    <a:pt x="593484" y="247485"/>
                  </a:lnTo>
                  <a:cubicBezTo>
                    <a:pt x="600443" y="248577"/>
                    <a:pt x="606247" y="253416"/>
                    <a:pt x="608559" y="260083"/>
                  </a:cubicBezTo>
                  <a:cubicBezTo>
                    <a:pt x="610857" y="266738"/>
                    <a:pt x="609295" y="274129"/>
                    <a:pt x="604495" y="279298"/>
                  </a:cubicBezTo>
                  <a:lnTo>
                    <a:pt x="544538" y="343624"/>
                  </a:lnTo>
                  <a:lnTo>
                    <a:pt x="560184" y="434924"/>
                  </a:lnTo>
                  <a:cubicBezTo>
                    <a:pt x="561416" y="442074"/>
                    <a:pt x="558482" y="449288"/>
                    <a:pt x="552615" y="453555"/>
                  </a:cubicBezTo>
                  <a:cubicBezTo>
                    <a:pt x="549288" y="455968"/>
                    <a:pt x="545351" y="457200"/>
                    <a:pt x="541414" y="457200"/>
                  </a:cubicBezTo>
                  <a:cubicBezTo>
                    <a:pt x="538378" y="457200"/>
                    <a:pt x="535330" y="456476"/>
                    <a:pt x="532549" y="455016"/>
                  </a:cubicBezTo>
                  <a:lnTo>
                    <a:pt x="451079" y="412166"/>
                  </a:lnTo>
                  <a:lnTo>
                    <a:pt x="369608" y="455016"/>
                  </a:lnTo>
                  <a:cubicBezTo>
                    <a:pt x="363195" y="458381"/>
                    <a:pt x="355422" y="457810"/>
                    <a:pt x="349529" y="453555"/>
                  </a:cubicBezTo>
                  <a:cubicBezTo>
                    <a:pt x="343675" y="449288"/>
                    <a:pt x="340728" y="442074"/>
                    <a:pt x="341960" y="434924"/>
                  </a:cubicBezTo>
                  <a:lnTo>
                    <a:pt x="357607" y="343675"/>
                  </a:lnTo>
                  <a:lnTo>
                    <a:pt x="356883" y="342900"/>
                  </a:lnTo>
                  <a:lnTo>
                    <a:pt x="38100" y="342900"/>
                  </a:lnTo>
                  <a:cubicBezTo>
                    <a:pt x="17145" y="342900"/>
                    <a:pt x="0" y="325755"/>
                    <a:pt x="0" y="304800"/>
                  </a:cubicBezTo>
                  <a:lnTo>
                    <a:pt x="0" y="38100"/>
                  </a:lnTo>
                  <a:cubicBezTo>
                    <a:pt x="0" y="17145"/>
                    <a:pt x="17145" y="0"/>
                    <a:pt x="3810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
        <p:nvSpPr>
          <p:cNvPr id="12" name="TextBox 11"/>
          <p:cNvSpPr txBox="1"/>
          <p:nvPr/>
        </p:nvSpPr>
        <p:spPr>
          <a:xfrm>
            <a:off x="4385830" y="6925921"/>
            <a:ext cx="3061304"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rPr>
              <a:t>Update claim</a:t>
            </a:r>
          </a:p>
        </p:txBody>
      </p:sp>
      <p:sp>
        <p:nvSpPr>
          <p:cNvPr id="16" name="Text Placeholder 11">
            <a:extLst>
              <a:ext uri="{FF2B5EF4-FFF2-40B4-BE49-F238E27FC236}">
                <a16:creationId xmlns:a16="http://schemas.microsoft.com/office/drawing/2014/main" xmlns="" id="{66D1DC9A-EB6C-CC40-82CC-DC455E6F9D60}"/>
              </a:ext>
            </a:extLst>
          </p:cNvPr>
          <p:cNvSpPr>
            <a:spLocks noGrp="1"/>
          </p:cNvSpPr>
          <p:nvPr>
            <p:ph type="body" sz="quarter" idx="10"/>
          </p:nvPr>
        </p:nvSpPr>
        <p:spPr>
          <a:xfrm>
            <a:off x="8902700" y="4228067"/>
            <a:ext cx="4298950" cy="717194"/>
          </a:xfrm>
        </p:spPr>
        <p:txBody>
          <a:bodyPr>
            <a:normAutofit lnSpcReduction="10000"/>
          </a:bodyPr>
          <a:lstStyle/>
          <a:p>
            <a:r>
              <a:rPr lang="en-US" dirty="0"/>
              <a:t>[Name], </a:t>
            </a:r>
          </a:p>
          <a:p>
            <a:r>
              <a:rPr lang="en-US" dirty="0"/>
              <a:t>[Title]</a:t>
            </a:r>
          </a:p>
          <a:p>
            <a:r>
              <a:rPr lang="en-US" dirty="0"/>
              <a:t>[Email &amp; Phone]</a:t>
            </a:r>
          </a:p>
        </p:txBody>
      </p:sp>
      <p:grpSp>
        <p:nvGrpSpPr>
          <p:cNvPr id="13" name="Group 12">
            <a:extLst>
              <a:ext uri="{FF2B5EF4-FFF2-40B4-BE49-F238E27FC236}">
                <a16:creationId xmlns:a16="http://schemas.microsoft.com/office/drawing/2014/main" xmlns="" id="{1BAF5E5D-4EBC-1243-B4B4-79A6FA2A3353}"/>
              </a:ext>
            </a:extLst>
          </p:cNvPr>
          <p:cNvGrpSpPr/>
          <p:nvPr/>
        </p:nvGrpSpPr>
        <p:grpSpPr>
          <a:xfrm>
            <a:off x="0" y="365760"/>
            <a:ext cx="2474477" cy="788820"/>
            <a:chOff x="0" y="496641"/>
            <a:chExt cx="2474477" cy="788820"/>
          </a:xfrm>
        </p:grpSpPr>
        <p:sp>
          <p:nvSpPr>
            <p:cNvPr id="14" name="TextBox 13">
              <a:extLst>
                <a:ext uri="{FF2B5EF4-FFF2-40B4-BE49-F238E27FC236}">
                  <a16:creationId xmlns:a16="http://schemas.microsoft.com/office/drawing/2014/main" xmlns="" id="{5CE8173F-A416-364F-858E-3C564098DD04}"/>
                </a:ext>
              </a:extLst>
            </p:cNvPr>
            <p:cNvSpPr txBox="1"/>
            <p:nvPr/>
          </p:nvSpPr>
          <p:spPr>
            <a:xfrm>
              <a:off x="0" y="496641"/>
              <a:ext cx="2474477" cy="788820"/>
            </a:xfrm>
            <a:prstGeom prst="rect">
              <a:avLst/>
            </a:prstGeom>
            <a:gradFill>
              <a:gsLst>
                <a:gs pos="100000">
                  <a:schemeClr val="accent1"/>
                </a:gs>
                <a:gs pos="0">
                  <a:schemeClr val="tx2"/>
                </a:gs>
              </a:gsLst>
              <a:lin ang="0" scaled="0"/>
            </a:gradFill>
          </p:spPr>
          <p:txBody>
            <a:bodyPr wrap="none" lIns="0" tIns="0" rIns="0" bIns="0" rtlCol="0" anchor="ctr" anchorCtr="0">
              <a:noAutofit/>
            </a:bodyPr>
            <a:lstStyle/>
            <a:p>
              <a:pPr algn="ctr">
                <a:lnSpc>
                  <a:spcPct val="90000"/>
                </a:lnSpc>
                <a:spcBef>
                  <a:spcPts val="600"/>
                </a:spcBef>
              </a:pPr>
              <a:r>
                <a:rPr lang="en-US" sz="2400" dirty="0">
                  <a:solidFill>
                    <a:schemeClr val="bg1"/>
                  </a:solidFill>
                </a:rPr>
                <a:t>Government</a:t>
              </a:r>
            </a:p>
          </p:txBody>
        </p:sp>
        <p:cxnSp>
          <p:nvCxnSpPr>
            <p:cNvPr id="15" name="Straight Connector 14">
              <a:extLst>
                <a:ext uri="{FF2B5EF4-FFF2-40B4-BE49-F238E27FC236}">
                  <a16:creationId xmlns:a16="http://schemas.microsoft.com/office/drawing/2014/main" xmlns="" id="{F1D86EA5-BAAD-2D49-82C3-B47150ACB628}"/>
                </a:ext>
              </a:extLst>
            </p:cNvPr>
            <p:cNvCxnSpPr/>
            <p:nvPr/>
          </p:nvCxnSpPr>
          <p:spPr>
            <a:xfrm flipH="1">
              <a:off x="0" y="496641"/>
              <a:ext cx="247447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xmlns="" id="{0910CE5E-BE7D-4842-AC36-39D49FBF9B08}"/>
                </a:ext>
              </a:extLst>
            </p:cNvPr>
            <p:cNvCxnSpPr/>
            <p:nvPr/>
          </p:nvCxnSpPr>
          <p:spPr>
            <a:xfrm flipH="1">
              <a:off x="0" y="1278519"/>
              <a:ext cx="247447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475081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5409B0AB-480C-684C-8957-F9CE929D4672}"/>
              </a:ext>
            </a:extLst>
          </p:cNvPr>
          <p:cNvSpPr txBox="1"/>
          <p:nvPr/>
        </p:nvSpPr>
        <p:spPr>
          <a:xfrm>
            <a:off x="4380410" y="6409125"/>
            <a:ext cx="8908870" cy="492443"/>
          </a:xfrm>
          <a:prstGeom prst="rect">
            <a:avLst/>
          </a:prstGeom>
        </p:spPr>
        <p:txBody>
          <a:bodyPr wrap="square" lIns="0" tIns="0" rIns="0" bIns="0" rtlCol="0" anchor="b" anchorCtr="0">
            <a:spAutoFit/>
          </a:bodyPr>
          <a:lstStyle/>
          <a:p>
            <a:pPr>
              <a:tabLst>
                <a:tab pos="114300" algn="l"/>
              </a:tabLst>
            </a:pPr>
            <a:r>
              <a:rPr lang="en-US" sz="800" dirty="0">
                <a:solidFill>
                  <a:schemeClr val="accent6"/>
                </a:solidFill>
              </a:rPr>
              <a:t>(1) Source: American Express commissioned internet panel survey conducted in May 2016 – June 2016 based on higher education payments in the 12 months prior to the survey. Definition of American Express® Card Members: Respondents who reported that they have an American Express Card and that they used that card to make a higher education payment in the prior 12 months. Definition of Non-Card Members: Respondents who reported that they do not have any type of American Express Card and that they used Visa, MasterCard, a debit card, cash or check, or payment services to make a higher education payment in the prior 12 months. </a:t>
            </a:r>
          </a:p>
        </p:txBody>
      </p:sp>
      <p:sp>
        <p:nvSpPr>
          <p:cNvPr id="14" name="Picture Placeholder 13">
            <a:extLst>
              <a:ext uri="{FF2B5EF4-FFF2-40B4-BE49-F238E27FC236}">
                <a16:creationId xmlns:a16="http://schemas.microsoft.com/office/drawing/2014/main" xmlns="" id="{A47E5BD9-217B-8248-BA3A-CE9CC2A2A139}"/>
              </a:ext>
            </a:extLst>
          </p:cNvPr>
          <p:cNvSpPr>
            <a:spLocks noGrp="1"/>
          </p:cNvSpPr>
          <p:nvPr>
            <p:ph type="pic" sz="quarter" idx="11"/>
          </p:nvPr>
        </p:nvSpPr>
        <p:spPr/>
      </p:sp>
      <p:sp>
        <p:nvSpPr>
          <p:cNvPr id="5" name="TextBox 4">
            <a:extLst>
              <a:ext uri="{FF2B5EF4-FFF2-40B4-BE49-F238E27FC236}">
                <a16:creationId xmlns:a16="http://schemas.microsoft.com/office/drawing/2014/main" xmlns="" id="{7B3BBC35-1F04-DD4B-9AB3-5A8847A5D2D5}"/>
              </a:ext>
            </a:extLst>
          </p:cNvPr>
          <p:cNvSpPr txBox="1"/>
          <p:nvPr/>
        </p:nvSpPr>
        <p:spPr>
          <a:xfrm>
            <a:off x="2474477" y="2411526"/>
            <a:ext cx="2914102" cy="1232645"/>
          </a:xfrm>
          <a:prstGeom prst="rect">
            <a:avLst/>
          </a:prstGeom>
        </p:spPr>
        <p:txBody>
          <a:bodyPr wrap="square" lIns="0" tIns="0" rIns="0" bIns="0" rtlCol="0">
            <a:spAutoFit/>
          </a:bodyPr>
          <a:lstStyle/>
          <a:p>
            <a:pPr>
              <a:lnSpc>
                <a:spcPct val="90000"/>
              </a:lnSpc>
              <a:spcBef>
                <a:spcPts val="600"/>
              </a:spcBef>
            </a:pPr>
            <a:r>
              <a:rPr lang="en-US" sz="2100" b="1" dirty="0">
                <a:solidFill>
                  <a:schemeClr val="accent1"/>
                </a:solidFill>
                <a:latin typeface="Cambria" panose="02040503050406030204" pitchFamily="18" charset="0"/>
              </a:rPr>
              <a:t>61% </a:t>
            </a:r>
            <a:r>
              <a:rPr lang="en-US" sz="1600" dirty="0">
                <a:solidFill>
                  <a:schemeClr val="accent1"/>
                </a:solidFill>
              </a:rPr>
              <a:t>of US American Express Card Members report they agree that </a:t>
            </a:r>
            <a:r>
              <a:rPr lang="en-US" sz="1800" b="1" dirty="0">
                <a:solidFill>
                  <a:schemeClr val="accent1"/>
                </a:solidFill>
                <a:latin typeface="Cambria" panose="02040503050406030204" pitchFamily="18" charset="0"/>
              </a:rPr>
              <a:t>American Express acceptance makes it easier </a:t>
            </a:r>
            <a:r>
              <a:rPr lang="en-US" sz="1600" dirty="0">
                <a:solidFill>
                  <a:schemeClr val="accent1"/>
                </a:solidFill>
              </a:rPr>
              <a:t>for them to make payments.</a:t>
            </a:r>
            <a:r>
              <a:rPr lang="en-US" sz="1600" baseline="30000" dirty="0">
                <a:solidFill>
                  <a:schemeClr val="accent1"/>
                </a:solidFill>
              </a:rPr>
              <a:t>1</a:t>
            </a:r>
          </a:p>
        </p:txBody>
      </p:sp>
      <p:sp>
        <p:nvSpPr>
          <p:cNvPr id="6" name="TextBox 5">
            <a:extLst>
              <a:ext uri="{FF2B5EF4-FFF2-40B4-BE49-F238E27FC236}">
                <a16:creationId xmlns:a16="http://schemas.microsoft.com/office/drawing/2014/main" xmlns="" id="{1E918947-D8C1-B348-B711-B4CD1B55ACED}"/>
              </a:ext>
            </a:extLst>
          </p:cNvPr>
          <p:cNvSpPr txBox="1"/>
          <p:nvPr/>
        </p:nvSpPr>
        <p:spPr>
          <a:xfrm>
            <a:off x="2539772" y="4272386"/>
            <a:ext cx="3061304" cy="1260345"/>
          </a:xfrm>
          <a:prstGeom prst="rect">
            <a:avLst/>
          </a:prstGeom>
        </p:spPr>
        <p:txBody>
          <a:bodyPr wrap="square" lIns="0" tIns="0" rIns="0" bIns="0" rtlCol="0">
            <a:spAutoFit/>
          </a:bodyPr>
          <a:lstStyle/>
          <a:p>
            <a:pPr>
              <a:lnSpc>
                <a:spcPct val="90000"/>
              </a:lnSpc>
              <a:spcBef>
                <a:spcPts val="600"/>
              </a:spcBef>
            </a:pPr>
            <a:r>
              <a:rPr lang="en-US" sz="2100" b="1" dirty="0">
                <a:solidFill>
                  <a:schemeClr val="accent1"/>
                </a:solidFill>
                <a:latin typeface="Cambria" panose="02040503050406030204" pitchFamily="18" charset="0"/>
              </a:rPr>
              <a:t>60% </a:t>
            </a:r>
            <a:r>
              <a:rPr lang="en-US" sz="1600" dirty="0">
                <a:solidFill>
                  <a:schemeClr val="accent1"/>
                </a:solidFill>
              </a:rPr>
              <a:t>of US American Express Card Members report they agree that </a:t>
            </a:r>
            <a:r>
              <a:rPr lang="en-US" sz="1800" b="1" dirty="0">
                <a:solidFill>
                  <a:schemeClr val="accent1"/>
                </a:solidFill>
                <a:latin typeface="Cambria" panose="02040503050406030204" pitchFamily="18" charset="0"/>
              </a:rPr>
              <a:t>American Express is their card of choice when paying school-related bills</a:t>
            </a:r>
            <a:r>
              <a:rPr lang="en-US" sz="1800" dirty="0">
                <a:solidFill>
                  <a:schemeClr val="accent1"/>
                </a:solidFill>
                <a:latin typeface="Cambria" panose="02040503050406030204" pitchFamily="18" charset="0"/>
              </a:rPr>
              <a:t>.</a:t>
            </a:r>
            <a:r>
              <a:rPr lang="en-US" sz="1800" baseline="30000" dirty="0">
                <a:solidFill>
                  <a:schemeClr val="accent1"/>
                </a:solidFill>
                <a:latin typeface="Cambria" panose="02040503050406030204" pitchFamily="18" charset="0"/>
              </a:rPr>
              <a:t>1</a:t>
            </a:r>
          </a:p>
        </p:txBody>
      </p:sp>
      <p:grpSp>
        <p:nvGrpSpPr>
          <p:cNvPr id="4" name="Group 3">
            <a:extLst>
              <a:ext uri="{FF2B5EF4-FFF2-40B4-BE49-F238E27FC236}">
                <a16:creationId xmlns:a16="http://schemas.microsoft.com/office/drawing/2014/main" xmlns="" id="{8BF59366-DC62-024C-AED1-21715C210CCF}"/>
              </a:ext>
            </a:extLst>
          </p:cNvPr>
          <p:cNvGrpSpPr/>
          <p:nvPr/>
        </p:nvGrpSpPr>
        <p:grpSpPr>
          <a:xfrm>
            <a:off x="738192" y="2262239"/>
            <a:ext cx="1531220" cy="1531220"/>
            <a:chOff x="738192" y="2262239"/>
            <a:chExt cx="1531220" cy="1531220"/>
          </a:xfrm>
        </p:grpSpPr>
        <p:sp>
          <p:nvSpPr>
            <p:cNvPr id="25" name="Oval 24">
              <a:extLst>
                <a:ext uri="{FF2B5EF4-FFF2-40B4-BE49-F238E27FC236}">
                  <a16:creationId xmlns:a16="http://schemas.microsoft.com/office/drawing/2014/main" xmlns="" id="{DA4FA908-8286-894F-91A2-C9C3BBF72183}"/>
                </a:ext>
              </a:extLst>
            </p:cNvPr>
            <p:cNvSpPr/>
            <p:nvPr/>
          </p:nvSpPr>
          <p:spPr>
            <a:xfrm>
              <a:off x="738192" y="2262239"/>
              <a:ext cx="1531220" cy="153122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9" name="Freeform 8">
              <a:extLst>
                <a:ext uri="{FF2B5EF4-FFF2-40B4-BE49-F238E27FC236}">
                  <a16:creationId xmlns:a16="http://schemas.microsoft.com/office/drawing/2014/main" xmlns="" id="{FD962073-9EC9-524B-B668-504A625D552C}"/>
                </a:ext>
              </a:extLst>
            </p:cNvPr>
            <p:cNvSpPr/>
            <p:nvPr/>
          </p:nvSpPr>
          <p:spPr>
            <a:xfrm>
              <a:off x="1161920" y="2646210"/>
              <a:ext cx="683764" cy="763279"/>
            </a:xfrm>
            <a:custGeom>
              <a:avLst/>
              <a:gdLst>
                <a:gd name="connsiteX0" fmla="*/ 273270 w 546100"/>
                <a:gd name="connsiteY0" fmla="*/ 198178 h 609606"/>
                <a:gd name="connsiteX1" fmla="*/ 244263 w 546100"/>
                <a:gd name="connsiteY1" fmla="*/ 246146 h 609606"/>
                <a:gd name="connsiteX2" fmla="*/ 230801 w 546100"/>
                <a:gd name="connsiteY2" fmla="*/ 255150 h 609606"/>
                <a:gd name="connsiteX3" fmla="*/ 171403 w 546100"/>
                <a:gd name="connsiteY3" fmla="*/ 264307 h 609606"/>
                <a:gd name="connsiteX4" fmla="*/ 213757 w 546100"/>
                <a:gd name="connsiteY4" fmla="*/ 309214 h 609606"/>
                <a:gd name="connsiteX5" fmla="*/ 218672 w 546100"/>
                <a:gd name="connsiteY5" fmla="*/ 325483 h 609606"/>
                <a:gd name="connsiteX6" fmla="*/ 207890 w 546100"/>
                <a:gd name="connsiteY6" fmla="*/ 388043 h 609606"/>
                <a:gd name="connsiteX7" fmla="*/ 264354 w 546100"/>
                <a:gd name="connsiteY7" fmla="*/ 358503 h 609606"/>
                <a:gd name="connsiteX8" fmla="*/ 273270 w 546100"/>
                <a:gd name="connsiteY8" fmla="*/ 356318 h 609606"/>
                <a:gd name="connsiteX9" fmla="*/ 282198 w 546100"/>
                <a:gd name="connsiteY9" fmla="*/ 358503 h 609606"/>
                <a:gd name="connsiteX10" fmla="*/ 338675 w 546100"/>
                <a:gd name="connsiteY10" fmla="*/ 388043 h 609606"/>
                <a:gd name="connsiteX11" fmla="*/ 327880 w 546100"/>
                <a:gd name="connsiteY11" fmla="*/ 325483 h 609606"/>
                <a:gd name="connsiteX12" fmla="*/ 332744 w 546100"/>
                <a:gd name="connsiteY12" fmla="*/ 309265 h 609606"/>
                <a:gd name="connsiteX13" fmla="*/ 374857 w 546100"/>
                <a:gd name="connsiteY13" fmla="*/ 264307 h 609606"/>
                <a:gd name="connsiteX14" fmla="*/ 315751 w 546100"/>
                <a:gd name="connsiteY14" fmla="*/ 255150 h 609606"/>
                <a:gd name="connsiteX15" fmla="*/ 302289 w 546100"/>
                <a:gd name="connsiteY15" fmla="*/ 246146 h 609606"/>
                <a:gd name="connsiteX16" fmla="*/ 273282 w 546100"/>
                <a:gd name="connsiteY16" fmla="*/ 142148 h 609606"/>
                <a:gd name="connsiteX17" fmla="*/ 289690 w 546100"/>
                <a:gd name="connsiteY17" fmla="*/ 151381 h 609606"/>
                <a:gd name="connsiteX18" fmla="*/ 330482 w 546100"/>
                <a:gd name="connsiteY18" fmla="*/ 218869 h 609606"/>
                <a:gd name="connsiteX19" fmla="*/ 416449 w 546100"/>
                <a:gd name="connsiteY19" fmla="*/ 232178 h 609606"/>
                <a:gd name="connsiteX20" fmla="*/ 431613 w 546100"/>
                <a:gd name="connsiteY20" fmla="*/ 244764 h 609606"/>
                <a:gd name="connsiteX21" fmla="*/ 427523 w 546100"/>
                <a:gd name="connsiteY21" fmla="*/ 263992 h 609606"/>
                <a:gd name="connsiteX22" fmla="*/ 367249 w 546100"/>
                <a:gd name="connsiteY22" fmla="*/ 328330 h 609606"/>
                <a:gd name="connsiteX23" fmla="*/ 382984 w 546100"/>
                <a:gd name="connsiteY23" fmla="*/ 419643 h 609606"/>
                <a:gd name="connsiteX24" fmla="*/ 375377 w 546100"/>
                <a:gd name="connsiteY24" fmla="*/ 438287 h 609606"/>
                <a:gd name="connsiteX25" fmla="*/ 364112 w 546100"/>
                <a:gd name="connsiteY25" fmla="*/ 441932 h 609606"/>
                <a:gd name="connsiteX26" fmla="*/ 355197 w 546100"/>
                <a:gd name="connsiteY26" fmla="*/ 439747 h 609606"/>
                <a:gd name="connsiteX27" fmla="*/ 273282 w 546100"/>
                <a:gd name="connsiteY27" fmla="*/ 396897 h 609606"/>
                <a:gd name="connsiteX28" fmla="*/ 191354 w 546100"/>
                <a:gd name="connsiteY28" fmla="*/ 439747 h 609606"/>
                <a:gd name="connsiteX29" fmla="*/ 171186 w 546100"/>
                <a:gd name="connsiteY29" fmla="*/ 438287 h 609606"/>
                <a:gd name="connsiteX30" fmla="*/ 163566 w 546100"/>
                <a:gd name="connsiteY30" fmla="*/ 419643 h 609606"/>
                <a:gd name="connsiteX31" fmla="*/ 179302 w 546100"/>
                <a:gd name="connsiteY31" fmla="*/ 328381 h 609606"/>
                <a:gd name="connsiteX32" fmla="*/ 118634 w 546100"/>
                <a:gd name="connsiteY32" fmla="*/ 264043 h 609606"/>
                <a:gd name="connsiteX33" fmla="*/ 114494 w 546100"/>
                <a:gd name="connsiteY33" fmla="*/ 244789 h 609606"/>
                <a:gd name="connsiteX34" fmla="*/ 129657 w 546100"/>
                <a:gd name="connsiteY34" fmla="*/ 232178 h 609606"/>
                <a:gd name="connsiteX35" fmla="*/ 216068 w 546100"/>
                <a:gd name="connsiteY35" fmla="*/ 218856 h 609606"/>
                <a:gd name="connsiteX36" fmla="*/ 256873 w 546100"/>
                <a:gd name="connsiteY36" fmla="*/ 151381 h 609606"/>
                <a:gd name="connsiteX37" fmla="*/ 273282 w 546100"/>
                <a:gd name="connsiteY37" fmla="*/ 142148 h 609606"/>
                <a:gd name="connsiteX38" fmla="*/ 273057 w 546100"/>
                <a:gd name="connsiteY38" fmla="*/ 37980 h 609606"/>
                <a:gd name="connsiteX39" fmla="*/ 265843 w 546100"/>
                <a:gd name="connsiteY39" fmla="*/ 39898 h 609606"/>
                <a:gd name="connsiteX40" fmla="*/ 45485 w 546100"/>
                <a:gd name="connsiteY40" fmla="*/ 166161 h 609606"/>
                <a:gd name="connsiteX41" fmla="*/ 38310 w 546100"/>
                <a:gd name="connsiteY41" fmla="*/ 178480 h 609606"/>
                <a:gd name="connsiteX42" fmla="*/ 38310 w 546100"/>
                <a:gd name="connsiteY42" fmla="*/ 431007 h 609606"/>
                <a:gd name="connsiteX43" fmla="*/ 45485 w 546100"/>
                <a:gd name="connsiteY43" fmla="*/ 443313 h 609606"/>
                <a:gd name="connsiteX44" fmla="*/ 265843 w 546100"/>
                <a:gd name="connsiteY44" fmla="*/ 569589 h 609606"/>
                <a:gd name="connsiteX45" fmla="*/ 280270 w 546100"/>
                <a:gd name="connsiteY45" fmla="*/ 569589 h 609606"/>
                <a:gd name="connsiteX46" fmla="*/ 500615 w 546100"/>
                <a:gd name="connsiteY46" fmla="*/ 443313 h 609606"/>
                <a:gd name="connsiteX47" fmla="*/ 507791 w 546100"/>
                <a:gd name="connsiteY47" fmla="*/ 431007 h 609606"/>
                <a:gd name="connsiteX48" fmla="*/ 507791 w 546100"/>
                <a:gd name="connsiteY48" fmla="*/ 178480 h 609606"/>
                <a:gd name="connsiteX49" fmla="*/ 500615 w 546100"/>
                <a:gd name="connsiteY49" fmla="*/ 166161 h 609606"/>
                <a:gd name="connsiteX50" fmla="*/ 280258 w 546100"/>
                <a:gd name="connsiteY50" fmla="*/ 39898 h 609606"/>
                <a:gd name="connsiteX51" fmla="*/ 273057 w 546100"/>
                <a:gd name="connsiteY51" fmla="*/ 37980 h 609606"/>
                <a:gd name="connsiteX52" fmla="*/ 273049 w 546100"/>
                <a:gd name="connsiteY52" fmla="*/ 0 h 609606"/>
                <a:gd name="connsiteX53" fmla="*/ 299377 w 546100"/>
                <a:gd name="connsiteY53" fmla="*/ 6877 h 609606"/>
                <a:gd name="connsiteX54" fmla="*/ 519735 w 546100"/>
                <a:gd name="connsiteY54" fmla="*/ 133140 h 609606"/>
                <a:gd name="connsiteX55" fmla="*/ 546100 w 546100"/>
                <a:gd name="connsiteY55" fmla="*/ 178479 h 609606"/>
                <a:gd name="connsiteX56" fmla="*/ 546100 w 546100"/>
                <a:gd name="connsiteY56" fmla="*/ 431006 h 609606"/>
                <a:gd name="connsiteX57" fmla="*/ 519722 w 546100"/>
                <a:gd name="connsiteY57" fmla="*/ 476333 h 609606"/>
                <a:gd name="connsiteX58" fmla="*/ 299377 w 546100"/>
                <a:gd name="connsiteY58" fmla="*/ 602609 h 609606"/>
                <a:gd name="connsiteX59" fmla="*/ 273050 w 546100"/>
                <a:gd name="connsiteY59" fmla="*/ 609606 h 609606"/>
                <a:gd name="connsiteX60" fmla="*/ 246723 w 546100"/>
                <a:gd name="connsiteY60" fmla="*/ 602609 h 609606"/>
                <a:gd name="connsiteX61" fmla="*/ 26352 w 546100"/>
                <a:gd name="connsiteY61" fmla="*/ 476333 h 609606"/>
                <a:gd name="connsiteX62" fmla="*/ 0 w 546100"/>
                <a:gd name="connsiteY62" fmla="*/ 431006 h 609606"/>
                <a:gd name="connsiteX63" fmla="*/ 0 w 546100"/>
                <a:gd name="connsiteY63" fmla="*/ 178479 h 609606"/>
                <a:gd name="connsiteX64" fmla="*/ 26352 w 546100"/>
                <a:gd name="connsiteY64" fmla="*/ 133140 h 609606"/>
                <a:gd name="connsiteX65" fmla="*/ 246710 w 546100"/>
                <a:gd name="connsiteY65" fmla="*/ 6877 h 609606"/>
                <a:gd name="connsiteX66" fmla="*/ 273049 w 546100"/>
                <a:gd name="connsiteY66" fmla="*/ 0 h 60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46100" h="609606">
                  <a:moveTo>
                    <a:pt x="273270" y="198178"/>
                  </a:moveTo>
                  <a:lnTo>
                    <a:pt x="244263" y="246146"/>
                  </a:lnTo>
                  <a:cubicBezTo>
                    <a:pt x="241342" y="250985"/>
                    <a:pt x="236402" y="254287"/>
                    <a:pt x="230801" y="255150"/>
                  </a:cubicBezTo>
                  <a:lnTo>
                    <a:pt x="171403" y="264307"/>
                  </a:lnTo>
                  <a:lnTo>
                    <a:pt x="213757" y="309214"/>
                  </a:lnTo>
                  <a:cubicBezTo>
                    <a:pt x="217872" y="313570"/>
                    <a:pt x="219688" y="319590"/>
                    <a:pt x="218672" y="325483"/>
                  </a:cubicBezTo>
                  <a:lnTo>
                    <a:pt x="207890" y="388043"/>
                  </a:lnTo>
                  <a:lnTo>
                    <a:pt x="264354" y="358503"/>
                  </a:lnTo>
                  <a:cubicBezTo>
                    <a:pt x="267148" y="357055"/>
                    <a:pt x="270222" y="356318"/>
                    <a:pt x="273270" y="356318"/>
                  </a:cubicBezTo>
                  <a:cubicBezTo>
                    <a:pt x="276330" y="356318"/>
                    <a:pt x="279404" y="357055"/>
                    <a:pt x="282198" y="358503"/>
                  </a:cubicBezTo>
                  <a:lnTo>
                    <a:pt x="338675" y="388043"/>
                  </a:lnTo>
                  <a:lnTo>
                    <a:pt x="327880" y="325483"/>
                  </a:lnTo>
                  <a:cubicBezTo>
                    <a:pt x="326864" y="319615"/>
                    <a:pt x="328667" y="313608"/>
                    <a:pt x="332744" y="309265"/>
                  </a:cubicBezTo>
                  <a:lnTo>
                    <a:pt x="374857" y="264307"/>
                  </a:lnTo>
                  <a:lnTo>
                    <a:pt x="315751" y="255150"/>
                  </a:lnTo>
                  <a:cubicBezTo>
                    <a:pt x="310138" y="254287"/>
                    <a:pt x="305198" y="250985"/>
                    <a:pt x="302289" y="246146"/>
                  </a:cubicBezTo>
                  <a:close/>
                  <a:moveTo>
                    <a:pt x="273282" y="142148"/>
                  </a:moveTo>
                  <a:cubicBezTo>
                    <a:pt x="280000" y="142148"/>
                    <a:pt x="286236" y="145653"/>
                    <a:pt x="289690" y="151381"/>
                  </a:cubicBezTo>
                  <a:lnTo>
                    <a:pt x="330482" y="218869"/>
                  </a:lnTo>
                  <a:lnTo>
                    <a:pt x="416449" y="232178"/>
                  </a:lnTo>
                  <a:cubicBezTo>
                    <a:pt x="423459" y="233258"/>
                    <a:pt x="429301" y="238109"/>
                    <a:pt x="431613" y="244764"/>
                  </a:cubicBezTo>
                  <a:cubicBezTo>
                    <a:pt x="433924" y="251432"/>
                    <a:pt x="432349" y="258836"/>
                    <a:pt x="427523" y="263992"/>
                  </a:cubicBezTo>
                  <a:lnTo>
                    <a:pt x="367249" y="328330"/>
                  </a:lnTo>
                  <a:lnTo>
                    <a:pt x="382984" y="419643"/>
                  </a:lnTo>
                  <a:cubicBezTo>
                    <a:pt x="384216" y="426806"/>
                    <a:pt x="381257" y="434019"/>
                    <a:pt x="375377" y="438287"/>
                  </a:cubicBezTo>
                  <a:cubicBezTo>
                    <a:pt x="372024" y="440700"/>
                    <a:pt x="368062" y="441932"/>
                    <a:pt x="364112" y="441932"/>
                  </a:cubicBezTo>
                  <a:cubicBezTo>
                    <a:pt x="361051" y="441932"/>
                    <a:pt x="357991" y="441208"/>
                    <a:pt x="355197" y="439747"/>
                  </a:cubicBezTo>
                  <a:lnTo>
                    <a:pt x="273282" y="396897"/>
                  </a:lnTo>
                  <a:lnTo>
                    <a:pt x="191354" y="439747"/>
                  </a:lnTo>
                  <a:cubicBezTo>
                    <a:pt x="184928" y="443113"/>
                    <a:pt x="177092" y="442541"/>
                    <a:pt x="171186" y="438287"/>
                  </a:cubicBezTo>
                  <a:cubicBezTo>
                    <a:pt x="165294" y="434019"/>
                    <a:pt x="162334" y="426806"/>
                    <a:pt x="163566" y="419643"/>
                  </a:cubicBezTo>
                  <a:lnTo>
                    <a:pt x="179302" y="328381"/>
                  </a:lnTo>
                  <a:lnTo>
                    <a:pt x="118634" y="264043"/>
                  </a:lnTo>
                  <a:cubicBezTo>
                    <a:pt x="113757" y="258886"/>
                    <a:pt x="112169" y="251482"/>
                    <a:pt x="114494" y="244789"/>
                  </a:cubicBezTo>
                  <a:cubicBezTo>
                    <a:pt x="116792" y="238109"/>
                    <a:pt x="122634" y="233258"/>
                    <a:pt x="129657" y="232178"/>
                  </a:cubicBezTo>
                  <a:lnTo>
                    <a:pt x="216068" y="218856"/>
                  </a:lnTo>
                  <a:lnTo>
                    <a:pt x="256873" y="151381"/>
                  </a:lnTo>
                  <a:cubicBezTo>
                    <a:pt x="260315" y="145653"/>
                    <a:pt x="266551" y="142148"/>
                    <a:pt x="273282" y="142148"/>
                  </a:cubicBezTo>
                  <a:close/>
                  <a:moveTo>
                    <a:pt x="273057" y="37980"/>
                  </a:moveTo>
                  <a:cubicBezTo>
                    <a:pt x="270517" y="37980"/>
                    <a:pt x="268028" y="38640"/>
                    <a:pt x="265843" y="39898"/>
                  </a:cubicBezTo>
                  <a:lnTo>
                    <a:pt x="45485" y="166161"/>
                  </a:lnTo>
                  <a:cubicBezTo>
                    <a:pt x="41053" y="168701"/>
                    <a:pt x="38310" y="173426"/>
                    <a:pt x="38310" y="178480"/>
                  </a:cubicBezTo>
                  <a:lnTo>
                    <a:pt x="38310" y="431007"/>
                  </a:lnTo>
                  <a:cubicBezTo>
                    <a:pt x="38310" y="436062"/>
                    <a:pt x="41053" y="440786"/>
                    <a:pt x="45485" y="443313"/>
                  </a:cubicBezTo>
                  <a:lnTo>
                    <a:pt x="265843" y="569589"/>
                  </a:lnTo>
                  <a:cubicBezTo>
                    <a:pt x="270212" y="572091"/>
                    <a:pt x="275876" y="572091"/>
                    <a:pt x="280270" y="569589"/>
                  </a:cubicBezTo>
                  <a:lnTo>
                    <a:pt x="500615" y="443313"/>
                  </a:lnTo>
                  <a:cubicBezTo>
                    <a:pt x="505048" y="440786"/>
                    <a:pt x="507791" y="436049"/>
                    <a:pt x="507791" y="431007"/>
                  </a:cubicBezTo>
                  <a:lnTo>
                    <a:pt x="507791" y="178480"/>
                  </a:lnTo>
                  <a:cubicBezTo>
                    <a:pt x="507791" y="173426"/>
                    <a:pt x="505035" y="168701"/>
                    <a:pt x="500615" y="166161"/>
                  </a:cubicBezTo>
                  <a:lnTo>
                    <a:pt x="280258" y="39898"/>
                  </a:lnTo>
                  <a:cubicBezTo>
                    <a:pt x="278073" y="38640"/>
                    <a:pt x="275584" y="37980"/>
                    <a:pt x="273057" y="37980"/>
                  </a:cubicBezTo>
                  <a:close/>
                  <a:moveTo>
                    <a:pt x="273049" y="0"/>
                  </a:moveTo>
                  <a:cubicBezTo>
                    <a:pt x="282220" y="0"/>
                    <a:pt x="291389" y="2292"/>
                    <a:pt x="299377" y="6877"/>
                  </a:cubicBezTo>
                  <a:lnTo>
                    <a:pt x="519735" y="133140"/>
                  </a:lnTo>
                  <a:cubicBezTo>
                    <a:pt x="536003" y="142462"/>
                    <a:pt x="546100" y="159836"/>
                    <a:pt x="546100" y="178479"/>
                  </a:cubicBezTo>
                  <a:lnTo>
                    <a:pt x="546100" y="431006"/>
                  </a:lnTo>
                  <a:cubicBezTo>
                    <a:pt x="546100" y="449650"/>
                    <a:pt x="536003" y="467023"/>
                    <a:pt x="519722" y="476333"/>
                  </a:cubicBezTo>
                  <a:lnTo>
                    <a:pt x="299377" y="602609"/>
                  </a:lnTo>
                  <a:cubicBezTo>
                    <a:pt x="291389" y="607181"/>
                    <a:pt x="282283" y="609606"/>
                    <a:pt x="273050" y="609606"/>
                  </a:cubicBezTo>
                  <a:cubicBezTo>
                    <a:pt x="263830" y="609606"/>
                    <a:pt x="254724" y="607181"/>
                    <a:pt x="246723" y="602609"/>
                  </a:cubicBezTo>
                  <a:lnTo>
                    <a:pt x="26352" y="476333"/>
                  </a:lnTo>
                  <a:cubicBezTo>
                    <a:pt x="10096" y="467023"/>
                    <a:pt x="0" y="449650"/>
                    <a:pt x="0" y="431006"/>
                  </a:cubicBezTo>
                  <a:lnTo>
                    <a:pt x="0" y="178479"/>
                  </a:lnTo>
                  <a:cubicBezTo>
                    <a:pt x="0" y="159836"/>
                    <a:pt x="10096" y="142462"/>
                    <a:pt x="26352" y="133140"/>
                  </a:cubicBezTo>
                  <a:lnTo>
                    <a:pt x="246710" y="6877"/>
                  </a:lnTo>
                  <a:cubicBezTo>
                    <a:pt x="254705" y="2292"/>
                    <a:pt x="263878" y="0"/>
                    <a:pt x="273049"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nvGrpSpPr>
          <p:cNvPr id="13" name="Group 12">
            <a:extLst>
              <a:ext uri="{FF2B5EF4-FFF2-40B4-BE49-F238E27FC236}">
                <a16:creationId xmlns:a16="http://schemas.microsoft.com/office/drawing/2014/main" xmlns="" id="{ABB1EDDE-4DE1-B64C-9D28-33B4FB795920}"/>
              </a:ext>
            </a:extLst>
          </p:cNvPr>
          <p:cNvGrpSpPr/>
          <p:nvPr/>
        </p:nvGrpSpPr>
        <p:grpSpPr>
          <a:xfrm>
            <a:off x="738192" y="4138215"/>
            <a:ext cx="1531220" cy="1531220"/>
            <a:chOff x="738192" y="4138215"/>
            <a:chExt cx="1531220" cy="1531220"/>
          </a:xfrm>
        </p:grpSpPr>
        <p:sp>
          <p:nvSpPr>
            <p:cNvPr id="28" name="Oval 27">
              <a:extLst>
                <a:ext uri="{FF2B5EF4-FFF2-40B4-BE49-F238E27FC236}">
                  <a16:creationId xmlns:a16="http://schemas.microsoft.com/office/drawing/2014/main" xmlns="" id="{2BBEC6C1-B2F6-2840-8287-80AFCEAA72C2}"/>
                </a:ext>
              </a:extLst>
            </p:cNvPr>
            <p:cNvSpPr/>
            <p:nvPr/>
          </p:nvSpPr>
          <p:spPr>
            <a:xfrm>
              <a:off x="738192" y="4138215"/>
              <a:ext cx="1531220" cy="153122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10" name="Freeform 9">
              <a:extLst>
                <a:ext uri="{FF2B5EF4-FFF2-40B4-BE49-F238E27FC236}">
                  <a16:creationId xmlns:a16="http://schemas.microsoft.com/office/drawing/2014/main" xmlns="" id="{42E9365D-75E8-B54B-B7F6-ACE47359AEA7}"/>
                </a:ext>
              </a:extLst>
            </p:cNvPr>
            <p:cNvSpPr/>
            <p:nvPr/>
          </p:nvSpPr>
          <p:spPr>
            <a:xfrm>
              <a:off x="1124476" y="4619189"/>
              <a:ext cx="758652" cy="569273"/>
            </a:xfrm>
            <a:custGeom>
              <a:avLst/>
              <a:gdLst>
                <a:gd name="connsiteX0" fmla="*/ 377194 w 605911"/>
                <a:gd name="connsiteY0" fmla="*/ 278135 h 454660"/>
                <a:gd name="connsiteX1" fmla="*/ 515624 w 605911"/>
                <a:gd name="connsiteY1" fmla="*/ 278135 h 454660"/>
                <a:gd name="connsiteX2" fmla="*/ 530864 w 605911"/>
                <a:gd name="connsiteY2" fmla="*/ 295902 h 454660"/>
                <a:gd name="connsiteX3" fmla="*/ 515624 w 605911"/>
                <a:gd name="connsiteY3" fmla="*/ 313695 h 454660"/>
                <a:gd name="connsiteX4" fmla="*/ 377194 w 605911"/>
                <a:gd name="connsiteY4" fmla="*/ 313695 h 454660"/>
                <a:gd name="connsiteX5" fmla="*/ 361954 w 605911"/>
                <a:gd name="connsiteY5" fmla="*/ 295902 h 454660"/>
                <a:gd name="connsiteX6" fmla="*/ 377194 w 605911"/>
                <a:gd name="connsiteY6" fmla="*/ 278135 h 454660"/>
                <a:gd name="connsiteX7" fmla="*/ 92712 w 605911"/>
                <a:gd name="connsiteY7" fmla="*/ 278135 h 454660"/>
                <a:gd name="connsiteX8" fmla="*/ 229872 w 605911"/>
                <a:gd name="connsiteY8" fmla="*/ 278135 h 454660"/>
                <a:gd name="connsiteX9" fmla="*/ 245112 w 605911"/>
                <a:gd name="connsiteY9" fmla="*/ 295902 h 454660"/>
                <a:gd name="connsiteX10" fmla="*/ 229872 w 605911"/>
                <a:gd name="connsiteY10" fmla="*/ 313695 h 454660"/>
                <a:gd name="connsiteX11" fmla="*/ 92712 w 605911"/>
                <a:gd name="connsiteY11" fmla="*/ 313695 h 454660"/>
                <a:gd name="connsiteX12" fmla="*/ 77472 w 605911"/>
                <a:gd name="connsiteY12" fmla="*/ 295902 h 454660"/>
                <a:gd name="connsiteX13" fmla="*/ 92712 w 605911"/>
                <a:gd name="connsiteY13" fmla="*/ 278135 h 454660"/>
                <a:gd name="connsiteX14" fmla="*/ 375921 w 605911"/>
                <a:gd name="connsiteY14" fmla="*/ 195585 h 454660"/>
                <a:gd name="connsiteX15" fmla="*/ 514351 w 605911"/>
                <a:gd name="connsiteY15" fmla="*/ 195585 h 454660"/>
                <a:gd name="connsiteX16" fmla="*/ 529591 w 605911"/>
                <a:gd name="connsiteY16" fmla="*/ 213352 h 454660"/>
                <a:gd name="connsiteX17" fmla="*/ 514351 w 605911"/>
                <a:gd name="connsiteY17" fmla="*/ 231145 h 454660"/>
                <a:gd name="connsiteX18" fmla="*/ 375921 w 605911"/>
                <a:gd name="connsiteY18" fmla="*/ 231145 h 454660"/>
                <a:gd name="connsiteX19" fmla="*/ 360681 w 605911"/>
                <a:gd name="connsiteY19" fmla="*/ 213352 h 454660"/>
                <a:gd name="connsiteX20" fmla="*/ 375921 w 605911"/>
                <a:gd name="connsiteY20" fmla="*/ 195585 h 454660"/>
                <a:gd name="connsiteX21" fmla="*/ 91442 w 605911"/>
                <a:gd name="connsiteY21" fmla="*/ 195585 h 454660"/>
                <a:gd name="connsiteX22" fmla="*/ 229872 w 605911"/>
                <a:gd name="connsiteY22" fmla="*/ 195585 h 454660"/>
                <a:gd name="connsiteX23" fmla="*/ 245112 w 605911"/>
                <a:gd name="connsiteY23" fmla="*/ 213352 h 454660"/>
                <a:gd name="connsiteX24" fmla="*/ 229872 w 605911"/>
                <a:gd name="connsiteY24" fmla="*/ 231145 h 454660"/>
                <a:gd name="connsiteX25" fmla="*/ 91442 w 605911"/>
                <a:gd name="connsiteY25" fmla="*/ 231145 h 454660"/>
                <a:gd name="connsiteX26" fmla="*/ 76202 w 605911"/>
                <a:gd name="connsiteY26" fmla="*/ 213352 h 454660"/>
                <a:gd name="connsiteX27" fmla="*/ 91442 w 605911"/>
                <a:gd name="connsiteY27" fmla="*/ 195585 h 454660"/>
                <a:gd name="connsiteX28" fmla="*/ 378460 w 605911"/>
                <a:gd name="connsiteY28" fmla="*/ 114305 h 454660"/>
                <a:gd name="connsiteX29" fmla="*/ 511810 w 605911"/>
                <a:gd name="connsiteY29" fmla="*/ 114305 h 454660"/>
                <a:gd name="connsiteX30" fmla="*/ 529590 w 605911"/>
                <a:gd name="connsiteY30" fmla="*/ 132085 h 454660"/>
                <a:gd name="connsiteX31" fmla="*/ 511810 w 605911"/>
                <a:gd name="connsiteY31" fmla="*/ 149852 h 454660"/>
                <a:gd name="connsiteX32" fmla="*/ 378460 w 605911"/>
                <a:gd name="connsiteY32" fmla="*/ 149852 h 454660"/>
                <a:gd name="connsiteX33" fmla="*/ 360680 w 605911"/>
                <a:gd name="connsiteY33" fmla="*/ 132085 h 454660"/>
                <a:gd name="connsiteX34" fmla="*/ 378460 w 605911"/>
                <a:gd name="connsiteY34" fmla="*/ 114305 h 454660"/>
                <a:gd name="connsiteX35" fmla="*/ 91442 w 605911"/>
                <a:gd name="connsiteY35" fmla="*/ 113029 h 454660"/>
                <a:gd name="connsiteX36" fmla="*/ 229872 w 605911"/>
                <a:gd name="connsiteY36" fmla="*/ 113029 h 454660"/>
                <a:gd name="connsiteX37" fmla="*/ 245112 w 605911"/>
                <a:gd name="connsiteY37" fmla="*/ 130809 h 454660"/>
                <a:gd name="connsiteX38" fmla="*/ 229872 w 605911"/>
                <a:gd name="connsiteY38" fmla="*/ 148589 h 454660"/>
                <a:gd name="connsiteX39" fmla="*/ 91442 w 605911"/>
                <a:gd name="connsiteY39" fmla="*/ 148589 h 454660"/>
                <a:gd name="connsiteX40" fmla="*/ 76202 w 605911"/>
                <a:gd name="connsiteY40" fmla="*/ 130809 h 454660"/>
                <a:gd name="connsiteX41" fmla="*/ 91442 w 605911"/>
                <a:gd name="connsiteY41" fmla="*/ 113029 h 454660"/>
                <a:gd name="connsiteX42" fmla="*/ 368304 w 605911"/>
                <a:gd name="connsiteY42" fmla="*/ 36835 h 454660"/>
                <a:gd name="connsiteX43" fmla="*/ 332744 w 605911"/>
                <a:gd name="connsiteY43" fmla="*/ 46982 h 454660"/>
                <a:gd name="connsiteX44" fmla="*/ 320044 w 605911"/>
                <a:gd name="connsiteY44" fmla="*/ 72382 h 454660"/>
                <a:gd name="connsiteX45" fmla="*/ 320044 w 605911"/>
                <a:gd name="connsiteY45" fmla="*/ 403852 h 454660"/>
                <a:gd name="connsiteX46" fmla="*/ 368304 w 605911"/>
                <a:gd name="connsiteY46" fmla="*/ 392435 h 454660"/>
                <a:gd name="connsiteX47" fmla="*/ 567694 w 605911"/>
                <a:gd name="connsiteY47" fmla="*/ 392435 h 454660"/>
                <a:gd name="connsiteX48" fmla="*/ 567694 w 605911"/>
                <a:gd name="connsiteY48" fmla="*/ 36835 h 454660"/>
                <a:gd name="connsiteX49" fmla="*/ 35560 w 605911"/>
                <a:gd name="connsiteY49" fmla="*/ 36828 h 454660"/>
                <a:gd name="connsiteX50" fmla="*/ 35560 w 605911"/>
                <a:gd name="connsiteY50" fmla="*/ 392441 h 454660"/>
                <a:gd name="connsiteX51" fmla="*/ 236220 w 605911"/>
                <a:gd name="connsiteY51" fmla="*/ 392441 h 454660"/>
                <a:gd name="connsiteX52" fmla="*/ 284480 w 605911"/>
                <a:gd name="connsiteY52" fmla="*/ 403858 h 454660"/>
                <a:gd name="connsiteX53" fmla="*/ 284480 w 605911"/>
                <a:gd name="connsiteY53" fmla="*/ 72388 h 454660"/>
                <a:gd name="connsiteX54" fmla="*/ 271780 w 605911"/>
                <a:gd name="connsiteY54" fmla="*/ 46988 h 454660"/>
                <a:gd name="connsiteX55" fmla="*/ 236220 w 605911"/>
                <a:gd name="connsiteY55" fmla="*/ 36828 h 454660"/>
                <a:gd name="connsiteX56" fmla="*/ 17780 w 605911"/>
                <a:gd name="connsiteY56" fmla="*/ 0 h 454660"/>
                <a:gd name="connsiteX57" fmla="*/ 237490 w 605911"/>
                <a:gd name="connsiteY57" fmla="*/ 0 h 454660"/>
                <a:gd name="connsiteX58" fmla="*/ 294640 w 605911"/>
                <a:gd name="connsiteY58" fmla="*/ 16510 h 454660"/>
                <a:gd name="connsiteX59" fmla="*/ 303530 w 605911"/>
                <a:gd name="connsiteY59" fmla="*/ 24130 h 454660"/>
                <a:gd name="connsiteX60" fmla="*/ 313690 w 605911"/>
                <a:gd name="connsiteY60" fmla="*/ 16510 h 454660"/>
                <a:gd name="connsiteX61" fmla="*/ 370840 w 605911"/>
                <a:gd name="connsiteY61" fmla="*/ 0 h 454660"/>
                <a:gd name="connsiteX62" fmla="*/ 589280 w 605911"/>
                <a:gd name="connsiteY62" fmla="*/ 0 h 454660"/>
                <a:gd name="connsiteX63" fmla="*/ 605790 w 605911"/>
                <a:gd name="connsiteY63" fmla="*/ 17780 h 454660"/>
                <a:gd name="connsiteX64" fmla="*/ 605790 w 605911"/>
                <a:gd name="connsiteY64" fmla="*/ 412750 h 454660"/>
                <a:gd name="connsiteX65" fmla="*/ 588010 w 605911"/>
                <a:gd name="connsiteY65" fmla="*/ 430530 h 454660"/>
                <a:gd name="connsiteX66" fmla="*/ 369570 w 605911"/>
                <a:gd name="connsiteY66" fmla="*/ 430530 h 454660"/>
                <a:gd name="connsiteX67" fmla="*/ 303530 w 605911"/>
                <a:gd name="connsiteY67" fmla="*/ 454660 h 454660"/>
                <a:gd name="connsiteX68" fmla="*/ 237490 w 605911"/>
                <a:gd name="connsiteY68" fmla="*/ 430530 h 454660"/>
                <a:gd name="connsiteX69" fmla="*/ 17780 w 605911"/>
                <a:gd name="connsiteY69" fmla="*/ 430530 h 454660"/>
                <a:gd name="connsiteX70" fmla="*/ 0 w 605911"/>
                <a:gd name="connsiteY70" fmla="*/ 412750 h 454660"/>
                <a:gd name="connsiteX71" fmla="*/ 0 w 605911"/>
                <a:gd name="connsiteY71" fmla="*/ 17780 h 454660"/>
                <a:gd name="connsiteX72" fmla="*/ 17780 w 605911"/>
                <a:gd name="connsiteY72" fmla="*/ 0 h 45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5911" h="454660">
                  <a:moveTo>
                    <a:pt x="377194" y="278135"/>
                  </a:moveTo>
                  <a:lnTo>
                    <a:pt x="515624" y="278135"/>
                  </a:lnTo>
                  <a:cubicBezTo>
                    <a:pt x="524514" y="278135"/>
                    <a:pt x="530864" y="285755"/>
                    <a:pt x="530864" y="295902"/>
                  </a:cubicBezTo>
                  <a:cubicBezTo>
                    <a:pt x="530864" y="306062"/>
                    <a:pt x="523244" y="313695"/>
                    <a:pt x="515624" y="313695"/>
                  </a:cubicBezTo>
                  <a:lnTo>
                    <a:pt x="377194" y="313695"/>
                  </a:lnTo>
                  <a:cubicBezTo>
                    <a:pt x="368304" y="313695"/>
                    <a:pt x="361954" y="306062"/>
                    <a:pt x="361954" y="295902"/>
                  </a:cubicBezTo>
                  <a:cubicBezTo>
                    <a:pt x="361954" y="285755"/>
                    <a:pt x="369574" y="278135"/>
                    <a:pt x="377194" y="278135"/>
                  </a:cubicBezTo>
                  <a:close/>
                  <a:moveTo>
                    <a:pt x="92712" y="278135"/>
                  </a:moveTo>
                  <a:lnTo>
                    <a:pt x="229872" y="278135"/>
                  </a:lnTo>
                  <a:cubicBezTo>
                    <a:pt x="238762" y="278135"/>
                    <a:pt x="245112" y="285755"/>
                    <a:pt x="245112" y="295902"/>
                  </a:cubicBezTo>
                  <a:cubicBezTo>
                    <a:pt x="245112" y="306062"/>
                    <a:pt x="237492" y="313695"/>
                    <a:pt x="229872" y="313695"/>
                  </a:cubicBezTo>
                  <a:lnTo>
                    <a:pt x="92712" y="313695"/>
                  </a:lnTo>
                  <a:cubicBezTo>
                    <a:pt x="83822" y="313695"/>
                    <a:pt x="77472" y="306062"/>
                    <a:pt x="77472" y="295902"/>
                  </a:cubicBezTo>
                  <a:cubicBezTo>
                    <a:pt x="77472" y="285755"/>
                    <a:pt x="83822" y="278135"/>
                    <a:pt x="92712" y="278135"/>
                  </a:cubicBezTo>
                  <a:close/>
                  <a:moveTo>
                    <a:pt x="375921" y="195585"/>
                  </a:moveTo>
                  <a:lnTo>
                    <a:pt x="514351" y="195585"/>
                  </a:lnTo>
                  <a:cubicBezTo>
                    <a:pt x="523241" y="195585"/>
                    <a:pt x="529591" y="203205"/>
                    <a:pt x="529591" y="213352"/>
                  </a:cubicBezTo>
                  <a:cubicBezTo>
                    <a:pt x="529591" y="223512"/>
                    <a:pt x="521971" y="231145"/>
                    <a:pt x="514351" y="231145"/>
                  </a:cubicBezTo>
                  <a:lnTo>
                    <a:pt x="375921" y="231145"/>
                  </a:lnTo>
                  <a:cubicBezTo>
                    <a:pt x="367031" y="231145"/>
                    <a:pt x="360681" y="223512"/>
                    <a:pt x="360681" y="213352"/>
                  </a:cubicBezTo>
                  <a:cubicBezTo>
                    <a:pt x="360681" y="203205"/>
                    <a:pt x="368301" y="195585"/>
                    <a:pt x="375921" y="195585"/>
                  </a:cubicBezTo>
                  <a:close/>
                  <a:moveTo>
                    <a:pt x="91442" y="195585"/>
                  </a:moveTo>
                  <a:lnTo>
                    <a:pt x="229872" y="195585"/>
                  </a:lnTo>
                  <a:cubicBezTo>
                    <a:pt x="238762" y="195585"/>
                    <a:pt x="245112" y="203205"/>
                    <a:pt x="245112" y="213352"/>
                  </a:cubicBezTo>
                  <a:cubicBezTo>
                    <a:pt x="245112" y="223512"/>
                    <a:pt x="237492" y="231145"/>
                    <a:pt x="229872" y="231145"/>
                  </a:cubicBezTo>
                  <a:lnTo>
                    <a:pt x="91442" y="231145"/>
                  </a:lnTo>
                  <a:cubicBezTo>
                    <a:pt x="82552" y="231145"/>
                    <a:pt x="76202" y="223512"/>
                    <a:pt x="76202" y="213352"/>
                  </a:cubicBezTo>
                  <a:cubicBezTo>
                    <a:pt x="76202" y="203205"/>
                    <a:pt x="83822" y="195585"/>
                    <a:pt x="91442" y="195585"/>
                  </a:cubicBezTo>
                  <a:close/>
                  <a:moveTo>
                    <a:pt x="378460" y="114305"/>
                  </a:moveTo>
                  <a:lnTo>
                    <a:pt x="511810" y="114305"/>
                  </a:lnTo>
                  <a:cubicBezTo>
                    <a:pt x="521970" y="114305"/>
                    <a:pt x="529590" y="121912"/>
                    <a:pt x="529590" y="132085"/>
                  </a:cubicBezTo>
                  <a:cubicBezTo>
                    <a:pt x="529590" y="142245"/>
                    <a:pt x="521970" y="149852"/>
                    <a:pt x="511810" y="149852"/>
                  </a:cubicBezTo>
                  <a:lnTo>
                    <a:pt x="378460" y="149852"/>
                  </a:lnTo>
                  <a:cubicBezTo>
                    <a:pt x="368300" y="149852"/>
                    <a:pt x="360680" y="140962"/>
                    <a:pt x="360680" y="132085"/>
                  </a:cubicBezTo>
                  <a:cubicBezTo>
                    <a:pt x="360680" y="121912"/>
                    <a:pt x="368300" y="114305"/>
                    <a:pt x="378460" y="114305"/>
                  </a:cubicBezTo>
                  <a:close/>
                  <a:moveTo>
                    <a:pt x="91442" y="113029"/>
                  </a:moveTo>
                  <a:lnTo>
                    <a:pt x="229872" y="113029"/>
                  </a:lnTo>
                  <a:cubicBezTo>
                    <a:pt x="238762" y="113029"/>
                    <a:pt x="245112" y="120649"/>
                    <a:pt x="245112" y="130809"/>
                  </a:cubicBezTo>
                  <a:cubicBezTo>
                    <a:pt x="245112" y="140969"/>
                    <a:pt x="237492" y="148589"/>
                    <a:pt x="229872" y="148589"/>
                  </a:cubicBezTo>
                  <a:lnTo>
                    <a:pt x="91442" y="148589"/>
                  </a:lnTo>
                  <a:cubicBezTo>
                    <a:pt x="82552" y="148589"/>
                    <a:pt x="76202" y="140969"/>
                    <a:pt x="76202" y="130809"/>
                  </a:cubicBezTo>
                  <a:cubicBezTo>
                    <a:pt x="76202" y="120649"/>
                    <a:pt x="83822" y="113029"/>
                    <a:pt x="91442" y="113029"/>
                  </a:cubicBezTo>
                  <a:close/>
                  <a:moveTo>
                    <a:pt x="368304" y="36835"/>
                  </a:moveTo>
                  <a:cubicBezTo>
                    <a:pt x="354334" y="36835"/>
                    <a:pt x="341634" y="40632"/>
                    <a:pt x="332744" y="46982"/>
                  </a:cubicBezTo>
                  <a:cubicBezTo>
                    <a:pt x="323854" y="53332"/>
                    <a:pt x="320044" y="60952"/>
                    <a:pt x="320044" y="72382"/>
                  </a:cubicBezTo>
                  <a:lnTo>
                    <a:pt x="320044" y="403852"/>
                  </a:lnTo>
                  <a:cubicBezTo>
                    <a:pt x="336554" y="397502"/>
                    <a:pt x="353064" y="393705"/>
                    <a:pt x="368304" y="392435"/>
                  </a:cubicBezTo>
                  <a:lnTo>
                    <a:pt x="567694" y="392435"/>
                  </a:lnTo>
                  <a:lnTo>
                    <a:pt x="567694" y="36835"/>
                  </a:lnTo>
                  <a:close/>
                  <a:moveTo>
                    <a:pt x="35560" y="36828"/>
                  </a:moveTo>
                  <a:lnTo>
                    <a:pt x="35560" y="392441"/>
                  </a:lnTo>
                  <a:lnTo>
                    <a:pt x="236220" y="392441"/>
                  </a:lnTo>
                  <a:cubicBezTo>
                    <a:pt x="247650" y="392441"/>
                    <a:pt x="266700" y="396238"/>
                    <a:pt x="284480" y="403858"/>
                  </a:cubicBezTo>
                  <a:lnTo>
                    <a:pt x="284480" y="72388"/>
                  </a:lnTo>
                  <a:cubicBezTo>
                    <a:pt x="284480" y="60958"/>
                    <a:pt x="280670" y="53338"/>
                    <a:pt x="271780" y="46988"/>
                  </a:cubicBezTo>
                  <a:cubicBezTo>
                    <a:pt x="264160" y="40638"/>
                    <a:pt x="251460" y="36828"/>
                    <a:pt x="236220" y="36828"/>
                  </a:cubicBezTo>
                  <a:close/>
                  <a:moveTo>
                    <a:pt x="17780" y="0"/>
                  </a:moveTo>
                  <a:lnTo>
                    <a:pt x="237490" y="0"/>
                  </a:lnTo>
                  <a:cubicBezTo>
                    <a:pt x="260350" y="0"/>
                    <a:pt x="279400" y="5080"/>
                    <a:pt x="294640" y="16510"/>
                  </a:cubicBezTo>
                  <a:cubicBezTo>
                    <a:pt x="297180" y="17780"/>
                    <a:pt x="300990" y="21590"/>
                    <a:pt x="303530" y="24130"/>
                  </a:cubicBezTo>
                  <a:cubicBezTo>
                    <a:pt x="307340" y="21590"/>
                    <a:pt x="309880" y="19050"/>
                    <a:pt x="313690" y="16510"/>
                  </a:cubicBezTo>
                  <a:cubicBezTo>
                    <a:pt x="327660" y="6350"/>
                    <a:pt x="347980" y="0"/>
                    <a:pt x="370840" y="0"/>
                  </a:cubicBezTo>
                  <a:lnTo>
                    <a:pt x="589280" y="0"/>
                  </a:lnTo>
                  <a:cubicBezTo>
                    <a:pt x="598170" y="0"/>
                    <a:pt x="607060" y="7620"/>
                    <a:pt x="605790" y="17780"/>
                  </a:cubicBezTo>
                  <a:lnTo>
                    <a:pt x="605790" y="412750"/>
                  </a:lnTo>
                  <a:cubicBezTo>
                    <a:pt x="605790" y="421640"/>
                    <a:pt x="598170" y="430530"/>
                    <a:pt x="588010" y="430530"/>
                  </a:cubicBezTo>
                  <a:lnTo>
                    <a:pt x="369570" y="430530"/>
                  </a:lnTo>
                  <a:cubicBezTo>
                    <a:pt x="354330" y="430530"/>
                    <a:pt x="323850" y="454660"/>
                    <a:pt x="303530" y="454660"/>
                  </a:cubicBezTo>
                  <a:cubicBezTo>
                    <a:pt x="285750" y="454660"/>
                    <a:pt x="252730" y="430530"/>
                    <a:pt x="237490" y="430530"/>
                  </a:cubicBezTo>
                  <a:lnTo>
                    <a:pt x="17780" y="430530"/>
                  </a:lnTo>
                  <a:cubicBezTo>
                    <a:pt x="8890" y="430530"/>
                    <a:pt x="0" y="422910"/>
                    <a:pt x="0" y="412750"/>
                  </a:cubicBezTo>
                  <a:lnTo>
                    <a:pt x="0" y="17780"/>
                  </a:lnTo>
                  <a:cubicBezTo>
                    <a:pt x="0" y="8890"/>
                    <a:pt x="7620" y="0"/>
                    <a:pt x="1778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
        <p:nvSpPr>
          <p:cNvPr id="11" name="TextBox 10">
            <a:extLst>
              <a:ext uri="{FF2B5EF4-FFF2-40B4-BE49-F238E27FC236}">
                <a16:creationId xmlns:a16="http://schemas.microsoft.com/office/drawing/2014/main" xmlns="" id="{FCF08D35-3443-9C4E-A463-2457E6068D58}"/>
              </a:ext>
            </a:extLst>
          </p:cNvPr>
          <p:cNvSpPr txBox="1"/>
          <p:nvPr/>
        </p:nvSpPr>
        <p:spPr>
          <a:xfrm>
            <a:off x="5983234" y="3280770"/>
            <a:ext cx="2223340" cy="2077492"/>
          </a:xfrm>
          <a:prstGeom prst="rect">
            <a:avLst/>
          </a:prstGeom>
        </p:spPr>
        <p:txBody>
          <a:bodyPr wrap="square" lIns="0" tIns="0" rIns="0" bIns="0" rtlCol="0">
            <a:spAutoFit/>
          </a:bodyPr>
          <a:lstStyle/>
          <a:p>
            <a:pPr>
              <a:lnSpc>
                <a:spcPct val="90000"/>
              </a:lnSpc>
              <a:spcBef>
                <a:spcPts val="600"/>
              </a:spcBef>
            </a:pPr>
            <a:r>
              <a:rPr lang="en-US" sz="2000" b="1" dirty="0">
                <a:solidFill>
                  <a:schemeClr val="accent1"/>
                </a:solidFill>
                <a:latin typeface="Cambria" panose="02040503050406030204" pitchFamily="18" charset="0"/>
              </a:rPr>
              <a:t>34% </a:t>
            </a:r>
            <a:r>
              <a:rPr lang="en-US" sz="1400" dirty="0">
                <a:solidFill>
                  <a:schemeClr val="accent1"/>
                </a:solidFill>
                <a:latin typeface="Arial" panose="020B0604020202020204" pitchFamily="34" charset="0"/>
              </a:rPr>
              <a:t>of US American Express Card Members report they would consider </a:t>
            </a:r>
            <a:r>
              <a:rPr lang="en-US" sz="1600" b="1" dirty="0">
                <a:solidFill>
                  <a:schemeClr val="accent1"/>
                </a:solidFill>
                <a:latin typeface="Cambria" panose="02040503050406030204" pitchFamily="18" charset="0"/>
              </a:rPr>
              <a:t>paying a fee for the convenience </a:t>
            </a:r>
            <a:r>
              <a:rPr lang="en-US" sz="1400" dirty="0">
                <a:solidFill>
                  <a:schemeClr val="accent1"/>
                </a:solidFill>
                <a:latin typeface="Arial" panose="020B0604020202020204" pitchFamily="34" charset="0"/>
              </a:rPr>
              <a:t>of using their credit or charge card when making tuition, on-campus housing or meal plan payments, relative to 24% of US Non-Card Members.</a:t>
            </a:r>
            <a:r>
              <a:rPr lang="en-US" sz="1400" baseline="30000" dirty="0">
                <a:solidFill>
                  <a:schemeClr val="accent1"/>
                </a:solidFill>
                <a:latin typeface="Arial" panose="020B0604020202020204" pitchFamily="34" charset="0"/>
              </a:rPr>
              <a:t>1</a:t>
            </a:r>
          </a:p>
        </p:txBody>
      </p:sp>
      <p:sp>
        <p:nvSpPr>
          <p:cNvPr id="15" name="TextBox 14"/>
          <p:cNvSpPr txBox="1"/>
          <p:nvPr/>
        </p:nvSpPr>
        <p:spPr>
          <a:xfrm>
            <a:off x="4380410" y="6901568"/>
            <a:ext cx="3061304"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rPr>
              <a:t>Update claim</a:t>
            </a:r>
          </a:p>
        </p:txBody>
      </p:sp>
      <p:sp>
        <p:nvSpPr>
          <p:cNvPr id="18" name="Text Placeholder 11">
            <a:extLst>
              <a:ext uri="{FF2B5EF4-FFF2-40B4-BE49-F238E27FC236}">
                <a16:creationId xmlns:a16="http://schemas.microsoft.com/office/drawing/2014/main" xmlns="" id="{BBD12CB0-82C5-154F-80CB-7494B730B085}"/>
              </a:ext>
            </a:extLst>
          </p:cNvPr>
          <p:cNvSpPr>
            <a:spLocks noGrp="1"/>
          </p:cNvSpPr>
          <p:nvPr>
            <p:ph type="body" sz="quarter" idx="10"/>
          </p:nvPr>
        </p:nvSpPr>
        <p:spPr>
          <a:xfrm>
            <a:off x="8902700" y="4228067"/>
            <a:ext cx="4298950" cy="717194"/>
          </a:xfrm>
        </p:spPr>
        <p:txBody>
          <a:bodyPr>
            <a:normAutofit lnSpcReduction="10000"/>
          </a:bodyPr>
          <a:lstStyle/>
          <a:p>
            <a:r>
              <a:rPr lang="en-US" dirty="0"/>
              <a:t>[Name], </a:t>
            </a:r>
          </a:p>
          <a:p>
            <a:r>
              <a:rPr lang="en-US" dirty="0"/>
              <a:t>[Title]</a:t>
            </a:r>
          </a:p>
          <a:p>
            <a:r>
              <a:rPr lang="en-US" dirty="0"/>
              <a:t>[Email &amp; Phone]</a:t>
            </a:r>
          </a:p>
        </p:txBody>
      </p:sp>
      <p:grpSp>
        <p:nvGrpSpPr>
          <p:cNvPr id="16" name="Group 15">
            <a:extLst>
              <a:ext uri="{FF2B5EF4-FFF2-40B4-BE49-F238E27FC236}">
                <a16:creationId xmlns:a16="http://schemas.microsoft.com/office/drawing/2014/main" xmlns="" id="{945F4997-4EE6-A542-AF5C-D9B348D0F8B3}"/>
              </a:ext>
            </a:extLst>
          </p:cNvPr>
          <p:cNvGrpSpPr/>
          <p:nvPr/>
        </p:nvGrpSpPr>
        <p:grpSpPr>
          <a:xfrm>
            <a:off x="0" y="365760"/>
            <a:ext cx="2474477" cy="788820"/>
            <a:chOff x="0" y="496641"/>
            <a:chExt cx="2474477" cy="788820"/>
          </a:xfrm>
        </p:grpSpPr>
        <p:sp>
          <p:nvSpPr>
            <p:cNvPr id="17" name="TextBox 16">
              <a:extLst>
                <a:ext uri="{FF2B5EF4-FFF2-40B4-BE49-F238E27FC236}">
                  <a16:creationId xmlns:a16="http://schemas.microsoft.com/office/drawing/2014/main" xmlns="" id="{DF8C6636-04D2-6C40-9F77-E1A7B1B5B8BD}"/>
                </a:ext>
              </a:extLst>
            </p:cNvPr>
            <p:cNvSpPr txBox="1"/>
            <p:nvPr/>
          </p:nvSpPr>
          <p:spPr>
            <a:xfrm>
              <a:off x="0" y="496641"/>
              <a:ext cx="2474477" cy="788820"/>
            </a:xfrm>
            <a:prstGeom prst="rect">
              <a:avLst/>
            </a:prstGeom>
            <a:gradFill>
              <a:gsLst>
                <a:gs pos="100000">
                  <a:schemeClr val="accent1"/>
                </a:gs>
                <a:gs pos="0">
                  <a:schemeClr val="tx2"/>
                </a:gs>
              </a:gsLst>
              <a:lin ang="0" scaled="0"/>
            </a:gradFill>
          </p:spPr>
          <p:txBody>
            <a:bodyPr wrap="none" lIns="0" tIns="0" rIns="0" bIns="0" rtlCol="0" anchor="ctr" anchorCtr="0">
              <a:noAutofit/>
            </a:bodyPr>
            <a:lstStyle/>
            <a:p>
              <a:pPr algn="ctr">
                <a:lnSpc>
                  <a:spcPct val="90000"/>
                </a:lnSpc>
                <a:spcBef>
                  <a:spcPts val="600"/>
                </a:spcBef>
              </a:pPr>
              <a:r>
                <a:rPr lang="en-US" sz="2400" dirty="0">
                  <a:solidFill>
                    <a:schemeClr val="bg1"/>
                  </a:solidFill>
                </a:rPr>
                <a:t>Education</a:t>
              </a:r>
            </a:p>
          </p:txBody>
        </p:sp>
        <p:cxnSp>
          <p:nvCxnSpPr>
            <p:cNvPr id="19" name="Straight Connector 18">
              <a:extLst>
                <a:ext uri="{FF2B5EF4-FFF2-40B4-BE49-F238E27FC236}">
                  <a16:creationId xmlns:a16="http://schemas.microsoft.com/office/drawing/2014/main" xmlns="" id="{8A0A6E0C-3165-8447-ABA0-74518D3D9E49}"/>
                </a:ext>
              </a:extLst>
            </p:cNvPr>
            <p:cNvCxnSpPr/>
            <p:nvPr/>
          </p:nvCxnSpPr>
          <p:spPr>
            <a:xfrm flipH="1">
              <a:off x="0" y="496641"/>
              <a:ext cx="247447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xmlns="" id="{5005DD58-27B4-7242-9413-FEC9F171C67C}"/>
                </a:ext>
              </a:extLst>
            </p:cNvPr>
            <p:cNvCxnSpPr/>
            <p:nvPr/>
          </p:nvCxnSpPr>
          <p:spPr>
            <a:xfrm flipH="1">
              <a:off x="0" y="1278519"/>
              <a:ext cx="247447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23" name="Freeform 22">
            <a:extLst>
              <a:ext uri="{FF2B5EF4-FFF2-40B4-BE49-F238E27FC236}">
                <a16:creationId xmlns:a16="http://schemas.microsoft.com/office/drawing/2014/main" xmlns="" id="{F4C0E0C3-3D2D-A845-A830-D6725EDF1A2B}"/>
              </a:ext>
            </a:extLst>
          </p:cNvPr>
          <p:cNvSpPr/>
          <p:nvPr/>
        </p:nvSpPr>
        <p:spPr>
          <a:xfrm>
            <a:off x="5983234" y="2505596"/>
            <a:ext cx="616618" cy="601943"/>
          </a:xfrm>
          <a:custGeom>
            <a:avLst/>
            <a:gdLst>
              <a:gd name="connsiteX0" fmla="*/ 263203 w 533405"/>
              <a:gd name="connsiteY0" fmla="*/ 1 h 520710"/>
              <a:gd name="connsiteX1" fmla="*/ 266683 w 533405"/>
              <a:gd name="connsiteY1" fmla="*/ 90 h 520710"/>
              <a:gd name="connsiteX2" fmla="*/ 266734 w 533405"/>
              <a:gd name="connsiteY2" fmla="*/ 90 h 520710"/>
              <a:gd name="connsiteX3" fmla="*/ 266734 w 533405"/>
              <a:gd name="connsiteY3" fmla="*/ 38241 h 520710"/>
              <a:gd name="connsiteX4" fmla="*/ 266670 w 533405"/>
              <a:gd name="connsiteY4" fmla="*/ 38241 h 520710"/>
              <a:gd name="connsiteX5" fmla="*/ 264562 w 533405"/>
              <a:gd name="connsiteY5" fmla="*/ 38126 h 520710"/>
              <a:gd name="connsiteX6" fmla="*/ 263203 w 533405"/>
              <a:gd name="connsiteY6" fmla="*/ 38101 h 520710"/>
              <a:gd name="connsiteX7" fmla="*/ 178558 w 533405"/>
              <a:gd name="connsiteY7" fmla="*/ 124575 h 520710"/>
              <a:gd name="connsiteX8" fmla="*/ 178494 w 533405"/>
              <a:gd name="connsiteY8" fmla="*/ 125845 h 520710"/>
              <a:gd name="connsiteX9" fmla="*/ 178342 w 533405"/>
              <a:gd name="connsiteY9" fmla="*/ 127115 h 520710"/>
              <a:gd name="connsiteX10" fmla="*/ 213559 w 533405"/>
              <a:gd name="connsiteY10" fmla="*/ 255144 h 520710"/>
              <a:gd name="connsiteX11" fmla="*/ 231072 w 533405"/>
              <a:gd name="connsiteY11" fmla="*/ 269762 h 520710"/>
              <a:gd name="connsiteX12" fmla="*/ 189112 w 533405"/>
              <a:gd name="connsiteY12" fmla="*/ 284392 h 520710"/>
              <a:gd name="connsiteX13" fmla="*/ 140483 w 533405"/>
              <a:gd name="connsiteY13" fmla="*/ 122683 h 520710"/>
              <a:gd name="connsiteX14" fmla="*/ 263203 w 533405"/>
              <a:gd name="connsiteY14" fmla="*/ 1 h 520710"/>
              <a:gd name="connsiteX15" fmla="*/ 270285 w 533405"/>
              <a:gd name="connsiteY15" fmla="*/ 0 h 520710"/>
              <a:gd name="connsiteX16" fmla="*/ 392904 w 533405"/>
              <a:gd name="connsiteY16" fmla="*/ 122682 h 520710"/>
              <a:gd name="connsiteX17" fmla="*/ 377838 w 533405"/>
              <a:gd name="connsiteY17" fmla="*/ 237452 h 520710"/>
              <a:gd name="connsiteX18" fmla="*/ 344264 w 533405"/>
              <a:gd name="connsiteY18" fmla="*/ 284390 h 520710"/>
              <a:gd name="connsiteX19" fmla="*/ 346321 w 533405"/>
              <a:gd name="connsiteY19" fmla="*/ 294091 h 520710"/>
              <a:gd name="connsiteX20" fmla="*/ 364583 w 533405"/>
              <a:gd name="connsiteY20" fmla="*/ 338046 h 520710"/>
              <a:gd name="connsiteX21" fmla="*/ 480014 w 533405"/>
              <a:gd name="connsiteY21" fmla="*/ 403438 h 520710"/>
              <a:gd name="connsiteX22" fmla="*/ 533405 w 533405"/>
              <a:gd name="connsiteY22" fmla="*/ 487944 h 520710"/>
              <a:gd name="connsiteX23" fmla="*/ 497349 w 533405"/>
              <a:gd name="connsiteY23" fmla="*/ 520710 h 520710"/>
              <a:gd name="connsiteX24" fmla="*/ 266730 w 533405"/>
              <a:gd name="connsiteY24" fmla="*/ 520710 h 520710"/>
              <a:gd name="connsiteX25" fmla="*/ 266730 w 533405"/>
              <a:gd name="connsiteY25" fmla="*/ 520700 h 520710"/>
              <a:gd name="connsiteX26" fmla="*/ 36043 w 533405"/>
              <a:gd name="connsiteY26" fmla="*/ 520700 h 520710"/>
              <a:gd name="connsiteX27" fmla="*/ 0 w 533405"/>
              <a:gd name="connsiteY27" fmla="*/ 488176 h 520710"/>
              <a:gd name="connsiteX28" fmla="*/ 53378 w 533405"/>
              <a:gd name="connsiteY28" fmla="*/ 403441 h 520710"/>
              <a:gd name="connsiteX29" fmla="*/ 168796 w 533405"/>
              <a:gd name="connsiteY29" fmla="*/ 338049 h 520710"/>
              <a:gd name="connsiteX30" fmla="*/ 186474 w 533405"/>
              <a:gd name="connsiteY30" fmla="*/ 294691 h 520710"/>
              <a:gd name="connsiteX31" fmla="*/ 189116 w 533405"/>
              <a:gd name="connsiteY31" fmla="*/ 284391 h 520710"/>
              <a:gd name="connsiteX32" fmla="*/ 231076 w 533405"/>
              <a:gd name="connsiteY32" fmla="*/ 269761 h 520710"/>
              <a:gd name="connsiteX33" fmla="*/ 226454 w 533405"/>
              <a:gd name="connsiteY33" fmla="*/ 292100 h 520710"/>
              <a:gd name="connsiteX34" fmla="*/ 224130 w 533405"/>
              <a:gd name="connsiteY34" fmla="*/ 301536 h 520710"/>
              <a:gd name="connsiteX35" fmla="*/ 223622 w 533405"/>
              <a:gd name="connsiteY35" fmla="*/ 303314 h 520710"/>
              <a:gd name="connsiteX36" fmla="*/ 186626 w 533405"/>
              <a:gd name="connsiteY36" fmla="*/ 371729 h 520710"/>
              <a:gd name="connsiteX37" fmla="*/ 72822 w 533405"/>
              <a:gd name="connsiteY37" fmla="*/ 436207 h 520710"/>
              <a:gd name="connsiteX38" fmla="*/ 38875 w 533405"/>
              <a:gd name="connsiteY38" fmla="*/ 482600 h 520710"/>
              <a:gd name="connsiteX39" fmla="*/ 266738 w 533405"/>
              <a:gd name="connsiteY39" fmla="*/ 482600 h 520710"/>
              <a:gd name="connsiteX40" fmla="*/ 266738 w 533405"/>
              <a:gd name="connsiteY40" fmla="*/ 482610 h 520710"/>
              <a:gd name="connsiteX41" fmla="*/ 494593 w 533405"/>
              <a:gd name="connsiteY41" fmla="*/ 482610 h 520710"/>
              <a:gd name="connsiteX42" fmla="*/ 460773 w 533405"/>
              <a:gd name="connsiteY42" fmla="*/ 436319 h 520710"/>
              <a:gd name="connsiteX43" fmla="*/ 346753 w 533405"/>
              <a:gd name="connsiteY43" fmla="*/ 371739 h 520710"/>
              <a:gd name="connsiteX44" fmla="*/ 309123 w 533405"/>
              <a:gd name="connsiteY44" fmla="*/ 302537 h 520710"/>
              <a:gd name="connsiteX45" fmla="*/ 308970 w 533405"/>
              <a:gd name="connsiteY45" fmla="*/ 301953 h 520710"/>
              <a:gd name="connsiteX46" fmla="*/ 306456 w 533405"/>
              <a:gd name="connsiteY46" fmla="*/ 289354 h 520710"/>
              <a:gd name="connsiteX47" fmla="*/ 303726 w 533405"/>
              <a:gd name="connsiteY47" fmla="*/ 268581 h 520710"/>
              <a:gd name="connsiteX48" fmla="*/ 303724 w 533405"/>
              <a:gd name="connsiteY48" fmla="*/ 268580 h 520710"/>
              <a:gd name="connsiteX49" fmla="*/ 303726 w 533405"/>
              <a:gd name="connsiteY49" fmla="*/ 268579 h 520710"/>
              <a:gd name="connsiteX50" fmla="*/ 303725 w 533405"/>
              <a:gd name="connsiteY50" fmla="*/ 268577 h 520710"/>
              <a:gd name="connsiteX51" fmla="*/ 303727 w 533405"/>
              <a:gd name="connsiteY51" fmla="*/ 268578 h 520710"/>
              <a:gd name="connsiteX52" fmla="*/ 319828 w 533405"/>
              <a:gd name="connsiteY52" fmla="*/ 255143 h 520710"/>
              <a:gd name="connsiteX53" fmla="*/ 355020 w 533405"/>
              <a:gd name="connsiteY53" fmla="*/ 127013 h 520710"/>
              <a:gd name="connsiteX54" fmla="*/ 354893 w 533405"/>
              <a:gd name="connsiteY54" fmla="*/ 125844 h 520710"/>
              <a:gd name="connsiteX55" fmla="*/ 354817 w 533405"/>
              <a:gd name="connsiteY55" fmla="*/ 124574 h 520710"/>
              <a:gd name="connsiteX56" fmla="*/ 270285 w 533405"/>
              <a:gd name="connsiteY56" fmla="*/ 38100 h 520710"/>
              <a:gd name="connsiteX57" fmla="*/ 268698 w 533405"/>
              <a:gd name="connsiteY57" fmla="*/ 38138 h 520710"/>
              <a:gd name="connsiteX58" fmla="*/ 266742 w 533405"/>
              <a:gd name="connsiteY58" fmla="*/ 38240 h 520710"/>
              <a:gd name="connsiteX59" fmla="*/ 266742 w 533405"/>
              <a:gd name="connsiteY59" fmla="*/ 89 h 520710"/>
              <a:gd name="connsiteX60" fmla="*/ 270285 w 533405"/>
              <a:gd name="connsiteY60" fmla="*/ 0 h 520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33405" h="520710">
                <a:moveTo>
                  <a:pt x="263203" y="1"/>
                </a:moveTo>
                <a:cubicBezTo>
                  <a:pt x="264791" y="1"/>
                  <a:pt x="265972" y="52"/>
                  <a:pt x="266683" y="90"/>
                </a:cubicBezTo>
                <a:lnTo>
                  <a:pt x="266734" y="90"/>
                </a:lnTo>
                <a:lnTo>
                  <a:pt x="266734" y="38241"/>
                </a:lnTo>
                <a:lnTo>
                  <a:pt x="266670" y="38241"/>
                </a:lnTo>
                <a:lnTo>
                  <a:pt x="264562" y="38126"/>
                </a:lnTo>
                <a:cubicBezTo>
                  <a:pt x="264283" y="38114"/>
                  <a:pt x="263813" y="38101"/>
                  <a:pt x="263203" y="38101"/>
                </a:cubicBezTo>
                <a:cubicBezTo>
                  <a:pt x="190686" y="38101"/>
                  <a:pt x="179853" y="98578"/>
                  <a:pt x="178558" y="124575"/>
                </a:cubicBezTo>
                <a:lnTo>
                  <a:pt x="178494" y="125845"/>
                </a:lnTo>
                <a:lnTo>
                  <a:pt x="178342" y="127115"/>
                </a:lnTo>
                <a:cubicBezTo>
                  <a:pt x="175548" y="152134"/>
                  <a:pt x="176412" y="224156"/>
                  <a:pt x="213559" y="255144"/>
                </a:cubicBezTo>
                <a:lnTo>
                  <a:pt x="231072" y="269762"/>
                </a:lnTo>
                <a:lnTo>
                  <a:pt x="189112" y="284392"/>
                </a:lnTo>
                <a:cubicBezTo>
                  <a:pt x="127555" y="233008"/>
                  <a:pt x="140483" y="122683"/>
                  <a:pt x="140483" y="122683"/>
                </a:cubicBezTo>
                <a:cubicBezTo>
                  <a:pt x="146211" y="7405"/>
                  <a:pt x="241677" y="1"/>
                  <a:pt x="263203" y="1"/>
                </a:cubicBezTo>
                <a:close/>
                <a:moveTo>
                  <a:pt x="270285" y="0"/>
                </a:moveTo>
                <a:cubicBezTo>
                  <a:pt x="292231" y="0"/>
                  <a:pt x="387163" y="7404"/>
                  <a:pt x="392904" y="122682"/>
                </a:cubicBezTo>
                <a:cubicBezTo>
                  <a:pt x="392904" y="122682"/>
                  <a:pt x="400176" y="184747"/>
                  <a:pt x="377838" y="237452"/>
                </a:cubicBezTo>
                <a:lnTo>
                  <a:pt x="344264" y="284390"/>
                </a:lnTo>
                <a:lnTo>
                  <a:pt x="346321" y="294091"/>
                </a:lnTo>
                <a:cubicBezTo>
                  <a:pt x="349394" y="309852"/>
                  <a:pt x="355338" y="333385"/>
                  <a:pt x="364583" y="338046"/>
                </a:cubicBezTo>
                <a:cubicBezTo>
                  <a:pt x="364583" y="338046"/>
                  <a:pt x="420921" y="368412"/>
                  <a:pt x="480014" y="403438"/>
                </a:cubicBezTo>
                <a:cubicBezTo>
                  <a:pt x="520463" y="427073"/>
                  <a:pt x="530814" y="452841"/>
                  <a:pt x="533405" y="487944"/>
                </a:cubicBezTo>
                <a:cubicBezTo>
                  <a:pt x="531563" y="506308"/>
                  <a:pt x="516221" y="520710"/>
                  <a:pt x="497349" y="520710"/>
                </a:cubicBezTo>
                <a:lnTo>
                  <a:pt x="266730" y="520710"/>
                </a:lnTo>
                <a:lnTo>
                  <a:pt x="266730" y="520700"/>
                </a:lnTo>
                <a:lnTo>
                  <a:pt x="36043" y="520700"/>
                </a:lnTo>
                <a:cubicBezTo>
                  <a:pt x="17234" y="520700"/>
                  <a:pt x="1943" y="506425"/>
                  <a:pt x="0" y="488176"/>
                </a:cubicBezTo>
                <a:cubicBezTo>
                  <a:pt x="2654" y="452959"/>
                  <a:pt x="13399" y="427127"/>
                  <a:pt x="53378" y="403441"/>
                </a:cubicBezTo>
                <a:cubicBezTo>
                  <a:pt x="112484" y="368415"/>
                  <a:pt x="168796" y="338049"/>
                  <a:pt x="168796" y="338049"/>
                </a:cubicBezTo>
                <a:cubicBezTo>
                  <a:pt x="178029" y="333375"/>
                  <a:pt x="183388" y="310452"/>
                  <a:pt x="186474" y="294691"/>
                </a:cubicBezTo>
                <a:cubicBezTo>
                  <a:pt x="187693" y="290017"/>
                  <a:pt x="188062" y="289522"/>
                  <a:pt x="189116" y="284391"/>
                </a:cubicBezTo>
                <a:lnTo>
                  <a:pt x="231076" y="269761"/>
                </a:lnTo>
                <a:lnTo>
                  <a:pt x="226454" y="292100"/>
                </a:lnTo>
                <a:cubicBezTo>
                  <a:pt x="225450" y="296914"/>
                  <a:pt x="224892" y="298869"/>
                  <a:pt x="224130" y="301536"/>
                </a:cubicBezTo>
                <a:cubicBezTo>
                  <a:pt x="223977" y="302057"/>
                  <a:pt x="223812" y="302616"/>
                  <a:pt x="223622" y="303314"/>
                </a:cubicBezTo>
                <a:cubicBezTo>
                  <a:pt x="217094" y="336233"/>
                  <a:pt x="208166" y="360477"/>
                  <a:pt x="186626" y="371729"/>
                </a:cubicBezTo>
                <a:cubicBezTo>
                  <a:pt x="182270" y="374079"/>
                  <a:pt x="128435" y="403251"/>
                  <a:pt x="72822" y="436207"/>
                </a:cubicBezTo>
                <a:cubicBezTo>
                  <a:pt x="48641" y="450546"/>
                  <a:pt x="41504" y="462953"/>
                  <a:pt x="38875" y="482600"/>
                </a:cubicBezTo>
                <a:lnTo>
                  <a:pt x="266738" y="482600"/>
                </a:lnTo>
                <a:lnTo>
                  <a:pt x="266738" y="482610"/>
                </a:lnTo>
                <a:lnTo>
                  <a:pt x="494593" y="482610"/>
                </a:lnTo>
                <a:cubicBezTo>
                  <a:pt x="492041" y="462519"/>
                  <a:pt x="485170" y="450593"/>
                  <a:pt x="460773" y="436319"/>
                </a:cubicBezTo>
                <a:cubicBezTo>
                  <a:pt x="404944" y="403248"/>
                  <a:pt x="351045" y="374051"/>
                  <a:pt x="346753" y="371739"/>
                </a:cubicBezTo>
                <a:cubicBezTo>
                  <a:pt x="328122" y="361986"/>
                  <a:pt x="316819" y="341196"/>
                  <a:pt x="309123" y="302537"/>
                </a:cubicBezTo>
                <a:lnTo>
                  <a:pt x="308970" y="301953"/>
                </a:lnTo>
                <a:cubicBezTo>
                  <a:pt x="308246" y="299209"/>
                  <a:pt x="307268" y="295463"/>
                  <a:pt x="306456" y="289354"/>
                </a:cubicBezTo>
                <a:lnTo>
                  <a:pt x="303726" y="268581"/>
                </a:lnTo>
                <a:lnTo>
                  <a:pt x="303724" y="268580"/>
                </a:lnTo>
                <a:lnTo>
                  <a:pt x="303726" y="268579"/>
                </a:lnTo>
                <a:lnTo>
                  <a:pt x="303725" y="268577"/>
                </a:lnTo>
                <a:lnTo>
                  <a:pt x="303727" y="268578"/>
                </a:lnTo>
                <a:lnTo>
                  <a:pt x="319828" y="255143"/>
                </a:lnTo>
                <a:cubicBezTo>
                  <a:pt x="356963" y="224155"/>
                  <a:pt x="357826" y="152133"/>
                  <a:pt x="355020" y="127013"/>
                </a:cubicBezTo>
                <a:lnTo>
                  <a:pt x="354893" y="125844"/>
                </a:lnTo>
                <a:lnTo>
                  <a:pt x="354817" y="124574"/>
                </a:lnTo>
                <a:cubicBezTo>
                  <a:pt x="351083" y="49340"/>
                  <a:pt x="300245" y="38100"/>
                  <a:pt x="270285" y="38100"/>
                </a:cubicBezTo>
                <a:cubicBezTo>
                  <a:pt x="269574" y="38100"/>
                  <a:pt x="269041" y="38113"/>
                  <a:pt x="268698" y="38138"/>
                </a:cubicBezTo>
                <a:lnTo>
                  <a:pt x="266742" y="38240"/>
                </a:lnTo>
                <a:lnTo>
                  <a:pt x="266742" y="89"/>
                </a:lnTo>
                <a:cubicBezTo>
                  <a:pt x="267491" y="51"/>
                  <a:pt x="268685" y="0"/>
                  <a:pt x="270285"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530016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5A85C76-843C-2B42-8FF0-BADA477588F4}"/>
              </a:ext>
            </a:extLst>
          </p:cNvPr>
          <p:cNvSpPr>
            <a:spLocks noGrp="1"/>
          </p:cNvSpPr>
          <p:nvPr>
            <p:ph type="title"/>
          </p:nvPr>
        </p:nvSpPr>
        <p:spPr/>
        <p:txBody>
          <a:bodyPr>
            <a:spAutoFit/>
          </a:bodyPr>
          <a:lstStyle/>
          <a:p>
            <a:r>
              <a:rPr lang="en-US" dirty="0"/>
              <a:t>Marketing Tools Matrix</a:t>
            </a:r>
          </a:p>
        </p:txBody>
      </p:sp>
      <p:sp>
        <p:nvSpPr>
          <p:cNvPr id="3" name="Content Placeholder 2">
            <a:extLst>
              <a:ext uri="{FF2B5EF4-FFF2-40B4-BE49-F238E27FC236}">
                <a16:creationId xmlns:a16="http://schemas.microsoft.com/office/drawing/2014/main" xmlns="" id="{8FF756F4-82DF-4942-B229-8B301738D041}"/>
              </a:ext>
            </a:extLst>
          </p:cNvPr>
          <p:cNvSpPr>
            <a:spLocks noGrp="1"/>
          </p:cNvSpPr>
          <p:nvPr>
            <p:ph idx="12"/>
          </p:nvPr>
        </p:nvSpPr>
        <p:spPr>
          <a:xfrm>
            <a:off x="560717" y="1053458"/>
            <a:ext cx="10719901" cy="553998"/>
          </a:xfrm>
        </p:spPr>
        <p:txBody>
          <a:bodyPr wrap="square">
            <a:spAutoFit/>
          </a:bodyPr>
          <a:lstStyle/>
          <a:p>
            <a:r>
              <a:rPr lang="en-US" dirty="0"/>
              <a:t>The matrix below outlines which of the tools / resources in this toolkit can be used in different stages of the TPSP journey with American Express, and is aligned with your TPSP pipeline.</a:t>
            </a:r>
          </a:p>
        </p:txBody>
      </p:sp>
      <p:graphicFrame>
        <p:nvGraphicFramePr>
          <p:cNvPr id="4" name="Table 3">
            <a:extLst>
              <a:ext uri="{FF2B5EF4-FFF2-40B4-BE49-F238E27FC236}">
                <a16:creationId xmlns:a16="http://schemas.microsoft.com/office/drawing/2014/main" xmlns="" id="{51F70F2E-FB21-BB42-B2BB-5A77C90B7C39}"/>
              </a:ext>
            </a:extLst>
          </p:cNvPr>
          <p:cNvGraphicFramePr>
            <a:graphicFrameLocks noGrp="1"/>
          </p:cNvGraphicFramePr>
          <p:nvPr>
            <p:extLst>
              <p:ext uri="{D42A27DB-BD31-4B8C-83A1-F6EECF244321}">
                <p14:modId xmlns:p14="http://schemas.microsoft.com/office/powerpoint/2010/main" val="249601250"/>
              </p:ext>
            </p:extLst>
          </p:nvPr>
        </p:nvGraphicFramePr>
        <p:xfrm>
          <a:off x="560718" y="1706911"/>
          <a:ext cx="10962800" cy="5257800"/>
        </p:xfrm>
        <a:graphic>
          <a:graphicData uri="http://schemas.openxmlformats.org/drawingml/2006/table">
            <a:tbl>
              <a:tblPr firstRow="1" bandRow="1">
                <a:tableStyleId>{5C22544A-7EE6-4342-B048-85BDC9FD1C3A}</a:tableStyleId>
              </a:tblPr>
              <a:tblGrid>
                <a:gridCol w="3408609">
                  <a:extLst>
                    <a:ext uri="{9D8B030D-6E8A-4147-A177-3AD203B41FA5}">
                      <a16:colId xmlns:a16="http://schemas.microsoft.com/office/drawing/2014/main" xmlns="" val="20000"/>
                    </a:ext>
                  </a:extLst>
                </a:gridCol>
                <a:gridCol w="2795155">
                  <a:extLst>
                    <a:ext uri="{9D8B030D-6E8A-4147-A177-3AD203B41FA5}">
                      <a16:colId xmlns:a16="http://schemas.microsoft.com/office/drawing/2014/main" xmlns="" val="20001"/>
                    </a:ext>
                  </a:extLst>
                </a:gridCol>
                <a:gridCol w="2483427">
                  <a:extLst>
                    <a:ext uri="{9D8B030D-6E8A-4147-A177-3AD203B41FA5}">
                      <a16:colId xmlns:a16="http://schemas.microsoft.com/office/drawing/2014/main" xmlns="" val="20002"/>
                    </a:ext>
                  </a:extLst>
                </a:gridCol>
                <a:gridCol w="2275609">
                  <a:extLst>
                    <a:ext uri="{9D8B030D-6E8A-4147-A177-3AD203B41FA5}">
                      <a16:colId xmlns:a16="http://schemas.microsoft.com/office/drawing/2014/main" xmlns="" val="20003"/>
                    </a:ext>
                  </a:extLst>
                </a:gridCol>
              </a:tblGrid>
              <a:tr h="279363">
                <a:tc>
                  <a:txBody>
                    <a:bodyPr/>
                    <a:lstStyle/>
                    <a:p>
                      <a:pPr algn="ctr"/>
                      <a:r>
                        <a:rPr lang="en-US" sz="1500" b="0" dirty="0">
                          <a:latin typeface="Cambria" panose="02040503050406030204" pitchFamily="18" charset="0"/>
                        </a:rPr>
                        <a:t>Tools / Resources</a:t>
                      </a:r>
                    </a:p>
                  </a:txBody>
                  <a:tcPr anchor="ctr"/>
                </a:tc>
                <a:tc>
                  <a:txBody>
                    <a:bodyPr/>
                    <a:lstStyle/>
                    <a:p>
                      <a:pPr algn="ctr"/>
                      <a:r>
                        <a:rPr lang="en-US" sz="1500" b="0" dirty="0">
                          <a:latin typeface="Cambria" panose="02040503050406030204" pitchFamily="18" charset="0"/>
                        </a:rPr>
                        <a:t>TPSP &amp; Amex Stages 1, 3, 4, 5</a:t>
                      </a:r>
                    </a:p>
                  </a:txBody>
                  <a:tcPr anchor="ctr"/>
                </a:tc>
                <a:tc>
                  <a:txBody>
                    <a:bodyPr/>
                    <a:lstStyle/>
                    <a:p>
                      <a:pPr algn="ctr"/>
                      <a:r>
                        <a:rPr lang="en-US" sz="1500" b="0" dirty="0">
                          <a:latin typeface="Cambria" panose="02040503050406030204" pitchFamily="18" charset="0"/>
                        </a:rPr>
                        <a:t>Enablement Stages 6, 7</a:t>
                      </a:r>
                    </a:p>
                  </a:txBody>
                  <a:tcPr anchor="ctr"/>
                </a:tc>
                <a:tc>
                  <a:txBody>
                    <a:bodyPr/>
                    <a:lstStyle/>
                    <a:p>
                      <a:pPr algn="ctr"/>
                      <a:r>
                        <a:rPr lang="en-US" sz="1500" b="0" baseline="0" dirty="0">
                          <a:latin typeface="Cambria" panose="02040503050406030204" pitchFamily="18" charset="0"/>
                        </a:rPr>
                        <a:t>Activation Stages 2, 7</a:t>
                      </a:r>
                      <a:endParaRPr lang="en-US" sz="1500" b="0" dirty="0">
                        <a:latin typeface="Cambria" panose="02040503050406030204" pitchFamily="18" charset="0"/>
                      </a:endParaRPr>
                    </a:p>
                  </a:txBody>
                  <a:tcPr anchor="ctr"/>
                </a:tc>
                <a:extLst>
                  <a:ext uri="{0D108BD9-81ED-4DB2-BD59-A6C34878D82A}">
                    <a16:rowId xmlns:a16="http://schemas.microsoft.com/office/drawing/2014/main" xmlns="" val="10000"/>
                  </a:ext>
                </a:extLst>
              </a:tr>
              <a:tr h="226595">
                <a:tc>
                  <a:txBody>
                    <a:bodyPr/>
                    <a:lstStyle/>
                    <a:p>
                      <a:r>
                        <a:rPr lang="en-US" sz="1200" b="0" i="0" dirty="0">
                          <a:latin typeface="Arial" panose="020B0604020202020204" pitchFamily="34" charset="0"/>
                        </a:rPr>
                        <a:t>Who We Are</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extLst>
                  <a:ext uri="{0D108BD9-81ED-4DB2-BD59-A6C34878D82A}">
                    <a16:rowId xmlns:a16="http://schemas.microsoft.com/office/drawing/2014/main" xmlns="" val="10001"/>
                  </a:ext>
                </a:extLst>
              </a:tr>
              <a:tr h="226595">
                <a:tc>
                  <a:txBody>
                    <a:bodyPr/>
                    <a:lstStyle/>
                    <a:p>
                      <a:r>
                        <a:rPr lang="en-US" sz="1200" b="0" i="0" dirty="0">
                          <a:latin typeface="Arial" panose="020B0604020202020204" pitchFamily="34" charset="0"/>
                        </a:rPr>
                        <a:t>At Amex We…</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extLst>
                  <a:ext uri="{0D108BD9-81ED-4DB2-BD59-A6C34878D82A}">
                    <a16:rowId xmlns:a16="http://schemas.microsoft.com/office/drawing/2014/main" xmlns="" val="10002"/>
                  </a:ext>
                </a:extLst>
              </a:tr>
              <a:tr h="226595">
                <a:tc>
                  <a:txBody>
                    <a:bodyPr/>
                    <a:lstStyle/>
                    <a:p>
                      <a:r>
                        <a:rPr lang="en-US" sz="1200" b="0" i="0" dirty="0">
                          <a:latin typeface="Arial" panose="020B0604020202020204" pitchFamily="34" charset="0"/>
                        </a:rPr>
                        <a:t>Lower Price / Faster Pay</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extLst>
                  <a:ext uri="{0D108BD9-81ED-4DB2-BD59-A6C34878D82A}">
                    <a16:rowId xmlns:a16="http://schemas.microsoft.com/office/drawing/2014/main" xmlns="" val="10003"/>
                  </a:ext>
                </a:extLst>
              </a:tr>
              <a:tr h="226595">
                <a:tc>
                  <a:txBody>
                    <a:bodyPr/>
                    <a:lstStyle/>
                    <a:p>
                      <a:r>
                        <a:rPr lang="en-US" sz="1200" b="0" i="0" dirty="0">
                          <a:latin typeface="Arial" panose="020B0604020202020204" pitchFamily="34" charset="0"/>
                        </a:rPr>
                        <a:t>Reconciliation</a:t>
                      </a:r>
                      <a:r>
                        <a:rPr lang="en-US" sz="1200" b="0" i="0" baseline="0" dirty="0">
                          <a:latin typeface="Arial" panose="020B0604020202020204" pitchFamily="34" charset="0"/>
                        </a:rPr>
                        <a:t> &amp; Reports</a:t>
                      </a:r>
                      <a:endParaRPr lang="en-US" sz="1200" b="0" i="0" dirty="0">
                        <a:latin typeface="Arial" panose="020B0604020202020204" pitchFamily="34" charset="0"/>
                      </a:endParaRP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extLst>
                  <a:ext uri="{0D108BD9-81ED-4DB2-BD59-A6C34878D82A}">
                    <a16:rowId xmlns:a16="http://schemas.microsoft.com/office/drawing/2014/main" xmlns="" val="10004"/>
                  </a:ext>
                </a:extLst>
              </a:tr>
              <a:tr h="226595">
                <a:tc>
                  <a:txBody>
                    <a:bodyPr/>
                    <a:lstStyle/>
                    <a:p>
                      <a:r>
                        <a:rPr lang="en-US" sz="1200" b="0" i="0" dirty="0">
                          <a:latin typeface="Arial" panose="020B0604020202020204" pitchFamily="34" charset="0"/>
                        </a:rPr>
                        <a:t>Sponsored Merchant File</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extLst>
                  <a:ext uri="{0D108BD9-81ED-4DB2-BD59-A6C34878D82A}">
                    <a16:rowId xmlns:a16="http://schemas.microsoft.com/office/drawing/2014/main" xmlns="" val="10005"/>
                  </a:ext>
                </a:extLst>
              </a:tr>
              <a:tr h="226595">
                <a:tc>
                  <a:txBody>
                    <a:bodyPr/>
                    <a:lstStyle/>
                    <a:p>
                      <a:r>
                        <a:rPr lang="en-US" sz="1200" b="0" i="0" dirty="0">
                          <a:latin typeface="Arial" panose="020B0604020202020204" pitchFamily="34" charset="0"/>
                        </a:rPr>
                        <a:t>Amex Value – POP</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extLst>
                  <a:ext uri="{0D108BD9-81ED-4DB2-BD59-A6C34878D82A}">
                    <a16:rowId xmlns:a16="http://schemas.microsoft.com/office/drawing/2014/main" xmlns="" val="10006"/>
                  </a:ext>
                </a:extLst>
              </a:tr>
              <a:tr h="226595">
                <a:tc>
                  <a:txBody>
                    <a:bodyPr/>
                    <a:lstStyle/>
                    <a:p>
                      <a:r>
                        <a:rPr lang="en-US" sz="1200" b="0" i="0" dirty="0">
                          <a:latin typeface="Arial" panose="020B0604020202020204" pitchFamily="34" charset="0"/>
                        </a:rPr>
                        <a:t>Why Accept Amex</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extLst>
                  <a:ext uri="{0D108BD9-81ED-4DB2-BD59-A6C34878D82A}">
                    <a16:rowId xmlns:a16="http://schemas.microsoft.com/office/drawing/2014/main" xmlns="" val="10007"/>
                  </a:ext>
                </a:extLst>
              </a:tr>
              <a:tr h="226595">
                <a:tc>
                  <a:txBody>
                    <a:bodyPr/>
                    <a:lstStyle/>
                    <a:p>
                      <a:r>
                        <a:rPr lang="en-US" sz="1200" b="0" i="0" dirty="0">
                          <a:latin typeface="Arial" panose="020B0604020202020204" pitchFamily="34" charset="0"/>
                        </a:rPr>
                        <a:t>Reasons to Accept</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extLst>
                  <a:ext uri="{0D108BD9-81ED-4DB2-BD59-A6C34878D82A}">
                    <a16:rowId xmlns:a16="http://schemas.microsoft.com/office/drawing/2014/main" xmlns="" val="10008"/>
                  </a:ext>
                </a:extLst>
              </a:tr>
              <a:tr h="226595">
                <a:tc>
                  <a:txBody>
                    <a:bodyPr/>
                    <a:lstStyle/>
                    <a:p>
                      <a:r>
                        <a:rPr lang="en-US" sz="1200" b="0" i="0" dirty="0">
                          <a:latin typeface="Arial" panose="020B0604020202020204" pitchFamily="34" charset="0"/>
                        </a:rPr>
                        <a:t>Conference Sell Sheet</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extLst>
                  <a:ext uri="{0D108BD9-81ED-4DB2-BD59-A6C34878D82A}">
                    <a16:rowId xmlns:a16="http://schemas.microsoft.com/office/drawing/2014/main" xmlns="" val="10009"/>
                  </a:ext>
                </a:extLst>
              </a:tr>
              <a:tr h="226595">
                <a:tc>
                  <a:txBody>
                    <a:bodyPr/>
                    <a:lstStyle/>
                    <a:p>
                      <a:r>
                        <a:rPr lang="en-US" sz="1200" b="0" i="0" dirty="0">
                          <a:latin typeface="Arial" panose="020B0604020202020204" pitchFamily="34" charset="0"/>
                        </a:rPr>
                        <a:t>Enablement</a:t>
                      </a:r>
                      <a:r>
                        <a:rPr lang="en-US" sz="1200" b="0" i="0" baseline="0" dirty="0">
                          <a:latin typeface="Arial" panose="020B0604020202020204" pitchFamily="34" charset="0"/>
                        </a:rPr>
                        <a:t> Letter </a:t>
                      </a:r>
                      <a:endParaRPr lang="en-US" sz="1200" b="0" i="0" dirty="0">
                        <a:latin typeface="Arial" panose="020B0604020202020204" pitchFamily="34" charset="0"/>
                      </a:endParaRP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extLst>
                  <a:ext uri="{0D108BD9-81ED-4DB2-BD59-A6C34878D82A}">
                    <a16:rowId xmlns:a16="http://schemas.microsoft.com/office/drawing/2014/main" xmlns="" val="10010"/>
                  </a:ext>
                </a:extLst>
              </a:tr>
              <a:tr h="226595">
                <a:tc>
                  <a:txBody>
                    <a:bodyPr/>
                    <a:lstStyle/>
                    <a:p>
                      <a:r>
                        <a:rPr lang="en-US" sz="1200" b="0" i="0" dirty="0">
                          <a:latin typeface="Arial" panose="020B0604020202020204" pitchFamily="34" charset="0"/>
                        </a:rPr>
                        <a:t>Post-Enablement Letter</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extLst>
                  <a:ext uri="{0D108BD9-81ED-4DB2-BD59-A6C34878D82A}">
                    <a16:rowId xmlns:a16="http://schemas.microsoft.com/office/drawing/2014/main" xmlns="" val="10011"/>
                  </a:ext>
                </a:extLst>
              </a:tr>
              <a:tr h="226595">
                <a:tc>
                  <a:txBody>
                    <a:bodyPr/>
                    <a:lstStyle/>
                    <a:p>
                      <a:r>
                        <a:rPr lang="en-US" sz="1200" b="0" i="0" dirty="0">
                          <a:latin typeface="Arial" panose="020B0604020202020204" pitchFamily="34" charset="0"/>
                        </a:rPr>
                        <a:t>Objections</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extLst>
                  <a:ext uri="{0D108BD9-81ED-4DB2-BD59-A6C34878D82A}">
                    <a16:rowId xmlns:a16="http://schemas.microsoft.com/office/drawing/2014/main" xmlns="" val="10012"/>
                  </a:ext>
                </a:extLst>
              </a:tr>
              <a:tr h="226595">
                <a:tc>
                  <a:txBody>
                    <a:bodyPr/>
                    <a:lstStyle/>
                    <a:p>
                      <a:r>
                        <a:rPr lang="en-US" sz="1200" b="0" i="0" dirty="0">
                          <a:latin typeface="Arial" panose="020B0604020202020204" pitchFamily="34" charset="0"/>
                        </a:rPr>
                        <a:t>Communicate Acceptance Copy</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extLst>
                  <a:ext uri="{0D108BD9-81ED-4DB2-BD59-A6C34878D82A}">
                    <a16:rowId xmlns:a16="http://schemas.microsoft.com/office/drawing/2014/main" xmlns="" val="10013"/>
                  </a:ext>
                </a:extLst>
              </a:tr>
              <a:tr h="226595">
                <a:tc>
                  <a:txBody>
                    <a:bodyPr/>
                    <a:lstStyle/>
                    <a:p>
                      <a:r>
                        <a:rPr lang="en-US" sz="1200" b="0" i="0" dirty="0">
                          <a:latin typeface="Arial" panose="020B0604020202020204" pitchFamily="34" charset="0"/>
                        </a:rPr>
                        <a:t>CM</a:t>
                      </a:r>
                      <a:r>
                        <a:rPr lang="en-US" sz="1200" b="0" i="0" baseline="0" dirty="0">
                          <a:latin typeface="Arial" panose="020B0604020202020204" pitchFamily="34" charset="0"/>
                        </a:rPr>
                        <a:t> </a:t>
                      </a:r>
                      <a:r>
                        <a:rPr lang="en-US" sz="1200" b="0" i="0" dirty="0">
                          <a:latin typeface="Arial" panose="020B0604020202020204" pitchFamily="34" charset="0"/>
                        </a:rPr>
                        <a:t>Marketing Channels</a:t>
                      </a: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extLst>
                  <a:ext uri="{0D108BD9-81ED-4DB2-BD59-A6C34878D82A}">
                    <a16:rowId xmlns:a16="http://schemas.microsoft.com/office/drawing/2014/main" xmlns="" val="10014"/>
                  </a:ext>
                </a:extLst>
              </a:tr>
              <a:tr h="226595">
                <a:tc>
                  <a:txBody>
                    <a:bodyPr/>
                    <a:lstStyle/>
                    <a:p>
                      <a:r>
                        <a:rPr lang="en-US" sz="1200" b="0" i="0" dirty="0">
                          <a:latin typeface="Arial" panose="020B0604020202020204" pitchFamily="34" charset="0"/>
                        </a:rPr>
                        <a:t>Benefits of Acceptance – Channels</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extLst>
                  <a:ext uri="{0D108BD9-81ED-4DB2-BD59-A6C34878D82A}">
                    <a16:rowId xmlns:a16="http://schemas.microsoft.com/office/drawing/2014/main" xmlns="" val="10015"/>
                  </a:ext>
                </a:extLst>
              </a:tr>
              <a:tr h="226595">
                <a:tc>
                  <a:txBody>
                    <a:bodyPr/>
                    <a:lstStyle/>
                    <a:p>
                      <a:r>
                        <a:rPr lang="en-US" sz="1200" b="0" i="0" dirty="0">
                          <a:latin typeface="Arial" panose="020B0604020202020204" pitchFamily="34" charset="0"/>
                        </a:rPr>
                        <a:t>Collaborative Marketing Ideas</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extLst>
                  <a:ext uri="{0D108BD9-81ED-4DB2-BD59-A6C34878D82A}">
                    <a16:rowId xmlns:a16="http://schemas.microsoft.com/office/drawing/2014/main" xmlns="" val="10016"/>
                  </a:ext>
                </a:extLst>
              </a:tr>
              <a:tr h="226595">
                <a:tc>
                  <a:txBody>
                    <a:bodyPr/>
                    <a:lstStyle/>
                    <a:p>
                      <a:r>
                        <a:rPr lang="en-US" sz="1200" b="0" i="0" dirty="0">
                          <a:latin typeface="Arial" panose="020B0604020202020204" pitchFamily="34" charset="0"/>
                        </a:rPr>
                        <a:t>Incentives</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extLst>
                  <a:ext uri="{0D108BD9-81ED-4DB2-BD59-A6C34878D82A}">
                    <a16:rowId xmlns:a16="http://schemas.microsoft.com/office/drawing/2014/main" xmlns="" val="10017"/>
                  </a:ext>
                </a:extLst>
              </a:tr>
              <a:tr h="226595">
                <a:tc>
                  <a:txBody>
                    <a:bodyPr/>
                    <a:lstStyle/>
                    <a:p>
                      <a:r>
                        <a:rPr lang="en-US" sz="1200" b="0" i="0" dirty="0">
                          <a:latin typeface="Arial" panose="020B0604020202020204" pitchFamily="34" charset="0"/>
                        </a:rPr>
                        <a:t>Business Value</a:t>
                      </a:r>
                    </a:p>
                  </a:txBody>
                  <a:tcPr anchor="ctr"/>
                </a:tc>
                <a:tc>
                  <a:txBody>
                    <a:bodyPr/>
                    <a:lstStyle/>
                    <a:p>
                      <a:pPr algn="ctr"/>
                      <a:r>
                        <a:rPr lang="en-US" sz="1200" dirty="0">
                          <a:solidFill>
                            <a:schemeClr val="accent1"/>
                          </a:solidFill>
                          <a:latin typeface="BentonSans Light" panose="02000503000000020004" pitchFamily="2" charset="0"/>
                        </a:rPr>
                        <a:t>●</a:t>
                      </a: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tc>
                  <a:txBody>
                    <a:bodyPr/>
                    <a:lstStyle/>
                    <a:p>
                      <a:pPr algn="ctr"/>
                      <a:endParaRPr lang="en-US" sz="1200" dirty="0">
                        <a:solidFill>
                          <a:schemeClr val="accent1"/>
                        </a:solidFill>
                        <a:latin typeface="BentonSans Light" panose="02000503000000020004" pitchFamily="2" charset="0"/>
                      </a:endParaRPr>
                    </a:p>
                  </a:txBody>
                  <a:tcPr anchor="ctr"/>
                </a:tc>
                <a:extLst>
                  <a:ext uri="{0D108BD9-81ED-4DB2-BD59-A6C34878D82A}">
                    <a16:rowId xmlns:a16="http://schemas.microsoft.com/office/drawing/2014/main" xmlns="" val="10018"/>
                  </a:ext>
                </a:extLst>
              </a:tr>
            </a:tbl>
          </a:graphicData>
        </a:graphic>
      </p:graphicFrame>
      <p:sp>
        <p:nvSpPr>
          <p:cNvPr id="5" name="TextBox 4"/>
          <p:cNvSpPr txBox="1"/>
          <p:nvPr/>
        </p:nvSpPr>
        <p:spPr>
          <a:xfrm>
            <a:off x="10430539" y="3019876"/>
            <a:ext cx="2945219"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rPr>
              <a:t>Cross-check with contents</a:t>
            </a:r>
          </a:p>
        </p:txBody>
      </p:sp>
    </p:spTree>
    <p:extLst>
      <p:ext uri="{BB962C8B-B14F-4D97-AF65-F5344CB8AC3E}">
        <p14:creationId xmlns:p14="http://schemas.microsoft.com/office/powerpoint/2010/main" val="3445651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5409B0AB-480C-684C-8957-F9CE929D4672}"/>
              </a:ext>
            </a:extLst>
          </p:cNvPr>
          <p:cNvSpPr txBox="1"/>
          <p:nvPr/>
        </p:nvSpPr>
        <p:spPr>
          <a:xfrm>
            <a:off x="4014651" y="6286014"/>
            <a:ext cx="9274629" cy="615553"/>
          </a:xfrm>
          <a:prstGeom prst="rect">
            <a:avLst/>
          </a:prstGeom>
        </p:spPr>
        <p:txBody>
          <a:bodyPr wrap="square" lIns="0" tIns="0" rIns="0" bIns="0" rtlCol="0" anchor="b" anchorCtr="0">
            <a:spAutoFit/>
          </a:bodyPr>
          <a:lstStyle/>
          <a:p>
            <a:pPr>
              <a:tabLst>
                <a:tab pos="114300" algn="l"/>
              </a:tabLst>
            </a:pPr>
            <a:r>
              <a:rPr lang="en-US" sz="800" dirty="0">
                <a:solidFill>
                  <a:schemeClr val="accent6"/>
                </a:solidFill>
              </a:rPr>
              <a:t>(1) Source: American Express commissioned internet panel survey conducted in May 2017 based on insurance purchases made in the 12 months prior to the survey. Definition of American Express® Card Members: Respondents who claim that they have an American Express Card and that they used that card to make insurance purchases in the prior 12 months. Definition of Non-Card Members: Respondents who reported that they do not have any type of American Express Card and that they used Visa, MasterCard, a debit card, direct transfer or payment services to make insurance purchases in the prior 12 months. (2) American Express commissioned internet panel survey conducted in May 2016 based on recurring bill payments made in the 12 months prior to the survey. Definition of American Express® Card Members: Respondents who have reported that they have an American Express card and that they used that card to make recurring bill payments in the 12 months prior to the survey</a:t>
            </a:r>
          </a:p>
        </p:txBody>
      </p:sp>
      <p:sp>
        <p:nvSpPr>
          <p:cNvPr id="17" name="Picture Placeholder 16">
            <a:extLst>
              <a:ext uri="{FF2B5EF4-FFF2-40B4-BE49-F238E27FC236}">
                <a16:creationId xmlns:a16="http://schemas.microsoft.com/office/drawing/2014/main" xmlns="" id="{86DFC77B-B7DE-FA4E-A01D-01A65AE85A86}"/>
              </a:ext>
            </a:extLst>
          </p:cNvPr>
          <p:cNvSpPr>
            <a:spLocks noGrp="1"/>
          </p:cNvSpPr>
          <p:nvPr>
            <p:ph type="pic" sz="quarter" idx="11"/>
          </p:nvPr>
        </p:nvSpPr>
        <p:spPr/>
      </p:sp>
      <p:sp>
        <p:nvSpPr>
          <p:cNvPr id="18" name="TextBox 17"/>
          <p:cNvSpPr txBox="1"/>
          <p:nvPr/>
        </p:nvSpPr>
        <p:spPr>
          <a:xfrm>
            <a:off x="4014651" y="6996851"/>
            <a:ext cx="3061304"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latin typeface="Arial" panose="020B0604020202020204" pitchFamily="34" charset="0"/>
                <a:cs typeface="Arial" panose="020B0604020202020204" pitchFamily="34" charset="0"/>
              </a:rPr>
              <a:t>Update claim</a:t>
            </a:r>
          </a:p>
        </p:txBody>
      </p:sp>
      <p:sp>
        <p:nvSpPr>
          <p:cNvPr id="22" name="Text Placeholder 11">
            <a:extLst>
              <a:ext uri="{FF2B5EF4-FFF2-40B4-BE49-F238E27FC236}">
                <a16:creationId xmlns:a16="http://schemas.microsoft.com/office/drawing/2014/main" xmlns="" id="{BBF7DC01-0FFF-A645-B703-DB53032DF393}"/>
              </a:ext>
            </a:extLst>
          </p:cNvPr>
          <p:cNvSpPr>
            <a:spLocks noGrp="1"/>
          </p:cNvSpPr>
          <p:nvPr>
            <p:ph type="body" sz="quarter" idx="10"/>
          </p:nvPr>
        </p:nvSpPr>
        <p:spPr>
          <a:xfrm>
            <a:off x="8902700" y="4228067"/>
            <a:ext cx="4298950" cy="717194"/>
          </a:xfrm>
        </p:spPr>
        <p:txBody>
          <a:bodyPr>
            <a:normAutofit lnSpcReduction="10000"/>
          </a:bodyPr>
          <a:lstStyle/>
          <a:p>
            <a:r>
              <a:rPr lang="en-US" dirty="0"/>
              <a:t>[Name], </a:t>
            </a:r>
          </a:p>
          <a:p>
            <a:r>
              <a:rPr lang="en-US" dirty="0"/>
              <a:t>[Title]</a:t>
            </a:r>
          </a:p>
          <a:p>
            <a:r>
              <a:rPr lang="en-US" dirty="0"/>
              <a:t>[Email &amp; Phone]</a:t>
            </a:r>
          </a:p>
        </p:txBody>
      </p:sp>
      <p:grpSp>
        <p:nvGrpSpPr>
          <p:cNvPr id="19" name="Group 18">
            <a:extLst>
              <a:ext uri="{FF2B5EF4-FFF2-40B4-BE49-F238E27FC236}">
                <a16:creationId xmlns:a16="http://schemas.microsoft.com/office/drawing/2014/main" xmlns="" id="{39543872-7A09-204B-BD82-61A846991D29}"/>
              </a:ext>
            </a:extLst>
          </p:cNvPr>
          <p:cNvGrpSpPr/>
          <p:nvPr/>
        </p:nvGrpSpPr>
        <p:grpSpPr>
          <a:xfrm>
            <a:off x="0" y="365760"/>
            <a:ext cx="2474477" cy="788820"/>
            <a:chOff x="0" y="496641"/>
            <a:chExt cx="2474477" cy="788820"/>
          </a:xfrm>
        </p:grpSpPr>
        <p:sp>
          <p:nvSpPr>
            <p:cNvPr id="20" name="TextBox 19">
              <a:extLst>
                <a:ext uri="{FF2B5EF4-FFF2-40B4-BE49-F238E27FC236}">
                  <a16:creationId xmlns:a16="http://schemas.microsoft.com/office/drawing/2014/main" xmlns="" id="{912464B1-51E8-1646-AD71-A116BA6C67F9}"/>
                </a:ext>
              </a:extLst>
            </p:cNvPr>
            <p:cNvSpPr txBox="1"/>
            <p:nvPr/>
          </p:nvSpPr>
          <p:spPr>
            <a:xfrm>
              <a:off x="0" y="496641"/>
              <a:ext cx="2474477" cy="788820"/>
            </a:xfrm>
            <a:prstGeom prst="rect">
              <a:avLst/>
            </a:prstGeom>
            <a:gradFill>
              <a:gsLst>
                <a:gs pos="100000">
                  <a:schemeClr val="accent1"/>
                </a:gs>
                <a:gs pos="0">
                  <a:schemeClr val="tx2"/>
                </a:gs>
              </a:gsLst>
              <a:lin ang="0" scaled="0"/>
            </a:gradFill>
          </p:spPr>
          <p:txBody>
            <a:bodyPr wrap="none" lIns="0" tIns="0" rIns="0" bIns="0" rtlCol="0" anchor="ctr" anchorCtr="0">
              <a:noAutofit/>
            </a:bodyPr>
            <a:lstStyle/>
            <a:p>
              <a:pPr algn="ctr">
                <a:lnSpc>
                  <a:spcPct val="90000"/>
                </a:lnSpc>
                <a:spcBef>
                  <a:spcPts val="600"/>
                </a:spcBef>
              </a:pPr>
              <a:r>
                <a:rPr lang="en-US" sz="2400" dirty="0">
                  <a:solidFill>
                    <a:schemeClr val="bg1"/>
                  </a:solidFill>
                </a:rPr>
                <a:t>Insurance</a:t>
              </a:r>
            </a:p>
          </p:txBody>
        </p:sp>
        <p:cxnSp>
          <p:nvCxnSpPr>
            <p:cNvPr id="21" name="Straight Connector 20">
              <a:extLst>
                <a:ext uri="{FF2B5EF4-FFF2-40B4-BE49-F238E27FC236}">
                  <a16:creationId xmlns:a16="http://schemas.microsoft.com/office/drawing/2014/main" xmlns="" id="{D65471E1-7B87-E242-85D7-847A95226E71}"/>
                </a:ext>
              </a:extLst>
            </p:cNvPr>
            <p:cNvCxnSpPr/>
            <p:nvPr/>
          </p:nvCxnSpPr>
          <p:spPr>
            <a:xfrm flipH="1">
              <a:off x="0" y="496641"/>
              <a:ext cx="247447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xmlns="" id="{859C9736-C53E-B344-BA3C-F3A3BAB19C11}"/>
                </a:ext>
              </a:extLst>
            </p:cNvPr>
            <p:cNvCxnSpPr/>
            <p:nvPr/>
          </p:nvCxnSpPr>
          <p:spPr>
            <a:xfrm flipH="1">
              <a:off x="0" y="1278519"/>
              <a:ext cx="247447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24" name="TextBox 23">
            <a:extLst>
              <a:ext uri="{FF2B5EF4-FFF2-40B4-BE49-F238E27FC236}">
                <a16:creationId xmlns:a16="http://schemas.microsoft.com/office/drawing/2014/main" xmlns="" id="{B8E1AE46-63BB-0042-A81F-5D4BB2F52579}"/>
              </a:ext>
            </a:extLst>
          </p:cNvPr>
          <p:cNvSpPr txBox="1"/>
          <p:nvPr/>
        </p:nvSpPr>
        <p:spPr>
          <a:xfrm>
            <a:off x="560716" y="4213647"/>
            <a:ext cx="2356655" cy="1191095"/>
          </a:xfrm>
          <a:prstGeom prst="rect">
            <a:avLst/>
          </a:prstGeom>
        </p:spPr>
        <p:txBody>
          <a:bodyPr wrap="square" lIns="0" tIns="0" rIns="0" bIns="0" rtlCol="0">
            <a:spAutoFit/>
          </a:bodyPr>
          <a:lstStyle/>
          <a:p>
            <a:pPr>
              <a:lnSpc>
                <a:spcPct val="90000"/>
              </a:lnSpc>
              <a:spcBef>
                <a:spcPts val="600"/>
              </a:spcBef>
            </a:pPr>
            <a:r>
              <a:rPr lang="en-US" sz="1500" b="1" dirty="0">
                <a:solidFill>
                  <a:schemeClr val="accent1"/>
                </a:solidFill>
                <a:latin typeface="Cambria" panose="02040503050406030204" pitchFamily="18" charset="0"/>
              </a:rPr>
              <a:t>68% </a:t>
            </a:r>
            <a:r>
              <a:rPr lang="en-US" sz="1300" dirty="0">
                <a:solidFill>
                  <a:schemeClr val="accent1"/>
                </a:solidFill>
                <a:latin typeface="BentonSans Light" panose="02000503000000020004" pitchFamily="2" charset="0"/>
              </a:rPr>
              <a:t>of US American Express Card Members report they usually </a:t>
            </a:r>
            <a:r>
              <a:rPr lang="en-US" sz="1500" b="1" dirty="0">
                <a:solidFill>
                  <a:schemeClr val="accent1"/>
                </a:solidFill>
                <a:latin typeface="Cambria" panose="02040503050406030204" pitchFamily="18" charset="0"/>
              </a:rPr>
              <a:t>pay their full insurance policy balance in one payment, </a:t>
            </a:r>
            <a:r>
              <a:rPr lang="en-US" sz="1300" dirty="0">
                <a:solidFill>
                  <a:schemeClr val="accent1"/>
                </a:solidFill>
                <a:latin typeface="BentonSans Light" panose="02000503000000020004" pitchFamily="2" charset="0"/>
              </a:rPr>
              <a:t>relative to 50% of US Non-Card Members.</a:t>
            </a:r>
            <a:r>
              <a:rPr lang="en-US" sz="1300" baseline="30000" dirty="0">
                <a:solidFill>
                  <a:schemeClr val="accent1"/>
                </a:solidFill>
                <a:latin typeface="BentonSans Light" panose="02000503000000020004" pitchFamily="2" charset="0"/>
              </a:rPr>
              <a:t>1</a:t>
            </a:r>
          </a:p>
        </p:txBody>
      </p:sp>
      <p:sp>
        <p:nvSpPr>
          <p:cNvPr id="25" name="TextBox 24">
            <a:extLst>
              <a:ext uri="{FF2B5EF4-FFF2-40B4-BE49-F238E27FC236}">
                <a16:creationId xmlns:a16="http://schemas.microsoft.com/office/drawing/2014/main" xmlns="" id="{15643EBA-ED16-744B-BAC5-0ABF42C4CC6C}"/>
              </a:ext>
            </a:extLst>
          </p:cNvPr>
          <p:cNvSpPr txBox="1"/>
          <p:nvPr/>
        </p:nvSpPr>
        <p:spPr>
          <a:xfrm>
            <a:off x="3238532" y="4213647"/>
            <a:ext cx="2563890" cy="1537344"/>
          </a:xfrm>
          <a:prstGeom prst="rect">
            <a:avLst/>
          </a:prstGeom>
        </p:spPr>
        <p:txBody>
          <a:bodyPr wrap="square" lIns="0" tIns="0" rIns="0" bIns="0" rtlCol="0">
            <a:spAutoFit/>
          </a:bodyPr>
          <a:lstStyle/>
          <a:p>
            <a:pPr>
              <a:lnSpc>
                <a:spcPct val="90000"/>
              </a:lnSpc>
              <a:spcBef>
                <a:spcPts val="600"/>
              </a:spcBef>
            </a:pPr>
            <a:r>
              <a:rPr lang="en-US" sz="1500" b="1" dirty="0">
                <a:solidFill>
                  <a:schemeClr val="accent1"/>
                </a:solidFill>
                <a:latin typeface="Cambria" panose="02040503050406030204" pitchFamily="18" charset="0"/>
              </a:rPr>
              <a:t>65% </a:t>
            </a:r>
            <a:r>
              <a:rPr lang="en-US" sz="1300" dirty="0">
                <a:solidFill>
                  <a:schemeClr val="accent1"/>
                </a:solidFill>
                <a:latin typeface="BentonSans Light" panose="02000503000000020004" pitchFamily="2" charset="0"/>
              </a:rPr>
              <a:t>of US American Express Card Members report they agree they would </a:t>
            </a:r>
            <a:r>
              <a:rPr lang="en-US" sz="1400" b="1" dirty="0">
                <a:solidFill>
                  <a:schemeClr val="accent1"/>
                </a:solidFill>
                <a:latin typeface="Cambria" panose="02040503050406030204" pitchFamily="18" charset="0"/>
              </a:rPr>
              <a:t>prefer to have their insurance payments automatically billed to a credit card than withdrawn from their bank account</a:t>
            </a:r>
            <a:r>
              <a:rPr lang="en-US" sz="1400" dirty="0">
                <a:solidFill>
                  <a:schemeClr val="accent1"/>
                </a:solidFill>
                <a:latin typeface="Cambria" panose="02040503050406030204" pitchFamily="18" charset="0"/>
              </a:rPr>
              <a:t>, </a:t>
            </a:r>
            <a:r>
              <a:rPr lang="en-US" sz="1300" dirty="0">
                <a:solidFill>
                  <a:schemeClr val="accent1"/>
                </a:solidFill>
                <a:latin typeface="BentonSans Light" panose="02000503000000020004" pitchFamily="2" charset="0"/>
              </a:rPr>
              <a:t>relative to 46% of US Non-Card Members.</a:t>
            </a:r>
            <a:r>
              <a:rPr lang="en-US" sz="1300" baseline="30000" dirty="0">
                <a:solidFill>
                  <a:schemeClr val="accent1"/>
                </a:solidFill>
                <a:latin typeface="BentonSans Light" panose="02000503000000020004" pitchFamily="2" charset="0"/>
              </a:rPr>
              <a:t>1</a:t>
            </a:r>
          </a:p>
        </p:txBody>
      </p:sp>
      <p:grpSp>
        <p:nvGrpSpPr>
          <p:cNvPr id="4" name="Group 3">
            <a:extLst>
              <a:ext uri="{FF2B5EF4-FFF2-40B4-BE49-F238E27FC236}">
                <a16:creationId xmlns:a16="http://schemas.microsoft.com/office/drawing/2014/main" xmlns="" id="{E9295D59-38D8-D74C-94F3-37F89029BE07}"/>
              </a:ext>
            </a:extLst>
          </p:cNvPr>
          <p:cNvGrpSpPr/>
          <p:nvPr/>
        </p:nvGrpSpPr>
        <p:grpSpPr>
          <a:xfrm>
            <a:off x="3238532" y="2354980"/>
            <a:ext cx="1531220" cy="1531220"/>
            <a:chOff x="3238532" y="2262239"/>
            <a:chExt cx="1531220" cy="1531220"/>
          </a:xfrm>
        </p:grpSpPr>
        <p:grpSp>
          <p:nvGrpSpPr>
            <p:cNvPr id="42" name="Group 41">
              <a:extLst>
                <a:ext uri="{FF2B5EF4-FFF2-40B4-BE49-F238E27FC236}">
                  <a16:creationId xmlns:a16="http://schemas.microsoft.com/office/drawing/2014/main" xmlns="" id="{F931E44C-2B76-2B40-9F29-846FD1EE82A9}"/>
                </a:ext>
              </a:extLst>
            </p:cNvPr>
            <p:cNvGrpSpPr>
              <a:grpSpLocks noChangeAspect="1"/>
            </p:cNvGrpSpPr>
            <p:nvPr/>
          </p:nvGrpSpPr>
          <p:grpSpPr>
            <a:xfrm>
              <a:off x="3238532" y="2262239"/>
              <a:ext cx="1531220" cy="1531220"/>
              <a:chOff x="867508" y="2344584"/>
              <a:chExt cx="1531220" cy="1531220"/>
            </a:xfrm>
            <a:solidFill>
              <a:schemeClr val="accent1"/>
            </a:solidFill>
          </p:grpSpPr>
          <p:sp>
            <p:nvSpPr>
              <p:cNvPr id="43" name="Oval 42">
                <a:extLst>
                  <a:ext uri="{FF2B5EF4-FFF2-40B4-BE49-F238E27FC236}">
                    <a16:creationId xmlns:a16="http://schemas.microsoft.com/office/drawing/2014/main" xmlns="" id="{3A98CC46-C85E-E440-82BF-2970E1B294FC}"/>
                  </a:ext>
                </a:extLst>
              </p:cNvPr>
              <p:cNvSpPr/>
              <p:nvPr/>
            </p:nvSpPr>
            <p:spPr>
              <a:xfrm>
                <a:off x="867508" y="2344584"/>
                <a:ext cx="1531220" cy="153122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44" name="Freeform 43">
                <a:extLst>
                  <a:ext uri="{FF2B5EF4-FFF2-40B4-BE49-F238E27FC236}">
                    <a16:creationId xmlns:a16="http://schemas.microsoft.com/office/drawing/2014/main" xmlns="" id="{9B1A1970-0E38-3142-95DB-9A6DA0AB55EF}"/>
                  </a:ext>
                </a:extLst>
              </p:cNvPr>
              <p:cNvSpPr/>
              <p:nvPr/>
            </p:nvSpPr>
            <p:spPr>
              <a:xfrm>
                <a:off x="1277506" y="2754583"/>
                <a:ext cx="711225" cy="711223"/>
              </a:xfrm>
              <a:custGeom>
                <a:avLst/>
                <a:gdLst>
                  <a:gd name="connsiteX0" fmla="*/ 38101 w 533400"/>
                  <a:gd name="connsiteY0" fmla="*/ 457200 h 533400"/>
                  <a:gd name="connsiteX1" fmla="*/ 38101 w 533400"/>
                  <a:gd name="connsiteY1" fmla="*/ 495300 h 533400"/>
                  <a:gd name="connsiteX2" fmla="*/ 495250 w 533400"/>
                  <a:gd name="connsiteY2" fmla="*/ 495300 h 533400"/>
                  <a:gd name="connsiteX3" fmla="*/ 495301 w 533400"/>
                  <a:gd name="connsiteY3" fmla="*/ 457200 h 533400"/>
                  <a:gd name="connsiteX4" fmla="*/ 438151 w 533400"/>
                  <a:gd name="connsiteY4" fmla="*/ 457200 h 533400"/>
                  <a:gd name="connsiteX5" fmla="*/ 400051 w 533400"/>
                  <a:gd name="connsiteY5" fmla="*/ 457200 h 533400"/>
                  <a:gd name="connsiteX6" fmla="*/ 285751 w 533400"/>
                  <a:gd name="connsiteY6" fmla="*/ 457200 h 533400"/>
                  <a:gd name="connsiteX7" fmla="*/ 247651 w 533400"/>
                  <a:gd name="connsiteY7" fmla="*/ 457200 h 533400"/>
                  <a:gd name="connsiteX8" fmla="*/ 133351 w 533400"/>
                  <a:gd name="connsiteY8" fmla="*/ 457200 h 533400"/>
                  <a:gd name="connsiteX9" fmla="*/ 95251 w 533400"/>
                  <a:gd name="connsiteY9" fmla="*/ 457200 h 533400"/>
                  <a:gd name="connsiteX10" fmla="*/ 400051 w 533400"/>
                  <a:gd name="connsiteY10" fmla="*/ 190500 h 533400"/>
                  <a:gd name="connsiteX11" fmla="*/ 400051 w 533400"/>
                  <a:gd name="connsiteY11" fmla="*/ 419100 h 533400"/>
                  <a:gd name="connsiteX12" fmla="*/ 438100 w 533400"/>
                  <a:gd name="connsiteY12" fmla="*/ 419100 h 533400"/>
                  <a:gd name="connsiteX13" fmla="*/ 438151 w 533400"/>
                  <a:gd name="connsiteY13" fmla="*/ 190500 h 533400"/>
                  <a:gd name="connsiteX14" fmla="*/ 247650 w 533400"/>
                  <a:gd name="connsiteY14" fmla="*/ 190500 h 533400"/>
                  <a:gd name="connsiteX15" fmla="*/ 247650 w 533400"/>
                  <a:gd name="connsiteY15" fmla="*/ 419100 h 533400"/>
                  <a:gd name="connsiteX16" fmla="*/ 285699 w 533400"/>
                  <a:gd name="connsiteY16" fmla="*/ 419100 h 533400"/>
                  <a:gd name="connsiteX17" fmla="*/ 285750 w 533400"/>
                  <a:gd name="connsiteY17" fmla="*/ 190500 h 533400"/>
                  <a:gd name="connsiteX18" fmla="*/ 95250 w 533400"/>
                  <a:gd name="connsiteY18" fmla="*/ 190500 h 533400"/>
                  <a:gd name="connsiteX19" fmla="*/ 95250 w 533400"/>
                  <a:gd name="connsiteY19" fmla="*/ 419100 h 533400"/>
                  <a:gd name="connsiteX20" fmla="*/ 133299 w 533400"/>
                  <a:gd name="connsiteY20" fmla="*/ 419100 h 533400"/>
                  <a:gd name="connsiteX21" fmla="*/ 133350 w 533400"/>
                  <a:gd name="connsiteY21" fmla="*/ 190500 h 533400"/>
                  <a:gd name="connsiteX22" fmla="*/ 323850 w 533400"/>
                  <a:gd name="connsiteY22" fmla="*/ 190497 h 533400"/>
                  <a:gd name="connsiteX23" fmla="*/ 323850 w 533400"/>
                  <a:gd name="connsiteY23" fmla="*/ 419097 h 533400"/>
                  <a:gd name="connsiteX24" fmla="*/ 361950 w 533400"/>
                  <a:gd name="connsiteY24" fmla="*/ 419097 h 533400"/>
                  <a:gd name="connsiteX25" fmla="*/ 361950 w 533400"/>
                  <a:gd name="connsiteY25" fmla="*/ 190497 h 533400"/>
                  <a:gd name="connsiteX26" fmla="*/ 171450 w 533400"/>
                  <a:gd name="connsiteY26" fmla="*/ 190497 h 533400"/>
                  <a:gd name="connsiteX27" fmla="*/ 171450 w 533400"/>
                  <a:gd name="connsiteY27" fmla="*/ 419097 h 533400"/>
                  <a:gd name="connsiteX28" fmla="*/ 209550 w 533400"/>
                  <a:gd name="connsiteY28" fmla="*/ 419097 h 533400"/>
                  <a:gd name="connsiteX29" fmla="*/ 209550 w 533400"/>
                  <a:gd name="connsiteY29" fmla="*/ 190497 h 533400"/>
                  <a:gd name="connsiteX30" fmla="*/ 266699 w 533400"/>
                  <a:gd name="connsiteY30" fmla="*/ 38094 h 533400"/>
                  <a:gd name="connsiteX31" fmla="*/ 258838 w 533400"/>
                  <a:gd name="connsiteY31" fmla="*/ 39135 h 533400"/>
                  <a:gd name="connsiteX32" fmla="*/ 77266 w 533400"/>
                  <a:gd name="connsiteY32" fmla="*/ 152394 h 533400"/>
                  <a:gd name="connsiteX33" fmla="*/ 95249 w 533400"/>
                  <a:gd name="connsiteY33" fmla="*/ 152394 h 533400"/>
                  <a:gd name="connsiteX34" fmla="*/ 133349 w 533400"/>
                  <a:gd name="connsiteY34" fmla="*/ 152394 h 533400"/>
                  <a:gd name="connsiteX35" fmla="*/ 247649 w 533400"/>
                  <a:gd name="connsiteY35" fmla="*/ 152394 h 533400"/>
                  <a:gd name="connsiteX36" fmla="*/ 285749 w 533400"/>
                  <a:gd name="connsiteY36" fmla="*/ 152394 h 533400"/>
                  <a:gd name="connsiteX37" fmla="*/ 400049 w 533400"/>
                  <a:gd name="connsiteY37" fmla="*/ 152394 h 533400"/>
                  <a:gd name="connsiteX38" fmla="*/ 438149 w 533400"/>
                  <a:gd name="connsiteY38" fmla="*/ 152394 h 533400"/>
                  <a:gd name="connsiteX39" fmla="*/ 456132 w 533400"/>
                  <a:gd name="connsiteY39" fmla="*/ 152394 h 533400"/>
                  <a:gd name="connsiteX40" fmla="*/ 274002 w 533400"/>
                  <a:gd name="connsiteY40" fmla="*/ 38831 h 533400"/>
                  <a:gd name="connsiteX41" fmla="*/ 266699 w 533400"/>
                  <a:gd name="connsiteY41" fmla="*/ 38094 h 533400"/>
                  <a:gd name="connsiteX42" fmla="*/ 266700 w 533400"/>
                  <a:gd name="connsiteY42" fmla="*/ 0 h 533400"/>
                  <a:gd name="connsiteX43" fmla="*/ 294183 w 533400"/>
                  <a:gd name="connsiteY43" fmla="*/ 6502 h 533400"/>
                  <a:gd name="connsiteX44" fmla="*/ 515391 w 533400"/>
                  <a:gd name="connsiteY44" fmla="*/ 144450 h 533400"/>
                  <a:gd name="connsiteX45" fmla="*/ 527050 w 533400"/>
                  <a:gd name="connsiteY45" fmla="*/ 164236 h 533400"/>
                  <a:gd name="connsiteX46" fmla="*/ 515379 w 533400"/>
                  <a:gd name="connsiteY46" fmla="*/ 184010 h 533400"/>
                  <a:gd name="connsiteX47" fmla="*/ 487921 w 533400"/>
                  <a:gd name="connsiteY47" fmla="*/ 190500 h 533400"/>
                  <a:gd name="connsiteX48" fmla="*/ 476250 w 533400"/>
                  <a:gd name="connsiteY48" fmla="*/ 190500 h 533400"/>
                  <a:gd name="connsiteX49" fmla="*/ 476250 w 533400"/>
                  <a:gd name="connsiteY49" fmla="*/ 419100 h 533400"/>
                  <a:gd name="connsiteX50" fmla="*/ 495300 w 533400"/>
                  <a:gd name="connsiteY50" fmla="*/ 419100 h 533400"/>
                  <a:gd name="connsiteX51" fmla="*/ 533400 w 533400"/>
                  <a:gd name="connsiteY51" fmla="*/ 457200 h 533400"/>
                  <a:gd name="connsiteX52" fmla="*/ 533400 w 533400"/>
                  <a:gd name="connsiteY52" fmla="*/ 495300 h 533400"/>
                  <a:gd name="connsiteX53" fmla="*/ 495300 w 533400"/>
                  <a:gd name="connsiteY53" fmla="*/ 533400 h 533400"/>
                  <a:gd name="connsiteX54" fmla="*/ 38100 w 533400"/>
                  <a:gd name="connsiteY54" fmla="*/ 533400 h 533400"/>
                  <a:gd name="connsiteX55" fmla="*/ 0 w 533400"/>
                  <a:gd name="connsiteY55" fmla="*/ 495300 h 533400"/>
                  <a:gd name="connsiteX56" fmla="*/ 0 w 533400"/>
                  <a:gd name="connsiteY56" fmla="*/ 457200 h 533400"/>
                  <a:gd name="connsiteX57" fmla="*/ 38100 w 533400"/>
                  <a:gd name="connsiteY57" fmla="*/ 419100 h 533400"/>
                  <a:gd name="connsiteX58" fmla="*/ 57150 w 533400"/>
                  <a:gd name="connsiteY58" fmla="*/ 419100 h 533400"/>
                  <a:gd name="connsiteX59" fmla="*/ 57150 w 533400"/>
                  <a:gd name="connsiteY59" fmla="*/ 190500 h 533400"/>
                  <a:gd name="connsiteX60" fmla="*/ 45479 w 533400"/>
                  <a:gd name="connsiteY60" fmla="*/ 190500 h 533400"/>
                  <a:gd name="connsiteX61" fmla="*/ 18009 w 533400"/>
                  <a:gd name="connsiteY61" fmla="*/ 183998 h 533400"/>
                  <a:gd name="connsiteX62" fmla="*/ 6350 w 533400"/>
                  <a:gd name="connsiteY62" fmla="*/ 164236 h 533400"/>
                  <a:gd name="connsiteX63" fmla="*/ 18021 w 533400"/>
                  <a:gd name="connsiteY63" fmla="*/ 144450 h 533400"/>
                  <a:gd name="connsiteX64" fmla="*/ 239230 w 533400"/>
                  <a:gd name="connsiteY64" fmla="*/ 6502 h 533400"/>
                  <a:gd name="connsiteX65" fmla="*/ 266700 w 533400"/>
                  <a:gd name="connsiteY65"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33400" h="533400">
                    <a:moveTo>
                      <a:pt x="38101" y="457200"/>
                    </a:moveTo>
                    <a:lnTo>
                      <a:pt x="38101" y="495300"/>
                    </a:lnTo>
                    <a:lnTo>
                      <a:pt x="495250" y="495300"/>
                    </a:lnTo>
                    <a:lnTo>
                      <a:pt x="495301" y="457200"/>
                    </a:lnTo>
                    <a:lnTo>
                      <a:pt x="438151" y="457200"/>
                    </a:lnTo>
                    <a:lnTo>
                      <a:pt x="400051" y="457200"/>
                    </a:lnTo>
                    <a:lnTo>
                      <a:pt x="285751" y="457200"/>
                    </a:lnTo>
                    <a:lnTo>
                      <a:pt x="247651" y="457200"/>
                    </a:lnTo>
                    <a:lnTo>
                      <a:pt x="133351" y="457200"/>
                    </a:lnTo>
                    <a:lnTo>
                      <a:pt x="95251" y="457200"/>
                    </a:lnTo>
                    <a:close/>
                    <a:moveTo>
                      <a:pt x="400051" y="190500"/>
                    </a:moveTo>
                    <a:lnTo>
                      <a:pt x="400051" y="419100"/>
                    </a:lnTo>
                    <a:lnTo>
                      <a:pt x="438100" y="419100"/>
                    </a:lnTo>
                    <a:lnTo>
                      <a:pt x="438151" y="190500"/>
                    </a:lnTo>
                    <a:close/>
                    <a:moveTo>
                      <a:pt x="247650" y="190500"/>
                    </a:moveTo>
                    <a:lnTo>
                      <a:pt x="247650" y="419100"/>
                    </a:lnTo>
                    <a:lnTo>
                      <a:pt x="285699" y="419100"/>
                    </a:lnTo>
                    <a:lnTo>
                      <a:pt x="285750" y="190500"/>
                    </a:lnTo>
                    <a:close/>
                    <a:moveTo>
                      <a:pt x="95250" y="190500"/>
                    </a:moveTo>
                    <a:lnTo>
                      <a:pt x="95250" y="419100"/>
                    </a:lnTo>
                    <a:lnTo>
                      <a:pt x="133299" y="419100"/>
                    </a:lnTo>
                    <a:lnTo>
                      <a:pt x="133350" y="190500"/>
                    </a:lnTo>
                    <a:close/>
                    <a:moveTo>
                      <a:pt x="323850" y="190497"/>
                    </a:moveTo>
                    <a:lnTo>
                      <a:pt x="323850" y="419097"/>
                    </a:lnTo>
                    <a:lnTo>
                      <a:pt x="361950" y="419097"/>
                    </a:lnTo>
                    <a:lnTo>
                      <a:pt x="361950" y="190497"/>
                    </a:lnTo>
                    <a:close/>
                    <a:moveTo>
                      <a:pt x="171450" y="190497"/>
                    </a:moveTo>
                    <a:lnTo>
                      <a:pt x="171450" y="419097"/>
                    </a:lnTo>
                    <a:lnTo>
                      <a:pt x="209550" y="419097"/>
                    </a:lnTo>
                    <a:lnTo>
                      <a:pt x="209550" y="190497"/>
                    </a:lnTo>
                    <a:close/>
                    <a:moveTo>
                      <a:pt x="266699" y="38094"/>
                    </a:moveTo>
                    <a:cubicBezTo>
                      <a:pt x="262267" y="38094"/>
                      <a:pt x="259460" y="38869"/>
                      <a:pt x="258838" y="39135"/>
                    </a:cubicBezTo>
                    <a:lnTo>
                      <a:pt x="77266" y="152394"/>
                    </a:lnTo>
                    <a:lnTo>
                      <a:pt x="95249" y="152394"/>
                    </a:lnTo>
                    <a:lnTo>
                      <a:pt x="133349" y="152394"/>
                    </a:lnTo>
                    <a:lnTo>
                      <a:pt x="247649" y="152394"/>
                    </a:lnTo>
                    <a:lnTo>
                      <a:pt x="285749" y="152394"/>
                    </a:lnTo>
                    <a:lnTo>
                      <a:pt x="400049" y="152394"/>
                    </a:lnTo>
                    <a:lnTo>
                      <a:pt x="438149" y="152394"/>
                    </a:lnTo>
                    <a:lnTo>
                      <a:pt x="456132" y="152394"/>
                    </a:lnTo>
                    <a:lnTo>
                      <a:pt x="274002" y="38831"/>
                    </a:lnTo>
                    <a:cubicBezTo>
                      <a:pt x="274040" y="38792"/>
                      <a:pt x="271322" y="38094"/>
                      <a:pt x="266699" y="38094"/>
                    </a:cubicBezTo>
                    <a:close/>
                    <a:moveTo>
                      <a:pt x="266700" y="0"/>
                    </a:moveTo>
                    <a:cubicBezTo>
                      <a:pt x="273075" y="0"/>
                      <a:pt x="285115" y="838"/>
                      <a:pt x="294183" y="6502"/>
                    </a:cubicBezTo>
                    <a:lnTo>
                      <a:pt x="515391" y="144450"/>
                    </a:lnTo>
                    <a:cubicBezTo>
                      <a:pt x="522808" y="149073"/>
                      <a:pt x="527050" y="156286"/>
                      <a:pt x="527050" y="164236"/>
                    </a:cubicBezTo>
                    <a:cubicBezTo>
                      <a:pt x="527037" y="172187"/>
                      <a:pt x="522783" y="179388"/>
                      <a:pt x="515379" y="184010"/>
                    </a:cubicBezTo>
                    <a:cubicBezTo>
                      <a:pt x="506336" y="189662"/>
                      <a:pt x="494297" y="190500"/>
                      <a:pt x="487921" y="190500"/>
                    </a:cubicBezTo>
                    <a:lnTo>
                      <a:pt x="476250" y="190500"/>
                    </a:lnTo>
                    <a:lnTo>
                      <a:pt x="476250" y="419100"/>
                    </a:lnTo>
                    <a:lnTo>
                      <a:pt x="495300" y="419100"/>
                    </a:lnTo>
                    <a:cubicBezTo>
                      <a:pt x="516306" y="419100"/>
                      <a:pt x="533400" y="436194"/>
                      <a:pt x="533400" y="457200"/>
                    </a:cubicBezTo>
                    <a:lnTo>
                      <a:pt x="533400" y="495300"/>
                    </a:lnTo>
                    <a:cubicBezTo>
                      <a:pt x="533400" y="516306"/>
                      <a:pt x="516306" y="533400"/>
                      <a:pt x="495300" y="533400"/>
                    </a:cubicBezTo>
                    <a:lnTo>
                      <a:pt x="38100" y="533400"/>
                    </a:lnTo>
                    <a:cubicBezTo>
                      <a:pt x="17094" y="533400"/>
                      <a:pt x="0" y="516306"/>
                      <a:pt x="0" y="495300"/>
                    </a:cubicBezTo>
                    <a:lnTo>
                      <a:pt x="0" y="457200"/>
                    </a:lnTo>
                    <a:cubicBezTo>
                      <a:pt x="0" y="436194"/>
                      <a:pt x="17094" y="419100"/>
                      <a:pt x="38100" y="419100"/>
                    </a:cubicBezTo>
                    <a:lnTo>
                      <a:pt x="57150" y="419100"/>
                    </a:lnTo>
                    <a:lnTo>
                      <a:pt x="57150" y="190500"/>
                    </a:lnTo>
                    <a:lnTo>
                      <a:pt x="45479" y="190500"/>
                    </a:lnTo>
                    <a:cubicBezTo>
                      <a:pt x="39103" y="190500"/>
                      <a:pt x="27076" y="189662"/>
                      <a:pt x="18009" y="183998"/>
                    </a:cubicBezTo>
                    <a:cubicBezTo>
                      <a:pt x="10617" y="179400"/>
                      <a:pt x="6363" y="172199"/>
                      <a:pt x="6350" y="164236"/>
                    </a:cubicBezTo>
                    <a:cubicBezTo>
                      <a:pt x="6350" y="156286"/>
                      <a:pt x="10605" y="149073"/>
                      <a:pt x="18021" y="144450"/>
                    </a:cubicBezTo>
                    <a:lnTo>
                      <a:pt x="239230" y="6502"/>
                    </a:lnTo>
                    <a:cubicBezTo>
                      <a:pt x="248285" y="838"/>
                      <a:pt x="260325" y="0"/>
                      <a:pt x="266700" y="0"/>
                    </a:cubicBez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
          <p:nvSpPr>
            <p:cNvPr id="28" name="Freeform 27">
              <a:extLst>
                <a:ext uri="{FF2B5EF4-FFF2-40B4-BE49-F238E27FC236}">
                  <a16:creationId xmlns:a16="http://schemas.microsoft.com/office/drawing/2014/main" xmlns="" id="{EE2B2B2A-7117-3048-BFE6-A4360A78B53D}"/>
                </a:ext>
              </a:extLst>
            </p:cNvPr>
            <p:cNvSpPr/>
            <p:nvPr/>
          </p:nvSpPr>
          <p:spPr>
            <a:xfrm>
              <a:off x="3646066" y="2669781"/>
              <a:ext cx="716152" cy="716136"/>
            </a:xfrm>
            <a:custGeom>
              <a:avLst/>
              <a:gdLst>
                <a:gd name="connsiteX0" fmla="*/ 181767 w 609600"/>
                <a:gd name="connsiteY0" fmla="*/ 297779 h 609587"/>
                <a:gd name="connsiteX1" fmla="*/ 182148 w 609600"/>
                <a:gd name="connsiteY1" fmla="*/ 375033 h 609587"/>
                <a:gd name="connsiteX2" fmla="*/ 427461 w 609600"/>
                <a:gd name="connsiteY2" fmla="*/ 374335 h 609587"/>
                <a:gd name="connsiteX3" fmla="*/ 427461 w 609600"/>
                <a:gd name="connsiteY3" fmla="*/ 297779 h 609587"/>
                <a:gd name="connsiteX4" fmla="*/ 427461 w 609600"/>
                <a:gd name="connsiteY4" fmla="*/ 234567 h 609587"/>
                <a:gd name="connsiteX5" fmla="*/ 181462 w 609600"/>
                <a:gd name="connsiteY5" fmla="*/ 235253 h 609587"/>
                <a:gd name="connsiteX6" fmla="*/ 181576 w 609600"/>
                <a:gd name="connsiteY6" fmla="*/ 259675 h 609587"/>
                <a:gd name="connsiteX7" fmla="*/ 427461 w 609600"/>
                <a:gd name="connsiteY7" fmla="*/ 259675 h 609587"/>
                <a:gd name="connsiteX8" fmla="*/ 181458 w 609600"/>
                <a:gd name="connsiteY8" fmla="*/ 197154 h 609587"/>
                <a:gd name="connsiteX9" fmla="*/ 428143 w 609600"/>
                <a:gd name="connsiteY9" fmla="*/ 197154 h 609587"/>
                <a:gd name="connsiteX10" fmla="*/ 465557 w 609600"/>
                <a:gd name="connsiteY10" fmla="*/ 234568 h 609587"/>
                <a:gd name="connsiteX11" fmla="*/ 465557 w 609600"/>
                <a:gd name="connsiteY11" fmla="*/ 375030 h 609587"/>
                <a:gd name="connsiteX12" fmla="*/ 428143 w 609600"/>
                <a:gd name="connsiteY12" fmla="*/ 412432 h 609587"/>
                <a:gd name="connsiteX13" fmla="*/ 181458 w 609600"/>
                <a:gd name="connsiteY13" fmla="*/ 412432 h 609587"/>
                <a:gd name="connsiteX14" fmla="*/ 144044 w 609600"/>
                <a:gd name="connsiteY14" fmla="*/ 375030 h 609587"/>
                <a:gd name="connsiteX15" fmla="*/ 144044 w 609600"/>
                <a:gd name="connsiteY15" fmla="*/ 234568 h 609587"/>
                <a:gd name="connsiteX16" fmla="*/ 181458 w 609600"/>
                <a:gd name="connsiteY16" fmla="*/ 197154 h 609587"/>
                <a:gd name="connsiteX17" fmla="*/ 258753 w 609600"/>
                <a:gd name="connsiteY17" fmla="*/ 38703 h 609587"/>
                <a:gd name="connsiteX18" fmla="*/ 258753 w 609600"/>
                <a:gd name="connsiteY18" fmla="*/ 76866 h 609587"/>
                <a:gd name="connsiteX19" fmla="*/ 244732 w 609600"/>
                <a:gd name="connsiteY19" fmla="*/ 95472 h 609587"/>
                <a:gd name="connsiteX20" fmla="*/ 220132 w 609600"/>
                <a:gd name="connsiteY20" fmla="*/ 104172 h 609587"/>
                <a:gd name="connsiteX21" fmla="*/ 220132 w 609600"/>
                <a:gd name="connsiteY21" fmla="*/ 104184 h 609587"/>
                <a:gd name="connsiteX22" fmla="*/ 199311 w 609600"/>
                <a:gd name="connsiteY22" fmla="*/ 114353 h 609587"/>
                <a:gd name="connsiteX23" fmla="*/ 176223 w 609600"/>
                <a:gd name="connsiteY23" fmla="*/ 111115 h 609587"/>
                <a:gd name="connsiteX24" fmla="*/ 149197 w 609600"/>
                <a:gd name="connsiteY24" fmla="*/ 84089 h 609587"/>
                <a:gd name="connsiteX25" fmla="*/ 84097 w 609600"/>
                <a:gd name="connsiteY25" fmla="*/ 149202 h 609587"/>
                <a:gd name="connsiteX26" fmla="*/ 111123 w 609600"/>
                <a:gd name="connsiteY26" fmla="*/ 176227 h 609587"/>
                <a:gd name="connsiteX27" fmla="*/ 114348 w 609600"/>
                <a:gd name="connsiteY27" fmla="*/ 199303 h 609587"/>
                <a:gd name="connsiteX28" fmla="*/ 103591 w 609600"/>
                <a:gd name="connsiteY28" fmla="*/ 221528 h 609587"/>
                <a:gd name="connsiteX29" fmla="*/ 103596 w 609600"/>
                <a:gd name="connsiteY29" fmla="*/ 221533 h 609587"/>
                <a:gd name="connsiteX30" fmla="*/ 103594 w 609600"/>
                <a:gd name="connsiteY30" fmla="*/ 221533 h 609587"/>
                <a:gd name="connsiteX31" fmla="*/ 95479 w 609600"/>
                <a:gd name="connsiteY31" fmla="*/ 244736 h 609587"/>
                <a:gd name="connsiteX32" fmla="*/ 76873 w 609600"/>
                <a:gd name="connsiteY32" fmla="*/ 258744 h 609587"/>
                <a:gd name="connsiteX33" fmla="*/ 38697 w 609600"/>
                <a:gd name="connsiteY33" fmla="*/ 258744 h 609587"/>
                <a:gd name="connsiteX34" fmla="*/ 38697 w 609600"/>
                <a:gd name="connsiteY34" fmla="*/ 350845 h 609587"/>
                <a:gd name="connsiteX35" fmla="*/ 76873 w 609600"/>
                <a:gd name="connsiteY35" fmla="*/ 350845 h 609587"/>
                <a:gd name="connsiteX36" fmla="*/ 95479 w 609600"/>
                <a:gd name="connsiteY36" fmla="*/ 364878 h 609587"/>
                <a:gd name="connsiteX37" fmla="*/ 102934 w 609600"/>
                <a:gd name="connsiteY37" fmla="*/ 386443 h 609587"/>
                <a:gd name="connsiteX38" fmla="*/ 102936 w 609600"/>
                <a:gd name="connsiteY38" fmla="*/ 386443 h 609587"/>
                <a:gd name="connsiteX39" fmla="*/ 114351 w 609600"/>
                <a:gd name="connsiteY39" fmla="*/ 410251 h 609587"/>
                <a:gd name="connsiteX40" fmla="*/ 111138 w 609600"/>
                <a:gd name="connsiteY40" fmla="*/ 433353 h 609587"/>
                <a:gd name="connsiteX41" fmla="*/ 84087 w 609600"/>
                <a:gd name="connsiteY41" fmla="*/ 460391 h 609587"/>
                <a:gd name="connsiteX42" fmla="*/ 149213 w 609600"/>
                <a:gd name="connsiteY42" fmla="*/ 525504 h 609587"/>
                <a:gd name="connsiteX43" fmla="*/ 176251 w 609600"/>
                <a:gd name="connsiteY43" fmla="*/ 498466 h 609587"/>
                <a:gd name="connsiteX44" fmla="*/ 199340 w 609600"/>
                <a:gd name="connsiteY44" fmla="*/ 495227 h 609587"/>
                <a:gd name="connsiteX45" fmla="*/ 222022 w 609600"/>
                <a:gd name="connsiteY45" fmla="*/ 506162 h 609587"/>
                <a:gd name="connsiteX46" fmla="*/ 222024 w 609600"/>
                <a:gd name="connsiteY46" fmla="*/ 506160 h 609587"/>
                <a:gd name="connsiteX47" fmla="*/ 222024 w 609600"/>
                <a:gd name="connsiteY47" fmla="*/ 506165 h 609587"/>
                <a:gd name="connsiteX48" fmla="*/ 244732 w 609600"/>
                <a:gd name="connsiteY48" fmla="*/ 514089 h 609587"/>
                <a:gd name="connsiteX49" fmla="*/ 258765 w 609600"/>
                <a:gd name="connsiteY49" fmla="*/ 532695 h 609587"/>
                <a:gd name="connsiteX50" fmla="*/ 258765 w 609600"/>
                <a:gd name="connsiteY50" fmla="*/ 570884 h 609587"/>
                <a:gd name="connsiteX51" fmla="*/ 350840 w 609600"/>
                <a:gd name="connsiteY51" fmla="*/ 570884 h 609587"/>
                <a:gd name="connsiteX52" fmla="*/ 350840 w 609600"/>
                <a:gd name="connsiteY52" fmla="*/ 532695 h 609587"/>
                <a:gd name="connsiteX53" fmla="*/ 364874 w 609600"/>
                <a:gd name="connsiteY53" fmla="*/ 514089 h 609587"/>
                <a:gd name="connsiteX54" fmla="*/ 389131 w 609600"/>
                <a:gd name="connsiteY54" fmla="*/ 505530 h 609587"/>
                <a:gd name="connsiteX55" fmla="*/ 389131 w 609600"/>
                <a:gd name="connsiteY55" fmla="*/ 505524 h 609587"/>
                <a:gd name="connsiteX56" fmla="*/ 410258 w 609600"/>
                <a:gd name="connsiteY56" fmla="*/ 495239 h 609587"/>
                <a:gd name="connsiteX57" fmla="*/ 433360 w 609600"/>
                <a:gd name="connsiteY57" fmla="*/ 498465 h 609587"/>
                <a:gd name="connsiteX58" fmla="*/ 460411 w 609600"/>
                <a:gd name="connsiteY58" fmla="*/ 525503 h 609587"/>
                <a:gd name="connsiteX59" fmla="*/ 525536 w 609600"/>
                <a:gd name="connsiteY59" fmla="*/ 460390 h 609587"/>
                <a:gd name="connsiteX60" fmla="*/ 498498 w 609600"/>
                <a:gd name="connsiteY60" fmla="*/ 433352 h 609587"/>
                <a:gd name="connsiteX61" fmla="*/ 495259 w 609600"/>
                <a:gd name="connsiteY61" fmla="*/ 410276 h 609587"/>
                <a:gd name="connsiteX62" fmla="*/ 506931 w 609600"/>
                <a:gd name="connsiteY62" fmla="*/ 385777 h 609587"/>
                <a:gd name="connsiteX63" fmla="*/ 506924 w 609600"/>
                <a:gd name="connsiteY63" fmla="*/ 385770 h 609587"/>
                <a:gd name="connsiteX64" fmla="*/ 506933 w 609600"/>
                <a:gd name="connsiteY64" fmla="*/ 385770 h 609587"/>
                <a:gd name="connsiteX65" fmla="*/ 514134 w 609600"/>
                <a:gd name="connsiteY65" fmla="*/ 364840 h 609587"/>
                <a:gd name="connsiteX66" fmla="*/ 532740 w 609600"/>
                <a:gd name="connsiteY66" fmla="*/ 350832 h 609587"/>
                <a:gd name="connsiteX67" fmla="*/ 570903 w 609600"/>
                <a:gd name="connsiteY67" fmla="*/ 350832 h 609587"/>
                <a:gd name="connsiteX68" fmla="*/ 570903 w 609600"/>
                <a:gd name="connsiteY68" fmla="*/ 258744 h 609587"/>
                <a:gd name="connsiteX69" fmla="*/ 532740 w 609600"/>
                <a:gd name="connsiteY69" fmla="*/ 258744 h 609587"/>
                <a:gd name="connsiteX70" fmla="*/ 514134 w 609600"/>
                <a:gd name="connsiteY70" fmla="*/ 244749 h 609587"/>
                <a:gd name="connsiteX71" fmla="*/ 505409 w 609600"/>
                <a:gd name="connsiteY71" fmla="*/ 220111 h 609587"/>
                <a:gd name="connsiteX72" fmla="*/ 505406 w 609600"/>
                <a:gd name="connsiteY72" fmla="*/ 220111 h 609587"/>
                <a:gd name="connsiteX73" fmla="*/ 495275 w 609600"/>
                <a:gd name="connsiteY73" fmla="*/ 199330 h 609587"/>
                <a:gd name="connsiteX74" fmla="*/ 498501 w 609600"/>
                <a:gd name="connsiteY74" fmla="*/ 176228 h 609587"/>
                <a:gd name="connsiteX75" fmla="*/ 525526 w 609600"/>
                <a:gd name="connsiteY75" fmla="*/ 149203 h 609587"/>
                <a:gd name="connsiteX76" fmla="*/ 460401 w 609600"/>
                <a:gd name="connsiteY76" fmla="*/ 84090 h 609587"/>
                <a:gd name="connsiteX77" fmla="*/ 433362 w 609600"/>
                <a:gd name="connsiteY77" fmla="*/ 111128 h 609587"/>
                <a:gd name="connsiteX78" fmla="*/ 410261 w 609600"/>
                <a:gd name="connsiteY78" fmla="*/ 114341 h 609587"/>
                <a:gd name="connsiteX79" fmla="*/ 386398 w 609600"/>
                <a:gd name="connsiteY79" fmla="*/ 102924 h 609587"/>
                <a:gd name="connsiteX80" fmla="*/ 386396 w 609600"/>
                <a:gd name="connsiteY80" fmla="*/ 102926 h 609587"/>
                <a:gd name="connsiteX81" fmla="*/ 364836 w 609600"/>
                <a:gd name="connsiteY81" fmla="*/ 95472 h 609587"/>
                <a:gd name="connsiteX82" fmla="*/ 350828 w 609600"/>
                <a:gd name="connsiteY82" fmla="*/ 76866 h 609587"/>
                <a:gd name="connsiteX83" fmla="*/ 350828 w 609600"/>
                <a:gd name="connsiteY83" fmla="*/ 38703 h 609587"/>
                <a:gd name="connsiteX84" fmla="*/ 256874 w 609600"/>
                <a:gd name="connsiteY84" fmla="*/ 0 h 609587"/>
                <a:gd name="connsiteX85" fmla="*/ 352695 w 609600"/>
                <a:gd name="connsiteY85" fmla="*/ 0 h 609587"/>
                <a:gd name="connsiteX86" fmla="*/ 389538 w 609600"/>
                <a:gd name="connsiteY86" fmla="*/ 36843 h 609587"/>
                <a:gd name="connsiteX87" fmla="*/ 389538 w 609600"/>
                <a:gd name="connsiteY87" fmla="*/ 62738 h 609587"/>
                <a:gd name="connsiteX88" fmla="*/ 401565 w 609600"/>
                <a:gd name="connsiteY88" fmla="*/ 67297 h 609587"/>
                <a:gd name="connsiteX89" fmla="*/ 401565 w 609600"/>
                <a:gd name="connsiteY89" fmla="*/ 67300 h 609587"/>
                <a:gd name="connsiteX90" fmla="*/ 416001 w 609600"/>
                <a:gd name="connsiteY90" fmla="*/ 73725 h 609587"/>
                <a:gd name="connsiteX91" fmla="*/ 434340 w 609600"/>
                <a:gd name="connsiteY91" fmla="*/ 55386 h 609587"/>
                <a:gd name="connsiteX92" fmla="*/ 486448 w 609600"/>
                <a:gd name="connsiteY92" fmla="*/ 55386 h 609587"/>
                <a:gd name="connsiteX93" fmla="*/ 554215 w 609600"/>
                <a:gd name="connsiteY93" fmla="*/ 123153 h 609587"/>
                <a:gd name="connsiteX94" fmla="*/ 565010 w 609600"/>
                <a:gd name="connsiteY94" fmla="*/ 149201 h 609587"/>
                <a:gd name="connsiteX95" fmla="*/ 554202 w 609600"/>
                <a:gd name="connsiteY95" fmla="*/ 175261 h 609587"/>
                <a:gd name="connsiteX96" fmla="*/ 535863 w 609600"/>
                <a:gd name="connsiteY96" fmla="*/ 193575 h 609587"/>
                <a:gd name="connsiteX97" fmla="*/ 541578 w 609600"/>
                <a:gd name="connsiteY97" fmla="*/ 206236 h 609587"/>
                <a:gd name="connsiteX98" fmla="*/ 541577 w 609600"/>
                <a:gd name="connsiteY98" fmla="*/ 206237 h 609587"/>
                <a:gd name="connsiteX99" fmla="*/ 541579 w 609600"/>
                <a:gd name="connsiteY99" fmla="*/ 206237 h 609587"/>
                <a:gd name="connsiteX100" fmla="*/ 546875 w 609600"/>
                <a:gd name="connsiteY100" fmla="*/ 220042 h 609587"/>
                <a:gd name="connsiteX101" fmla="*/ 572783 w 609600"/>
                <a:gd name="connsiteY101" fmla="*/ 220042 h 609587"/>
                <a:gd name="connsiteX102" fmla="*/ 609600 w 609600"/>
                <a:gd name="connsiteY102" fmla="*/ 256872 h 609587"/>
                <a:gd name="connsiteX103" fmla="*/ 609600 w 609600"/>
                <a:gd name="connsiteY103" fmla="*/ 352693 h 609587"/>
                <a:gd name="connsiteX104" fmla="*/ 572783 w 609600"/>
                <a:gd name="connsiteY104" fmla="*/ 389536 h 609587"/>
                <a:gd name="connsiteX105" fmla="*/ 546862 w 609600"/>
                <a:gd name="connsiteY105" fmla="*/ 389536 h 609587"/>
                <a:gd name="connsiteX106" fmla="*/ 542468 w 609600"/>
                <a:gd name="connsiteY106" fmla="*/ 401119 h 609587"/>
                <a:gd name="connsiteX107" fmla="*/ 542467 w 609600"/>
                <a:gd name="connsiteY107" fmla="*/ 401119 h 609587"/>
                <a:gd name="connsiteX108" fmla="*/ 535864 w 609600"/>
                <a:gd name="connsiteY108" fmla="*/ 415975 h 609587"/>
                <a:gd name="connsiteX109" fmla="*/ 554215 w 609600"/>
                <a:gd name="connsiteY109" fmla="*/ 434326 h 609587"/>
                <a:gd name="connsiteX110" fmla="*/ 554215 w 609600"/>
                <a:gd name="connsiteY110" fmla="*/ 486422 h 609587"/>
                <a:gd name="connsiteX111" fmla="*/ 486448 w 609600"/>
                <a:gd name="connsiteY111" fmla="*/ 554176 h 609587"/>
                <a:gd name="connsiteX112" fmla="*/ 434353 w 609600"/>
                <a:gd name="connsiteY112" fmla="*/ 554176 h 609587"/>
                <a:gd name="connsiteX113" fmla="*/ 416001 w 609600"/>
                <a:gd name="connsiteY113" fmla="*/ 535838 h 609587"/>
                <a:gd name="connsiteX114" fmla="*/ 405959 w 609600"/>
                <a:gd name="connsiteY114" fmla="*/ 540420 h 609587"/>
                <a:gd name="connsiteX115" fmla="*/ 405959 w 609600"/>
                <a:gd name="connsiteY115" fmla="*/ 540423 h 609587"/>
                <a:gd name="connsiteX116" fmla="*/ 389551 w 609600"/>
                <a:gd name="connsiteY116" fmla="*/ 546824 h 609587"/>
                <a:gd name="connsiteX117" fmla="*/ 389551 w 609600"/>
                <a:gd name="connsiteY117" fmla="*/ 572757 h 609587"/>
                <a:gd name="connsiteX118" fmla="*/ 352721 w 609600"/>
                <a:gd name="connsiteY118" fmla="*/ 609587 h 609587"/>
                <a:gd name="connsiteX119" fmla="*/ 256887 w 609600"/>
                <a:gd name="connsiteY119" fmla="*/ 609587 h 609587"/>
                <a:gd name="connsiteX120" fmla="*/ 220069 w 609600"/>
                <a:gd name="connsiteY120" fmla="*/ 572757 h 609587"/>
                <a:gd name="connsiteX121" fmla="*/ 220069 w 609600"/>
                <a:gd name="connsiteY121" fmla="*/ 546824 h 609587"/>
                <a:gd name="connsiteX122" fmla="*/ 207560 w 609600"/>
                <a:gd name="connsiteY122" fmla="*/ 542061 h 609587"/>
                <a:gd name="connsiteX123" fmla="*/ 207560 w 609600"/>
                <a:gd name="connsiteY123" fmla="*/ 542059 h 609587"/>
                <a:gd name="connsiteX124" fmla="*/ 207556 w 609600"/>
                <a:gd name="connsiteY124" fmla="*/ 542063 h 609587"/>
                <a:gd name="connsiteX125" fmla="*/ 193598 w 609600"/>
                <a:gd name="connsiteY125" fmla="*/ 535827 h 609587"/>
                <a:gd name="connsiteX126" fmla="*/ 175247 w 609600"/>
                <a:gd name="connsiteY126" fmla="*/ 554191 h 609587"/>
                <a:gd name="connsiteX127" fmla="*/ 123152 w 609600"/>
                <a:gd name="connsiteY127" fmla="*/ 554204 h 609587"/>
                <a:gd name="connsiteX128" fmla="*/ 55397 w 609600"/>
                <a:gd name="connsiteY128" fmla="*/ 486437 h 609587"/>
                <a:gd name="connsiteX129" fmla="*/ 55384 w 609600"/>
                <a:gd name="connsiteY129" fmla="*/ 434341 h 609587"/>
                <a:gd name="connsiteX130" fmla="*/ 73736 w 609600"/>
                <a:gd name="connsiteY130" fmla="*/ 415990 h 609587"/>
                <a:gd name="connsiteX131" fmla="*/ 67792 w 609600"/>
                <a:gd name="connsiteY131" fmla="*/ 402731 h 609587"/>
                <a:gd name="connsiteX132" fmla="*/ 67793 w 609600"/>
                <a:gd name="connsiteY132" fmla="*/ 402731 h 609587"/>
                <a:gd name="connsiteX133" fmla="*/ 62751 w 609600"/>
                <a:gd name="connsiteY133" fmla="*/ 389549 h 609587"/>
                <a:gd name="connsiteX134" fmla="*/ 36843 w 609600"/>
                <a:gd name="connsiteY134" fmla="*/ 389549 h 609587"/>
                <a:gd name="connsiteX135" fmla="*/ 0 w 609600"/>
                <a:gd name="connsiteY135" fmla="*/ 352706 h 609587"/>
                <a:gd name="connsiteX136" fmla="*/ 0 w 609600"/>
                <a:gd name="connsiteY136" fmla="*/ 256885 h 609587"/>
                <a:gd name="connsiteX137" fmla="*/ 36843 w 609600"/>
                <a:gd name="connsiteY137" fmla="*/ 220042 h 609587"/>
                <a:gd name="connsiteX138" fmla="*/ 62738 w 609600"/>
                <a:gd name="connsiteY138" fmla="*/ 220042 h 609587"/>
                <a:gd name="connsiteX139" fmla="*/ 68034 w 609600"/>
                <a:gd name="connsiteY139" fmla="*/ 206237 h 609587"/>
                <a:gd name="connsiteX140" fmla="*/ 68039 w 609600"/>
                <a:gd name="connsiteY140" fmla="*/ 206237 h 609587"/>
                <a:gd name="connsiteX141" fmla="*/ 73736 w 609600"/>
                <a:gd name="connsiteY141" fmla="*/ 193560 h 609587"/>
                <a:gd name="connsiteX142" fmla="*/ 55397 w 609600"/>
                <a:gd name="connsiteY142" fmla="*/ 175234 h 609587"/>
                <a:gd name="connsiteX143" fmla="*/ 44615 w 609600"/>
                <a:gd name="connsiteY143" fmla="*/ 149186 h 609587"/>
                <a:gd name="connsiteX144" fmla="*/ 55385 w 609600"/>
                <a:gd name="connsiteY144" fmla="*/ 123151 h 609587"/>
                <a:gd name="connsiteX145" fmla="*/ 123152 w 609600"/>
                <a:gd name="connsiteY145" fmla="*/ 55397 h 609587"/>
                <a:gd name="connsiteX146" fmla="*/ 149174 w 609600"/>
                <a:gd name="connsiteY146" fmla="*/ 45300 h 609587"/>
                <a:gd name="connsiteX147" fmla="*/ 175235 w 609600"/>
                <a:gd name="connsiteY147" fmla="*/ 55397 h 609587"/>
                <a:gd name="connsiteX148" fmla="*/ 193561 w 609600"/>
                <a:gd name="connsiteY148" fmla="*/ 73723 h 609587"/>
                <a:gd name="connsiteX149" fmla="*/ 206112 w 609600"/>
                <a:gd name="connsiteY149" fmla="*/ 68088 h 609587"/>
                <a:gd name="connsiteX150" fmla="*/ 206112 w 609600"/>
                <a:gd name="connsiteY150" fmla="*/ 68085 h 609587"/>
                <a:gd name="connsiteX151" fmla="*/ 220044 w 609600"/>
                <a:gd name="connsiteY151" fmla="*/ 62738 h 609587"/>
                <a:gd name="connsiteX152" fmla="*/ 220044 w 609600"/>
                <a:gd name="connsiteY152" fmla="*/ 36843 h 609587"/>
                <a:gd name="connsiteX153" fmla="*/ 256874 w 609600"/>
                <a:gd name="connsiteY153" fmla="*/ 0 h 60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609600" h="609587">
                  <a:moveTo>
                    <a:pt x="181767" y="297779"/>
                  </a:moveTo>
                  <a:lnTo>
                    <a:pt x="182148" y="375033"/>
                  </a:lnTo>
                  <a:lnTo>
                    <a:pt x="427461" y="374335"/>
                  </a:lnTo>
                  <a:lnTo>
                    <a:pt x="427461" y="297779"/>
                  </a:lnTo>
                  <a:close/>
                  <a:moveTo>
                    <a:pt x="427461" y="234567"/>
                  </a:moveTo>
                  <a:lnTo>
                    <a:pt x="181462" y="235253"/>
                  </a:lnTo>
                  <a:lnTo>
                    <a:pt x="181576" y="259675"/>
                  </a:lnTo>
                  <a:lnTo>
                    <a:pt x="427461" y="259675"/>
                  </a:lnTo>
                  <a:close/>
                  <a:moveTo>
                    <a:pt x="181458" y="197154"/>
                  </a:moveTo>
                  <a:lnTo>
                    <a:pt x="428143" y="197154"/>
                  </a:lnTo>
                  <a:cubicBezTo>
                    <a:pt x="448781" y="197154"/>
                    <a:pt x="465557" y="213931"/>
                    <a:pt x="465557" y="234568"/>
                  </a:cubicBezTo>
                  <a:lnTo>
                    <a:pt x="465557" y="375030"/>
                  </a:lnTo>
                  <a:cubicBezTo>
                    <a:pt x="465557" y="395655"/>
                    <a:pt x="448781" y="412432"/>
                    <a:pt x="428143" y="412432"/>
                  </a:cubicBezTo>
                  <a:lnTo>
                    <a:pt x="181458" y="412432"/>
                  </a:lnTo>
                  <a:cubicBezTo>
                    <a:pt x="160821" y="412432"/>
                    <a:pt x="144044" y="395655"/>
                    <a:pt x="144044" y="375030"/>
                  </a:cubicBezTo>
                  <a:lnTo>
                    <a:pt x="144044" y="234568"/>
                  </a:lnTo>
                  <a:cubicBezTo>
                    <a:pt x="144044" y="213931"/>
                    <a:pt x="160821" y="197154"/>
                    <a:pt x="181458" y="197154"/>
                  </a:cubicBezTo>
                  <a:close/>
                  <a:moveTo>
                    <a:pt x="258753" y="38703"/>
                  </a:moveTo>
                  <a:lnTo>
                    <a:pt x="258753" y="76866"/>
                  </a:lnTo>
                  <a:cubicBezTo>
                    <a:pt x="258753" y="85503"/>
                    <a:pt x="253038" y="93084"/>
                    <a:pt x="244732" y="95472"/>
                  </a:cubicBezTo>
                  <a:cubicBezTo>
                    <a:pt x="236388" y="97872"/>
                    <a:pt x="228158" y="100781"/>
                    <a:pt x="220132" y="104172"/>
                  </a:cubicBezTo>
                  <a:lnTo>
                    <a:pt x="220132" y="104184"/>
                  </a:lnTo>
                  <a:lnTo>
                    <a:pt x="199311" y="114353"/>
                  </a:lnTo>
                  <a:cubicBezTo>
                    <a:pt x="191793" y="118531"/>
                    <a:pt x="182357" y="117261"/>
                    <a:pt x="176223" y="111115"/>
                  </a:cubicBezTo>
                  <a:lnTo>
                    <a:pt x="149197" y="84089"/>
                  </a:lnTo>
                  <a:lnTo>
                    <a:pt x="84097" y="149202"/>
                  </a:lnTo>
                  <a:lnTo>
                    <a:pt x="111123" y="176227"/>
                  </a:lnTo>
                  <a:cubicBezTo>
                    <a:pt x="117219" y="182336"/>
                    <a:pt x="118552" y="191747"/>
                    <a:pt x="114348" y="199303"/>
                  </a:cubicBezTo>
                  <a:cubicBezTo>
                    <a:pt x="110335" y="206504"/>
                    <a:pt x="106754" y="213934"/>
                    <a:pt x="103591" y="221528"/>
                  </a:cubicBezTo>
                  <a:lnTo>
                    <a:pt x="103596" y="221533"/>
                  </a:lnTo>
                  <a:lnTo>
                    <a:pt x="103594" y="221533"/>
                  </a:lnTo>
                  <a:cubicBezTo>
                    <a:pt x="100444" y="229115"/>
                    <a:pt x="97727" y="236875"/>
                    <a:pt x="95479" y="244736"/>
                  </a:cubicBezTo>
                  <a:cubicBezTo>
                    <a:pt x="93104" y="253029"/>
                    <a:pt x="85496" y="258744"/>
                    <a:pt x="76873" y="258744"/>
                  </a:cubicBezTo>
                  <a:lnTo>
                    <a:pt x="38697" y="258744"/>
                  </a:lnTo>
                  <a:lnTo>
                    <a:pt x="38697" y="350845"/>
                  </a:lnTo>
                  <a:lnTo>
                    <a:pt x="76873" y="350845"/>
                  </a:lnTo>
                  <a:cubicBezTo>
                    <a:pt x="85509" y="350845"/>
                    <a:pt x="93104" y="356560"/>
                    <a:pt x="95479" y="364878"/>
                  </a:cubicBezTo>
                  <a:cubicBezTo>
                    <a:pt x="97587" y="372181"/>
                    <a:pt x="100063" y="379369"/>
                    <a:pt x="102934" y="386443"/>
                  </a:cubicBezTo>
                  <a:lnTo>
                    <a:pt x="102936" y="386443"/>
                  </a:lnTo>
                  <a:lnTo>
                    <a:pt x="114351" y="410251"/>
                  </a:lnTo>
                  <a:cubicBezTo>
                    <a:pt x="118568" y="417808"/>
                    <a:pt x="117247" y="427231"/>
                    <a:pt x="111138" y="433353"/>
                  </a:cubicBezTo>
                  <a:lnTo>
                    <a:pt x="84087" y="460391"/>
                  </a:lnTo>
                  <a:lnTo>
                    <a:pt x="149213" y="525504"/>
                  </a:lnTo>
                  <a:lnTo>
                    <a:pt x="176251" y="498466"/>
                  </a:lnTo>
                  <a:cubicBezTo>
                    <a:pt x="182360" y="492319"/>
                    <a:pt x="191796" y="491036"/>
                    <a:pt x="199340" y="495227"/>
                  </a:cubicBezTo>
                  <a:cubicBezTo>
                    <a:pt x="206705" y="499317"/>
                    <a:pt x="214287" y="502974"/>
                    <a:pt x="222022" y="506162"/>
                  </a:cubicBezTo>
                  <a:lnTo>
                    <a:pt x="222024" y="506160"/>
                  </a:lnTo>
                  <a:lnTo>
                    <a:pt x="222024" y="506165"/>
                  </a:lnTo>
                  <a:cubicBezTo>
                    <a:pt x="229467" y="509251"/>
                    <a:pt x="237048" y="511892"/>
                    <a:pt x="244732" y="514089"/>
                  </a:cubicBezTo>
                  <a:cubicBezTo>
                    <a:pt x="253050" y="516464"/>
                    <a:pt x="258765" y="524046"/>
                    <a:pt x="258765" y="532695"/>
                  </a:cubicBezTo>
                  <a:lnTo>
                    <a:pt x="258765" y="570884"/>
                  </a:lnTo>
                  <a:lnTo>
                    <a:pt x="350840" y="570884"/>
                  </a:lnTo>
                  <a:lnTo>
                    <a:pt x="350840" y="532695"/>
                  </a:lnTo>
                  <a:cubicBezTo>
                    <a:pt x="350840" y="524059"/>
                    <a:pt x="356568" y="516464"/>
                    <a:pt x="364874" y="514089"/>
                  </a:cubicBezTo>
                  <a:cubicBezTo>
                    <a:pt x="373104" y="511727"/>
                    <a:pt x="381219" y="508870"/>
                    <a:pt x="389131" y="505530"/>
                  </a:cubicBezTo>
                  <a:lnTo>
                    <a:pt x="389131" y="505524"/>
                  </a:lnTo>
                  <a:lnTo>
                    <a:pt x="410258" y="495239"/>
                  </a:lnTo>
                  <a:cubicBezTo>
                    <a:pt x="417777" y="491022"/>
                    <a:pt x="427213" y="492318"/>
                    <a:pt x="433360" y="498465"/>
                  </a:cubicBezTo>
                  <a:lnTo>
                    <a:pt x="460411" y="525503"/>
                  </a:lnTo>
                  <a:lnTo>
                    <a:pt x="525536" y="460390"/>
                  </a:lnTo>
                  <a:lnTo>
                    <a:pt x="498498" y="433352"/>
                  </a:lnTo>
                  <a:cubicBezTo>
                    <a:pt x="492377" y="427230"/>
                    <a:pt x="491068" y="417832"/>
                    <a:pt x="495259" y="410276"/>
                  </a:cubicBezTo>
                  <a:cubicBezTo>
                    <a:pt x="499654" y="402351"/>
                    <a:pt x="503553" y="394159"/>
                    <a:pt x="506931" y="385777"/>
                  </a:cubicBezTo>
                  <a:lnTo>
                    <a:pt x="506924" y="385770"/>
                  </a:lnTo>
                  <a:lnTo>
                    <a:pt x="506933" y="385770"/>
                  </a:lnTo>
                  <a:cubicBezTo>
                    <a:pt x="509689" y="378912"/>
                    <a:pt x="512102" y="371914"/>
                    <a:pt x="514134" y="364840"/>
                  </a:cubicBezTo>
                  <a:cubicBezTo>
                    <a:pt x="516535" y="356547"/>
                    <a:pt x="524104" y="350832"/>
                    <a:pt x="532740" y="350832"/>
                  </a:cubicBezTo>
                  <a:lnTo>
                    <a:pt x="570903" y="350832"/>
                  </a:lnTo>
                  <a:lnTo>
                    <a:pt x="570903" y="258744"/>
                  </a:lnTo>
                  <a:lnTo>
                    <a:pt x="532740" y="258744"/>
                  </a:lnTo>
                  <a:cubicBezTo>
                    <a:pt x="524104" y="258744"/>
                    <a:pt x="516509" y="253042"/>
                    <a:pt x="514134" y="244749"/>
                  </a:cubicBezTo>
                  <a:cubicBezTo>
                    <a:pt x="511721" y="236380"/>
                    <a:pt x="508813" y="228150"/>
                    <a:pt x="505409" y="220111"/>
                  </a:cubicBezTo>
                  <a:lnTo>
                    <a:pt x="505406" y="220111"/>
                  </a:lnTo>
                  <a:lnTo>
                    <a:pt x="495275" y="199330"/>
                  </a:lnTo>
                  <a:cubicBezTo>
                    <a:pt x="491071" y="191761"/>
                    <a:pt x="492379" y="182337"/>
                    <a:pt x="498501" y="176228"/>
                  </a:cubicBezTo>
                  <a:lnTo>
                    <a:pt x="525526" y="149203"/>
                  </a:lnTo>
                  <a:lnTo>
                    <a:pt x="460401" y="84090"/>
                  </a:lnTo>
                  <a:lnTo>
                    <a:pt x="433362" y="111128"/>
                  </a:lnTo>
                  <a:cubicBezTo>
                    <a:pt x="427216" y="117237"/>
                    <a:pt x="417779" y="118532"/>
                    <a:pt x="410261" y="114341"/>
                  </a:cubicBezTo>
                  <a:cubicBezTo>
                    <a:pt x="402552" y="110062"/>
                    <a:pt x="394577" y="106239"/>
                    <a:pt x="386398" y="102924"/>
                  </a:cubicBezTo>
                  <a:lnTo>
                    <a:pt x="386396" y="102926"/>
                  </a:lnTo>
                  <a:lnTo>
                    <a:pt x="364836" y="95472"/>
                  </a:lnTo>
                  <a:cubicBezTo>
                    <a:pt x="356555" y="93084"/>
                    <a:pt x="350828" y="85503"/>
                    <a:pt x="350828" y="76866"/>
                  </a:cubicBezTo>
                  <a:lnTo>
                    <a:pt x="350828" y="38703"/>
                  </a:lnTo>
                  <a:close/>
                  <a:moveTo>
                    <a:pt x="256874" y="0"/>
                  </a:moveTo>
                  <a:lnTo>
                    <a:pt x="352695" y="0"/>
                  </a:lnTo>
                  <a:cubicBezTo>
                    <a:pt x="373015" y="0"/>
                    <a:pt x="389538" y="16523"/>
                    <a:pt x="389538" y="36843"/>
                  </a:cubicBezTo>
                  <a:lnTo>
                    <a:pt x="389538" y="62738"/>
                  </a:lnTo>
                  <a:cubicBezTo>
                    <a:pt x="393577" y="64148"/>
                    <a:pt x="397603" y="65672"/>
                    <a:pt x="401565" y="67297"/>
                  </a:cubicBezTo>
                  <a:lnTo>
                    <a:pt x="401565" y="67300"/>
                  </a:lnTo>
                  <a:lnTo>
                    <a:pt x="416001" y="73725"/>
                  </a:lnTo>
                  <a:lnTo>
                    <a:pt x="434340" y="55386"/>
                  </a:lnTo>
                  <a:cubicBezTo>
                    <a:pt x="448348" y="41467"/>
                    <a:pt x="472529" y="41492"/>
                    <a:pt x="486448" y="55386"/>
                  </a:cubicBezTo>
                  <a:lnTo>
                    <a:pt x="554215" y="123153"/>
                  </a:lnTo>
                  <a:cubicBezTo>
                    <a:pt x="561187" y="130113"/>
                    <a:pt x="565010" y="139371"/>
                    <a:pt x="565010" y="149201"/>
                  </a:cubicBezTo>
                  <a:cubicBezTo>
                    <a:pt x="564997" y="159056"/>
                    <a:pt x="561175" y="168302"/>
                    <a:pt x="554202" y="175261"/>
                  </a:cubicBezTo>
                  <a:lnTo>
                    <a:pt x="535863" y="193575"/>
                  </a:lnTo>
                  <a:cubicBezTo>
                    <a:pt x="537895" y="197740"/>
                    <a:pt x="539788" y="201969"/>
                    <a:pt x="541578" y="206236"/>
                  </a:cubicBezTo>
                  <a:lnTo>
                    <a:pt x="541577" y="206237"/>
                  </a:lnTo>
                  <a:lnTo>
                    <a:pt x="541579" y="206237"/>
                  </a:lnTo>
                  <a:cubicBezTo>
                    <a:pt x="543471" y="210796"/>
                    <a:pt x="545236" y="215394"/>
                    <a:pt x="546875" y="220042"/>
                  </a:cubicBezTo>
                  <a:lnTo>
                    <a:pt x="572783" y="220042"/>
                  </a:lnTo>
                  <a:cubicBezTo>
                    <a:pt x="593077" y="220042"/>
                    <a:pt x="609600" y="236552"/>
                    <a:pt x="609600" y="256872"/>
                  </a:cubicBezTo>
                  <a:lnTo>
                    <a:pt x="609600" y="352693"/>
                  </a:lnTo>
                  <a:cubicBezTo>
                    <a:pt x="609600" y="373001"/>
                    <a:pt x="593077" y="389536"/>
                    <a:pt x="572783" y="389536"/>
                  </a:cubicBezTo>
                  <a:lnTo>
                    <a:pt x="546862" y="389536"/>
                  </a:lnTo>
                  <a:cubicBezTo>
                    <a:pt x="545490" y="393435"/>
                    <a:pt x="544017" y="397296"/>
                    <a:pt x="542468" y="401119"/>
                  </a:cubicBezTo>
                  <a:lnTo>
                    <a:pt x="542467" y="401119"/>
                  </a:lnTo>
                  <a:lnTo>
                    <a:pt x="535864" y="415975"/>
                  </a:lnTo>
                  <a:lnTo>
                    <a:pt x="554215" y="434326"/>
                  </a:lnTo>
                  <a:cubicBezTo>
                    <a:pt x="568579" y="448703"/>
                    <a:pt x="568579" y="472058"/>
                    <a:pt x="554215" y="486422"/>
                  </a:cubicBezTo>
                  <a:lnTo>
                    <a:pt x="486448" y="554176"/>
                  </a:lnTo>
                  <a:cubicBezTo>
                    <a:pt x="473011" y="567626"/>
                    <a:pt x="447827" y="567651"/>
                    <a:pt x="434353" y="554176"/>
                  </a:cubicBezTo>
                  <a:lnTo>
                    <a:pt x="416001" y="535838"/>
                  </a:lnTo>
                  <a:lnTo>
                    <a:pt x="405959" y="540420"/>
                  </a:lnTo>
                  <a:lnTo>
                    <a:pt x="405959" y="540423"/>
                  </a:lnTo>
                  <a:cubicBezTo>
                    <a:pt x="400562" y="542760"/>
                    <a:pt x="395075" y="544881"/>
                    <a:pt x="389551" y="546824"/>
                  </a:cubicBezTo>
                  <a:lnTo>
                    <a:pt x="389551" y="572757"/>
                  </a:lnTo>
                  <a:cubicBezTo>
                    <a:pt x="389551" y="593052"/>
                    <a:pt x="373028" y="609587"/>
                    <a:pt x="352721" y="609587"/>
                  </a:cubicBezTo>
                  <a:lnTo>
                    <a:pt x="256887" y="609587"/>
                  </a:lnTo>
                  <a:cubicBezTo>
                    <a:pt x="236579" y="609587"/>
                    <a:pt x="220069" y="593052"/>
                    <a:pt x="220069" y="572757"/>
                  </a:cubicBezTo>
                  <a:lnTo>
                    <a:pt x="220069" y="546824"/>
                  </a:lnTo>
                  <a:cubicBezTo>
                    <a:pt x="215866" y="545351"/>
                    <a:pt x="211687" y="543763"/>
                    <a:pt x="207560" y="542061"/>
                  </a:cubicBezTo>
                  <a:lnTo>
                    <a:pt x="207560" y="542059"/>
                  </a:lnTo>
                  <a:lnTo>
                    <a:pt x="207556" y="542063"/>
                  </a:lnTo>
                  <a:cubicBezTo>
                    <a:pt x="202857" y="540119"/>
                    <a:pt x="198196" y="538049"/>
                    <a:pt x="193598" y="535827"/>
                  </a:cubicBezTo>
                  <a:lnTo>
                    <a:pt x="175247" y="554191"/>
                  </a:lnTo>
                  <a:cubicBezTo>
                    <a:pt x="161340" y="568098"/>
                    <a:pt x="137083" y="568110"/>
                    <a:pt x="123152" y="554204"/>
                  </a:cubicBezTo>
                  <a:lnTo>
                    <a:pt x="55397" y="486437"/>
                  </a:lnTo>
                  <a:cubicBezTo>
                    <a:pt x="41059" y="472086"/>
                    <a:pt x="41046" y="448705"/>
                    <a:pt x="55384" y="434341"/>
                  </a:cubicBezTo>
                  <a:lnTo>
                    <a:pt x="73736" y="415990"/>
                  </a:lnTo>
                  <a:cubicBezTo>
                    <a:pt x="71628" y="411621"/>
                    <a:pt x="69646" y="407214"/>
                    <a:pt x="67792" y="402731"/>
                  </a:cubicBezTo>
                  <a:lnTo>
                    <a:pt x="67793" y="402731"/>
                  </a:lnTo>
                  <a:lnTo>
                    <a:pt x="62751" y="389549"/>
                  </a:lnTo>
                  <a:lnTo>
                    <a:pt x="36843" y="389549"/>
                  </a:lnTo>
                  <a:cubicBezTo>
                    <a:pt x="16523" y="389549"/>
                    <a:pt x="0" y="373013"/>
                    <a:pt x="0" y="352706"/>
                  </a:cubicBezTo>
                  <a:lnTo>
                    <a:pt x="0" y="256885"/>
                  </a:lnTo>
                  <a:cubicBezTo>
                    <a:pt x="0" y="236565"/>
                    <a:pt x="16523" y="220042"/>
                    <a:pt x="36843" y="220042"/>
                  </a:cubicBezTo>
                  <a:lnTo>
                    <a:pt x="62738" y="220042"/>
                  </a:lnTo>
                  <a:cubicBezTo>
                    <a:pt x="64364" y="215394"/>
                    <a:pt x="66129" y="210796"/>
                    <a:pt x="68034" y="206237"/>
                  </a:cubicBezTo>
                  <a:lnTo>
                    <a:pt x="68039" y="206237"/>
                  </a:lnTo>
                  <a:lnTo>
                    <a:pt x="73736" y="193560"/>
                  </a:lnTo>
                  <a:lnTo>
                    <a:pt x="55397" y="175234"/>
                  </a:lnTo>
                  <a:cubicBezTo>
                    <a:pt x="48450" y="168287"/>
                    <a:pt x="44615" y="159041"/>
                    <a:pt x="44615" y="149186"/>
                  </a:cubicBezTo>
                  <a:cubicBezTo>
                    <a:pt x="44615" y="139356"/>
                    <a:pt x="48450" y="130098"/>
                    <a:pt x="55385" y="123151"/>
                  </a:cubicBezTo>
                  <a:lnTo>
                    <a:pt x="123152" y="55397"/>
                  </a:lnTo>
                  <a:cubicBezTo>
                    <a:pt x="129858" y="48672"/>
                    <a:pt x="139513" y="45303"/>
                    <a:pt x="149174" y="45300"/>
                  </a:cubicBezTo>
                  <a:cubicBezTo>
                    <a:pt x="158836" y="45297"/>
                    <a:pt x="168504" y="48659"/>
                    <a:pt x="175235" y="55397"/>
                  </a:cubicBezTo>
                  <a:lnTo>
                    <a:pt x="193561" y="73723"/>
                  </a:lnTo>
                  <a:lnTo>
                    <a:pt x="206112" y="68088"/>
                  </a:lnTo>
                  <a:lnTo>
                    <a:pt x="206112" y="68085"/>
                  </a:lnTo>
                  <a:cubicBezTo>
                    <a:pt x="210709" y="66154"/>
                    <a:pt x="215358" y="64376"/>
                    <a:pt x="220044" y="62738"/>
                  </a:cubicBezTo>
                  <a:lnTo>
                    <a:pt x="220044" y="36843"/>
                  </a:lnTo>
                  <a:cubicBezTo>
                    <a:pt x="220044" y="16523"/>
                    <a:pt x="236567" y="0"/>
                    <a:pt x="256874"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nvGrpSpPr>
          <p:cNvPr id="2" name="Group 1">
            <a:extLst>
              <a:ext uri="{FF2B5EF4-FFF2-40B4-BE49-F238E27FC236}">
                <a16:creationId xmlns:a16="http://schemas.microsoft.com/office/drawing/2014/main" xmlns="" id="{EEEFC530-E0A7-0C44-BDCC-2679F27D1144}"/>
              </a:ext>
            </a:extLst>
          </p:cNvPr>
          <p:cNvGrpSpPr/>
          <p:nvPr/>
        </p:nvGrpSpPr>
        <p:grpSpPr>
          <a:xfrm>
            <a:off x="563939" y="2354980"/>
            <a:ext cx="1531220" cy="1531220"/>
            <a:chOff x="563939" y="2262239"/>
            <a:chExt cx="1531220" cy="1531220"/>
          </a:xfrm>
        </p:grpSpPr>
        <p:grpSp>
          <p:nvGrpSpPr>
            <p:cNvPr id="36" name="Group 35">
              <a:extLst>
                <a:ext uri="{FF2B5EF4-FFF2-40B4-BE49-F238E27FC236}">
                  <a16:creationId xmlns:a16="http://schemas.microsoft.com/office/drawing/2014/main" xmlns="" id="{34C0AECF-1863-8D45-BD00-0792349393BF}"/>
                </a:ext>
              </a:extLst>
            </p:cNvPr>
            <p:cNvGrpSpPr>
              <a:grpSpLocks noChangeAspect="1"/>
            </p:cNvGrpSpPr>
            <p:nvPr/>
          </p:nvGrpSpPr>
          <p:grpSpPr>
            <a:xfrm>
              <a:off x="563939" y="2262239"/>
              <a:ext cx="1531220" cy="1531220"/>
              <a:chOff x="867508" y="2344584"/>
              <a:chExt cx="1531220" cy="1531220"/>
            </a:xfrm>
            <a:solidFill>
              <a:schemeClr val="accent1"/>
            </a:solidFill>
          </p:grpSpPr>
          <p:sp>
            <p:nvSpPr>
              <p:cNvPr id="37" name="Oval 36">
                <a:extLst>
                  <a:ext uri="{FF2B5EF4-FFF2-40B4-BE49-F238E27FC236}">
                    <a16:creationId xmlns:a16="http://schemas.microsoft.com/office/drawing/2014/main" xmlns="" id="{2AF72729-2B6E-7344-A286-A51019EEB9C6}"/>
                  </a:ext>
                </a:extLst>
              </p:cNvPr>
              <p:cNvSpPr/>
              <p:nvPr/>
            </p:nvSpPr>
            <p:spPr>
              <a:xfrm>
                <a:off x="867508" y="2344584"/>
                <a:ext cx="1531220" cy="153122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38" name="Freeform 37">
                <a:extLst>
                  <a:ext uri="{FF2B5EF4-FFF2-40B4-BE49-F238E27FC236}">
                    <a16:creationId xmlns:a16="http://schemas.microsoft.com/office/drawing/2014/main" xmlns="" id="{BEE86BF1-1E51-DB4B-A758-974362C402D8}"/>
                  </a:ext>
                </a:extLst>
              </p:cNvPr>
              <p:cNvSpPr/>
              <p:nvPr/>
            </p:nvSpPr>
            <p:spPr>
              <a:xfrm>
                <a:off x="1277506" y="2754583"/>
                <a:ext cx="711225" cy="711223"/>
              </a:xfrm>
              <a:custGeom>
                <a:avLst/>
                <a:gdLst>
                  <a:gd name="connsiteX0" fmla="*/ 38101 w 533400"/>
                  <a:gd name="connsiteY0" fmla="*/ 457200 h 533400"/>
                  <a:gd name="connsiteX1" fmla="*/ 38101 w 533400"/>
                  <a:gd name="connsiteY1" fmla="*/ 495300 h 533400"/>
                  <a:gd name="connsiteX2" fmla="*/ 495250 w 533400"/>
                  <a:gd name="connsiteY2" fmla="*/ 495300 h 533400"/>
                  <a:gd name="connsiteX3" fmla="*/ 495301 w 533400"/>
                  <a:gd name="connsiteY3" fmla="*/ 457200 h 533400"/>
                  <a:gd name="connsiteX4" fmla="*/ 438151 w 533400"/>
                  <a:gd name="connsiteY4" fmla="*/ 457200 h 533400"/>
                  <a:gd name="connsiteX5" fmla="*/ 400051 w 533400"/>
                  <a:gd name="connsiteY5" fmla="*/ 457200 h 533400"/>
                  <a:gd name="connsiteX6" fmla="*/ 285751 w 533400"/>
                  <a:gd name="connsiteY6" fmla="*/ 457200 h 533400"/>
                  <a:gd name="connsiteX7" fmla="*/ 247651 w 533400"/>
                  <a:gd name="connsiteY7" fmla="*/ 457200 h 533400"/>
                  <a:gd name="connsiteX8" fmla="*/ 133351 w 533400"/>
                  <a:gd name="connsiteY8" fmla="*/ 457200 h 533400"/>
                  <a:gd name="connsiteX9" fmla="*/ 95251 w 533400"/>
                  <a:gd name="connsiteY9" fmla="*/ 457200 h 533400"/>
                  <a:gd name="connsiteX10" fmla="*/ 400051 w 533400"/>
                  <a:gd name="connsiteY10" fmla="*/ 190500 h 533400"/>
                  <a:gd name="connsiteX11" fmla="*/ 400051 w 533400"/>
                  <a:gd name="connsiteY11" fmla="*/ 419100 h 533400"/>
                  <a:gd name="connsiteX12" fmla="*/ 438100 w 533400"/>
                  <a:gd name="connsiteY12" fmla="*/ 419100 h 533400"/>
                  <a:gd name="connsiteX13" fmla="*/ 438151 w 533400"/>
                  <a:gd name="connsiteY13" fmla="*/ 190500 h 533400"/>
                  <a:gd name="connsiteX14" fmla="*/ 247650 w 533400"/>
                  <a:gd name="connsiteY14" fmla="*/ 190500 h 533400"/>
                  <a:gd name="connsiteX15" fmla="*/ 247650 w 533400"/>
                  <a:gd name="connsiteY15" fmla="*/ 419100 h 533400"/>
                  <a:gd name="connsiteX16" fmla="*/ 285699 w 533400"/>
                  <a:gd name="connsiteY16" fmla="*/ 419100 h 533400"/>
                  <a:gd name="connsiteX17" fmla="*/ 285750 w 533400"/>
                  <a:gd name="connsiteY17" fmla="*/ 190500 h 533400"/>
                  <a:gd name="connsiteX18" fmla="*/ 95250 w 533400"/>
                  <a:gd name="connsiteY18" fmla="*/ 190500 h 533400"/>
                  <a:gd name="connsiteX19" fmla="*/ 95250 w 533400"/>
                  <a:gd name="connsiteY19" fmla="*/ 419100 h 533400"/>
                  <a:gd name="connsiteX20" fmla="*/ 133299 w 533400"/>
                  <a:gd name="connsiteY20" fmla="*/ 419100 h 533400"/>
                  <a:gd name="connsiteX21" fmla="*/ 133350 w 533400"/>
                  <a:gd name="connsiteY21" fmla="*/ 190500 h 533400"/>
                  <a:gd name="connsiteX22" fmla="*/ 323850 w 533400"/>
                  <a:gd name="connsiteY22" fmla="*/ 190497 h 533400"/>
                  <a:gd name="connsiteX23" fmla="*/ 323850 w 533400"/>
                  <a:gd name="connsiteY23" fmla="*/ 419097 h 533400"/>
                  <a:gd name="connsiteX24" fmla="*/ 361950 w 533400"/>
                  <a:gd name="connsiteY24" fmla="*/ 419097 h 533400"/>
                  <a:gd name="connsiteX25" fmla="*/ 361950 w 533400"/>
                  <a:gd name="connsiteY25" fmla="*/ 190497 h 533400"/>
                  <a:gd name="connsiteX26" fmla="*/ 171450 w 533400"/>
                  <a:gd name="connsiteY26" fmla="*/ 190497 h 533400"/>
                  <a:gd name="connsiteX27" fmla="*/ 171450 w 533400"/>
                  <a:gd name="connsiteY27" fmla="*/ 419097 h 533400"/>
                  <a:gd name="connsiteX28" fmla="*/ 209550 w 533400"/>
                  <a:gd name="connsiteY28" fmla="*/ 419097 h 533400"/>
                  <a:gd name="connsiteX29" fmla="*/ 209550 w 533400"/>
                  <a:gd name="connsiteY29" fmla="*/ 190497 h 533400"/>
                  <a:gd name="connsiteX30" fmla="*/ 266699 w 533400"/>
                  <a:gd name="connsiteY30" fmla="*/ 38094 h 533400"/>
                  <a:gd name="connsiteX31" fmla="*/ 258838 w 533400"/>
                  <a:gd name="connsiteY31" fmla="*/ 39135 h 533400"/>
                  <a:gd name="connsiteX32" fmla="*/ 77266 w 533400"/>
                  <a:gd name="connsiteY32" fmla="*/ 152394 h 533400"/>
                  <a:gd name="connsiteX33" fmla="*/ 95249 w 533400"/>
                  <a:gd name="connsiteY33" fmla="*/ 152394 h 533400"/>
                  <a:gd name="connsiteX34" fmla="*/ 133349 w 533400"/>
                  <a:gd name="connsiteY34" fmla="*/ 152394 h 533400"/>
                  <a:gd name="connsiteX35" fmla="*/ 247649 w 533400"/>
                  <a:gd name="connsiteY35" fmla="*/ 152394 h 533400"/>
                  <a:gd name="connsiteX36" fmla="*/ 285749 w 533400"/>
                  <a:gd name="connsiteY36" fmla="*/ 152394 h 533400"/>
                  <a:gd name="connsiteX37" fmla="*/ 400049 w 533400"/>
                  <a:gd name="connsiteY37" fmla="*/ 152394 h 533400"/>
                  <a:gd name="connsiteX38" fmla="*/ 438149 w 533400"/>
                  <a:gd name="connsiteY38" fmla="*/ 152394 h 533400"/>
                  <a:gd name="connsiteX39" fmla="*/ 456132 w 533400"/>
                  <a:gd name="connsiteY39" fmla="*/ 152394 h 533400"/>
                  <a:gd name="connsiteX40" fmla="*/ 274002 w 533400"/>
                  <a:gd name="connsiteY40" fmla="*/ 38831 h 533400"/>
                  <a:gd name="connsiteX41" fmla="*/ 266699 w 533400"/>
                  <a:gd name="connsiteY41" fmla="*/ 38094 h 533400"/>
                  <a:gd name="connsiteX42" fmla="*/ 266700 w 533400"/>
                  <a:gd name="connsiteY42" fmla="*/ 0 h 533400"/>
                  <a:gd name="connsiteX43" fmla="*/ 294183 w 533400"/>
                  <a:gd name="connsiteY43" fmla="*/ 6502 h 533400"/>
                  <a:gd name="connsiteX44" fmla="*/ 515391 w 533400"/>
                  <a:gd name="connsiteY44" fmla="*/ 144450 h 533400"/>
                  <a:gd name="connsiteX45" fmla="*/ 527050 w 533400"/>
                  <a:gd name="connsiteY45" fmla="*/ 164236 h 533400"/>
                  <a:gd name="connsiteX46" fmla="*/ 515379 w 533400"/>
                  <a:gd name="connsiteY46" fmla="*/ 184010 h 533400"/>
                  <a:gd name="connsiteX47" fmla="*/ 487921 w 533400"/>
                  <a:gd name="connsiteY47" fmla="*/ 190500 h 533400"/>
                  <a:gd name="connsiteX48" fmla="*/ 476250 w 533400"/>
                  <a:gd name="connsiteY48" fmla="*/ 190500 h 533400"/>
                  <a:gd name="connsiteX49" fmla="*/ 476250 w 533400"/>
                  <a:gd name="connsiteY49" fmla="*/ 419100 h 533400"/>
                  <a:gd name="connsiteX50" fmla="*/ 495300 w 533400"/>
                  <a:gd name="connsiteY50" fmla="*/ 419100 h 533400"/>
                  <a:gd name="connsiteX51" fmla="*/ 533400 w 533400"/>
                  <a:gd name="connsiteY51" fmla="*/ 457200 h 533400"/>
                  <a:gd name="connsiteX52" fmla="*/ 533400 w 533400"/>
                  <a:gd name="connsiteY52" fmla="*/ 495300 h 533400"/>
                  <a:gd name="connsiteX53" fmla="*/ 495300 w 533400"/>
                  <a:gd name="connsiteY53" fmla="*/ 533400 h 533400"/>
                  <a:gd name="connsiteX54" fmla="*/ 38100 w 533400"/>
                  <a:gd name="connsiteY54" fmla="*/ 533400 h 533400"/>
                  <a:gd name="connsiteX55" fmla="*/ 0 w 533400"/>
                  <a:gd name="connsiteY55" fmla="*/ 495300 h 533400"/>
                  <a:gd name="connsiteX56" fmla="*/ 0 w 533400"/>
                  <a:gd name="connsiteY56" fmla="*/ 457200 h 533400"/>
                  <a:gd name="connsiteX57" fmla="*/ 38100 w 533400"/>
                  <a:gd name="connsiteY57" fmla="*/ 419100 h 533400"/>
                  <a:gd name="connsiteX58" fmla="*/ 57150 w 533400"/>
                  <a:gd name="connsiteY58" fmla="*/ 419100 h 533400"/>
                  <a:gd name="connsiteX59" fmla="*/ 57150 w 533400"/>
                  <a:gd name="connsiteY59" fmla="*/ 190500 h 533400"/>
                  <a:gd name="connsiteX60" fmla="*/ 45479 w 533400"/>
                  <a:gd name="connsiteY60" fmla="*/ 190500 h 533400"/>
                  <a:gd name="connsiteX61" fmla="*/ 18009 w 533400"/>
                  <a:gd name="connsiteY61" fmla="*/ 183998 h 533400"/>
                  <a:gd name="connsiteX62" fmla="*/ 6350 w 533400"/>
                  <a:gd name="connsiteY62" fmla="*/ 164236 h 533400"/>
                  <a:gd name="connsiteX63" fmla="*/ 18021 w 533400"/>
                  <a:gd name="connsiteY63" fmla="*/ 144450 h 533400"/>
                  <a:gd name="connsiteX64" fmla="*/ 239230 w 533400"/>
                  <a:gd name="connsiteY64" fmla="*/ 6502 h 533400"/>
                  <a:gd name="connsiteX65" fmla="*/ 266700 w 533400"/>
                  <a:gd name="connsiteY65"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33400" h="533400">
                    <a:moveTo>
                      <a:pt x="38101" y="457200"/>
                    </a:moveTo>
                    <a:lnTo>
                      <a:pt x="38101" y="495300"/>
                    </a:lnTo>
                    <a:lnTo>
                      <a:pt x="495250" y="495300"/>
                    </a:lnTo>
                    <a:lnTo>
                      <a:pt x="495301" y="457200"/>
                    </a:lnTo>
                    <a:lnTo>
                      <a:pt x="438151" y="457200"/>
                    </a:lnTo>
                    <a:lnTo>
                      <a:pt x="400051" y="457200"/>
                    </a:lnTo>
                    <a:lnTo>
                      <a:pt x="285751" y="457200"/>
                    </a:lnTo>
                    <a:lnTo>
                      <a:pt x="247651" y="457200"/>
                    </a:lnTo>
                    <a:lnTo>
                      <a:pt x="133351" y="457200"/>
                    </a:lnTo>
                    <a:lnTo>
                      <a:pt x="95251" y="457200"/>
                    </a:lnTo>
                    <a:close/>
                    <a:moveTo>
                      <a:pt x="400051" y="190500"/>
                    </a:moveTo>
                    <a:lnTo>
                      <a:pt x="400051" y="419100"/>
                    </a:lnTo>
                    <a:lnTo>
                      <a:pt x="438100" y="419100"/>
                    </a:lnTo>
                    <a:lnTo>
                      <a:pt x="438151" y="190500"/>
                    </a:lnTo>
                    <a:close/>
                    <a:moveTo>
                      <a:pt x="247650" y="190500"/>
                    </a:moveTo>
                    <a:lnTo>
                      <a:pt x="247650" y="419100"/>
                    </a:lnTo>
                    <a:lnTo>
                      <a:pt x="285699" y="419100"/>
                    </a:lnTo>
                    <a:lnTo>
                      <a:pt x="285750" y="190500"/>
                    </a:lnTo>
                    <a:close/>
                    <a:moveTo>
                      <a:pt x="95250" y="190500"/>
                    </a:moveTo>
                    <a:lnTo>
                      <a:pt x="95250" y="419100"/>
                    </a:lnTo>
                    <a:lnTo>
                      <a:pt x="133299" y="419100"/>
                    </a:lnTo>
                    <a:lnTo>
                      <a:pt x="133350" y="190500"/>
                    </a:lnTo>
                    <a:close/>
                    <a:moveTo>
                      <a:pt x="323850" y="190497"/>
                    </a:moveTo>
                    <a:lnTo>
                      <a:pt x="323850" y="419097"/>
                    </a:lnTo>
                    <a:lnTo>
                      <a:pt x="361950" y="419097"/>
                    </a:lnTo>
                    <a:lnTo>
                      <a:pt x="361950" y="190497"/>
                    </a:lnTo>
                    <a:close/>
                    <a:moveTo>
                      <a:pt x="171450" y="190497"/>
                    </a:moveTo>
                    <a:lnTo>
                      <a:pt x="171450" y="419097"/>
                    </a:lnTo>
                    <a:lnTo>
                      <a:pt x="209550" y="419097"/>
                    </a:lnTo>
                    <a:lnTo>
                      <a:pt x="209550" y="190497"/>
                    </a:lnTo>
                    <a:close/>
                    <a:moveTo>
                      <a:pt x="266699" y="38094"/>
                    </a:moveTo>
                    <a:cubicBezTo>
                      <a:pt x="262267" y="38094"/>
                      <a:pt x="259460" y="38869"/>
                      <a:pt x="258838" y="39135"/>
                    </a:cubicBezTo>
                    <a:lnTo>
                      <a:pt x="77266" y="152394"/>
                    </a:lnTo>
                    <a:lnTo>
                      <a:pt x="95249" y="152394"/>
                    </a:lnTo>
                    <a:lnTo>
                      <a:pt x="133349" y="152394"/>
                    </a:lnTo>
                    <a:lnTo>
                      <a:pt x="247649" y="152394"/>
                    </a:lnTo>
                    <a:lnTo>
                      <a:pt x="285749" y="152394"/>
                    </a:lnTo>
                    <a:lnTo>
                      <a:pt x="400049" y="152394"/>
                    </a:lnTo>
                    <a:lnTo>
                      <a:pt x="438149" y="152394"/>
                    </a:lnTo>
                    <a:lnTo>
                      <a:pt x="456132" y="152394"/>
                    </a:lnTo>
                    <a:lnTo>
                      <a:pt x="274002" y="38831"/>
                    </a:lnTo>
                    <a:cubicBezTo>
                      <a:pt x="274040" y="38792"/>
                      <a:pt x="271322" y="38094"/>
                      <a:pt x="266699" y="38094"/>
                    </a:cubicBezTo>
                    <a:close/>
                    <a:moveTo>
                      <a:pt x="266700" y="0"/>
                    </a:moveTo>
                    <a:cubicBezTo>
                      <a:pt x="273075" y="0"/>
                      <a:pt x="285115" y="838"/>
                      <a:pt x="294183" y="6502"/>
                    </a:cubicBezTo>
                    <a:lnTo>
                      <a:pt x="515391" y="144450"/>
                    </a:lnTo>
                    <a:cubicBezTo>
                      <a:pt x="522808" y="149073"/>
                      <a:pt x="527050" y="156286"/>
                      <a:pt x="527050" y="164236"/>
                    </a:cubicBezTo>
                    <a:cubicBezTo>
                      <a:pt x="527037" y="172187"/>
                      <a:pt x="522783" y="179388"/>
                      <a:pt x="515379" y="184010"/>
                    </a:cubicBezTo>
                    <a:cubicBezTo>
                      <a:pt x="506336" y="189662"/>
                      <a:pt x="494297" y="190500"/>
                      <a:pt x="487921" y="190500"/>
                    </a:cubicBezTo>
                    <a:lnTo>
                      <a:pt x="476250" y="190500"/>
                    </a:lnTo>
                    <a:lnTo>
                      <a:pt x="476250" y="419100"/>
                    </a:lnTo>
                    <a:lnTo>
                      <a:pt x="495300" y="419100"/>
                    </a:lnTo>
                    <a:cubicBezTo>
                      <a:pt x="516306" y="419100"/>
                      <a:pt x="533400" y="436194"/>
                      <a:pt x="533400" y="457200"/>
                    </a:cubicBezTo>
                    <a:lnTo>
                      <a:pt x="533400" y="495300"/>
                    </a:lnTo>
                    <a:cubicBezTo>
                      <a:pt x="533400" y="516306"/>
                      <a:pt x="516306" y="533400"/>
                      <a:pt x="495300" y="533400"/>
                    </a:cubicBezTo>
                    <a:lnTo>
                      <a:pt x="38100" y="533400"/>
                    </a:lnTo>
                    <a:cubicBezTo>
                      <a:pt x="17094" y="533400"/>
                      <a:pt x="0" y="516306"/>
                      <a:pt x="0" y="495300"/>
                    </a:cubicBezTo>
                    <a:lnTo>
                      <a:pt x="0" y="457200"/>
                    </a:lnTo>
                    <a:cubicBezTo>
                      <a:pt x="0" y="436194"/>
                      <a:pt x="17094" y="419100"/>
                      <a:pt x="38100" y="419100"/>
                    </a:cubicBezTo>
                    <a:lnTo>
                      <a:pt x="57150" y="419100"/>
                    </a:lnTo>
                    <a:lnTo>
                      <a:pt x="57150" y="190500"/>
                    </a:lnTo>
                    <a:lnTo>
                      <a:pt x="45479" y="190500"/>
                    </a:lnTo>
                    <a:cubicBezTo>
                      <a:pt x="39103" y="190500"/>
                      <a:pt x="27076" y="189662"/>
                      <a:pt x="18009" y="183998"/>
                    </a:cubicBezTo>
                    <a:cubicBezTo>
                      <a:pt x="10617" y="179400"/>
                      <a:pt x="6363" y="172199"/>
                      <a:pt x="6350" y="164236"/>
                    </a:cubicBezTo>
                    <a:cubicBezTo>
                      <a:pt x="6350" y="156286"/>
                      <a:pt x="10605" y="149073"/>
                      <a:pt x="18021" y="144450"/>
                    </a:cubicBezTo>
                    <a:lnTo>
                      <a:pt x="239230" y="6502"/>
                    </a:lnTo>
                    <a:cubicBezTo>
                      <a:pt x="248285" y="838"/>
                      <a:pt x="260325" y="0"/>
                      <a:pt x="266700" y="0"/>
                    </a:cubicBez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
          <p:nvSpPr>
            <p:cNvPr id="31" name="Freeform 30">
              <a:extLst>
                <a:ext uri="{FF2B5EF4-FFF2-40B4-BE49-F238E27FC236}">
                  <a16:creationId xmlns:a16="http://schemas.microsoft.com/office/drawing/2014/main" xmlns="" id="{02FE9453-8FD5-8440-9611-5F3215C7528B}"/>
                </a:ext>
              </a:extLst>
            </p:cNvPr>
            <p:cNvSpPr/>
            <p:nvPr/>
          </p:nvSpPr>
          <p:spPr>
            <a:xfrm>
              <a:off x="1060992" y="2669773"/>
              <a:ext cx="537114" cy="716152"/>
            </a:xfrm>
            <a:custGeom>
              <a:avLst/>
              <a:gdLst>
                <a:gd name="connsiteX0" fmla="*/ 309664 w 457200"/>
                <a:gd name="connsiteY0" fmla="*/ 254084 h 609600"/>
                <a:gd name="connsiteX1" fmla="*/ 323576 w 457200"/>
                <a:gd name="connsiteY1" fmla="*/ 258467 h 609600"/>
                <a:gd name="connsiteX2" fmla="*/ 325939 w 457200"/>
                <a:gd name="connsiteY2" fmla="*/ 285302 h 609600"/>
                <a:gd name="connsiteX3" fmla="*/ 219373 w 457200"/>
                <a:gd name="connsiteY3" fmla="*/ 412289 h 609600"/>
                <a:gd name="connsiteX4" fmla="*/ 204768 w 457200"/>
                <a:gd name="connsiteY4" fmla="*/ 419096 h 609600"/>
                <a:gd name="connsiteX5" fmla="*/ 204590 w 457200"/>
                <a:gd name="connsiteY5" fmla="*/ 419071 h 609600"/>
                <a:gd name="connsiteX6" fmla="*/ 204476 w 457200"/>
                <a:gd name="connsiteY6" fmla="*/ 419096 h 609600"/>
                <a:gd name="connsiteX7" fmla="*/ 191014 w 457200"/>
                <a:gd name="connsiteY7" fmla="*/ 413521 h 609600"/>
                <a:gd name="connsiteX8" fmla="*/ 132391 w 457200"/>
                <a:gd name="connsiteY8" fmla="*/ 354911 h 609600"/>
                <a:gd name="connsiteX9" fmla="*/ 132391 w 457200"/>
                <a:gd name="connsiteY9" fmla="*/ 327974 h 609600"/>
                <a:gd name="connsiteX10" fmla="*/ 159327 w 457200"/>
                <a:gd name="connsiteY10" fmla="*/ 327974 h 609600"/>
                <a:gd name="connsiteX11" fmla="*/ 203396 w 457200"/>
                <a:gd name="connsiteY11" fmla="*/ 372043 h 609600"/>
                <a:gd name="connsiteX12" fmla="*/ 296741 w 457200"/>
                <a:gd name="connsiteY12" fmla="*/ 260816 h 609600"/>
                <a:gd name="connsiteX13" fmla="*/ 309664 w 457200"/>
                <a:gd name="connsiteY13" fmla="*/ 254084 h 609600"/>
                <a:gd name="connsiteX14" fmla="*/ 304803 w 457200"/>
                <a:gd name="connsiteY14" fmla="*/ 47271 h 609600"/>
                <a:gd name="connsiteX15" fmla="*/ 304803 w 457200"/>
                <a:gd name="connsiteY15" fmla="*/ 152402 h 609600"/>
                <a:gd name="connsiteX16" fmla="*/ 409934 w 457200"/>
                <a:gd name="connsiteY16" fmla="*/ 152402 h 609600"/>
                <a:gd name="connsiteX17" fmla="*/ 38100 w 457200"/>
                <a:gd name="connsiteY17" fmla="*/ 38102 h 609600"/>
                <a:gd name="connsiteX18" fmla="*/ 38100 w 457200"/>
                <a:gd name="connsiteY18" fmla="*/ 571502 h 609600"/>
                <a:gd name="connsiteX19" fmla="*/ 419100 w 457200"/>
                <a:gd name="connsiteY19" fmla="*/ 571502 h 609600"/>
                <a:gd name="connsiteX20" fmla="*/ 419100 w 457200"/>
                <a:gd name="connsiteY20" fmla="*/ 190502 h 609600"/>
                <a:gd name="connsiteX21" fmla="*/ 304800 w 457200"/>
                <a:gd name="connsiteY21" fmla="*/ 190502 h 609600"/>
                <a:gd name="connsiteX22" fmla="*/ 266700 w 457200"/>
                <a:gd name="connsiteY22" fmla="*/ 152402 h 609600"/>
                <a:gd name="connsiteX23" fmla="*/ 266700 w 457200"/>
                <a:gd name="connsiteY23" fmla="*/ 38102 h 609600"/>
                <a:gd name="connsiteX24" fmla="*/ 38100 w 457200"/>
                <a:gd name="connsiteY24" fmla="*/ 0 h 609600"/>
                <a:gd name="connsiteX25" fmla="*/ 303251 w 457200"/>
                <a:gd name="connsiteY25" fmla="*/ 0 h 609600"/>
                <a:gd name="connsiteX26" fmla="*/ 303708 w 457200"/>
                <a:gd name="connsiteY26" fmla="*/ 0 h 609600"/>
                <a:gd name="connsiteX27" fmla="*/ 304800 w 457200"/>
                <a:gd name="connsiteY27" fmla="*/ 0 h 609600"/>
                <a:gd name="connsiteX28" fmla="*/ 304800 w 457200"/>
                <a:gd name="connsiteY28" fmla="*/ 229 h 609600"/>
                <a:gd name="connsiteX29" fmla="*/ 316954 w 457200"/>
                <a:gd name="connsiteY29" fmla="*/ 5550 h 609600"/>
                <a:gd name="connsiteX30" fmla="*/ 451650 w 457200"/>
                <a:gd name="connsiteY30" fmla="*/ 140246 h 609600"/>
                <a:gd name="connsiteX31" fmla="*/ 456971 w 457200"/>
                <a:gd name="connsiteY31" fmla="*/ 152400 h 609600"/>
                <a:gd name="connsiteX32" fmla="*/ 457200 w 457200"/>
                <a:gd name="connsiteY32" fmla="*/ 152400 h 609600"/>
                <a:gd name="connsiteX33" fmla="*/ 457200 w 457200"/>
                <a:gd name="connsiteY33" fmla="*/ 153530 h 609600"/>
                <a:gd name="connsiteX34" fmla="*/ 457200 w 457200"/>
                <a:gd name="connsiteY34" fmla="*/ 153911 h 609600"/>
                <a:gd name="connsiteX35" fmla="*/ 457200 w 457200"/>
                <a:gd name="connsiteY35" fmla="*/ 571500 h 609600"/>
                <a:gd name="connsiteX36" fmla="*/ 419100 w 457200"/>
                <a:gd name="connsiteY36" fmla="*/ 609600 h 609600"/>
                <a:gd name="connsiteX37" fmla="*/ 38100 w 457200"/>
                <a:gd name="connsiteY37" fmla="*/ 609600 h 609600"/>
                <a:gd name="connsiteX38" fmla="*/ 0 w 457200"/>
                <a:gd name="connsiteY38" fmla="*/ 571500 h 609600"/>
                <a:gd name="connsiteX39" fmla="*/ 0 w 457200"/>
                <a:gd name="connsiteY39" fmla="*/ 38100 h 609600"/>
                <a:gd name="connsiteX40" fmla="*/ 38100 w 457200"/>
                <a:gd name="connsiteY40"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57200" h="609600">
                  <a:moveTo>
                    <a:pt x="309664" y="254084"/>
                  </a:moveTo>
                  <a:cubicBezTo>
                    <a:pt x="314518" y="253657"/>
                    <a:pt x="319538" y="255083"/>
                    <a:pt x="323576" y="258467"/>
                  </a:cubicBezTo>
                  <a:cubicBezTo>
                    <a:pt x="331641" y="265223"/>
                    <a:pt x="332695" y="277250"/>
                    <a:pt x="325939" y="285302"/>
                  </a:cubicBezTo>
                  <a:lnTo>
                    <a:pt x="219373" y="412289"/>
                  </a:lnTo>
                  <a:cubicBezTo>
                    <a:pt x="215601" y="416785"/>
                    <a:pt x="210204" y="419096"/>
                    <a:pt x="204768" y="419096"/>
                  </a:cubicBezTo>
                  <a:cubicBezTo>
                    <a:pt x="204704" y="419096"/>
                    <a:pt x="204654" y="419071"/>
                    <a:pt x="204590" y="419071"/>
                  </a:cubicBezTo>
                  <a:cubicBezTo>
                    <a:pt x="204552" y="419071"/>
                    <a:pt x="204514" y="419096"/>
                    <a:pt x="204476" y="419096"/>
                  </a:cubicBezTo>
                  <a:cubicBezTo>
                    <a:pt x="199599" y="419096"/>
                    <a:pt x="194722" y="417242"/>
                    <a:pt x="191014" y="413521"/>
                  </a:cubicBezTo>
                  <a:lnTo>
                    <a:pt x="132391" y="354911"/>
                  </a:lnTo>
                  <a:cubicBezTo>
                    <a:pt x="124948" y="347481"/>
                    <a:pt x="124948" y="335416"/>
                    <a:pt x="132391" y="327974"/>
                  </a:cubicBezTo>
                  <a:cubicBezTo>
                    <a:pt x="139833" y="320532"/>
                    <a:pt x="151885" y="320532"/>
                    <a:pt x="159327" y="327974"/>
                  </a:cubicBezTo>
                  <a:lnTo>
                    <a:pt x="203396" y="372043"/>
                  </a:lnTo>
                  <a:lnTo>
                    <a:pt x="296741" y="260816"/>
                  </a:lnTo>
                  <a:cubicBezTo>
                    <a:pt x="300120" y="256790"/>
                    <a:pt x="304809" y="254511"/>
                    <a:pt x="309664" y="254084"/>
                  </a:cubicBezTo>
                  <a:close/>
                  <a:moveTo>
                    <a:pt x="304803" y="47271"/>
                  </a:moveTo>
                  <a:lnTo>
                    <a:pt x="304803" y="152402"/>
                  </a:lnTo>
                  <a:lnTo>
                    <a:pt x="409934" y="152402"/>
                  </a:lnTo>
                  <a:close/>
                  <a:moveTo>
                    <a:pt x="38100" y="38102"/>
                  </a:moveTo>
                  <a:lnTo>
                    <a:pt x="38100" y="571502"/>
                  </a:lnTo>
                  <a:lnTo>
                    <a:pt x="419100" y="571502"/>
                  </a:lnTo>
                  <a:lnTo>
                    <a:pt x="419100" y="190502"/>
                  </a:lnTo>
                  <a:lnTo>
                    <a:pt x="304800" y="190502"/>
                  </a:lnTo>
                  <a:cubicBezTo>
                    <a:pt x="283845" y="190502"/>
                    <a:pt x="266700" y="173357"/>
                    <a:pt x="266700" y="152402"/>
                  </a:cubicBezTo>
                  <a:lnTo>
                    <a:pt x="266700" y="38102"/>
                  </a:lnTo>
                  <a:close/>
                  <a:moveTo>
                    <a:pt x="38100" y="0"/>
                  </a:moveTo>
                  <a:lnTo>
                    <a:pt x="303251" y="0"/>
                  </a:lnTo>
                  <a:lnTo>
                    <a:pt x="303708" y="0"/>
                  </a:lnTo>
                  <a:lnTo>
                    <a:pt x="304800" y="0"/>
                  </a:lnTo>
                  <a:lnTo>
                    <a:pt x="304800" y="229"/>
                  </a:lnTo>
                  <a:cubicBezTo>
                    <a:pt x="309220" y="533"/>
                    <a:pt x="313563" y="2159"/>
                    <a:pt x="316954" y="5550"/>
                  </a:cubicBezTo>
                  <a:lnTo>
                    <a:pt x="451650" y="140246"/>
                  </a:lnTo>
                  <a:cubicBezTo>
                    <a:pt x="455028" y="143637"/>
                    <a:pt x="456667" y="147980"/>
                    <a:pt x="456971" y="152400"/>
                  </a:cubicBezTo>
                  <a:lnTo>
                    <a:pt x="457200" y="152400"/>
                  </a:lnTo>
                  <a:lnTo>
                    <a:pt x="457200" y="153530"/>
                  </a:lnTo>
                  <a:lnTo>
                    <a:pt x="457200" y="153911"/>
                  </a:lnTo>
                  <a:lnTo>
                    <a:pt x="457200" y="571500"/>
                  </a:lnTo>
                  <a:cubicBezTo>
                    <a:pt x="457200" y="592468"/>
                    <a:pt x="440042" y="609600"/>
                    <a:pt x="419100" y="609600"/>
                  </a:cubicBezTo>
                  <a:lnTo>
                    <a:pt x="38100" y="609600"/>
                  </a:lnTo>
                  <a:cubicBezTo>
                    <a:pt x="17145" y="609600"/>
                    <a:pt x="0" y="592468"/>
                    <a:pt x="0" y="571500"/>
                  </a:cubicBezTo>
                  <a:lnTo>
                    <a:pt x="0" y="38100"/>
                  </a:lnTo>
                  <a:cubicBezTo>
                    <a:pt x="0" y="17158"/>
                    <a:pt x="17145" y="0"/>
                    <a:pt x="3810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
        <p:nvSpPr>
          <p:cNvPr id="32" name="TextBox 31">
            <a:extLst>
              <a:ext uri="{FF2B5EF4-FFF2-40B4-BE49-F238E27FC236}">
                <a16:creationId xmlns:a16="http://schemas.microsoft.com/office/drawing/2014/main" xmlns="" id="{D96F6728-169C-774F-AF98-1C4F9CDB0D5C}"/>
              </a:ext>
            </a:extLst>
          </p:cNvPr>
          <p:cNvSpPr txBox="1"/>
          <p:nvPr/>
        </p:nvSpPr>
        <p:spPr>
          <a:xfrm>
            <a:off x="6125909" y="4213647"/>
            <a:ext cx="2129817" cy="1315745"/>
          </a:xfrm>
          <a:prstGeom prst="rect">
            <a:avLst/>
          </a:prstGeom>
        </p:spPr>
        <p:txBody>
          <a:bodyPr wrap="square" lIns="0" tIns="0" rIns="0" bIns="0" rtlCol="0">
            <a:spAutoFit/>
          </a:bodyPr>
          <a:lstStyle/>
          <a:p>
            <a:pPr>
              <a:lnSpc>
                <a:spcPct val="90000"/>
              </a:lnSpc>
              <a:spcBef>
                <a:spcPts val="600"/>
              </a:spcBef>
            </a:pPr>
            <a:r>
              <a:rPr lang="en-US" sz="1300" dirty="0">
                <a:solidFill>
                  <a:schemeClr val="accent1"/>
                </a:solidFill>
                <a:latin typeface="Arial" panose="020B0604020202020204" pitchFamily="34" charset="0"/>
              </a:rPr>
              <a:t>US American Express Card Members report </a:t>
            </a:r>
            <a:r>
              <a:rPr lang="en-US" sz="1500" b="1" dirty="0">
                <a:solidFill>
                  <a:schemeClr val="accent1"/>
                </a:solidFill>
                <a:latin typeface="Cambria" panose="02040503050406030204" pitchFamily="18" charset="0"/>
              </a:rPr>
              <a:t>52% of recurring payments </a:t>
            </a:r>
            <a:r>
              <a:rPr lang="en-US" sz="1300" dirty="0">
                <a:solidFill>
                  <a:schemeClr val="accent1"/>
                </a:solidFill>
                <a:latin typeface="Arial" panose="020B0604020202020204" pitchFamily="34" charset="0"/>
              </a:rPr>
              <a:t>made using credit cards in the past 6 months were made using American Express.</a:t>
            </a:r>
            <a:r>
              <a:rPr lang="en-US" sz="1300" baseline="30000" dirty="0">
                <a:solidFill>
                  <a:schemeClr val="accent1"/>
                </a:solidFill>
                <a:latin typeface="Arial" panose="020B0604020202020204" pitchFamily="34" charset="0"/>
              </a:rPr>
              <a:t>2</a:t>
            </a:r>
          </a:p>
        </p:txBody>
      </p:sp>
      <p:grpSp>
        <p:nvGrpSpPr>
          <p:cNvPr id="5" name="Group 4">
            <a:extLst>
              <a:ext uri="{FF2B5EF4-FFF2-40B4-BE49-F238E27FC236}">
                <a16:creationId xmlns:a16="http://schemas.microsoft.com/office/drawing/2014/main" xmlns="" id="{73AC68FA-E211-E445-B0BF-791CF7D24ABE}"/>
              </a:ext>
            </a:extLst>
          </p:cNvPr>
          <p:cNvGrpSpPr/>
          <p:nvPr/>
        </p:nvGrpSpPr>
        <p:grpSpPr>
          <a:xfrm>
            <a:off x="6125909" y="2354980"/>
            <a:ext cx="1531220" cy="1531220"/>
            <a:chOff x="6125909" y="2262239"/>
            <a:chExt cx="1531220" cy="1531220"/>
          </a:xfrm>
        </p:grpSpPr>
        <p:grpSp>
          <p:nvGrpSpPr>
            <p:cNvPr id="45" name="Group 44">
              <a:extLst>
                <a:ext uri="{FF2B5EF4-FFF2-40B4-BE49-F238E27FC236}">
                  <a16:creationId xmlns:a16="http://schemas.microsoft.com/office/drawing/2014/main" xmlns="" id="{D40C49C6-B84F-6E41-B163-B60E69CEBF11}"/>
                </a:ext>
              </a:extLst>
            </p:cNvPr>
            <p:cNvGrpSpPr>
              <a:grpSpLocks noChangeAspect="1"/>
            </p:cNvGrpSpPr>
            <p:nvPr/>
          </p:nvGrpSpPr>
          <p:grpSpPr>
            <a:xfrm>
              <a:off x="6125909" y="2262239"/>
              <a:ext cx="1531220" cy="1531220"/>
              <a:chOff x="867508" y="2344584"/>
              <a:chExt cx="1531220" cy="1531220"/>
            </a:xfrm>
            <a:solidFill>
              <a:schemeClr val="accent1"/>
            </a:solidFill>
          </p:grpSpPr>
          <p:sp>
            <p:nvSpPr>
              <p:cNvPr id="46" name="Oval 45">
                <a:extLst>
                  <a:ext uri="{FF2B5EF4-FFF2-40B4-BE49-F238E27FC236}">
                    <a16:creationId xmlns:a16="http://schemas.microsoft.com/office/drawing/2014/main" xmlns="" id="{8A42F45C-BB77-DF47-A6DB-0AA1DC4F23F3}"/>
                  </a:ext>
                </a:extLst>
              </p:cNvPr>
              <p:cNvSpPr/>
              <p:nvPr/>
            </p:nvSpPr>
            <p:spPr>
              <a:xfrm>
                <a:off x="867508" y="2344584"/>
                <a:ext cx="1531220" cy="153122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47" name="Freeform 46">
                <a:extLst>
                  <a:ext uri="{FF2B5EF4-FFF2-40B4-BE49-F238E27FC236}">
                    <a16:creationId xmlns:a16="http://schemas.microsoft.com/office/drawing/2014/main" xmlns="" id="{07562E28-DCC0-594B-A95B-E43C449BBAC1}"/>
                  </a:ext>
                </a:extLst>
              </p:cNvPr>
              <p:cNvSpPr/>
              <p:nvPr/>
            </p:nvSpPr>
            <p:spPr>
              <a:xfrm>
                <a:off x="1277506" y="2754583"/>
                <a:ext cx="711225" cy="711223"/>
              </a:xfrm>
              <a:custGeom>
                <a:avLst/>
                <a:gdLst>
                  <a:gd name="connsiteX0" fmla="*/ 38101 w 533400"/>
                  <a:gd name="connsiteY0" fmla="*/ 457200 h 533400"/>
                  <a:gd name="connsiteX1" fmla="*/ 38101 w 533400"/>
                  <a:gd name="connsiteY1" fmla="*/ 495300 h 533400"/>
                  <a:gd name="connsiteX2" fmla="*/ 495250 w 533400"/>
                  <a:gd name="connsiteY2" fmla="*/ 495300 h 533400"/>
                  <a:gd name="connsiteX3" fmla="*/ 495301 w 533400"/>
                  <a:gd name="connsiteY3" fmla="*/ 457200 h 533400"/>
                  <a:gd name="connsiteX4" fmla="*/ 438151 w 533400"/>
                  <a:gd name="connsiteY4" fmla="*/ 457200 h 533400"/>
                  <a:gd name="connsiteX5" fmla="*/ 400051 w 533400"/>
                  <a:gd name="connsiteY5" fmla="*/ 457200 h 533400"/>
                  <a:gd name="connsiteX6" fmla="*/ 285751 w 533400"/>
                  <a:gd name="connsiteY6" fmla="*/ 457200 h 533400"/>
                  <a:gd name="connsiteX7" fmla="*/ 247651 w 533400"/>
                  <a:gd name="connsiteY7" fmla="*/ 457200 h 533400"/>
                  <a:gd name="connsiteX8" fmla="*/ 133351 w 533400"/>
                  <a:gd name="connsiteY8" fmla="*/ 457200 h 533400"/>
                  <a:gd name="connsiteX9" fmla="*/ 95251 w 533400"/>
                  <a:gd name="connsiteY9" fmla="*/ 457200 h 533400"/>
                  <a:gd name="connsiteX10" fmla="*/ 400051 w 533400"/>
                  <a:gd name="connsiteY10" fmla="*/ 190500 h 533400"/>
                  <a:gd name="connsiteX11" fmla="*/ 400051 w 533400"/>
                  <a:gd name="connsiteY11" fmla="*/ 419100 h 533400"/>
                  <a:gd name="connsiteX12" fmla="*/ 438100 w 533400"/>
                  <a:gd name="connsiteY12" fmla="*/ 419100 h 533400"/>
                  <a:gd name="connsiteX13" fmla="*/ 438151 w 533400"/>
                  <a:gd name="connsiteY13" fmla="*/ 190500 h 533400"/>
                  <a:gd name="connsiteX14" fmla="*/ 247650 w 533400"/>
                  <a:gd name="connsiteY14" fmla="*/ 190500 h 533400"/>
                  <a:gd name="connsiteX15" fmla="*/ 247650 w 533400"/>
                  <a:gd name="connsiteY15" fmla="*/ 419100 h 533400"/>
                  <a:gd name="connsiteX16" fmla="*/ 285699 w 533400"/>
                  <a:gd name="connsiteY16" fmla="*/ 419100 h 533400"/>
                  <a:gd name="connsiteX17" fmla="*/ 285750 w 533400"/>
                  <a:gd name="connsiteY17" fmla="*/ 190500 h 533400"/>
                  <a:gd name="connsiteX18" fmla="*/ 95250 w 533400"/>
                  <a:gd name="connsiteY18" fmla="*/ 190500 h 533400"/>
                  <a:gd name="connsiteX19" fmla="*/ 95250 w 533400"/>
                  <a:gd name="connsiteY19" fmla="*/ 419100 h 533400"/>
                  <a:gd name="connsiteX20" fmla="*/ 133299 w 533400"/>
                  <a:gd name="connsiteY20" fmla="*/ 419100 h 533400"/>
                  <a:gd name="connsiteX21" fmla="*/ 133350 w 533400"/>
                  <a:gd name="connsiteY21" fmla="*/ 190500 h 533400"/>
                  <a:gd name="connsiteX22" fmla="*/ 323850 w 533400"/>
                  <a:gd name="connsiteY22" fmla="*/ 190497 h 533400"/>
                  <a:gd name="connsiteX23" fmla="*/ 323850 w 533400"/>
                  <a:gd name="connsiteY23" fmla="*/ 419097 h 533400"/>
                  <a:gd name="connsiteX24" fmla="*/ 361950 w 533400"/>
                  <a:gd name="connsiteY24" fmla="*/ 419097 h 533400"/>
                  <a:gd name="connsiteX25" fmla="*/ 361950 w 533400"/>
                  <a:gd name="connsiteY25" fmla="*/ 190497 h 533400"/>
                  <a:gd name="connsiteX26" fmla="*/ 171450 w 533400"/>
                  <a:gd name="connsiteY26" fmla="*/ 190497 h 533400"/>
                  <a:gd name="connsiteX27" fmla="*/ 171450 w 533400"/>
                  <a:gd name="connsiteY27" fmla="*/ 419097 h 533400"/>
                  <a:gd name="connsiteX28" fmla="*/ 209550 w 533400"/>
                  <a:gd name="connsiteY28" fmla="*/ 419097 h 533400"/>
                  <a:gd name="connsiteX29" fmla="*/ 209550 w 533400"/>
                  <a:gd name="connsiteY29" fmla="*/ 190497 h 533400"/>
                  <a:gd name="connsiteX30" fmla="*/ 266699 w 533400"/>
                  <a:gd name="connsiteY30" fmla="*/ 38094 h 533400"/>
                  <a:gd name="connsiteX31" fmla="*/ 258838 w 533400"/>
                  <a:gd name="connsiteY31" fmla="*/ 39135 h 533400"/>
                  <a:gd name="connsiteX32" fmla="*/ 77266 w 533400"/>
                  <a:gd name="connsiteY32" fmla="*/ 152394 h 533400"/>
                  <a:gd name="connsiteX33" fmla="*/ 95249 w 533400"/>
                  <a:gd name="connsiteY33" fmla="*/ 152394 h 533400"/>
                  <a:gd name="connsiteX34" fmla="*/ 133349 w 533400"/>
                  <a:gd name="connsiteY34" fmla="*/ 152394 h 533400"/>
                  <a:gd name="connsiteX35" fmla="*/ 247649 w 533400"/>
                  <a:gd name="connsiteY35" fmla="*/ 152394 h 533400"/>
                  <a:gd name="connsiteX36" fmla="*/ 285749 w 533400"/>
                  <a:gd name="connsiteY36" fmla="*/ 152394 h 533400"/>
                  <a:gd name="connsiteX37" fmla="*/ 400049 w 533400"/>
                  <a:gd name="connsiteY37" fmla="*/ 152394 h 533400"/>
                  <a:gd name="connsiteX38" fmla="*/ 438149 w 533400"/>
                  <a:gd name="connsiteY38" fmla="*/ 152394 h 533400"/>
                  <a:gd name="connsiteX39" fmla="*/ 456132 w 533400"/>
                  <a:gd name="connsiteY39" fmla="*/ 152394 h 533400"/>
                  <a:gd name="connsiteX40" fmla="*/ 274002 w 533400"/>
                  <a:gd name="connsiteY40" fmla="*/ 38831 h 533400"/>
                  <a:gd name="connsiteX41" fmla="*/ 266699 w 533400"/>
                  <a:gd name="connsiteY41" fmla="*/ 38094 h 533400"/>
                  <a:gd name="connsiteX42" fmla="*/ 266700 w 533400"/>
                  <a:gd name="connsiteY42" fmla="*/ 0 h 533400"/>
                  <a:gd name="connsiteX43" fmla="*/ 294183 w 533400"/>
                  <a:gd name="connsiteY43" fmla="*/ 6502 h 533400"/>
                  <a:gd name="connsiteX44" fmla="*/ 515391 w 533400"/>
                  <a:gd name="connsiteY44" fmla="*/ 144450 h 533400"/>
                  <a:gd name="connsiteX45" fmla="*/ 527050 w 533400"/>
                  <a:gd name="connsiteY45" fmla="*/ 164236 h 533400"/>
                  <a:gd name="connsiteX46" fmla="*/ 515379 w 533400"/>
                  <a:gd name="connsiteY46" fmla="*/ 184010 h 533400"/>
                  <a:gd name="connsiteX47" fmla="*/ 487921 w 533400"/>
                  <a:gd name="connsiteY47" fmla="*/ 190500 h 533400"/>
                  <a:gd name="connsiteX48" fmla="*/ 476250 w 533400"/>
                  <a:gd name="connsiteY48" fmla="*/ 190500 h 533400"/>
                  <a:gd name="connsiteX49" fmla="*/ 476250 w 533400"/>
                  <a:gd name="connsiteY49" fmla="*/ 419100 h 533400"/>
                  <a:gd name="connsiteX50" fmla="*/ 495300 w 533400"/>
                  <a:gd name="connsiteY50" fmla="*/ 419100 h 533400"/>
                  <a:gd name="connsiteX51" fmla="*/ 533400 w 533400"/>
                  <a:gd name="connsiteY51" fmla="*/ 457200 h 533400"/>
                  <a:gd name="connsiteX52" fmla="*/ 533400 w 533400"/>
                  <a:gd name="connsiteY52" fmla="*/ 495300 h 533400"/>
                  <a:gd name="connsiteX53" fmla="*/ 495300 w 533400"/>
                  <a:gd name="connsiteY53" fmla="*/ 533400 h 533400"/>
                  <a:gd name="connsiteX54" fmla="*/ 38100 w 533400"/>
                  <a:gd name="connsiteY54" fmla="*/ 533400 h 533400"/>
                  <a:gd name="connsiteX55" fmla="*/ 0 w 533400"/>
                  <a:gd name="connsiteY55" fmla="*/ 495300 h 533400"/>
                  <a:gd name="connsiteX56" fmla="*/ 0 w 533400"/>
                  <a:gd name="connsiteY56" fmla="*/ 457200 h 533400"/>
                  <a:gd name="connsiteX57" fmla="*/ 38100 w 533400"/>
                  <a:gd name="connsiteY57" fmla="*/ 419100 h 533400"/>
                  <a:gd name="connsiteX58" fmla="*/ 57150 w 533400"/>
                  <a:gd name="connsiteY58" fmla="*/ 419100 h 533400"/>
                  <a:gd name="connsiteX59" fmla="*/ 57150 w 533400"/>
                  <a:gd name="connsiteY59" fmla="*/ 190500 h 533400"/>
                  <a:gd name="connsiteX60" fmla="*/ 45479 w 533400"/>
                  <a:gd name="connsiteY60" fmla="*/ 190500 h 533400"/>
                  <a:gd name="connsiteX61" fmla="*/ 18009 w 533400"/>
                  <a:gd name="connsiteY61" fmla="*/ 183998 h 533400"/>
                  <a:gd name="connsiteX62" fmla="*/ 6350 w 533400"/>
                  <a:gd name="connsiteY62" fmla="*/ 164236 h 533400"/>
                  <a:gd name="connsiteX63" fmla="*/ 18021 w 533400"/>
                  <a:gd name="connsiteY63" fmla="*/ 144450 h 533400"/>
                  <a:gd name="connsiteX64" fmla="*/ 239230 w 533400"/>
                  <a:gd name="connsiteY64" fmla="*/ 6502 h 533400"/>
                  <a:gd name="connsiteX65" fmla="*/ 266700 w 533400"/>
                  <a:gd name="connsiteY65"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33400" h="533400">
                    <a:moveTo>
                      <a:pt x="38101" y="457200"/>
                    </a:moveTo>
                    <a:lnTo>
                      <a:pt x="38101" y="495300"/>
                    </a:lnTo>
                    <a:lnTo>
                      <a:pt x="495250" y="495300"/>
                    </a:lnTo>
                    <a:lnTo>
                      <a:pt x="495301" y="457200"/>
                    </a:lnTo>
                    <a:lnTo>
                      <a:pt x="438151" y="457200"/>
                    </a:lnTo>
                    <a:lnTo>
                      <a:pt x="400051" y="457200"/>
                    </a:lnTo>
                    <a:lnTo>
                      <a:pt x="285751" y="457200"/>
                    </a:lnTo>
                    <a:lnTo>
                      <a:pt x="247651" y="457200"/>
                    </a:lnTo>
                    <a:lnTo>
                      <a:pt x="133351" y="457200"/>
                    </a:lnTo>
                    <a:lnTo>
                      <a:pt x="95251" y="457200"/>
                    </a:lnTo>
                    <a:close/>
                    <a:moveTo>
                      <a:pt x="400051" y="190500"/>
                    </a:moveTo>
                    <a:lnTo>
                      <a:pt x="400051" y="419100"/>
                    </a:lnTo>
                    <a:lnTo>
                      <a:pt x="438100" y="419100"/>
                    </a:lnTo>
                    <a:lnTo>
                      <a:pt x="438151" y="190500"/>
                    </a:lnTo>
                    <a:close/>
                    <a:moveTo>
                      <a:pt x="247650" y="190500"/>
                    </a:moveTo>
                    <a:lnTo>
                      <a:pt x="247650" y="419100"/>
                    </a:lnTo>
                    <a:lnTo>
                      <a:pt x="285699" y="419100"/>
                    </a:lnTo>
                    <a:lnTo>
                      <a:pt x="285750" y="190500"/>
                    </a:lnTo>
                    <a:close/>
                    <a:moveTo>
                      <a:pt x="95250" y="190500"/>
                    </a:moveTo>
                    <a:lnTo>
                      <a:pt x="95250" y="419100"/>
                    </a:lnTo>
                    <a:lnTo>
                      <a:pt x="133299" y="419100"/>
                    </a:lnTo>
                    <a:lnTo>
                      <a:pt x="133350" y="190500"/>
                    </a:lnTo>
                    <a:close/>
                    <a:moveTo>
                      <a:pt x="323850" y="190497"/>
                    </a:moveTo>
                    <a:lnTo>
                      <a:pt x="323850" y="419097"/>
                    </a:lnTo>
                    <a:lnTo>
                      <a:pt x="361950" y="419097"/>
                    </a:lnTo>
                    <a:lnTo>
                      <a:pt x="361950" y="190497"/>
                    </a:lnTo>
                    <a:close/>
                    <a:moveTo>
                      <a:pt x="171450" y="190497"/>
                    </a:moveTo>
                    <a:lnTo>
                      <a:pt x="171450" y="419097"/>
                    </a:lnTo>
                    <a:lnTo>
                      <a:pt x="209550" y="419097"/>
                    </a:lnTo>
                    <a:lnTo>
                      <a:pt x="209550" y="190497"/>
                    </a:lnTo>
                    <a:close/>
                    <a:moveTo>
                      <a:pt x="266699" y="38094"/>
                    </a:moveTo>
                    <a:cubicBezTo>
                      <a:pt x="262267" y="38094"/>
                      <a:pt x="259460" y="38869"/>
                      <a:pt x="258838" y="39135"/>
                    </a:cubicBezTo>
                    <a:lnTo>
                      <a:pt x="77266" y="152394"/>
                    </a:lnTo>
                    <a:lnTo>
                      <a:pt x="95249" y="152394"/>
                    </a:lnTo>
                    <a:lnTo>
                      <a:pt x="133349" y="152394"/>
                    </a:lnTo>
                    <a:lnTo>
                      <a:pt x="247649" y="152394"/>
                    </a:lnTo>
                    <a:lnTo>
                      <a:pt x="285749" y="152394"/>
                    </a:lnTo>
                    <a:lnTo>
                      <a:pt x="400049" y="152394"/>
                    </a:lnTo>
                    <a:lnTo>
                      <a:pt x="438149" y="152394"/>
                    </a:lnTo>
                    <a:lnTo>
                      <a:pt x="456132" y="152394"/>
                    </a:lnTo>
                    <a:lnTo>
                      <a:pt x="274002" y="38831"/>
                    </a:lnTo>
                    <a:cubicBezTo>
                      <a:pt x="274040" y="38792"/>
                      <a:pt x="271322" y="38094"/>
                      <a:pt x="266699" y="38094"/>
                    </a:cubicBezTo>
                    <a:close/>
                    <a:moveTo>
                      <a:pt x="266700" y="0"/>
                    </a:moveTo>
                    <a:cubicBezTo>
                      <a:pt x="273075" y="0"/>
                      <a:pt x="285115" y="838"/>
                      <a:pt x="294183" y="6502"/>
                    </a:cubicBezTo>
                    <a:lnTo>
                      <a:pt x="515391" y="144450"/>
                    </a:lnTo>
                    <a:cubicBezTo>
                      <a:pt x="522808" y="149073"/>
                      <a:pt x="527050" y="156286"/>
                      <a:pt x="527050" y="164236"/>
                    </a:cubicBezTo>
                    <a:cubicBezTo>
                      <a:pt x="527037" y="172187"/>
                      <a:pt x="522783" y="179388"/>
                      <a:pt x="515379" y="184010"/>
                    </a:cubicBezTo>
                    <a:cubicBezTo>
                      <a:pt x="506336" y="189662"/>
                      <a:pt x="494297" y="190500"/>
                      <a:pt x="487921" y="190500"/>
                    </a:cubicBezTo>
                    <a:lnTo>
                      <a:pt x="476250" y="190500"/>
                    </a:lnTo>
                    <a:lnTo>
                      <a:pt x="476250" y="419100"/>
                    </a:lnTo>
                    <a:lnTo>
                      <a:pt x="495300" y="419100"/>
                    </a:lnTo>
                    <a:cubicBezTo>
                      <a:pt x="516306" y="419100"/>
                      <a:pt x="533400" y="436194"/>
                      <a:pt x="533400" y="457200"/>
                    </a:cubicBezTo>
                    <a:lnTo>
                      <a:pt x="533400" y="495300"/>
                    </a:lnTo>
                    <a:cubicBezTo>
                      <a:pt x="533400" y="516306"/>
                      <a:pt x="516306" y="533400"/>
                      <a:pt x="495300" y="533400"/>
                    </a:cubicBezTo>
                    <a:lnTo>
                      <a:pt x="38100" y="533400"/>
                    </a:lnTo>
                    <a:cubicBezTo>
                      <a:pt x="17094" y="533400"/>
                      <a:pt x="0" y="516306"/>
                      <a:pt x="0" y="495300"/>
                    </a:cubicBezTo>
                    <a:lnTo>
                      <a:pt x="0" y="457200"/>
                    </a:lnTo>
                    <a:cubicBezTo>
                      <a:pt x="0" y="436194"/>
                      <a:pt x="17094" y="419100"/>
                      <a:pt x="38100" y="419100"/>
                    </a:cubicBezTo>
                    <a:lnTo>
                      <a:pt x="57150" y="419100"/>
                    </a:lnTo>
                    <a:lnTo>
                      <a:pt x="57150" y="190500"/>
                    </a:lnTo>
                    <a:lnTo>
                      <a:pt x="45479" y="190500"/>
                    </a:lnTo>
                    <a:cubicBezTo>
                      <a:pt x="39103" y="190500"/>
                      <a:pt x="27076" y="189662"/>
                      <a:pt x="18009" y="183998"/>
                    </a:cubicBezTo>
                    <a:cubicBezTo>
                      <a:pt x="10617" y="179400"/>
                      <a:pt x="6363" y="172199"/>
                      <a:pt x="6350" y="164236"/>
                    </a:cubicBezTo>
                    <a:cubicBezTo>
                      <a:pt x="6350" y="156286"/>
                      <a:pt x="10605" y="149073"/>
                      <a:pt x="18021" y="144450"/>
                    </a:cubicBezTo>
                    <a:lnTo>
                      <a:pt x="239230" y="6502"/>
                    </a:lnTo>
                    <a:cubicBezTo>
                      <a:pt x="248285" y="838"/>
                      <a:pt x="260325" y="0"/>
                      <a:pt x="266700" y="0"/>
                    </a:cubicBez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
          <p:nvSpPr>
            <p:cNvPr id="35" name="Freeform 34">
              <a:extLst>
                <a:ext uri="{FF2B5EF4-FFF2-40B4-BE49-F238E27FC236}">
                  <a16:creationId xmlns:a16="http://schemas.microsoft.com/office/drawing/2014/main" xmlns="" id="{7BE3A854-B3FF-B543-80E6-C1278FA893D7}"/>
                </a:ext>
              </a:extLst>
            </p:cNvPr>
            <p:cNvSpPr>
              <a:spLocks noChangeAspect="1"/>
            </p:cNvSpPr>
            <p:nvPr/>
          </p:nvSpPr>
          <p:spPr>
            <a:xfrm>
              <a:off x="6539080" y="2675718"/>
              <a:ext cx="704878" cy="704263"/>
            </a:xfrm>
            <a:custGeom>
              <a:avLst/>
              <a:gdLst>
                <a:gd name="connsiteX0" fmla="*/ 544462 w 566662"/>
                <a:gd name="connsiteY0" fmla="*/ 239070 h 566168"/>
                <a:gd name="connsiteX1" fmla="*/ 565214 w 566662"/>
                <a:gd name="connsiteY1" fmla="*/ 254958 h 566168"/>
                <a:gd name="connsiteX2" fmla="*/ 566522 w 566662"/>
                <a:gd name="connsiteY2" fmla="*/ 283482 h 566168"/>
                <a:gd name="connsiteX3" fmla="*/ 393129 w 566662"/>
                <a:gd name="connsiteY3" fmla="*/ 544086 h 566168"/>
                <a:gd name="connsiteX4" fmla="*/ 85675 w 566662"/>
                <a:gd name="connsiteY4" fmla="*/ 485438 h 566168"/>
                <a:gd name="connsiteX5" fmla="*/ 60465 w 566662"/>
                <a:gd name="connsiteY5" fmla="*/ 460177 h 566168"/>
                <a:gd name="connsiteX6" fmla="*/ 60440 w 566662"/>
                <a:gd name="connsiteY6" fmla="*/ 490175 h 566168"/>
                <a:gd name="connsiteX7" fmla="*/ 51182 w 566662"/>
                <a:gd name="connsiteY7" fmla="*/ 506164 h 566168"/>
                <a:gd name="connsiteX8" fmla="*/ 32691 w 566662"/>
                <a:gd name="connsiteY8" fmla="*/ 506151 h 566168"/>
                <a:gd name="connsiteX9" fmla="*/ 23483 w 566662"/>
                <a:gd name="connsiteY9" fmla="*/ 490149 h 566168"/>
                <a:gd name="connsiteX10" fmla="*/ 23547 w 566662"/>
                <a:gd name="connsiteY10" fmla="*/ 415613 h 566168"/>
                <a:gd name="connsiteX11" fmla="*/ 23547 w 566662"/>
                <a:gd name="connsiteY11" fmla="*/ 415562 h 566168"/>
                <a:gd name="connsiteX12" fmla="*/ 42038 w 566662"/>
                <a:gd name="connsiteY12" fmla="*/ 397084 h 566168"/>
                <a:gd name="connsiteX13" fmla="*/ 116612 w 566662"/>
                <a:gd name="connsiteY13" fmla="*/ 397160 h 566168"/>
                <a:gd name="connsiteX14" fmla="*/ 135078 w 566662"/>
                <a:gd name="connsiteY14" fmla="*/ 415664 h 566168"/>
                <a:gd name="connsiteX15" fmla="*/ 116574 w 566662"/>
                <a:gd name="connsiteY15" fmla="*/ 434117 h 566168"/>
                <a:gd name="connsiteX16" fmla="*/ 86653 w 566662"/>
                <a:gd name="connsiteY16" fmla="*/ 434091 h 566168"/>
                <a:gd name="connsiteX17" fmla="*/ 111685 w 566662"/>
                <a:gd name="connsiteY17" fmla="*/ 459174 h 566168"/>
                <a:gd name="connsiteX18" fmla="*/ 378918 w 566662"/>
                <a:gd name="connsiteY18" fmla="*/ 509961 h 566168"/>
                <a:gd name="connsiteX19" fmla="*/ 529540 w 566662"/>
                <a:gd name="connsiteY19" fmla="*/ 283444 h 566168"/>
                <a:gd name="connsiteX20" fmla="*/ 528575 w 566662"/>
                <a:gd name="connsiteY20" fmla="*/ 259822 h 566168"/>
                <a:gd name="connsiteX21" fmla="*/ 544462 w 566662"/>
                <a:gd name="connsiteY21" fmla="*/ 239070 h 566168"/>
                <a:gd name="connsiteX22" fmla="*/ 277611 w 566662"/>
                <a:gd name="connsiteY22" fmla="*/ 93761 h 566168"/>
                <a:gd name="connsiteX23" fmla="*/ 277611 w 566662"/>
                <a:gd name="connsiteY23" fmla="*/ 173530 h 566168"/>
                <a:gd name="connsiteX24" fmla="*/ 223103 w 566662"/>
                <a:gd name="connsiteY24" fmla="*/ 211376 h 566168"/>
                <a:gd name="connsiteX25" fmla="*/ 251521 w 566662"/>
                <a:gd name="connsiteY25" fmla="*/ 248718 h 566168"/>
                <a:gd name="connsiteX26" fmla="*/ 277609 w 566662"/>
                <a:gd name="connsiteY26" fmla="*/ 258480 h 566168"/>
                <a:gd name="connsiteX27" fmla="*/ 277609 w 566662"/>
                <a:gd name="connsiteY27" fmla="*/ 258472 h 566168"/>
                <a:gd name="connsiteX28" fmla="*/ 298399 w 566662"/>
                <a:gd name="connsiteY28" fmla="*/ 264885 h 566168"/>
                <a:gd name="connsiteX29" fmla="*/ 393217 w 566662"/>
                <a:gd name="connsiteY29" fmla="*/ 348540 h 566168"/>
                <a:gd name="connsiteX30" fmla="*/ 303072 w 566662"/>
                <a:gd name="connsiteY30" fmla="*/ 425553 h 566168"/>
                <a:gd name="connsiteX31" fmla="*/ 303072 w 566662"/>
                <a:gd name="connsiteY31" fmla="*/ 454535 h 566168"/>
                <a:gd name="connsiteX32" fmla="*/ 284010 w 566662"/>
                <a:gd name="connsiteY32" fmla="*/ 473585 h 566168"/>
                <a:gd name="connsiteX33" fmla="*/ 277611 w 566662"/>
                <a:gd name="connsiteY33" fmla="*/ 472392 h 566168"/>
                <a:gd name="connsiteX34" fmla="*/ 277611 w 566662"/>
                <a:gd name="connsiteY34" fmla="*/ 472398 h 566168"/>
                <a:gd name="connsiteX35" fmla="*/ 264962 w 566662"/>
                <a:gd name="connsiteY35" fmla="*/ 454529 h 566168"/>
                <a:gd name="connsiteX36" fmla="*/ 264962 w 566662"/>
                <a:gd name="connsiteY36" fmla="*/ 424608 h 566168"/>
                <a:gd name="connsiteX37" fmla="*/ 174932 w 566662"/>
                <a:gd name="connsiteY37" fmla="*/ 354021 h 566168"/>
                <a:gd name="connsiteX38" fmla="*/ 174259 w 566662"/>
                <a:gd name="connsiteY38" fmla="*/ 352154 h 566168"/>
                <a:gd name="connsiteX39" fmla="*/ 174487 w 566662"/>
                <a:gd name="connsiteY39" fmla="*/ 352053 h 566168"/>
                <a:gd name="connsiteX40" fmla="*/ 173446 w 566662"/>
                <a:gd name="connsiteY40" fmla="*/ 346249 h 566168"/>
                <a:gd name="connsiteX41" fmla="*/ 191315 w 566662"/>
                <a:gd name="connsiteY41" fmla="*/ 328380 h 566168"/>
                <a:gd name="connsiteX42" fmla="*/ 208308 w 566662"/>
                <a:gd name="connsiteY42" fmla="*/ 341055 h 566168"/>
                <a:gd name="connsiteX43" fmla="*/ 235311 w 566662"/>
                <a:gd name="connsiteY43" fmla="*/ 377527 h 566168"/>
                <a:gd name="connsiteX44" fmla="*/ 277609 w 566662"/>
                <a:gd name="connsiteY44" fmla="*/ 392845 h 566168"/>
                <a:gd name="connsiteX45" fmla="*/ 277609 w 566662"/>
                <a:gd name="connsiteY45" fmla="*/ 392838 h 566168"/>
                <a:gd name="connsiteX46" fmla="*/ 288747 w 566662"/>
                <a:gd name="connsiteY46" fmla="*/ 393498 h 566168"/>
                <a:gd name="connsiteX47" fmla="*/ 354774 w 566662"/>
                <a:gd name="connsiteY47" fmla="*/ 350737 h 566168"/>
                <a:gd name="connsiteX48" fmla="*/ 283032 w 566662"/>
                <a:gd name="connsiteY48" fmla="*/ 295759 h 566168"/>
                <a:gd name="connsiteX49" fmla="*/ 277609 w 566662"/>
                <a:gd name="connsiteY49" fmla="*/ 294184 h 566168"/>
                <a:gd name="connsiteX50" fmla="*/ 277609 w 566662"/>
                <a:gd name="connsiteY50" fmla="*/ 294180 h 566168"/>
                <a:gd name="connsiteX51" fmla="*/ 240017 w 566662"/>
                <a:gd name="connsiteY51" fmla="*/ 281746 h 566168"/>
                <a:gd name="connsiteX52" fmla="*/ 184660 w 566662"/>
                <a:gd name="connsiteY52" fmla="*/ 213954 h 566168"/>
                <a:gd name="connsiteX53" fmla="*/ 264962 w 566662"/>
                <a:gd name="connsiteY53" fmla="*/ 140726 h 566168"/>
                <a:gd name="connsiteX54" fmla="*/ 264962 w 566662"/>
                <a:gd name="connsiteY54" fmla="*/ 111630 h 566168"/>
                <a:gd name="connsiteX55" fmla="*/ 277611 w 566662"/>
                <a:gd name="connsiteY55" fmla="*/ 93761 h 566168"/>
                <a:gd name="connsiteX56" fmla="*/ 284018 w 566662"/>
                <a:gd name="connsiteY56" fmla="*/ 92584 h 566168"/>
                <a:gd name="connsiteX57" fmla="*/ 303068 w 566662"/>
                <a:gd name="connsiteY57" fmla="*/ 111634 h 566168"/>
                <a:gd name="connsiteX58" fmla="*/ 303068 w 566662"/>
                <a:gd name="connsiteY58" fmla="*/ 141619 h 566168"/>
                <a:gd name="connsiteX59" fmla="*/ 385186 w 566662"/>
                <a:gd name="connsiteY59" fmla="*/ 202096 h 566168"/>
                <a:gd name="connsiteX60" fmla="*/ 385961 w 566662"/>
                <a:gd name="connsiteY60" fmla="*/ 203874 h 566168"/>
                <a:gd name="connsiteX61" fmla="*/ 385872 w 566662"/>
                <a:gd name="connsiteY61" fmla="*/ 203938 h 566168"/>
                <a:gd name="connsiteX62" fmla="*/ 387243 w 566662"/>
                <a:gd name="connsiteY62" fmla="*/ 210745 h 566168"/>
                <a:gd name="connsiteX63" fmla="*/ 369667 w 566662"/>
                <a:gd name="connsiteY63" fmla="*/ 228322 h 566168"/>
                <a:gd name="connsiteX64" fmla="*/ 354833 w 566662"/>
                <a:gd name="connsiteY64" fmla="*/ 220067 h 566168"/>
                <a:gd name="connsiteX65" fmla="*/ 354731 w 566662"/>
                <a:gd name="connsiteY65" fmla="*/ 220117 h 566168"/>
                <a:gd name="connsiteX66" fmla="*/ 353804 w 566662"/>
                <a:gd name="connsiteY66" fmla="*/ 218162 h 566168"/>
                <a:gd name="connsiteX67" fmla="*/ 280081 w 566662"/>
                <a:gd name="connsiteY67" fmla="*/ 173394 h 566168"/>
                <a:gd name="connsiteX68" fmla="*/ 277617 w 566662"/>
                <a:gd name="connsiteY68" fmla="*/ 173534 h 566168"/>
                <a:gd name="connsiteX69" fmla="*/ 277617 w 566662"/>
                <a:gd name="connsiteY69" fmla="*/ 93752 h 566168"/>
                <a:gd name="connsiteX70" fmla="*/ 284018 w 566662"/>
                <a:gd name="connsiteY70" fmla="*/ 92584 h 566168"/>
                <a:gd name="connsiteX71" fmla="*/ 253985 w 566662"/>
                <a:gd name="connsiteY71" fmla="*/ 1480 h 566168"/>
                <a:gd name="connsiteX72" fmla="*/ 480631 w 566662"/>
                <a:gd name="connsiteY72" fmla="*/ 80556 h 566168"/>
                <a:gd name="connsiteX73" fmla="*/ 505879 w 566662"/>
                <a:gd name="connsiteY73" fmla="*/ 105791 h 566168"/>
                <a:gd name="connsiteX74" fmla="*/ 505879 w 566662"/>
                <a:gd name="connsiteY74" fmla="*/ 75793 h 566168"/>
                <a:gd name="connsiteX75" fmla="*/ 524358 w 566662"/>
                <a:gd name="connsiteY75" fmla="*/ 57315 h 566168"/>
                <a:gd name="connsiteX76" fmla="*/ 542836 w 566662"/>
                <a:gd name="connsiteY76" fmla="*/ 75793 h 566168"/>
                <a:gd name="connsiteX77" fmla="*/ 542836 w 566662"/>
                <a:gd name="connsiteY77" fmla="*/ 150368 h 566168"/>
                <a:gd name="connsiteX78" fmla="*/ 524358 w 566662"/>
                <a:gd name="connsiteY78" fmla="*/ 168846 h 566168"/>
                <a:gd name="connsiteX79" fmla="*/ 449783 w 566662"/>
                <a:gd name="connsiteY79" fmla="*/ 168846 h 566168"/>
                <a:gd name="connsiteX80" fmla="*/ 431305 w 566662"/>
                <a:gd name="connsiteY80" fmla="*/ 150368 h 566168"/>
                <a:gd name="connsiteX81" fmla="*/ 449783 w 566662"/>
                <a:gd name="connsiteY81" fmla="*/ 131889 h 566168"/>
                <a:gd name="connsiteX82" fmla="*/ 479704 w 566662"/>
                <a:gd name="connsiteY82" fmla="*/ 131889 h 566168"/>
                <a:gd name="connsiteX83" fmla="*/ 454647 w 566662"/>
                <a:gd name="connsiteY83" fmla="*/ 106832 h 566168"/>
                <a:gd name="connsiteX84" fmla="*/ 187376 w 566662"/>
                <a:gd name="connsiteY84" fmla="*/ 56299 h 566168"/>
                <a:gd name="connsiteX85" fmla="*/ 36957 w 566662"/>
                <a:gd name="connsiteY85" fmla="*/ 282956 h 566168"/>
                <a:gd name="connsiteX86" fmla="*/ 38240 w 566662"/>
                <a:gd name="connsiteY86" fmla="*/ 308114 h 566168"/>
                <a:gd name="connsiteX87" fmla="*/ 34176 w 566662"/>
                <a:gd name="connsiteY87" fmla="*/ 321665 h 566168"/>
                <a:gd name="connsiteX88" fmla="*/ 21717 w 566662"/>
                <a:gd name="connsiteY88" fmla="*/ 328371 h 566168"/>
                <a:gd name="connsiteX89" fmla="*/ 19825 w 566662"/>
                <a:gd name="connsiteY89" fmla="*/ 328472 h 566168"/>
                <a:gd name="connsiteX90" fmla="*/ 1461 w 566662"/>
                <a:gd name="connsiteY90" fmla="*/ 311848 h 566168"/>
                <a:gd name="connsiteX91" fmla="*/ 0 w 566662"/>
                <a:gd name="connsiteY91" fmla="*/ 282956 h 566168"/>
                <a:gd name="connsiteX92" fmla="*/ 173126 w 566662"/>
                <a:gd name="connsiteY92" fmla="*/ 22187 h 566168"/>
                <a:gd name="connsiteX93" fmla="*/ 253985 w 566662"/>
                <a:gd name="connsiteY93" fmla="*/ 1480 h 56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566662" h="566168">
                  <a:moveTo>
                    <a:pt x="544462" y="239070"/>
                  </a:moveTo>
                  <a:cubicBezTo>
                    <a:pt x="554572" y="237762"/>
                    <a:pt x="563843" y="244861"/>
                    <a:pt x="565214" y="254958"/>
                  </a:cubicBezTo>
                  <a:cubicBezTo>
                    <a:pt x="566484" y="264407"/>
                    <a:pt x="566916" y="273957"/>
                    <a:pt x="566522" y="283482"/>
                  </a:cubicBezTo>
                  <a:cubicBezTo>
                    <a:pt x="566408" y="397325"/>
                    <a:pt x="498095" y="500004"/>
                    <a:pt x="393129" y="544086"/>
                  </a:cubicBezTo>
                  <a:cubicBezTo>
                    <a:pt x="288189" y="588168"/>
                    <a:pt x="167031" y="565054"/>
                    <a:pt x="85675" y="485438"/>
                  </a:cubicBezTo>
                  <a:lnTo>
                    <a:pt x="60465" y="460177"/>
                  </a:lnTo>
                  <a:lnTo>
                    <a:pt x="60440" y="490175"/>
                  </a:lnTo>
                  <a:cubicBezTo>
                    <a:pt x="60440" y="496779"/>
                    <a:pt x="56909" y="502875"/>
                    <a:pt x="51182" y="506164"/>
                  </a:cubicBezTo>
                  <a:cubicBezTo>
                    <a:pt x="45454" y="509466"/>
                    <a:pt x="38418" y="509453"/>
                    <a:pt x="32691" y="506151"/>
                  </a:cubicBezTo>
                  <a:cubicBezTo>
                    <a:pt x="26988" y="502849"/>
                    <a:pt x="23470" y="496741"/>
                    <a:pt x="23483" y="490149"/>
                  </a:cubicBezTo>
                  <a:lnTo>
                    <a:pt x="23547" y="415613"/>
                  </a:lnTo>
                  <a:lnTo>
                    <a:pt x="23547" y="415562"/>
                  </a:lnTo>
                  <a:cubicBezTo>
                    <a:pt x="23547" y="405351"/>
                    <a:pt x="31827" y="397084"/>
                    <a:pt x="42038" y="397084"/>
                  </a:cubicBezTo>
                  <a:lnTo>
                    <a:pt x="116612" y="397160"/>
                  </a:lnTo>
                  <a:cubicBezTo>
                    <a:pt x="126810" y="397173"/>
                    <a:pt x="135091" y="405466"/>
                    <a:pt x="135078" y="415664"/>
                  </a:cubicBezTo>
                  <a:cubicBezTo>
                    <a:pt x="135065" y="425875"/>
                    <a:pt x="126785" y="434130"/>
                    <a:pt x="116574" y="434117"/>
                  </a:cubicBezTo>
                  <a:lnTo>
                    <a:pt x="86653" y="434091"/>
                  </a:lnTo>
                  <a:lnTo>
                    <a:pt x="111685" y="459174"/>
                  </a:lnTo>
                  <a:cubicBezTo>
                    <a:pt x="182449" y="528300"/>
                    <a:pt x="287732" y="548315"/>
                    <a:pt x="378918" y="509961"/>
                  </a:cubicBezTo>
                  <a:cubicBezTo>
                    <a:pt x="470117" y="471620"/>
                    <a:pt x="529464" y="382377"/>
                    <a:pt x="529540" y="283444"/>
                  </a:cubicBezTo>
                  <a:cubicBezTo>
                    <a:pt x="529553" y="272459"/>
                    <a:pt x="529197" y="271633"/>
                    <a:pt x="528575" y="259822"/>
                  </a:cubicBezTo>
                  <a:cubicBezTo>
                    <a:pt x="527546" y="249789"/>
                    <a:pt x="534506" y="240683"/>
                    <a:pt x="544462" y="239070"/>
                  </a:cubicBezTo>
                  <a:close/>
                  <a:moveTo>
                    <a:pt x="277611" y="93761"/>
                  </a:moveTo>
                  <a:lnTo>
                    <a:pt x="277611" y="173530"/>
                  </a:lnTo>
                  <a:cubicBezTo>
                    <a:pt x="244464" y="174254"/>
                    <a:pt x="223103" y="188884"/>
                    <a:pt x="223103" y="211376"/>
                  </a:cubicBezTo>
                  <a:cubicBezTo>
                    <a:pt x="223103" y="229055"/>
                    <a:pt x="230332" y="239089"/>
                    <a:pt x="251521" y="248718"/>
                  </a:cubicBezTo>
                  <a:lnTo>
                    <a:pt x="277609" y="258480"/>
                  </a:lnTo>
                  <a:lnTo>
                    <a:pt x="277609" y="258472"/>
                  </a:lnTo>
                  <a:cubicBezTo>
                    <a:pt x="283883" y="260517"/>
                    <a:pt x="290766" y="262625"/>
                    <a:pt x="298399" y="264885"/>
                  </a:cubicBezTo>
                  <a:cubicBezTo>
                    <a:pt x="358444" y="282196"/>
                    <a:pt x="393217" y="301449"/>
                    <a:pt x="393217" y="348540"/>
                  </a:cubicBezTo>
                  <a:cubicBezTo>
                    <a:pt x="393217" y="390349"/>
                    <a:pt x="356857" y="420562"/>
                    <a:pt x="303072" y="425553"/>
                  </a:cubicBezTo>
                  <a:lnTo>
                    <a:pt x="303072" y="454535"/>
                  </a:lnTo>
                  <a:cubicBezTo>
                    <a:pt x="303072" y="465050"/>
                    <a:pt x="294525" y="473585"/>
                    <a:pt x="284010" y="473585"/>
                  </a:cubicBezTo>
                  <a:lnTo>
                    <a:pt x="277611" y="472392"/>
                  </a:lnTo>
                  <a:lnTo>
                    <a:pt x="277611" y="472398"/>
                  </a:lnTo>
                  <a:cubicBezTo>
                    <a:pt x="270258" y="469756"/>
                    <a:pt x="264962" y="462784"/>
                    <a:pt x="264962" y="454529"/>
                  </a:cubicBezTo>
                  <a:lnTo>
                    <a:pt x="264962" y="424608"/>
                  </a:lnTo>
                  <a:cubicBezTo>
                    <a:pt x="221744" y="418169"/>
                    <a:pt x="188813" y="392883"/>
                    <a:pt x="174932" y="354021"/>
                  </a:cubicBezTo>
                  <a:lnTo>
                    <a:pt x="174259" y="352154"/>
                  </a:lnTo>
                  <a:lnTo>
                    <a:pt x="174487" y="352053"/>
                  </a:lnTo>
                  <a:cubicBezTo>
                    <a:pt x="173865" y="350224"/>
                    <a:pt x="173446" y="348294"/>
                    <a:pt x="173446" y="346249"/>
                  </a:cubicBezTo>
                  <a:cubicBezTo>
                    <a:pt x="173446" y="336381"/>
                    <a:pt x="181447" y="328380"/>
                    <a:pt x="191315" y="328380"/>
                  </a:cubicBezTo>
                  <a:cubicBezTo>
                    <a:pt x="199354" y="328380"/>
                    <a:pt x="206072" y="333739"/>
                    <a:pt x="208308" y="341055"/>
                  </a:cubicBezTo>
                  <a:cubicBezTo>
                    <a:pt x="214702" y="356727"/>
                    <a:pt x="223732" y="368890"/>
                    <a:pt x="235311" y="377527"/>
                  </a:cubicBezTo>
                  <a:lnTo>
                    <a:pt x="277609" y="392845"/>
                  </a:lnTo>
                  <a:lnTo>
                    <a:pt x="277609" y="392838"/>
                  </a:lnTo>
                  <a:cubicBezTo>
                    <a:pt x="281241" y="393194"/>
                    <a:pt x="284886" y="393498"/>
                    <a:pt x="288747" y="393498"/>
                  </a:cubicBezTo>
                  <a:cubicBezTo>
                    <a:pt x="330098" y="393498"/>
                    <a:pt x="354774" y="377509"/>
                    <a:pt x="354774" y="350737"/>
                  </a:cubicBezTo>
                  <a:cubicBezTo>
                    <a:pt x="354774" y="324461"/>
                    <a:pt x="338683" y="312130"/>
                    <a:pt x="283032" y="295759"/>
                  </a:cubicBezTo>
                  <a:cubicBezTo>
                    <a:pt x="281190" y="295226"/>
                    <a:pt x="279412" y="294705"/>
                    <a:pt x="277609" y="294184"/>
                  </a:cubicBezTo>
                  <a:lnTo>
                    <a:pt x="277609" y="294180"/>
                  </a:lnTo>
                  <a:lnTo>
                    <a:pt x="240017" y="281746"/>
                  </a:lnTo>
                  <a:cubicBezTo>
                    <a:pt x="206184" y="268275"/>
                    <a:pt x="184660" y="250188"/>
                    <a:pt x="184660" y="213954"/>
                  </a:cubicBezTo>
                  <a:cubicBezTo>
                    <a:pt x="184660" y="175117"/>
                    <a:pt x="217629" y="145983"/>
                    <a:pt x="264962" y="140726"/>
                  </a:cubicBezTo>
                  <a:lnTo>
                    <a:pt x="264962" y="111630"/>
                  </a:lnTo>
                  <a:cubicBezTo>
                    <a:pt x="264962" y="103362"/>
                    <a:pt x="270258" y="96403"/>
                    <a:pt x="277611" y="93761"/>
                  </a:cubicBezTo>
                  <a:close/>
                  <a:moveTo>
                    <a:pt x="284018" y="92584"/>
                  </a:moveTo>
                  <a:cubicBezTo>
                    <a:pt x="294533" y="92584"/>
                    <a:pt x="303068" y="101106"/>
                    <a:pt x="303068" y="111634"/>
                  </a:cubicBezTo>
                  <a:lnTo>
                    <a:pt x="303068" y="141619"/>
                  </a:lnTo>
                  <a:cubicBezTo>
                    <a:pt x="341701" y="147410"/>
                    <a:pt x="370530" y="168251"/>
                    <a:pt x="385186" y="202096"/>
                  </a:cubicBezTo>
                  <a:lnTo>
                    <a:pt x="385961" y="203874"/>
                  </a:lnTo>
                  <a:lnTo>
                    <a:pt x="385872" y="203938"/>
                  </a:lnTo>
                  <a:cubicBezTo>
                    <a:pt x="386748" y="206033"/>
                    <a:pt x="387243" y="208332"/>
                    <a:pt x="387243" y="210745"/>
                  </a:cubicBezTo>
                  <a:cubicBezTo>
                    <a:pt x="387243" y="220460"/>
                    <a:pt x="379382" y="228322"/>
                    <a:pt x="369667" y="228322"/>
                  </a:cubicBezTo>
                  <a:cubicBezTo>
                    <a:pt x="363405" y="228322"/>
                    <a:pt x="357932" y="225007"/>
                    <a:pt x="354833" y="220067"/>
                  </a:cubicBezTo>
                  <a:lnTo>
                    <a:pt x="354731" y="220117"/>
                  </a:lnTo>
                  <a:lnTo>
                    <a:pt x="353804" y="218162"/>
                  </a:lnTo>
                  <a:cubicBezTo>
                    <a:pt x="339098" y="187618"/>
                    <a:pt x="315679" y="173394"/>
                    <a:pt x="280081" y="173394"/>
                  </a:cubicBezTo>
                  <a:cubicBezTo>
                    <a:pt x="279217" y="173394"/>
                    <a:pt x="278468" y="173521"/>
                    <a:pt x="277617" y="173534"/>
                  </a:cubicBezTo>
                  <a:lnTo>
                    <a:pt x="277617" y="93752"/>
                  </a:lnTo>
                  <a:cubicBezTo>
                    <a:pt x="279624" y="93041"/>
                    <a:pt x="281757" y="92584"/>
                    <a:pt x="284018" y="92584"/>
                  </a:cubicBezTo>
                  <a:close/>
                  <a:moveTo>
                    <a:pt x="253985" y="1480"/>
                  </a:moveTo>
                  <a:cubicBezTo>
                    <a:pt x="336142" y="-6963"/>
                    <a:pt x="419567" y="20891"/>
                    <a:pt x="480631" y="80556"/>
                  </a:cubicBezTo>
                  <a:lnTo>
                    <a:pt x="505879" y="105791"/>
                  </a:lnTo>
                  <a:lnTo>
                    <a:pt x="505879" y="75793"/>
                  </a:lnTo>
                  <a:cubicBezTo>
                    <a:pt x="505879" y="65582"/>
                    <a:pt x="514160" y="57315"/>
                    <a:pt x="524358" y="57315"/>
                  </a:cubicBezTo>
                  <a:cubicBezTo>
                    <a:pt x="534568" y="57315"/>
                    <a:pt x="542836" y="65582"/>
                    <a:pt x="542836" y="75793"/>
                  </a:cubicBezTo>
                  <a:lnTo>
                    <a:pt x="542836" y="150368"/>
                  </a:lnTo>
                  <a:cubicBezTo>
                    <a:pt x="542836" y="160578"/>
                    <a:pt x="534568" y="168846"/>
                    <a:pt x="524358" y="168846"/>
                  </a:cubicBezTo>
                  <a:lnTo>
                    <a:pt x="449783" y="168846"/>
                  </a:lnTo>
                  <a:cubicBezTo>
                    <a:pt x="439585" y="168846"/>
                    <a:pt x="431305" y="160578"/>
                    <a:pt x="431305" y="150368"/>
                  </a:cubicBezTo>
                  <a:cubicBezTo>
                    <a:pt x="431305" y="140157"/>
                    <a:pt x="439585" y="131889"/>
                    <a:pt x="449783" y="131889"/>
                  </a:cubicBezTo>
                  <a:lnTo>
                    <a:pt x="479704" y="131889"/>
                  </a:lnTo>
                  <a:lnTo>
                    <a:pt x="454647" y="106832"/>
                  </a:lnTo>
                  <a:cubicBezTo>
                    <a:pt x="383832" y="37782"/>
                    <a:pt x="278524" y="17869"/>
                    <a:pt x="187376" y="56299"/>
                  </a:cubicBezTo>
                  <a:cubicBezTo>
                    <a:pt x="96215" y="94729"/>
                    <a:pt x="36957" y="184023"/>
                    <a:pt x="36957" y="282956"/>
                  </a:cubicBezTo>
                  <a:cubicBezTo>
                    <a:pt x="36957" y="291350"/>
                    <a:pt x="37401" y="299758"/>
                    <a:pt x="38240" y="308114"/>
                  </a:cubicBezTo>
                  <a:cubicBezTo>
                    <a:pt x="38735" y="312991"/>
                    <a:pt x="37274" y="317868"/>
                    <a:pt x="34176" y="321665"/>
                  </a:cubicBezTo>
                  <a:cubicBezTo>
                    <a:pt x="31077" y="325463"/>
                    <a:pt x="26594" y="327876"/>
                    <a:pt x="21717" y="328371"/>
                  </a:cubicBezTo>
                  <a:cubicBezTo>
                    <a:pt x="21082" y="328434"/>
                    <a:pt x="20460" y="328472"/>
                    <a:pt x="19825" y="328472"/>
                  </a:cubicBezTo>
                  <a:cubicBezTo>
                    <a:pt x="10350" y="328460"/>
                    <a:pt x="2426" y="321272"/>
                    <a:pt x="1461" y="311848"/>
                  </a:cubicBezTo>
                  <a:cubicBezTo>
                    <a:pt x="483" y="302247"/>
                    <a:pt x="0" y="292595"/>
                    <a:pt x="0" y="282956"/>
                  </a:cubicBezTo>
                  <a:cubicBezTo>
                    <a:pt x="0" y="169113"/>
                    <a:pt x="68212" y="66357"/>
                    <a:pt x="173126" y="22187"/>
                  </a:cubicBezTo>
                  <a:cubicBezTo>
                    <a:pt x="199355" y="11141"/>
                    <a:pt x="226600" y="4294"/>
                    <a:pt x="253985" y="148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Tree>
    <p:extLst>
      <p:ext uri="{BB962C8B-B14F-4D97-AF65-F5344CB8AC3E}">
        <p14:creationId xmlns:p14="http://schemas.microsoft.com/office/powerpoint/2010/main" val="2259130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5409B0AB-480C-684C-8957-F9CE929D4672}"/>
              </a:ext>
            </a:extLst>
          </p:cNvPr>
          <p:cNvSpPr txBox="1"/>
          <p:nvPr/>
        </p:nvSpPr>
        <p:spPr>
          <a:xfrm>
            <a:off x="4380410" y="6655346"/>
            <a:ext cx="8908870" cy="246221"/>
          </a:xfrm>
          <a:prstGeom prst="rect">
            <a:avLst/>
          </a:prstGeom>
        </p:spPr>
        <p:txBody>
          <a:bodyPr wrap="square" lIns="0" tIns="0" rIns="0" bIns="0" rtlCol="0" anchor="b" anchorCtr="0">
            <a:spAutoFit/>
          </a:bodyPr>
          <a:lstStyle/>
          <a:p>
            <a:pPr>
              <a:tabLst>
                <a:tab pos="114300" algn="l"/>
              </a:tabLst>
            </a:pPr>
            <a:r>
              <a:rPr lang="en-US" sz="800" dirty="0">
                <a:solidFill>
                  <a:schemeClr val="accent6"/>
                </a:solidFill>
              </a:rPr>
              <a:t>(1) American Express commissioned internet panel survey conducted in May 2016 based on recurring bill payments made in the 12 months prior to the survey. Definition of American Express® Card Members: Respondents who have reported that they have an American Express card and that they used that card to make recurring bill payments in the 12 months prior to the survey. </a:t>
            </a:r>
          </a:p>
        </p:txBody>
      </p:sp>
      <p:sp>
        <p:nvSpPr>
          <p:cNvPr id="4" name="Text Placeholder 3">
            <a:extLst>
              <a:ext uri="{FF2B5EF4-FFF2-40B4-BE49-F238E27FC236}">
                <a16:creationId xmlns:a16="http://schemas.microsoft.com/office/drawing/2014/main" xmlns="" id="{87A2A69C-47B9-9A42-BCA0-4A43A1755AEA}"/>
              </a:ext>
            </a:extLst>
          </p:cNvPr>
          <p:cNvSpPr>
            <a:spLocks noGrp="1"/>
          </p:cNvSpPr>
          <p:nvPr>
            <p:ph type="body" sz="quarter" idx="10"/>
          </p:nvPr>
        </p:nvSpPr>
        <p:spPr/>
        <p:txBody>
          <a:bodyPr>
            <a:normAutofit lnSpcReduction="10000"/>
          </a:bodyPr>
          <a:lstStyle/>
          <a:p>
            <a:r>
              <a:rPr lang="en-US" dirty="0"/>
              <a:t>[Name], </a:t>
            </a:r>
          </a:p>
          <a:p>
            <a:r>
              <a:rPr lang="en-US" dirty="0"/>
              <a:t>[Title]</a:t>
            </a:r>
          </a:p>
          <a:p>
            <a:r>
              <a:rPr lang="en-US" dirty="0"/>
              <a:t>[Email &amp; Phone]</a:t>
            </a:r>
          </a:p>
        </p:txBody>
      </p:sp>
      <p:sp>
        <p:nvSpPr>
          <p:cNvPr id="15" name="Picture Placeholder 14">
            <a:extLst>
              <a:ext uri="{FF2B5EF4-FFF2-40B4-BE49-F238E27FC236}">
                <a16:creationId xmlns:a16="http://schemas.microsoft.com/office/drawing/2014/main" xmlns="" id="{A60E37BE-F894-6140-A07C-6BE53735BE70}"/>
              </a:ext>
            </a:extLst>
          </p:cNvPr>
          <p:cNvSpPr>
            <a:spLocks noGrp="1"/>
          </p:cNvSpPr>
          <p:nvPr>
            <p:ph type="pic" sz="quarter" idx="11"/>
          </p:nvPr>
        </p:nvSpPr>
        <p:spPr/>
      </p:sp>
      <p:sp>
        <p:nvSpPr>
          <p:cNvPr id="5" name="TextBox 4">
            <a:extLst>
              <a:ext uri="{FF2B5EF4-FFF2-40B4-BE49-F238E27FC236}">
                <a16:creationId xmlns:a16="http://schemas.microsoft.com/office/drawing/2014/main" xmlns="" id="{BE3713FD-B497-6D4D-88E3-07AB81574A8E}"/>
              </a:ext>
            </a:extLst>
          </p:cNvPr>
          <p:cNvSpPr txBox="1"/>
          <p:nvPr/>
        </p:nvSpPr>
        <p:spPr>
          <a:xfrm>
            <a:off x="2750992" y="4531963"/>
            <a:ext cx="5103470" cy="747897"/>
          </a:xfrm>
          <a:prstGeom prst="rect">
            <a:avLst/>
          </a:prstGeom>
        </p:spPr>
        <p:txBody>
          <a:bodyPr wrap="square" lIns="0" tIns="0" rIns="0" bIns="0" rtlCol="0">
            <a:spAutoFit/>
          </a:bodyPr>
          <a:lstStyle/>
          <a:p>
            <a:pPr>
              <a:lnSpc>
                <a:spcPct val="90000"/>
              </a:lnSpc>
              <a:spcBef>
                <a:spcPts val="600"/>
              </a:spcBef>
            </a:pPr>
            <a:r>
              <a:rPr lang="en-US" sz="1600" dirty="0">
                <a:solidFill>
                  <a:schemeClr val="accent1"/>
                </a:solidFill>
                <a:latin typeface="Arial" panose="020B0604020202020204" pitchFamily="34" charset="0"/>
              </a:rPr>
              <a:t>US American Express Card Members report </a:t>
            </a:r>
            <a:r>
              <a:rPr lang="en-US" sz="1900" b="1" dirty="0">
                <a:solidFill>
                  <a:schemeClr val="accent1"/>
                </a:solidFill>
                <a:latin typeface="Cambria" panose="02040503050406030204" pitchFamily="18" charset="0"/>
              </a:rPr>
              <a:t>52% of recurring payments</a:t>
            </a:r>
            <a:r>
              <a:rPr lang="en-US" sz="1600" b="1" dirty="0">
                <a:solidFill>
                  <a:schemeClr val="accent1"/>
                </a:solidFill>
                <a:latin typeface="Arial" panose="020B0604020202020204" pitchFamily="34" charset="0"/>
              </a:rPr>
              <a:t> </a:t>
            </a:r>
            <a:r>
              <a:rPr lang="en-US" sz="1600" dirty="0">
                <a:solidFill>
                  <a:schemeClr val="accent1"/>
                </a:solidFill>
                <a:latin typeface="Arial" panose="020B0604020202020204" pitchFamily="34" charset="0"/>
              </a:rPr>
              <a:t>made using credit cards in the past 6 months were made using American Express.</a:t>
            </a:r>
            <a:r>
              <a:rPr lang="en-US" sz="1600" baseline="30000" dirty="0">
                <a:solidFill>
                  <a:schemeClr val="accent1"/>
                </a:solidFill>
                <a:latin typeface="Arial" panose="020B0604020202020204" pitchFamily="34" charset="0"/>
              </a:rPr>
              <a:t>2</a:t>
            </a:r>
          </a:p>
        </p:txBody>
      </p:sp>
      <p:grpSp>
        <p:nvGrpSpPr>
          <p:cNvPr id="12" name="Group 11">
            <a:extLst>
              <a:ext uri="{FF2B5EF4-FFF2-40B4-BE49-F238E27FC236}">
                <a16:creationId xmlns:a16="http://schemas.microsoft.com/office/drawing/2014/main" xmlns="" id="{0802B8D0-B3DA-5B4C-AFB5-27F804D7B867}"/>
              </a:ext>
            </a:extLst>
          </p:cNvPr>
          <p:cNvGrpSpPr>
            <a:grpSpLocks noChangeAspect="1"/>
          </p:cNvGrpSpPr>
          <p:nvPr/>
        </p:nvGrpSpPr>
        <p:grpSpPr>
          <a:xfrm>
            <a:off x="867508" y="4142387"/>
            <a:ext cx="1527048" cy="1527048"/>
            <a:chOff x="4380410" y="2236986"/>
            <a:chExt cx="1760584" cy="1760584"/>
          </a:xfrm>
        </p:grpSpPr>
        <p:sp>
          <p:nvSpPr>
            <p:cNvPr id="22" name="Oval 21">
              <a:extLst>
                <a:ext uri="{FF2B5EF4-FFF2-40B4-BE49-F238E27FC236}">
                  <a16:creationId xmlns:a16="http://schemas.microsoft.com/office/drawing/2014/main" xmlns="" id="{51E4236D-B0F4-C140-9F9A-AB9C31ABD22E}"/>
                </a:ext>
              </a:extLst>
            </p:cNvPr>
            <p:cNvSpPr/>
            <p:nvPr/>
          </p:nvSpPr>
          <p:spPr>
            <a:xfrm>
              <a:off x="4380410" y="2236986"/>
              <a:ext cx="1760584" cy="1760584"/>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7" name="Freeform 6">
              <a:extLst>
                <a:ext uri="{FF2B5EF4-FFF2-40B4-BE49-F238E27FC236}">
                  <a16:creationId xmlns:a16="http://schemas.microsoft.com/office/drawing/2014/main" xmlns="" id="{830D67AF-4367-A541-B775-03B371482ABA}"/>
                </a:ext>
              </a:extLst>
            </p:cNvPr>
            <p:cNvSpPr/>
            <p:nvPr/>
          </p:nvSpPr>
          <p:spPr>
            <a:xfrm>
              <a:off x="4817528" y="2674491"/>
              <a:ext cx="886348" cy="885575"/>
            </a:xfrm>
            <a:custGeom>
              <a:avLst/>
              <a:gdLst>
                <a:gd name="connsiteX0" fmla="*/ 544462 w 566662"/>
                <a:gd name="connsiteY0" fmla="*/ 239070 h 566168"/>
                <a:gd name="connsiteX1" fmla="*/ 565214 w 566662"/>
                <a:gd name="connsiteY1" fmla="*/ 254958 h 566168"/>
                <a:gd name="connsiteX2" fmla="*/ 566522 w 566662"/>
                <a:gd name="connsiteY2" fmla="*/ 283482 h 566168"/>
                <a:gd name="connsiteX3" fmla="*/ 393129 w 566662"/>
                <a:gd name="connsiteY3" fmla="*/ 544086 h 566168"/>
                <a:gd name="connsiteX4" fmla="*/ 85675 w 566662"/>
                <a:gd name="connsiteY4" fmla="*/ 485438 h 566168"/>
                <a:gd name="connsiteX5" fmla="*/ 60465 w 566662"/>
                <a:gd name="connsiteY5" fmla="*/ 460177 h 566168"/>
                <a:gd name="connsiteX6" fmla="*/ 60440 w 566662"/>
                <a:gd name="connsiteY6" fmla="*/ 490175 h 566168"/>
                <a:gd name="connsiteX7" fmla="*/ 51182 w 566662"/>
                <a:gd name="connsiteY7" fmla="*/ 506164 h 566168"/>
                <a:gd name="connsiteX8" fmla="*/ 32691 w 566662"/>
                <a:gd name="connsiteY8" fmla="*/ 506151 h 566168"/>
                <a:gd name="connsiteX9" fmla="*/ 23483 w 566662"/>
                <a:gd name="connsiteY9" fmla="*/ 490149 h 566168"/>
                <a:gd name="connsiteX10" fmla="*/ 23547 w 566662"/>
                <a:gd name="connsiteY10" fmla="*/ 415613 h 566168"/>
                <a:gd name="connsiteX11" fmla="*/ 23547 w 566662"/>
                <a:gd name="connsiteY11" fmla="*/ 415562 h 566168"/>
                <a:gd name="connsiteX12" fmla="*/ 42038 w 566662"/>
                <a:gd name="connsiteY12" fmla="*/ 397084 h 566168"/>
                <a:gd name="connsiteX13" fmla="*/ 116612 w 566662"/>
                <a:gd name="connsiteY13" fmla="*/ 397160 h 566168"/>
                <a:gd name="connsiteX14" fmla="*/ 135078 w 566662"/>
                <a:gd name="connsiteY14" fmla="*/ 415664 h 566168"/>
                <a:gd name="connsiteX15" fmla="*/ 116574 w 566662"/>
                <a:gd name="connsiteY15" fmla="*/ 434117 h 566168"/>
                <a:gd name="connsiteX16" fmla="*/ 86653 w 566662"/>
                <a:gd name="connsiteY16" fmla="*/ 434091 h 566168"/>
                <a:gd name="connsiteX17" fmla="*/ 111685 w 566662"/>
                <a:gd name="connsiteY17" fmla="*/ 459174 h 566168"/>
                <a:gd name="connsiteX18" fmla="*/ 378918 w 566662"/>
                <a:gd name="connsiteY18" fmla="*/ 509961 h 566168"/>
                <a:gd name="connsiteX19" fmla="*/ 529540 w 566662"/>
                <a:gd name="connsiteY19" fmla="*/ 283444 h 566168"/>
                <a:gd name="connsiteX20" fmla="*/ 528575 w 566662"/>
                <a:gd name="connsiteY20" fmla="*/ 259822 h 566168"/>
                <a:gd name="connsiteX21" fmla="*/ 544462 w 566662"/>
                <a:gd name="connsiteY21" fmla="*/ 239070 h 566168"/>
                <a:gd name="connsiteX22" fmla="*/ 277611 w 566662"/>
                <a:gd name="connsiteY22" fmla="*/ 93761 h 566168"/>
                <a:gd name="connsiteX23" fmla="*/ 277611 w 566662"/>
                <a:gd name="connsiteY23" fmla="*/ 173530 h 566168"/>
                <a:gd name="connsiteX24" fmla="*/ 223103 w 566662"/>
                <a:gd name="connsiteY24" fmla="*/ 211376 h 566168"/>
                <a:gd name="connsiteX25" fmla="*/ 251521 w 566662"/>
                <a:gd name="connsiteY25" fmla="*/ 248718 h 566168"/>
                <a:gd name="connsiteX26" fmla="*/ 277609 w 566662"/>
                <a:gd name="connsiteY26" fmla="*/ 258480 h 566168"/>
                <a:gd name="connsiteX27" fmla="*/ 277609 w 566662"/>
                <a:gd name="connsiteY27" fmla="*/ 258472 h 566168"/>
                <a:gd name="connsiteX28" fmla="*/ 298399 w 566662"/>
                <a:gd name="connsiteY28" fmla="*/ 264885 h 566168"/>
                <a:gd name="connsiteX29" fmla="*/ 393217 w 566662"/>
                <a:gd name="connsiteY29" fmla="*/ 348540 h 566168"/>
                <a:gd name="connsiteX30" fmla="*/ 303072 w 566662"/>
                <a:gd name="connsiteY30" fmla="*/ 425553 h 566168"/>
                <a:gd name="connsiteX31" fmla="*/ 303072 w 566662"/>
                <a:gd name="connsiteY31" fmla="*/ 454535 h 566168"/>
                <a:gd name="connsiteX32" fmla="*/ 284010 w 566662"/>
                <a:gd name="connsiteY32" fmla="*/ 473585 h 566168"/>
                <a:gd name="connsiteX33" fmla="*/ 277611 w 566662"/>
                <a:gd name="connsiteY33" fmla="*/ 472392 h 566168"/>
                <a:gd name="connsiteX34" fmla="*/ 277611 w 566662"/>
                <a:gd name="connsiteY34" fmla="*/ 472398 h 566168"/>
                <a:gd name="connsiteX35" fmla="*/ 264962 w 566662"/>
                <a:gd name="connsiteY35" fmla="*/ 454529 h 566168"/>
                <a:gd name="connsiteX36" fmla="*/ 264962 w 566662"/>
                <a:gd name="connsiteY36" fmla="*/ 424608 h 566168"/>
                <a:gd name="connsiteX37" fmla="*/ 174932 w 566662"/>
                <a:gd name="connsiteY37" fmla="*/ 354021 h 566168"/>
                <a:gd name="connsiteX38" fmla="*/ 174259 w 566662"/>
                <a:gd name="connsiteY38" fmla="*/ 352154 h 566168"/>
                <a:gd name="connsiteX39" fmla="*/ 174487 w 566662"/>
                <a:gd name="connsiteY39" fmla="*/ 352053 h 566168"/>
                <a:gd name="connsiteX40" fmla="*/ 173446 w 566662"/>
                <a:gd name="connsiteY40" fmla="*/ 346249 h 566168"/>
                <a:gd name="connsiteX41" fmla="*/ 191315 w 566662"/>
                <a:gd name="connsiteY41" fmla="*/ 328380 h 566168"/>
                <a:gd name="connsiteX42" fmla="*/ 208308 w 566662"/>
                <a:gd name="connsiteY42" fmla="*/ 341055 h 566168"/>
                <a:gd name="connsiteX43" fmla="*/ 235311 w 566662"/>
                <a:gd name="connsiteY43" fmla="*/ 377527 h 566168"/>
                <a:gd name="connsiteX44" fmla="*/ 277609 w 566662"/>
                <a:gd name="connsiteY44" fmla="*/ 392845 h 566168"/>
                <a:gd name="connsiteX45" fmla="*/ 277609 w 566662"/>
                <a:gd name="connsiteY45" fmla="*/ 392838 h 566168"/>
                <a:gd name="connsiteX46" fmla="*/ 288747 w 566662"/>
                <a:gd name="connsiteY46" fmla="*/ 393498 h 566168"/>
                <a:gd name="connsiteX47" fmla="*/ 354774 w 566662"/>
                <a:gd name="connsiteY47" fmla="*/ 350737 h 566168"/>
                <a:gd name="connsiteX48" fmla="*/ 283032 w 566662"/>
                <a:gd name="connsiteY48" fmla="*/ 295759 h 566168"/>
                <a:gd name="connsiteX49" fmla="*/ 277609 w 566662"/>
                <a:gd name="connsiteY49" fmla="*/ 294184 h 566168"/>
                <a:gd name="connsiteX50" fmla="*/ 277609 w 566662"/>
                <a:gd name="connsiteY50" fmla="*/ 294180 h 566168"/>
                <a:gd name="connsiteX51" fmla="*/ 240017 w 566662"/>
                <a:gd name="connsiteY51" fmla="*/ 281746 h 566168"/>
                <a:gd name="connsiteX52" fmla="*/ 184660 w 566662"/>
                <a:gd name="connsiteY52" fmla="*/ 213954 h 566168"/>
                <a:gd name="connsiteX53" fmla="*/ 264962 w 566662"/>
                <a:gd name="connsiteY53" fmla="*/ 140726 h 566168"/>
                <a:gd name="connsiteX54" fmla="*/ 264962 w 566662"/>
                <a:gd name="connsiteY54" fmla="*/ 111630 h 566168"/>
                <a:gd name="connsiteX55" fmla="*/ 277611 w 566662"/>
                <a:gd name="connsiteY55" fmla="*/ 93761 h 566168"/>
                <a:gd name="connsiteX56" fmla="*/ 284018 w 566662"/>
                <a:gd name="connsiteY56" fmla="*/ 92584 h 566168"/>
                <a:gd name="connsiteX57" fmla="*/ 303068 w 566662"/>
                <a:gd name="connsiteY57" fmla="*/ 111634 h 566168"/>
                <a:gd name="connsiteX58" fmla="*/ 303068 w 566662"/>
                <a:gd name="connsiteY58" fmla="*/ 141619 h 566168"/>
                <a:gd name="connsiteX59" fmla="*/ 385186 w 566662"/>
                <a:gd name="connsiteY59" fmla="*/ 202096 h 566168"/>
                <a:gd name="connsiteX60" fmla="*/ 385961 w 566662"/>
                <a:gd name="connsiteY60" fmla="*/ 203874 h 566168"/>
                <a:gd name="connsiteX61" fmla="*/ 385872 w 566662"/>
                <a:gd name="connsiteY61" fmla="*/ 203938 h 566168"/>
                <a:gd name="connsiteX62" fmla="*/ 387243 w 566662"/>
                <a:gd name="connsiteY62" fmla="*/ 210745 h 566168"/>
                <a:gd name="connsiteX63" fmla="*/ 369667 w 566662"/>
                <a:gd name="connsiteY63" fmla="*/ 228322 h 566168"/>
                <a:gd name="connsiteX64" fmla="*/ 354833 w 566662"/>
                <a:gd name="connsiteY64" fmla="*/ 220067 h 566168"/>
                <a:gd name="connsiteX65" fmla="*/ 354731 w 566662"/>
                <a:gd name="connsiteY65" fmla="*/ 220117 h 566168"/>
                <a:gd name="connsiteX66" fmla="*/ 353804 w 566662"/>
                <a:gd name="connsiteY66" fmla="*/ 218162 h 566168"/>
                <a:gd name="connsiteX67" fmla="*/ 280081 w 566662"/>
                <a:gd name="connsiteY67" fmla="*/ 173394 h 566168"/>
                <a:gd name="connsiteX68" fmla="*/ 277617 w 566662"/>
                <a:gd name="connsiteY68" fmla="*/ 173534 h 566168"/>
                <a:gd name="connsiteX69" fmla="*/ 277617 w 566662"/>
                <a:gd name="connsiteY69" fmla="*/ 93752 h 566168"/>
                <a:gd name="connsiteX70" fmla="*/ 284018 w 566662"/>
                <a:gd name="connsiteY70" fmla="*/ 92584 h 566168"/>
                <a:gd name="connsiteX71" fmla="*/ 253985 w 566662"/>
                <a:gd name="connsiteY71" fmla="*/ 1480 h 566168"/>
                <a:gd name="connsiteX72" fmla="*/ 480631 w 566662"/>
                <a:gd name="connsiteY72" fmla="*/ 80556 h 566168"/>
                <a:gd name="connsiteX73" fmla="*/ 505879 w 566662"/>
                <a:gd name="connsiteY73" fmla="*/ 105791 h 566168"/>
                <a:gd name="connsiteX74" fmla="*/ 505879 w 566662"/>
                <a:gd name="connsiteY74" fmla="*/ 75793 h 566168"/>
                <a:gd name="connsiteX75" fmla="*/ 524358 w 566662"/>
                <a:gd name="connsiteY75" fmla="*/ 57315 h 566168"/>
                <a:gd name="connsiteX76" fmla="*/ 542836 w 566662"/>
                <a:gd name="connsiteY76" fmla="*/ 75793 h 566168"/>
                <a:gd name="connsiteX77" fmla="*/ 542836 w 566662"/>
                <a:gd name="connsiteY77" fmla="*/ 150368 h 566168"/>
                <a:gd name="connsiteX78" fmla="*/ 524358 w 566662"/>
                <a:gd name="connsiteY78" fmla="*/ 168846 h 566168"/>
                <a:gd name="connsiteX79" fmla="*/ 449783 w 566662"/>
                <a:gd name="connsiteY79" fmla="*/ 168846 h 566168"/>
                <a:gd name="connsiteX80" fmla="*/ 431305 w 566662"/>
                <a:gd name="connsiteY80" fmla="*/ 150368 h 566168"/>
                <a:gd name="connsiteX81" fmla="*/ 449783 w 566662"/>
                <a:gd name="connsiteY81" fmla="*/ 131889 h 566168"/>
                <a:gd name="connsiteX82" fmla="*/ 479704 w 566662"/>
                <a:gd name="connsiteY82" fmla="*/ 131889 h 566168"/>
                <a:gd name="connsiteX83" fmla="*/ 454647 w 566662"/>
                <a:gd name="connsiteY83" fmla="*/ 106832 h 566168"/>
                <a:gd name="connsiteX84" fmla="*/ 187376 w 566662"/>
                <a:gd name="connsiteY84" fmla="*/ 56299 h 566168"/>
                <a:gd name="connsiteX85" fmla="*/ 36957 w 566662"/>
                <a:gd name="connsiteY85" fmla="*/ 282956 h 566168"/>
                <a:gd name="connsiteX86" fmla="*/ 38240 w 566662"/>
                <a:gd name="connsiteY86" fmla="*/ 308114 h 566168"/>
                <a:gd name="connsiteX87" fmla="*/ 34176 w 566662"/>
                <a:gd name="connsiteY87" fmla="*/ 321665 h 566168"/>
                <a:gd name="connsiteX88" fmla="*/ 21717 w 566662"/>
                <a:gd name="connsiteY88" fmla="*/ 328371 h 566168"/>
                <a:gd name="connsiteX89" fmla="*/ 19825 w 566662"/>
                <a:gd name="connsiteY89" fmla="*/ 328472 h 566168"/>
                <a:gd name="connsiteX90" fmla="*/ 1461 w 566662"/>
                <a:gd name="connsiteY90" fmla="*/ 311848 h 566168"/>
                <a:gd name="connsiteX91" fmla="*/ 0 w 566662"/>
                <a:gd name="connsiteY91" fmla="*/ 282956 h 566168"/>
                <a:gd name="connsiteX92" fmla="*/ 173126 w 566662"/>
                <a:gd name="connsiteY92" fmla="*/ 22187 h 566168"/>
                <a:gd name="connsiteX93" fmla="*/ 253985 w 566662"/>
                <a:gd name="connsiteY93" fmla="*/ 1480 h 56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566662" h="566168">
                  <a:moveTo>
                    <a:pt x="544462" y="239070"/>
                  </a:moveTo>
                  <a:cubicBezTo>
                    <a:pt x="554572" y="237762"/>
                    <a:pt x="563843" y="244861"/>
                    <a:pt x="565214" y="254958"/>
                  </a:cubicBezTo>
                  <a:cubicBezTo>
                    <a:pt x="566484" y="264407"/>
                    <a:pt x="566916" y="273957"/>
                    <a:pt x="566522" y="283482"/>
                  </a:cubicBezTo>
                  <a:cubicBezTo>
                    <a:pt x="566408" y="397325"/>
                    <a:pt x="498095" y="500004"/>
                    <a:pt x="393129" y="544086"/>
                  </a:cubicBezTo>
                  <a:cubicBezTo>
                    <a:pt x="288189" y="588168"/>
                    <a:pt x="167031" y="565054"/>
                    <a:pt x="85675" y="485438"/>
                  </a:cubicBezTo>
                  <a:lnTo>
                    <a:pt x="60465" y="460177"/>
                  </a:lnTo>
                  <a:lnTo>
                    <a:pt x="60440" y="490175"/>
                  </a:lnTo>
                  <a:cubicBezTo>
                    <a:pt x="60440" y="496779"/>
                    <a:pt x="56909" y="502875"/>
                    <a:pt x="51182" y="506164"/>
                  </a:cubicBezTo>
                  <a:cubicBezTo>
                    <a:pt x="45454" y="509466"/>
                    <a:pt x="38418" y="509453"/>
                    <a:pt x="32691" y="506151"/>
                  </a:cubicBezTo>
                  <a:cubicBezTo>
                    <a:pt x="26988" y="502849"/>
                    <a:pt x="23470" y="496741"/>
                    <a:pt x="23483" y="490149"/>
                  </a:cubicBezTo>
                  <a:lnTo>
                    <a:pt x="23547" y="415613"/>
                  </a:lnTo>
                  <a:lnTo>
                    <a:pt x="23547" y="415562"/>
                  </a:lnTo>
                  <a:cubicBezTo>
                    <a:pt x="23547" y="405351"/>
                    <a:pt x="31827" y="397084"/>
                    <a:pt x="42038" y="397084"/>
                  </a:cubicBezTo>
                  <a:lnTo>
                    <a:pt x="116612" y="397160"/>
                  </a:lnTo>
                  <a:cubicBezTo>
                    <a:pt x="126810" y="397173"/>
                    <a:pt x="135091" y="405466"/>
                    <a:pt x="135078" y="415664"/>
                  </a:cubicBezTo>
                  <a:cubicBezTo>
                    <a:pt x="135065" y="425875"/>
                    <a:pt x="126785" y="434130"/>
                    <a:pt x="116574" y="434117"/>
                  </a:cubicBezTo>
                  <a:lnTo>
                    <a:pt x="86653" y="434091"/>
                  </a:lnTo>
                  <a:lnTo>
                    <a:pt x="111685" y="459174"/>
                  </a:lnTo>
                  <a:cubicBezTo>
                    <a:pt x="182449" y="528300"/>
                    <a:pt x="287732" y="548315"/>
                    <a:pt x="378918" y="509961"/>
                  </a:cubicBezTo>
                  <a:cubicBezTo>
                    <a:pt x="470117" y="471620"/>
                    <a:pt x="529464" y="382377"/>
                    <a:pt x="529540" y="283444"/>
                  </a:cubicBezTo>
                  <a:cubicBezTo>
                    <a:pt x="529553" y="272459"/>
                    <a:pt x="529197" y="271633"/>
                    <a:pt x="528575" y="259822"/>
                  </a:cubicBezTo>
                  <a:cubicBezTo>
                    <a:pt x="527546" y="249789"/>
                    <a:pt x="534506" y="240683"/>
                    <a:pt x="544462" y="239070"/>
                  </a:cubicBezTo>
                  <a:close/>
                  <a:moveTo>
                    <a:pt x="277611" y="93761"/>
                  </a:moveTo>
                  <a:lnTo>
                    <a:pt x="277611" y="173530"/>
                  </a:lnTo>
                  <a:cubicBezTo>
                    <a:pt x="244464" y="174254"/>
                    <a:pt x="223103" y="188884"/>
                    <a:pt x="223103" y="211376"/>
                  </a:cubicBezTo>
                  <a:cubicBezTo>
                    <a:pt x="223103" y="229055"/>
                    <a:pt x="230332" y="239089"/>
                    <a:pt x="251521" y="248718"/>
                  </a:cubicBezTo>
                  <a:lnTo>
                    <a:pt x="277609" y="258480"/>
                  </a:lnTo>
                  <a:lnTo>
                    <a:pt x="277609" y="258472"/>
                  </a:lnTo>
                  <a:cubicBezTo>
                    <a:pt x="283883" y="260517"/>
                    <a:pt x="290766" y="262625"/>
                    <a:pt x="298399" y="264885"/>
                  </a:cubicBezTo>
                  <a:cubicBezTo>
                    <a:pt x="358444" y="282196"/>
                    <a:pt x="393217" y="301449"/>
                    <a:pt x="393217" y="348540"/>
                  </a:cubicBezTo>
                  <a:cubicBezTo>
                    <a:pt x="393217" y="390349"/>
                    <a:pt x="356857" y="420562"/>
                    <a:pt x="303072" y="425553"/>
                  </a:cubicBezTo>
                  <a:lnTo>
                    <a:pt x="303072" y="454535"/>
                  </a:lnTo>
                  <a:cubicBezTo>
                    <a:pt x="303072" y="465050"/>
                    <a:pt x="294525" y="473585"/>
                    <a:pt x="284010" y="473585"/>
                  </a:cubicBezTo>
                  <a:lnTo>
                    <a:pt x="277611" y="472392"/>
                  </a:lnTo>
                  <a:lnTo>
                    <a:pt x="277611" y="472398"/>
                  </a:lnTo>
                  <a:cubicBezTo>
                    <a:pt x="270258" y="469756"/>
                    <a:pt x="264962" y="462784"/>
                    <a:pt x="264962" y="454529"/>
                  </a:cubicBezTo>
                  <a:lnTo>
                    <a:pt x="264962" y="424608"/>
                  </a:lnTo>
                  <a:cubicBezTo>
                    <a:pt x="221744" y="418169"/>
                    <a:pt x="188813" y="392883"/>
                    <a:pt x="174932" y="354021"/>
                  </a:cubicBezTo>
                  <a:lnTo>
                    <a:pt x="174259" y="352154"/>
                  </a:lnTo>
                  <a:lnTo>
                    <a:pt x="174487" y="352053"/>
                  </a:lnTo>
                  <a:cubicBezTo>
                    <a:pt x="173865" y="350224"/>
                    <a:pt x="173446" y="348294"/>
                    <a:pt x="173446" y="346249"/>
                  </a:cubicBezTo>
                  <a:cubicBezTo>
                    <a:pt x="173446" y="336381"/>
                    <a:pt x="181447" y="328380"/>
                    <a:pt x="191315" y="328380"/>
                  </a:cubicBezTo>
                  <a:cubicBezTo>
                    <a:pt x="199354" y="328380"/>
                    <a:pt x="206072" y="333739"/>
                    <a:pt x="208308" y="341055"/>
                  </a:cubicBezTo>
                  <a:cubicBezTo>
                    <a:pt x="214702" y="356727"/>
                    <a:pt x="223732" y="368890"/>
                    <a:pt x="235311" y="377527"/>
                  </a:cubicBezTo>
                  <a:lnTo>
                    <a:pt x="277609" y="392845"/>
                  </a:lnTo>
                  <a:lnTo>
                    <a:pt x="277609" y="392838"/>
                  </a:lnTo>
                  <a:cubicBezTo>
                    <a:pt x="281241" y="393194"/>
                    <a:pt x="284886" y="393498"/>
                    <a:pt x="288747" y="393498"/>
                  </a:cubicBezTo>
                  <a:cubicBezTo>
                    <a:pt x="330098" y="393498"/>
                    <a:pt x="354774" y="377509"/>
                    <a:pt x="354774" y="350737"/>
                  </a:cubicBezTo>
                  <a:cubicBezTo>
                    <a:pt x="354774" y="324461"/>
                    <a:pt x="338683" y="312130"/>
                    <a:pt x="283032" y="295759"/>
                  </a:cubicBezTo>
                  <a:cubicBezTo>
                    <a:pt x="281190" y="295226"/>
                    <a:pt x="279412" y="294705"/>
                    <a:pt x="277609" y="294184"/>
                  </a:cubicBezTo>
                  <a:lnTo>
                    <a:pt x="277609" y="294180"/>
                  </a:lnTo>
                  <a:lnTo>
                    <a:pt x="240017" y="281746"/>
                  </a:lnTo>
                  <a:cubicBezTo>
                    <a:pt x="206184" y="268275"/>
                    <a:pt x="184660" y="250188"/>
                    <a:pt x="184660" y="213954"/>
                  </a:cubicBezTo>
                  <a:cubicBezTo>
                    <a:pt x="184660" y="175117"/>
                    <a:pt x="217629" y="145983"/>
                    <a:pt x="264962" y="140726"/>
                  </a:cubicBezTo>
                  <a:lnTo>
                    <a:pt x="264962" y="111630"/>
                  </a:lnTo>
                  <a:cubicBezTo>
                    <a:pt x="264962" y="103362"/>
                    <a:pt x="270258" y="96403"/>
                    <a:pt x="277611" y="93761"/>
                  </a:cubicBezTo>
                  <a:close/>
                  <a:moveTo>
                    <a:pt x="284018" y="92584"/>
                  </a:moveTo>
                  <a:cubicBezTo>
                    <a:pt x="294533" y="92584"/>
                    <a:pt x="303068" y="101106"/>
                    <a:pt x="303068" y="111634"/>
                  </a:cubicBezTo>
                  <a:lnTo>
                    <a:pt x="303068" y="141619"/>
                  </a:lnTo>
                  <a:cubicBezTo>
                    <a:pt x="341701" y="147410"/>
                    <a:pt x="370530" y="168251"/>
                    <a:pt x="385186" y="202096"/>
                  </a:cubicBezTo>
                  <a:lnTo>
                    <a:pt x="385961" y="203874"/>
                  </a:lnTo>
                  <a:lnTo>
                    <a:pt x="385872" y="203938"/>
                  </a:lnTo>
                  <a:cubicBezTo>
                    <a:pt x="386748" y="206033"/>
                    <a:pt x="387243" y="208332"/>
                    <a:pt x="387243" y="210745"/>
                  </a:cubicBezTo>
                  <a:cubicBezTo>
                    <a:pt x="387243" y="220460"/>
                    <a:pt x="379382" y="228322"/>
                    <a:pt x="369667" y="228322"/>
                  </a:cubicBezTo>
                  <a:cubicBezTo>
                    <a:pt x="363405" y="228322"/>
                    <a:pt x="357932" y="225007"/>
                    <a:pt x="354833" y="220067"/>
                  </a:cubicBezTo>
                  <a:lnTo>
                    <a:pt x="354731" y="220117"/>
                  </a:lnTo>
                  <a:lnTo>
                    <a:pt x="353804" y="218162"/>
                  </a:lnTo>
                  <a:cubicBezTo>
                    <a:pt x="339098" y="187618"/>
                    <a:pt x="315679" y="173394"/>
                    <a:pt x="280081" y="173394"/>
                  </a:cubicBezTo>
                  <a:cubicBezTo>
                    <a:pt x="279217" y="173394"/>
                    <a:pt x="278468" y="173521"/>
                    <a:pt x="277617" y="173534"/>
                  </a:cubicBezTo>
                  <a:lnTo>
                    <a:pt x="277617" y="93752"/>
                  </a:lnTo>
                  <a:cubicBezTo>
                    <a:pt x="279624" y="93041"/>
                    <a:pt x="281757" y="92584"/>
                    <a:pt x="284018" y="92584"/>
                  </a:cubicBezTo>
                  <a:close/>
                  <a:moveTo>
                    <a:pt x="253985" y="1480"/>
                  </a:moveTo>
                  <a:cubicBezTo>
                    <a:pt x="336142" y="-6963"/>
                    <a:pt x="419567" y="20891"/>
                    <a:pt x="480631" y="80556"/>
                  </a:cubicBezTo>
                  <a:lnTo>
                    <a:pt x="505879" y="105791"/>
                  </a:lnTo>
                  <a:lnTo>
                    <a:pt x="505879" y="75793"/>
                  </a:lnTo>
                  <a:cubicBezTo>
                    <a:pt x="505879" y="65582"/>
                    <a:pt x="514160" y="57315"/>
                    <a:pt x="524358" y="57315"/>
                  </a:cubicBezTo>
                  <a:cubicBezTo>
                    <a:pt x="534568" y="57315"/>
                    <a:pt x="542836" y="65582"/>
                    <a:pt x="542836" y="75793"/>
                  </a:cubicBezTo>
                  <a:lnTo>
                    <a:pt x="542836" y="150368"/>
                  </a:lnTo>
                  <a:cubicBezTo>
                    <a:pt x="542836" y="160578"/>
                    <a:pt x="534568" y="168846"/>
                    <a:pt x="524358" y="168846"/>
                  </a:cubicBezTo>
                  <a:lnTo>
                    <a:pt x="449783" y="168846"/>
                  </a:lnTo>
                  <a:cubicBezTo>
                    <a:pt x="439585" y="168846"/>
                    <a:pt x="431305" y="160578"/>
                    <a:pt x="431305" y="150368"/>
                  </a:cubicBezTo>
                  <a:cubicBezTo>
                    <a:pt x="431305" y="140157"/>
                    <a:pt x="439585" y="131889"/>
                    <a:pt x="449783" y="131889"/>
                  </a:cubicBezTo>
                  <a:lnTo>
                    <a:pt x="479704" y="131889"/>
                  </a:lnTo>
                  <a:lnTo>
                    <a:pt x="454647" y="106832"/>
                  </a:lnTo>
                  <a:cubicBezTo>
                    <a:pt x="383832" y="37782"/>
                    <a:pt x="278524" y="17869"/>
                    <a:pt x="187376" y="56299"/>
                  </a:cubicBezTo>
                  <a:cubicBezTo>
                    <a:pt x="96215" y="94729"/>
                    <a:pt x="36957" y="184023"/>
                    <a:pt x="36957" y="282956"/>
                  </a:cubicBezTo>
                  <a:cubicBezTo>
                    <a:pt x="36957" y="291350"/>
                    <a:pt x="37401" y="299758"/>
                    <a:pt x="38240" y="308114"/>
                  </a:cubicBezTo>
                  <a:cubicBezTo>
                    <a:pt x="38735" y="312991"/>
                    <a:pt x="37274" y="317868"/>
                    <a:pt x="34176" y="321665"/>
                  </a:cubicBezTo>
                  <a:cubicBezTo>
                    <a:pt x="31077" y="325463"/>
                    <a:pt x="26594" y="327876"/>
                    <a:pt x="21717" y="328371"/>
                  </a:cubicBezTo>
                  <a:cubicBezTo>
                    <a:pt x="21082" y="328434"/>
                    <a:pt x="20460" y="328472"/>
                    <a:pt x="19825" y="328472"/>
                  </a:cubicBezTo>
                  <a:cubicBezTo>
                    <a:pt x="10350" y="328460"/>
                    <a:pt x="2426" y="321272"/>
                    <a:pt x="1461" y="311848"/>
                  </a:cubicBezTo>
                  <a:cubicBezTo>
                    <a:pt x="483" y="302247"/>
                    <a:pt x="0" y="292595"/>
                    <a:pt x="0" y="282956"/>
                  </a:cubicBezTo>
                  <a:cubicBezTo>
                    <a:pt x="0" y="169113"/>
                    <a:pt x="68212" y="66357"/>
                    <a:pt x="173126" y="22187"/>
                  </a:cubicBezTo>
                  <a:cubicBezTo>
                    <a:pt x="199355" y="11141"/>
                    <a:pt x="226600" y="4294"/>
                    <a:pt x="253985" y="148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
        <p:nvSpPr>
          <p:cNvPr id="8" name="TextBox 7">
            <a:extLst>
              <a:ext uri="{FF2B5EF4-FFF2-40B4-BE49-F238E27FC236}">
                <a16:creationId xmlns:a16="http://schemas.microsoft.com/office/drawing/2014/main" xmlns="" id="{4114547E-BC69-9046-8A46-F9EE7FB03DD5}"/>
              </a:ext>
            </a:extLst>
          </p:cNvPr>
          <p:cNvSpPr txBox="1"/>
          <p:nvPr/>
        </p:nvSpPr>
        <p:spPr>
          <a:xfrm>
            <a:off x="2750992" y="2655987"/>
            <a:ext cx="5072155" cy="747897"/>
          </a:xfrm>
          <a:prstGeom prst="rect">
            <a:avLst/>
          </a:prstGeom>
        </p:spPr>
        <p:txBody>
          <a:bodyPr wrap="square" lIns="0" tIns="0" rIns="0" bIns="0" rtlCol="0">
            <a:spAutoFit/>
          </a:bodyPr>
          <a:lstStyle/>
          <a:p>
            <a:pPr>
              <a:lnSpc>
                <a:spcPct val="90000"/>
              </a:lnSpc>
              <a:spcBef>
                <a:spcPts val="600"/>
              </a:spcBef>
            </a:pPr>
            <a:r>
              <a:rPr lang="en-US" sz="1600" dirty="0">
                <a:solidFill>
                  <a:schemeClr val="accent1"/>
                </a:solidFill>
                <a:latin typeface="Arial" panose="020B0604020202020204" pitchFamily="34" charset="0"/>
              </a:rPr>
              <a:t>US American Express Card Members report putting an average of </a:t>
            </a:r>
            <a:r>
              <a:rPr lang="en-US" sz="1900" b="1" dirty="0">
                <a:solidFill>
                  <a:schemeClr val="accent1"/>
                </a:solidFill>
                <a:latin typeface="Cambria" panose="02040503050406030204" pitchFamily="18" charset="0"/>
              </a:rPr>
              <a:t>30% more of their spend on credit cards </a:t>
            </a:r>
            <a:r>
              <a:rPr lang="en-US" sz="1600" dirty="0">
                <a:solidFill>
                  <a:schemeClr val="accent1"/>
                </a:solidFill>
                <a:latin typeface="Arial" panose="020B0604020202020204" pitchFamily="34" charset="0"/>
              </a:rPr>
              <a:t>in the prior 6 months than non-Card Members.</a:t>
            </a:r>
            <a:r>
              <a:rPr lang="en-US" sz="1600" baseline="30000" dirty="0">
                <a:solidFill>
                  <a:schemeClr val="accent1"/>
                </a:solidFill>
                <a:latin typeface="Arial" panose="020B0604020202020204" pitchFamily="34" charset="0"/>
              </a:rPr>
              <a:t>2</a:t>
            </a:r>
          </a:p>
        </p:txBody>
      </p:sp>
      <p:grpSp>
        <p:nvGrpSpPr>
          <p:cNvPr id="9" name="Group 8">
            <a:extLst>
              <a:ext uri="{FF2B5EF4-FFF2-40B4-BE49-F238E27FC236}">
                <a16:creationId xmlns:a16="http://schemas.microsoft.com/office/drawing/2014/main" xmlns="" id="{8DE453B3-9B94-6B4C-A1E1-F190514087B0}"/>
              </a:ext>
            </a:extLst>
          </p:cNvPr>
          <p:cNvGrpSpPr>
            <a:grpSpLocks noChangeAspect="1"/>
          </p:cNvGrpSpPr>
          <p:nvPr/>
        </p:nvGrpSpPr>
        <p:grpSpPr>
          <a:xfrm>
            <a:off x="871680" y="2266411"/>
            <a:ext cx="1527048" cy="1527048"/>
            <a:chOff x="1195754" y="2309446"/>
            <a:chExt cx="1805354" cy="1805354"/>
          </a:xfrm>
        </p:grpSpPr>
        <p:sp>
          <p:nvSpPr>
            <p:cNvPr id="2" name="Oval 1">
              <a:extLst>
                <a:ext uri="{FF2B5EF4-FFF2-40B4-BE49-F238E27FC236}">
                  <a16:creationId xmlns:a16="http://schemas.microsoft.com/office/drawing/2014/main" xmlns="" id="{3238F047-53E0-A348-AD93-C458CC8DE36B}"/>
                </a:ext>
              </a:extLst>
            </p:cNvPr>
            <p:cNvSpPr/>
            <p:nvPr/>
          </p:nvSpPr>
          <p:spPr>
            <a:xfrm>
              <a:off x="1195754" y="2309446"/>
              <a:ext cx="1805354" cy="1805354"/>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10" name="Freeform 9">
              <a:extLst>
                <a:ext uri="{FF2B5EF4-FFF2-40B4-BE49-F238E27FC236}">
                  <a16:creationId xmlns:a16="http://schemas.microsoft.com/office/drawing/2014/main" xmlns="" id="{532F64ED-9B51-A146-8C5B-B7C54232522B}"/>
                </a:ext>
              </a:extLst>
            </p:cNvPr>
            <p:cNvSpPr/>
            <p:nvPr/>
          </p:nvSpPr>
          <p:spPr>
            <a:xfrm>
              <a:off x="1612219" y="2980599"/>
              <a:ext cx="972425" cy="463048"/>
            </a:xfrm>
            <a:custGeom>
              <a:avLst/>
              <a:gdLst>
                <a:gd name="connsiteX0" fmla="*/ 23824 w 621693"/>
                <a:gd name="connsiteY0" fmla="*/ 184364 h 296037"/>
                <a:gd name="connsiteX1" fmla="*/ 35475 w 621693"/>
                <a:gd name="connsiteY1" fmla="*/ 193149 h 296037"/>
                <a:gd name="connsiteX2" fmla="*/ 58513 w 621693"/>
                <a:gd name="connsiteY2" fmla="*/ 208580 h 296037"/>
                <a:gd name="connsiteX3" fmla="*/ 58513 w 621693"/>
                <a:gd name="connsiteY3" fmla="*/ 278341 h 296037"/>
                <a:gd name="connsiteX4" fmla="*/ 44974 w 621693"/>
                <a:gd name="connsiteY4" fmla="*/ 260192 h 296037"/>
                <a:gd name="connsiteX5" fmla="*/ 44974 w 621693"/>
                <a:gd name="connsiteY5" fmla="*/ 244724 h 296037"/>
                <a:gd name="connsiteX6" fmla="*/ 2633 w 621693"/>
                <a:gd name="connsiteY6" fmla="*/ 212453 h 296037"/>
                <a:gd name="connsiteX7" fmla="*/ 9402 w 621693"/>
                <a:gd name="connsiteY7" fmla="*/ 186380 h 296037"/>
                <a:gd name="connsiteX8" fmla="*/ 23824 w 621693"/>
                <a:gd name="connsiteY8" fmla="*/ 184364 h 296037"/>
                <a:gd name="connsiteX9" fmla="*/ 14182 w 621693"/>
                <a:gd name="connsiteY9" fmla="*/ 140712 h 296037"/>
                <a:gd name="connsiteX10" fmla="*/ 58518 w 621693"/>
                <a:gd name="connsiteY10" fmla="*/ 140712 h 296037"/>
                <a:gd name="connsiteX11" fmla="*/ 58518 w 621693"/>
                <a:gd name="connsiteY11" fmla="*/ 164245 h 296037"/>
                <a:gd name="connsiteX12" fmla="*/ 57527 w 621693"/>
                <a:gd name="connsiteY12" fmla="*/ 164004 h 296037"/>
                <a:gd name="connsiteX13" fmla="*/ 14182 w 621693"/>
                <a:gd name="connsiteY13" fmla="*/ 140712 h 296037"/>
                <a:gd name="connsiteX14" fmla="*/ 58514 w 621693"/>
                <a:gd name="connsiteY14" fmla="*/ 140701 h 296037"/>
                <a:gd name="connsiteX15" fmla="*/ 58519 w 621693"/>
                <a:gd name="connsiteY15" fmla="*/ 140701 h 296037"/>
                <a:gd name="connsiteX16" fmla="*/ 58519 w 621693"/>
                <a:gd name="connsiteY16" fmla="*/ 140706 h 296037"/>
                <a:gd name="connsiteX17" fmla="*/ 58514 w 621693"/>
                <a:gd name="connsiteY17" fmla="*/ 140706 h 296037"/>
                <a:gd name="connsiteX18" fmla="*/ 102125 w 621693"/>
                <a:gd name="connsiteY18" fmla="*/ 140700 h 296037"/>
                <a:gd name="connsiteX19" fmla="*/ 102144 w 621693"/>
                <a:gd name="connsiteY19" fmla="*/ 140700 h 296037"/>
                <a:gd name="connsiteX20" fmla="*/ 130820 w 621693"/>
                <a:gd name="connsiteY20" fmla="*/ 191157 h 296037"/>
                <a:gd name="connsiteX21" fmla="*/ 83081 w 621693"/>
                <a:gd name="connsiteY21" fmla="*/ 245475 h 296037"/>
                <a:gd name="connsiteX22" fmla="*/ 83081 w 621693"/>
                <a:gd name="connsiteY22" fmla="*/ 260194 h 296037"/>
                <a:gd name="connsiteX23" fmla="*/ 64031 w 621693"/>
                <a:gd name="connsiteY23" fmla="*/ 279244 h 296037"/>
                <a:gd name="connsiteX24" fmla="*/ 58519 w 621693"/>
                <a:gd name="connsiteY24" fmla="*/ 278343 h 296037"/>
                <a:gd name="connsiteX25" fmla="*/ 58519 w 621693"/>
                <a:gd name="connsiteY25" fmla="*/ 208581 h 296037"/>
                <a:gd name="connsiteX26" fmla="*/ 62862 w 621693"/>
                <a:gd name="connsiteY26" fmla="*/ 209242 h 296037"/>
                <a:gd name="connsiteX27" fmla="*/ 67371 w 621693"/>
                <a:gd name="connsiteY27" fmla="*/ 209229 h 296037"/>
                <a:gd name="connsiteX28" fmla="*/ 92720 w 621693"/>
                <a:gd name="connsiteY28" fmla="*/ 191157 h 296037"/>
                <a:gd name="connsiteX29" fmla="*/ 62342 w 621693"/>
                <a:gd name="connsiteY29" fmla="*/ 165160 h 296037"/>
                <a:gd name="connsiteX30" fmla="*/ 58519 w 621693"/>
                <a:gd name="connsiteY30" fmla="*/ 164246 h 296037"/>
                <a:gd name="connsiteX31" fmla="*/ 58519 w 621693"/>
                <a:gd name="connsiteY31" fmla="*/ 140706 h 296037"/>
                <a:gd name="connsiteX32" fmla="*/ 102139 w 621693"/>
                <a:gd name="connsiteY32" fmla="*/ 140706 h 296037"/>
                <a:gd name="connsiteX33" fmla="*/ 58519 w 621693"/>
                <a:gd name="connsiteY33" fmla="*/ 124008 h 296037"/>
                <a:gd name="connsiteX34" fmla="*/ 68471 w 621693"/>
                <a:gd name="connsiteY34" fmla="*/ 127498 h 296037"/>
                <a:gd name="connsiteX35" fmla="*/ 73297 w 621693"/>
                <a:gd name="connsiteY35" fmla="*/ 128654 h 296037"/>
                <a:gd name="connsiteX36" fmla="*/ 102125 w 621693"/>
                <a:gd name="connsiteY36" fmla="*/ 140700 h 296037"/>
                <a:gd name="connsiteX37" fmla="*/ 58519 w 621693"/>
                <a:gd name="connsiteY37" fmla="*/ 140700 h 296037"/>
                <a:gd name="connsiteX38" fmla="*/ 232666 w 621693"/>
                <a:gd name="connsiteY38" fmla="*/ 38100 h 296037"/>
                <a:gd name="connsiteX39" fmla="*/ 227992 w 621693"/>
                <a:gd name="connsiteY39" fmla="*/ 42774 h 296037"/>
                <a:gd name="connsiteX40" fmla="*/ 227992 w 621693"/>
                <a:gd name="connsiteY40" fmla="*/ 131547 h 296037"/>
                <a:gd name="connsiteX41" fmla="*/ 338305 w 621693"/>
                <a:gd name="connsiteY41" fmla="*/ 131547 h 296037"/>
                <a:gd name="connsiteX42" fmla="*/ 301449 w 621693"/>
                <a:gd name="connsiteY42" fmla="*/ 94120 h 296037"/>
                <a:gd name="connsiteX43" fmla="*/ 301640 w 621693"/>
                <a:gd name="connsiteY43" fmla="*/ 67183 h 296037"/>
                <a:gd name="connsiteX44" fmla="*/ 328576 w 621693"/>
                <a:gd name="connsiteY44" fmla="*/ 67374 h 296037"/>
                <a:gd name="connsiteX45" fmla="*/ 397360 w 621693"/>
                <a:gd name="connsiteY45" fmla="*/ 137224 h 296037"/>
                <a:gd name="connsiteX46" fmla="*/ 397436 w 621693"/>
                <a:gd name="connsiteY46" fmla="*/ 137325 h 296037"/>
                <a:gd name="connsiteX47" fmla="*/ 401424 w 621693"/>
                <a:gd name="connsiteY47" fmla="*/ 143408 h 296037"/>
                <a:gd name="connsiteX48" fmla="*/ 401525 w 621693"/>
                <a:gd name="connsiteY48" fmla="*/ 143739 h 296037"/>
                <a:gd name="connsiteX49" fmla="*/ 402846 w 621693"/>
                <a:gd name="connsiteY49" fmla="*/ 150597 h 296037"/>
                <a:gd name="connsiteX50" fmla="*/ 402579 w 621693"/>
                <a:gd name="connsiteY50" fmla="*/ 153403 h 296037"/>
                <a:gd name="connsiteX51" fmla="*/ 402580 w 621693"/>
                <a:gd name="connsiteY51" fmla="*/ 153403 h 296037"/>
                <a:gd name="connsiteX52" fmla="*/ 401526 w 621693"/>
                <a:gd name="connsiteY52" fmla="*/ 157454 h 296037"/>
                <a:gd name="connsiteX53" fmla="*/ 401424 w 621693"/>
                <a:gd name="connsiteY53" fmla="*/ 157784 h 296037"/>
                <a:gd name="connsiteX54" fmla="*/ 397436 w 621693"/>
                <a:gd name="connsiteY54" fmla="*/ 163855 h 296037"/>
                <a:gd name="connsiteX55" fmla="*/ 397360 w 621693"/>
                <a:gd name="connsiteY55" fmla="*/ 163969 h 296037"/>
                <a:gd name="connsiteX56" fmla="*/ 328577 w 621693"/>
                <a:gd name="connsiteY56" fmla="*/ 233819 h 296037"/>
                <a:gd name="connsiteX57" fmla="*/ 315013 w 621693"/>
                <a:gd name="connsiteY57" fmla="*/ 239496 h 296037"/>
                <a:gd name="connsiteX58" fmla="*/ 301640 w 621693"/>
                <a:gd name="connsiteY58" fmla="*/ 234010 h 296037"/>
                <a:gd name="connsiteX59" fmla="*/ 301450 w 621693"/>
                <a:gd name="connsiteY59" fmla="*/ 207073 h 296037"/>
                <a:gd name="connsiteX60" fmla="*/ 338305 w 621693"/>
                <a:gd name="connsiteY60" fmla="*/ 169646 h 296037"/>
                <a:gd name="connsiteX61" fmla="*/ 227993 w 621693"/>
                <a:gd name="connsiteY61" fmla="*/ 169646 h 296037"/>
                <a:gd name="connsiteX62" fmla="*/ 227993 w 621693"/>
                <a:gd name="connsiteY62" fmla="*/ 253263 h 296037"/>
                <a:gd name="connsiteX63" fmla="*/ 232667 w 621693"/>
                <a:gd name="connsiteY63" fmla="*/ 257937 h 296037"/>
                <a:gd name="connsiteX64" fmla="*/ 578907 w 621693"/>
                <a:gd name="connsiteY64" fmla="*/ 257937 h 296037"/>
                <a:gd name="connsiteX65" fmla="*/ 583593 w 621693"/>
                <a:gd name="connsiteY65" fmla="*/ 253263 h 296037"/>
                <a:gd name="connsiteX66" fmla="*/ 583593 w 621693"/>
                <a:gd name="connsiteY66" fmla="*/ 153403 h 296037"/>
                <a:gd name="connsiteX67" fmla="*/ 583592 w 621693"/>
                <a:gd name="connsiteY67" fmla="*/ 153403 h 296037"/>
                <a:gd name="connsiteX68" fmla="*/ 583592 w 621693"/>
                <a:gd name="connsiteY68" fmla="*/ 42774 h 296037"/>
                <a:gd name="connsiteX69" fmla="*/ 578906 w 621693"/>
                <a:gd name="connsiteY69" fmla="*/ 38100 h 296037"/>
                <a:gd name="connsiteX70" fmla="*/ 58515 w 621693"/>
                <a:gd name="connsiteY70" fmla="*/ 17679 h 296037"/>
                <a:gd name="connsiteX71" fmla="*/ 58515 w 621693"/>
                <a:gd name="connsiteY71" fmla="*/ 83921 h 296037"/>
                <a:gd name="connsiteX72" fmla="*/ 43133 w 621693"/>
                <a:gd name="connsiteY72" fmla="*/ 90668 h 296037"/>
                <a:gd name="connsiteX73" fmla="*/ 38110 w 621693"/>
                <a:gd name="connsiteY73" fmla="*/ 101521 h 296037"/>
                <a:gd name="connsiteX74" fmla="*/ 58519 w 621693"/>
                <a:gd name="connsiteY74" fmla="*/ 124000 h 296037"/>
                <a:gd name="connsiteX75" fmla="*/ 58519 w 621693"/>
                <a:gd name="connsiteY75" fmla="*/ 124008 h 296037"/>
                <a:gd name="connsiteX76" fmla="*/ 58514 w 621693"/>
                <a:gd name="connsiteY76" fmla="*/ 124006 h 296037"/>
                <a:gd name="connsiteX77" fmla="*/ 58514 w 621693"/>
                <a:gd name="connsiteY77" fmla="*/ 140701 h 296037"/>
                <a:gd name="connsiteX78" fmla="*/ 14183 w 621693"/>
                <a:gd name="connsiteY78" fmla="*/ 140701 h 296037"/>
                <a:gd name="connsiteX79" fmla="*/ 10 w 621693"/>
                <a:gd name="connsiteY79" fmla="*/ 101521 h 296037"/>
                <a:gd name="connsiteX80" fmla="*/ 44981 w 621693"/>
                <a:gd name="connsiteY80" fmla="*/ 48042 h 296037"/>
                <a:gd name="connsiteX81" fmla="*/ 44981 w 621693"/>
                <a:gd name="connsiteY81" fmla="*/ 35824 h 296037"/>
                <a:gd name="connsiteX82" fmla="*/ 48821 w 621693"/>
                <a:gd name="connsiteY82" fmla="*/ 24421 h 296037"/>
                <a:gd name="connsiteX83" fmla="*/ 58515 w 621693"/>
                <a:gd name="connsiteY83" fmla="*/ 17678 h 296037"/>
                <a:gd name="connsiteX84" fmla="*/ 58516 w 621693"/>
                <a:gd name="connsiteY84" fmla="*/ 17678 h 296037"/>
                <a:gd name="connsiteX85" fmla="*/ 58515 w 621693"/>
                <a:gd name="connsiteY85" fmla="*/ 17679 h 296037"/>
                <a:gd name="connsiteX86" fmla="*/ 58519 w 621693"/>
                <a:gd name="connsiteY86" fmla="*/ 17676 h 296037"/>
                <a:gd name="connsiteX87" fmla="*/ 58519 w 621693"/>
                <a:gd name="connsiteY87" fmla="*/ 17677 h 296037"/>
                <a:gd name="connsiteX88" fmla="*/ 58516 w 621693"/>
                <a:gd name="connsiteY88" fmla="*/ 17678 h 296037"/>
                <a:gd name="connsiteX89" fmla="*/ 64027 w 621693"/>
                <a:gd name="connsiteY89" fmla="*/ 16776 h 296037"/>
                <a:gd name="connsiteX90" fmla="*/ 83077 w 621693"/>
                <a:gd name="connsiteY90" fmla="*/ 35826 h 296037"/>
                <a:gd name="connsiteX91" fmla="*/ 83077 w 621693"/>
                <a:gd name="connsiteY91" fmla="*/ 47332 h 296037"/>
                <a:gd name="connsiteX92" fmla="*/ 128200 w 621693"/>
                <a:gd name="connsiteY92" fmla="*/ 80212 h 296037"/>
                <a:gd name="connsiteX93" fmla="*/ 121418 w 621693"/>
                <a:gd name="connsiteY93" fmla="*/ 106298 h 296037"/>
                <a:gd name="connsiteX94" fmla="*/ 95358 w 621693"/>
                <a:gd name="connsiteY94" fmla="*/ 99542 h 296037"/>
                <a:gd name="connsiteX95" fmla="*/ 67938 w 621693"/>
                <a:gd name="connsiteY95" fmla="*/ 83413 h 296037"/>
                <a:gd name="connsiteX96" fmla="*/ 63430 w 621693"/>
                <a:gd name="connsiteY96" fmla="*/ 83438 h 296037"/>
                <a:gd name="connsiteX97" fmla="*/ 58515 w 621693"/>
                <a:gd name="connsiteY97" fmla="*/ 83921 h 296037"/>
                <a:gd name="connsiteX98" fmla="*/ 58519 w 621693"/>
                <a:gd name="connsiteY98" fmla="*/ 83919 h 296037"/>
                <a:gd name="connsiteX99" fmla="*/ 58519 w 621693"/>
                <a:gd name="connsiteY99" fmla="*/ 17677 h 296037"/>
                <a:gd name="connsiteX100" fmla="*/ 232666 w 621693"/>
                <a:gd name="connsiteY100" fmla="*/ 0 h 296037"/>
                <a:gd name="connsiteX101" fmla="*/ 578906 w 621693"/>
                <a:gd name="connsiteY101" fmla="*/ 0 h 296037"/>
                <a:gd name="connsiteX102" fmla="*/ 621692 w 621693"/>
                <a:gd name="connsiteY102" fmla="*/ 42774 h 296037"/>
                <a:gd name="connsiteX103" fmla="*/ 621692 w 621693"/>
                <a:gd name="connsiteY103" fmla="*/ 153403 h 296037"/>
                <a:gd name="connsiteX104" fmla="*/ 621693 w 621693"/>
                <a:gd name="connsiteY104" fmla="*/ 153403 h 296037"/>
                <a:gd name="connsiteX105" fmla="*/ 621693 w 621693"/>
                <a:gd name="connsiteY105" fmla="*/ 253263 h 296037"/>
                <a:gd name="connsiteX106" fmla="*/ 578907 w 621693"/>
                <a:gd name="connsiteY106" fmla="*/ 296037 h 296037"/>
                <a:gd name="connsiteX107" fmla="*/ 232667 w 621693"/>
                <a:gd name="connsiteY107" fmla="*/ 296037 h 296037"/>
                <a:gd name="connsiteX108" fmla="*/ 189893 w 621693"/>
                <a:gd name="connsiteY108" fmla="*/ 253263 h 296037"/>
                <a:gd name="connsiteX109" fmla="*/ 189893 w 621693"/>
                <a:gd name="connsiteY109" fmla="*/ 169646 h 296037"/>
                <a:gd name="connsiteX110" fmla="*/ 167897 w 621693"/>
                <a:gd name="connsiteY110" fmla="*/ 169646 h 296037"/>
                <a:gd name="connsiteX111" fmla="*/ 149126 w 621693"/>
                <a:gd name="connsiteY111" fmla="*/ 153403 h 296037"/>
                <a:gd name="connsiteX112" fmla="*/ 149125 w 621693"/>
                <a:gd name="connsiteY112" fmla="*/ 153403 h 296037"/>
                <a:gd name="connsiteX113" fmla="*/ 148846 w 621693"/>
                <a:gd name="connsiteY113" fmla="*/ 150597 h 296037"/>
                <a:gd name="connsiteX114" fmla="*/ 167896 w 621693"/>
                <a:gd name="connsiteY114" fmla="*/ 131547 h 296037"/>
                <a:gd name="connsiteX115" fmla="*/ 189892 w 621693"/>
                <a:gd name="connsiteY115" fmla="*/ 131547 h 296037"/>
                <a:gd name="connsiteX116" fmla="*/ 189892 w 621693"/>
                <a:gd name="connsiteY116" fmla="*/ 42774 h 296037"/>
                <a:gd name="connsiteX117" fmla="*/ 232666 w 621693"/>
                <a:gd name="connsiteY117" fmla="*/ 0 h 29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621693" h="296037">
                  <a:moveTo>
                    <a:pt x="23824" y="184364"/>
                  </a:moveTo>
                  <a:cubicBezTo>
                    <a:pt x="28547" y="185587"/>
                    <a:pt x="32808" y="188609"/>
                    <a:pt x="35475" y="193149"/>
                  </a:cubicBezTo>
                  <a:cubicBezTo>
                    <a:pt x="40796" y="202191"/>
                    <a:pt x="48315" y="207043"/>
                    <a:pt x="58513" y="208580"/>
                  </a:cubicBezTo>
                  <a:lnTo>
                    <a:pt x="58513" y="278341"/>
                  </a:lnTo>
                  <a:cubicBezTo>
                    <a:pt x="50702" y="275966"/>
                    <a:pt x="44974" y="268790"/>
                    <a:pt x="44974" y="260192"/>
                  </a:cubicBezTo>
                  <a:lnTo>
                    <a:pt x="44974" y="244724"/>
                  </a:lnTo>
                  <a:cubicBezTo>
                    <a:pt x="26737" y="239987"/>
                    <a:pt x="12412" y="229090"/>
                    <a:pt x="2633" y="212453"/>
                  </a:cubicBezTo>
                  <a:cubicBezTo>
                    <a:pt x="-2701" y="203385"/>
                    <a:pt x="321" y="191701"/>
                    <a:pt x="9402" y="186380"/>
                  </a:cubicBezTo>
                  <a:cubicBezTo>
                    <a:pt x="13916" y="183720"/>
                    <a:pt x="19101" y="183142"/>
                    <a:pt x="23824" y="184364"/>
                  </a:cubicBezTo>
                  <a:close/>
                  <a:moveTo>
                    <a:pt x="14182" y="140712"/>
                  </a:moveTo>
                  <a:lnTo>
                    <a:pt x="58518" y="140712"/>
                  </a:lnTo>
                  <a:lnTo>
                    <a:pt x="58518" y="164245"/>
                  </a:lnTo>
                  <a:lnTo>
                    <a:pt x="57527" y="164004"/>
                  </a:lnTo>
                  <a:cubicBezTo>
                    <a:pt x="40674" y="158505"/>
                    <a:pt x="24977" y="152091"/>
                    <a:pt x="14182" y="140712"/>
                  </a:cubicBezTo>
                  <a:close/>
                  <a:moveTo>
                    <a:pt x="58514" y="140701"/>
                  </a:moveTo>
                  <a:lnTo>
                    <a:pt x="58519" y="140701"/>
                  </a:lnTo>
                  <a:lnTo>
                    <a:pt x="58519" y="140706"/>
                  </a:lnTo>
                  <a:lnTo>
                    <a:pt x="58514" y="140706"/>
                  </a:lnTo>
                  <a:close/>
                  <a:moveTo>
                    <a:pt x="102125" y="140700"/>
                  </a:moveTo>
                  <a:lnTo>
                    <a:pt x="102144" y="140700"/>
                  </a:lnTo>
                  <a:cubicBezTo>
                    <a:pt x="118882" y="150250"/>
                    <a:pt x="130820" y="164538"/>
                    <a:pt x="130820" y="191157"/>
                  </a:cubicBezTo>
                  <a:cubicBezTo>
                    <a:pt x="130820" y="214563"/>
                    <a:pt x="114462" y="238706"/>
                    <a:pt x="83081" y="245475"/>
                  </a:cubicBezTo>
                  <a:lnTo>
                    <a:pt x="83081" y="260194"/>
                  </a:lnTo>
                  <a:cubicBezTo>
                    <a:pt x="83081" y="270710"/>
                    <a:pt x="74546" y="279244"/>
                    <a:pt x="64031" y="279244"/>
                  </a:cubicBezTo>
                  <a:cubicBezTo>
                    <a:pt x="62088" y="279244"/>
                    <a:pt x="60272" y="278876"/>
                    <a:pt x="58519" y="278343"/>
                  </a:cubicBezTo>
                  <a:lnTo>
                    <a:pt x="58519" y="208581"/>
                  </a:lnTo>
                  <a:cubicBezTo>
                    <a:pt x="59967" y="208810"/>
                    <a:pt x="61300" y="209166"/>
                    <a:pt x="62862" y="209242"/>
                  </a:cubicBezTo>
                  <a:lnTo>
                    <a:pt x="67371" y="209229"/>
                  </a:lnTo>
                  <a:cubicBezTo>
                    <a:pt x="84618" y="208683"/>
                    <a:pt x="92720" y="199476"/>
                    <a:pt x="92720" y="191157"/>
                  </a:cubicBezTo>
                  <a:cubicBezTo>
                    <a:pt x="92720" y="179892"/>
                    <a:pt x="92720" y="175181"/>
                    <a:pt x="62342" y="165160"/>
                  </a:cubicBezTo>
                  <a:lnTo>
                    <a:pt x="58519" y="164246"/>
                  </a:lnTo>
                  <a:lnTo>
                    <a:pt x="58519" y="140706"/>
                  </a:lnTo>
                  <a:lnTo>
                    <a:pt x="102139" y="140706"/>
                  </a:lnTo>
                  <a:close/>
                  <a:moveTo>
                    <a:pt x="58519" y="124008"/>
                  </a:moveTo>
                  <a:lnTo>
                    <a:pt x="68471" y="127498"/>
                  </a:lnTo>
                  <a:lnTo>
                    <a:pt x="73297" y="128654"/>
                  </a:lnTo>
                  <a:lnTo>
                    <a:pt x="102125" y="140700"/>
                  </a:lnTo>
                  <a:lnTo>
                    <a:pt x="58519" y="140700"/>
                  </a:lnTo>
                  <a:close/>
                  <a:moveTo>
                    <a:pt x="232666" y="38100"/>
                  </a:moveTo>
                  <a:cubicBezTo>
                    <a:pt x="230075" y="38100"/>
                    <a:pt x="227992" y="40196"/>
                    <a:pt x="227992" y="42774"/>
                  </a:cubicBezTo>
                  <a:lnTo>
                    <a:pt x="227992" y="131547"/>
                  </a:lnTo>
                  <a:lnTo>
                    <a:pt x="338305" y="131547"/>
                  </a:lnTo>
                  <a:lnTo>
                    <a:pt x="301449" y="94120"/>
                  </a:lnTo>
                  <a:cubicBezTo>
                    <a:pt x="294058" y="86614"/>
                    <a:pt x="294147" y="74562"/>
                    <a:pt x="301640" y="67183"/>
                  </a:cubicBezTo>
                  <a:cubicBezTo>
                    <a:pt x="309133" y="59792"/>
                    <a:pt x="321210" y="59893"/>
                    <a:pt x="328576" y="67374"/>
                  </a:cubicBezTo>
                  <a:lnTo>
                    <a:pt x="397360" y="137224"/>
                  </a:lnTo>
                  <a:cubicBezTo>
                    <a:pt x="397398" y="137262"/>
                    <a:pt x="397410" y="137300"/>
                    <a:pt x="397436" y="137325"/>
                  </a:cubicBezTo>
                  <a:cubicBezTo>
                    <a:pt x="399125" y="139065"/>
                    <a:pt x="400484" y="141122"/>
                    <a:pt x="401424" y="143408"/>
                  </a:cubicBezTo>
                  <a:cubicBezTo>
                    <a:pt x="401474" y="143510"/>
                    <a:pt x="401487" y="143624"/>
                    <a:pt x="401525" y="143739"/>
                  </a:cubicBezTo>
                  <a:cubicBezTo>
                    <a:pt x="402351" y="145872"/>
                    <a:pt x="402846" y="148171"/>
                    <a:pt x="402846" y="150597"/>
                  </a:cubicBezTo>
                  <a:cubicBezTo>
                    <a:pt x="402846" y="151562"/>
                    <a:pt x="402719" y="152476"/>
                    <a:pt x="402579" y="153403"/>
                  </a:cubicBezTo>
                  <a:lnTo>
                    <a:pt x="402580" y="153403"/>
                  </a:lnTo>
                  <a:cubicBezTo>
                    <a:pt x="402351" y="154800"/>
                    <a:pt x="402034" y="156159"/>
                    <a:pt x="401526" y="157454"/>
                  </a:cubicBezTo>
                  <a:cubicBezTo>
                    <a:pt x="401488" y="157556"/>
                    <a:pt x="401475" y="157670"/>
                    <a:pt x="401424" y="157784"/>
                  </a:cubicBezTo>
                  <a:cubicBezTo>
                    <a:pt x="400484" y="160070"/>
                    <a:pt x="399125" y="162128"/>
                    <a:pt x="397436" y="163855"/>
                  </a:cubicBezTo>
                  <a:cubicBezTo>
                    <a:pt x="397411" y="163893"/>
                    <a:pt x="397398" y="163931"/>
                    <a:pt x="397360" y="163969"/>
                  </a:cubicBezTo>
                  <a:lnTo>
                    <a:pt x="328577" y="233819"/>
                  </a:lnTo>
                  <a:cubicBezTo>
                    <a:pt x="324856" y="237604"/>
                    <a:pt x="319928" y="239496"/>
                    <a:pt x="315013" y="239496"/>
                  </a:cubicBezTo>
                  <a:cubicBezTo>
                    <a:pt x="310175" y="239496"/>
                    <a:pt x="305336" y="237667"/>
                    <a:pt x="301640" y="234010"/>
                  </a:cubicBezTo>
                  <a:cubicBezTo>
                    <a:pt x="294147" y="226631"/>
                    <a:pt x="294058" y="214579"/>
                    <a:pt x="301450" y="207073"/>
                  </a:cubicBezTo>
                  <a:lnTo>
                    <a:pt x="338305" y="169646"/>
                  </a:lnTo>
                  <a:lnTo>
                    <a:pt x="227993" y="169646"/>
                  </a:lnTo>
                  <a:lnTo>
                    <a:pt x="227993" y="253263"/>
                  </a:lnTo>
                  <a:cubicBezTo>
                    <a:pt x="227993" y="255841"/>
                    <a:pt x="230076" y="257937"/>
                    <a:pt x="232667" y="257937"/>
                  </a:cubicBezTo>
                  <a:lnTo>
                    <a:pt x="578907" y="257937"/>
                  </a:lnTo>
                  <a:cubicBezTo>
                    <a:pt x="581485" y="257937"/>
                    <a:pt x="583593" y="255841"/>
                    <a:pt x="583593" y="253263"/>
                  </a:cubicBezTo>
                  <a:lnTo>
                    <a:pt x="583593" y="153403"/>
                  </a:lnTo>
                  <a:lnTo>
                    <a:pt x="583592" y="153403"/>
                  </a:lnTo>
                  <a:lnTo>
                    <a:pt x="583592" y="42774"/>
                  </a:lnTo>
                  <a:cubicBezTo>
                    <a:pt x="583592" y="40196"/>
                    <a:pt x="581484" y="38100"/>
                    <a:pt x="578906" y="38100"/>
                  </a:cubicBezTo>
                  <a:close/>
                  <a:moveTo>
                    <a:pt x="58515" y="17679"/>
                  </a:moveTo>
                  <a:lnTo>
                    <a:pt x="58515" y="83921"/>
                  </a:lnTo>
                  <a:lnTo>
                    <a:pt x="43133" y="90668"/>
                  </a:lnTo>
                  <a:cubicBezTo>
                    <a:pt x="39758" y="93885"/>
                    <a:pt x="38110" y="97787"/>
                    <a:pt x="38110" y="101521"/>
                  </a:cubicBezTo>
                  <a:cubicBezTo>
                    <a:pt x="38110" y="111377"/>
                    <a:pt x="38110" y="116215"/>
                    <a:pt x="58519" y="124000"/>
                  </a:cubicBezTo>
                  <a:lnTo>
                    <a:pt x="58519" y="124008"/>
                  </a:lnTo>
                  <a:lnTo>
                    <a:pt x="58514" y="124006"/>
                  </a:lnTo>
                  <a:lnTo>
                    <a:pt x="58514" y="140701"/>
                  </a:lnTo>
                  <a:lnTo>
                    <a:pt x="14183" y="140701"/>
                  </a:lnTo>
                  <a:cubicBezTo>
                    <a:pt x="5560" y="131620"/>
                    <a:pt x="10" y="119441"/>
                    <a:pt x="10" y="101521"/>
                  </a:cubicBezTo>
                  <a:cubicBezTo>
                    <a:pt x="10" y="78839"/>
                    <a:pt x="15479" y="55636"/>
                    <a:pt x="44981" y="48042"/>
                  </a:cubicBezTo>
                  <a:lnTo>
                    <a:pt x="44981" y="35824"/>
                  </a:lnTo>
                  <a:cubicBezTo>
                    <a:pt x="44981" y="31531"/>
                    <a:pt x="46413" y="27588"/>
                    <a:pt x="48821" y="24421"/>
                  </a:cubicBezTo>
                  <a:close/>
                  <a:moveTo>
                    <a:pt x="58515" y="17678"/>
                  </a:moveTo>
                  <a:lnTo>
                    <a:pt x="58516" y="17678"/>
                  </a:lnTo>
                  <a:lnTo>
                    <a:pt x="58515" y="17679"/>
                  </a:lnTo>
                  <a:close/>
                  <a:moveTo>
                    <a:pt x="58519" y="17676"/>
                  </a:moveTo>
                  <a:lnTo>
                    <a:pt x="58519" y="17677"/>
                  </a:lnTo>
                  <a:lnTo>
                    <a:pt x="58516" y="17678"/>
                  </a:lnTo>
                  <a:close/>
                  <a:moveTo>
                    <a:pt x="64027" y="16776"/>
                  </a:moveTo>
                  <a:cubicBezTo>
                    <a:pt x="74542" y="16776"/>
                    <a:pt x="83077" y="25310"/>
                    <a:pt x="83077" y="35826"/>
                  </a:cubicBezTo>
                  <a:lnTo>
                    <a:pt x="83077" y="47332"/>
                  </a:lnTo>
                  <a:cubicBezTo>
                    <a:pt x="102609" y="51650"/>
                    <a:pt x="117913" y="62763"/>
                    <a:pt x="128200" y="80212"/>
                  </a:cubicBezTo>
                  <a:cubicBezTo>
                    <a:pt x="133534" y="89280"/>
                    <a:pt x="130499" y="100964"/>
                    <a:pt x="121418" y="106298"/>
                  </a:cubicBezTo>
                  <a:cubicBezTo>
                    <a:pt x="112376" y="111645"/>
                    <a:pt x="100692" y="108597"/>
                    <a:pt x="95358" y="99542"/>
                  </a:cubicBezTo>
                  <a:cubicBezTo>
                    <a:pt x="89249" y="89179"/>
                    <a:pt x="80550" y="84061"/>
                    <a:pt x="67938" y="83413"/>
                  </a:cubicBezTo>
                  <a:lnTo>
                    <a:pt x="63430" y="83438"/>
                  </a:lnTo>
                  <a:cubicBezTo>
                    <a:pt x="61677" y="83489"/>
                    <a:pt x="60077" y="83705"/>
                    <a:pt x="58515" y="83921"/>
                  </a:cubicBezTo>
                  <a:lnTo>
                    <a:pt x="58519" y="83919"/>
                  </a:lnTo>
                  <a:lnTo>
                    <a:pt x="58519" y="17677"/>
                  </a:lnTo>
                  <a:close/>
                  <a:moveTo>
                    <a:pt x="232666" y="0"/>
                  </a:moveTo>
                  <a:lnTo>
                    <a:pt x="578906" y="0"/>
                  </a:lnTo>
                  <a:cubicBezTo>
                    <a:pt x="602503" y="0"/>
                    <a:pt x="621692" y="19177"/>
                    <a:pt x="621692" y="42774"/>
                  </a:cubicBezTo>
                  <a:lnTo>
                    <a:pt x="621692" y="153403"/>
                  </a:lnTo>
                  <a:lnTo>
                    <a:pt x="621693" y="153403"/>
                  </a:lnTo>
                  <a:lnTo>
                    <a:pt x="621693" y="253263"/>
                  </a:lnTo>
                  <a:cubicBezTo>
                    <a:pt x="621693" y="276847"/>
                    <a:pt x="602503" y="296037"/>
                    <a:pt x="578907" y="296037"/>
                  </a:cubicBezTo>
                  <a:lnTo>
                    <a:pt x="232667" y="296037"/>
                  </a:lnTo>
                  <a:cubicBezTo>
                    <a:pt x="209070" y="296037"/>
                    <a:pt x="189893" y="276847"/>
                    <a:pt x="189893" y="253263"/>
                  </a:cubicBezTo>
                  <a:lnTo>
                    <a:pt x="189893" y="169646"/>
                  </a:lnTo>
                  <a:lnTo>
                    <a:pt x="167897" y="169646"/>
                  </a:lnTo>
                  <a:cubicBezTo>
                    <a:pt x="158346" y="169646"/>
                    <a:pt x="150510" y="162585"/>
                    <a:pt x="149126" y="153403"/>
                  </a:cubicBezTo>
                  <a:lnTo>
                    <a:pt x="149125" y="153403"/>
                  </a:lnTo>
                  <a:cubicBezTo>
                    <a:pt x="148998" y="152476"/>
                    <a:pt x="148846" y="151562"/>
                    <a:pt x="148846" y="150597"/>
                  </a:cubicBezTo>
                  <a:cubicBezTo>
                    <a:pt x="148846" y="140081"/>
                    <a:pt x="157380" y="131547"/>
                    <a:pt x="167896" y="131547"/>
                  </a:cubicBezTo>
                  <a:lnTo>
                    <a:pt x="189892" y="131547"/>
                  </a:lnTo>
                  <a:lnTo>
                    <a:pt x="189892" y="42774"/>
                  </a:lnTo>
                  <a:cubicBezTo>
                    <a:pt x="189892" y="19177"/>
                    <a:pt x="209069" y="0"/>
                    <a:pt x="232666"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
        <p:nvSpPr>
          <p:cNvPr id="14" name="TextBox 13"/>
          <p:cNvSpPr txBox="1"/>
          <p:nvPr/>
        </p:nvSpPr>
        <p:spPr>
          <a:xfrm>
            <a:off x="4380410" y="6901567"/>
            <a:ext cx="3061304"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rPr>
              <a:t>Update claim</a:t>
            </a:r>
          </a:p>
        </p:txBody>
      </p:sp>
      <p:grpSp>
        <p:nvGrpSpPr>
          <p:cNvPr id="16" name="Group 15">
            <a:extLst>
              <a:ext uri="{FF2B5EF4-FFF2-40B4-BE49-F238E27FC236}">
                <a16:creationId xmlns:a16="http://schemas.microsoft.com/office/drawing/2014/main" xmlns="" id="{93CEDB45-DA3D-6E44-B2E0-2999D5C85550}"/>
              </a:ext>
            </a:extLst>
          </p:cNvPr>
          <p:cNvGrpSpPr/>
          <p:nvPr/>
        </p:nvGrpSpPr>
        <p:grpSpPr>
          <a:xfrm>
            <a:off x="0" y="365760"/>
            <a:ext cx="2474477" cy="788820"/>
            <a:chOff x="0" y="496641"/>
            <a:chExt cx="2474477" cy="788820"/>
          </a:xfrm>
        </p:grpSpPr>
        <p:sp>
          <p:nvSpPr>
            <p:cNvPr id="19" name="TextBox 18">
              <a:extLst>
                <a:ext uri="{FF2B5EF4-FFF2-40B4-BE49-F238E27FC236}">
                  <a16:creationId xmlns:a16="http://schemas.microsoft.com/office/drawing/2014/main" xmlns="" id="{55B6807B-2B91-ED45-B160-0350F4B9D1A4}"/>
                </a:ext>
              </a:extLst>
            </p:cNvPr>
            <p:cNvSpPr txBox="1"/>
            <p:nvPr/>
          </p:nvSpPr>
          <p:spPr>
            <a:xfrm>
              <a:off x="0" y="496641"/>
              <a:ext cx="2474477" cy="788820"/>
            </a:xfrm>
            <a:prstGeom prst="rect">
              <a:avLst/>
            </a:prstGeom>
            <a:gradFill>
              <a:gsLst>
                <a:gs pos="100000">
                  <a:schemeClr val="accent1"/>
                </a:gs>
                <a:gs pos="0">
                  <a:schemeClr val="tx2"/>
                </a:gs>
              </a:gsLst>
              <a:lin ang="0" scaled="0"/>
            </a:gradFill>
          </p:spPr>
          <p:txBody>
            <a:bodyPr wrap="none" lIns="0" tIns="0" rIns="0" bIns="0" rtlCol="0" anchor="ctr" anchorCtr="0">
              <a:noAutofit/>
            </a:bodyPr>
            <a:lstStyle/>
            <a:p>
              <a:pPr algn="ctr">
                <a:lnSpc>
                  <a:spcPct val="90000"/>
                </a:lnSpc>
                <a:spcBef>
                  <a:spcPts val="600"/>
                </a:spcBef>
              </a:pPr>
              <a:r>
                <a:rPr lang="en-US" sz="2400" dirty="0">
                  <a:solidFill>
                    <a:schemeClr val="bg1"/>
                  </a:solidFill>
                </a:rPr>
                <a:t>Rent</a:t>
              </a:r>
            </a:p>
          </p:txBody>
        </p:sp>
        <p:cxnSp>
          <p:nvCxnSpPr>
            <p:cNvPr id="20" name="Straight Connector 19">
              <a:extLst>
                <a:ext uri="{FF2B5EF4-FFF2-40B4-BE49-F238E27FC236}">
                  <a16:creationId xmlns:a16="http://schemas.microsoft.com/office/drawing/2014/main" xmlns="" id="{959AF2FE-5E21-9148-A5D2-37CD17B53FEC}"/>
                </a:ext>
              </a:extLst>
            </p:cNvPr>
            <p:cNvCxnSpPr/>
            <p:nvPr/>
          </p:nvCxnSpPr>
          <p:spPr>
            <a:xfrm flipH="1">
              <a:off x="0" y="496641"/>
              <a:ext cx="247447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xmlns="" id="{F4B0D4F1-1997-0749-A309-1D5CEB3F4B23}"/>
                </a:ext>
              </a:extLst>
            </p:cNvPr>
            <p:cNvCxnSpPr/>
            <p:nvPr/>
          </p:nvCxnSpPr>
          <p:spPr>
            <a:xfrm flipH="1">
              <a:off x="0" y="1278519"/>
              <a:ext cx="247447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118978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5409B0AB-480C-684C-8957-F9CE929D4672}"/>
              </a:ext>
            </a:extLst>
          </p:cNvPr>
          <p:cNvSpPr txBox="1"/>
          <p:nvPr/>
        </p:nvSpPr>
        <p:spPr>
          <a:xfrm>
            <a:off x="4380410" y="6655346"/>
            <a:ext cx="8908870" cy="246221"/>
          </a:xfrm>
          <a:prstGeom prst="rect">
            <a:avLst/>
          </a:prstGeom>
        </p:spPr>
        <p:txBody>
          <a:bodyPr wrap="square" lIns="0" tIns="0" rIns="0" bIns="0" rtlCol="0" anchor="b" anchorCtr="0">
            <a:spAutoFit/>
          </a:bodyPr>
          <a:lstStyle/>
          <a:p>
            <a:pPr>
              <a:tabLst>
                <a:tab pos="114300" algn="l"/>
              </a:tabLst>
            </a:pPr>
            <a:r>
              <a:rPr lang="en-US" sz="800" dirty="0">
                <a:solidFill>
                  <a:schemeClr val="accent6"/>
                </a:solidFill>
              </a:rPr>
              <a:t>(1) American Express commissioned internet panel survey conducted in May 2016 based on recurring bill payments made in the 12 months prior to the survey. Definition of American Express® Card Members: Respondents who have reported that they have an American Express card and that they used that card to make recurring bill payments in the 12 months prior to the survey. </a:t>
            </a:r>
          </a:p>
        </p:txBody>
      </p:sp>
      <p:sp>
        <p:nvSpPr>
          <p:cNvPr id="4" name="Text Placeholder 3">
            <a:extLst>
              <a:ext uri="{FF2B5EF4-FFF2-40B4-BE49-F238E27FC236}">
                <a16:creationId xmlns:a16="http://schemas.microsoft.com/office/drawing/2014/main" xmlns="" id="{93665D98-82E9-0D40-AA0E-621FB7D8A38A}"/>
              </a:ext>
            </a:extLst>
          </p:cNvPr>
          <p:cNvSpPr>
            <a:spLocks noGrp="1"/>
          </p:cNvSpPr>
          <p:nvPr>
            <p:ph type="body" sz="quarter" idx="10"/>
          </p:nvPr>
        </p:nvSpPr>
        <p:spPr/>
        <p:txBody>
          <a:bodyPr>
            <a:normAutofit lnSpcReduction="10000"/>
          </a:bodyPr>
          <a:lstStyle/>
          <a:p>
            <a:r>
              <a:rPr lang="en-US" dirty="0"/>
              <a:t>[Name], </a:t>
            </a:r>
          </a:p>
          <a:p>
            <a:r>
              <a:rPr lang="en-US" dirty="0"/>
              <a:t>[Title]</a:t>
            </a:r>
          </a:p>
          <a:p>
            <a:r>
              <a:rPr lang="en-US" dirty="0"/>
              <a:t>[Email &amp; Phone]</a:t>
            </a:r>
          </a:p>
        </p:txBody>
      </p:sp>
      <p:sp>
        <p:nvSpPr>
          <p:cNvPr id="13" name="Picture Placeholder 12">
            <a:extLst>
              <a:ext uri="{FF2B5EF4-FFF2-40B4-BE49-F238E27FC236}">
                <a16:creationId xmlns:a16="http://schemas.microsoft.com/office/drawing/2014/main" xmlns="" id="{115D5884-639F-FE40-98A6-4DB2B9E70128}"/>
              </a:ext>
            </a:extLst>
          </p:cNvPr>
          <p:cNvSpPr>
            <a:spLocks noGrp="1"/>
          </p:cNvSpPr>
          <p:nvPr>
            <p:ph type="pic" sz="quarter" idx="11"/>
          </p:nvPr>
        </p:nvSpPr>
        <p:spPr/>
      </p:sp>
      <p:sp>
        <p:nvSpPr>
          <p:cNvPr id="14" name="TextBox 13"/>
          <p:cNvSpPr txBox="1"/>
          <p:nvPr/>
        </p:nvSpPr>
        <p:spPr>
          <a:xfrm>
            <a:off x="4380410" y="6901567"/>
            <a:ext cx="3061304"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rPr>
              <a:t>Update claim</a:t>
            </a:r>
          </a:p>
        </p:txBody>
      </p:sp>
      <p:grpSp>
        <p:nvGrpSpPr>
          <p:cNvPr id="18" name="Group 17">
            <a:extLst>
              <a:ext uri="{FF2B5EF4-FFF2-40B4-BE49-F238E27FC236}">
                <a16:creationId xmlns:a16="http://schemas.microsoft.com/office/drawing/2014/main" xmlns="" id="{13617063-663D-FA48-8FB0-35A19ED75E71}"/>
              </a:ext>
            </a:extLst>
          </p:cNvPr>
          <p:cNvGrpSpPr/>
          <p:nvPr/>
        </p:nvGrpSpPr>
        <p:grpSpPr>
          <a:xfrm>
            <a:off x="0" y="365760"/>
            <a:ext cx="2474477" cy="788820"/>
            <a:chOff x="0" y="496641"/>
            <a:chExt cx="2474477" cy="788820"/>
          </a:xfrm>
        </p:grpSpPr>
        <p:sp>
          <p:nvSpPr>
            <p:cNvPr id="19" name="TextBox 18">
              <a:extLst>
                <a:ext uri="{FF2B5EF4-FFF2-40B4-BE49-F238E27FC236}">
                  <a16:creationId xmlns:a16="http://schemas.microsoft.com/office/drawing/2014/main" xmlns="" id="{5A97588B-7D97-9B45-AE28-B3FF5E3FFFF6}"/>
                </a:ext>
              </a:extLst>
            </p:cNvPr>
            <p:cNvSpPr txBox="1"/>
            <p:nvPr/>
          </p:nvSpPr>
          <p:spPr>
            <a:xfrm>
              <a:off x="0" y="496641"/>
              <a:ext cx="2474477" cy="788820"/>
            </a:xfrm>
            <a:prstGeom prst="rect">
              <a:avLst/>
            </a:prstGeom>
            <a:gradFill>
              <a:gsLst>
                <a:gs pos="100000">
                  <a:schemeClr val="accent1"/>
                </a:gs>
                <a:gs pos="0">
                  <a:schemeClr val="tx2"/>
                </a:gs>
              </a:gsLst>
              <a:lin ang="0" scaled="0"/>
            </a:gradFill>
          </p:spPr>
          <p:txBody>
            <a:bodyPr wrap="none" lIns="0" tIns="0" rIns="0" bIns="0" rtlCol="0" anchor="ctr" anchorCtr="0">
              <a:noAutofit/>
            </a:bodyPr>
            <a:lstStyle/>
            <a:p>
              <a:pPr algn="ctr">
                <a:lnSpc>
                  <a:spcPct val="90000"/>
                </a:lnSpc>
                <a:spcBef>
                  <a:spcPts val="600"/>
                </a:spcBef>
              </a:pPr>
              <a:r>
                <a:rPr lang="en-US" sz="2400" dirty="0">
                  <a:solidFill>
                    <a:schemeClr val="bg1"/>
                  </a:solidFill>
                </a:rPr>
                <a:t>Charities</a:t>
              </a:r>
            </a:p>
          </p:txBody>
        </p:sp>
        <p:cxnSp>
          <p:nvCxnSpPr>
            <p:cNvPr id="20" name="Straight Connector 19">
              <a:extLst>
                <a:ext uri="{FF2B5EF4-FFF2-40B4-BE49-F238E27FC236}">
                  <a16:creationId xmlns:a16="http://schemas.microsoft.com/office/drawing/2014/main" xmlns="" id="{7A26AFBC-6047-4949-901E-7B00BDC96D65}"/>
                </a:ext>
              </a:extLst>
            </p:cNvPr>
            <p:cNvCxnSpPr/>
            <p:nvPr/>
          </p:nvCxnSpPr>
          <p:spPr>
            <a:xfrm flipH="1">
              <a:off x="0" y="496641"/>
              <a:ext cx="247447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xmlns="" id="{28A1F915-DEF1-8242-94D0-32F2200D14E6}"/>
                </a:ext>
              </a:extLst>
            </p:cNvPr>
            <p:cNvCxnSpPr/>
            <p:nvPr/>
          </p:nvCxnSpPr>
          <p:spPr>
            <a:xfrm flipH="1">
              <a:off x="0" y="1278519"/>
              <a:ext cx="2474477"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22" name="TextBox 21">
            <a:extLst>
              <a:ext uri="{FF2B5EF4-FFF2-40B4-BE49-F238E27FC236}">
                <a16:creationId xmlns:a16="http://schemas.microsoft.com/office/drawing/2014/main" xmlns="" id="{439C0253-5FD1-4E47-BE29-E12EE0A1BDF5}"/>
              </a:ext>
            </a:extLst>
          </p:cNvPr>
          <p:cNvSpPr txBox="1"/>
          <p:nvPr/>
        </p:nvSpPr>
        <p:spPr>
          <a:xfrm>
            <a:off x="2724391" y="4529876"/>
            <a:ext cx="5130071" cy="747897"/>
          </a:xfrm>
          <a:prstGeom prst="rect">
            <a:avLst/>
          </a:prstGeom>
        </p:spPr>
        <p:txBody>
          <a:bodyPr wrap="square" lIns="0" tIns="0" rIns="0" bIns="0" rtlCol="0">
            <a:spAutoFit/>
          </a:bodyPr>
          <a:lstStyle/>
          <a:p>
            <a:pPr>
              <a:lnSpc>
                <a:spcPct val="90000"/>
              </a:lnSpc>
              <a:spcBef>
                <a:spcPts val="600"/>
              </a:spcBef>
            </a:pPr>
            <a:r>
              <a:rPr lang="en-US" sz="1600" dirty="0">
                <a:solidFill>
                  <a:schemeClr val="accent1"/>
                </a:solidFill>
                <a:latin typeface="Arial" panose="020B0604020202020204" pitchFamily="34" charset="0"/>
              </a:rPr>
              <a:t>US American Express Card Members report </a:t>
            </a:r>
            <a:r>
              <a:rPr lang="en-US" sz="1900" b="1" dirty="0">
                <a:solidFill>
                  <a:schemeClr val="accent1"/>
                </a:solidFill>
                <a:latin typeface="Cambria" panose="02040503050406030204" pitchFamily="18" charset="0"/>
              </a:rPr>
              <a:t>52% of recurring payments</a:t>
            </a:r>
            <a:r>
              <a:rPr lang="en-US" sz="1600" b="1" dirty="0">
                <a:solidFill>
                  <a:schemeClr val="accent1"/>
                </a:solidFill>
                <a:latin typeface="Arial" panose="020B0604020202020204" pitchFamily="34" charset="0"/>
              </a:rPr>
              <a:t> </a:t>
            </a:r>
            <a:r>
              <a:rPr lang="en-US" sz="1600" dirty="0">
                <a:solidFill>
                  <a:schemeClr val="accent1"/>
                </a:solidFill>
                <a:latin typeface="Arial" panose="020B0604020202020204" pitchFamily="34" charset="0"/>
              </a:rPr>
              <a:t>made using credit cards in the past 6 months were made using American Express.</a:t>
            </a:r>
            <a:r>
              <a:rPr lang="en-US" sz="1600" baseline="30000" dirty="0">
                <a:solidFill>
                  <a:schemeClr val="accent1"/>
                </a:solidFill>
                <a:latin typeface="Arial" panose="020B0604020202020204" pitchFamily="34" charset="0"/>
              </a:rPr>
              <a:t>2</a:t>
            </a:r>
          </a:p>
        </p:txBody>
      </p:sp>
      <p:sp>
        <p:nvSpPr>
          <p:cNvPr id="26" name="TextBox 25">
            <a:extLst>
              <a:ext uri="{FF2B5EF4-FFF2-40B4-BE49-F238E27FC236}">
                <a16:creationId xmlns:a16="http://schemas.microsoft.com/office/drawing/2014/main" xmlns="" id="{B5E09A83-A557-274C-BA12-C5AEC0B233C0}"/>
              </a:ext>
            </a:extLst>
          </p:cNvPr>
          <p:cNvSpPr txBox="1"/>
          <p:nvPr/>
        </p:nvSpPr>
        <p:spPr>
          <a:xfrm>
            <a:off x="2724391" y="2657834"/>
            <a:ext cx="5130071" cy="747897"/>
          </a:xfrm>
          <a:prstGeom prst="rect">
            <a:avLst/>
          </a:prstGeom>
        </p:spPr>
        <p:txBody>
          <a:bodyPr wrap="square" lIns="0" tIns="0" rIns="0" bIns="0" rtlCol="0">
            <a:spAutoFit/>
          </a:bodyPr>
          <a:lstStyle/>
          <a:p>
            <a:pPr>
              <a:lnSpc>
                <a:spcPct val="90000"/>
              </a:lnSpc>
              <a:spcBef>
                <a:spcPts val="600"/>
              </a:spcBef>
            </a:pPr>
            <a:r>
              <a:rPr lang="en-US" sz="1600" dirty="0">
                <a:solidFill>
                  <a:schemeClr val="accent1"/>
                </a:solidFill>
                <a:latin typeface="Arial" panose="020B0604020202020204" pitchFamily="34" charset="0"/>
              </a:rPr>
              <a:t>US American Express Card Members report putting an average of </a:t>
            </a:r>
            <a:r>
              <a:rPr lang="en-US" sz="1900" b="1" dirty="0">
                <a:solidFill>
                  <a:schemeClr val="accent1"/>
                </a:solidFill>
                <a:latin typeface="Cambria" panose="02040503050406030204" pitchFamily="18" charset="0"/>
              </a:rPr>
              <a:t>30% more of their spend on credit cards </a:t>
            </a:r>
            <a:r>
              <a:rPr lang="en-US" sz="1600" dirty="0">
                <a:solidFill>
                  <a:schemeClr val="accent1"/>
                </a:solidFill>
                <a:latin typeface="Arial" panose="020B0604020202020204" pitchFamily="34" charset="0"/>
              </a:rPr>
              <a:t>in the prior 6 months than non-Card Members.</a:t>
            </a:r>
            <a:r>
              <a:rPr lang="en-US" sz="1600" baseline="30000" dirty="0">
                <a:solidFill>
                  <a:schemeClr val="accent1"/>
                </a:solidFill>
                <a:latin typeface="Arial" panose="020B0604020202020204" pitchFamily="34" charset="0"/>
              </a:rPr>
              <a:t>2</a:t>
            </a:r>
          </a:p>
        </p:txBody>
      </p:sp>
      <p:grpSp>
        <p:nvGrpSpPr>
          <p:cNvPr id="27" name="Group 26">
            <a:extLst>
              <a:ext uri="{FF2B5EF4-FFF2-40B4-BE49-F238E27FC236}">
                <a16:creationId xmlns:a16="http://schemas.microsoft.com/office/drawing/2014/main" xmlns="" id="{8A6DD196-1846-6B4C-88EE-D491CB42B6F3}"/>
              </a:ext>
            </a:extLst>
          </p:cNvPr>
          <p:cNvGrpSpPr>
            <a:grpSpLocks noChangeAspect="1"/>
          </p:cNvGrpSpPr>
          <p:nvPr/>
        </p:nvGrpSpPr>
        <p:grpSpPr>
          <a:xfrm>
            <a:off x="867508" y="2268259"/>
            <a:ext cx="1527048" cy="1527048"/>
            <a:chOff x="1195754" y="2309446"/>
            <a:chExt cx="1805354" cy="1805354"/>
          </a:xfrm>
        </p:grpSpPr>
        <p:sp>
          <p:nvSpPr>
            <p:cNvPr id="28" name="Oval 27">
              <a:extLst>
                <a:ext uri="{FF2B5EF4-FFF2-40B4-BE49-F238E27FC236}">
                  <a16:creationId xmlns:a16="http://schemas.microsoft.com/office/drawing/2014/main" xmlns="" id="{203A5191-E79E-3E47-8348-4A07DEAE4E8B}"/>
                </a:ext>
              </a:extLst>
            </p:cNvPr>
            <p:cNvSpPr/>
            <p:nvPr/>
          </p:nvSpPr>
          <p:spPr>
            <a:xfrm>
              <a:off x="1195754" y="2309446"/>
              <a:ext cx="1805354" cy="1805354"/>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29" name="Freeform 28">
              <a:extLst>
                <a:ext uri="{FF2B5EF4-FFF2-40B4-BE49-F238E27FC236}">
                  <a16:creationId xmlns:a16="http://schemas.microsoft.com/office/drawing/2014/main" xmlns="" id="{7B841B89-CEA5-D046-A3C2-37ADBF6E3E89}"/>
                </a:ext>
              </a:extLst>
            </p:cNvPr>
            <p:cNvSpPr/>
            <p:nvPr/>
          </p:nvSpPr>
          <p:spPr>
            <a:xfrm>
              <a:off x="1612219" y="2980599"/>
              <a:ext cx="972425" cy="463048"/>
            </a:xfrm>
            <a:custGeom>
              <a:avLst/>
              <a:gdLst>
                <a:gd name="connsiteX0" fmla="*/ 23824 w 621693"/>
                <a:gd name="connsiteY0" fmla="*/ 184364 h 296037"/>
                <a:gd name="connsiteX1" fmla="*/ 35475 w 621693"/>
                <a:gd name="connsiteY1" fmla="*/ 193149 h 296037"/>
                <a:gd name="connsiteX2" fmla="*/ 58513 w 621693"/>
                <a:gd name="connsiteY2" fmla="*/ 208580 h 296037"/>
                <a:gd name="connsiteX3" fmla="*/ 58513 w 621693"/>
                <a:gd name="connsiteY3" fmla="*/ 278341 h 296037"/>
                <a:gd name="connsiteX4" fmla="*/ 44974 w 621693"/>
                <a:gd name="connsiteY4" fmla="*/ 260192 h 296037"/>
                <a:gd name="connsiteX5" fmla="*/ 44974 w 621693"/>
                <a:gd name="connsiteY5" fmla="*/ 244724 h 296037"/>
                <a:gd name="connsiteX6" fmla="*/ 2633 w 621693"/>
                <a:gd name="connsiteY6" fmla="*/ 212453 h 296037"/>
                <a:gd name="connsiteX7" fmla="*/ 9402 w 621693"/>
                <a:gd name="connsiteY7" fmla="*/ 186380 h 296037"/>
                <a:gd name="connsiteX8" fmla="*/ 23824 w 621693"/>
                <a:gd name="connsiteY8" fmla="*/ 184364 h 296037"/>
                <a:gd name="connsiteX9" fmla="*/ 14182 w 621693"/>
                <a:gd name="connsiteY9" fmla="*/ 140712 h 296037"/>
                <a:gd name="connsiteX10" fmla="*/ 58518 w 621693"/>
                <a:gd name="connsiteY10" fmla="*/ 140712 h 296037"/>
                <a:gd name="connsiteX11" fmla="*/ 58518 w 621693"/>
                <a:gd name="connsiteY11" fmla="*/ 164245 h 296037"/>
                <a:gd name="connsiteX12" fmla="*/ 57527 w 621693"/>
                <a:gd name="connsiteY12" fmla="*/ 164004 h 296037"/>
                <a:gd name="connsiteX13" fmla="*/ 14182 w 621693"/>
                <a:gd name="connsiteY13" fmla="*/ 140712 h 296037"/>
                <a:gd name="connsiteX14" fmla="*/ 58514 w 621693"/>
                <a:gd name="connsiteY14" fmla="*/ 140701 h 296037"/>
                <a:gd name="connsiteX15" fmla="*/ 58519 w 621693"/>
                <a:gd name="connsiteY15" fmla="*/ 140701 h 296037"/>
                <a:gd name="connsiteX16" fmla="*/ 58519 w 621693"/>
                <a:gd name="connsiteY16" fmla="*/ 140706 h 296037"/>
                <a:gd name="connsiteX17" fmla="*/ 58514 w 621693"/>
                <a:gd name="connsiteY17" fmla="*/ 140706 h 296037"/>
                <a:gd name="connsiteX18" fmla="*/ 102125 w 621693"/>
                <a:gd name="connsiteY18" fmla="*/ 140700 h 296037"/>
                <a:gd name="connsiteX19" fmla="*/ 102144 w 621693"/>
                <a:gd name="connsiteY19" fmla="*/ 140700 h 296037"/>
                <a:gd name="connsiteX20" fmla="*/ 130820 w 621693"/>
                <a:gd name="connsiteY20" fmla="*/ 191157 h 296037"/>
                <a:gd name="connsiteX21" fmla="*/ 83081 w 621693"/>
                <a:gd name="connsiteY21" fmla="*/ 245475 h 296037"/>
                <a:gd name="connsiteX22" fmla="*/ 83081 w 621693"/>
                <a:gd name="connsiteY22" fmla="*/ 260194 h 296037"/>
                <a:gd name="connsiteX23" fmla="*/ 64031 w 621693"/>
                <a:gd name="connsiteY23" fmla="*/ 279244 h 296037"/>
                <a:gd name="connsiteX24" fmla="*/ 58519 w 621693"/>
                <a:gd name="connsiteY24" fmla="*/ 278343 h 296037"/>
                <a:gd name="connsiteX25" fmla="*/ 58519 w 621693"/>
                <a:gd name="connsiteY25" fmla="*/ 208581 h 296037"/>
                <a:gd name="connsiteX26" fmla="*/ 62862 w 621693"/>
                <a:gd name="connsiteY26" fmla="*/ 209242 h 296037"/>
                <a:gd name="connsiteX27" fmla="*/ 67371 w 621693"/>
                <a:gd name="connsiteY27" fmla="*/ 209229 h 296037"/>
                <a:gd name="connsiteX28" fmla="*/ 92720 w 621693"/>
                <a:gd name="connsiteY28" fmla="*/ 191157 h 296037"/>
                <a:gd name="connsiteX29" fmla="*/ 62342 w 621693"/>
                <a:gd name="connsiteY29" fmla="*/ 165160 h 296037"/>
                <a:gd name="connsiteX30" fmla="*/ 58519 w 621693"/>
                <a:gd name="connsiteY30" fmla="*/ 164246 h 296037"/>
                <a:gd name="connsiteX31" fmla="*/ 58519 w 621693"/>
                <a:gd name="connsiteY31" fmla="*/ 140706 h 296037"/>
                <a:gd name="connsiteX32" fmla="*/ 102139 w 621693"/>
                <a:gd name="connsiteY32" fmla="*/ 140706 h 296037"/>
                <a:gd name="connsiteX33" fmla="*/ 58519 w 621693"/>
                <a:gd name="connsiteY33" fmla="*/ 124008 h 296037"/>
                <a:gd name="connsiteX34" fmla="*/ 68471 w 621693"/>
                <a:gd name="connsiteY34" fmla="*/ 127498 h 296037"/>
                <a:gd name="connsiteX35" fmla="*/ 73297 w 621693"/>
                <a:gd name="connsiteY35" fmla="*/ 128654 h 296037"/>
                <a:gd name="connsiteX36" fmla="*/ 102125 w 621693"/>
                <a:gd name="connsiteY36" fmla="*/ 140700 h 296037"/>
                <a:gd name="connsiteX37" fmla="*/ 58519 w 621693"/>
                <a:gd name="connsiteY37" fmla="*/ 140700 h 296037"/>
                <a:gd name="connsiteX38" fmla="*/ 232666 w 621693"/>
                <a:gd name="connsiteY38" fmla="*/ 38100 h 296037"/>
                <a:gd name="connsiteX39" fmla="*/ 227992 w 621693"/>
                <a:gd name="connsiteY39" fmla="*/ 42774 h 296037"/>
                <a:gd name="connsiteX40" fmla="*/ 227992 w 621693"/>
                <a:gd name="connsiteY40" fmla="*/ 131547 h 296037"/>
                <a:gd name="connsiteX41" fmla="*/ 338305 w 621693"/>
                <a:gd name="connsiteY41" fmla="*/ 131547 h 296037"/>
                <a:gd name="connsiteX42" fmla="*/ 301449 w 621693"/>
                <a:gd name="connsiteY42" fmla="*/ 94120 h 296037"/>
                <a:gd name="connsiteX43" fmla="*/ 301640 w 621693"/>
                <a:gd name="connsiteY43" fmla="*/ 67183 h 296037"/>
                <a:gd name="connsiteX44" fmla="*/ 328576 w 621693"/>
                <a:gd name="connsiteY44" fmla="*/ 67374 h 296037"/>
                <a:gd name="connsiteX45" fmla="*/ 397360 w 621693"/>
                <a:gd name="connsiteY45" fmla="*/ 137224 h 296037"/>
                <a:gd name="connsiteX46" fmla="*/ 397436 w 621693"/>
                <a:gd name="connsiteY46" fmla="*/ 137325 h 296037"/>
                <a:gd name="connsiteX47" fmla="*/ 401424 w 621693"/>
                <a:gd name="connsiteY47" fmla="*/ 143408 h 296037"/>
                <a:gd name="connsiteX48" fmla="*/ 401525 w 621693"/>
                <a:gd name="connsiteY48" fmla="*/ 143739 h 296037"/>
                <a:gd name="connsiteX49" fmla="*/ 402846 w 621693"/>
                <a:gd name="connsiteY49" fmla="*/ 150597 h 296037"/>
                <a:gd name="connsiteX50" fmla="*/ 402579 w 621693"/>
                <a:gd name="connsiteY50" fmla="*/ 153403 h 296037"/>
                <a:gd name="connsiteX51" fmla="*/ 402580 w 621693"/>
                <a:gd name="connsiteY51" fmla="*/ 153403 h 296037"/>
                <a:gd name="connsiteX52" fmla="*/ 401526 w 621693"/>
                <a:gd name="connsiteY52" fmla="*/ 157454 h 296037"/>
                <a:gd name="connsiteX53" fmla="*/ 401424 w 621693"/>
                <a:gd name="connsiteY53" fmla="*/ 157784 h 296037"/>
                <a:gd name="connsiteX54" fmla="*/ 397436 w 621693"/>
                <a:gd name="connsiteY54" fmla="*/ 163855 h 296037"/>
                <a:gd name="connsiteX55" fmla="*/ 397360 w 621693"/>
                <a:gd name="connsiteY55" fmla="*/ 163969 h 296037"/>
                <a:gd name="connsiteX56" fmla="*/ 328577 w 621693"/>
                <a:gd name="connsiteY56" fmla="*/ 233819 h 296037"/>
                <a:gd name="connsiteX57" fmla="*/ 315013 w 621693"/>
                <a:gd name="connsiteY57" fmla="*/ 239496 h 296037"/>
                <a:gd name="connsiteX58" fmla="*/ 301640 w 621693"/>
                <a:gd name="connsiteY58" fmla="*/ 234010 h 296037"/>
                <a:gd name="connsiteX59" fmla="*/ 301450 w 621693"/>
                <a:gd name="connsiteY59" fmla="*/ 207073 h 296037"/>
                <a:gd name="connsiteX60" fmla="*/ 338305 w 621693"/>
                <a:gd name="connsiteY60" fmla="*/ 169646 h 296037"/>
                <a:gd name="connsiteX61" fmla="*/ 227993 w 621693"/>
                <a:gd name="connsiteY61" fmla="*/ 169646 h 296037"/>
                <a:gd name="connsiteX62" fmla="*/ 227993 w 621693"/>
                <a:gd name="connsiteY62" fmla="*/ 253263 h 296037"/>
                <a:gd name="connsiteX63" fmla="*/ 232667 w 621693"/>
                <a:gd name="connsiteY63" fmla="*/ 257937 h 296037"/>
                <a:gd name="connsiteX64" fmla="*/ 578907 w 621693"/>
                <a:gd name="connsiteY64" fmla="*/ 257937 h 296037"/>
                <a:gd name="connsiteX65" fmla="*/ 583593 w 621693"/>
                <a:gd name="connsiteY65" fmla="*/ 253263 h 296037"/>
                <a:gd name="connsiteX66" fmla="*/ 583593 w 621693"/>
                <a:gd name="connsiteY66" fmla="*/ 153403 h 296037"/>
                <a:gd name="connsiteX67" fmla="*/ 583592 w 621693"/>
                <a:gd name="connsiteY67" fmla="*/ 153403 h 296037"/>
                <a:gd name="connsiteX68" fmla="*/ 583592 w 621693"/>
                <a:gd name="connsiteY68" fmla="*/ 42774 h 296037"/>
                <a:gd name="connsiteX69" fmla="*/ 578906 w 621693"/>
                <a:gd name="connsiteY69" fmla="*/ 38100 h 296037"/>
                <a:gd name="connsiteX70" fmla="*/ 58515 w 621693"/>
                <a:gd name="connsiteY70" fmla="*/ 17679 h 296037"/>
                <a:gd name="connsiteX71" fmla="*/ 58515 w 621693"/>
                <a:gd name="connsiteY71" fmla="*/ 83921 h 296037"/>
                <a:gd name="connsiteX72" fmla="*/ 43133 w 621693"/>
                <a:gd name="connsiteY72" fmla="*/ 90668 h 296037"/>
                <a:gd name="connsiteX73" fmla="*/ 38110 w 621693"/>
                <a:gd name="connsiteY73" fmla="*/ 101521 h 296037"/>
                <a:gd name="connsiteX74" fmla="*/ 58519 w 621693"/>
                <a:gd name="connsiteY74" fmla="*/ 124000 h 296037"/>
                <a:gd name="connsiteX75" fmla="*/ 58519 w 621693"/>
                <a:gd name="connsiteY75" fmla="*/ 124008 h 296037"/>
                <a:gd name="connsiteX76" fmla="*/ 58514 w 621693"/>
                <a:gd name="connsiteY76" fmla="*/ 124006 h 296037"/>
                <a:gd name="connsiteX77" fmla="*/ 58514 w 621693"/>
                <a:gd name="connsiteY77" fmla="*/ 140701 h 296037"/>
                <a:gd name="connsiteX78" fmla="*/ 14183 w 621693"/>
                <a:gd name="connsiteY78" fmla="*/ 140701 h 296037"/>
                <a:gd name="connsiteX79" fmla="*/ 10 w 621693"/>
                <a:gd name="connsiteY79" fmla="*/ 101521 h 296037"/>
                <a:gd name="connsiteX80" fmla="*/ 44981 w 621693"/>
                <a:gd name="connsiteY80" fmla="*/ 48042 h 296037"/>
                <a:gd name="connsiteX81" fmla="*/ 44981 w 621693"/>
                <a:gd name="connsiteY81" fmla="*/ 35824 h 296037"/>
                <a:gd name="connsiteX82" fmla="*/ 48821 w 621693"/>
                <a:gd name="connsiteY82" fmla="*/ 24421 h 296037"/>
                <a:gd name="connsiteX83" fmla="*/ 58515 w 621693"/>
                <a:gd name="connsiteY83" fmla="*/ 17678 h 296037"/>
                <a:gd name="connsiteX84" fmla="*/ 58516 w 621693"/>
                <a:gd name="connsiteY84" fmla="*/ 17678 h 296037"/>
                <a:gd name="connsiteX85" fmla="*/ 58515 w 621693"/>
                <a:gd name="connsiteY85" fmla="*/ 17679 h 296037"/>
                <a:gd name="connsiteX86" fmla="*/ 58519 w 621693"/>
                <a:gd name="connsiteY86" fmla="*/ 17676 h 296037"/>
                <a:gd name="connsiteX87" fmla="*/ 58519 w 621693"/>
                <a:gd name="connsiteY87" fmla="*/ 17677 h 296037"/>
                <a:gd name="connsiteX88" fmla="*/ 58516 w 621693"/>
                <a:gd name="connsiteY88" fmla="*/ 17678 h 296037"/>
                <a:gd name="connsiteX89" fmla="*/ 64027 w 621693"/>
                <a:gd name="connsiteY89" fmla="*/ 16776 h 296037"/>
                <a:gd name="connsiteX90" fmla="*/ 83077 w 621693"/>
                <a:gd name="connsiteY90" fmla="*/ 35826 h 296037"/>
                <a:gd name="connsiteX91" fmla="*/ 83077 w 621693"/>
                <a:gd name="connsiteY91" fmla="*/ 47332 h 296037"/>
                <a:gd name="connsiteX92" fmla="*/ 128200 w 621693"/>
                <a:gd name="connsiteY92" fmla="*/ 80212 h 296037"/>
                <a:gd name="connsiteX93" fmla="*/ 121418 w 621693"/>
                <a:gd name="connsiteY93" fmla="*/ 106298 h 296037"/>
                <a:gd name="connsiteX94" fmla="*/ 95358 w 621693"/>
                <a:gd name="connsiteY94" fmla="*/ 99542 h 296037"/>
                <a:gd name="connsiteX95" fmla="*/ 67938 w 621693"/>
                <a:gd name="connsiteY95" fmla="*/ 83413 h 296037"/>
                <a:gd name="connsiteX96" fmla="*/ 63430 w 621693"/>
                <a:gd name="connsiteY96" fmla="*/ 83438 h 296037"/>
                <a:gd name="connsiteX97" fmla="*/ 58515 w 621693"/>
                <a:gd name="connsiteY97" fmla="*/ 83921 h 296037"/>
                <a:gd name="connsiteX98" fmla="*/ 58519 w 621693"/>
                <a:gd name="connsiteY98" fmla="*/ 83919 h 296037"/>
                <a:gd name="connsiteX99" fmla="*/ 58519 w 621693"/>
                <a:gd name="connsiteY99" fmla="*/ 17677 h 296037"/>
                <a:gd name="connsiteX100" fmla="*/ 232666 w 621693"/>
                <a:gd name="connsiteY100" fmla="*/ 0 h 296037"/>
                <a:gd name="connsiteX101" fmla="*/ 578906 w 621693"/>
                <a:gd name="connsiteY101" fmla="*/ 0 h 296037"/>
                <a:gd name="connsiteX102" fmla="*/ 621692 w 621693"/>
                <a:gd name="connsiteY102" fmla="*/ 42774 h 296037"/>
                <a:gd name="connsiteX103" fmla="*/ 621692 w 621693"/>
                <a:gd name="connsiteY103" fmla="*/ 153403 h 296037"/>
                <a:gd name="connsiteX104" fmla="*/ 621693 w 621693"/>
                <a:gd name="connsiteY104" fmla="*/ 153403 h 296037"/>
                <a:gd name="connsiteX105" fmla="*/ 621693 w 621693"/>
                <a:gd name="connsiteY105" fmla="*/ 253263 h 296037"/>
                <a:gd name="connsiteX106" fmla="*/ 578907 w 621693"/>
                <a:gd name="connsiteY106" fmla="*/ 296037 h 296037"/>
                <a:gd name="connsiteX107" fmla="*/ 232667 w 621693"/>
                <a:gd name="connsiteY107" fmla="*/ 296037 h 296037"/>
                <a:gd name="connsiteX108" fmla="*/ 189893 w 621693"/>
                <a:gd name="connsiteY108" fmla="*/ 253263 h 296037"/>
                <a:gd name="connsiteX109" fmla="*/ 189893 w 621693"/>
                <a:gd name="connsiteY109" fmla="*/ 169646 h 296037"/>
                <a:gd name="connsiteX110" fmla="*/ 167897 w 621693"/>
                <a:gd name="connsiteY110" fmla="*/ 169646 h 296037"/>
                <a:gd name="connsiteX111" fmla="*/ 149126 w 621693"/>
                <a:gd name="connsiteY111" fmla="*/ 153403 h 296037"/>
                <a:gd name="connsiteX112" fmla="*/ 149125 w 621693"/>
                <a:gd name="connsiteY112" fmla="*/ 153403 h 296037"/>
                <a:gd name="connsiteX113" fmla="*/ 148846 w 621693"/>
                <a:gd name="connsiteY113" fmla="*/ 150597 h 296037"/>
                <a:gd name="connsiteX114" fmla="*/ 167896 w 621693"/>
                <a:gd name="connsiteY114" fmla="*/ 131547 h 296037"/>
                <a:gd name="connsiteX115" fmla="*/ 189892 w 621693"/>
                <a:gd name="connsiteY115" fmla="*/ 131547 h 296037"/>
                <a:gd name="connsiteX116" fmla="*/ 189892 w 621693"/>
                <a:gd name="connsiteY116" fmla="*/ 42774 h 296037"/>
                <a:gd name="connsiteX117" fmla="*/ 232666 w 621693"/>
                <a:gd name="connsiteY117" fmla="*/ 0 h 29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621693" h="296037">
                  <a:moveTo>
                    <a:pt x="23824" y="184364"/>
                  </a:moveTo>
                  <a:cubicBezTo>
                    <a:pt x="28547" y="185587"/>
                    <a:pt x="32808" y="188609"/>
                    <a:pt x="35475" y="193149"/>
                  </a:cubicBezTo>
                  <a:cubicBezTo>
                    <a:pt x="40796" y="202191"/>
                    <a:pt x="48315" y="207043"/>
                    <a:pt x="58513" y="208580"/>
                  </a:cubicBezTo>
                  <a:lnTo>
                    <a:pt x="58513" y="278341"/>
                  </a:lnTo>
                  <a:cubicBezTo>
                    <a:pt x="50702" y="275966"/>
                    <a:pt x="44974" y="268790"/>
                    <a:pt x="44974" y="260192"/>
                  </a:cubicBezTo>
                  <a:lnTo>
                    <a:pt x="44974" y="244724"/>
                  </a:lnTo>
                  <a:cubicBezTo>
                    <a:pt x="26737" y="239987"/>
                    <a:pt x="12412" y="229090"/>
                    <a:pt x="2633" y="212453"/>
                  </a:cubicBezTo>
                  <a:cubicBezTo>
                    <a:pt x="-2701" y="203385"/>
                    <a:pt x="321" y="191701"/>
                    <a:pt x="9402" y="186380"/>
                  </a:cubicBezTo>
                  <a:cubicBezTo>
                    <a:pt x="13916" y="183720"/>
                    <a:pt x="19101" y="183142"/>
                    <a:pt x="23824" y="184364"/>
                  </a:cubicBezTo>
                  <a:close/>
                  <a:moveTo>
                    <a:pt x="14182" y="140712"/>
                  </a:moveTo>
                  <a:lnTo>
                    <a:pt x="58518" y="140712"/>
                  </a:lnTo>
                  <a:lnTo>
                    <a:pt x="58518" y="164245"/>
                  </a:lnTo>
                  <a:lnTo>
                    <a:pt x="57527" y="164004"/>
                  </a:lnTo>
                  <a:cubicBezTo>
                    <a:pt x="40674" y="158505"/>
                    <a:pt x="24977" y="152091"/>
                    <a:pt x="14182" y="140712"/>
                  </a:cubicBezTo>
                  <a:close/>
                  <a:moveTo>
                    <a:pt x="58514" y="140701"/>
                  </a:moveTo>
                  <a:lnTo>
                    <a:pt x="58519" y="140701"/>
                  </a:lnTo>
                  <a:lnTo>
                    <a:pt x="58519" y="140706"/>
                  </a:lnTo>
                  <a:lnTo>
                    <a:pt x="58514" y="140706"/>
                  </a:lnTo>
                  <a:close/>
                  <a:moveTo>
                    <a:pt x="102125" y="140700"/>
                  </a:moveTo>
                  <a:lnTo>
                    <a:pt x="102144" y="140700"/>
                  </a:lnTo>
                  <a:cubicBezTo>
                    <a:pt x="118882" y="150250"/>
                    <a:pt x="130820" y="164538"/>
                    <a:pt x="130820" y="191157"/>
                  </a:cubicBezTo>
                  <a:cubicBezTo>
                    <a:pt x="130820" y="214563"/>
                    <a:pt x="114462" y="238706"/>
                    <a:pt x="83081" y="245475"/>
                  </a:cubicBezTo>
                  <a:lnTo>
                    <a:pt x="83081" y="260194"/>
                  </a:lnTo>
                  <a:cubicBezTo>
                    <a:pt x="83081" y="270710"/>
                    <a:pt x="74546" y="279244"/>
                    <a:pt x="64031" y="279244"/>
                  </a:cubicBezTo>
                  <a:cubicBezTo>
                    <a:pt x="62088" y="279244"/>
                    <a:pt x="60272" y="278876"/>
                    <a:pt x="58519" y="278343"/>
                  </a:cubicBezTo>
                  <a:lnTo>
                    <a:pt x="58519" y="208581"/>
                  </a:lnTo>
                  <a:cubicBezTo>
                    <a:pt x="59967" y="208810"/>
                    <a:pt x="61300" y="209166"/>
                    <a:pt x="62862" y="209242"/>
                  </a:cubicBezTo>
                  <a:lnTo>
                    <a:pt x="67371" y="209229"/>
                  </a:lnTo>
                  <a:cubicBezTo>
                    <a:pt x="84618" y="208683"/>
                    <a:pt x="92720" y="199476"/>
                    <a:pt x="92720" y="191157"/>
                  </a:cubicBezTo>
                  <a:cubicBezTo>
                    <a:pt x="92720" y="179892"/>
                    <a:pt x="92720" y="175181"/>
                    <a:pt x="62342" y="165160"/>
                  </a:cubicBezTo>
                  <a:lnTo>
                    <a:pt x="58519" y="164246"/>
                  </a:lnTo>
                  <a:lnTo>
                    <a:pt x="58519" y="140706"/>
                  </a:lnTo>
                  <a:lnTo>
                    <a:pt x="102139" y="140706"/>
                  </a:lnTo>
                  <a:close/>
                  <a:moveTo>
                    <a:pt x="58519" y="124008"/>
                  </a:moveTo>
                  <a:lnTo>
                    <a:pt x="68471" y="127498"/>
                  </a:lnTo>
                  <a:lnTo>
                    <a:pt x="73297" y="128654"/>
                  </a:lnTo>
                  <a:lnTo>
                    <a:pt x="102125" y="140700"/>
                  </a:lnTo>
                  <a:lnTo>
                    <a:pt x="58519" y="140700"/>
                  </a:lnTo>
                  <a:close/>
                  <a:moveTo>
                    <a:pt x="232666" y="38100"/>
                  </a:moveTo>
                  <a:cubicBezTo>
                    <a:pt x="230075" y="38100"/>
                    <a:pt x="227992" y="40196"/>
                    <a:pt x="227992" y="42774"/>
                  </a:cubicBezTo>
                  <a:lnTo>
                    <a:pt x="227992" y="131547"/>
                  </a:lnTo>
                  <a:lnTo>
                    <a:pt x="338305" y="131547"/>
                  </a:lnTo>
                  <a:lnTo>
                    <a:pt x="301449" y="94120"/>
                  </a:lnTo>
                  <a:cubicBezTo>
                    <a:pt x="294058" y="86614"/>
                    <a:pt x="294147" y="74562"/>
                    <a:pt x="301640" y="67183"/>
                  </a:cubicBezTo>
                  <a:cubicBezTo>
                    <a:pt x="309133" y="59792"/>
                    <a:pt x="321210" y="59893"/>
                    <a:pt x="328576" y="67374"/>
                  </a:cubicBezTo>
                  <a:lnTo>
                    <a:pt x="397360" y="137224"/>
                  </a:lnTo>
                  <a:cubicBezTo>
                    <a:pt x="397398" y="137262"/>
                    <a:pt x="397410" y="137300"/>
                    <a:pt x="397436" y="137325"/>
                  </a:cubicBezTo>
                  <a:cubicBezTo>
                    <a:pt x="399125" y="139065"/>
                    <a:pt x="400484" y="141122"/>
                    <a:pt x="401424" y="143408"/>
                  </a:cubicBezTo>
                  <a:cubicBezTo>
                    <a:pt x="401474" y="143510"/>
                    <a:pt x="401487" y="143624"/>
                    <a:pt x="401525" y="143739"/>
                  </a:cubicBezTo>
                  <a:cubicBezTo>
                    <a:pt x="402351" y="145872"/>
                    <a:pt x="402846" y="148171"/>
                    <a:pt x="402846" y="150597"/>
                  </a:cubicBezTo>
                  <a:cubicBezTo>
                    <a:pt x="402846" y="151562"/>
                    <a:pt x="402719" y="152476"/>
                    <a:pt x="402579" y="153403"/>
                  </a:cubicBezTo>
                  <a:lnTo>
                    <a:pt x="402580" y="153403"/>
                  </a:lnTo>
                  <a:cubicBezTo>
                    <a:pt x="402351" y="154800"/>
                    <a:pt x="402034" y="156159"/>
                    <a:pt x="401526" y="157454"/>
                  </a:cubicBezTo>
                  <a:cubicBezTo>
                    <a:pt x="401488" y="157556"/>
                    <a:pt x="401475" y="157670"/>
                    <a:pt x="401424" y="157784"/>
                  </a:cubicBezTo>
                  <a:cubicBezTo>
                    <a:pt x="400484" y="160070"/>
                    <a:pt x="399125" y="162128"/>
                    <a:pt x="397436" y="163855"/>
                  </a:cubicBezTo>
                  <a:cubicBezTo>
                    <a:pt x="397411" y="163893"/>
                    <a:pt x="397398" y="163931"/>
                    <a:pt x="397360" y="163969"/>
                  </a:cubicBezTo>
                  <a:lnTo>
                    <a:pt x="328577" y="233819"/>
                  </a:lnTo>
                  <a:cubicBezTo>
                    <a:pt x="324856" y="237604"/>
                    <a:pt x="319928" y="239496"/>
                    <a:pt x="315013" y="239496"/>
                  </a:cubicBezTo>
                  <a:cubicBezTo>
                    <a:pt x="310175" y="239496"/>
                    <a:pt x="305336" y="237667"/>
                    <a:pt x="301640" y="234010"/>
                  </a:cubicBezTo>
                  <a:cubicBezTo>
                    <a:pt x="294147" y="226631"/>
                    <a:pt x="294058" y="214579"/>
                    <a:pt x="301450" y="207073"/>
                  </a:cubicBezTo>
                  <a:lnTo>
                    <a:pt x="338305" y="169646"/>
                  </a:lnTo>
                  <a:lnTo>
                    <a:pt x="227993" y="169646"/>
                  </a:lnTo>
                  <a:lnTo>
                    <a:pt x="227993" y="253263"/>
                  </a:lnTo>
                  <a:cubicBezTo>
                    <a:pt x="227993" y="255841"/>
                    <a:pt x="230076" y="257937"/>
                    <a:pt x="232667" y="257937"/>
                  </a:cubicBezTo>
                  <a:lnTo>
                    <a:pt x="578907" y="257937"/>
                  </a:lnTo>
                  <a:cubicBezTo>
                    <a:pt x="581485" y="257937"/>
                    <a:pt x="583593" y="255841"/>
                    <a:pt x="583593" y="253263"/>
                  </a:cubicBezTo>
                  <a:lnTo>
                    <a:pt x="583593" y="153403"/>
                  </a:lnTo>
                  <a:lnTo>
                    <a:pt x="583592" y="153403"/>
                  </a:lnTo>
                  <a:lnTo>
                    <a:pt x="583592" y="42774"/>
                  </a:lnTo>
                  <a:cubicBezTo>
                    <a:pt x="583592" y="40196"/>
                    <a:pt x="581484" y="38100"/>
                    <a:pt x="578906" y="38100"/>
                  </a:cubicBezTo>
                  <a:close/>
                  <a:moveTo>
                    <a:pt x="58515" y="17679"/>
                  </a:moveTo>
                  <a:lnTo>
                    <a:pt x="58515" y="83921"/>
                  </a:lnTo>
                  <a:lnTo>
                    <a:pt x="43133" y="90668"/>
                  </a:lnTo>
                  <a:cubicBezTo>
                    <a:pt x="39758" y="93885"/>
                    <a:pt x="38110" y="97787"/>
                    <a:pt x="38110" y="101521"/>
                  </a:cubicBezTo>
                  <a:cubicBezTo>
                    <a:pt x="38110" y="111377"/>
                    <a:pt x="38110" y="116215"/>
                    <a:pt x="58519" y="124000"/>
                  </a:cubicBezTo>
                  <a:lnTo>
                    <a:pt x="58519" y="124008"/>
                  </a:lnTo>
                  <a:lnTo>
                    <a:pt x="58514" y="124006"/>
                  </a:lnTo>
                  <a:lnTo>
                    <a:pt x="58514" y="140701"/>
                  </a:lnTo>
                  <a:lnTo>
                    <a:pt x="14183" y="140701"/>
                  </a:lnTo>
                  <a:cubicBezTo>
                    <a:pt x="5560" y="131620"/>
                    <a:pt x="10" y="119441"/>
                    <a:pt x="10" y="101521"/>
                  </a:cubicBezTo>
                  <a:cubicBezTo>
                    <a:pt x="10" y="78839"/>
                    <a:pt x="15479" y="55636"/>
                    <a:pt x="44981" y="48042"/>
                  </a:cubicBezTo>
                  <a:lnTo>
                    <a:pt x="44981" y="35824"/>
                  </a:lnTo>
                  <a:cubicBezTo>
                    <a:pt x="44981" y="31531"/>
                    <a:pt x="46413" y="27588"/>
                    <a:pt x="48821" y="24421"/>
                  </a:cubicBezTo>
                  <a:close/>
                  <a:moveTo>
                    <a:pt x="58515" y="17678"/>
                  </a:moveTo>
                  <a:lnTo>
                    <a:pt x="58516" y="17678"/>
                  </a:lnTo>
                  <a:lnTo>
                    <a:pt x="58515" y="17679"/>
                  </a:lnTo>
                  <a:close/>
                  <a:moveTo>
                    <a:pt x="58519" y="17676"/>
                  </a:moveTo>
                  <a:lnTo>
                    <a:pt x="58519" y="17677"/>
                  </a:lnTo>
                  <a:lnTo>
                    <a:pt x="58516" y="17678"/>
                  </a:lnTo>
                  <a:close/>
                  <a:moveTo>
                    <a:pt x="64027" y="16776"/>
                  </a:moveTo>
                  <a:cubicBezTo>
                    <a:pt x="74542" y="16776"/>
                    <a:pt x="83077" y="25310"/>
                    <a:pt x="83077" y="35826"/>
                  </a:cubicBezTo>
                  <a:lnTo>
                    <a:pt x="83077" y="47332"/>
                  </a:lnTo>
                  <a:cubicBezTo>
                    <a:pt x="102609" y="51650"/>
                    <a:pt x="117913" y="62763"/>
                    <a:pt x="128200" y="80212"/>
                  </a:cubicBezTo>
                  <a:cubicBezTo>
                    <a:pt x="133534" y="89280"/>
                    <a:pt x="130499" y="100964"/>
                    <a:pt x="121418" y="106298"/>
                  </a:cubicBezTo>
                  <a:cubicBezTo>
                    <a:pt x="112376" y="111645"/>
                    <a:pt x="100692" y="108597"/>
                    <a:pt x="95358" y="99542"/>
                  </a:cubicBezTo>
                  <a:cubicBezTo>
                    <a:pt x="89249" y="89179"/>
                    <a:pt x="80550" y="84061"/>
                    <a:pt x="67938" y="83413"/>
                  </a:cubicBezTo>
                  <a:lnTo>
                    <a:pt x="63430" y="83438"/>
                  </a:lnTo>
                  <a:cubicBezTo>
                    <a:pt x="61677" y="83489"/>
                    <a:pt x="60077" y="83705"/>
                    <a:pt x="58515" y="83921"/>
                  </a:cubicBezTo>
                  <a:lnTo>
                    <a:pt x="58519" y="83919"/>
                  </a:lnTo>
                  <a:lnTo>
                    <a:pt x="58519" y="17677"/>
                  </a:lnTo>
                  <a:close/>
                  <a:moveTo>
                    <a:pt x="232666" y="0"/>
                  </a:moveTo>
                  <a:lnTo>
                    <a:pt x="578906" y="0"/>
                  </a:lnTo>
                  <a:cubicBezTo>
                    <a:pt x="602503" y="0"/>
                    <a:pt x="621692" y="19177"/>
                    <a:pt x="621692" y="42774"/>
                  </a:cubicBezTo>
                  <a:lnTo>
                    <a:pt x="621692" y="153403"/>
                  </a:lnTo>
                  <a:lnTo>
                    <a:pt x="621693" y="153403"/>
                  </a:lnTo>
                  <a:lnTo>
                    <a:pt x="621693" y="253263"/>
                  </a:lnTo>
                  <a:cubicBezTo>
                    <a:pt x="621693" y="276847"/>
                    <a:pt x="602503" y="296037"/>
                    <a:pt x="578907" y="296037"/>
                  </a:cubicBezTo>
                  <a:lnTo>
                    <a:pt x="232667" y="296037"/>
                  </a:lnTo>
                  <a:cubicBezTo>
                    <a:pt x="209070" y="296037"/>
                    <a:pt x="189893" y="276847"/>
                    <a:pt x="189893" y="253263"/>
                  </a:cubicBezTo>
                  <a:lnTo>
                    <a:pt x="189893" y="169646"/>
                  </a:lnTo>
                  <a:lnTo>
                    <a:pt x="167897" y="169646"/>
                  </a:lnTo>
                  <a:cubicBezTo>
                    <a:pt x="158346" y="169646"/>
                    <a:pt x="150510" y="162585"/>
                    <a:pt x="149126" y="153403"/>
                  </a:cubicBezTo>
                  <a:lnTo>
                    <a:pt x="149125" y="153403"/>
                  </a:lnTo>
                  <a:cubicBezTo>
                    <a:pt x="148998" y="152476"/>
                    <a:pt x="148846" y="151562"/>
                    <a:pt x="148846" y="150597"/>
                  </a:cubicBezTo>
                  <a:cubicBezTo>
                    <a:pt x="148846" y="140081"/>
                    <a:pt x="157380" y="131547"/>
                    <a:pt x="167896" y="131547"/>
                  </a:cubicBezTo>
                  <a:lnTo>
                    <a:pt x="189892" y="131547"/>
                  </a:lnTo>
                  <a:lnTo>
                    <a:pt x="189892" y="42774"/>
                  </a:lnTo>
                  <a:cubicBezTo>
                    <a:pt x="189892" y="19177"/>
                    <a:pt x="209069" y="0"/>
                    <a:pt x="232666"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nvGrpSpPr>
          <p:cNvPr id="39" name="Group 38">
            <a:extLst>
              <a:ext uri="{FF2B5EF4-FFF2-40B4-BE49-F238E27FC236}">
                <a16:creationId xmlns:a16="http://schemas.microsoft.com/office/drawing/2014/main" xmlns="" id="{765310EB-733A-7C48-B25C-743C45D3B52C}"/>
              </a:ext>
            </a:extLst>
          </p:cNvPr>
          <p:cNvGrpSpPr>
            <a:grpSpLocks noChangeAspect="1"/>
          </p:cNvGrpSpPr>
          <p:nvPr/>
        </p:nvGrpSpPr>
        <p:grpSpPr>
          <a:xfrm>
            <a:off x="867508" y="4142387"/>
            <a:ext cx="1527048" cy="1527048"/>
            <a:chOff x="4380410" y="2236986"/>
            <a:chExt cx="1760584" cy="1760584"/>
          </a:xfrm>
        </p:grpSpPr>
        <p:sp>
          <p:nvSpPr>
            <p:cNvPr id="40" name="Oval 39">
              <a:extLst>
                <a:ext uri="{FF2B5EF4-FFF2-40B4-BE49-F238E27FC236}">
                  <a16:creationId xmlns:a16="http://schemas.microsoft.com/office/drawing/2014/main" xmlns="" id="{BCBCCE7E-CAC8-F240-94AF-52D69285ADF7}"/>
                </a:ext>
              </a:extLst>
            </p:cNvPr>
            <p:cNvSpPr/>
            <p:nvPr/>
          </p:nvSpPr>
          <p:spPr>
            <a:xfrm>
              <a:off x="4380410" y="2236986"/>
              <a:ext cx="1760584" cy="1760584"/>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p>
          </p:txBody>
        </p:sp>
        <p:sp>
          <p:nvSpPr>
            <p:cNvPr id="41" name="Freeform 40">
              <a:extLst>
                <a:ext uri="{FF2B5EF4-FFF2-40B4-BE49-F238E27FC236}">
                  <a16:creationId xmlns:a16="http://schemas.microsoft.com/office/drawing/2014/main" xmlns="" id="{609BF492-BC63-364A-89FF-21ABEB0107FA}"/>
                </a:ext>
              </a:extLst>
            </p:cNvPr>
            <p:cNvSpPr/>
            <p:nvPr/>
          </p:nvSpPr>
          <p:spPr>
            <a:xfrm>
              <a:off x="4817528" y="2674491"/>
              <a:ext cx="886348" cy="885575"/>
            </a:xfrm>
            <a:custGeom>
              <a:avLst/>
              <a:gdLst>
                <a:gd name="connsiteX0" fmla="*/ 544462 w 566662"/>
                <a:gd name="connsiteY0" fmla="*/ 239070 h 566168"/>
                <a:gd name="connsiteX1" fmla="*/ 565214 w 566662"/>
                <a:gd name="connsiteY1" fmla="*/ 254958 h 566168"/>
                <a:gd name="connsiteX2" fmla="*/ 566522 w 566662"/>
                <a:gd name="connsiteY2" fmla="*/ 283482 h 566168"/>
                <a:gd name="connsiteX3" fmla="*/ 393129 w 566662"/>
                <a:gd name="connsiteY3" fmla="*/ 544086 h 566168"/>
                <a:gd name="connsiteX4" fmla="*/ 85675 w 566662"/>
                <a:gd name="connsiteY4" fmla="*/ 485438 h 566168"/>
                <a:gd name="connsiteX5" fmla="*/ 60465 w 566662"/>
                <a:gd name="connsiteY5" fmla="*/ 460177 h 566168"/>
                <a:gd name="connsiteX6" fmla="*/ 60440 w 566662"/>
                <a:gd name="connsiteY6" fmla="*/ 490175 h 566168"/>
                <a:gd name="connsiteX7" fmla="*/ 51182 w 566662"/>
                <a:gd name="connsiteY7" fmla="*/ 506164 h 566168"/>
                <a:gd name="connsiteX8" fmla="*/ 32691 w 566662"/>
                <a:gd name="connsiteY8" fmla="*/ 506151 h 566168"/>
                <a:gd name="connsiteX9" fmla="*/ 23483 w 566662"/>
                <a:gd name="connsiteY9" fmla="*/ 490149 h 566168"/>
                <a:gd name="connsiteX10" fmla="*/ 23547 w 566662"/>
                <a:gd name="connsiteY10" fmla="*/ 415613 h 566168"/>
                <a:gd name="connsiteX11" fmla="*/ 23547 w 566662"/>
                <a:gd name="connsiteY11" fmla="*/ 415562 h 566168"/>
                <a:gd name="connsiteX12" fmla="*/ 42038 w 566662"/>
                <a:gd name="connsiteY12" fmla="*/ 397084 h 566168"/>
                <a:gd name="connsiteX13" fmla="*/ 116612 w 566662"/>
                <a:gd name="connsiteY13" fmla="*/ 397160 h 566168"/>
                <a:gd name="connsiteX14" fmla="*/ 135078 w 566662"/>
                <a:gd name="connsiteY14" fmla="*/ 415664 h 566168"/>
                <a:gd name="connsiteX15" fmla="*/ 116574 w 566662"/>
                <a:gd name="connsiteY15" fmla="*/ 434117 h 566168"/>
                <a:gd name="connsiteX16" fmla="*/ 86653 w 566662"/>
                <a:gd name="connsiteY16" fmla="*/ 434091 h 566168"/>
                <a:gd name="connsiteX17" fmla="*/ 111685 w 566662"/>
                <a:gd name="connsiteY17" fmla="*/ 459174 h 566168"/>
                <a:gd name="connsiteX18" fmla="*/ 378918 w 566662"/>
                <a:gd name="connsiteY18" fmla="*/ 509961 h 566168"/>
                <a:gd name="connsiteX19" fmla="*/ 529540 w 566662"/>
                <a:gd name="connsiteY19" fmla="*/ 283444 h 566168"/>
                <a:gd name="connsiteX20" fmla="*/ 528575 w 566662"/>
                <a:gd name="connsiteY20" fmla="*/ 259822 h 566168"/>
                <a:gd name="connsiteX21" fmla="*/ 544462 w 566662"/>
                <a:gd name="connsiteY21" fmla="*/ 239070 h 566168"/>
                <a:gd name="connsiteX22" fmla="*/ 277611 w 566662"/>
                <a:gd name="connsiteY22" fmla="*/ 93761 h 566168"/>
                <a:gd name="connsiteX23" fmla="*/ 277611 w 566662"/>
                <a:gd name="connsiteY23" fmla="*/ 173530 h 566168"/>
                <a:gd name="connsiteX24" fmla="*/ 223103 w 566662"/>
                <a:gd name="connsiteY24" fmla="*/ 211376 h 566168"/>
                <a:gd name="connsiteX25" fmla="*/ 251521 w 566662"/>
                <a:gd name="connsiteY25" fmla="*/ 248718 h 566168"/>
                <a:gd name="connsiteX26" fmla="*/ 277609 w 566662"/>
                <a:gd name="connsiteY26" fmla="*/ 258480 h 566168"/>
                <a:gd name="connsiteX27" fmla="*/ 277609 w 566662"/>
                <a:gd name="connsiteY27" fmla="*/ 258472 h 566168"/>
                <a:gd name="connsiteX28" fmla="*/ 298399 w 566662"/>
                <a:gd name="connsiteY28" fmla="*/ 264885 h 566168"/>
                <a:gd name="connsiteX29" fmla="*/ 393217 w 566662"/>
                <a:gd name="connsiteY29" fmla="*/ 348540 h 566168"/>
                <a:gd name="connsiteX30" fmla="*/ 303072 w 566662"/>
                <a:gd name="connsiteY30" fmla="*/ 425553 h 566168"/>
                <a:gd name="connsiteX31" fmla="*/ 303072 w 566662"/>
                <a:gd name="connsiteY31" fmla="*/ 454535 h 566168"/>
                <a:gd name="connsiteX32" fmla="*/ 284010 w 566662"/>
                <a:gd name="connsiteY32" fmla="*/ 473585 h 566168"/>
                <a:gd name="connsiteX33" fmla="*/ 277611 w 566662"/>
                <a:gd name="connsiteY33" fmla="*/ 472392 h 566168"/>
                <a:gd name="connsiteX34" fmla="*/ 277611 w 566662"/>
                <a:gd name="connsiteY34" fmla="*/ 472398 h 566168"/>
                <a:gd name="connsiteX35" fmla="*/ 264962 w 566662"/>
                <a:gd name="connsiteY35" fmla="*/ 454529 h 566168"/>
                <a:gd name="connsiteX36" fmla="*/ 264962 w 566662"/>
                <a:gd name="connsiteY36" fmla="*/ 424608 h 566168"/>
                <a:gd name="connsiteX37" fmla="*/ 174932 w 566662"/>
                <a:gd name="connsiteY37" fmla="*/ 354021 h 566168"/>
                <a:gd name="connsiteX38" fmla="*/ 174259 w 566662"/>
                <a:gd name="connsiteY38" fmla="*/ 352154 h 566168"/>
                <a:gd name="connsiteX39" fmla="*/ 174487 w 566662"/>
                <a:gd name="connsiteY39" fmla="*/ 352053 h 566168"/>
                <a:gd name="connsiteX40" fmla="*/ 173446 w 566662"/>
                <a:gd name="connsiteY40" fmla="*/ 346249 h 566168"/>
                <a:gd name="connsiteX41" fmla="*/ 191315 w 566662"/>
                <a:gd name="connsiteY41" fmla="*/ 328380 h 566168"/>
                <a:gd name="connsiteX42" fmla="*/ 208308 w 566662"/>
                <a:gd name="connsiteY42" fmla="*/ 341055 h 566168"/>
                <a:gd name="connsiteX43" fmla="*/ 235311 w 566662"/>
                <a:gd name="connsiteY43" fmla="*/ 377527 h 566168"/>
                <a:gd name="connsiteX44" fmla="*/ 277609 w 566662"/>
                <a:gd name="connsiteY44" fmla="*/ 392845 h 566168"/>
                <a:gd name="connsiteX45" fmla="*/ 277609 w 566662"/>
                <a:gd name="connsiteY45" fmla="*/ 392838 h 566168"/>
                <a:gd name="connsiteX46" fmla="*/ 288747 w 566662"/>
                <a:gd name="connsiteY46" fmla="*/ 393498 h 566168"/>
                <a:gd name="connsiteX47" fmla="*/ 354774 w 566662"/>
                <a:gd name="connsiteY47" fmla="*/ 350737 h 566168"/>
                <a:gd name="connsiteX48" fmla="*/ 283032 w 566662"/>
                <a:gd name="connsiteY48" fmla="*/ 295759 h 566168"/>
                <a:gd name="connsiteX49" fmla="*/ 277609 w 566662"/>
                <a:gd name="connsiteY49" fmla="*/ 294184 h 566168"/>
                <a:gd name="connsiteX50" fmla="*/ 277609 w 566662"/>
                <a:gd name="connsiteY50" fmla="*/ 294180 h 566168"/>
                <a:gd name="connsiteX51" fmla="*/ 240017 w 566662"/>
                <a:gd name="connsiteY51" fmla="*/ 281746 h 566168"/>
                <a:gd name="connsiteX52" fmla="*/ 184660 w 566662"/>
                <a:gd name="connsiteY52" fmla="*/ 213954 h 566168"/>
                <a:gd name="connsiteX53" fmla="*/ 264962 w 566662"/>
                <a:gd name="connsiteY53" fmla="*/ 140726 h 566168"/>
                <a:gd name="connsiteX54" fmla="*/ 264962 w 566662"/>
                <a:gd name="connsiteY54" fmla="*/ 111630 h 566168"/>
                <a:gd name="connsiteX55" fmla="*/ 277611 w 566662"/>
                <a:gd name="connsiteY55" fmla="*/ 93761 h 566168"/>
                <a:gd name="connsiteX56" fmla="*/ 284018 w 566662"/>
                <a:gd name="connsiteY56" fmla="*/ 92584 h 566168"/>
                <a:gd name="connsiteX57" fmla="*/ 303068 w 566662"/>
                <a:gd name="connsiteY57" fmla="*/ 111634 h 566168"/>
                <a:gd name="connsiteX58" fmla="*/ 303068 w 566662"/>
                <a:gd name="connsiteY58" fmla="*/ 141619 h 566168"/>
                <a:gd name="connsiteX59" fmla="*/ 385186 w 566662"/>
                <a:gd name="connsiteY59" fmla="*/ 202096 h 566168"/>
                <a:gd name="connsiteX60" fmla="*/ 385961 w 566662"/>
                <a:gd name="connsiteY60" fmla="*/ 203874 h 566168"/>
                <a:gd name="connsiteX61" fmla="*/ 385872 w 566662"/>
                <a:gd name="connsiteY61" fmla="*/ 203938 h 566168"/>
                <a:gd name="connsiteX62" fmla="*/ 387243 w 566662"/>
                <a:gd name="connsiteY62" fmla="*/ 210745 h 566168"/>
                <a:gd name="connsiteX63" fmla="*/ 369667 w 566662"/>
                <a:gd name="connsiteY63" fmla="*/ 228322 h 566168"/>
                <a:gd name="connsiteX64" fmla="*/ 354833 w 566662"/>
                <a:gd name="connsiteY64" fmla="*/ 220067 h 566168"/>
                <a:gd name="connsiteX65" fmla="*/ 354731 w 566662"/>
                <a:gd name="connsiteY65" fmla="*/ 220117 h 566168"/>
                <a:gd name="connsiteX66" fmla="*/ 353804 w 566662"/>
                <a:gd name="connsiteY66" fmla="*/ 218162 h 566168"/>
                <a:gd name="connsiteX67" fmla="*/ 280081 w 566662"/>
                <a:gd name="connsiteY67" fmla="*/ 173394 h 566168"/>
                <a:gd name="connsiteX68" fmla="*/ 277617 w 566662"/>
                <a:gd name="connsiteY68" fmla="*/ 173534 h 566168"/>
                <a:gd name="connsiteX69" fmla="*/ 277617 w 566662"/>
                <a:gd name="connsiteY69" fmla="*/ 93752 h 566168"/>
                <a:gd name="connsiteX70" fmla="*/ 284018 w 566662"/>
                <a:gd name="connsiteY70" fmla="*/ 92584 h 566168"/>
                <a:gd name="connsiteX71" fmla="*/ 253985 w 566662"/>
                <a:gd name="connsiteY71" fmla="*/ 1480 h 566168"/>
                <a:gd name="connsiteX72" fmla="*/ 480631 w 566662"/>
                <a:gd name="connsiteY72" fmla="*/ 80556 h 566168"/>
                <a:gd name="connsiteX73" fmla="*/ 505879 w 566662"/>
                <a:gd name="connsiteY73" fmla="*/ 105791 h 566168"/>
                <a:gd name="connsiteX74" fmla="*/ 505879 w 566662"/>
                <a:gd name="connsiteY74" fmla="*/ 75793 h 566168"/>
                <a:gd name="connsiteX75" fmla="*/ 524358 w 566662"/>
                <a:gd name="connsiteY75" fmla="*/ 57315 h 566168"/>
                <a:gd name="connsiteX76" fmla="*/ 542836 w 566662"/>
                <a:gd name="connsiteY76" fmla="*/ 75793 h 566168"/>
                <a:gd name="connsiteX77" fmla="*/ 542836 w 566662"/>
                <a:gd name="connsiteY77" fmla="*/ 150368 h 566168"/>
                <a:gd name="connsiteX78" fmla="*/ 524358 w 566662"/>
                <a:gd name="connsiteY78" fmla="*/ 168846 h 566168"/>
                <a:gd name="connsiteX79" fmla="*/ 449783 w 566662"/>
                <a:gd name="connsiteY79" fmla="*/ 168846 h 566168"/>
                <a:gd name="connsiteX80" fmla="*/ 431305 w 566662"/>
                <a:gd name="connsiteY80" fmla="*/ 150368 h 566168"/>
                <a:gd name="connsiteX81" fmla="*/ 449783 w 566662"/>
                <a:gd name="connsiteY81" fmla="*/ 131889 h 566168"/>
                <a:gd name="connsiteX82" fmla="*/ 479704 w 566662"/>
                <a:gd name="connsiteY82" fmla="*/ 131889 h 566168"/>
                <a:gd name="connsiteX83" fmla="*/ 454647 w 566662"/>
                <a:gd name="connsiteY83" fmla="*/ 106832 h 566168"/>
                <a:gd name="connsiteX84" fmla="*/ 187376 w 566662"/>
                <a:gd name="connsiteY84" fmla="*/ 56299 h 566168"/>
                <a:gd name="connsiteX85" fmla="*/ 36957 w 566662"/>
                <a:gd name="connsiteY85" fmla="*/ 282956 h 566168"/>
                <a:gd name="connsiteX86" fmla="*/ 38240 w 566662"/>
                <a:gd name="connsiteY86" fmla="*/ 308114 h 566168"/>
                <a:gd name="connsiteX87" fmla="*/ 34176 w 566662"/>
                <a:gd name="connsiteY87" fmla="*/ 321665 h 566168"/>
                <a:gd name="connsiteX88" fmla="*/ 21717 w 566662"/>
                <a:gd name="connsiteY88" fmla="*/ 328371 h 566168"/>
                <a:gd name="connsiteX89" fmla="*/ 19825 w 566662"/>
                <a:gd name="connsiteY89" fmla="*/ 328472 h 566168"/>
                <a:gd name="connsiteX90" fmla="*/ 1461 w 566662"/>
                <a:gd name="connsiteY90" fmla="*/ 311848 h 566168"/>
                <a:gd name="connsiteX91" fmla="*/ 0 w 566662"/>
                <a:gd name="connsiteY91" fmla="*/ 282956 h 566168"/>
                <a:gd name="connsiteX92" fmla="*/ 173126 w 566662"/>
                <a:gd name="connsiteY92" fmla="*/ 22187 h 566168"/>
                <a:gd name="connsiteX93" fmla="*/ 253985 w 566662"/>
                <a:gd name="connsiteY93" fmla="*/ 1480 h 56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566662" h="566168">
                  <a:moveTo>
                    <a:pt x="544462" y="239070"/>
                  </a:moveTo>
                  <a:cubicBezTo>
                    <a:pt x="554572" y="237762"/>
                    <a:pt x="563843" y="244861"/>
                    <a:pt x="565214" y="254958"/>
                  </a:cubicBezTo>
                  <a:cubicBezTo>
                    <a:pt x="566484" y="264407"/>
                    <a:pt x="566916" y="273957"/>
                    <a:pt x="566522" y="283482"/>
                  </a:cubicBezTo>
                  <a:cubicBezTo>
                    <a:pt x="566408" y="397325"/>
                    <a:pt x="498095" y="500004"/>
                    <a:pt x="393129" y="544086"/>
                  </a:cubicBezTo>
                  <a:cubicBezTo>
                    <a:pt x="288189" y="588168"/>
                    <a:pt x="167031" y="565054"/>
                    <a:pt x="85675" y="485438"/>
                  </a:cubicBezTo>
                  <a:lnTo>
                    <a:pt x="60465" y="460177"/>
                  </a:lnTo>
                  <a:lnTo>
                    <a:pt x="60440" y="490175"/>
                  </a:lnTo>
                  <a:cubicBezTo>
                    <a:pt x="60440" y="496779"/>
                    <a:pt x="56909" y="502875"/>
                    <a:pt x="51182" y="506164"/>
                  </a:cubicBezTo>
                  <a:cubicBezTo>
                    <a:pt x="45454" y="509466"/>
                    <a:pt x="38418" y="509453"/>
                    <a:pt x="32691" y="506151"/>
                  </a:cubicBezTo>
                  <a:cubicBezTo>
                    <a:pt x="26988" y="502849"/>
                    <a:pt x="23470" y="496741"/>
                    <a:pt x="23483" y="490149"/>
                  </a:cubicBezTo>
                  <a:lnTo>
                    <a:pt x="23547" y="415613"/>
                  </a:lnTo>
                  <a:lnTo>
                    <a:pt x="23547" y="415562"/>
                  </a:lnTo>
                  <a:cubicBezTo>
                    <a:pt x="23547" y="405351"/>
                    <a:pt x="31827" y="397084"/>
                    <a:pt x="42038" y="397084"/>
                  </a:cubicBezTo>
                  <a:lnTo>
                    <a:pt x="116612" y="397160"/>
                  </a:lnTo>
                  <a:cubicBezTo>
                    <a:pt x="126810" y="397173"/>
                    <a:pt x="135091" y="405466"/>
                    <a:pt x="135078" y="415664"/>
                  </a:cubicBezTo>
                  <a:cubicBezTo>
                    <a:pt x="135065" y="425875"/>
                    <a:pt x="126785" y="434130"/>
                    <a:pt x="116574" y="434117"/>
                  </a:cubicBezTo>
                  <a:lnTo>
                    <a:pt x="86653" y="434091"/>
                  </a:lnTo>
                  <a:lnTo>
                    <a:pt x="111685" y="459174"/>
                  </a:lnTo>
                  <a:cubicBezTo>
                    <a:pt x="182449" y="528300"/>
                    <a:pt x="287732" y="548315"/>
                    <a:pt x="378918" y="509961"/>
                  </a:cubicBezTo>
                  <a:cubicBezTo>
                    <a:pt x="470117" y="471620"/>
                    <a:pt x="529464" y="382377"/>
                    <a:pt x="529540" y="283444"/>
                  </a:cubicBezTo>
                  <a:cubicBezTo>
                    <a:pt x="529553" y="272459"/>
                    <a:pt x="529197" y="271633"/>
                    <a:pt x="528575" y="259822"/>
                  </a:cubicBezTo>
                  <a:cubicBezTo>
                    <a:pt x="527546" y="249789"/>
                    <a:pt x="534506" y="240683"/>
                    <a:pt x="544462" y="239070"/>
                  </a:cubicBezTo>
                  <a:close/>
                  <a:moveTo>
                    <a:pt x="277611" y="93761"/>
                  </a:moveTo>
                  <a:lnTo>
                    <a:pt x="277611" y="173530"/>
                  </a:lnTo>
                  <a:cubicBezTo>
                    <a:pt x="244464" y="174254"/>
                    <a:pt x="223103" y="188884"/>
                    <a:pt x="223103" y="211376"/>
                  </a:cubicBezTo>
                  <a:cubicBezTo>
                    <a:pt x="223103" y="229055"/>
                    <a:pt x="230332" y="239089"/>
                    <a:pt x="251521" y="248718"/>
                  </a:cubicBezTo>
                  <a:lnTo>
                    <a:pt x="277609" y="258480"/>
                  </a:lnTo>
                  <a:lnTo>
                    <a:pt x="277609" y="258472"/>
                  </a:lnTo>
                  <a:cubicBezTo>
                    <a:pt x="283883" y="260517"/>
                    <a:pt x="290766" y="262625"/>
                    <a:pt x="298399" y="264885"/>
                  </a:cubicBezTo>
                  <a:cubicBezTo>
                    <a:pt x="358444" y="282196"/>
                    <a:pt x="393217" y="301449"/>
                    <a:pt x="393217" y="348540"/>
                  </a:cubicBezTo>
                  <a:cubicBezTo>
                    <a:pt x="393217" y="390349"/>
                    <a:pt x="356857" y="420562"/>
                    <a:pt x="303072" y="425553"/>
                  </a:cubicBezTo>
                  <a:lnTo>
                    <a:pt x="303072" y="454535"/>
                  </a:lnTo>
                  <a:cubicBezTo>
                    <a:pt x="303072" y="465050"/>
                    <a:pt x="294525" y="473585"/>
                    <a:pt x="284010" y="473585"/>
                  </a:cubicBezTo>
                  <a:lnTo>
                    <a:pt x="277611" y="472392"/>
                  </a:lnTo>
                  <a:lnTo>
                    <a:pt x="277611" y="472398"/>
                  </a:lnTo>
                  <a:cubicBezTo>
                    <a:pt x="270258" y="469756"/>
                    <a:pt x="264962" y="462784"/>
                    <a:pt x="264962" y="454529"/>
                  </a:cubicBezTo>
                  <a:lnTo>
                    <a:pt x="264962" y="424608"/>
                  </a:lnTo>
                  <a:cubicBezTo>
                    <a:pt x="221744" y="418169"/>
                    <a:pt x="188813" y="392883"/>
                    <a:pt x="174932" y="354021"/>
                  </a:cubicBezTo>
                  <a:lnTo>
                    <a:pt x="174259" y="352154"/>
                  </a:lnTo>
                  <a:lnTo>
                    <a:pt x="174487" y="352053"/>
                  </a:lnTo>
                  <a:cubicBezTo>
                    <a:pt x="173865" y="350224"/>
                    <a:pt x="173446" y="348294"/>
                    <a:pt x="173446" y="346249"/>
                  </a:cubicBezTo>
                  <a:cubicBezTo>
                    <a:pt x="173446" y="336381"/>
                    <a:pt x="181447" y="328380"/>
                    <a:pt x="191315" y="328380"/>
                  </a:cubicBezTo>
                  <a:cubicBezTo>
                    <a:pt x="199354" y="328380"/>
                    <a:pt x="206072" y="333739"/>
                    <a:pt x="208308" y="341055"/>
                  </a:cubicBezTo>
                  <a:cubicBezTo>
                    <a:pt x="214702" y="356727"/>
                    <a:pt x="223732" y="368890"/>
                    <a:pt x="235311" y="377527"/>
                  </a:cubicBezTo>
                  <a:lnTo>
                    <a:pt x="277609" y="392845"/>
                  </a:lnTo>
                  <a:lnTo>
                    <a:pt x="277609" y="392838"/>
                  </a:lnTo>
                  <a:cubicBezTo>
                    <a:pt x="281241" y="393194"/>
                    <a:pt x="284886" y="393498"/>
                    <a:pt x="288747" y="393498"/>
                  </a:cubicBezTo>
                  <a:cubicBezTo>
                    <a:pt x="330098" y="393498"/>
                    <a:pt x="354774" y="377509"/>
                    <a:pt x="354774" y="350737"/>
                  </a:cubicBezTo>
                  <a:cubicBezTo>
                    <a:pt x="354774" y="324461"/>
                    <a:pt x="338683" y="312130"/>
                    <a:pt x="283032" y="295759"/>
                  </a:cubicBezTo>
                  <a:cubicBezTo>
                    <a:pt x="281190" y="295226"/>
                    <a:pt x="279412" y="294705"/>
                    <a:pt x="277609" y="294184"/>
                  </a:cubicBezTo>
                  <a:lnTo>
                    <a:pt x="277609" y="294180"/>
                  </a:lnTo>
                  <a:lnTo>
                    <a:pt x="240017" y="281746"/>
                  </a:lnTo>
                  <a:cubicBezTo>
                    <a:pt x="206184" y="268275"/>
                    <a:pt x="184660" y="250188"/>
                    <a:pt x="184660" y="213954"/>
                  </a:cubicBezTo>
                  <a:cubicBezTo>
                    <a:pt x="184660" y="175117"/>
                    <a:pt x="217629" y="145983"/>
                    <a:pt x="264962" y="140726"/>
                  </a:cubicBezTo>
                  <a:lnTo>
                    <a:pt x="264962" y="111630"/>
                  </a:lnTo>
                  <a:cubicBezTo>
                    <a:pt x="264962" y="103362"/>
                    <a:pt x="270258" y="96403"/>
                    <a:pt x="277611" y="93761"/>
                  </a:cubicBezTo>
                  <a:close/>
                  <a:moveTo>
                    <a:pt x="284018" y="92584"/>
                  </a:moveTo>
                  <a:cubicBezTo>
                    <a:pt x="294533" y="92584"/>
                    <a:pt x="303068" y="101106"/>
                    <a:pt x="303068" y="111634"/>
                  </a:cubicBezTo>
                  <a:lnTo>
                    <a:pt x="303068" y="141619"/>
                  </a:lnTo>
                  <a:cubicBezTo>
                    <a:pt x="341701" y="147410"/>
                    <a:pt x="370530" y="168251"/>
                    <a:pt x="385186" y="202096"/>
                  </a:cubicBezTo>
                  <a:lnTo>
                    <a:pt x="385961" y="203874"/>
                  </a:lnTo>
                  <a:lnTo>
                    <a:pt x="385872" y="203938"/>
                  </a:lnTo>
                  <a:cubicBezTo>
                    <a:pt x="386748" y="206033"/>
                    <a:pt x="387243" y="208332"/>
                    <a:pt x="387243" y="210745"/>
                  </a:cubicBezTo>
                  <a:cubicBezTo>
                    <a:pt x="387243" y="220460"/>
                    <a:pt x="379382" y="228322"/>
                    <a:pt x="369667" y="228322"/>
                  </a:cubicBezTo>
                  <a:cubicBezTo>
                    <a:pt x="363405" y="228322"/>
                    <a:pt x="357932" y="225007"/>
                    <a:pt x="354833" y="220067"/>
                  </a:cubicBezTo>
                  <a:lnTo>
                    <a:pt x="354731" y="220117"/>
                  </a:lnTo>
                  <a:lnTo>
                    <a:pt x="353804" y="218162"/>
                  </a:lnTo>
                  <a:cubicBezTo>
                    <a:pt x="339098" y="187618"/>
                    <a:pt x="315679" y="173394"/>
                    <a:pt x="280081" y="173394"/>
                  </a:cubicBezTo>
                  <a:cubicBezTo>
                    <a:pt x="279217" y="173394"/>
                    <a:pt x="278468" y="173521"/>
                    <a:pt x="277617" y="173534"/>
                  </a:cubicBezTo>
                  <a:lnTo>
                    <a:pt x="277617" y="93752"/>
                  </a:lnTo>
                  <a:cubicBezTo>
                    <a:pt x="279624" y="93041"/>
                    <a:pt x="281757" y="92584"/>
                    <a:pt x="284018" y="92584"/>
                  </a:cubicBezTo>
                  <a:close/>
                  <a:moveTo>
                    <a:pt x="253985" y="1480"/>
                  </a:moveTo>
                  <a:cubicBezTo>
                    <a:pt x="336142" y="-6963"/>
                    <a:pt x="419567" y="20891"/>
                    <a:pt x="480631" y="80556"/>
                  </a:cubicBezTo>
                  <a:lnTo>
                    <a:pt x="505879" y="105791"/>
                  </a:lnTo>
                  <a:lnTo>
                    <a:pt x="505879" y="75793"/>
                  </a:lnTo>
                  <a:cubicBezTo>
                    <a:pt x="505879" y="65582"/>
                    <a:pt x="514160" y="57315"/>
                    <a:pt x="524358" y="57315"/>
                  </a:cubicBezTo>
                  <a:cubicBezTo>
                    <a:pt x="534568" y="57315"/>
                    <a:pt x="542836" y="65582"/>
                    <a:pt x="542836" y="75793"/>
                  </a:cubicBezTo>
                  <a:lnTo>
                    <a:pt x="542836" y="150368"/>
                  </a:lnTo>
                  <a:cubicBezTo>
                    <a:pt x="542836" y="160578"/>
                    <a:pt x="534568" y="168846"/>
                    <a:pt x="524358" y="168846"/>
                  </a:cubicBezTo>
                  <a:lnTo>
                    <a:pt x="449783" y="168846"/>
                  </a:lnTo>
                  <a:cubicBezTo>
                    <a:pt x="439585" y="168846"/>
                    <a:pt x="431305" y="160578"/>
                    <a:pt x="431305" y="150368"/>
                  </a:cubicBezTo>
                  <a:cubicBezTo>
                    <a:pt x="431305" y="140157"/>
                    <a:pt x="439585" y="131889"/>
                    <a:pt x="449783" y="131889"/>
                  </a:cubicBezTo>
                  <a:lnTo>
                    <a:pt x="479704" y="131889"/>
                  </a:lnTo>
                  <a:lnTo>
                    <a:pt x="454647" y="106832"/>
                  </a:lnTo>
                  <a:cubicBezTo>
                    <a:pt x="383832" y="37782"/>
                    <a:pt x="278524" y="17869"/>
                    <a:pt x="187376" y="56299"/>
                  </a:cubicBezTo>
                  <a:cubicBezTo>
                    <a:pt x="96215" y="94729"/>
                    <a:pt x="36957" y="184023"/>
                    <a:pt x="36957" y="282956"/>
                  </a:cubicBezTo>
                  <a:cubicBezTo>
                    <a:pt x="36957" y="291350"/>
                    <a:pt x="37401" y="299758"/>
                    <a:pt x="38240" y="308114"/>
                  </a:cubicBezTo>
                  <a:cubicBezTo>
                    <a:pt x="38735" y="312991"/>
                    <a:pt x="37274" y="317868"/>
                    <a:pt x="34176" y="321665"/>
                  </a:cubicBezTo>
                  <a:cubicBezTo>
                    <a:pt x="31077" y="325463"/>
                    <a:pt x="26594" y="327876"/>
                    <a:pt x="21717" y="328371"/>
                  </a:cubicBezTo>
                  <a:cubicBezTo>
                    <a:pt x="21082" y="328434"/>
                    <a:pt x="20460" y="328472"/>
                    <a:pt x="19825" y="328472"/>
                  </a:cubicBezTo>
                  <a:cubicBezTo>
                    <a:pt x="10350" y="328460"/>
                    <a:pt x="2426" y="321272"/>
                    <a:pt x="1461" y="311848"/>
                  </a:cubicBezTo>
                  <a:cubicBezTo>
                    <a:pt x="483" y="302247"/>
                    <a:pt x="0" y="292595"/>
                    <a:pt x="0" y="282956"/>
                  </a:cubicBezTo>
                  <a:cubicBezTo>
                    <a:pt x="0" y="169113"/>
                    <a:pt x="68212" y="66357"/>
                    <a:pt x="173126" y="22187"/>
                  </a:cubicBezTo>
                  <a:cubicBezTo>
                    <a:pt x="199355" y="11141"/>
                    <a:pt x="226600" y="4294"/>
                    <a:pt x="253985" y="148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Tree>
    <p:extLst>
      <p:ext uri="{BB962C8B-B14F-4D97-AF65-F5344CB8AC3E}">
        <p14:creationId xmlns:p14="http://schemas.microsoft.com/office/powerpoint/2010/main" val="919549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936FA46-9DDD-AB41-BC62-F2A7A8376835}"/>
              </a:ext>
            </a:extLst>
          </p:cNvPr>
          <p:cNvSpPr>
            <a:spLocks noGrp="1"/>
          </p:cNvSpPr>
          <p:nvPr>
            <p:ph type="title"/>
          </p:nvPr>
        </p:nvSpPr>
        <p:spPr>
          <a:xfrm>
            <a:off x="682190" y="2965395"/>
            <a:ext cx="12626454" cy="1477328"/>
          </a:xfrm>
        </p:spPr>
        <p:txBody>
          <a:bodyPr/>
          <a:lstStyle/>
          <a:p>
            <a:r>
              <a:rPr lang="en-US" dirty="0"/>
              <a:t>Sample Communication About </a:t>
            </a:r>
            <a:br>
              <a:rPr lang="en-US" dirty="0"/>
            </a:br>
            <a:r>
              <a:rPr lang="en-US" dirty="0"/>
              <a:t>American Express Acceptance</a:t>
            </a:r>
            <a:endParaRPr lang="en-US" dirty="0">
              <a:solidFill>
                <a:schemeClr val="tx2"/>
              </a:solidFill>
            </a:endParaRPr>
          </a:p>
        </p:txBody>
      </p:sp>
    </p:spTree>
    <p:extLst>
      <p:ext uri="{BB962C8B-B14F-4D97-AF65-F5344CB8AC3E}">
        <p14:creationId xmlns:p14="http://schemas.microsoft.com/office/powerpoint/2010/main" val="1758846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A6057E83-CEE1-E642-A5CF-DDC8E5A70D77}"/>
              </a:ext>
            </a:extLst>
          </p:cNvPr>
          <p:cNvSpPr/>
          <p:nvPr/>
        </p:nvSpPr>
        <p:spPr>
          <a:xfrm>
            <a:off x="1097280" y="1487971"/>
            <a:ext cx="9499282" cy="5389168"/>
          </a:xfrm>
          <a:prstGeom prst="rect">
            <a:avLst/>
          </a:prstGeom>
          <a:solidFill>
            <a:schemeClr val="bg1">
              <a:lumMod val="9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4" name="Title 3">
            <a:extLst>
              <a:ext uri="{FF2B5EF4-FFF2-40B4-BE49-F238E27FC236}">
                <a16:creationId xmlns:a16="http://schemas.microsoft.com/office/drawing/2014/main" xmlns="" id="{63E64C52-4F48-B44C-B4A9-7A7C399F4AB9}"/>
              </a:ext>
            </a:extLst>
          </p:cNvPr>
          <p:cNvSpPr>
            <a:spLocks noGrp="1"/>
          </p:cNvSpPr>
          <p:nvPr>
            <p:ph type="title"/>
          </p:nvPr>
        </p:nvSpPr>
        <p:spPr/>
        <p:txBody>
          <a:bodyPr/>
          <a:lstStyle/>
          <a:p>
            <a:r>
              <a:rPr lang="en-US" dirty="0">
                <a:solidFill>
                  <a:schemeClr val="tx2"/>
                </a:solidFill>
              </a:rPr>
              <a:t>Sub-Merchant Enablement</a:t>
            </a:r>
          </a:p>
        </p:txBody>
      </p:sp>
      <p:sp>
        <p:nvSpPr>
          <p:cNvPr id="5" name="Content Placeholder 4">
            <a:extLst>
              <a:ext uri="{FF2B5EF4-FFF2-40B4-BE49-F238E27FC236}">
                <a16:creationId xmlns:a16="http://schemas.microsoft.com/office/drawing/2014/main" xmlns="" id="{BE8D2B99-B82B-2B4C-A31F-D7DE33B99C22}"/>
              </a:ext>
            </a:extLst>
          </p:cNvPr>
          <p:cNvSpPr>
            <a:spLocks noGrp="1"/>
          </p:cNvSpPr>
          <p:nvPr>
            <p:ph idx="12"/>
          </p:nvPr>
        </p:nvSpPr>
        <p:spPr/>
        <p:txBody>
          <a:bodyPr/>
          <a:lstStyle/>
          <a:p>
            <a:r>
              <a:rPr lang="en-US" dirty="0"/>
              <a:t>Sample Enablement Letter / Email</a:t>
            </a:r>
          </a:p>
        </p:txBody>
      </p:sp>
      <p:sp>
        <p:nvSpPr>
          <p:cNvPr id="9" name="TextBox 8">
            <a:extLst>
              <a:ext uri="{FF2B5EF4-FFF2-40B4-BE49-F238E27FC236}">
                <a16:creationId xmlns:a16="http://schemas.microsoft.com/office/drawing/2014/main" xmlns="" id="{EADA0BB5-8F96-8342-A622-FD37BD1D5ACA}"/>
              </a:ext>
            </a:extLst>
          </p:cNvPr>
          <p:cNvSpPr txBox="1"/>
          <p:nvPr/>
        </p:nvSpPr>
        <p:spPr>
          <a:xfrm>
            <a:off x="1371600" y="1602275"/>
            <a:ext cx="8954693" cy="5389168"/>
          </a:xfrm>
          <a:prstGeom prst="rect">
            <a:avLst/>
          </a:prstGeom>
          <a:noFill/>
        </p:spPr>
        <p:txBody>
          <a:bodyPr wrap="square" lIns="0" tIns="0" rIns="0" bIns="0" rtlCol="0">
            <a:spAutoFit/>
          </a:bodyPr>
          <a:lstStyle/>
          <a:p>
            <a:pPr>
              <a:lnSpc>
                <a:spcPct val="90000"/>
              </a:lnSpc>
            </a:pPr>
            <a:r>
              <a:rPr lang="en-US" sz="1400" dirty="0">
                <a:solidFill>
                  <a:schemeClr val="accent1"/>
                </a:solidFill>
              </a:rPr>
              <a:t>Dear [name],</a:t>
            </a:r>
          </a:p>
          <a:p>
            <a:pPr>
              <a:lnSpc>
                <a:spcPct val="90000"/>
              </a:lnSpc>
            </a:pPr>
            <a:endParaRPr lang="en-US" sz="1400" dirty="0">
              <a:solidFill>
                <a:schemeClr val="accent1"/>
              </a:solidFill>
            </a:endParaRPr>
          </a:p>
          <a:p>
            <a:pPr>
              <a:lnSpc>
                <a:spcPct val="90000"/>
              </a:lnSpc>
            </a:pPr>
            <a:r>
              <a:rPr lang="en-US" sz="1400" dirty="0">
                <a:solidFill>
                  <a:schemeClr val="accent1"/>
                </a:solidFill>
              </a:rPr>
              <a:t>We have great news for you! We can enable you so your customers can pay with an American Express</a:t>
            </a:r>
            <a:r>
              <a:rPr lang="en-US" sz="1400" baseline="30000" dirty="0">
                <a:solidFill>
                  <a:schemeClr val="accent1"/>
                </a:solidFill>
              </a:rPr>
              <a:t>®</a:t>
            </a:r>
            <a:r>
              <a:rPr lang="en-US" sz="1400" dirty="0">
                <a:solidFill>
                  <a:schemeClr val="accent1"/>
                </a:solidFill>
              </a:rPr>
              <a:t> Card. Accepting American Express now, is just as easy as accepting the bankcards. All you have to do is say “yes”, and follow the instructions provided.</a:t>
            </a:r>
          </a:p>
          <a:p>
            <a:pPr>
              <a:lnSpc>
                <a:spcPct val="90000"/>
              </a:lnSpc>
            </a:pPr>
            <a:endParaRPr lang="en-US" sz="1400" dirty="0">
              <a:solidFill>
                <a:schemeClr val="accent1"/>
              </a:solidFill>
              <a:latin typeface="Arial" panose="020B0604020202020204" pitchFamily="34" charset="0"/>
            </a:endParaRPr>
          </a:p>
          <a:p>
            <a:pPr>
              <a:lnSpc>
                <a:spcPct val="90000"/>
              </a:lnSpc>
            </a:pPr>
            <a:r>
              <a:rPr lang="en-US" sz="1400" dirty="0">
                <a:solidFill>
                  <a:schemeClr val="accent1"/>
                </a:solidFill>
                <a:latin typeface="Arial" panose="020B0604020202020204" pitchFamily="34" charset="0"/>
              </a:rPr>
              <a:t>[If you have a “good news” story to tell, it can be done here]</a:t>
            </a:r>
          </a:p>
          <a:p>
            <a:pPr>
              <a:lnSpc>
                <a:spcPct val="90000"/>
              </a:lnSpc>
            </a:pPr>
            <a:endParaRPr lang="en-US" sz="1400" dirty="0">
              <a:solidFill>
                <a:schemeClr val="accent1"/>
              </a:solidFill>
              <a:latin typeface="Arial" panose="020B0604020202020204" pitchFamily="34" charset="0"/>
            </a:endParaRPr>
          </a:p>
          <a:p>
            <a:pPr>
              <a:lnSpc>
                <a:spcPct val="90000"/>
              </a:lnSpc>
            </a:pPr>
            <a:r>
              <a:rPr lang="en-US" sz="1400" dirty="0">
                <a:solidFill>
                  <a:schemeClr val="accent1"/>
                </a:solidFill>
              </a:rPr>
              <a:t>In 2017 over 1.5 million more places in the U.S. started accepting American Express, so it can make sense that you too, allow your customers this convenience. </a:t>
            </a:r>
            <a:r>
              <a:rPr lang="en-US" sz="1400" baseline="30000" dirty="0">
                <a:solidFill>
                  <a:schemeClr val="accent1"/>
                </a:solidFill>
              </a:rPr>
              <a:t>1</a:t>
            </a:r>
          </a:p>
          <a:p>
            <a:pPr>
              <a:lnSpc>
                <a:spcPct val="90000"/>
              </a:lnSpc>
            </a:pPr>
            <a:endParaRPr lang="en-US" sz="1400" dirty="0">
              <a:solidFill>
                <a:schemeClr val="accent1"/>
              </a:solidFill>
              <a:latin typeface="BentonSans Light" panose="02000503000000020004" pitchFamily="2" charset="0"/>
            </a:endParaRPr>
          </a:p>
          <a:p>
            <a:pPr>
              <a:lnSpc>
                <a:spcPct val="90000"/>
              </a:lnSpc>
            </a:pPr>
            <a:r>
              <a:rPr lang="en-US" sz="1400" b="1" dirty="0">
                <a:solidFill>
                  <a:schemeClr val="accent1"/>
                </a:solidFill>
                <a:latin typeface="Arial" panose="020B0604020202020204" pitchFamily="34" charset="0"/>
              </a:rPr>
              <a:t>Did you know that US American Express Card Members report that 52% of recurring payments made using credit cards in the past 6 months were made using American Express.</a:t>
            </a:r>
            <a:r>
              <a:rPr lang="en-US" sz="1400" b="1" baseline="30000" dirty="0">
                <a:solidFill>
                  <a:schemeClr val="accent1"/>
                </a:solidFill>
                <a:latin typeface="Arial" panose="020B0604020202020204" pitchFamily="34" charset="0"/>
              </a:rPr>
              <a:t>2</a:t>
            </a:r>
          </a:p>
          <a:p>
            <a:pPr lvl="0">
              <a:lnSpc>
                <a:spcPct val="90000"/>
              </a:lnSpc>
              <a:spcBef>
                <a:spcPts val="1200"/>
              </a:spcBef>
            </a:pPr>
            <a:r>
              <a:rPr lang="en-US" sz="1400" dirty="0">
                <a:solidFill>
                  <a:schemeClr val="accent1"/>
                </a:solidFill>
                <a:latin typeface="Arial" panose="020B0604020202020204" pitchFamily="34" charset="0"/>
              </a:rPr>
              <a:t>Take a moment to [insert specific instructions here].</a:t>
            </a:r>
          </a:p>
          <a:p>
            <a:pPr lvl="0">
              <a:lnSpc>
                <a:spcPct val="90000"/>
              </a:lnSpc>
              <a:spcBef>
                <a:spcPts val="1200"/>
              </a:spcBef>
            </a:pPr>
            <a:r>
              <a:rPr lang="en-US" sz="1400" dirty="0">
                <a:solidFill>
                  <a:schemeClr val="accent1"/>
                </a:solidFill>
                <a:latin typeface="Arial" panose="020B0604020202020204" pitchFamily="34" charset="0"/>
              </a:rPr>
              <a:t>We take care of everything else. Just let your customers know that they now have the ability to pay with an American Express Card. Post signage or notices wherever you interact with your customers for payment. </a:t>
            </a:r>
          </a:p>
          <a:p>
            <a:pPr lvl="0">
              <a:lnSpc>
                <a:spcPct val="90000"/>
              </a:lnSpc>
              <a:spcBef>
                <a:spcPts val="1200"/>
              </a:spcBef>
            </a:pPr>
            <a:r>
              <a:rPr lang="en-US" sz="1400" dirty="0">
                <a:solidFill>
                  <a:schemeClr val="accent1"/>
                </a:solidFill>
                <a:latin typeface="Arial" panose="020B0604020202020204" pitchFamily="34" charset="0"/>
              </a:rPr>
              <a:t>For additional downloadable digital signage and free supplies, you can visit </a:t>
            </a:r>
            <a:r>
              <a:rPr lang="en-US" sz="1400" dirty="0" err="1">
                <a:solidFill>
                  <a:schemeClr val="accent1"/>
                </a:solidFill>
                <a:latin typeface="Arial" panose="020B0604020202020204" pitchFamily="34" charset="0"/>
              </a:rPr>
              <a:t>americanexpress.com</a:t>
            </a:r>
            <a:r>
              <a:rPr lang="en-US" sz="1400" dirty="0">
                <a:solidFill>
                  <a:schemeClr val="accent1"/>
                </a:solidFill>
                <a:latin typeface="Arial" panose="020B0604020202020204" pitchFamily="34" charset="0"/>
              </a:rPr>
              <a:t>/signage.</a:t>
            </a:r>
          </a:p>
          <a:p>
            <a:pPr lvl="0">
              <a:lnSpc>
                <a:spcPct val="90000"/>
              </a:lnSpc>
              <a:spcBef>
                <a:spcPts val="1200"/>
              </a:spcBef>
            </a:pPr>
            <a:r>
              <a:rPr lang="en-US" sz="1400" dirty="0">
                <a:solidFill>
                  <a:schemeClr val="accent1"/>
                </a:solidFill>
              </a:rPr>
              <a:t>If you have any questions about American Express acceptance, please contact us at [</a:t>
            </a:r>
            <a:r>
              <a:rPr lang="en-US" sz="1400" dirty="0" err="1">
                <a:solidFill>
                  <a:schemeClr val="accent1"/>
                </a:solidFill>
              </a:rPr>
              <a:t>xxxxxxxxxxxxx</a:t>
            </a:r>
            <a:r>
              <a:rPr lang="en-US" sz="1400" dirty="0">
                <a:solidFill>
                  <a:schemeClr val="accent1"/>
                </a:solidFill>
              </a:rPr>
              <a:t>].</a:t>
            </a:r>
          </a:p>
          <a:p>
            <a:pPr marL="182880" lvl="0" indent="-274320">
              <a:spcBef>
                <a:spcPts val="1200"/>
              </a:spcBef>
            </a:pPr>
            <a:r>
              <a:rPr lang="en-US" sz="1100" dirty="0">
                <a:solidFill>
                  <a:srgbClr val="000000">
                    <a:lumMod val="65000"/>
                    <a:lumOff val="35000"/>
                  </a:srgbClr>
                </a:solidFill>
              </a:rPr>
              <a:t>1.	Based on internal comparison of American Express small merchant locations in December 2016 to American Express small merchant locations in December 2017. </a:t>
            </a:r>
          </a:p>
          <a:p>
            <a:pPr marL="182880" lvl="0" indent="-274320">
              <a:spcBef>
                <a:spcPts val="1200"/>
              </a:spcBef>
            </a:pPr>
            <a:r>
              <a:rPr lang="en-US" sz="1100" dirty="0">
                <a:solidFill>
                  <a:srgbClr val="000000">
                    <a:lumMod val="65000"/>
                    <a:lumOff val="35000"/>
                  </a:srgbClr>
                </a:solidFill>
              </a:rPr>
              <a:t>2.	American Express commissioned internet panel survey conducted in May 2016 based on recurring bill payments made in the 12 months prior to the survey. Definition of American Express</a:t>
            </a:r>
            <a:r>
              <a:rPr lang="en-US" sz="1100" baseline="30000" dirty="0">
                <a:solidFill>
                  <a:srgbClr val="000000">
                    <a:lumMod val="65000"/>
                    <a:lumOff val="35000"/>
                  </a:srgbClr>
                </a:solidFill>
              </a:rPr>
              <a:t>®</a:t>
            </a:r>
            <a:r>
              <a:rPr lang="en-US" sz="1100" dirty="0">
                <a:solidFill>
                  <a:srgbClr val="000000">
                    <a:lumMod val="65000"/>
                    <a:lumOff val="35000"/>
                  </a:srgbClr>
                </a:solidFill>
              </a:rPr>
              <a:t> Card Members: Respondents who have reported that they have an American Express card and that they used that card to make recurring bill payments in the 12 months prior to the survey.</a:t>
            </a:r>
            <a:endParaRPr lang="en-US" sz="1400" b="1" baseline="30000" dirty="0">
              <a:solidFill>
                <a:srgbClr val="002663"/>
              </a:solidFill>
            </a:endParaRPr>
          </a:p>
        </p:txBody>
      </p:sp>
      <p:sp>
        <p:nvSpPr>
          <p:cNvPr id="12" name="Rectangle 11">
            <a:extLst>
              <a:ext uri="{FF2B5EF4-FFF2-40B4-BE49-F238E27FC236}">
                <a16:creationId xmlns:a16="http://schemas.microsoft.com/office/drawing/2014/main" xmlns="" id="{C07E6BA8-CCFC-854C-B264-82FBD5517000}"/>
              </a:ext>
            </a:extLst>
          </p:cNvPr>
          <p:cNvSpPr/>
          <p:nvPr/>
        </p:nvSpPr>
        <p:spPr>
          <a:xfrm>
            <a:off x="10997279" y="2821992"/>
            <a:ext cx="2316754" cy="2128416"/>
          </a:xfrm>
          <a:prstGeom prst="rect">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91440"/>
            <a:r>
              <a:rPr lang="en-US" sz="1400" dirty="0">
                <a:solidFill>
                  <a:srgbClr val="002060"/>
                </a:solidFill>
                <a:latin typeface="Arial" panose="020B0604020202020204" pitchFamily="34" charset="0"/>
              </a:rPr>
              <a:t>NOTE: The claim in bold within the sample letter can be swapped out for any of the industry specific claims in the sell sheets included in this document. Be sure to include the appropriate footnote. </a:t>
            </a:r>
          </a:p>
        </p:txBody>
      </p:sp>
      <p:cxnSp>
        <p:nvCxnSpPr>
          <p:cNvPr id="14" name="Straight Connector 13">
            <a:extLst>
              <a:ext uri="{FF2B5EF4-FFF2-40B4-BE49-F238E27FC236}">
                <a16:creationId xmlns:a16="http://schemas.microsoft.com/office/drawing/2014/main" xmlns="" id="{16F8766F-C83C-7746-A3F2-500A55A1EE6C}"/>
              </a:ext>
            </a:extLst>
          </p:cNvPr>
          <p:cNvCxnSpPr>
            <a:cxnSpLocks/>
          </p:cNvCxnSpPr>
          <p:nvPr/>
        </p:nvCxnSpPr>
        <p:spPr>
          <a:xfrm>
            <a:off x="1097280" y="1487971"/>
            <a:ext cx="0" cy="5389168"/>
          </a:xfrm>
          <a:prstGeom prst="line">
            <a:avLst/>
          </a:prstGeom>
          <a:ln w="1270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xmlns="" id="{B0C5B9B5-08F0-9745-B431-6C09FA32364D}"/>
              </a:ext>
            </a:extLst>
          </p:cNvPr>
          <p:cNvCxnSpPr>
            <a:cxnSpLocks/>
          </p:cNvCxnSpPr>
          <p:nvPr/>
        </p:nvCxnSpPr>
        <p:spPr>
          <a:xfrm>
            <a:off x="10596562" y="1487971"/>
            <a:ext cx="0" cy="5389168"/>
          </a:xfrm>
          <a:prstGeom prst="line">
            <a:avLst/>
          </a:prstGeom>
          <a:ln w="12700">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7310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26CB8C07-21AB-F640-AF6C-F84501B47450}"/>
              </a:ext>
            </a:extLst>
          </p:cNvPr>
          <p:cNvSpPr/>
          <p:nvPr/>
        </p:nvSpPr>
        <p:spPr>
          <a:xfrm>
            <a:off x="1097280" y="1487971"/>
            <a:ext cx="9178401" cy="4998554"/>
          </a:xfrm>
          <a:prstGeom prst="rect">
            <a:avLst/>
          </a:prstGeom>
          <a:solidFill>
            <a:schemeClr val="bg1">
              <a:lumMod val="9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cxnSp>
        <p:nvCxnSpPr>
          <p:cNvPr id="8" name="Straight Connector 7">
            <a:extLst>
              <a:ext uri="{FF2B5EF4-FFF2-40B4-BE49-F238E27FC236}">
                <a16:creationId xmlns:a16="http://schemas.microsoft.com/office/drawing/2014/main" xmlns="" id="{4A1FBBF5-058F-7345-9499-EF0F79E955E1}"/>
              </a:ext>
            </a:extLst>
          </p:cNvPr>
          <p:cNvCxnSpPr>
            <a:cxnSpLocks/>
          </p:cNvCxnSpPr>
          <p:nvPr/>
        </p:nvCxnSpPr>
        <p:spPr>
          <a:xfrm>
            <a:off x="1097280" y="1487971"/>
            <a:ext cx="0" cy="4998554"/>
          </a:xfrm>
          <a:prstGeom prst="line">
            <a:avLst/>
          </a:prstGeom>
          <a:ln w="1270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xmlns="" id="{BEB80E9D-CC93-B84F-AA23-424353D0B3BB}"/>
              </a:ext>
            </a:extLst>
          </p:cNvPr>
          <p:cNvCxnSpPr>
            <a:cxnSpLocks/>
          </p:cNvCxnSpPr>
          <p:nvPr/>
        </p:nvCxnSpPr>
        <p:spPr>
          <a:xfrm>
            <a:off x="10275681" y="1487971"/>
            <a:ext cx="0" cy="4998554"/>
          </a:xfrm>
          <a:prstGeom prst="line">
            <a:avLst/>
          </a:prstGeom>
          <a:ln w="12700">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2" name="Title 1">
            <a:extLst>
              <a:ext uri="{FF2B5EF4-FFF2-40B4-BE49-F238E27FC236}">
                <a16:creationId xmlns:a16="http://schemas.microsoft.com/office/drawing/2014/main" xmlns="" id="{04E03564-2573-AC4E-8E4B-3C44D6290B8F}"/>
              </a:ext>
            </a:extLst>
          </p:cNvPr>
          <p:cNvSpPr>
            <a:spLocks noGrp="1"/>
          </p:cNvSpPr>
          <p:nvPr>
            <p:ph type="title"/>
          </p:nvPr>
        </p:nvSpPr>
        <p:spPr/>
        <p:txBody>
          <a:bodyPr>
            <a:normAutofit/>
          </a:bodyPr>
          <a:lstStyle/>
          <a:p>
            <a:r>
              <a:rPr lang="en-US" dirty="0"/>
              <a:t>American Express Card Enablement</a:t>
            </a:r>
          </a:p>
        </p:txBody>
      </p:sp>
      <p:sp>
        <p:nvSpPr>
          <p:cNvPr id="3" name="Content Placeholder 2">
            <a:extLst>
              <a:ext uri="{FF2B5EF4-FFF2-40B4-BE49-F238E27FC236}">
                <a16:creationId xmlns:a16="http://schemas.microsoft.com/office/drawing/2014/main" xmlns="" id="{41A3750D-DA63-7546-A0E0-44009CF596BE}"/>
              </a:ext>
            </a:extLst>
          </p:cNvPr>
          <p:cNvSpPr>
            <a:spLocks noGrp="1"/>
          </p:cNvSpPr>
          <p:nvPr>
            <p:ph idx="12"/>
          </p:nvPr>
        </p:nvSpPr>
        <p:spPr/>
        <p:txBody>
          <a:bodyPr/>
          <a:lstStyle/>
          <a:p>
            <a:r>
              <a:rPr lang="en-US" dirty="0"/>
              <a:t>Sample Enablement Letter / Email</a:t>
            </a:r>
          </a:p>
          <a:p>
            <a:endParaRPr lang="en-US" dirty="0"/>
          </a:p>
        </p:txBody>
      </p:sp>
      <p:sp>
        <p:nvSpPr>
          <p:cNvPr id="4" name="TextBox 3">
            <a:extLst>
              <a:ext uri="{FF2B5EF4-FFF2-40B4-BE49-F238E27FC236}">
                <a16:creationId xmlns:a16="http://schemas.microsoft.com/office/drawing/2014/main" xmlns="" id="{1EE73F28-B336-EA4D-A31E-BBEB6DA999E5}"/>
              </a:ext>
            </a:extLst>
          </p:cNvPr>
          <p:cNvSpPr txBox="1"/>
          <p:nvPr/>
        </p:nvSpPr>
        <p:spPr>
          <a:xfrm>
            <a:off x="1371600" y="1751787"/>
            <a:ext cx="8623422" cy="4293483"/>
          </a:xfrm>
          <a:prstGeom prst="rect">
            <a:avLst/>
          </a:prstGeom>
        </p:spPr>
        <p:txBody>
          <a:bodyPr wrap="square" lIns="0" tIns="0" rIns="0" bIns="0" rtlCol="0">
            <a:spAutoFit/>
          </a:bodyPr>
          <a:lstStyle/>
          <a:p>
            <a:pPr>
              <a:lnSpc>
                <a:spcPct val="90000"/>
              </a:lnSpc>
              <a:spcBef>
                <a:spcPts val="1200"/>
              </a:spcBef>
            </a:pPr>
            <a:r>
              <a:rPr lang="en-US" sz="1500" dirty="0">
                <a:solidFill>
                  <a:schemeClr val="accent1"/>
                </a:solidFill>
                <a:latin typeface="Arial" panose="020B0604020202020204" pitchFamily="34" charset="0"/>
              </a:rPr>
              <a:t>Hello Valued Client,</a:t>
            </a:r>
          </a:p>
          <a:p>
            <a:pPr>
              <a:lnSpc>
                <a:spcPct val="90000"/>
              </a:lnSpc>
              <a:spcBef>
                <a:spcPts val="1200"/>
              </a:spcBef>
            </a:pPr>
            <a:r>
              <a:rPr lang="en-US" sz="1500" dirty="0">
                <a:solidFill>
                  <a:schemeClr val="accent1"/>
                </a:solidFill>
                <a:latin typeface="Arial" panose="020B0604020202020204" pitchFamily="34" charset="0"/>
              </a:rPr>
              <a:t>Hope you’re well. I’m writing with good news!</a:t>
            </a:r>
          </a:p>
          <a:p>
            <a:pPr>
              <a:lnSpc>
                <a:spcPct val="90000"/>
              </a:lnSpc>
              <a:spcBef>
                <a:spcPts val="1200"/>
              </a:spcBef>
            </a:pPr>
            <a:r>
              <a:rPr lang="en-US" sz="1500" dirty="0">
                <a:solidFill>
                  <a:schemeClr val="accent1"/>
                </a:solidFill>
                <a:latin typeface="Arial" panose="020B0604020202020204" pitchFamily="34" charset="0"/>
              </a:rPr>
              <a:t>Over the last couple of months we have been working with American Express to reach a deal where we can offer American Express at the same rate as Visa / MasterCard.</a:t>
            </a:r>
          </a:p>
          <a:p>
            <a:pPr>
              <a:lnSpc>
                <a:spcPct val="90000"/>
              </a:lnSpc>
              <a:spcBef>
                <a:spcPts val="1200"/>
              </a:spcBef>
            </a:pPr>
            <a:r>
              <a:rPr lang="en-US" sz="1500" dirty="0">
                <a:solidFill>
                  <a:schemeClr val="accent1"/>
                </a:solidFill>
                <a:latin typeface="Arial" panose="020B0604020202020204" pitchFamily="34" charset="0"/>
              </a:rPr>
              <a:t>We have been successful with this project, and are excited to turn on American Express as a new payment type for your customers.</a:t>
            </a:r>
          </a:p>
          <a:p>
            <a:pPr>
              <a:lnSpc>
                <a:spcPct val="90000"/>
              </a:lnSpc>
              <a:spcBef>
                <a:spcPts val="1200"/>
              </a:spcBef>
            </a:pPr>
            <a:r>
              <a:rPr lang="en-US" sz="1500" b="1" dirty="0">
                <a:solidFill>
                  <a:schemeClr val="accent1"/>
                </a:solidFill>
                <a:latin typeface="Arial" panose="020B0604020202020204" pitchFamily="34" charset="0"/>
              </a:rPr>
              <a:t>This new payment type will result in zero additional fees or cost to you or your customers.</a:t>
            </a:r>
          </a:p>
          <a:p>
            <a:pPr>
              <a:lnSpc>
                <a:spcPct val="90000"/>
              </a:lnSpc>
              <a:spcBef>
                <a:spcPts val="1200"/>
              </a:spcBef>
            </a:pPr>
            <a:r>
              <a:rPr lang="en-US" sz="1500" dirty="0">
                <a:solidFill>
                  <a:schemeClr val="accent1"/>
                </a:solidFill>
                <a:latin typeface="Arial" panose="020B0604020202020204" pitchFamily="34" charset="0"/>
              </a:rPr>
              <a:t>We are really excited that we were able to create this partnership to reduce the cost of accepting American Express Cards.</a:t>
            </a:r>
          </a:p>
          <a:p>
            <a:pPr>
              <a:lnSpc>
                <a:spcPct val="90000"/>
              </a:lnSpc>
              <a:spcBef>
                <a:spcPts val="1200"/>
              </a:spcBef>
            </a:pPr>
            <a:r>
              <a:rPr lang="en-US" sz="1500" dirty="0">
                <a:solidFill>
                  <a:schemeClr val="accent1"/>
                </a:solidFill>
                <a:latin typeface="Arial" panose="020B0604020202020204" pitchFamily="34" charset="0"/>
              </a:rPr>
              <a:t>Your customers can now earn rewards on their American Express Cards without paying more than they would with a Visa / MasterCard.</a:t>
            </a:r>
          </a:p>
          <a:p>
            <a:pPr>
              <a:lnSpc>
                <a:spcPct val="90000"/>
              </a:lnSpc>
              <a:spcBef>
                <a:spcPts val="1200"/>
              </a:spcBef>
            </a:pPr>
            <a:r>
              <a:rPr lang="en-US" sz="1500" b="1" dirty="0">
                <a:solidFill>
                  <a:schemeClr val="accent1"/>
                </a:solidFill>
                <a:latin typeface="Arial" panose="020B0604020202020204" pitchFamily="34" charset="0"/>
              </a:rPr>
              <a:t>American Express is expected to be available as an additional payment option in [ date ].</a:t>
            </a:r>
          </a:p>
          <a:p>
            <a:pPr>
              <a:lnSpc>
                <a:spcPct val="90000"/>
              </a:lnSpc>
              <a:spcBef>
                <a:spcPts val="1200"/>
              </a:spcBef>
            </a:pPr>
            <a:r>
              <a:rPr lang="en-US" sz="1500" dirty="0">
                <a:solidFill>
                  <a:schemeClr val="accent1"/>
                </a:solidFill>
                <a:latin typeface="Arial" panose="020B0604020202020204" pitchFamily="34" charset="0"/>
              </a:rPr>
              <a:t>Please let us know if you have any questions.</a:t>
            </a:r>
          </a:p>
          <a:p>
            <a:pPr>
              <a:lnSpc>
                <a:spcPct val="90000"/>
              </a:lnSpc>
              <a:spcBef>
                <a:spcPts val="1200"/>
              </a:spcBef>
            </a:pPr>
            <a:r>
              <a:rPr lang="en-US" sz="1500" dirty="0">
                <a:solidFill>
                  <a:schemeClr val="accent1"/>
                </a:solidFill>
                <a:latin typeface="Arial" panose="020B0604020202020204" pitchFamily="34" charset="0"/>
              </a:rPr>
              <a:t>Warm regards.</a:t>
            </a:r>
          </a:p>
        </p:txBody>
      </p:sp>
    </p:spTree>
    <p:extLst>
      <p:ext uri="{BB962C8B-B14F-4D97-AF65-F5344CB8AC3E}">
        <p14:creationId xmlns:p14="http://schemas.microsoft.com/office/powerpoint/2010/main" val="60914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A6057E83-CEE1-E642-A5CF-DDC8E5A70D77}"/>
              </a:ext>
            </a:extLst>
          </p:cNvPr>
          <p:cNvSpPr/>
          <p:nvPr/>
        </p:nvSpPr>
        <p:spPr>
          <a:xfrm>
            <a:off x="1097280" y="1487970"/>
            <a:ext cx="8499390" cy="5419369"/>
          </a:xfrm>
          <a:prstGeom prst="rect">
            <a:avLst/>
          </a:prstGeom>
          <a:solidFill>
            <a:schemeClr val="bg1">
              <a:lumMod val="9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4" name="Title 3">
            <a:extLst>
              <a:ext uri="{FF2B5EF4-FFF2-40B4-BE49-F238E27FC236}">
                <a16:creationId xmlns:a16="http://schemas.microsoft.com/office/drawing/2014/main" xmlns="" id="{63E64C52-4F48-B44C-B4A9-7A7C399F4AB9}"/>
              </a:ext>
            </a:extLst>
          </p:cNvPr>
          <p:cNvSpPr>
            <a:spLocks noGrp="1"/>
          </p:cNvSpPr>
          <p:nvPr>
            <p:ph type="title"/>
          </p:nvPr>
        </p:nvSpPr>
        <p:spPr/>
        <p:txBody>
          <a:bodyPr/>
          <a:lstStyle/>
          <a:p>
            <a:r>
              <a:rPr lang="en-US" dirty="0">
                <a:solidFill>
                  <a:schemeClr val="tx2"/>
                </a:solidFill>
              </a:rPr>
              <a:t>Sub-Merchant Enablement</a:t>
            </a:r>
          </a:p>
        </p:txBody>
      </p:sp>
      <p:sp>
        <p:nvSpPr>
          <p:cNvPr id="5" name="Content Placeholder 4">
            <a:extLst>
              <a:ext uri="{FF2B5EF4-FFF2-40B4-BE49-F238E27FC236}">
                <a16:creationId xmlns:a16="http://schemas.microsoft.com/office/drawing/2014/main" xmlns="" id="{BE8D2B99-B82B-2B4C-A31F-D7DE33B99C22}"/>
              </a:ext>
            </a:extLst>
          </p:cNvPr>
          <p:cNvSpPr>
            <a:spLocks noGrp="1"/>
          </p:cNvSpPr>
          <p:nvPr>
            <p:ph idx="12"/>
          </p:nvPr>
        </p:nvSpPr>
        <p:spPr/>
        <p:txBody>
          <a:bodyPr/>
          <a:lstStyle/>
          <a:p>
            <a:r>
              <a:rPr lang="en-US" dirty="0"/>
              <a:t>Sample Post-Enablement Letter / Email</a:t>
            </a:r>
          </a:p>
        </p:txBody>
      </p:sp>
      <p:sp>
        <p:nvSpPr>
          <p:cNvPr id="9" name="TextBox 8">
            <a:extLst>
              <a:ext uri="{FF2B5EF4-FFF2-40B4-BE49-F238E27FC236}">
                <a16:creationId xmlns:a16="http://schemas.microsoft.com/office/drawing/2014/main" xmlns="" id="{EADA0BB5-8F96-8342-A622-FD37BD1D5ACA}"/>
              </a:ext>
            </a:extLst>
          </p:cNvPr>
          <p:cNvSpPr txBox="1"/>
          <p:nvPr/>
        </p:nvSpPr>
        <p:spPr>
          <a:xfrm>
            <a:off x="1343027" y="1588961"/>
            <a:ext cx="7810026" cy="5193729"/>
          </a:xfrm>
          <a:prstGeom prst="rect">
            <a:avLst/>
          </a:prstGeom>
          <a:noFill/>
        </p:spPr>
        <p:txBody>
          <a:bodyPr wrap="square" lIns="0" tIns="0" rIns="0" bIns="0" rtlCol="0">
            <a:spAutoFit/>
          </a:bodyPr>
          <a:lstStyle/>
          <a:p>
            <a:pPr>
              <a:lnSpc>
                <a:spcPct val="90000"/>
              </a:lnSpc>
            </a:pPr>
            <a:r>
              <a:rPr lang="en-US" sz="1500" dirty="0">
                <a:solidFill>
                  <a:schemeClr val="accent1"/>
                </a:solidFill>
              </a:rPr>
              <a:t>Dear [name],</a:t>
            </a:r>
          </a:p>
          <a:p>
            <a:pPr>
              <a:lnSpc>
                <a:spcPct val="90000"/>
              </a:lnSpc>
            </a:pPr>
            <a:endParaRPr lang="en-US" sz="1500" dirty="0">
              <a:solidFill>
                <a:schemeClr val="accent1"/>
              </a:solidFill>
            </a:endParaRPr>
          </a:p>
          <a:p>
            <a:pPr>
              <a:lnSpc>
                <a:spcPct val="90000"/>
              </a:lnSpc>
            </a:pPr>
            <a:r>
              <a:rPr lang="en-US" sz="1500" dirty="0">
                <a:solidFill>
                  <a:schemeClr val="accent1"/>
                </a:solidFill>
              </a:rPr>
              <a:t>Congratulations! You are now set up to offer your customers the ability to pay with an American Express</a:t>
            </a:r>
            <a:r>
              <a:rPr lang="en-US" sz="1500" baseline="30000" dirty="0">
                <a:solidFill>
                  <a:schemeClr val="accent1"/>
                </a:solidFill>
              </a:rPr>
              <a:t>®</a:t>
            </a:r>
            <a:r>
              <a:rPr lang="en-US" sz="1500" dirty="0">
                <a:solidFill>
                  <a:schemeClr val="accent1"/>
                </a:solidFill>
              </a:rPr>
              <a:t> Card. </a:t>
            </a:r>
          </a:p>
          <a:p>
            <a:pPr>
              <a:lnSpc>
                <a:spcPct val="90000"/>
              </a:lnSpc>
            </a:pPr>
            <a:endParaRPr lang="en-US" sz="1500" dirty="0">
              <a:solidFill>
                <a:schemeClr val="accent1"/>
              </a:solidFill>
            </a:endParaRPr>
          </a:p>
          <a:p>
            <a:pPr>
              <a:lnSpc>
                <a:spcPct val="90000"/>
              </a:lnSpc>
            </a:pPr>
            <a:r>
              <a:rPr lang="en-US" sz="1500" dirty="0">
                <a:solidFill>
                  <a:schemeClr val="accent1"/>
                </a:solidFill>
              </a:rPr>
              <a:t>[If there are specific benefits you want to highlight, do so here]</a:t>
            </a:r>
          </a:p>
          <a:p>
            <a:pPr>
              <a:lnSpc>
                <a:spcPct val="90000"/>
              </a:lnSpc>
            </a:pPr>
            <a:endParaRPr lang="en-US" sz="1500" dirty="0">
              <a:solidFill>
                <a:schemeClr val="accent1"/>
              </a:solidFill>
            </a:endParaRPr>
          </a:p>
          <a:p>
            <a:pPr>
              <a:lnSpc>
                <a:spcPct val="90000"/>
              </a:lnSpc>
            </a:pPr>
            <a:r>
              <a:rPr lang="en-US" sz="1500" dirty="0">
                <a:solidFill>
                  <a:schemeClr val="accent1"/>
                </a:solidFill>
              </a:rPr>
              <a:t>Deliver the news to your customers right away, in the following suggested channels:</a:t>
            </a:r>
          </a:p>
          <a:p>
            <a:pPr>
              <a:lnSpc>
                <a:spcPct val="90000"/>
              </a:lnSpc>
            </a:pPr>
            <a:endParaRPr lang="en-US" sz="1500" dirty="0">
              <a:solidFill>
                <a:schemeClr val="accent1"/>
              </a:solidFill>
            </a:endParaRPr>
          </a:p>
          <a:p>
            <a:pPr>
              <a:lnSpc>
                <a:spcPct val="90000"/>
              </a:lnSpc>
              <a:tabLst>
                <a:tab pos="684213" algn="l"/>
                <a:tab pos="4052888" algn="l"/>
              </a:tabLst>
            </a:pPr>
            <a:r>
              <a:rPr lang="en-US" sz="1500" dirty="0">
                <a:solidFill>
                  <a:schemeClr val="accent1"/>
                </a:solidFill>
              </a:rPr>
              <a:t>	Customer notification email		Customer payment reminder email</a:t>
            </a:r>
          </a:p>
          <a:p>
            <a:pPr>
              <a:lnSpc>
                <a:spcPct val="90000"/>
              </a:lnSpc>
              <a:tabLst>
                <a:tab pos="684213" algn="l"/>
                <a:tab pos="4052888" algn="l"/>
              </a:tabLst>
            </a:pPr>
            <a:r>
              <a:rPr lang="en-US" sz="1500" dirty="0">
                <a:solidFill>
                  <a:schemeClr val="accent1"/>
                </a:solidFill>
              </a:rPr>
              <a:t>	Website announcement 		Statement insert / message</a:t>
            </a:r>
          </a:p>
          <a:p>
            <a:pPr>
              <a:lnSpc>
                <a:spcPct val="90000"/>
              </a:lnSpc>
            </a:pPr>
            <a:endParaRPr lang="en-US" sz="1500" dirty="0">
              <a:solidFill>
                <a:schemeClr val="accent1"/>
              </a:solidFill>
            </a:endParaRPr>
          </a:p>
          <a:p>
            <a:pPr>
              <a:lnSpc>
                <a:spcPct val="90000"/>
              </a:lnSpc>
            </a:pPr>
            <a:r>
              <a:rPr lang="en-US" sz="1500" dirty="0">
                <a:solidFill>
                  <a:schemeClr val="accent1"/>
                </a:solidFill>
              </a:rPr>
              <a:t>Ensure that anywhere you interact with your customers regarding payment options, it has been updated to reflect that American Express Cards are now accepted.</a:t>
            </a:r>
          </a:p>
          <a:p>
            <a:pPr>
              <a:lnSpc>
                <a:spcPct val="90000"/>
              </a:lnSpc>
            </a:pPr>
            <a:endParaRPr lang="en-US" sz="1500" dirty="0">
              <a:solidFill>
                <a:schemeClr val="accent1"/>
              </a:solidFill>
            </a:endParaRPr>
          </a:p>
          <a:p>
            <a:pPr>
              <a:lnSpc>
                <a:spcPct val="90000"/>
              </a:lnSpc>
              <a:tabLst>
                <a:tab pos="684213" algn="l"/>
                <a:tab pos="4052888" algn="l"/>
              </a:tabLst>
            </a:pPr>
            <a:r>
              <a:rPr lang="en-US" sz="1500" dirty="0">
                <a:solidFill>
                  <a:schemeClr val="accent1"/>
                </a:solidFill>
              </a:rPr>
              <a:t>	Website		Customer Collateral</a:t>
            </a:r>
          </a:p>
          <a:p>
            <a:pPr>
              <a:lnSpc>
                <a:spcPct val="90000"/>
              </a:lnSpc>
              <a:tabLst>
                <a:tab pos="684213" algn="l"/>
                <a:tab pos="4052888" algn="l"/>
              </a:tabLst>
            </a:pPr>
            <a:r>
              <a:rPr lang="en-US" sz="1500" dirty="0">
                <a:solidFill>
                  <a:schemeClr val="accent1"/>
                </a:solidFill>
              </a:rPr>
              <a:t>	Statement / E-Statements		Customer Service </a:t>
            </a:r>
          </a:p>
          <a:p>
            <a:pPr>
              <a:lnSpc>
                <a:spcPct val="90000"/>
              </a:lnSpc>
              <a:tabLst>
                <a:tab pos="684213" algn="l"/>
                <a:tab pos="4052888" algn="l"/>
              </a:tabLst>
            </a:pPr>
            <a:r>
              <a:rPr lang="en-US" sz="1500" dirty="0">
                <a:solidFill>
                  <a:schemeClr val="accent1"/>
                </a:solidFill>
              </a:rPr>
              <a:t>	Phone Recordings		Payment Locations / Offices</a:t>
            </a:r>
          </a:p>
          <a:p>
            <a:pPr>
              <a:lnSpc>
                <a:spcPct val="90000"/>
              </a:lnSpc>
              <a:tabLst>
                <a:tab pos="684213" algn="l"/>
                <a:tab pos="4052888" algn="l"/>
              </a:tabLst>
            </a:pPr>
            <a:r>
              <a:rPr lang="en-US" sz="1500" dirty="0">
                <a:solidFill>
                  <a:schemeClr val="accent1"/>
                </a:solidFill>
              </a:rPr>
              <a:t>	Social Media		Others</a:t>
            </a:r>
          </a:p>
          <a:p>
            <a:pPr>
              <a:lnSpc>
                <a:spcPct val="90000"/>
              </a:lnSpc>
            </a:pPr>
            <a:endParaRPr lang="en-US" sz="1500" dirty="0">
              <a:solidFill>
                <a:schemeClr val="accent1"/>
              </a:solidFill>
            </a:endParaRPr>
          </a:p>
          <a:p>
            <a:pPr>
              <a:lnSpc>
                <a:spcPct val="90000"/>
              </a:lnSpc>
            </a:pPr>
            <a:r>
              <a:rPr lang="en-US" sz="1500" dirty="0">
                <a:solidFill>
                  <a:schemeClr val="accent1"/>
                </a:solidFill>
              </a:rPr>
              <a:t>For downloadable digital signage and free supplies, you can visit </a:t>
            </a:r>
            <a:r>
              <a:rPr lang="en-US" sz="1500" dirty="0" err="1">
                <a:solidFill>
                  <a:schemeClr val="accent1"/>
                </a:solidFill>
              </a:rPr>
              <a:t>americanexpress.com</a:t>
            </a:r>
            <a:r>
              <a:rPr lang="en-US" sz="1500" dirty="0">
                <a:solidFill>
                  <a:schemeClr val="accent1"/>
                </a:solidFill>
              </a:rPr>
              <a:t>/signage.</a:t>
            </a:r>
          </a:p>
          <a:p>
            <a:pPr>
              <a:lnSpc>
                <a:spcPct val="90000"/>
              </a:lnSpc>
            </a:pPr>
            <a:endParaRPr lang="en-US" sz="1500" dirty="0">
              <a:solidFill>
                <a:schemeClr val="accent1"/>
              </a:solidFill>
            </a:endParaRPr>
          </a:p>
          <a:p>
            <a:pPr>
              <a:lnSpc>
                <a:spcPct val="90000"/>
              </a:lnSpc>
            </a:pPr>
            <a:r>
              <a:rPr lang="en-US" sz="1500" dirty="0">
                <a:solidFill>
                  <a:schemeClr val="accent1"/>
                </a:solidFill>
              </a:rPr>
              <a:t>If you have any questions about American Express acceptance, please contact us at [</a:t>
            </a:r>
            <a:r>
              <a:rPr lang="en-US" sz="1500" dirty="0" err="1">
                <a:solidFill>
                  <a:schemeClr val="accent1"/>
                </a:solidFill>
              </a:rPr>
              <a:t>xxxxxxxxxxxxx</a:t>
            </a:r>
            <a:r>
              <a:rPr lang="en-US" sz="1500" dirty="0">
                <a:solidFill>
                  <a:schemeClr val="accent1"/>
                </a:solidFill>
              </a:rPr>
              <a:t>].</a:t>
            </a:r>
          </a:p>
        </p:txBody>
      </p:sp>
      <p:cxnSp>
        <p:nvCxnSpPr>
          <p:cNvPr id="14" name="Straight Connector 13">
            <a:extLst>
              <a:ext uri="{FF2B5EF4-FFF2-40B4-BE49-F238E27FC236}">
                <a16:creationId xmlns:a16="http://schemas.microsoft.com/office/drawing/2014/main" xmlns="" id="{16F8766F-C83C-7746-A3F2-500A55A1EE6C}"/>
              </a:ext>
            </a:extLst>
          </p:cNvPr>
          <p:cNvCxnSpPr>
            <a:cxnSpLocks/>
          </p:cNvCxnSpPr>
          <p:nvPr/>
        </p:nvCxnSpPr>
        <p:spPr>
          <a:xfrm>
            <a:off x="1097280" y="1487971"/>
            <a:ext cx="0" cy="5419368"/>
          </a:xfrm>
          <a:prstGeom prst="line">
            <a:avLst/>
          </a:prstGeom>
          <a:ln w="1270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xmlns="" id="{B0C5B9B5-08F0-9745-B431-6C09FA32364D}"/>
              </a:ext>
            </a:extLst>
          </p:cNvPr>
          <p:cNvCxnSpPr>
            <a:cxnSpLocks/>
          </p:cNvCxnSpPr>
          <p:nvPr/>
        </p:nvCxnSpPr>
        <p:spPr>
          <a:xfrm>
            <a:off x="9600678" y="1487971"/>
            <a:ext cx="0" cy="5419368"/>
          </a:xfrm>
          <a:prstGeom prst="line">
            <a:avLst/>
          </a:prstGeom>
          <a:ln w="12700">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87401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936FA46-9DDD-AB41-BC62-F2A7A8376835}"/>
              </a:ext>
            </a:extLst>
          </p:cNvPr>
          <p:cNvSpPr>
            <a:spLocks noGrp="1"/>
          </p:cNvSpPr>
          <p:nvPr>
            <p:ph type="title"/>
          </p:nvPr>
        </p:nvSpPr>
        <p:spPr>
          <a:xfrm>
            <a:off x="682190" y="3704059"/>
            <a:ext cx="12626454" cy="738664"/>
          </a:xfrm>
        </p:spPr>
        <p:txBody>
          <a:bodyPr/>
          <a:lstStyle/>
          <a:p>
            <a:r>
              <a:rPr lang="en-US" dirty="0"/>
              <a:t>Responding To Objections</a:t>
            </a:r>
            <a:endParaRPr lang="en-US" dirty="0">
              <a:solidFill>
                <a:schemeClr val="tx2"/>
              </a:solidFill>
            </a:endParaRPr>
          </a:p>
        </p:txBody>
      </p:sp>
    </p:spTree>
    <p:extLst>
      <p:ext uri="{BB962C8B-B14F-4D97-AF65-F5344CB8AC3E}">
        <p14:creationId xmlns:p14="http://schemas.microsoft.com/office/powerpoint/2010/main" val="1860940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156524FA-60C0-DA42-BABC-5D91A7C7CFE4}"/>
              </a:ext>
            </a:extLst>
          </p:cNvPr>
          <p:cNvSpPr>
            <a:spLocks noGrp="1"/>
          </p:cNvSpPr>
          <p:nvPr>
            <p:ph type="title"/>
          </p:nvPr>
        </p:nvSpPr>
        <p:spPr/>
        <p:txBody>
          <a:bodyPr/>
          <a:lstStyle/>
          <a:p>
            <a:r>
              <a:rPr lang="en-US" dirty="0"/>
              <a:t>Respond To Acceptance Objections</a:t>
            </a:r>
          </a:p>
        </p:txBody>
      </p:sp>
      <p:graphicFrame>
        <p:nvGraphicFramePr>
          <p:cNvPr id="7" name="Table 6">
            <a:extLst>
              <a:ext uri="{FF2B5EF4-FFF2-40B4-BE49-F238E27FC236}">
                <a16:creationId xmlns:a16="http://schemas.microsoft.com/office/drawing/2014/main" xmlns="" id="{9797802B-42DE-DB4B-8E11-4919F3E17F75}"/>
              </a:ext>
            </a:extLst>
          </p:cNvPr>
          <p:cNvGraphicFramePr>
            <a:graphicFrameLocks noGrp="1"/>
          </p:cNvGraphicFramePr>
          <p:nvPr>
            <p:extLst>
              <p:ext uri="{D42A27DB-BD31-4B8C-83A1-F6EECF244321}">
                <p14:modId xmlns:p14="http://schemas.microsoft.com/office/powerpoint/2010/main" val="2626455188"/>
              </p:ext>
            </p:extLst>
          </p:nvPr>
        </p:nvGraphicFramePr>
        <p:xfrm>
          <a:off x="560716" y="987617"/>
          <a:ext cx="12827296" cy="5880372"/>
        </p:xfrm>
        <a:graphic>
          <a:graphicData uri="http://schemas.openxmlformats.org/drawingml/2006/table">
            <a:tbl>
              <a:tblPr firstRow="1" firstCol="1" bandRow="1">
                <a:tableStyleId>{69CF1AB2-1976-4502-BF36-3FF5EA218861}</a:tableStyleId>
              </a:tblPr>
              <a:tblGrid>
                <a:gridCol w="2473429">
                  <a:extLst>
                    <a:ext uri="{9D8B030D-6E8A-4147-A177-3AD203B41FA5}">
                      <a16:colId xmlns:a16="http://schemas.microsoft.com/office/drawing/2014/main" xmlns="" val="20000"/>
                    </a:ext>
                  </a:extLst>
                </a:gridCol>
                <a:gridCol w="7730837">
                  <a:extLst>
                    <a:ext uri="{9D8B030D-6E8A-4147-A177-3AD203B41FA5}">
                      <a16:colId xmlns:a16="http://schemas.microsoft.com/office/drawing/2014/main" xmlns="" val="20001"/>
                    </a:ext>
                  </a:extLst>
                </a:gridCol>
                <a:gridCol w="2623030">
                  <a:extLst>
                    <a:ext uri="{9D8B030D-6E8A-4147-A177-3AD203B41FA5}">
                      <a16:colId xmlns:a16="http://schemas.microsoft.com/office/drawing/2014/main" xmlns="" val="20002"/>
                    </a:ext>
                  </a:extLst>
                </a:gridCol>
              </a:tblGrid>
              <a:tr h="447312">
                <a:tc>
                  <a:txBody>
                    <a:bodyPr/>
                    <a:lstStyle/>
                    <a:p>
                      <a:pPr marL="91440" marR="0" algn="ctr">
                        <a:spcBef>
                          <a:spcPts val="0"/>
                        </a:spcBef>
                        <a:spcAft>
                          <a:spcPts val="0"/>
                        </a:spcAft>
                      </a:pPr>
                      <a:r>
                        <a:rPr lang="en-US" sz="1800" b="0" i="0" dirty="0">
                          <a:solidFill>
                            <a:schemeClr val="bg1"/>
                          </a:solidFill>
                          <a:effectLst/>
                          <a:latin typeface="Cambria" panose="02040503050406030204" pitchFamily="18" charset="0"/>
                        </a:rPr>
                        <a:t>Objection</a:t>
                      </a:r>
                      <a:endParaRPr lang="en-US" sz="1800" b="0" i="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txBody>
                  <a:tcPr marL="32320" marR="32320" marT="0" marB="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algn="ctr">
                        <a:spcBef>
                          <a:spcPts val="0"/>
                        </a:spcBef>
                        <a:spcAft>
                          <a:spcPts val="0"/>
                        </a:spcAft>
                      </a:pPr>
                      <a:r>
                        <a:rPr lang="en-US" sz="1800" b="0" i="0" dirty="0">
                          <a:solidFill>
                            <a:schemeClr val="bg1"/>
                          </a:solidFill>
                          <a:effectLst/>
                          <a:latin typeface="Cambria" panose="02040503050406030204" pitchFamily="18" charset="0"/>
                        </a:rPr>
                        <a:t>Response</a:t>
                      </a:r>
                    </a:p>
                  </a:txBody>
                  <a:tcPr marL="32320" marR="3232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91440" marR="0" algn="ctr">
                        <a:spcBef>
                          <a:spcPts val="0"/>
                        </a:spcBef>
                        <a:spcAft>
                          <a:spcPts val="0"/>
                        </a:spcAft>
                      </a:pPr>
                      <a:r>
                        <a:rPr lang="en-US" sz="1800" b="0" i="0" dirty="0">
                          <a:solidFill>
                            <a:schemeClr val="bg1"/>
                          </a:solidFill>
                          <a:effectLst/>
                          <a:latin typeface="Cambria" panose="02040503050406030204" pitchFamily="18" charset="0"/>
                        </a:rPr>
                        <a:t>Source</a:t>
                      </a:r>
                    </a:p>
                  </a:txBody>
                  <a:tcPr marL="0" marR="0" marT="0" marB="0" anchor="ctr">
                    <a:lnL w="9525"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xmlns="" val="10000"/>
                  </a:ext>
                </a:extLst>
              </a:tr>
              <a:tr h="0">
                <a:tc>
                  <a:txBody>
                    <a:bodyPr/>
                    <a:lstStyle/>
                    <a:p>
                      <a:pPr marL="0" marR="0" algn="l">
                        <a:spcBef>
                          <a:spcPts val="600"/>
                        </a:spcBef>
                        <a:spcAft>
                          <a:spcPts val="0"/>
                        </a:spcAft>
                      </a:pPr>
                      <a:r>
                        <a:rPr lang="en-US" sz="1300" b="1" i="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American Express’ rates are too high.</a:t>
                      </a:r>
                    </a:p>
                  </a:txBody>
                  <a:tcPr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algn="l">
                        <a:spcBef>
                          <a:spcPts val="600"/>
                        </a:spcBef>
                        <a:spcAft>
                          <a:spcPts val="0"/>
                        </a:spcAft>
                      </a:pP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American Express average rates have decreased since 2010 making our rates more comparable to other card brands. American Express Average Effective Rate is based on total estimated U.S. charge volume for all Card-accepting Merchants from 2010 to 2015 and excludes behavioral fees.</a:t>
                      </a:r>
                    </a:p>
                    <a:p>
                      <a:pPr marL="0" marR="0" algn="l">
                        <a:spcBef>
                          <a:spcPts val="600"/>
                        </a:spcBef>
                        <a:spcAft>
                          <a:spcPts val="0"/>
                        </a:spcAft>
                      </a:pP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American Express has special rates and benefits for Merchants in the Government, Utilities, Residential Rent, Education, Insurance and Charities industries. </a:t>
                      </a:r>
                    </a:p>
                  </a:txBody>
                  <a:tcPr marT="91440" marB="91440">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91440" marR="0" lvl="0" indent="0" algn="l" defTabSz="609616" rtl="0" eaLnBrk="1" fontAlgn="auto" latinLnBrk="0" hangingPunct="1">
                        <a:lnSpc>
                          <a:spcPct val="100000"/>
                        </a:lnSpc>
                        <a:spcBef>
                          <a:spcPts val="600"/>
                        </a:spcBef>
                        <a:spcAft>
                          <a:spcPts val="0"/>
                        </a:spcAft>
                        <a:buClrTx/>
                        <a:buSzTx/>
                        <a:buFontTx/>
                        <a:buNone/>
                        <a:tabLst/>
                        <a:defRPr/>
                      </a:pPr>
                      <a:r>
                        <a:rPr lang="en-US" sz="1300" b="0" i="0" dirty="0">
                          <a:solidFill>
                            <a:schemeClr val="accent5"/>
                          </a:solidFill>
                          <a:latin typeface="Arial" panose="020B0604020202020204" pitchFamily="34" charset="0"/>
                          <a:cs typeface="BentonSans-Book"/>
                        </a:rPr>
                        <a:t>American Express Average Effective Rate is based on total estimated U.S. charge volume for all Card-accepting Merchants from 2010 to 2015 and excludes behavioral fees </a:t>
                      </a:r>
                    </a:p>
                  </a:txBody>
                  <a:tcPr marR="0"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0">
                <a:tc>
                  <a:txBody>
                    <a:bodyPr/>
                    <a:lstStyle/>
                    <a:p>
                      <a:pPr marL="0" marR="0" algn="l" rtl="0" eaLnBrk="1" fontAlgn="t" latinLnBrk="0" hangingPunct="1">
                        <a:spcBef>
                          <a:spcPts val="600"/>
                        </a:spcBef>
                        <a:spcAft>
                          <a:spcPts val="0"/>
                        </a:spcAft>
                      </a:pPr>
                      <a:r>
                        <a:rPr lang="en-US" sz="1300" b="1" i="0" u="none" strike="noStrike" dirty="0">
                          <a:solidFill>
                            <a:schemeClr val="accent1"/>
                          </a:solidFill>
                          <a:effectLst/>
                          <a:latin typeface="Arial" panose="020B0604020202020204" pitchFamily="34" charset="0"/>
                        </a:rPr>
                        <a:t>American Express speed of pay is much slower than Visa and MasterCard.</a:t>
                      </a:r>
                    </a:p>
                  </a:txBody>
                  <a:tcPr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alpha val="20000"/>
                      </a:schemeClr>
                    </a:solidFill>
                  </a:tcPr>
                </a:tc>
                <a:tc>
                  <a:txBody>
                    <a:bodyPr/>
                    <a:lstStyle/>
                    <a:p>
                      <a:pPr marL="0" marR="0" algn="l" rtl="0" eaLnBrk="1" fontAlgn="t" latinLnBrk="0" hangingPunct="1">
                        <a:spcBef>
                          <a:spcPts val="600"/>
                        </a:spcBef>
                        <a:spcAft>
                          <a:spcPts val="0"/>
                        </a:spcAft>
                      </a:pPr>
                      <a:r>
                        <a:rPr lang="en-US" sz="1300" b="0" i="0" u="none" strike="noStrike" dirty="0">
                          <a:solidFill>
                            <a:schemeClr val="accent5"/>
                          </a:solidFill>
                          <a:effectLst/>
                          <a:latin typeface="Arial" panose="020B0604020202020204" pitchFamily="34" charset="0"/>
                        </a:rPr>
                        <a:t>American Express now offers One-Day Pay for all Government Utilities, Residential Rent, Education, and Insurance Merchants signed by Partners under TPSP agreements. The One-Day Pay has a 4 pm MST cut-off time, for next day ACH payment. </a:t>
                      </a:r>
                    </a:p>
                  </a:txBody>
                  <a:tcPr marT="91440" marB="91440">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alpha val="20000"/>
                      </a:schemeClr>
                    </a:solidFill>
                  </a:tcPr>
                </a:tc>
                <a:tc>
                  <a:txBody>
                    <a:bodyPr/>
                    <a:lstStyle/>
                    <a:p>
                      <a:pPr marL="91440" marR="0" lvl="0" indent="0" algn="l" defTabSz="609616" rtl="0" eaLnBrk="1" fontAlgn="t" latinLnBrk="0" hangingPunct="1">
                        <a:lnSpc>
                          <a:spcPct val="100000"/>
                        </a:lnSpc>
                        <a:spcBef>
                          <a:spcPts val="600"/>
                        </a:spcBef>
                        <a:spcAft>
                          <a:spcPts val="0"/>
                        </a:spcAft>
                        <a:buClrTx/>
                        <a:buSzTx/>
                        <a:buFontTx/>
                        <a:buNone/>
                        <a:tabLst/>
                        <a:defRPr/>
                      </a:pPr>
                      <a:endParaRPr lang="en-US" sz="1300" b="0" i="0" dirty="0">
                        <a:solidFill>
                          <a:schemeClr val="accent5"/>
                        </a:solidFill>
                        <a:latin typeface="Arial" panose="020B0604020202020204" pitchFamily="34" charset="0"/>
                        <a:cs typeface="BentonSans-Book"/>
                      </a:endParaRPr>
                    </a:p>
                  </a:txBody>
                  <a:tcPr marR="0"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alpha val="20000"/>
                      </a:schemeClr>
                    </a:solidFill>
                  </a:tcPr>
                </a:tc>
                <a:extLst>
                  <a:ext uri="{0D108BD9-81ED-4DB2-BD59-A6C34878D82A}">
                    <a16:rowId xmlns:a16="http://schemas.microsoft.com/office/drawing/2014/main" xmlns="" val="10004"/>
                  </a:ext>
                </a:extLst>
              </a:tr>
              <a:tr h="0">
                <a:tc>
                  <a:txBody>
                    <a:bodyPr/>
                    <a:lstStyle/>
                    <a:p>
                      <a:pPr marL="0" marR="0" algn="l">
                        <a:spcBef>
                          <a:spcPts val="600"/>
                        </a:spcBef>
                        <a:spcAft>
                          <a:spcPts val="0"/>
                        </a:spcAft>
                      </a:pPr>
                      <a:r>
                        <a:rPr lang="en-US" sz="1300" b="1" i="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Not many people ask to use American Express</a:t>
                      </a:r>
                      <a:r>
                        <a:rPr lang="en-US" sz="1300" b="1" i="0" baseline="3000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a:t>
                      </a:r>
                      <a:r>
                        <a:rPr lang="en-US" sz="1300" b="1" i="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 Cards, so I don’t think there’s demand.</a:t>
                      </a:r>
                    </a:p>
                  </a:txBody>
                  <a:tcPr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algn="l">
                        <a:spcBef>
                          <a:spcPts val="600"/>
                        </a:spcBef>
                        <a:spcAft>
                          <a:spcPts val="0"/>
                        </a:spcAft>
                      </a:pP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According to the 2017 American Express Annual Report, there are 50 million American Express Cards in force in the U.S. alone, and over 112 million worldwide</a:t>
                      </a:r>
                      <a:r>
                        <a:rPr lang="en-US" sz="1300" b="0" i="0" baseline="3000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.1</a:t>
                      </a:r>
                    </a:p>
                  </a:txBody>
                  <a:tcPr marT="91440" marB="91440">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lvl="0" indent="0" algn="l" defTabSz="609616" rtl="0" eaLnBrk="1" fontAlgn="auto" latinLnBrk="0" hangingPunct="1">
                        <a:lnSpc>
                          <a:spcPct val="100000"/>
                        </a:lnSpc>
                        <a:spcBef>
                          <a:spcPts val="600"/>
                        </a:spcBef>
                        <a:spcAft>
                          <a:spcPts val="0"/>
                        </a:spcAft>
                        <a:buClrTx/>
                        <a:buSzTx/>
                        <a:buFontTx/>
                        <a:buNone/>
                        <a:tabLst/>
                        <a:defRPr/>
                      </a:pPr>
                      <a:r>
                        <a:rPr lang="en-US" sz="1300" b="0" i="0" baseline="30000" dirty="0">
                          <a:solidFill>
                            <a:schemeClr val="accent5"/>
                          </a:solidFill>
                          <a:latin typeface="Arial" panose="020B0604020202020204" pitchFamily="34" charset="0"/>
                          <a:cs typeface="BentonSans-Book"/>
                        </a:rPr>
                        <a:t>1</a:t>
                      </a:r>
                      <a:r>
                        <a:rPr lang="en-US" sz="1300" b="0" i="0" dirty="0">
                          <a:solidFill>
                            <a:schemeClr val="accent5"/>
                          </a:solidFill>
                          <a:latin typeface="Arial" panose="020B0604020202020204" pitchFamily="34" charset="0"/>
                          <a:cs typeface="BentonSans-Book"/>
                        </a:rPr>
                        <a:t>American Express Annual Report 2017.</a:t>
                      </a:r>
                    </a:p>
                  </a:txBody>
                  <a:tcPr marR="0"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624535520"/>
                  </a:ext>
                </a:extLst>
              </a:tr>
              <a:tr h="0">
                <a:tc>
                  <a:txBody>
                    <a:bodyPr/>
                    <a:lstStyle/>
                    <a:p>
                      <a:pPr marL="0" marR="0" algn="l">
                        <a:spcBef>
                          <a:spcPts val="600"/>
                        </a:spcBef>
                        <a:spcAft>
                          <a:spcPts val="0"/>
                        </a:spcAft>
                      </a:pPr>
                      <a:r>
                        <a:rPr lang="en-US" sz="1300" b="1" i="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American Express always sides with the customer when there’s a dispute.</a:t>
                      </a:r>
                    </a:p>
                  </a:txBody>
                  <a:tcPr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solidFill>
                      <a:schemeClr val="accent4">
                        <a:alpha val="20000"/>
                      </a:schemeClr>
                    </a:solidFill>
                  </a:tcPr>
                </a:tc>
                <a:tc>
                  <a:txBody>
                    <a:bodyPr/>
                    <a:lstStyle/>
                    <a:p>
                      <a:pPr marL="0" marR="0" algn="l">
                        <a:spcBef>
                          <a:spcPts val="600"/>
                        </a:spcBef>
                        <a:spcAft>
                          <a:spcPts val="0"/>
                        </a:spcAft>
                      </a:pPr>
                      <a:r>
                        <a:rPr lang="en-US" sz="1300" b="0" i="0" baseline="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American Express has made many policy enhancements that will result in simpler dispute management and fewer Chargebacks for you. For example, they have limited the number of times a dispute can be raised on the same charge to two times and reduced the number of low-dollar Chargebacks you’ll see.*</a:t>
                      </a:r>
                    </a:p>
                    <a:p>
                      <a:pPr marL="0" marR="0" indent="0" algn="l">
                        <a:spcBef>
                          <a:spcPts val="1200"/>
                        </a:spcBef>
                        <a:spcAft>
                          <a:spcPts val="0"/>
                        </a:spcAft>
                        <a:buFontTx/>
                        <a:buNone/>
                      </a:pPr>
                      <a:r>
                        <a:rPr lang="en-US" sz="1300" b="0" i="0" baseline="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*Except for these disputes categories: </a:t>
                      </a:r>
                    </a:p>
                    <a:p>
                      <a:pPr marL="525780" marR="0" indent="-342900" algn="l">
                        <a:spcBef>
                          <a:spcPts val="300"/>
                        </a:spcBef>
                        <a:spcAft>
                          <a:spcPts val="0"/>
                        </a:spcAft>
                        <a:buFont typeface="+mj-lt"/>
                        <a:buAutoNum type="arabicPeriod"/>
                      </a:pPr>
                      <a:r>
                        <a:rPr lang="en-US" sz="1300" b="0" i="0" baseline="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Goods/services not received. </a:t>
                      </a:r>
                    </a:p>
                    <a:p>
                      <a:pPr marL="525780" marR="0" indent="-342900" algn="l">
                        <a:spcBef>
                          <a:spcPts val="300"/>
                        </a:spcBef>
                        <a:spcAft>
                          <a:spcPts val="0"/>
                        </a:spcAft>
                        <a:buFont typeface="+mj-lt"/>
                        <a:buAutoNum type="arabicPeriod"/>
                      </a:pPr>
                      <a:r>
                        <a:rPr lang="en-US" sz="1300" b="0" i="0" baseline="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Goods/services returned/canceled.</a:t>
                      </a:r>
                    </a:p>
                    <a:p>
                      <a:pPr marL="525780" marR="0" indent="-342900" algn="l">
                        <a:spcBef>
                          <a:spcPts val="300"/>
                        </a:spcBef>
                        <a:spcAft>
                          <a:spcPts val="0"/>
                        </a:spcAft>
                        <a:buFont typeface="+mj-lt"/>
                        <a:buAutoNum type="arabicPeriod"/>
                      </a:pPr>
                      <a:r>
                        <a:rPr lang="en-US" sz="1300" b="0" i="0" baseline="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Re-disputes.</a:t>
                      </a:r>
                    </a:p>
                    <a:p>
                      <a:pPr marL="0" marR="0" indent="0" algn="l">
                        <a:spcBef>
                          <a:spcPts val="600"/>
                        </a:spcBef>
                        <a:spcAft>
                          <a:spcPts val="0"/>
                        </a:spcAft>
                        <a:buFontTx/>
                        <a:buNone/>
                      </a:pPr>
                      <a:r>
                        <a:rPr lang="en-US" sz="1300" b="0" i="0" baseline="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In these instances, the time frame can extend slightly.</a:t>
                      </a:r>
                    </a:p>
                  </a:txBody>
                  <a:tcPr marT="91440" marB="91440">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solidFill>
                      <a:schemeClr val="accent4">
                        <a:alpha val="20000"/>
                      </a:schemeClr>
                    </a:solidFill>
                  </a:tcPr>
                </a:tc>
                <a:tc>
                  <a:txBody>
                    <a:bodyPr/>
                    <a:lstStyle/>
                    <a:p>
                      <a:pPr marL="0" marR="0" lvl="0" indent="0" algn="l" defTabSz="609616" rtl="0" eaLnBrk="1" fontAlgn="auto" latinLnBrk="0" hangingPunct="1">
                        <a:lnSpc>
                          <a:spcPct val="100000"/>
                        </a:lnSpc>
                        <a:spcBef>
                          <a:spcPts val="600"/>
                        </a:spcBef>
                        <a:spcAft>
                          <a:spcPts val="0"/>
                        </a:spcAft>
                        <a:buClrTx/>
                        <a:buSzTx/>
                        <a:buFontTx/>
                        <a:buNone/>
                        <a:tabLst/>
                        <a:defRPr/>
                      </a:pPr>
                      <a:endParaRPr lang="en-US" sz="1300" b="0" i="0" dirty="0">
                        <a:solidFill>
                          <a:schemeClr val="accent1"/>
                        </a:solidFill>
                        <a:latin typeface="Arial" panose="020B0604020202020204" pitchFamily="34" charset="0"/>
                        <a:cs typeface="BentonSans-Book"/>
                      </a:endParaRPr>
                    </a:p>
                  </a:txBody>
                  <a:tcPr marR="0"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solidFill>
                      <a:schemeClr val="accent4">
                        <a:alpha val="20000"/>
                      </a:schemeClr>
                    </a:solidFill>
                  </a:tcPr>
                </a:tc>
                <a:extLst>
                  <a:ext uri="{0D108BD9-81ED-4DB2-BD59-A6C34878D82A}">
                    <a16:rowId xmlns:a16="http://schemas.microsoft.com/office/drawing/2014/main" xmlns="" val="2109063767"/>
                  </a:ext>
                </a:extLst>
              </a:tr>
            </a:tbl>
          </a:graphicData>
        </a:graphic>
      </p:graphicFrame>
      <p:sp>
        <p:nvSpPr>
          <p:cNvPr id="5" name="TextBox 4"/>
          <p:cNvSpPr txBox="1"/>
          <p:nvPr/>
        </p:nvSpPr>
        <p:spPr>
          <a:xfrm>
            <a:off x="10326708" y="5494954"/>
            <a:ext cx="3061304"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latin typeface="BentonSans Light" panose="02000503000000020004" pitchFamily="2" charset="0"/>
              </a:rPr>
              <a:t>Update claim</a:t>
            </a:r>
          </a:p>
        </p:txBody>
      </p:sp>
    </p:spTree>
    <p:extLst>
      <p:ext uri="{BB962C8B-B14F-4D97-AF65-F5344CB8AC3E}">
        <p14:creationId xmlns:p14="http://schemas.microsoft.com/office/powerpoint/2010/main" val="3652774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936FA46-9DDD-AB41-BC62-F2A7A8376835}"/>
              </a:ext>
            </a:extLst>
          </p:cNvPr>
          <p:cNvSpPr>
            <a:spLocks noGrp="1"/>
          </p:cNvSpPr>
          <p:nvPr>
            <p:ph type="title"/>
          </p:nvPr>
        </p:nvSpPr>
        <p:spPr>
          <a:xfrm>
            <a:off x="682190" y="3704059"/>
            <a:ext cx="12626454" cy="738664"/>
          </a:xfrm>
        </p:spPr>
        <p:txBody>
          <a:bodyPr/>
          <a:lstStyle/>
          <a:p>
            <a:r>
              <a:rPr lang="en-US" dirty="0"/>
              <a:t>Sample Customer Activation Communication</a:t>
            </a:r>
            <a:endParaRPr lang="en-US" dirty="0">
              <a:solidFill>
                <a:schemeClr val="tx2"/>
              </a:solidFill>
            </a:endParaRPr>
          </a:p>
        </p:txBody>
      </p:sp>
    </p:spTree>
    <p:extLst>
      <p:ext uri="{BB962C8B-B14F-4D97-AF65-F5344CB8AC3E}">
        <p14:creationId xmlns:p14="http://schemas.microsoft.com/office/powerpoint/2010/main" val="481687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0EA3E13-5D37-4642-8C50-F24181319CEF}"/>
              </a:ext>
            </a:extLst>
          </p:cNvPr>
          <p:cNvSpPr>
            <a:spLocks noGrp="1"/>
          </p:cNvSpPr>
          <p:nvPr>
            <p:ph type="title"/>
          </p:nvPr>
        </p:nvSpPr>
        <p:spPr/>
        <p:txBody>
          <a:bodyPr>
            <a:spAutoFit/>
          </a:bodyPr>
          <a:lstStyle/>
          <a:p>
            <a:r>
              <a:rPr lang="en-US" dirty="0"/>
              <a:t>General American Express Talking Points</a:t>
            </a:r>
          </a:p>
        </p:txBody>
      </p:sp>
      <p:graphicFrame>
        <p:nvGraphicFramePr>
          <p:cNvPr id="4" name="Table 3">
            <a:extLst>
              <a:ext uri="{FF2B5EF4-FFF2-40B4-BE49-F238E27FC236}">
                <a16:creationId xmlns:a16="http://schemas.microsoft.com/office/drawing/2014/main" xmlns="" id="{ECE8B385-E7EC-7042-9C4A-88EAA61DFD54}"/>
              </a:ext>
            </a:extLst>
          </p:cNvPr>
          <p:cNvGraphicFramePr>
            <a:graphicFrameLocks noGrp="1"/>
          </p:cNvGraphicFramePr>
          <p:nvPr>
            <p:extLst>
              <p:ext uri="{D42A27DB-BD31-4B8C-83A1-F6EECF244321}">
                <p14:modId xmlns:p14="http://schemas.microsoft.com/office/powerpoint/2010/main" val="3068569074"/>
              </p:ext>
            </p:extLst>
          </p:nvPr>
        </p:nvGraphicFramePr>
        <p:xfrm>
          <a:off x="560717" y="1097280"/>
          <a:ext cx="12731816" cy="5598432"/>
        </p:xfrm>
        <a:graphic>
          <a:graphicData uri="http://schemas.openxmlformats.org/drawingml/2006/table">
            <a:tbl>
              <a:tblPr firstRow="1" firstCol="1" bandRow="1">
                <a:tableStyleId>{69CF1AB2-1976-4502-BF36-3FF5EA218861}</a:tableStyleId>
              </a:tblPr>
              <a:tblGrid>
                <a:gridCol w="6473928">
                  <a:extLst>
                    <a:ext uri="{9D8B030D-6E8A-4147-A177-3AD203B41FA5}">
                      <a16:colId xmlns:a16="http://schemas.microsoft.com/office/drawing/2014/main" xmlns="" val="20000"/>
                    </a:ext>
                  </a:extLst>
                </a:gridCol>
                <a:gridCol w="2460608">
                  <a:extLst>
                    <a:ext uri="{9D8B030D-6E8A-4147-A177-3AD203B41FA5}">
                      <a16:colId xmlns:a16="http://schemas.microsoft.com/office/drawing/2014/main" xmlns="" val="20001"/>
                    </a:ext>
                  </a:extLst>
                </a:gridCol>
                <a:gridCol w="3797280">
                  <a:extLst>
                    <a:ext uri="{9D8B030D-6E8A-4147-A177-3AD203B41FA5}">
                      <a16:colId xmlns:a16="http://schemas.microsoft.com/office/drawing/2014/main" xmlns="" val="20002"/>
                    </a:ext>
                  </a:extLst>
                </a:gridCol>
              </a:tblGrid>
              <a:tr h="447312">
                <a:tc>
                  <a:txBody>
                    <a:bodyPr/>
                    <a:lstStyle/>
                    <a:p>
                      <a:pPr marL="91440" marR="0" algn="ctr">
                        <a:spcBef>
                          <a:spcPts val="0"/>
                        </a:spcBef>
                        <a:spcAft>
                          <a:spcPts val="0"/>
                        </a:spcAft>
                      </a:pPr>
                      <a:r>
                        <a:rPr lang="en-US" sz="1800" b="0" i="0" dirty="0">
                          <a:solidFill>
                            <a:schemeClr val="bg1"/>
                          </a:solidFill>
                          <a:effectLst/>
                          <a:latin typeface="Cambria" panose="02040503050406030204" pitchFamily="18" charset="0"/>
                        </a:rPr>
                        <a:t>Claim/Approved Copy</a:t>
                      </a:r>
                      <a:endParaRPr lang="en-US" sz="1800" b="0" i="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txBody>
                  <a:tcPr marL="32320" marR="32320" marT="0" marB="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solidFill>
                      <a:schemeClr val="accent1"/>
                    </a:solidFill>
                  </a:tcPr>
                </a:tc>
                <a:tc>
                  <a:txBody>
                    <a:bodyPr/>
                    <a:lstStyle/>
                    <a:p>
                      <a:pPr marL="0" marR="0" algn="ctr">
                        <a:spcBef>
                          <a:spcPts val="0"/>
                        </a:spcBef>
                        <a:spcAft>
                          <a:spcPts val="0"/>
                        </a:spcAft>
                      </a:pPr>
                      <a:r>
                        <a:rPr lang="en-US" sz="1800" b="0" i="0" dirty="0">
                          <a:solidFill>
                            <a:schemeClr val="bg1"/>
                          </a:solidFill>
                          <a:effectLst/>
                          <a:latin typeface="Cambria" panose="02040503050406030204" pitchFamily="18" charset="0"/>
                        </a:rPr>
                        <a:t>Disclosure</a:t>
                      </a:r>
                      <a:endParaRPr lang="en-US" sz="1800" b="0" i="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txBody>
                  <a:tcPr marL="32320" marR="3232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solidFill>
                      <a:schemeClr val="accent1"/>
                    </a:solidFill>
                  </a:tcPr>
                </a:tc>
                <a:tc>
                  <a:txBody>
                    <a:bodyPr/>
                    <a:lstStyle/>
                    <a:p>
                      <a:pPr marL="91440" marR="0" algn="ctr">
                        <a:spcBef>
                          <a:spcPts val="0"/>
                        </a:spcBef>
                        <a:spcAft>
                          <a:spcPts val="0"/>
                        </a:spcAft>
                      </a:pPr>
                      <a:r>
                        <a:rPr lang="en-US" sz="1800" b="0" i="0" dirty="0">
                          <a:solidFill>
                            <a:schemeClr val="bg1"/>
                          </a:solidFill>
                          <a:effectLst/>
                          <a:latin typeface="Cambria" panose="02040503050406030204" pitchFamily="18" charset="0"/>
                        </a:rPr>
                        <a:t>Guidelines</a:t>
                      </a:r>
                      <a:endParaRPr lang="en-US" sz="1800" b="0" i="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txBody>
                  <a:tcPr marL="0" marR="0" marT="0" marB="0" anchor="ctr">
                    <a:lnL w="9525"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solidFill>
                      <a:schemeClr val="accent1"/>
                    </a:solidFill>
                  </a:tcPr>
                </a:tc>
                <a:extLst>
                  <a:ext uri="{0D108BD9-81ED-4DB2-BD59-A6C34878D82A}">
                    <a16:rowId xmlns:a16="http://schemas.microsoft.com/office/drawing/2014/main" xmlns="" val="10000"/>
                  </a:ext>
                </a:extLst>
              </a:tr>
              <a:tr h="0">
                <a:tc>
                  <a:txBody>
                    <a:bodyPr/>
                    <a:lstStyle/>
                    <a:p>
                      <a:pPr marL="0" marR="0">
                        <a:spcBef>
                          <a:spcPts val="0"/>
                        </a:spcBef>
                        <a:spcAft>
                          <a:spcPts val="0"/>
                        </a:spcAft>
                      </a:pPr>
                      <a:r>
                        <a:rPr lang="en-US" sz="1400" b="0" dirty="0">
                          <a:solidFill>
                            <a:schemeClr val="tx2"/>
                          </a:solidFill>
                          <a:effectLst/>
                          <a:latin typeface="+mn-lt"/>
                        </a:rPr>
                        <a:t>There are several components to our business model that give us unique advantages versus our competitors. Our customer and geographic diversity, our revenue mix, our integrated payments platform, our ability to generate steady operating leverage as we grow, and a world class brand and service. </a:t>
                      </a:r>
                      <a:endParaRPr lang="en-US" sz="1400" b="0" dirty="0">
                        <a:solidFill>
                          <a:schemeClr val="tx2"/>
                        </a:solidFill>
                        <a:effectLst/>
                        <a:latin typeface="+mn-lt"/>
                        <a:ea typeface="Calibri" panose="020F0502020204030204" pitchFamily="34" charset="0"/>
                        <a:cs typeface="Times New Roman" panose="02020603050405020304" pitchFamily="18" charset="0"/>
                      </a:endParaRP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B w="9525" cap="flat" cmpd="sng" algn="ctr">
                      <a:solidFill>
                        <a:schemeClr val="accent3"/>
                      </a:solidFill>
                      <a:prstDash val="solid"/>
                      <a:round/>
                      <a:headEnd type="none" w="med" len="med"/>
                      <a:tailEnd type="none" w="med" len="med"/>
                    </a:lnB>
                    <a:noFill/>
                  </a:tcPr>
                </a:tc>
                <a:tc>
                  <a:txBody>
                    <a:bodyPr/>
                    <a:lstStyle/>
                    <a:p>
                      <a:pPr marL="0" marR="0" algn="ctr">
                        <a:spcBef>
                          <a:spcPts val="0"/>
                        </a:spcBef>
                        <a:spcAft>
                          <a:spcPts val="0"/>
                        </a:spcAft>
                      </a:pPr>
                      <a:r>
                        <a:rPr lang="en-US" sz="1400" b="0" i="0" dirty="0">
                          <a:solidFill>
                            <a:schemeClr val="tx2"/>
                          </a:solidFill>
                          <a:effectLst/>
                          <a:latin typeface="Arial" panose="020B0604020202020204" pitchFamily="34" charset="0"/>
                        </a:rPr>
                        <a:t>N/A</a:t>
                      </a:r>
                      <a:endParaRPr lang="en-US" sz="1400" b="0" i="0" dirty="0">
                        <a:solidFill>
                          <a:schemeClr val="tx2"/>
                        </a:solidFill>
                        <a:effectLst/>
                        <a:latin typeface="Arial" panose="020B0604020202020204" pitchFamily="34" charset="0"/>
                        <a:ea typeface="Calibri" panose="020F0502020204030204" pitchFamily="34" charset="0"/>
                        <a:cs typeface="Times New Roman" panose="02020603050405020304" pitchFamily="18" charset="0"/>
                      </a:endParaRPr>
                    </a:p>
                  </a:txBody>
                  <a:tcPr marT="91440" marB="91440" anchor="ctr">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B w="9525" cap="flat" cmpd="sng" algn="ctr">
                      <a:solidFill>
                        <a:schemeClr val="accent3"/>
                      </a:solidFill>
                      <a:prstDash val="solid"/>
                      <a:round/>
                      <a:headEnd type="none" w="med" len="med"/>
                      <a:tailEnd type="none" w="med" len="med"/>
                    </a:lnB>
                    <a:noFill/>
                  </a:tcPr>
                </a:tc>
                <a:tc>
                  <a:txBody>
                    <a:bodyPr/>
                    <a:lstStyle/>
                    <a:p>
                      <a:pPr marL="91440" marR="0" algn="l">
                        <a:spcBef>
                          <a:spcPts val="0"/>
                        </a:spcBef>
                        <a:spcAft>
                          <a:spcPts val="0"/>
                        </a:spcAft>
                      </a:pPr>
                      <a:r>
                        <a:rPr lang="en-US" sz="1400" b="0" i="0" dirty="0">
                          <a:solidFill>
                            <a:schemeClr val="tx2"/>
                          </a:solidFill>
                          <a:effectLst/>
                          <a:latin typeface="Arial" panose="020B0604020202020204" pitchFamily="34" charset="0"/>
                        </a:rPr>
                        <a:t>Approved for one on one conversations, </a:t>
                      </a:r>
                      <a:br>
                        <a:rPr lang="en-US" sz="1400" b="0" i="0" dirty="0">
                          <a:solidFill>
                            <a:schemeClr val="tx2"/>
                          </a:solidFill>
                          <a:effectLst/>
                          <a:latin typeface="Arial" panose="020B0604020202020204" pitchFamily="34" charset="0"/>
                        </a:rPr>
                      </a:br>
                      <a:r>
                        <a:rPr lang="en-US" sz="1400" b="0" i="0" dirty="0">
                          <a:solidFill>
                            <a:schemeClr val="tx2"/>
                          </a:solidFill>
                          <a:effectLst/>
                          <a:latin typeface="Arial" panose="020B0604020202020204" pitchFamily="34" charset="0"/>
                        </a:rPr>
                        <a:t>not approved for broad-based marketing</a:t>
                      </a:r>
                      <a:endParaRPr lang="en-US" sz="1400" b="0" i="0" dirty="0">
                        <a:solidFill>
                          <a:schemeClr val="tx2"/>
                        </a:solidFill>
                        <a:effectLst/>
                        <a:latin typeface="Arial" panose="020B0604020202020204" pitchFamily="34" charset="0"/>
                        <a:ea typeface="Calibri" panose="020F0502020204030204" pitchFamily="34" charset="0"/>
                        <a:cs typeface="Times New Roman" panose="02020603050405020304" pitchFamily="18" charset="0"/>
                      </a:endParaRPr>
                    </a:p>
                  </a:txBody>
                  <a:tcPr marR="0" marT="91440" marB="91440" anchor="ctr">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B w="9525"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xmlns="" val="10001"/>
                  </a:ext>
                </a:extLst>
              </a:tr>
              <a:tr h="0">
                <a:tc>
                  <a:txBody>
                    <a:bodyPr/>
                    <a:lstStyle/>
                    <a:p>
                      <a:pPr marL="0" marR="0">
                        <a:spcBef>
                          <a:spcPts val="0"/>
                        </a:spcBef>
                        <a:spcAft>
                          <a:spcPts val="0"/>
                        </a:spcAft>
                      </a:pPr>
                      <a:r>
                        <a:rPr lang="en-US" sz="1400" b="0" dirty="0">
                          <a:solidFill>
                            <a:schemeClr val="tx2"/>
                          </a:solidFill>
                          <a:effectLst/>
                          <a:latin typeface="+mn-lt"/>
                        </a:rPr>
                        <a:t>We operate in over 130 countries globally, 43% of our billings are from consumers, 40% from commercial clients, and 17% are from our Network Services business. </a:t>
                      </a:r>
                      <a:endParaRPr lang="en-US" sz="1400" b="0" dirty="0">
                        <a:solidFill>
                          <a:schemeClr val="tx2"/>
                        </a:solidFill>
                        <a:effectLst/>
                        <a:latin typeface="+mn-lt"/>
                        <a:ea typeface="Calibri" panose="020F0502020204030204" pitchFamily="34" charset="0"/>
                        <a:cs typeface="Times New Roman" panose="02020603050405020304" pitchFamily="18" charset="0"/>
                      </a:endParaRP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tc>
                  <a:txBody>
                    <a:bodyPr/>
                    <a:lstStyle/>
                    <a:p>
                      <a:pPr marL="0" marR="0" algn="ctr">
                        <a:spcBef>
                          <a:spcPts val="0"/>
                        </a:spcBef>
                        <a:spcAft>
                          <a:spcPts val="0"/>
                        </a:spcAft>
                      </a:pPr>
                      <a:r>
                        <a:rPr lang="en-US" sz="1400" b="0" i="0" dirty="0">
                          <a:solidFill>
                            <a:schemeClr val="tx2"/>
                          </a:solidFill>
                          <a:effectLst/>
                          <a:latin typeface="Arial" panose="020B0604020202020204" pitchFamily="34" charset="0"/>
                        </a:rPr>
                        <a:t>As of 2018</a:t>
                      </a:r>
                      <a:endParaRPr lang="en-US" sz="1400" b="0" i="0" dirty="0">
                        <a:solidFill>
                          <a:schemeClr val="tx2"/>
                        </a:solidFill>
                        <a:effectLst/>
                        <a:latin typeface="Arial" panose="020B0604020202020204" pitchFamily="34" charset="0"/>
                        <a:ea typeface="Calibri" panose="020F0502020204030204" pitchFamily="34" charset="0"/>
                        <a:cs typeface="Times New Roman" panose="02020603050405020304" pitchFamily="18" charset="0"/>
                      </a:endParaRPr>
                    </a:p>
                  </a:txBody>
                  <a:tcPr marT="91440" marB="91440" anchor="ctr">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tc>
                  <a:txBody>
                    <a:bodyPr/>
                    <a:lstStyle/>
                    <a:p>
                      <a:pPr marL="91440" marR="0" algn="l">
                        <a:spcBef>
                          <a:spcPts val="0"/>
                        </a:spcBef>
                        <a:spcAft>
                          <a:spcPts val="0"/>
                        </a:spcAft>
                      </a:pPr>
                      <a:r>
                        <a:rPr lang="en-US" sz="1400" b="0" i="0" dirty="0">
                          <a:solidFill>
                            <a:schemeClr val="tx2"/>
                          </a:solidFill>
                          <a:effectLst/>
                          <a:latin typeface="Arial" panose="020B0604020202020204" pitchFamily="34" charset="0"/>
                        </a:rPr>
                        <a:t>Approved for one on one conversations, </a:t>
                      </a:r>
                      <a:br>
                        <a:rPr lang="en-US" sz="1400" b="0" i="0" dirty="0">
                          <a:solidFill>
                            <a:schemeClr val="tx2"/>
                          </a:solidFill>
                          <a:effectLst/>
                          <a:latin typeface="Arial" panose="020B0604020202020204" pitchFamily="34" charset="0"/>
                        </a:rPr>
                      </a:br>
                      <a:r>
                        <a:rPr lang="en-US" sz="1400" b="0" i="0" dirty="0">
                          <a:solidFill>
                            <a:schemeClr val="tx2"/>
                          </a:solidFill>
                          <a:effectLst/>
                          <a:latin typeface="Arial" panose="020B0604020202020204" pitchFamily="34" charset="0"/>
                        </a:rPr>
                        <a:t>not approved for broad-based marketing</a:t>
                      </a:r>
                      <a:endParaRPr lang="en-US" sz="1400" b="0" i="0" dirty="0">
                        <a:solidFill>
                          <a:schemeClr val="tx2"/>
                        </a:solidFill>
                        <a:effectLst/>
                        <a:latin typeface="Arial" panose="020B0604020202020204" pitchFamily="34" charset="0"/>
                        <a:ea typeface="Calibri" panose="020F0502020204030204" pitchFamily="34" charset="0"/>
                        <a:cs typeface="Times New Roman" panose="02020603050405020304" pitchFamily="18" charset="0"/>
                      </a:endParaRPr>
                    </a:p>
                  </a:txBody>
                  <a:tcPr marR="0" marT="91440" marB="91440" anchor="ctr">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extLst>
                  <a:ext uri="{0D108BD9-81ED-4DB2-BD59-A6C34878D82A}">
                    <a16:rowId xmlns:a16="http://schemas.microsoft.com/office/drawing/2014/main" xmlns="" val="10002"/>
                  </a:ext>
                </a:extLst>
              </a:tr>
              <a:tr h="0">
                <a:tc>
                  <a:txBody>
                    <a:bodyPr/>
                    <a:lstStyle/>
                    <a:p>
                      <a:pPr marL="0" marR="0">
                        <a:spcBef>
                          <a:spcPts val="0"/>
                        </a:spcBef>
                        <a:spcAft>
                          <a:spcPts val="0"/>
                        </a:spcAft>
                      </a:pPr>
                      <a:r>
                        <a:rPr lang="en-US" sz="1400" b="0" dirty="0">
                          <a:solidFill>
                            <a:schemeClr val="tx2"/>
                          </a:solidFill>
                          <a:effectLst/>
                          <a:latin typeface="+mn-lt"/>
                        </a:rPr>
                        <a:t>35% of our billings are from international, international segments are the fastest growing for us </a:t>
                      </a:r>
                      <a:endParaRPr lang="en-US" sz="1400" b="0" dirty="0">
                        <a:solidFill>
                          <a:schemeClr val="tx2"/>
                        </a:solidFill>
                        <a:effectLst/>
                        <a:latin typeface="+mn-lt"/>
                        <a:ea typeface="Calibri" panose="020F0502020204030204" pitchFamily="34" charset="0"/>
                        <a:cs typeface="Times New Roman" panose="02020603050405020304" pitchFamily="18" charset="0"/>
                      </a:endParaRP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a:txBody>
                    <a:bodyPr/>
                    <a:lstStyle/>
                    <a:p>
                      <a:pPr marL="0" marR="0" algn="ctr">
                        <a:spcBef>
                          <a:spcPts val="0"/>
                        </a:spcBef>
                        <a:spcAft>
                          <a:spcPts val="0"/>
                        </a:spcAft>
                      </a:pPr>
                      <a:r>
                        <a:rPr lang="en-US" sz="1400" b="0" i="0" dirty="0">
                          <a:solidFill>
                            <a:schemeClr val="tx2"/>
                          </a:solidFill>
                          <a:effectLst/>
                          <a:latin typeface="Arial" panose="020B0604020202020204" pitchFamily="34" charset="0"/>
                        </a:rPr>
                        <a:t>As of 2018</a:t>
                      </a:r>
                      <a:endParaRPr lang="en-US" sz="1400" b="0" i="0" dirty="0">
                        <a:solidFill>
                          <a:schemeClr val="tx2"/>
                        </a:solidFill>
                        <a:effectLst/>
                        <a:latin typeface="Arial" panose="020B0604020202020204" pitchFamily="34" charset="0"/>
                        <a:ea typeface="Calibri" panose="020F0502020204030204" pitchFamily="34" charset="0"/>
                        <a:cs typeface="Times New Roman" panose="02020603050405020304" pitchFamily="18" charset="0"/>
                      </a:endParaRPr>
                    </a:p>
                  </a:txBody>
                  <a:tcPr marT="91440" marB="91440" anchor="ctr">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a:txBody>
                    <a:bodyPr/>
                    <a:lstStyle/>
                    <a:p>
                      <a:pPr marL="91440" marR="0" algn="l">
                        <a:spcBef>
                          <a:spcPts val="0"/>
                        </a:spcBef>
                        <a:spcAft>
                          <a:spcPts val="0"/>
                        </a:spcAft>
                      </a:pPr>
                      <a:r>
                        <a:rPr lang="en-US" sz="1400" b="0" i="0" dirty="0">
                          <a:solidFill>
                            <a:schemeClr val="tx2"/>
                          </a:solidFill>
                          <a:effectLst/>
                          <a:latin typeface="Arial" panose="020B0604020202020204" pitchFamily="34" charset="0"/>
                        </a:rPr>
                        <a:t>Approved for one on one conversations, </a:t>
                      </a:r>
                      <a:br>
                        <a:rPr lang="en-US" sz="1400" b="0" i="0" dirty="0">
                          <a:solidFill>
                            <a:schemeClr val="tx2"/>
                          </a:solidFill>
                          <a:effectLst/>
                          <a:latin typeface="Arial" panose="020B0604020202020204" pitchFamily="34" charset="0"/>
                        </a:rPr>
                      </a:br>
                      <a:r>
                        <a:rPr lang="en-US" sz="1400" b="0" i="0" dirty="0">
                          <a:solidFill>
                            <a:schemeClr val="tx2"/>
                          </a:solidFill>
                          <a:effectLst/>
                          <a:latin typeface="Arial" panose="020B0604020202020204" pitchFamily="34" charset="0"/>
                        </a:rPr>
                        <a:t>not approved for broad-based marketing</a:t>
                      </a:r>
                      <a:endParaRPr lang="en-US" sz="1400" b="0" i="0" dirty="0">
                        <a:solidFill>
                          <a:schemeClr val="tx2"/>
                        </a:solidFill>
                        <a:effectLst/>
                        <a:latin typeface="Arial" panose="020B0604020202020204" pitchFamily="34" charset="0"/>
                        <a:ea typeface="Calibri" panose="020F0502020204030204" pitchFamily="34" charset="0"/>
                        <a:cs typeface="Times New Roman" panose="02020603050405020304" pitchFamily="18" charset="0"/>
                      </a:endParaRPr>
                    </a:p>
                  </a:txBody>
                  <a:tcPr marR="0" marT="91440" marB="91440" anchor="ctr">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xmlns="" val="10003"/>
                  </a:ext>
                </a:extLst>
              </a:tr>
              <a:tr h="489749">
                <a:tc>
                  <a:txBody>
                    <a:bodyPr/>
                    <a:lstStyle/>
                    <a:p>
                      <a:pPr marL="0" marR="0" algn="l" rtl="0" eaLnBrk="1" fontAlgn="t" latinLnBrk="0" hangingPunct="1">
                        <a:spcBef>
                          <a:spcPts val="0"/>
                        </a:spcBef>
                        <a:spcAft>
                          <a:spcPts val="0"/>
                        </a:spcAft>
                      </a:pPr>
                      <a:r>
                        <a:rPr lang="en-US" sz="1400" b="0" i="0" u="none" strike="noStrike" kern="1200" dirty="0">
                          <a:solidFill>
                            <a:schemeClr val="tx2"/>
                          </a:solidFill>
                          <a:effectLst/>
                          <a:latin typeface="+mn-lt"/>
                        </a:rPr>
                        <a:t>In April we launched a new communications platform which includes a new advertising campaign that builds on our traditional strengths of trusts service and security but in a more modern and comprehensive way that reflects the unique nature of our differentiated model </a:t>
                      </a:r>
                      <a:endParaRPr lang="en-US" sz="1400" b="0" i="0" u="none" strike="noStrike" dirty="0">
                        <a:solidFill>
                          <a:schemeClr val="tx2"/>
                        </a:solidFill>
                        <a:effectLst/>
                        <a:latin typeface="+mn-lt"/>
                      </a:endParaRP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tc>
                  <a:txBody>
                    <a:bodyPr/>
                    <a:lstStyle/>
                    <a:p>
                      <a:pPr marL="0" marR="0" algn="ctr" rtl="0" eaLnBrk="1" fontAlgn="t" latinLnBrk="0" hangingPunct="1">
                        <a:spcBef>
                          <a:spcPts val="0"/>
                        </a:spcBef>
                        <a:spcAft>
                          <a:spcPts val="0"/>
                        </a:spcAft>
                      </a:pPr>
                      <a:r>
                        <a:rPr lang="en-US" sz="1400" b="0" i="0" u="none" strike="noStrike" kern="1200" dirty="0">
                          <a:solidFill>
                            <a:schemeClr val="tx2"/>
                          </a:solidFill>
                          <a:effectLst/>
                          <a:latin typeface="Arial" panose="020B0604020202020204" pitchFamily="34" charset="0"/>
                        </a:rPr>
                        <a:t>N/A</a:t>
                      </a:r>
                      <a:endParaRPr lang="en-US" sz="1400" b="0" i="0" u="none" strike="noStrike" dirty="0">
                        <a:solidFill>
                          <a:schemeClr val="tx2"/>
                        </a:solidFill>
                        <a:effectLst/>
                        <a:latin typeface="Arial" panose="020B0604020202020204" pitchFamily="34" charset="0"/>
                      </a:endParaRPr>
                    </a:p>
                  </a:txBody>
                  <a:tcPr marT="91440" marB="91440" anchor="ctr">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tc>
                  <a:txBody>
                    <a:bodyPr/>
                    <a:lstStyle/>
                    <a:p>
                      <a:pPr marL="91440" marR="0" algn="ctr" rtl="0" eaLnBrk="1" fontAlgn="t" latinLnBrk="0" hangingPunct="1">
                        <a:spcBef>
                          <a:spcPts val="0"/>
                        </a:spcBef>
                        <a:spcAft>
                          <a:spcPts val="0"/>
                        </a:spcAft>
                      </a:pPr>
                      <a:r>
                        <a:rPr lang="en-US" sz="1400" b="0" i="0" u="none" strike="noStrike" kern="1200" dirty="0">
                          <a:solidFill>
                            <a:schemeClr val="tx2"/>
                          </a:solidFill>
                          <a:effectLst/>
                          <a:latin typeface="Arial" panose="020B0604020202020204" pitchFamily="34" charset="0"/>
                        </a:rPr>
                        <a:t>N/A</a:t>
                      </a:r>
                      <a:endParaRPr lang="en-US" sz="1400" b="0" i="0" u="none" strike="noStrike" dirty="0">
                        <a:solidFill>
                          <a:schemeClr val="tx2"/>
                        </a:solidFill>
                        <a:effectLst/>
                        <a:latin typeface="Arial" panose="020B0604020202020204" pitchFamily="34" charset="0"/>
                      </a:endParaRPr>
                    </a:p>
                  </a:txBody>
                  <a:tcPr marR="0" marT="91440" marB="91440" anchor="ctr">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extLst>
                  <a:ext uri="{0D108BD9-81ED-4DB2-BD59-A6C34878D82A}">
                    <a16:rowId xmlns:a16="http://schemas.microsoft.com/office/drawing/2014/main" xmlns="" val="10004"/>
                  </a:ext>
                </a:extLst>
              </a:tr>
              <a:tr h="489749">
                <a:tc>
                  <a:txBody>
                    <a:bodyPr/>
                    <a:lstStyle/>
                    <a:p>
                      <a:pPr marL="0" marR="0">
                        <a:spcBef>
                          <a:spcPts val="0"/>
                        </a:spcBef>
                        <a:spcAft>
                          <a:spcPts val="0"/>
                        </a:spcAft>
                      </a:pPr>
                      <a:r>
                        <a:rPr lang="en-US" sz="1400" b="0" dirty="0">
                          <a:solidFill>
                            <a:schemeClr val="tx2"/>
                          </a:solidFill>
                          <a:effectLst/>
                          <a:latin typeface="+mn-lt"/>
                        </a:rPr>
                        <a:t>Our new communications platform is global, it is being used across both our consumer and business segments and it drives home what our brand is all about, building enduring relationships with all of our customers singularly and through their intertwined business and personal lives </a:t>
                      </a:r>
                      <a:endParaRPr lang="en-US" sz="1400" b="0" dirty="0">
                        <a:solidFill>
                          <a:schemeClr val="tx2"/>
                        </a:solidFill>
                        <a:effectLst/>
                        <a:latin typeface="+mn-lt"/>
                        <a:ea typeface="Calibri" panose="020F0502020204030204" pitchFamily="34" charset="0"/>
                        <a:cs typeface="Times New Roman" panose="02020603050405020304" pitchFamily="18" charset="0"/>
                      </a:endParaRP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a:txBody>
                    <a:bodyPr/>
                    <a:lstStyle/>
                    <a:p>
                      <a:pPr marL="0" marR="0" algn="ctr">
                        <a:spcBef>
                          <a:spcPts val="0"/>
                        </a:spcBef>
                        <a:spcAft>
                          <a:spcPts val="0"/>
                        </a:spcAft>
                      </a:pPr>
                      <a:r>
                        <a:rPr lang="en-US" sz="1400" b="0" i="0" dirty="0">
                          <a:solidFill>
                            <a:schemeClr val="tx2"/>
                          </a:solidFill>
                          <a:effectLst/>
                          <a:latin typeface="Arial" panose="020B0604020202020204" pitchFamily="34" charset="0"/>
                        </a:rPr>
                        <a:t>N/A</a:t>
                      </a:r>
                      <a:endParaRPr lang="en-US" sz="1400" b="0" i="0" dirty="0">
                        <a:solidFill>
                          <a:schemeClr val="tx2"/>
                        </a:solidFill>
                        <a:effectLst/>
                        <a:latin typeface="Arial" panose="020B0604020202020204" pitchFamily="34" charset="0"/>
                        <a:ea typeface="Calibri" panose="020F0502020204030204" pitchFamily="34" charset="0"/>
                        <a:cs typeface="Times New Roman" panose="02020603050405020304" pitchFamily="18" charset="0"/>
                      </a:endParaRPr>
                    </a:p>
                  </a:txBody>
                  <a:tcPr marT="91440" marB="91440" anchor="ctr">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a:txBody>
                    <a:bodyPr/>
                    <a:lstStyle/>
                    <a:p>
                      <a:pPr marL="0" marR="0" algn="ctr">
                        <a:spcBef>
                          <a:spcPts val="0"/>
                        </a:spcBef>
                        <a:spcAft>
                          <a:spcPts val="0"/>
                        </a:spcAft>
                      </a:pPr>
                      <a:r>
                        <a:rPr lang="en-US" sz="1400" b="0" i="0" dirty="0">
                          <a:solidFill>
                            <a:schemeClr val="tx2"/>
                          </a:solidFill>
                          <a:effectLst/>
                          <a:latin typeface="Arial" panose="020B0604020202020204" pitchFamily="34" charset="0"/>
                        </a:rPr>
                        <a:t>N/A</a:t>
                      </a:r>
                      <a:endParaRPr lang="en-US" sz="1400" b="0" i="0" dirty="0">
                        <a:solidFill>
                          <a:schemeClr val="tx2"/>
                        </a:solidFill>
                        <a:effectLst/>
                        <a:latin typeface="Arial" panose="020B0604020202020204" pitchFamily="34" charset="0"/>
                        <a:ea typeface="Calibri" panose="020F0502020204030204" pitchFamily="34" charset="0"/>
                        <a:cs typeface="Times New Roman" panose="02020603050405020304" pitchFamily="18" charset="0"/>
                      </a:endParaRPr>
                    </a:p>
                  </a:txBody>
                  <a:tcPr marR="0" marT="91440" marB="91440" anchor="ctr">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xmlns="" val="1048892280"/>
                  </a:ext>
                </a:extLst>
              </a:tr>
              <a:tr h="489749">
                <a:tc>
                  <a:txBody>
                    <a:bodyPr/>
                    <a:lstStyle/>
                    <a:p>
                      <a:pPr marL="0" marR="0">
                        <a:spcBef>
                          <a:spcPts val="0"/>
                        </a:spcBef>
                        <a:spcAft>
                          <a:spcPts val="0"/>
                        </a:spcAft>
                      </a:pPr>
                      <a:r>
                        <a:rPr lang="en-US" sz="1400" b="0" dirty="0">
                          <a:solidFill>
                            <a:schemeClr val="tx2"/>
                          </a:solidFill>
                          <a:effectLst/>
                          <a:latin typeface="+mn-lt"/>
                        </a:rPr>
                        <a:t>In 2017, we had record new acquisitions of the Platinum Card and nearly half of these new customers were less than 35 years old. </a:t>
                      </a:r>
                      <a:endParaRPr lang="en-US" sz="1400" b="0" dirty="0">
                        <a:solidFill>
                          <a:schemeClr val="tx2"/>
                        </a:solidFill>
                        <a:effectLst/>
                        <a:latin typeface="+mn-lt"/>
                        <a:ea typeface="Calibri" panose="020F0502020204030204" pitchFamily="34" charset="0"/>
                        <a:cs typeface="Times New Roman" panose="02020603050405020304" pitchFamily="18" charset="0"/>
                      </a:endParaRP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noFill/>
                      <a:prstDash val="solid"/>
                      <a:round/>
                      <a:headEnd type="none" w="med" len="med"/>
                      <a:tailEnd type="none" w="med" len="med"/>
                    </a:lnB>
                    <a:solidFill>
                      <a:schemeClr val="accent4">
                        <a:alpha val="20000"/>
                      </a:schemeClr>
                    </a:solidFill>
                  </a:tcPr>
                </a:tc>
                <a:tc>
                  <a:txBody>
                    <a:bodyPr/>
                    <a:lstStyle/>
                    <a:p>
                      <a:pPr marL="0" marR="0" algn="l">
                        <a:spcBef>
                          <a:spcPts val="0"/>
                        </a:spcBef>
                        <a:spcAft>
                          <a:spcPts val="0"/>
                        </a:spcAft>
                      </a:pPr>
                      <a:r>
                        <a:rPr lang="en-US" sz="1400" b="0" i="0" dirty="0">
                          <a:solidFill>
                            <a:schemeClr val="tx2"/>
                          </a:solidFill>
                          <a:effectLst/>
                          <a:latin typeface="Arial" panose="020B0604020202020204" pitchFamily="34" charset="0"/>
                        </a:rPr>
                        <a:t>Disclosure: new accounts through 2017 year over year</a:t>
                      </a:r>
                      <a:endParaRPr lang="en-US" sz="1400" b="0" i="0" dirty="0">
                        <a:solidFill>
                          <a:schemeClr val="tx2"/>
                        </a:solidFill>
                        <a:effectLst/>
                        <a:latin typeface="Arial" panose="020B0604020202020204" pitchFamily="34" charset="0"/>
                        <a:ea typeface="Calibri" panose="020F0502020204030204" pitchFamily="34" charset="0"/>
                        <a:cs typeface="Times New Roman" panose="02020603050405020304" pitchFamily="18" charset="0"/>
                      </a:endParaRPr>
                    </a:p>
                  </a:txBody>
                  <a:tcPr marT="91440" marB="91440" anchor="ctr">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noFill/>
                      <a:prstDash val="solid"/>
                      <a:round/>
                      <a:headEnd type="none" w="med" len="med"/>
                      <a:tailEnd type="none" w="med" len="med"/>
                    </a:lnB>
                    <a:solidFill>
                      <a:schemeClr val="accent4">
                        <a:alpha val="20000"/>
                      </a:schemeClr>
                    </a:solidFill>
                  </a:tcPr>
                </a:tc>
                <a:tc>
                  <a:txBody>
                    <a:bodyPr/>
                    <a:lstStyle/>
                    <a:p>
                      <a:pPr algn="ctr">
                        <a:lnSpc>
                          <a:spcPct val="105000"/>
                        </a:lnSpc>
                        <a:spcAft>
                          <a:spcPts val="800"/>
                        </a:spcAft>
                      </a:pPr>
                      <a:r>
                        <a:rPr lang="en-US" sz="1400" b="0" i="0" dirty="0">
                          <a:solidFill>
                            <a:schemeClr val="tx2"/>
                          </a:solidFill>
                          <a:effectLst/>
                          <a:latin typeface="Arial" panose="020B0604020202020204" pitchFamily="34" charset="0"/>
                        </a:rPr>
                        <a:t>N/A</a:t>
                      </a:r>
                    </a:p>
                  </a:txBody>
                  <a:tcPr marR="0" marT="91440" marB="91440" anchor="ctr">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noFill/>
                      <a:prstDash val="solid"/>
                      <a:round/>
                      <a:headEnd type="none" w="med" len="med"/>
                      <a:tailEnd type="none" w="med" len="med"/>
                    </a:lnB>
                    <a:solidFill>
                      <a:schemeClr val="accent4">
                        <a:alpha val="20000"/>
                      </a:schemeClr>
                    </a:solidFill>
                  </a:tcPr>
                </a:tc>
                <a:extLst>
                  <a:ext uri="{0D108BD9-81ED-4DB2-BD59-A6C34878D82A}">
                    <a16:rowId xmlns:a16="http://schemas.microsoft.com/office/drawing/2014/main" xmlns="" val="338013057"/>
                  </a:ext>
                </a:extLst>
              </a:tr>
            </a:tbl>
          </a:graphicData>
        </a:graphic>
      </p:graphicFrame>
    </p:spTree>
    <p:extLst>
      <p:ext uri="{BB962C8B-B14F-4D97-AF65-F5344CB8AC3E}">
        <p14:creationId xmlns:p14="http://schemas.microsoft.com/office/powerpoint/2010/main" val="3345090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30D5296-1B6A-0841-8E31-26BE8FE14389}"/>
              </a:ext>
            </a:extLst>
          </p:cNvPr>
          <p:cNvSpPr>
            <a:spLocks noGrp="1"/>
          </p:cNvSpPr>
          <p:nvPr>
            <p:ph type="title"/>
          </p:nvPr>
        </p:nvSpPr>
        <p:spPr/>
        <p:txBody>
          <a:bodyPr/>
          <a:lstStyle/>
          <a:p>
            <a:r>
              <a:rPr lang="en-US" dirty="0"/>
              <a:t>Paying Customer Communication</a:t>
            </a:r>
          </a:p>
        </p:txBody>
      </p:sp>
      <p:sp>
        <p:nvSpPr>
          <p:cNvPr id="3" name="Content Placeholder 2">
            <a:extLst>
              <a:ext uri="{FF2B5EF4-FFF2-40B4-BE49-F238E27FC236}">
                <a16:creationId xmlns:a16="http://schemas.microsoft.com/office/drawing/2014/main" xmlns="" id="{D430B507-DB0E-424A-9D0A-3B53D5893C88}"/>
              </a:ext>
            </a:extLst>
          </p:cNvPr>
          <p:cNvSpPr>
            <a:spLocks noGrp="1"/>
          </p:cNvSpPr>
          <p:nvPr>
            <p:ph idx="12"/>
          </p:nvPr>
        </p:nvSpPr>
        <p:spPr>
          <a:xfrm>
            <a:off x="560717" y="1053459"/>
            <a:ext cx="12731817" cy="830997"/>
          </a:xfrm>
        </p:spPr>
        <p:txBody>
          <a:bodyPr>
            <a:spAutoFit/>
          </a:bodyPr>
          <a:lstStyle/>
          <a:p>
            <a:r>
              <a:rPr lang="en-US" dirty="0"/>
              <a:t>Paying customers of your Sponsored Merchants need to know they have the option to pay with American Express. </a:t>
            </a:r>
          </a:p>
          <a:p>
            <a:endParaRPr lang="en-US" dirty="0"/>
          </a:p>
          <a:p>
            <a:endParaRPr lang="en-US" dirty="0"/>
          </a:p>
        </p:txBody>
      </p:sp>
      <p:sp>
        <p:nvSpPr>
          <p:cNvPr id="4" name="Text Placeholder 3">
            <a:extLst>
              <a:ext uri="{FF2B5EF4-FFF2-40B4-BE49-F238E27FC236}">
                <a16:creationId xmlns:a16="http://schemas.microsoft.com/office/drawing/2014/main" xmlns="" id="{CAC50049-A00B-B542-80CD-B31405628BDC}"/>
              </a:ext>
            </a:extLst>
          </p:cNvPr>
          <p:cNvSpPr>
            <a:spLocks noGrp="1"/>
          </p:cNvSpPr>
          <p:nvPr>
            <p:ph type="body" sz="quarter" idx="13"/>
          </p:nvPr>
        </p:nvSpPr>
        <p:spPr>
          <a:xfrm>
            <a:off x="6764481" y="1941821"/>
            <a:ext cx="5794231" cy="3847207"/>
          </a:xfrm>
        </p:spPr>
        <p:txBody>
          <a:bodyPr wrap="square">
            <a:spAutoFit/>
          </a:bodyPr>
          <a:lstStyle/>
          <a:p>
            <a:pPr>
              <a:lnSpc>
                <a:spcPct val="100000"/>
              </a:lnSpc>
            </a:pPr>
            <a:r>
              <a:rPr lang="en-US" sz="1600" dirty="0">
                <a:solidFill>
                  <a:schemeClr val="accent5"/>
                </a:solidFill>
              </a:rPr>
              <a:t>This Playbook contains tools and resources to help you communicate to your customers that they have the ability and should add American Express to their payment options. </a:t>
            </a:r>
          </a:p>
          <a:p>
            <a:pPr>
              <a:lnSpc>
                <a:spcPct val="100000"/>
              </a:lnSpc>
            </a:pPr>
            <a:endParaRPr lang="en-US" sz="1600" dirty="0">
              <a:solidFill>
                <a:schemeClr val="accent5"/>
              </a:solidFill>
            </a:endParaRPr>
          </a:p>
          <a:p>
            <a:pPr>
              <a:lnSpc>
                <a:spcPct val="100000"/>
              </a:lnSpc>
            </a:pPr>
            <a:r>
              <a:rPr lang="en-US" sz="1600" dirty="0">
                <a:solidFill>
                  <a:schemeClr val="accent5"/>
                </a:solidFill>
              </a:rPr>
              <a:t>There are also tools and resources you can share with your customers so they can let their customers know payment options are available.</a:t>
            </a:r>
          </a:p>
          <a:p>
            <a:pPr>
              <a:lnSpc>
                <a:spcPct val="100000"/>
              </a:lnSpc>
            </a:pPr>
            <a:endParaRPr lang="en-US" sz="1600" dirty="0">
              <a:solidFill>
                <a:schemeClr val="accent5"/>
              </a:solidFill>
            </a:endParaRPr>
          </a:p>
          <a:p>
            <a:pPr>
              <a:lnSpc>
                <a:spcPct val="100000"/>
              </a:lnSpc>
            </a:pPr>
            <a:r>
              <a:rPr lang="en-US" sz="1600" dirty="0">
                <a:solidFill>
                  <a:schemeClr val="accent5"/>
                </a:solidFill>
              </a:rPr>
              <a:t>These resources are developed to be turnkey to make them easier for you to use, and implement as soon as possible.</a:t>
            </a:r>
          </a:p>
          <a:p>
            <a:pPr>
              <a:lnSpc>
                <a:spcPct val="100000"/>
              </a:lnSpc>
            </a:pPr>
            <a:endParaRPr lang="en-US" sz="1600" dirty="0">
              <a:solidFill>
                <a:schemeClr val="accent5"/>
              </a:solidFill>
            </a:endParaRPr>
          </a:p>
          <a:p>
            <a:pPr>
              <a:lnSpc>
                <a:spcPct val="100000"/>
              </a:lnSpc>
            </a:pPr>
            <a:r>
              <a:rPr lang="en-US" sz="1600" dirty="0">
                <a:solidFill>
                  <a:schemeClr val="accent5"/>
                </a:solidFill>
              </a:rPr>
              <a:t>Feel free to use any or all of it—just copy and paste what works best for you, make changes as you see fit, and get logos and other supplies in a few clicks.</a:t>
            </a:r>
          </a:p>
        </p:txBody>
      </p:sp>
      <p:sp>
        <p:nvSpPr>
          <p:cNvPr id="5" name="Rectangle 4">
            <a:extLst>
              <a:ext uri="{FF2B5EF4-FFF2-40B4-BE49-F238E27FC236}">
                <a16:creationId xmlns:a16="http://schemas.microsoft.com/office/drawing/2014/main" xmlns="" id="{A9401DBC-541E-A24F-AE2A-BA8E728AAA84}"/>
              </a:ext>
            </a:extLst>
          </p:cNvPr>
          <p:cNvSpPr/>
          <p:nvPr/>
        </p:nvSpPr>
        <p:spPr>
          <a:xfrm>
            <a:off x="2841767" y="1941821"/>
            <a:ext cx="3031879" cy="1661993"/>
          </a:xfrm>
          <a:prstGeom prst="rect">
            <a:avLst/>
          </a:prstGeom>
        </p:spPr>
        <p:txBody>
          <a:bodyPr wrap="square" lIns="0" tIns="0" rIns="0" bIns="0">
            <a:spAutoFit/>
          </a:bodyPr>
          <a:lstStyle/>
          <a:p>
            <a:r>
              <a:rPr lang="en-US" sz="1800" b="1" dirty="0">
                <a:solidFill>
                  <a:schemeClr val="accent1"/>
                </a:solidFill>
              </a:rPr>
              <a:t>Communicate with those customers, and/or help your Sponsored Merchants communicate to the paying customer that they can pay with American Express.</a:t>
            </a:r>
          </a:p>
        </p:txBody>
      </p:sp>
      <p:grpSp>
        <p:nvGrpSpPr>
          <p:cNvPr id="10" name="Group 9">
            <a:extLst>
              <a:ext uri="{FF2B5EF4-FFF2-40B4-BE49-F238E27FC236}">
                <a16:creationId xmlns:a16="http://schemas.microsoft.com/office/drawing/2014/main" xmlns="" id="{526A4FA5-A1AB-2E49-9C82-52ECB99E10DD}"/>
              </a:ext>
            </a:extLst>
          </p:cNvPr>
          <p:cNvGrpSpPr/>
          <p:nvPr/>
        </p:nvGrpSpPr>
        <p:grpSpPr>
          <a:xfrm>
            <a:off x="760123" y="1941822"/>
            <a:ext cx="1837604" cy="1837604"/>
            <a:chOff x="653671" y="5174283"/>
            <a:chExt cx="997527" cy="997527"/>
          </a:xfrm>
        </p:grpSpPr>
        <p:sp>
          <p:nvSpPr>
            <p:cNvPr id="8" name="Oval 7">
              <a:extLst>
                <a:ext uri="{FF2B5EF4-FFF2-40B4-BE49-F238E27FC236}">
                  <a16:creationId xmlns:a16="http://schemas.microsoft.com/office/drawing/2014/main" xmlns="" id="{CDC1B064-A743-DD43-91F9-6C092535318D}"/>
                </a:ext>
              </a:extLst>
            </p:cNvPr>
            <p:cNvSpPr/>
            <p:nvPr/>
          </p:nvSpPr>
          <p:spPr>
            <a:xfrm>
              <a:off x="653671" y="5174283"/>
              <a:ext cx="997527" cy="997527"/>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6" name="Freeform 5">
              <a:extLst>
                <a:ext uri="{FF2B5EF4-FFF2-40B4-BE49-F238E27FC236}">
                  <a16:creationId xmlns:a16="http://schemas.microsoft.com/office/drawing/2014/main" xmlns="" id="{714F90D9-4C62-A24E-9892-A9383370205B}"/>
                </a:ext>
              </a:extLst>
            </p:cNvPr>
            <p:cNvSpPr/>
            <p:nvPr/>
          </p:nvSpPr>
          <p:spPr>
            <a:xfrm>
              <a:off x="885734" y="5406346"/>
              <a:ext cx="533400" cy="533400"/>
            </a:xfrm>
            <a:custGeom>
              <a:avLst/>
              <a:gdLst>
                <a:gd name="connsiteX0" fmla="*/ 133350 w 533400"/>
                <a:gd name="connsiteY0" fmla="*/ 266700 h 533400"/>
                <a:gd name="connsiteX1" fmla="*/ 285750 w 533400"/>
                <a:gd name="connsiteY1" fmla="*/ 266700 h 533400"/>
                <a:gd name="connsiteX2" fmla="*/ 304800 w 533400"/>
                <a:gd name="connsiteY2" fmla="*/ 285750 h 533400"/>
                <a:gd name="connsiteX3" fmla="*/ 285750 w 533400"/>
                <a:gd name="connsiteY3" fmla="*/ 304800 h 533400"/>
                <a:gd name="connsiteX4" fmla="*/ 133350 w 533400"/>
                <a:gd name="connsiteY4" fmla="*/ 304800 h 533400"/>
                <a:gd name="connsiteX5" fmla="*/ 114300 w 533400"/>
                <a:gd name="connsiteY5" fmla="*/ 285750 h 533400"/>
                <a:gd name="connsiteX6" fmla="*/ 133350 w 533400"/>
                <a:gd name="connsiteY6" fmla="*/ 266700 h 533400"/>
                <a:gd name="connsiteX7" fmla="*/ 133350 w 533400"/>
                <a:gd name="connsiteY7" fmla="*/ 190500 h 533400"/>
                <a:gd name="connsiteX8" fmla="*/ 400050 w 533400"/>
                <a:gd name="connsiteY8" fmla="*/ 190500 h 533400"/>
                <a:gd name="connsiteX9" fmla="*/ 419100 w 533400"/>
                <a:gd name="connsiteY9" fmla="*/ 209550 h 533400"/>
                <a:gd name="connsiteX10" fmla="*/ 400050 w 533400"/>
                <a:gd name="connsiteY10" fmla="*/ 228600 h 533400"/>
                <a:gd name="connsiteX11" fmla="*/ 133350 w 533400"/>
                <a:gd name="connsiteY11" fmla="*/ 228600 h 533400"/>
                <a:gd name="connsiteX12" fmla="*/ 114300 w 533400"/>
                <a:gd name="connsiteY12" fmla="*/ 209550 h 533400"/>
                <a:gd name="connsiteX13" fmla="*/ 133350 w 533400"/>
                <a:gd name="connsiteY13" fmla="*/ 190500 h 533400"/>
                <a:gd name="connsiteX14" fmla="*/ 133350 w 533400"/>
                <a:gd name="connsiteY14" fmla="*/ 114300 h 533400"/>
                <a:gd name="connsiteX15" fmla="*/ 400050 w 533400"/>
                <a:gd name="connsiteY15" fmla="*/ 114300 h 533400"/>
                <a:gd name="connsiteX16" fmla="*/ 419100 w 533400"/>
                <a:gd name="connsiteY16" fmla="*/ 133350 h 533400"/>
                <a:gd name="connsiteX17" fmla="*/ 400050 w 533400"/>
                <a:gd name="connsiteY17" fmla="*/ 152400 h 533400"/>
                <a:gd name="connsiteX18" fmla="*/ 133350 w 533400"/>
                <a:gd name="connsiteY18" fmla="*/ 152400 h 533400"/>
                <a:gd name="connsiteX19" fmla="*/ 114300 w 533400"/>
                <a:gd name="connsiteY19" fmla="*/ 133350 h 533400"/>
                <a:gd name="connsiteX20" fmla="*/ 133350 w 533400"/>
                <a:gd name="connsiteY20" fmla="*/ 114300 h 533400"/>
                <a:gd name="connsiteX21" fmla="*/ 38100 w 533400"/>
                <a:gd name="connsiteY21" fmla="*/ 38099 h 533400"/>
                <a:gd name="connsiteX22" fmla="*/ 38100 w 533400"/>
                <a:gd name="connsiteY22" fmla="*/ 380999 h 533400"/>
                <a:gd name="connsiteX23" fmla="*/ 323850 w 533400"/>
                <a:gd name="connsiteY23" fmla="*/ 380999 h 533400"/>
                <a:gd name="connsiteX24" fmla="*/ 331584 w 533400"/>
                <a:gd name="connsiteY24" fmla="*/ 380999 h 533400"/>
                <a:gd name="connsiteX25" fmla="*/ 419100 w 533400"/>
                <a:gd name="connsiteY25" fmla="*/ 468362 h 533400"/>
                <a:gd name="connsiteX26" fmla="*/ 419100 w 533400"/>
                <a:gd name="connsiteY26" fmla="*/ 380999 h 533400"/>
                <a:gd name="connsiteX27" fmla="*/ 495300 w 533400"/>
                <a:gd name="connsiteY27" fmla="*/ 380999 h 533400"/>
                <a:gd name="connsiteX28" fmla="*/ 495300 w 533400"/>
                <a:gd name="connsiteY28" fmla="*/ 38099 h 533400"/>
                <a:gd name="connsiteX29" fmla="*/ 38100 w 533400"/>
                <a:gd name="connsiteY29" fmla="*/ 0 h 533400"/>
                <a:gd name="connsiteX30" fmla="*/ 495300 w 533400"/>
                <a:gd name="connsiteY30" fmla="*/ 0 h 533400"/>
                <a:gd name="connsiteX31" fmla="*/ 533400 w 533400"/>
                <a:gd name="connsiteY31" fmla="*/ 38100 h 533400"/>
                <a:gd name="connsiteX32" fmla="*/ 533400 w 533400"/>
                <a:gd name="connsiteY32" fmla="*/ 381000 h 533400"/>
                <a:gd name="connsiteX33" fmla="*/ 495300 w 533400"/>
                <a:gd name="connsiteY33" fmla="*/ 419100 h 533400"/>
                <a:gd name="connsiteX34" fmla="*/ 457200 w 533400"/>
                <a:gd name="connsiteY34" fmla="*/ 419100 h 533400"/>
                <a:gd name="connsiteX35" fmla="*/ 457200 w 533400"/>
                <a:gd name="connsiteY35" fmla="*/ 514350 h 533400"/>
                <a:gd name="connsiteX36" fmla="*/ 445440 w 533400"/>
                <a:gd name="connsiteY36" fmla="*/ 531952 h 533400"/>
                <a:gd name="connsiteX37" fmla="*/ 438150 w 533400"/>
                <a:gd name="connsiteY37" fmla="*/ 533400 h 533400"/>
                <a:gd name="connsiteX38" fmla="*/ 424675 w 533400"/>
                <a:gd name="connsiteY38" fmla="*/ 527825 h 533400"/>
                <a:gd name="connsiteX39" fmla="*/ 315963 w 533400"/>
                <a:gd name="connsiteY39" fmla="*/ 419100 h 533400"/>
                <a:gd name="connsiteX40" fmla="*/ 38100 w 533400"/>
                <a:gd name="connsiteY40" fmla="*/ 419100 h 533400"/>
                <a:gd name="connsiteX41" fmla="*/ 0 w 533400"/>
                <a:gd name="connsiteY41" fmla="*/ 381000 h 533400"/>
                <a:gd name="connsiteX42" fmla="*/ 0 w 533400"/>
                <a:gd name="connsiteY42" fmla="*/ 38100 h 533400"/>
                <a:gd name="connsiteX43" fmla="*/ 38100 w 533400"/>
                <a:gd name="connsiteY43"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33400" h="533400">
                  <a:moveTo>
                    <a:pt x="133350" y="266700"/>
                  </a:moveTo>
                  <a:lnTo>
                    <a:pt x="285750" y="266700"/>
                  </a:lnTo>
                  <a:cubicBezTo>
                    <a:pt x="296266" y="266700"/>
                    <a:pt x="304800" y="275222"/>
                    <a:pt x="304800" y="285750"/>
                  </a:cubicBezTo>
                  <a:cubicBezTo>
                    <a:pt x="304800" y="296266"/>
                    <a:pt x="296266" y="304800"/>
                    <a:pt x="285750" y="304800"/>
                  </a:cubicBezTo>
                  <a:lnTo>
                    <a:pt x="133350" y="304800"/>
                  </a:lnTo>
                  <a:cubicBezTo>
                    <a:pt x="122822" y="304800"/>
                    <a:pt x="114300" y="296266"/>
                    <a:pt x="114300" y="285750"/>
                  </a:cubicBezTo>
                  <a:cubicBezTo>
                    <a:pt x="114300" y="275222"/>
                    <a:pt x="122822" y="266700"/>
                    <a:pt x="133350" y="266700"/>
                  </a:cubicBezTo>
                  <a:close/>
                  <a:moveTo>
                    <a:pt x="133350" y="190500"/>
                  </a:moveTo>
                  <a:lnTo>
                    <a:pt x="400050" y="190500"/>
                  </a:lnTo>
                  <a:cubicBezTo>
                    <a:pt x="410566" y="190500"/>
                    <a:pt x="419100" y="199022"/>
                    <a:pt x="419100" y="209550"/>
                  </a:cubicBezTo>
                  <a:cubicBezTo>
                    <a:pt x="419100" y="220066"/>
                    <a:pt x="410566" y="228600"/>
                    <a:pt x="400050" y="228600"/>
                  </a:cubicBezTo>
                  <a:lnTo>
                    <a:pt x="133350" y="228600"/>
                  </a:lnTo>
                  <a:cubicBezTo>
                    <a:pt x="122822" y="228600"/>
                    <a:pt x="114300" y="220066"/>
                    <a:pt x="114300" y="209550"/>
                  </a:cubicBezTo>
                  <a:cubicBezTo>
                    <a:pt x="114300" y="199022"/>
                    <a:pt x="122822" y="190500"/>
                    <a:pt x="133350" y="190500"/>
                  </a:cubicBezTo>
                  <a:close/>
                  <a:moveTo>
                    <a:pt x="133350" y="114300"/>
                  </a:moveTo>
                  <a:lnTo>
                    <a:pt x="400050" y="114300"/>
                  </a:lnTo>
                  <a:cubicBezTo>
                    <a:pt x="410566" y="114300"/>
                    <a:pt x="419100" y="122822"/>
                    <a:pt x="419100" y="133350"/>
                  </a:cubicBezTo>
                  <a:cubicBezTo>
                    <a:pt x="419100" y="143866"/>
                    <a:pt x="410566" y="152400"/>
                    <a:pt x="400050" y="152400"/>
                  </a:cubicBezTo>
                  <a:lnTo>
                    <a:pt x="133350" y="152400"/>
                  </a:lnTo>
                  <a:cubicBezTo>
                    <a:pt x="122822" y="152400"/>
                    <a:pt x="114300" y="143866"/>
                    <a:pt x="114300" y="133350"/>
                  </a:cubicBezTo>
                  <a:cubicBezTo>
                    <a:pt x="114300" y="122822"/>
                    <a:pt x="122822" y="114300"/>
                    <a:pt x="133350" y="114300"/>
                  </a:cubicBezTo>
                  <a:close/>
                  <a:moveTo>
                    <a:pt x="38100" y="38099"/>
                  </a:moveTo>
                  <a:lnTo>
                    <a:pt x="38100" y="380999"/>
                  </a:lnTo>
                  <a:lnTo>
                    <a:pt x="323850" y="380999"/>
                  </a:lnTo>
                  <a:lnTo>
                    <a:pt x="331584" y="380999"/>
                  </a:lnTo>
                  <a:lnTo>
                    <a:pt x="419100" y="468362"/>
                  </a:lnTo>
                  <a:lnTo>
                    <a:pt x="419100" y="380999"/>
                  </a:lnTo>
                  <a:lnTo>
                    <a:pt x="495300" y="380999"/>
                  </a:lnTo>
                  <a:lnTo>
                    <a:pt x="495300" y="38099"/>
                  </a:lnTo>
                  <a:close/>
                  <a:moveTo>
                    <a:pt x="38100" y="0"/>
                  </a:moveTo>
                  <a:lnTo>
                    <a:pt x="495300" y="0"/>
                  </a:lnTo>
                  <a:cubicBezTo>
                    <a:pt x="516242" y="0"/>
                    <a:pt x="533400" y="17145"/>
                    <a:pt x="533400" y="38100"/>
                  </a:cubicBezTo>
                  <a:lnTo>
                    <a:pt x="533400" y="381000"/>
                  </a:lnTo>
                  <a:cubicBezTo>
                    <a:pt x="533400" y="401942"/>
                    <a:pt x="516242" y="419100"/>
                    <a:pt x="495300" y="419100"/>
                  </a:cubicBezTo>
                  <a:lnTo>
                    <a:pt x="457200" y="419100"/>
                  </a:lnTo>
                  <a:lnTo>
                    <a:pt x="457200" y="514350"/>
                  </a:lnTo>
                  <a:cubicBezTo>
                    <a:pt x="457200" y="522046"/>
                    <a:pt x="452564" y="528993"/>
                    <a:pt x="445440" y="531952"/>
                  </a:cubicBezTo>
                  <a:cubicBezTo>
                    <a:pt x="443090" y="532930"/>
                    <a:pt x="440601" y="533400"/>
                    <a:pt x="438150" y="533400"/>
                  </a:cubicBezTo>
                  <a:cubicBezTo>
                    <a:pt x="433197" y="533400"/>
                    <a:pt x="428333" y="531470"/>
                    <a:pt x="424675" y="527825"/>
                  </a:cubicBezTo>
                  <a:lnTo>
                    <a:pt x="315963" y="419100"/>
                  </a:lnTo>
                  <a:lnTo>
                    <a:pt x="38100" y="419100"/>
                  </a:lnTo>
                  <a:cubicBezTo>
                    <a:pt x="17145" y="419100"/>
                    <a:pt x="0" y="401942"/>
                    <a:pt x="0" y="381000"/>
                  </a:cubicBezTo>
                  <a:lnTo>
                    <a:pt x="0" y="38100"/>
                  </a:lnTo>
                  <a:cubicBezTo>
                    <a:pt x="0" y="17145"/>
                    <a:pt x="17145" y="0"/>
                    <a:pt x="3810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Tree>
    <p:extLst>
      <p:ext uri="{BB962C8B-B14F-4D97-AF65-F5344CB8AC3E}">
        <p14:creationId xmlns:p14="http://schemas.microsoft.com/office/powerpoint/2010/main" val="4263258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C8FF44C-DCF6-8A49-8A5C-39A035AB53F2}"/>
              </a:ext>
            </a:extLst>
          </p:cNvPr>
          <p:cNvSpPr>
            <a:spLocks noGrp="1"/>
          </p:cNvSpPr>
          <p:nvPr>
            <p:ph type="title"/>
          </p:nvPr>
        </p:nvSpPr>
        <p:spPr/>
        <p:txBody>
          <a:bodyPr>
            <a:normAutofit fontScale="90000"/>
          </a:bodyPr>
          <a:lstStyle/>
          <a:p>
            <a:r>
              <a:rPr lang="en-US" dirty="0"/>
              <a:t>Sample Copy To Communicate American Express Card Acceptance</a:t>
            </a:r>
          </a:p>
        </p:txBody>
      </p:sp>
      <p:grpSp>
        <p:nvGrpSpPr>
          <p:cNvPr id="5" name="Group 4">
            <a:extLst>
              <a:ext uri="{FF2B5EF4-FFF2-40B4-BE49-F238E27FC236}">
                <a16:creationId xmlns:a16="http://schemas.microsoft.com/office/drawing/2014/main" xmlns="" id="{7D417CA3-3674-A14D-9AF5-0598FD1875C7}"/>
              </a:ext>
            </a:extLst>
          </p:cNvPr>
          <p:cNvGrpSpPr/>
          <p:nvPr/>
        </p:nvGrpSpPr>
        <p:grpSpPr>
          <a:xfrm>
            <a:off x="2194560" y="1359806"/>
            <a:ext cx="4250571" cy="4574405"/>
            <a:chOff x="7755076" y="1801389"/>
            <a:chExt cx="5537457" cy="3883200"/>
          </a:xfrm>
        </p:grpSpPr>
        <p:sp>
          <p:nvSpPr>
            <p:cNvPr id="6" name="TextBox 5">
              <a:extLst>
                <a:ext uri="{FF2B5EF4-FFF2-40B4-BE49-F238E27FC236}">
                  <a16:creationId xmlns:a16="http://schemas.microsoft.com/office/drawing/2014/main" xmlns="" id="{F622415D-873B-134C-868D-94D42F267ACA}"/>
                </a:ext>
              </a:extLst>
            </p:cNvPr>
            <p:cNvSpPr txBox="1"/>
            <p:nvPr/>
          </p:nvSpPr>
          <p:spPr>
            <a:xfrm>
              <a:off x="7755076" y="2169781"/>
              <a:ext cx="5537064" cy="3514808"/>
            </a:xfrm>
            <a:prstGeom prst="rect">
              <a:avLst/>
            </a:prstGeom>
            <a:ln w="12700">
              <a:solidFill>
                <a:schemeClr val="accent1"/>
              </a:solidFill>
            </a:ln>
          </p:spPr>
          <p:txBody>
            <a:bodyPr wrap="square" lIns="182880" tIns="274320" rIns="274320" bIns="182880" rtlCol="0">
              <a:spAutoFit/>
            </a:bodyPr>
            <a:lstStyle/>
            <a:p>
              <a:pPr>
                <a:lnSpc>
                  <a:spcPct val="90000"/>
                </a:lnSpc>
                <a:spcBef>
                  <a:spcPts val="1600"/>
                </a:spcBef>
              </a:pPr>
              <a:r>
                <a:rPr lang="en-US" sz="1600" dirty="0">
                  <a:solidFill>
                    <a:schemeClr val="accent5"/>
                  </a:solidFill>
                </a:rPr>
                <a:t>As a valued customer, we wanted to let you know that it is now easier and more convenient for you to make payments on your account. We have added American Express</a:t>
              </a:r>
              <a:r>
                <a:rPr lang="en-US" sz="1600" baseline="30000" dirty="0">
                  <a:solidFill>
                    <a:schemeClr val="accent5"/>
                  </a:solidFill>
                </a:rPr>
                <a:t>®</a:t>
              </a:r>
              <a:r>
                <a:rPr lang="en-US" sz="1600" dirty="0">
                  <a:solidFill>
                    <a:schemeClr val="accent5"/>
                  </a:solidFill>
                </a:rPr>
                <a:t> Cards to our payment options, effective now. </a:t>
              </a:r>
            </a:p>
            <a:p>
              <a:pPr>
                <a:lnSpc>
                  <a:spcPct val="90000"/>
                </a:lnSpc>
                <a:spcBef>
                  <a:spcPts val="1600"/>
                </a:spcBef>
              </a:pPr>
              <a:r>
                <a:rPr lang="en-US" sz="1600" dirty="0">
                  <a:solidFill>
                    <a:schemeClr val="accent5"/>
                  </a:solidFill>
                </a:rPr>
                <a:t>Please look for the new signage on our payment portal. Remember you can also set up for recurring payments using your American Express Card.</a:t>
              </a:r>
            </a:p>
            <a:p>
              <a:pPr>
                <a:lnSpc>
                  <a:spcPct val="90000"/>
                </a:lnSpc>
                <a:spcBef>
                  <a:spcPts val="1600"/>
                </a:spcBef>
              </a:pPr>
              <a:r>
                <a:rPr lang="en-US" sz="1600" dirty="0">
                  <a:solidFill>
                    <a:schemeClr val="accent5"/>
                  </a:solidFill>
                </a:rPr>
                <a:t>Our hope is to provide the best customer experience, and with multiple payment options, we believe we can do that.</a:t>
              </a:r>
            </a:p>
            <a:p>
              <a:pPr>
                <a:lnSpc>
                  <a:spcPct val="90000"/>
                </a:lnSpc>
                <a:spcBef>
                  <a:spcPts val="1600"/>
                </a:spcBef>
              </a:pPr>
              <a:r>
                <a:rPr lang="en-US" sz="1600" dirty="0">
                  <a:solidFill>
                    <a:schemeClr val="accent5"/>
                  </a:solidFill>
                </a:rPr>
                <a:t>We appreciate your business.</a:t>
              </a:r>
            </a:p>
          </p:txBody>
        </p:sp>
        <p:sp>
          <p:nvSpPr>
            <p:cNvPr id="7" name="TextBox 6">
              <a:extLst>
                <a:ext uri="{FF2B5EF4-FFF2-40B4-BE49-F238E27FC236}">
                  <a16:creationId xmlns:a16="http://schemas.microsoft.com/office/drawing/2014/main" xmlns="" id="{F90E32ED-04E1-D241-8589-EF6683588043}"/>
                </a:ext>
              </a:extLst>
            </p:cNvPr>
            <p:cNvSpPr txBox="1"/>
            <p:nvPr/>
          </p:nvSpPr>
          <p:spPr>
            <a:xfrm>
              <a:off x="7755466" y="1801389"/>
              <a:ext cx="5537067" cy="415421"/>
            </a:xfrm>
            <a:prstGeom prst="rect">
              <a:avLst/>
            </a:prstGeom>
            <a:solidFill>
              <a:schemeClr val="accent1"/>
            </a:solidFill>
            <a:ln w="12700">
              <a:solidFill>
                <a:schemeClr val="accent1"/>
              </a:solidFill>
            </a:ln>
          </p:spPr>
          <p:txBody>
            <a:bodyPr wrap="square" lIns="182880" tIns="91440" rIns="91440" bIns="91440" rtlCol="0">
              <a:spAutoFit/>
            </a:bodyPr>
            <a:lstStyle/>
            <a:p>
              <a:pPr lvl="0">
                <a:lnSpc>
                  <a:spcPct val="90000"/>
                </a:lnSpc>
                <a:spcBef>
                  <a:spcPts val="600"/>
                </a:spcBef>
              </a:pPr>
              <a:r>
                <a:rPr lang="en-US" sz="2200" dirty="0">
                  <a:solidFill>
                    <a:srgbClr val="FFFFFF"/>
                  </a:solidFill>
                  <a:latin typeface="Cambria" panose="02040503050406030204" pitchFamily="18" charset="0"/>
                </a:rPr>
                <a:t>Copy</a:t>
              </a:r>
            </a:p>
          </p:txBody>
        </p:sp>
      </p:grpSp>
      <p:grpSp>
        <p:nvGrpSpPr>
          <p:cNvPr id="9" name="Group 8">
            <a:extLst>
              <a:ext uri="{FF2B5EF4-FFF2-40B4-BE49-F238E27FC236}">
                <a16:creationId xmlns:a16="http://schemas.microsoft.com/office/drawing/2014/main" xmlns="" id="{624CFD53-63C9-8E4F-AFA9-EBAF58429377}"/>
              </a:ext>
            </a:extLst>
          </p:cNvPr>
          <p:cNvGrpSpPr/>
          <p:nvPr/>
        </p:nvGrpSpPr>
        <p:grpSpPr>
          <a:xfrm>
            <a:off x="7096991" y="1359806"/>
            <a:ext cx="6080983" cy="4614967"/>
            <a:chOff x="7755465" y="1766956"/>
            <a:chExt cx="5537068" cy="4804030"/>
          </a:xfrm>
        </p:grpSpPr>
        <p:sp>
          <p:nvSpPr>
            <p:cNvPr id="10" name="TextBox 9">
              <a:extLst>
                <a:ext uri="{FF2B5EF4-FFF2-40B4-BE49-F238E27FC236}">
                  <a16:creationId xmlns:a16="http://schemas.microsoft.com/office/drawing/2014/main" xmlns="" id="{57088794-B67A-0A40-9EB5-51D8A74C128E}"/>
                </a:ext>
              </a:extLst>
            </p:cNvPr>
            <p:cNvSpPr txBox="1"/>
            <p:nvPr/>
          </p:nvSpPr>
          <p:spPr>
            <a:xfrm>
              <a:off x="7755465" y="2169781"/>
              <a:ext cx="5537067" cy="4401205"/>
            </a:xfrm>
            <a:prstGeom prst="rect">
              <a:avLst/>
            </a:prstGeom>
            <a:ln w="12700">
              <a:solidFill>
                <a:schemeClr val="accent1"/>
              </a:solidFill>
            </a:ln>
          </p:spPr>
          <p:txBody>
            <a:bodyPr wrap="square" lIns="182880" tIns="274320" rIns="274320" bIns="182880" rtlCol="0">
              <a:spAutoFit/>
            </a:bodyPr>
            <a:lstStyle/>
            <a:p>
              <a:pPr marL="285750" indent="-285750">
                <a:lnSpc>
                  <a:spcPct val="90000"/>
                </a:lnSpc>
                <a:spcBef>
                  <a:spcPts val="1600"/>
                </a:spcBef>
                <a:buFont typeface="Arial" panose="020B0604020202020204" pitchFamily="34" charset="0"/>
                <a:buChar char="•"/>
              </a:pPr>
              <a:r>
                <a:rPr lang="en-US" sz="1600" dirty="0">
                  <a:solidFill>
                    <a:schemeClr val="accent5"/>
                  </a:solidFill>
                </a:rPr>
                <a:t>We now accept American Express</a:t>
              </a:r>
              <a:r>
                <a:rPr lang="en-US" sz="1600" baseline="30000" dirty="0">
                  <a:solidFill>
                    <a:schemeClr val="accent5"/>
                  </a:solidFill>
                </a:rPr>
                <a:t>®</a:t>
              </a:r>
              <a:r>
                <a:rPr lang="en-US" sz="1600" dirty="0">
                  <a:solidFill>
                    <a:schemeClr val="accent5"/>
                  </a:solidFill>
                </a:rPr>
                <a:t> Cards for your payments. You can also set up for recurring payments using your American Express</a:t>
              </a:r>
              <a:r>
                <a:rPr lang="en-US" sz="1600" baseline="30000" dirty="0">
                  <a:solidFill>
                    <a:schemeClr val="accent5"/>
                  </a:solidFill>
                </a:rPr>
                <a:t>®</a:t>
              </a:r>
              <a:r>
                <a:rPr lang="en-US" sz="1600" dirty="0">
                  <a:solidFill>
                    <a:schemeClr val="accent5"/>
                  </a:solidFill>
                </a:rPr>
                <a:t> Card.</a:t>
              </a:r>
            </a:p>
            <a:p>
              <a:pPr marL="285750" indent="-285750">
                <a:lnSpc>
                  <a:spcPct val="90000"/>
                </a:lnSpc>
                <a:spcBef>
                  <a:spcPts val="1600"/>
                </a:spcBef>
                <a:buFont typeface="Arial" panose="020B0604020202020204" pitchFamily="34" charset="0"/>
                <a:buChar char="•"/>
              </a:pPr>
              <a:r>
                <a:rPr lang="en-US" sz="1600" dirty="0">
                  <a:solidFill>
                    <a:schemeClr val="accent5"/>
                  </a:solidFill>
                </a:rPr>
                <a:t>We offer payment options. We accept [American Express and all major credit cards] and are happy to give you choices. </a:t>
              </a:r>
            </a:p>
            <a:p>
              <a:pPr marL="285750" indent="-285750">
                <a:lnSpc>
                  <a:spcPct val="90000"/>
                </a:lnSpc>
                <a:spcBef>
                  <a:spcPts val="1600"/>
                </a:spcBef>
                <a:buFont typeface="Arial" panose="020B0604020202020204" pitchFamily="34" charset="0"/>
                <a:buChar char="•"/>
              </a:pPr>
              <a:r>
                <a:rPr lang="en-US" sz="1600" dirty="0">
                  <a:solidFill>
                    <a:schemeClr val="accent5"/>
                  </a:solidFill>
                </a:rPr>
                <a:t>Get what you want the way you want. We happily accept [all major credit cards, including American Express,] so you can pay for the things you need in the way that’s most convenient for you.</a:t>
              </a:r>
            </a:p>
            <a:p>
              <a:pPr marL="285750" indent="-285750">
                <a:lnSpc>
                  <a:spcPct val="90000"/>
                </a:lnSpc>
                <a:spcBef>
                  <a:spcPts val="1600"/>
                </a:spcBef>
                <a:buFont typeface="Arial" panose="020B0604020202020204" pitchFamily="34" charset="0"/>
                <a:buChar char="•"/>
              </a:pPr>
              <a:r>
                <a:rPr lang="en-US" sz="1600" dirty="0">
                  <a:solidFill>
                    <a:schemeClr val="accent5"/>
                  </a:solidFill>
                </a:rPr>
                <a:t>We welcome your business. We want you to have the best possible experience, and that means paying your way. So choose the card you want to use—we gladly accept [American Express and other credit cards].</a:t>
              </a:r>
            </a:p>
          </p:txBody>
        </p:sp>
        <p:sp>
          <p:nvSpPr>
            <p:cNvPr id="11" name="TextBox 10">
              <a:extLst>
                <a:ext uri="{FF2B5EF4-FFF2-40B4-BE49-F238E27FC236}">
                  <a16:creationId xmlns:a16="http://schemas.microsoft.com/office/drawing/2014/main" xmlns="" id="{CB3699FE-DDE1-EB42-908B-87D55C693843}"/>
                </a:ext>
              </a:extLst>
            </p:cNvPr>
            <p:cNvSpPr txBox="1"/>
            <p:nvPr/>
          </p:nvSpPr>
          <p:spPr>
            <a:xfrm>
              <a:off x="7755466" y="1766956"/>
              <a:ext cx="5537067" cy="509413"/>
            </a:xfrm>
            <a:prstGeom prst="rect">
              <a:avLst/>
            </a:prstGeom>
            <a:solidFill>
              <a:schemeClr val="accent1"/>
            </a:solidFill>
            <a:ln w="12700">
              <a:solidFill>
                <a:schemeClr val="accent1"/>
              </a:solidFill>
            </a:ln>
          </p:spPr>
          <p:txBody>
            <a:bodyPr wrap="square" lIns="182880" tIns="91440" rIns="91440" bIns="91440" rtlCol="0">
              <a:spAutoFit/>
            </a:bodyPr>
            <a:lstStyle/>
            <a:p>
              <a:pPr lvl="0">
                <a:lnSpc>
                  <a:spcPct val="90000"/>
                </a:lnSpc>
                <a:spcBef>
                  <a:spcPts val="600"/>
                </a:spcBef>
              </a:pPr>
              <a:r>
                <a:rPr lang="en-US" sz="2200" dirty="0">
                  <a:solidFill>
                    <a:srgbClr val="FFFFFF"/>
                  </a:solidFill>
                  <a:latin typeface="Cambria" panose="02040503050406030204" pitchFamily="18" charset="0"/>
                </a:rPr>
                <a:t>Bullet Points</a:t>
              </a:r>
            </a:p>
          </p:txBody>
        </p:sp>
      </p:grpSp>
      <p:grpSp>
        <p:nvGrpSpPr>
          <p:cNvPr id="15" name="Group 14">
            <a:extLst>
              <a:ext uri="{FF2B5EF4-FFF2-40B4-BE49-F238E27FC236}">
                <a16:creationId xmlns:a16="http://schemas.microsoft.com/office/drawing/2014/main" xmlns="" id="{BA6E4574-5D4A-A946-A7A6-6CA2CA5FDE24}"/>
              </a:ext>
            </a:extLst>
          </p:cNvPr>
          <p:cNvGrpSpPr/>
          <p:nvPr/>
        </p:nvGrpSpPr>
        <p:grpSpPr>
          <a:xfrm>
            <a:off x="560716" y="1359806"/>
            <a:ext cx="1193849" cy="1193849"/>
            <a:chOff x="1818961" y="1746778"/>
            <a:chExt cx="1193849" cy="1193849"/>
          </a:xfrm>
        </p:grpSpPr>
        <p:sp>
          <p:nvSpPr>
            <p:cNvPr id="13" name="Oval 12">
              <a:extLst>
                <a:ext uri="{FF2B5EF4-FFF2-40B4-BE49-F238E27FC236}">
                  <a16:creationId xmlns:a16="http://schemas.microsoft.com/office/drawing/2014/main" xmlns="" id="{A51A87A0-C45A-BD44-B91F-ADF3CB374311}"/>
                </a:ext>
              </a:extLst>
            </p:cNvPr>
            <p:cNvSpPr/>
            <p:nvPr/>
          </p:nvSpPr>
          <p:spPr>
            <a:xfrm>
              <a:off x="1818961" y="1746778"/>
              <a:ext cx="1193849" cy="119384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12" name="Freeform 11">
              <a:extLst>
                <a:ext uri="{FF2B5EF4-FFF2-40B4-BE49-F238E27FC236}">
                  <a16:creationId xmlns:a16="http://schemas.microsoft.com/office/drawing/2014/main" xmlns="" id="{0268A28E-5FA7-9045-B717-2DC98C83A0F8}"/>
                </a:ext>
              </a:extLst>
            </p:cNvPr>
            <p:cNvSpPr/>
            <p:nvPr/>
          </p:nvSpPr>
          <p:spPr>
            <a:xfrm>
              <a:off x="2187285" y="2038902"/>
              <a:ext cx="457200" cy="609600"/>
            </a:xfrm>
            <a:custGeom>
              <a:avLst/>
              <a:gdLst>
                <a:gd name="connsiteX0" fmla="*/ 100013 w 457200"/>
                <a:gd name="connsiteY0" fmla="*/ 470692 h 609600"/>
                <a:gd name="connsiteX1" fmla="*/ 357188 w 457200"/>
                <a:gd name="connsiteY1" fmla="*/ 470692 h 609600"/>
                <a:gd name="connsiteX2" fmla="*/ 365760 w 457200"/>
                <a:gd name="connsiteY2" fmla="*/ 489742 h 609600"/>
                <a:gd name="connsiteX3" fmla="*/ 357188 w 457200"/>
                <a:gd name="connsiteY3" fmla="*/ 508792 h 609600"/>
                <a:gd name="connsiteX4" fmla="*/ 100013 w 457200"/>
                <a:gd name="connsiteY4" fmla="*/ 508792 h 609600"/>
                <a:gd name="connsiteX5" fmla="*/ 91440 w 457200"/>
                <a:gd name="connsiteY5" fmla="*/ 489742 h 609600"/>
                <a:gd name="connsiteX6" fmla="*/ 100013 w 457200"/>
                <a:gd name="connsiteY6" fmla="*/ 470692 h 609600"/>
                <a:gd name="connsiteX7" fmla="*/ 100013 w 457200"/>
                <a:gd name="connsiteY7" fmla="*/ 395551 h 609600"/>
                <a:gd name="connsiteX8" fmla="*/ 357188 w 457200"/>
                <a:gd name="connsiteY8" fmla="*/ 395551 h 609600"/>
                <a:gd name="connsiteX9" fmla="*/ 365760 w 457200"/>
                <a:gd name="connsiteY9" fmla="*/ 414601 h 609600"/>
                <a:gd name="connsiteX10" fmla="*/ 357188 w 457200"/>
                <a:gd name="connsiteY10" fmla="*/ 433651 h 609600"/>
                <a:gd name="connsiteX11" fmla="*/ 100013 w 457200"/>
                <a:gd name="connsiteY11" fmla="*/ 433651 h 609600"/>
                <a:gd name="connsiteX12" fmla="*/ 91440 w 457200"/>
                <a:gd name="connsiteY12" fmla="*/ 414601 h 609600"/>
                <a:gd name="connsiteX13" fmla="*/ 100013 w 457200"/>
                <a:gd name="connsiteY13" fmla="*/ 395551 h 609600"/>
                <a:gd name="connsiteX14" fmla="*/ 100013 w 457200"/>
                <a:gd name="connsiteY14" fmla="*/ 320409 h 609600"/>
                <a:gd name="connsiteX15" fmla="*/ 357188 w 457200"/>
                <a:gd name="connsiteY15" fmla="*/ 320409 h 609600"/>
                <a:gd name="connsiteX16" fmla="*/ 365760 w 457200"/>
                <a:gd name="connsiteY16" fmla="*/ 339459 h 609600"/>
                <a:gd name="connsiteX17" fmla="*/ 357188 w 457200"/>
                <a:gd name="connsiteY17" fmla="*/ 358509 h 609600"/>
                <a:gd name="connsiteX18" fmla="*/ 100013 w 457200"/>
                <a:gd name="connsiteY18" fmla="*/ 358509 h 609600"/>
                <a:gd name="connsiteX19" fmla="*/ 91440 w 457200"/>
                <a:gd name="connsiteY19" fmla="*/ 339459 h 609600"/>
                <a:gd name="connsiteX20" fmla="*/ 100013 w 457200"/>
                <a:gd name="connsiteY20" fmla="*/ 320409 h 609600"/>
                <a:gd name="connsiteX21" fmla="*/ 100013 w 457200"/>
                <a:gd name="connsiteY21" fmla="*/ 245267 h 609600"/>
                <a:gd name="connsiteX22" fmla="*/ 357188 w 457200"/>
                <a:gd name="connsiteY22" fmla="*/ 245267 h 609600"/>
                <a:gd name="connsiteX23" fmla="*/ 365760 w 457200"/>
                <a:gd name="connsiteY23" fmla="*/ 264317 h 609600"/>
                <a:gd name="connsiteX24" fmla="*/ 357188 w 457200"/>
                <a:gd name="connsiteY24" fmla="*/ 283367 h 609600"/>
                <a:gd name="connsiteX25" fmla="*/ 100013 w 457200"/>
                <a:gd name="connsiteY25" fmla="*/ 283367 h 609600"/>
                <a:gd name="connsiteX26" fmla="*/ 91440 w 457200"/>
                <a:gd name="connsiteY26" fmla="*/ 264317 h 609600"/>
                <a:gd name="connsiteX27" fmla="*/ 100013 w 457200"/>
                <a:gd name="connsiteY27" fmla="*/ 245267 h 609600"/>
                <a:gd name="connsiteX28" fmla="*/ 304804 w 457200"/>
                <a:gd name="connsiteY28" fmla="*/ 47252 h 609600"/>
                <a:gd name="connsiteX29" fmla="*/ 304804 w 457200"/>
                <a:gd name="connsiteY29" fmla="*/ 152395 h 609600"/>
                <a:gd name="connsiteX30" fmla="*/ 409935 w 457200"/>
                <a:gd name="connsiteY30" fmla="*/ 152395 h 609600"/>
                <a:gd name="connsiteX31" fmla="*/ 38100 w 457200"/>
                <a:gd name="connsiteY31" fmla="*/ 38095 h 609600"/>
                <a:gd name="connsiteX32" fmla="*/ 38100 w 457200"/>
                <a:gd name="connsiteY32" fmla="*/ 571495 h 609600"/>
                <a:gd name="connsiteX33" fmla="*/ 419100 w 457200"/>
                <a:gd name="connsiteY33" fmla="*/ 571495 h 609600"/>
                <a:gd name="connsiteX34" fmla="*/ 419100 w 457200"/>
                <a:gd name="connsiteY34" fmla="*/ 190495 h 609600"/>
                <a:gd name="connsiteX35" fmla="*/ 304800 w 457200"/>
                <a:gd name="connsiteY35" fmla="*/ 190495 h 609600"/>
                <a:gd name="connsiteX36" fmla="*/ 266700 w 457200"/>
                <a:gd name="connsiteY36" fmla="*/ 152395 h 609600"/>
                <a:gd name="connsiteX37" fmla="*/ 266700 w 457200"/>
                <a:gd name="connsiteY37" fmla="*/ 38095 h 609600"/>
                <a:gd name="connsiteX38" fmla="*/ 38100 w 457200"/>
                <a:gd name="connsiteY38" fmla="*/ 0 h 609600"/>
                <a:gd name="connsiteX39" fmla="*/ 303263 w 457200"/>
                <a:gd name="connsiteY39" fmla="*/ 0 h 609600"/>
                <a:gd name="connsiteX40" fmla="*/ 303708 w 457200"/>
                <a:gd name="connsiteY40" fmla="*/ 0 h 609600"/>
                <a:gd name="connsiteX41" fmla="*/ 304800 w 457200"/>
                <a:gd name="connsiteY41" fmla="*/ 0 h 609600"/>
                <a:gd name="connsiteX42" fmla="*/ 304800 w 457200"/>
                <a:gd name="connsiteY42" fmla="*/ 203 h 609600"/>
                <a:gd name="connsiteX43" fmla="*/ 316954 w 457200"/>
                <a:gd name="connsiteY43" fmla="*/ 5537 h 609600"/>
                <a:gd name="connsiteX44" fmla="*/ 451650 w 457200"/>
                <a:gd name="connsiteY44" fmla="*/ 140246 h 609600"/>
                <a:gd name="connsiteX45" fmla="*/ 456971 w 457200"/>
                <a:gd name="connsiteY45" fmla="*/ 152400 h 609600"/>
                <a:gd name="connsiteX46" fmla="*/ 457200 w 457200"/>
                <a:gd name="connsiteY46" fmla="*/ 152400 h 609600"/>
                <a:gd name="connsiteX47" fmla="*/ 457200 w 457200"/>
                <a:gd name="connsiteY47" fmla="*/ 153518 h 609600"/>
                <a:gd name="connsiteX48" fmla="*/ 457200 w 457200"/>
                <a:gd name="connsiteY48" fmla="*/ 153899 h 609600"/>
                <a:gd name="connsiteX49" fmla="*/ 457200 w 457200"/>
                <a:gd name="connsiteY49" fmla="*/ 571500 h 609600"/>
                <a:gd name="connsiteX50" fmla="*/ 419100 w 457200"/>
                <a:gd name="connsiteY50" fmla="*/ 609600 h 609600"/>
                <a:gd name="connsiteX51" fmla="*/ 38100 w 457200"/>
                <a:gd name="connsiteY51" fmla="*/ 609600 h 609600"/>
                <a:gd name="connsiteX52" fmla="*/ 0 w 457200"/>
                <a:gd name="connsiteY52" fmla="*/ 571500 h 609600"/>
                <a:gd name="connsiteX53" fmla="*/ 0 w 457200"/>
                <a:gd name="connsiteY53" fmla="*/ 38100 h 609600"/>
                <a:gd name="connsiteX54" fmla="*/ 38100 w 457200"/>
                <a:gd name="connsiteY54"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57200" h="609600">
                  <a:moveTo>
                    <a:pt x="100013" y="470692"/>
                  </a:moveTo>
                  <a:lnTo>
                    <a:pt x="357188" y="470692"/>
                  </a:lnTo>
                  <a:cubicBezTo>
                    <a:pt x="361920" y="470692"/>
                    <a:pt x="365760" y="479226"/>
                    <a:pt x="365760" y="489742"/>
                  </a:cubicBezTo>
                  <a:cubicBezTo>
                    <a:pt x="365760" y="500270"/>
                    <a:pt x="361920" y="508792"/>
                    <a:pt x="357188" y="508792"/>
                  </a:cubicBezTo>
                  <a:lnTo>
                    <a:pt x="100013" y="508792"/>
                  </a:lnTo>
                  <a:cubicBezTo>
                    <a:pt x="95281" y="508792"/>
                    <a:pt x="91440" y="500270"/>
                    <a:pt x="91440" y="489742"/>
                  </a:cubicBezTo>
                  <a:cubicBezTo>
                    <a:pt x="91440" y="479226"/>
                    <a:pt x="95281" y="470692"/>
                    <a:pt x="100013" y="470692"/>
                  </a:cubicBezTo>
                  <a:close/>
                  <a:moveTo>
                    <a:pt x="100013" y="395551"/>
                  </a:moveTo>
                  <a:lnTo>
                    <a:pt x="357188" y="395551"/>
                  </a:lnTo>
                  <a:cubicBezTo>
                    <a:pt x="361920" y="395551"/>
                    <a:pt x="365760" y="404085"/>
                    <a:pt x="365760" y="414601"/>
                  </a:cubicBezTo>
                  <a:cubicBezTo>
                    <a:pt x="365760" y="425129"/>
                    <a:pt x="361920" y="433651"/>
                    <a:pt x="357188" y="433651"/>
                  </a:cubicBezTo>
                  <a:lnTo>
                    <a:pt x="100013" y="433651"/>
                  </a:lnTo>
                  <a:cubicBezTo>
                    <a:pt x="95281" y="433651"/>
                    <a:pt x="91440" y="425129"/>
                    <a:pt x="91440" y="414601"/>
                  </a:cubicBezTo>
                  <a:cubicBezTo>
                    <a:pt x="91440" y="404085"/>
                    <a:pt x="95281" y="395551"/>
                    <a:pt x="100013" y="395551"/>
                  </a:cubicBezTo>
                  <a:close/>
                  <a:moveTo>
                    <a:pt x="100013" y="320409"/>
                  </a:moveTo>
                  <a:lnTo>
                    <a:pt x="357188" y="320409"/>
                  </a:lnTo>
                  <a:cubicBezTo>
                    <a:pt x="361920" y="320409"/>
                    <a:pt x="365760" y="328943"/>
                    <a:pt x="365760" y="339459"/>
                  </a:cubicBezTo>
                  <a:cubicBezTo>
                    <a:pt x="365760" y="349987"/>
                    <a:pt x="361920" y="358509"/>
                    <a:pt x="357188" y="358509"/>
                  </a:cubicBezTo>
                  <a:lnTo>
                    <a:pt x="100013" y="358509"/>
                  </a:lnTo>
                  <a:cubicBezTo>
                    <a:pt x="95281" y="358509"/>
                    <a:pt x="91440" y="349987"/>
                    <a:pt x="91440" y="339459"/>
                  </a:cubicBezTo>
                  <a:cubicBezTo>
                    <a:pt x="91440" y="328943"/>
                    <a:pt x="95281" y="320409"/>
                    <a:pt x="100013" y="320409"/>
                  </a:cubicBezTo>
                  <a:close/>
                  <a:moveTo>
                    <a:pt x="100013" y="245267"/>
                  </a:moveTo>
                  <a:lnTo>
                    <a:pt x="357188" y="245267"/>
                  </a:lnTo>
                  <a:cubicBezTo>
                    <a:pt x="361920" y="245267"/>
                    <a:pt x="365760" y="253801"/>
                    <a:pt x="365760" y="264317"/>
                  </a:cubicBezTo>
                  <a:cubicBezTo>
                    <a:pt x="365760" y="274845"/>
                    <a:pt x="361920" y="283367"/>
                    <a:pt x="357188" y="283367"/>
                  </a:cubicBezTo>
                  <a:lnTo>
                    <a:pt x="100013" y="283367"/>
                  </a:lnTo>
                  <a:cubicBezTo>
                    <a:pt x="95281" y="283367"/>
                    <a:pt x="91440" y="274845"/>
                    <a:pt x="91440" y="264317"/>
                  </a:cubicBezTo>
                  <a:cubicBezTo>
                    <a:pt x="91440" y="253801"/>
                    <a:pt x="95281" y="245267"/>
                    <a:pt x="100013" y="245267"/>
                  </a:cubicBezTo>
                  <a:close/>
                  <a:moveTo>
                    <a:pt x="304804" y="47252"/>
                  </a:moveTo>
                  <a:lnTo>
                    <a:pt x="304804" y="152395"/>
                  </a:lnTo>
                  <a:lnTo>
                    <a:pt x="409935" y="152395"/>
                  </a:lnTo>
                  <a:close/>
                  <a:moveTo>
                    <a:pt x="38100" y="38095"/>
                  </a:moveTo>
                  <a:lnTo>
                    <a:pt x="38100" y="571495"/>
                  </a:lnTo>
                  <a:lnTo>
                    <a:pt x="419100" y="571495"/>
                  </a:lnTo>
                  <a:lnTo>
                    <a:pt x="419100" y="190495"/>
                  </a:lnTo>
                  <a:lnTo>
                    <a:pt x="304800" y="190495"/>
                  </a:lnTo>
                  <a:cubicBezTo>
                    <a:pt x="283845" y="190495"/>
                    <a:pt x="266700" y="173350"/>
                    <a:pt x="266700" y="152395"/>
                  </a:cubicBezTo>
                  <a:lnTo>
                    <a:pt x="266700" y="38095"/>
                  </a:lnTo>
                  <a:close/>
                  <a:moveTo>
                    <a:pt x="38100" y="0"/>
                  </a:moveTo>
                  <a:lnTo>
                    <a:pt x="303263" y="0"/>
                  </a:lnTo>
                  <a:lnTo>
                    <a:pt x="303708" y="0"/>
                  </a:lnTo>
                  <a:lnTo>
                    <a:pt x="304800" y="0"/>
                  </a:lnTo>
                  <a:lnTo>
                    <a:pt x="304800" y="203"/>
                  </a:lnTo>
                  <a:cubicBezTo>
                    <a:pt x="309220" y="521"/>
                    <a:pt x="313563" y="2159"/>
                    <a:pt x="316954" y="5537"/>
                  </a:cubicBezTo>
                  <a:lnTo>
                    <a:pt x="451650" y="140246"/>
                  </a:lnTo>
                  <a:cubicBezTo>
                    <a:pt x="455028" y="143624"/>
                    <a:pt x="456667" y="147968"/>
                    <a:pt x="456971" y="152400"/>
                  </a:cubicBezTo>
                  <a:lnTo>
                    <a:pt x="457200" y="152400"/>
                  </a:lnTo>
                  <a:lnTo>
                    <a:pt x="457200" y="153518"/>
                  </a:lnTo>
                  <a:lnTo>
                    <a:pt x="457200" y="153899"/>
                  </a:lnTo>
                  <a:lnTo>
                    <a:pt x="457200" y="571500"/>
                  </a:lnTo>
                  <a:cubicBezTo>
                    <a:pt x="457200" y="592455"/>
                    <a:pt x="440055" y="609600"/>
                    <a:pt x="419100" y="609600"/>
                  </a:cubicBezTo>
                  <a:lnTo>
                    <a:pt x="38100" y="609600"/>
                  </a:lnTo>
                  <a:cubicBezTo>
                    <a:pt x="17145" y="609600"/>
                    <a:pt x="0" y="592455"/>
                    <a:pt x="0" y="571500"/>
                  </a:cubicBezTo>
                  <a:lnTo>
                    <a:pt x="0" y="38100"/>
                  </a:lnTo>
                  <a:cubicBezTo>
                    <a:pt x="0" y="17145"/>
                    <a:pt x="17145" y="0"/>
                    <a:pt x="3810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Tree>
    <p:extLst>
      <p:ext uri="{BB962C8B-B14F-4D97-AF65-F5344CB8AC3E}">
        <p14:creationId xmlns:p14="http://schemas.microsoft.com/office/powerpoint/2010/main" val="2304662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C8FF44C-DCF6-8A49-8A5C-39A035AB53F2}"/>
              </a:ext>
            </a:extLst>
          </p:cNvPr>
          <p:cNvSpPr>
            <a:spLocks noGrp="1"/>
          </p:cNvSpPr>
          <p:nvPr>
            <p:ph type="title"/>
          </p:nvPr>
        </p:nvSpPr>
        <p:spPr/>
        <p:txBody>
          <a:bodyPr>
            <a:normAutofit fontScale="90000"/>
          </a:bodyPr>
          <a:lstStyle/>
          <a:p>
            <a:r>
              <a:rPr lang="en-US" dirty="0"/>
              <a:t>Sample Talking Points</a:t>
            </a:r>
          </a:p>
        </p:txBody>
      </p:sp>
      <p:sp>
        <p:nvSpPr>
          <p:cNvPr id="3" name="Content Placeholder 2">
            <a:extLst>
              <a:ext uri="{FF2B5EF4-FFF2-40B4-BE49-F238E27FC236}">
                <a16:creationId xmlns:a16="http://schemas.microsoft.com/office/drawing/2014/main" xmlns="" id="{95921D70-E2F7-E64A-BC23-FF3C0D1566A7}"/>
              </a:ext>
            </a:extLst>
          </p:cNvPr>
          <p:cNvSpPr>
            <a:spLocks noGrp="1"/>
          </p:cNvSpPr>
          <p:nvPr>
            <p:ph idx="12"/>
          </p:nvPr>
        </p:nvSpPr>
        <p:spPr>
          <a:xfrm>
            <a:off x="560717" y="1053459"/>
            <a:ext cx="12731817" cy="830997"/>
          </a:xfrm>
        </p:spPr>
        <p:txBody>
          <a:bodyPr>
            <a:spAutoFit/>
          </a:bodyPr>
          <a:lstStyle/>
          <a:p>
            <a:r>
              <a:rPr lang="en-US" dirty="0"/>
              <a:t>In places where there is direct interaction with paying customers, whether it’s online or in person or over the phone, these simple talking points can be used to discuss payments. Or these talking points can be used to add information about payment options to on-hold message.</a:t>
            </a:r>
          </a:p>
        </p:txBody>
      </p:sp>
      <p:grpSp>
        <p:nvGrpSpPr>
          <p:cNvPr id="5" name="Group 4">
            <a:extLst>
              <a:ext uri="{FF2B5EF4-FFF2-40B4-BE49-F238E27FC236}">
                <a16:creationId xmlns:a16="http://schemas.microsoft.com/office/drawing/2014/main" xmlns="" id="{7D417CA3-3674-A14D-9AF5-0598FD1875C7}"/>
              </a:ext>
            </a:extLst>
          </p:cNvPr>
          <p:cNvGrpSpPr/>
          <p:nvPr/>
        </p:nvGrpSpPr>
        <p:grpSpPr>
          <a:xfrm>
            <a:off x="2194560" y="2319307"/>
            <a:ext cx="8669296" cy="3593120"/>
            <a:chOff x="7755466" y="1766956"/>
            <a:chExt cx="5538911" cy="4754786"/>
          </a:xfrm>
        </p:grpSpPr>
        <p:sp>
          <p:nvSpPr>
            <p:cNvPr id="6" name="TextBox 5">
              <a:extLst>
                <a:ext uri="{FF2B5EF4-FFF2-40B4-BE49-F238E27FC236}">
                  <a16:creationId xmlns:a16="http://schemas.microsoft.com/office/drawing/2014/main" xmlns="" id="{F622415D-873B-134C-868D-94D42F267ACA}"/>
                </a:ext>
              </a:extLst>
            </p:cNvPr>
            <p:cNvSpPr txBox="1"/>
            <p:nvPr/>
          </p:nvSpPr>
          <p:spPr>
            <a:xfrm>
              <a:off x="7757310" y="2169781"/>
              <a:ext cx="5537067" cy="4351961"/>
            </a:xfrm>
            <a:prstGeom prst="rect">
              <a:avLst/>
            </a:prstGeom>
            <a:ln w="12700">
              <a:solidFill>
                <a:schemeClr val="accent1"/>
              </a:solidFill>
            </a:ln>
          </p:spPr>
          <p:txBody>
            <a:bodyPr wrap="square" lIns="182880" tIns="274320" rIns="274320" bIns="182880" rtlCol="0">
              <a:spAutoFit/>
            </a:bodyPr>
            <a:lstStyle/>
            <a:p>
              <a:pPr>
                <a:lnSpc>
                  <a:spcPct val="90000"/>
                </a:lnSpc>
                <a:spcBef>
                  <a:spcPts val="1600"/>
                </a:spcBef>
              </a:pPr>
              <a:r>
                <a:rPr lang="en-US" sz="1600" dirty="0">
                  <a:solidFill>
                    <a:schemeClr val="accent5"/>
                  </a:solidFill>
                </a:rPr>
                <a:t>“We now accept [American Express] so you can pay the way you want.”</a:t>
              </a:r>
            </a:p>
            <a:p>
              <a:pPr>
                <a:lnSpc>
                  <a:spcPct val="90000"/>
                </a:lnSpc>
                <a:spcBef>
                  <a:spcPts val="1600"/>
                </a:spcBef>
              </a:pPr>
              <a:r>
                <a:rPr lang="en-US" sz="1600" dirty="0">
                  <a:solidFill>
                    <a:schemeClr val="accent5"/>
                  </a:solidFill>
                </a:rPr>
                <a:t>“Use the card you want to use – we proudly accept [American Express]”</a:t>
              </a:r>
            </a:p>
            <a:p>
              <a:pPr>
                <a:lnSpc>
                  <a:spcPct val="90000"/>
                </a:lnSpc>
                <a:spcBef>
                  <a:spcPts val="1600"/>
                </a:spcBef>
              </a:pPr>
              <a:r>
                <a:rPr lang="en-US" sz="1600" dirty="0">
                  <a:solidFill>
                    <a:schemeClr val="accent5"/>
                  </a:solidFill>
                </a:rPr>
                <a:t>“Pay your way – we accept the cards you want to use.”</a:t>
              </a:r>
            </a:p>
            <a:p>
              <a:pPr>
                <a:lnSpc>
                  <a:spcPct val="90000"/>
                </a:lnSpc>
                <a:spcBef>
                  <a:spcPts val="1600"/>
                </a:spcBef>
              </a:pPr>
              <a:r>
                <a:rPr lang="en-US" sz="1600" dirty="0">
                  <a:solidFill>
                    <a:schemeClr val="accent5"/>
                  </a:solidFill>
                </a:rPr>
                <a:t>“We want you to have the best experience, so we welcome the cards you want to use.”</a:t>
              </a:r>
            </a:p>
            <a:p>
              <a:pPr>
                <a:lnSpc>
                  <a:spcPct val="90000"/>
                </a:lnSpc>
                <a:spcBef>
                  <a:spcPts val="1600"/>
                </a:spcBef>
              </a:pPr>
              <a:r>
                <a:rPr lang="en-US" sz="1600" dirty="0">
                  <a:solidFill>
                    <a:schemeClr val="accent5"/>
                  </a:solidFill>
                </a:rPr>
                <a:t>“We know choice is important – that’s why we now proudly welcome [American Express].”</a:t>
              </a:r>
            </a:p>
            <a:p>
              <a:pPr>
                <a:lnSpc>
                  <a:spcPct val="90000"/>
                </a:lnSpc>
                <a:spcBef>
                  <a:spcPts val="1600"/>
                </a:spcBef>
              </a:pPr>
              <a:r>
                <a:rPr lang="en-US" sz="1600" dirty="0">
                  <a:solidFill>
                    <a:schemeClr val="accent5"/>
                  </a:solidFill>
                </a:rPr>
                <a:t>“We warmly accept [American Express, along with all major credit cards].”</a:t>
              </a:r>
            </a:p>
            <a:p>
              <a:pPr>
                <a:lnSpc>
                  <a:spcPct val="90000"/>
                </a:lnSpc>
                <a:spcBef>
                  <a:spcPts val="1600"/>
                </a:spcBef>
              </a:pPr>
              <a:r>
                <a:rPr lang="en-US" sz="1600" dirty="0">
                  <a:solidFill>
                    <a:schemeClr val="accent5"/>
                  </a:solidFill>
                </a:rPr>
                <a:t>“You’re the customer – the way you pay us is up to you.”</a:t>
              </a:r>
            </a:p>
          </p:txBody>
        </p:sp>
        <p:sp>
          <p:nvSpPr>
            <p:cNvPr id="7" name="TextBox 6">
              <a:extLst>
                <a:ext uri="{FF2B5EF4-FFF2-40B4-BE49-F238E27FC236}">
                  <a16:creationId xmlns:a16="http://schemas.microsoft.com/office/drawing/2014/main" xmlns="" id="{F90E32ED-04E1-D241-8589-EF6683588043}"/>
                </a:ext>
              </a:extLst>
            </p:cNvPr>
            <p:cNvSpPr txBox="1"/>
            <p:nvPr/>
          </p:nvSpPr>
          <p:spPr>
            <a:xfrm>
              <a:off x="7755466" y="1766956"/>
              <a:ext cx="5537067" cy="647578"/>
            </a:xfrm>
            <a:prstGeom prst="rect">
              <a:avLst/>
            </a:prstGeom>
            <a:solidFill>
              <a:schemeClr val="accent1"/>
            </a:solidFill>
            <a:ln w="12700">
              <a:solidFill>
                <a:schemeClr val="accent1"/>
              </a:solidFill>
            </a:ln>
          </p:spPr>
          <p:txBody>
            <a:bodyPr wrap="square" lIns="182880" tIns="91440" rIns="91440" bIns="91440" rtlCol="0">
              <a:spAutoFit/>
            </a:bodyPr>
            <a:lstStyle/>
            <a:p>
              <a:pPr lvl="0">
                <a:lnSpc>
                  <a:spcPct val="90000"/>
                </a:lnSpc>
                <a:spcBef>
                  <a:spcPts val="600"/>
                </a:spcBef>
              </a:pPr>
              <a:r>
                <a:rPr lang="en-US" sz="2200" dirty="0">
                  <a:solidFill>
                    <a:srgbClr val="FFFFFF"/>
                  </a:solidFill>
                  <a:latin typeface="Cambria" panose="02040503050406030204" pitchFamily="18" charset="0"/>
                </a:rPr>
                <a:t>Sample Talking Points</a:t>
              </a:r>
            </a:p>
          </p:txBody>
        </p:sp>
      </p:grpSp>
      <p:grpSp>
        <p:nvGrpSpPr>
          <p:cNvPr id="8" name="Group 7">
            <a:extLst>
              <a:ext uri="{FF2B5EF4-FFF2-40B4-BE49-F238E27FC236}">
                <a16:creationId xmlns:a16="http://schemas.microsoft.com/office/drawing/2014/main" xmlns="" id="{DFCDDC2E-0819-4D48-BB8A-EE4EF9DF1C6B}"/>
              </a:ext>
            </a:extLst>
          </p:cNvPr>
          <p:cNvGrpSpPr/>
          <p:nvPr/>
        </p:nvGrpSpPr>
        <p:grpSpPr>
          <a:xfrm>
            <a:off x="560716" y="2319307"/>
            <a:ext cx="1193849" cy="1193849"/>
            <a:chOff x="560716" y="2319307"/>
            <a:chExt cx="1193849" cy="1193849"/>
          </a:xfrm>
        </p:grpSpPr>
        <p:sp>
          <p:nvSpPr>
            <p:cNvPr id="14" name="Oval 13">
              <a:extLst>
                <a:ext uri="{FF2B5EF4-FFF2-40B4-BE49-F238E27FC236}">
                  <a16:creationId xmlns:a16="http://schemas.microsoft.com/office/drawing/2014/main" xmlns="" id="{534BB87A-4745-6D42-ACF1-2C5C77D118CA}"/>
                </a:ext>
              </a:extLst>
            </p:cNvPr>
            <p:cNvSpPr/>
            <p:nvPr/>
          </p:nvSpPr>
          <p:spPr>
            <a:xfrm>
              <a:off x="560716" y="2319307"/>
              <a:ext cx="1193849" cy="119384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12" name="Freeform 11">
              <a:extLst>
                <a:ext uri="{FF2B5EF4-FFF2-40B4-BE49-F238E27FC236}">
                  <a16:creationId xmlns:a16="http://schemas.microsoft.com/office/drawing/2014/main" xmlns="" id="{800BE78F-9675-C84C-ABE5-2528285579F3}"/>
                </a:ext>
              </a:extLst>
            </p:cNvPr>
            <p:cNvSpPr/>
            <p:nvPr/>
          </p:nvSpPr>
          <p:spPr>
            <a:xfrm>
              <a:off x="890940" y="2649531"/>
              <a:ext cx="533400" cy="533400"/>
            </a:xfrm>
            <a:custGeom>
              <a:avLst/>
              <a:gdLst>
                <a:gd name="connsiteX0" fmla="*/ 133350 w 533400"/>
                <a:gd name="connsiteY0" fmla="*/ 266700 h 533400"/>
                <a:gd name="connsiteX1" fmla="*/ 285750 w 533400"/>
                <a:gd name="connsiteY1" fmla="*/ 266700 h 533400"/>
                <a:gd name="connsiteX2" fmla="*/ 304800 w 533400"/>
                <a:gd name="connsiteY2" fmla="*/ 285750 h 533400"/>
                <a:gd name="connsiteX3" fmla="*/ 285750 w 533400"/>
                <a:gd name="connsiteY3" fmla="*/ 304800 h 533400"/>
                <a:gd name="connsiteX4" fmla="*/ 133350 w 533400"/>
                <a:gd name="connsiteY4" fmla="*/ 304800 h 533400"/>
                <a:gd name="connsiteX5" fmla="*/ 114300 w 533400"/>
                <a:gd name="connsiteY5" fmla="*/ 285750 h 533400"/>
                <a:gd name="connsiteX6" fmla="*/ 133350 w 533400"/>
                <a:gd name="connsiteY6" fmla="*/ 266700 h 533400"/>
                <a:gd name="connsiteX7" fmla="*/ 133350 w 533400"/>
                <a:gd name="connsiteY7" fmla="*/ 190500 h 533400"/>
                <a:gd name="connsiteX8" fmla="*/ 400050 w 533400"/>
                <a:gd name="connsiteY8" fmla="*/ 190500 h 533400"/>
                <a:gd name="connsiteX9" fmla="*/ 419100 w 533400"/>
                <a:gd name="connsiteY9" fmla="*/ 209550 h 533400"/>
                <a:gd name="connsiteX10" fmla="*/ 400050 w 533400"/>
                <a:gd name="connsiteY10" fmla="*/ 228600 h 533400"/>
                <a:gd name="connsiteX11" fmla="*/ 133350 w 533400"/>
                <a:gd name="connsiteY11" fmla="*/ 228600 h 533400"/>
                <a:gd name="connsiteX12" fmla="*/ 114300 w 533400"/>
                <a:gd name="connsiteY12" fmla="*/ 209550 h 533400"/>
                <a:gd name="connsiteX13" fmla="*/ 133350 w 533400"/>
                <a:gd name="connsiteY13" fmla="*/ 190500 h 533400"/>
                <a:gd name="connsiteX14" fmla="*/ 133350 w 533400"/>
                <a:gd name="connsiteY14" fmla="*/ 114300 h 533400"/>
                <a:gd name="connsiteX15" fmla="*/ 400050 w 533400"/>
                <a:gd name="connsiteY15" fmla="*/ 114300 h 533400"/>
                <a:gd name="connsiteX16" fmla="*/ 419100 w 533400"/>
                <a:gd name="connsiteY16" fmla="*/ 133350 h 533400"/>
                <a:gd name="connsiteX17" fmla="*/ 400050 w 533400"/>
                <a:gd name="connsiteY17" fmla="*/ 152400 h 533400"/>
                <a:gd name="connsiteX18" fmla="*/ 133350 w 533400"/>
                <a:gd name="connsiteY18" fmla="*/ 152400 h 533400"/>
                <a:gd name="connsiteX19" fmla="*/ 114300 w 533400"/>
                <a:gd name="connsiteY19" fmla="*/ 133350 h 533400"/>
                <a:gd name="connsiteX20" fmla="*/ 133350 w 533400"/>
                <a:gd name="connsiteY20" fmla="*/ 114300 h 533400"/>
                <a:gd name="connsiteX21" fmla="*/ 38100 w 533400"/>
                <a:gd name="connsiteY21" fmla="*/ 38099 h 533400"/>
                <a:gd name="connsiteX22" fmla="*/ 38100 w 533400"/>
                <a:gd name="connsiteY22" fmla="*/ 380999 h 533400"/>
                <a:gd name="connsiteX23" fmla="*/ 323850 w 533400"/>
                <a:gd name="connsiteY23" fmla="*/ 380999 h 533400"/>
                <a:gd name="connsiteX24" fmla="*/ 331584 w 533400"/>
                <a:gd name="connsiteY24" fmla="*/ 380999 h 533400"/>
                <a:gd name="connsiteX25" fmla="*/ 419100 w 533400"/>
                <a:gd name="connsiteY25" fmla="*/ 468362 h 533400"/>
                <a:gd name="connsiteX26" fmla="*/ 419100 w 533400"/>
                <a:gd name="connsiteY26" fmla="*/ 380999 h 533400"/>
                <a:gd name="connsiteX27" fmla="*/ 495300 w 533400"/>
                <a:gd name="connsiteY27" fmla="*/ 380999 h 533400"/>
                <a:gd name="connsiteX28" fmla="*/ 495300 w 533400"/>
                <a:gd name="connsiteY28" fmla="*/ 38099 h 533400"/>
                <a:gd name="connsiteX29" fmla="*/ 38100 w 533400"/>
                <a:gd name="connsiteY29" fmla="*/ 0 h 533400"/>
                <a:gd name="connsiteX30" fmla="*/ 495300 w 533400"/>
                <a:gd name="connsiteY30" fmla="*/ 0 h 533400"/>
                <a:gd name="connsiteX31" fmla="*/ 533400 w 533400"/>
                <a:gd name="connsiteY31" fmla="*/ 38100 h 533400"/>
                <a:gd name="connsiteX32" fmla="*/ 533400 w 533400"/>
                <a:gd name="connsiteY32" fmla="*/ 381000 h 533400"/>
                <a:gd name="connsiteX33" fmla="*/ 495300 w 533400"/>
                <a:gd name="connsiteY33" fmla="*/ 419100 h 533400"/>
                <a:gd name="connsiteX34" fmla="*/ 457200 w 533400"/>
                <a:gd name="connsiteY34" fmla="*/ 419100 h 533400"/>
                <a:gd name="connsiteX35" fmla="*/ 457200 w 533400"/>
                <a:gd name="connsiteY35" fmla="*/ 514350 h 533400"/>
                <a:gd name="connsiteX36" fmla="*/ 445440 w 533400"/>
                <a:gd name="connsiteY36" fmla="*/ 531952 h 533400"/>
                <a:gd name="connsiteX37" fmla="*/ 438150 w 533400"/>
                <a:gd name="connsiteY37" fmla="*/ 533400 h 533400"/>
                <a:gd name="connsiteX38" fmla="*/ 424675 w 533400"/>
                <a:gd name="connsiteY38" fmla="*/ 527825 h 533400"/>
                <a:gd name="connsiteX39" fmla="*/ 315963 w 533400"/>
                <a:gd name="connsiteY39" fmla="*/ 419100 h 533400"/>
                <a:gd name="connsiteX40" fmla="*/ 38100 w 533400"/>
                <a:gd name="connsiteY40" fmla="*/ 419100 h 533400"/>
                <a:gd name="connsiteX41" fmla="*/ 0 w 533400"/>
                <a:gd name="connsiteY41" fmla="*/ 381000 h 533400"/>
                <a:gd name="connsiteX42" fmla="*/ 0 w 533400"/>
                <a:gd name="connsiteY42" fmla="*/ 38100 h 533400"/>
                <a:gd name="connsiteX43" fmla="*/ 38100 w 533400"/>
                <a:gd name="connsiteY43"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33400" h="533400">
                  <a:moveTo>
                    <a:pt x="133350" y="266700"/>
                  </a:moveTo>
                  <a:lnTo>
                    <a:pt x="285750" y="266700"/>
                  </a:lnTo>
                  <a:cubicBezTo>
                    <a:pt x="296266" y="266700"/>
                    <a:pt x="304800" y="275222"/>
                    <a:pt x="304800" y="285750"/>
                  </a:cubicBezTo>
                  <a:cubicBezTo>
                    <a:pt x="304800" y="296266"/>
                    <a:pt x="296266" y="304800"/>
                    <a:pt x="285750" y="304800"/>
                  </a:cubicBezTo>
                  <a:lnTo>
                    <a:pt x="133350" y="304800"/>
                  </a:lnTo>
                  <a:cubicBezTo>
                    <a:pt x="122822" y="304800"/>
                    <a:pt x="114300" y="296266"/>
                    <a:pt x="114300" y="285750"/>
                  </a:cubicBezTo>
                  <a:cubicBezTo>
                    <a:pt x="114300" y="275222"/>
                    <a:pt x="122822" y="266700"/>
                    <a:pt x="133350" y="266700"/>
                  </a:cubicBezTo>
                  <a:close/>
                  <a:moveTo>
                    <a:pt x="133350" y="190500"/>
                  </a:moveTo>
                  <a:lnTo>
                    <a:pt x="400050" y="190500"/>
                  </a:lnTo>
                  <a:cubicBezTo>
                    <a:pt x="410566" y="190500"/>
                    <a:pt x="419100" y="199022"/>
                    <a:pt x="419100" y="209550"/>
                  </a:cubicBezTo>
                  <a:cubicBezTo>
                    <a:pt x="419100" y="220066"/>
                    <a:pt x="410566" y="228600"/>
                    <a:pt x="400050" y="228600"/>
                  </a:cubicBezTo>
                  <a:lnTo>
                    <a:pt x="133350" y="228600"/>
                  </a:lnTo>
                  <a:cubicBezTo>
                    <a:pt x="122822" y="228600"/>
                    <a:pt x="114300" y="220066"/>
                    <a:pt x="114300" y="209550"/>
                  </a:cubicBezTo>
                  <a:cubicBezTo>
                    <a:pt x="114300" y="199022"/>
                    <a:pt x="122822" y="190500"/>
                    <a:pt x="133350" y="190500"/>
                  </a:cubicBezTo>
                  <a:close/>
                  <a:moveTo>
                    <a:pt x="133350" y="114300"/>
                  </a:moveTo>
                  <a:lnTo>
                    <a:pt x="400050" y="114300"/>
                  </a:lnTo>
                  <a:cubicBezTo>
                    <a:pt x="410566" y="114300"/>
                    <a:pt x="419100" y="122822"/>
                    <a:pt x="419100" y="133350"/>
                  </a:cubicBezTo>
                  <a:cubicBezTo>
                    <a:pt x="419100" y="143866"/>
                    <a:pt x="410566" y="152400"/>
                    <a:pt x="400050" y="152400"/>
                  </a:cubicBezTo>
                  <a:lnTo>
                    <a:pt x="133350" y="152400"/>
                  </a:lnTo>
                  <a:cubicBezTo>
                    <a:pt x="122822" y="152400"/>
                    <a:pt x="114300" y="143866"/>
                    <a:pt x="114300" y="133350"/>
                  </a:cubicBezTo>
                  <a:cubicBezTo>
                    <a:pt x="114300" y="122822"/>
                    <a:pt x="122822" y="114300"/>
                    <a:pt x="133350" y="114300"/>
                  </a:cubicBezTo>
                  <a:close/>
                  <a:moveTo>
                    <a:pt x="38100" y="38099"/>
                  </a:moveTo>
                  <a:lnTo>
                    <a:pt x="38100" y="380999"/>
                  </a:lnTo>
                  <a:lnTo>
                    <a:pt x="323850" y="380999"/>
                  </a:lnTo>
                  <a:lnTo>
                    <a:pt x="331584" y="380999"/>
                  </a:lnTo>
                  <a:lnTo>
                    <a:pt x="419100" y="468362"/>
                  </a:lnTo>
                  <a:lnTo>
                    <a:pt x="419100" y="380999"/>
                  </a:lnTo>
                  <a:lnTo>
                    <a:pt x="495300" y="380999"/>
                  </a:lnTo>
                  <a:lnTo>
                    <a:pt x="495300" y="38099"/>
                  </a:lnTo>
                  <a:close/>
                  <a:moveTo>
                    <a:pt x="38100" y="0"/>
                  </a:moveTo>
                  <a:lnTo>
                    <a:pt x="495300" y="0"/>
                  </a:lnTo>
                  <a:cubicBezTo>
                    <a:pt x="516242" y="0"/>
                    <a:pt x="533400" y="17145"/>
                    <a:pt x="533400" y="38100"/>
                  </a:cubicBezTo>
                  <a:lnTo>
                    <a:pt x="533400" y="381000"/>
                  </a:lnTo>
                  <a:cubicBezTo>
                    <a:pt x="533400" y="401942"/>
                    <a:pt x="516242" y="419100"/>
                    <a:pt x="495300" y="419100"/>
                  </a:cubicBezTo>
                  <a:lnTo>
                    <a:pt x="457200" y="419100"/>
                  </a:lnTo>
                  <a:lnTo>
                    <a:pt x="457200" y="514350"/>
                  </a:lnTo>
                  <a:cubicBezTo>
                    <a:pt x="457200" y="522046"/>
                    <a:pt x="452564" y="528993"/>
                    <a:pt x="445440" y="531952"/>
                  </a:cubicBezTo>
                  <a:cubicBezTo>
                    <a:pt x="443090" y="532930"/>
                    <a:pt x="440601" y="533400"/>
                    <a:pt x="438150" y="533400"/>
                  </a:cubicBezTo>
                  <a:cubicBezTo>
                    <a:pt x="433197" y="533400"/>
                    <a:pt x="428333" y="531470"/>
                    <a:pt x="424675" y="527825"/>
                  </a:cubicBezTo>
                  <a:lnTo>
                    <a:pt x="315963" y="419100"/>
                  </a:lnTo>
                  <a:lnTo>
                    <a:pt x="38100" y="419100"/>
                  </a:lnTo>
                  <a:cubicBezTo>
                    <a:pt x="17145" y="419100"/>
                    <a:pt x="0" y="401942"/>
                    <a:pt x="0" y="381000"/>
                  </a:cubicBezTo>
                  <a:lnTo>
                    <a:pt x="0" y="38100"/>
                  </a:lnTo>
                  <a:cubicBezTo>
                    <a:pt x="0" y="17145"/>
                    <a:pt x="17145" y="0"/>
                    <a:pt x="3810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Tree>
    <p:extLst>
      <p:ext uri="{BB962C8B-B14F-4D97-AF65-F5344CB8AC3E}">
        <p14:creationId xmlns:p14="http://schemas.microsoft.com/office/powerpoint/2010/main" val="3919886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C8FF44C-DCF6-8A49-8A5C-39A035AB53F2}"/>
              </a:ext>
            </a:extLst>
          </p:cNvPr>
          <p:cNvSpPr>
            <a:spLocks noGrp="1"/>
          </p:cNvSpPr>
          <p:nvPr>
            <p:ph type="title"/>
          </p:nvPr>
        </p:nvSpPr>
        <p:spPr/>
        <p:txBody>
          <a:bodyPr>
            <a:normAutofit fontScale="90000"/>
          </a:bodyPr>
          <a:lstStyle/>
          <a:p>
            <a:r>
              <a:rPr lang="en-US" dirty="0"/>
              <a:t>Sample Employee / Staff Communication</a:t>
            </a:r>
          </a:p>
        </p:txBody>
      </p:sp>
      <p:sp>
        <p:nvSpPr>
          <p:cNvPr id="3" name="Content Placeholder 2">
            <a:extLst>
              <a:ext uri="{FF2B5EF4-FFF2-40B4-BE49-F238E27FC236}">
                <a16:creationId xmlns:a16="http://schemas.microsoft.com/office/drawing/2014/main" xmlns="" id="{95921D70-E2F7-E64A-BC23-FF3C0D1566A7}"/>
              </a:ext>
            </a:extLst>
          </p:cNvPr>
          <p:cNvSpPr>
            <a:spLocks noGrp="1"/>
          </p:cNvSpPr>
          <p:nvPr>
            <p:ph idx="12"/>
          </p:nvPr>
        </p:nvSpPr>
        <p:spPr>
          <a:xfrm>
            <a:off x="560717" y="1053459"/>
            <a:ext cx="11724835" cy="830997"/>
          </a:xfrm>
        </p:spPr>
        <p:txBody>
          <a:bodyPr wrap="square">
            <a:spAutoFit/>
          </a:bodyPr>
          <a:lstStyle/>
          <a:p>
            <a:r>
              <a:rPr lang="en-US" dirty="0"/>
              <a:t>It’s helpful to remind employees and customer-facing staff of the importance of letting customers know they have payment options. All or a portion of this internal email/memo can be used to help deliver that message and keep team informed and up-to-date.</a:t>
            </a:r>
          </a:p>
        </p:txBody>
      </p:sp>
      <p:grpSp>
        <p:nvGrpSpPr>
          <p:cNvPr id="5" name="Group 4">
            <a:extLst>
              <a:ext uri="{FF2B5EF4-FFF2-40B4-BE49-F238E27FC236}">
                <a16:creationId xmlns:a16="http://schemas.microsoft.com/office/drawing/2014/main" xmlns="" id="{7D417CA3-3674-A14D-9AF5-0598FD1875C7}"/>
              </a:ext>
            </a:extLst>
          </p:cNvPr>
          <p:cNvGrpSpPr/>
          <p:nvPr/>
        </p:nvGrpSpPr>
        <p:grpSpPr>
          <a:xfrm>
            <a:off x="2194560" y="2319307"/>
            <a:ext cx="8666411" cy="2079254"/>
            <a:chOff x="7755465" y="1766956"/>
            <a:chExt cx="5537068" cy="2751482"/>
          </a:xfrm>
        </p:grpSpPr>
        <p:sp>
          <p:nvSpPr>
            <p:cNvPr id="6" name="TextBox 5">
              <a:extLst>
                <a:ext uri="{FF2B5EF4-FFF2-40B4-BE49-F238E27FC236}">
                  <a16:creationId xmlns:a16="http://schemas.microsoft.com/office/drawing/2014/main" xmlns="" id="{F622415D-873B-134C-868D-94D42F267ACA}"/>
                </a:ext>
              </a:extLst>
            </p:cNvPr>
            <p:cNvSpPr txBox="1"/>
            <p:nvPr/>
          </p:nvSpPr>
          <p:spPr>
            <a:xfrm>
              <a:off x="7755465" y="2169781"/>
              <a:ext cx="5537067" cy="2348657"/>
            </a:xfrm>
            <a:prstGeom prst="rect">
              <a:avLst/>
            </a:prstGeom>
            <a:ln w="12700">
              <a:solidFill>
                <a:schemeClr val="accent1"/>
              </a:solidFill>
            </a:ln>
          </p:spPr>
          <p:txBody>
            <a:bodyPr wrap="square" lIns="182880" tIns="274320" rIns="274320" bIns="182880" rtlCol="0">
              <a:spAutoFit/>
            </a:bodyPr>
            <a:lstStyle/>
            <a:p>
              <a:pPr>
                <a:lnSpc>
                  <a:spcPct val="90000"/>
                </a:lnSpc>
                <a:spcBef>
                  <a:spcPts val="1600"/>
                </a:spcBef>
              </a:pPr>
              <a:r>
                <a:rPr lang="en-US" sz="1600" b="1" dirty="0">
                  <a:solidFill>
                    <a:schemeClr val="accent5"/>
                  </a:solidFill>
                  <a:latin typeface="Arial" panose="020B0604020202020204" pitchFamily="34" charset="0"/>
                </a:rPr>
                <a:t>Important payment reminder: </a:t>
              </a:r>
              <a:r>
                <a:rPr lang="en-US" sz="1600" dirty="0">
                  <a:solidFill>
                    <a:schemeClr val="accent5"/>
                  </a:solidFill>
                </a:rPr>
                <a:t>We make it easy for our customers to do business with us. That’s why we offer multiple payment options and welcome all major credit cards—so our customers can pay their way. </a:t>
              </a:r>
            </a:p>
            <a:p>
              <a:pPr>
                <a:lnSpc>
                  <a:spcPct val="90000"/>
                </a:lnSpc>
                <a:spcBef>
                  <a:spcPts val="1600"/>
                </a:spcBef>
              </a:pPr>
              <a:r>
                <a:rPr lang="en-US" sz="1600" dirty="0">
                  <a:solidFill>
                    <a:schemeClr val="accent5"/>
                  </a:solidFill>
                </a:rPr>
                <a:t>As you interact with customers, be sure to remind them we accept [all major credit cards, including American Express], so they can choose to pay the way they want.</a:t>
              </a:r>
            </a:p>
          </p:txBody>
        </p:sp>
        <p:sp>
          <p:nvSpPr>
            <p:cNvPr id="7" name="TextBox 6">
              <a:extLst>
                <a:ext uri="{FF2B5EF4-FFF2-40B4-BE49-F238E27FC236}">
                  <a16:creationId xmlns:a16="http://schemas.microsoft.com/office/drawing/2014/main" xmlns="" id="{F90E32ED-04E1-D241-8589-EF6683588043}"/>
                </a:ext>
              </a:extLst>
            </p:cNvPr>
            <p:cNvSpPr txBox="1"/>
            <p:nvPr/>
          </p:nvSpPr>
          <p:spPr>
            <a:xfrm>
              <a:off x="7755466" y="1766956"/>
              <a:ext cx="5537067" cy="647578"/>
            </a:xfrm>
            <a:prstGeom prst="rect">
              <a:avLst/>
            </a:prstGeom>
            <a:solidFill>
              <a:schemeClr val="accent1"/>
            </a:solidFill>
            <a:ln w="12700">
              <a:solidFill>
                <a:schemeClr val="accent1"/>
              </a:solidFill>
            </a:ln>
          </p:spPr>
          <p:txBody>
            <a:bodyPr wrap="square" lIns="182880" tIns="91440" rIns="91440" bIns="91440" rtlCol="0">
              <a:spAutoFit/>
            </a:bodyPr>
            <a:lstStyle/>
            <a:p>
              <a:pPr lvl="0">
                <a:lnSpc>
                  <a:spcPct val="90000"/>
                </a:lnSpc>
                <a:spcBef>
                  <a:spcPts val="600"/>
                </a:spcBef>
              </a:pPr>
              <a:r>
                <a:rPr lang="en-US" sz="2200" dirty="0">
                  <a:solidFill>
                    <a:srgbClr val="FFFFFF"/>
                  </a:solidFill>
                  <a:latin typeface="Cambria" panose="02040503050406030204" pitchFamily="18" charset="0"/>
                </a:rPr>
                <a:t>Employee/Staff Communication</a:t>
              </a:r>
            </a:p>
          </p:txBody>
        </p:sp>
      </p:grpSp>
      <p:sp>
        <p:nvSpPr>
          <p:cNvPr id="10" name="Oval 9">
            <a:extLst>
              <a:ext uri="{FF2B5EF4-FFF2-40B4-BE49-F238E27FC236}">
                <a16:creationId xmlns:a16="http://schemas.microsoft.com/office/drawing/2014/main" xmlns="" id="{72FFD1FF-B502-2A4A-BF8C-752DE8DBE3E5}"/>
              </a:ext>
            </a:extLst>
          </p:cNvPr>
          <p:cNvSpPr/>
          <p:nvPr/>
        </p:nvSpPr>
        <p:spPr>
          <a:xfrm>
            <a:off x="560716" y="2319307"/>
            <a:ext cx="1193849" cy="119384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8" name="Freeform 7">
            <a:extLst>
              <a:ext uri="{FF2B5EF4-FFF2-40B4-BE49-F238E27FC236}">
                <a16:creationId xmlns:a16="http://schemas.microsoft.com/office/drawing/2014/main" xmlns="" id="{82734056-2A33-CC44-83C5-913DCA2D6239}"/>
              </a:ext>
            </a:extLst>
          </p:cNvPr>
          <p:cNvSpPr/>
          <p:nvPr/>
        </p:nvSpPr>
        <p:spPr>
          <a:xfrm>
            <a:off x="890940" y="2649531"/>
            <a:ext cx="533400" cy="533400"/>
          </a:xfrm>
          <a:custGeom>
            <a:avLst/>
            <a:gdLst>
              <a:gd name="connsiteX0" fmla="*/ 184682 w 533400"/>
              <a:gd name="connsiteY0" fmla="*/ 457200 h 533400"/>
              <a:gd name="connsiteX1" fmla="*/ 178332 w 533400"/>
              <a:gd name="connsiteY1" fmla="*/ 495300 h 533400"/>
              <a:gd name="connsiteX2" fmla="*/ 355078 w 533400"/>
              <a:gd name="connsiteY2" fmla="*/ 495300 h 533400"/>
              <a:gd name="connsiteX3" fmla="*/ 348728 w 533400"/>
              <a:gd name="connsiteY3" fmla="*/ 457200 h 533400"/>
              <a:gd name="connsiteX4" fmla="*/ 266700 w 533400"/>
              <a:gd name="connsiteY4" fmla="*/ 361950 h 533400"/>
              <a:gd name="connsiteX5" fmla="*/ 285750 w 533400"/>
              <a:gd name="connsiteY5" fmla="*/ 381000 h 533400"/>
              <a:gd name="connsiteX6" fmla="*/ 266700 w 533400"/>
              <a:gd name="connsiteY6" fmla="*/ 400050 h 533400"/>
              <a:gd name="connsiteX7" fmla="*/ 247650 w 533400"/>
              <a:gd name="connsiteY7" fmla="*/ 381000 h 533400"/>
              <a:gd name="connsiteX8" fmla="*/ 266700 w 533400"/>
              <a:gd name="connsiteY8" fmla="*/ 361950 h 533400"/>
              <a:gd name="connsiteX9" fmla="*/ 38100 w 533400"/>
              <a:gd name="connsiteY9" fmla="*/ 342900 h 533400"/>
              <a:gd name="connsiteX10" fmla="*/ 38100 w 533400"/>
              <a:gd name="connsiteY10" fmla="*/ 419100 h 533400"/>
              <a:gd name="connsiteX11" fmla="*/ 152400 w 533400"/>
              <a:gd name="connsiteY11" fmla="*/ 419100 h 533400"/>
              <a:gd name="connsiteX12" fmla="*/ 381000 w 533400"/>
              <a:gd name="connsiteY12" fmla="*/ 419100 h 533400"/>
              <a:gd name="connsiteX13" fmla="*/ 495300 w 533400"/>
              <a:gd name="connsiteY13" fmla="*/ 419100 h 533400"/>
              <a:gd name="connsiteX14" fmla="*/ 495300 w 533400"/>
              <a:gd name="connsiteY14" fmla="*/ 342900 h 533400"/>
              <a:gd name="connsiteX15" fmla="*/ 38096 w 533400"/>
              <a:gd name="connsiteY15" fmla="*/ 38099 h 533400"/>
              <a:gd name="connsiteX16" fmla="*/ 38096 w 533400"/>
              <a:gd name="connsiteY16" fmla="*/ 304799 h 533400"/>
              <a:gd name="connsiteX17" fmla="*/ 495296 w 533400"/>
              <a:gd name="connsiteY17" fmla="*/ 304799 h 533400"/>
              <a:gd name="connsiteX18" fmla="*/ 495296 w 533400"/>
              <a:gd name="connsiteY18" fmla="*/ 38099 h 533400"/>
              <a:gd name="connsiteX19" fmla="*/ 38100 w 533400"/>
              <a:gd name="connsiteY19" fmla="*/ 0 h 533400"/>
              <a:gd name="connsiteX20" fmla="*/ 495300 w 533400"/>
              <a:gd name="connsiteY20" fmla="*/ 0 h 533400"/>
              <a:gd name="connsiteX21" fmla="*/ 533400 w 533400"/>
              <a:gd name="connsiteY21" fmla="*/ 38100 h 533400"/>
              <a:gd name="connsiteX22" fmla="*/ 533400 w 533400"/>
              <a:gd name="connsiteY22" fmla="*/ 419100 h 533400"/>
              <a:gd name="connsiteX23" fmla="*/ 495300 w 533400"/>
              <a:gd name="connsiteY23" fmla="*/ 457200 h 533400"/>
              <a:gd name="connsiteX24" fmla="*/ 387350 w 533400"/>
              <a:gd name="connsiteY24" fmla="*/ 457200 h 533400"/>
              <a:gd name="connsiteX25" fmla="*/ 393700 w 533400"/>
              <a:gd name="connsiteY25" fmla="*/ 495300 h 533400"/>
              <a:gd name="connsiteX26" fmla="*/ 514350 w 533400"/>
              <a:gd name="connsiteY26" fmla="*/ 495300 h 533400"/>
              <a:gd name="connsiteX27" fmla="*/ 533400 w 533400"/>
              <a:gd name="connsiteY27" fmla="*/ 514350 h 533400"/>
              <a:gd name="connsiteX28" fmla="*/ 514350 w 533400"/>
              <a:gd name="connsiteY28" fmla="*/ 533400 h 533400"/>
              <a:gd name="connsiteX29" fmla="*/ 400050 w 533400"/>
              <a:gd name="connsiteY29" fmla="*/ 533400 h 533400"/>
              <a:gd name="connsiteX30" fmla="*/ 133350 w 533400"/>
              <a:gd name="connsiteY30" fmla="*/ 533400 h 533400"/>
              <a:gd name="connsiteX31" fmla="*/ 19050 w 533400"/>
              <a:gd name="connsiteY31" fmla="*/ 533400 h 533400"/>
              <a:gd name="connsiteX32" fmla="*/ 0 w 533400"/>
              <a:gd name="connsiteY32" fmla="*/ 514350 h 533400"/>
              <a:gd name="connsiteX33" fmla="*/ 19050 w 533400"/>
              <a:gd name="connsiteY33" fmla="*/ 495300 h 533400"/>
              <a:gd name="connsiteX34" fmla="*/ 139700 w 533400"/>
              <a:gd name="connsiteY34" fmla="*/ 495300 h 533400"/>
              <a:gd name="connsiteX35" fmla="*/ 146050 w 533400"/>
              <a:gd name="connsiteY35" fmla="*/ 457200 h 533400"/>
              <a:gd name="connsiteX36" fmla="*/ 38100 w 533400"/>
              <a:gd name="connsiteY36" fmla="*/ 457200 h 533400"/>
              <a:gd name="connsiteX37" fmla="*/ 0 w 533400"/>
              <a:gd name="connsiteY37" fmla="*/ 419100 h 533400"/>
              <a:gd name="connsiteX38" fmla="*/ 0 w 533400"/>
              <a:gd name="connsiteY38" fmla="*/ 38100 h 533400"/>
              <a:gd name="connsiteX39" fmla="*/ 38100 w 533400"/>
              <a:gd name="connsiteY39"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33400" h="533400">
                <a:moveTo>
                  <a:pt x="184682" y="457200"/>
                </a:moveTo>
                <a:lnTo>
                  <a:pt x="178332" y="495300"/>
                </a:lnTo>
                <a:lnTo>
                  <a:pt x="355078" y="495300"/>
                </a:lnTo>
                <a:lnTo>
                  <a:pt x="348728" y="457200"/>
                </a:lnTo>
                <a:close/>
                <a:moveTo>
                  <a:pt x="266700" y="361950"/>
                </a:moveTo>
                <a:cubicBezTo>
                  <a:pt x="277228" y="361950"/>
                  <a:pt x="285750" y="370472"/>
                  <a:pt x="285750" y="381000"/>
                </a:cubicBezTo>
                <a:cubicBezTo>
                  <a:pt x="285750" y="391516"/>
                  <a:pt x="277228" y="400050"/>
                  <a:pt x="266700" y="400050"/>
                </a:cubicBezTo>
                <a:cubicBezTo>
                  <a:pt x="256184" y="400050"/>
                  <a:pt x="247650" y="391516"/>
                  <a:pt x="247650" y="381000"/>
                </a:cubicBezTo>
                <a:cubicBezTo>
                  <a:pt x="247650" y="370472"/>
                  <a:pt x="256184" y="361950"/>
                  <a:pt x="266700" y="361950"/>
                </a:cubicBezTo>
                <a:close/>
                <a:moveTo>
                  <a:pt x="38100" y="342900"/>
                </a:moveTo>
                <a:lnTo>
                  <a:pt x="38100" y="419100"/>
                </a:lnTo>
                <a:lnTo>
                  <a:pt x="152400" y="419100"/>
                </a:lnTo>
                <a:lnTo>
                  <a:pt x="381000" y="419100"/>
                </a:lnTo>
                <a:lnTo>
                  <a:pt x="495300" y="419100"/>
                </a:lnTo>
                <a:lnTo>
                  <a:pt x="495300" y="342900"/>
                </a:lnTo>
                <a:close/>
                <a:moveTo>
                  <a:pt x="38096" y="38099"/>
                </a:moveTo>
                <a:lnTo>
                  <a:pt x="38096" y="304799"/>
                </a:lnTo>
                <a:lnTo>
                  <a:pt x="495296" y="304799"/>
                </a:lnTo>
                <a:lnTo>
                  <a:pt x="495296" y="38099"/>
                </a:lnTo>
                <a:close/>
                <a:moveTo>
                  <a:pt x="38100" y="0"/>
                </a:moveTo>
                <a:lnTo>
                  <a:pt x="495300" y="0"/>
                </a:lnTo>
                <a:cubicBezTo>
                  <a:pt x="516255" y="0"/>
                  <a:pt x="533400" y="17145"/>
                  <a:pt x="533400" y="38100"/>
                </a:cubicBezTo>
                <a:lnTo>
                  <a:pt x="533400" y="419100"/>
                </a:lnTo>
                <a:cubicBezTo>
                  <a:pt x="533400" y="440042"/>
                  <a:pt x="516255" y="457200"/>
                  <a:pt x="495300" y="457200"/>
                </a:cubicBezTo>
                <a:lnTo>
                  <a:pt x="387350" y="457200"/>
                </a:lnTo>
                <a:lnTo>
                  <a:pt x="393700" y="495300"/>
                </a:lnTo>
                <a:lnTo>
                  <a:pt x="514350" y="495300"/>
                </a:lnTo>
                <a:cubicBezTo>
                  <a:pt x="524866" y="495300"/>
                  <a:pt x="533400" y="503834"/>
                  <a:pt x="533400" y="514350"/>
                </a:cubicBezTo>
                <a:cubicBezTo>
                  <a:pt x="533400" y="524866"/>
                  <a:pt x="524866" y="533400"/>
                  <a:pt x="514350" y="533400"/>
                </a:cubicBezTo>
                <a:lnTo>
                  <a:pt x="400050" y="533400"/>
                </a:lnTo>
                <a:lnTo>
                  <a:pt x="133350" y="533400"/>
                </a:lnTo>
                <a:lnTo>
                  <a:pt x="19050" y="533400"/>
                </a:lnTo>
                <a:cubicBezTo>
                  <a:pt x="8534" y="533400"/>
                  <a:pt x="0" y="524866"/>
                  <a:pt x="0" y="514350"/>
                </a:cubicBezTo>
                <a:cubicBezTo>
                  <a:pt x="0" y="503834"/>
                  <a:pt x="8534" y="495300"/>
                  <a:pt x="19050" y="495300"/>
                </a:cubicBezTo>
                <a:lnTo>
                  <a:pt x="139700" y="495300"/>
                </a:lnTo>
                <a:lnTo>
                  <a:pt x="146050" y="457200"/>
                </a:lnTo>
                <a:lnTo>
                  <a:pt x="38100" y="457200"/>
                </a:lnTo>
                <a:cubicBezTo>
                  <a:pt x="17158" y="457200"/>
                  <a:pt x="0" y="440042"/>
                  <a:pt x="0" y="419100"/>
                </a:cubicBezTo>
                <a:lnTo>
                  <a:pt x="0" y="38100"/>
                </a:lnTo>
                <a:cubicBezTo>
                  <a:pt x="0" y="17145"/>
                  <a:pt x="17158" y="0"/>
                  <a:pt x="3810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Tree>
    <p:extLst>
      <p:ext uri="{BB962C8B-B14F-4D97-AF65-F5344CB8AC3E}">
        <p14:creationId xmlns:p14="http://schemas.microsoft.com/office/powerpoint/2010/main" val="34552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C8FF44C-DCF6-8A49-8A5C-39A035AB53F2}"/>
              </a:ext>
            </a:extLst>
          </p:cNvPr>
          <p:cNvSpPr>
            <a:spLocks noGrp="1"/>
          </p:cNvSpPr>
          <p:nvPr>
            <p:ph type="title"/>
          </p:nvPr>
        </p:nvSpPr>
        <p:spPr/>
        <p:txBody>
          <a:bodyPr>
            <a:normAutofit fontScale="90000"/>
          </a:bodyPr>
          <a:lstStyle/>
          <a:p>
            <a:r>
              <a:rPr lang="en-US" dirty="0"/>
              <a:t>Sample Copy For Social Media Channels</a:t>
            </a:r>
          </a:p>
        </p:txBody>
      </p:sp>
      <p:sp>
        <p:nvSpPr>
          <p:cNvPr id="3" name="Content Placeholder 2">
            <a:extLst>
              <a:ext uri="{FF2B5EF4-FFF2-40B4-BE49-F238E27FC236}">
                <a16:creationId xmlns:a16="http://schemas.microsoft.com/office/drawing/2014/main" xmlns="" id="{95921D70-E2F7-E64A-BC23-FF3C0D1566A7}"/>
              </a:ext>
            </a:extLst>
          </p:cNvPr>
          <p:cNvSpPr>
            <a:spLocks noGrp="1"/>
          </p:cNvSpPr>
          <p:nvPr>
            <p:ph idx="12"/>
          </p:nvPr>
        </p:nvSpPr>
        <p:spPr>
          <a:xfrm>
            <a:off x="560717" y="1053459"/>
            <a:ext cx="12731817" cy="553998"/>
          </a:xfrm>
        </p:spPr>
        <p:txBody>
          <a:bodyPr>
            <a:spAutoFit/>
          </a:bodyPr>
          <a:lstStyle/>
          <a:p>
            <a:r>
              <a:rPr lang="en-US" dirty="0"/>
              <a:t>Social and mobile channels can be used to tell paying customers they have payment options. These messages below can be leveraged—and logos added to highlight the card brands accepted—to post on Facebook, Twitter, or LinkedIn pages.</a:t>
            </a:r>
          </a:p>
        </p:txBody>
      </p:sp>
      <p:grpSp>
        <p:nvGrpSpPr>
          <p:cNvPr id="5" name="Group 4">
            <a:extLst>
              <a:ext uri="{FF2B5EF4-FFF2-40B4-BE49-F238E27FC236}">
                <a16:creationId xmlns:a16="http://schemas.microsoft.com/office/drawing/2014/main" xmlns="" id="{7D417CA3-3674-A14D-9AF5-0598FD1875C7}"/>
              </a:ext>
            </a:extLst>
          </p:cNvPr>
          <p:cNvGrpSpPr/>
          <p:nvPr/>
        </p:nvGrpSpPr>
        <p:grpSpPr>
          <a:xfrm>
            <a:off x="932945" y="3229975"/>
            <a:ext cx="3824585" cy="2744051"/>
            <a:chOff x="7755465" y="1766956"/>
            <a:chExt cx="5537068" cy="3631207"/>
          </a:xfrm>
        </p:grpSpPr>
        <p:sp>
          <p:nvSpPr>
            <p:cNvPr id="6" name="TextBox 5">
              <a:extLst>
                <a:ext uri="{FF2B5EF4-FFF2-40B4-BE49-F238E27FC236}">
                  <a16:creationId xmlns:a16="http://schemas.microsoft.com/office/drawing/2014/main" xmlns="" id="{F622415D-873B-134C-868D-94D42F267ACA}"/>
                </a:ext>
              </a:extLst>
            </p:cNvPr>
            <p:cNvSpPr txBox="1"/>
            <p:nvPr/>
          </p:nvSpPr>
          <p:spPr>
            <a:xfrm>
              <a:off x="7755465" y="2169781"/>
              <a:ext cx="5537066" cy="3228382"/>
            </a:xfrm>
            <a:prstGeom prst="rect">
              <a:avLst/>
            </a:prstGeom>
            <a:ln w="12700">
              <a:solidFill>
                <a:schemeClr val="accent1"/>
              </a:solidFill>
            </a:ln>
          </p:spPr>
          <p:txBody>
            <a:bodyPr wrap="square" lIns="182880" tIns="274320" rIns="274320" bIns="182880" rtlCol="0">
              <a:spAutoFit/>
            </a:bodyPr>
            <a:lstStyle/>
            <a:p>
              <a:pPr>
                <a:lnSpc>
                  <a:spcPct val="90000"/>
                </a:lnSpc>
                <a:spcBef>
                  <a:spcPts val="1600"/>
                </a:spcBef>
              </a:pPr>
              <a:r>
                <a:rPr lang="en-US" sz="1600" dirty="0">
                  <a:solidFill>
                    <a:schemeClr val="accent5"/>
                  </a:solidFill>
                  <a:latin typeface="Arial" panose="020B0604020202020204" pitchFamily="34" charset="0"/>
                </a:rPr>
                <a:t>We [now] welcome [American Express and all major credit cards], so you can pay the way you wish. More at &lt;insert your URL&gt;. </a:t>
              </a:r>
            </a:p>
            <a:p>
              <a:pPr>
                <a:lnSpc>
                  <a:spcPct val="90000"/>
                </a:lnSpc>
                <a:spcBef>
                  <a:spcPts val="1600"/>
                </a:spcBef>
              </a:pPr>
              <a:r>
                <a:rPr lang="en-US" sz="1600" dirty="0">
                  <a:solidFill>
                    <a:schemeClr val="accent5"/>
                  </a:solidFill>
                  <a:latin typeface="Arial" panose="020B0604020202020204" pitchFamily="34" charset="0"/>
                </a:rPr>
                <a:t>You can choose to pay your way. We gladly accept [American Express] at &lt;insert your URL&gt;.</a:t>
              </a:r>
            </a:p>
          </p:txBody>
        </p:sp>
        <p:sp>
          <p:nvSpPr>
            <p:cNvPr id="7" name="TextBox 6">
              <a:extLst>
                <a:ext uri="{FF2B5EF4-FFF2-40B4-BE49-F238E27FC236}">
                  <a16:creationId xmlns:a16="http://schemas.microsoft.com/office/drawing/2014/main" xmlns="" id="{F90E32ED-04E1-D241-8589-EF6683588043}"/>
                </a:ext>
              </a:extLst>
            </p:cNvPr>
            <p:cNvSpPr txBox="1"/>
            <p:nvPr/>
          </p:nvSpPr>
          <p:spPr>
            <a:xfrm>
              <a:off x="7755466" y="1766956"/>
              <a:ext cx="5537067" cy="647578"/>
            </a:xfrm>
            <a:prstGeom prst="rect">
              <a:avLst/>
            </a:prstGeom>
            <a:solidFill>
              <a:schemeClr val="accent1"/>
            </a:solidFill>
            <a:ln w="12700">
              <a:solidFill>
                <a:schemeClr val="accent1"/>
              </a:solidFill>
            </a:ln>
          </p:spPr>
          <p:txBody>
            <a:bodyPr wrap="square" lIns="182880" tIns="91440" rIns="91440" bIns="91440" rtlCol="0">
              <a:spAutoFit/>
            </a:bodyPr>
            <a:lstStyle/>
            <a:p>
              <a:pPr lvl="0">
                <a:lnSpc>
                  <a:spcPct val="90000"/>
                </a:lnSpc>
                <a:spcBef>
                  <a:spcPts val="600"/>
                </a:spcBef>
              </a:pPr>
              <a:r>
                <a:rPr lang="en-US" sz="2200" dirty="0">
                  <a:solidFill>
                    <a:srgbClr val="FFFFFF"/>
                  </a:solidFill>
                  <a:latin typeface="Cambria" panose="02040503050406030204" pitchFamily="18" charset="0"/>
                </a:rPr>
                <a:t>Tweets</a:t>
              </a:r>
            </a:p>
          </p:txBody>
        </p:sp>
      </p:grpSp>
      <p:grpSp>
        <p:nvGrpSpPr>
          <p:cNvPr id="8" name="Group 7">
            <a:extLst>
              <a:ext uri="{FF2B5EF4-FFF2-40B4-BE49-F238E27FC236}">
                <a16:creationId xmlns:a16="http://schemas.microsoft.com/office/drawing/2014/main" xmlns="" id="{432F1EAF-38B6-4B47-9C75-F8DA5129F97B}"/>
              </a:ext>
            </a:extLst>
          </p:cNvPr>
          <p:cNvGrpSpPr/>
          <p:nvPr/>
        </p:nvGrpSpPr>
        <p:grpSpPr>
          <a:xfrm>
            <a:off x="9268616" y="3229975"/>
            <a:ext cx="3616038" cy="1652470"/>
            <a:chOff x="7755465" y="1766956"/>
            <a:chExt cx="5537068" cy="2186717"/>
          </a:xfrm>
        </p:grpSpPr>
        <p:sp>
          <p:nvSpPr>
            <p:cNvPr id="9" name="TextBox 8">
              <a:extLst>
                <a:ext uri="{FF2B5EF4-FFF2-40B4-BE49-F238E27FC236}">
                  <a16:creationId xmlns:a16="http://schemas.microsoft.com/office/drawing/2014/main" xmlns="" id="{723FDBF1-F6CA-7843-A457-2D081C1521CE}"/>
                </a:ext>
              </a:extLst>
            </p:cNvPr>
            <p:cNvSpPr txBox="1"/>
            <p:nvPr/>
          </p:nvSpPr>
          <p:spPr>
            <a:xfrm>
              <a:off x="7755465" y="2169781"/>
              <a:ext cx="5537066" cy="1783892"/>
            </a:xfrm>
            <a:prstGeom prst="rect">
              <a:avLst/>
            </a:prstGeom>
            <a:ln w="12700">
              <a:solidFill>
                <a:schemeClr val="accent1"/>
              </a:solidFill>
            </a:ln>
          </p:spPr>
          <p:txBody>
            <a:bodyPr wrap="square" lIns="182880" tIns="274320" rIns="274320" bIns="182880" rtlCol="0">
              <a:spAutoFit/>
            </a:bodyPr>
            <a:lstStyle/>
            <a:p>
              <a:pPr>
                <a:lnSpc>
                  <a:spcPct val="90000"/>
                </a:lnSpc>
                <a:spcBef>
                  <a:spcPts val="1600"/>
                </a:spcBef>
              </a:pPr>
              <a:r>
                <a:rPr lang="en-US" sz="1600" dirty="0">
                  <a:solidFill>
                    <a:schemeClr val="accent5"/>
                  </a:solidFill>
                  <a:latin typeface="Arial" panose="020B0604020202020204" pitchFamily="34" charset="0"/>
                </a:rPr>
                <a:t>We welcome [American Express and all major credit cards], so you can pay the way you want. &lt;insert your URL&gt;.</a:t>
              </a:r>
            </a:p>
          </p:txBody>
        </p:sp>
        <p:sp>
          <p:nvSpPr>
            <p:cNvPr id="10" name="TextBox 9">
              <a:extLst>
                <a:ext uri="{FF2B5EF4-FFF2-40B4-BE49-F238E27FC236}">
                  <a16:creationId xmlns:a16="http://schemas.microsoft.com/office/drawing/2014/main" xmlns="" id="{45430922-B910-844A-96D9-B2F564BA9155}"/>
                </a:ext>
              </a:extLst>
            </p:cNvPr>
            <p:cNvSpPr txBox="1"/>
            <p:nvPr/>
          </p:nvSpPr>
          <p:spPr>
            <a:xfrm>
              <a:off x="7755466" y="1766956"/>
              <a:ext cx="5537067" cy="647578"/>
            </a:xfrm>
            <a:prstGeom prst="rect">
              <a:avLst/>
            </a:prstGeom>
            <a:solidFill>
              <a:schemeClr val="accent1"/>
            </a:solidFill>
            <a:ln w="12700">
              <a:solidFill>
                <a:schemeClr val="accent1"/>
              </a:solidFill>
            </a:ln>
          </p:spPr>
          <p:txBody>
            <a:bodyPr wrap="square" lIns="182880" tIns="91440" rIns="91440" bIns="91440" rtlCol="0">
              <a:spAutoFit/>
            </a:bodyPr>
            <a:lstStyle/>
            <a:p>
              <a:pPr lvl="0">
                <a:lnSpc>
                  <a:spcPct val="90000"/>
                </a:lnSpc>
                <a:spcBef>
                  <a:spcPts val="600"/>
                </a:spcBef>
              </a:pPr>
              <a:r>
                <a:rPr lang="en-US" sz="2200" dirty="0">
                  <a:solidFill>
                    <a:srgbClr val="FFFFFF"/>
                  </a:solidFill>
                  <a:latin typeface="Cambria" panose="02040503050406030204" pitchFamily="18" charset="0"/>
                </a:rPr>
                <a:t>Mobile Posts</a:t>
              </a:r>
            </a:p>
          </p:txBody>
        </p:sp>
      </p:grpSp>
      <p:grpSp>
        <p:nvGrpSpPr>
          <p:cNvPr id="19" name="Group 18">
            <a:extLst>
              <a:ext uri="{FF2B5EF4-FFF2-40B4-BE49-F238E27FC236}">
                <a16:creationId xmlns:a16="http://schemas.microsoft.com/office/drawing/2014/main" xmlns="" id="{02FE72E4-E301-9C4D-B3E9-ACDF2E9114DE}"/>
              </a:ext>
            </a:extLst>
          </p:cNvPr>
          <p:cNvGrpSpPr/>
          <p:nvPr/>
        </p:nvGrpSpPr>
        <p:grpSpPr>
          <a:xfrm>
            <a:off x="5205054" y="3229975"/>
            <a:ext cx="3616038" cy="2282694"/>
            <a:chOff x="9206343" y="2319307"/>
            <a:chExt cx="3616038" cy="2282694"/>
          </a:xfrm>
        </p:grpSpPr>
        <p:sp>
          <p:nvSpPr>
            <p:cNvPr id="12" name="TextBox 11">
              <a:extLst>
                <a:ext uri="{FF2B5EF4-FFF2-40B4-BE49-F238E27FC236}">
                  <a16:creationId xmlns:a16="http://schemas.microsoft.com/office/drawing/2014/main" xmlns="" id="{C20729E3-628C-1C43-BBAF-496CFFB31F59}"/>
                </a:ext>
              </a:extLst>
            </p:cNvPr>
            <p:cNvSpPr txBox="1"/>
            <p:nvPr/>
          </p:nvSpPr>
          <p:spPr>
            <a:xfrm>
              <a:off x="9206344" y="2589142"/>
              <a:ext cx="3616035" cy="2012859"/>
            </a:xfrm>
            <a:prstGeom prst="rect">
              <a:avLst/>
            </a:prstGeom>
            <a:ln w="12700">
              <a:solidFill>
                <a:schemeClr val="accent1"/>
              </a:solidFill>
            </a:ln>
          </p:spPr>
          <p:txBody>
            <a:bodyPr wrap="square" lIns="182880" tIns="274320" rIns="274320" bIns="182880" rtlCol="0">
              <a:spAutoFit/>
            </a:bodyPr>
            <a:lstStyle/>
            <a:p>
              <a:pPr>
                <a:lnSpc>
                  <a:spcPct val="90000"/>
                </a:lnSpc>
                <a:spcBef>
                  <a:spcPts val="1600"/>
                </a:spcBef>
              </a:pPr>
              <a:r>
                <a:rPr lang="en-US" sz="1600" b="1" dirty="0">
                  <a:solidFill>
                    <a:schemeClr val="accent5"/>
                  </a:solidFill>
                  <a:latin typeface="Arial" panose="020B0604020202020204" pitchFamily="34" charset="0"/>
                </a:rPr>
                <a:t>Paying for your utility bills just got easier. </a:t>
              </a:r>
              <a:r>
                <a:rPr lang="en-US" sz="1600" dirty="0">
                  <a:solidFill>
                    <a:schemeClr val="accent5"/>
                  </a:solidFill>
                  <a:latin typeface="Arial" panose="020B0604020202020204" pitchFamily="34" charset="0"/>
                </a:rPr>
                <a:t>We [now] proudly accept [all major credit cards, including American Express], so when you’re ready to pay, you can choose the card you want to use. Start now at &lt;insert your URL&gt;.</a:t>
              </a:r>
            </a:p>
          </p:txBody>
        </p:sp>
        <p:sp>
          <p:nvSpPr>
            <p:cNvPr id="13" name="TextBox 12">
              <a:extLst>
                <a:ext uri="{FF2B5EF4-FFF2-40B4-BE49-F238E27FC236}">
                  <a16:creationId xmlns:a16="http://schemas.microsoft.com/office/drawing/2014/main" xmlns="" id="{E42B8545-69C7-B74A-8E3C-C9948E68097F}"/>
                </a:ext>
              </a:extLst>
            </p:cNvPr>
            <p:cNvSpPr txBox="1"/>
            <p:nvPr/>
          </p:nvSpPr>
          <p:spPr>
            <a:xfrm>
              <a:off x="9206343" y="2319307"/>
              <a:ext cx="3616038" cy="489365"/>
            </a:xfrm>
            <a:prstGeom prst="rect">
              <a:avLst/>
            </a:prstGeom>
            <a:solidFill>
              <a:schemeClr val="accent1"/>
            </a:solidFill>
            <a:ln w="12700">
              <a:solidFill>
                <a:schemeClr val="accent1"/>
              </a:solidFill>
            </a:ln>
          </p:spPr>
          <p:txBody>
            <a:bodyPr wrap="square" lIns="182880" tIns="91440" rIns="91440" bIns="91440" rtlCol="0">
              <a:spAutoFit/>
            </a:bodyPr>
            <a:lstStyle/>
            <a:p>
              <a:pPr lvl="0">
                <a:lnSpc>
                  <a:spcPct val="90000"/>
                </a:lnSpc>
                <a:spcBef>
                  <a:spcPts val="600"/>
                </a:spcBef>
              </a:pPr>
              <a:r>
                <a:rPr lang="en-US" sz="2200" dirty="0">
                  <a:solidFill>
                    <a:srgbClr val="FFFFFF"/>
                  </a:solidFill>
                  <a:latin typeface="Cambria" panose="02040503050406030204" pitchFamily="18" charset="0"/>
                </a:rPr>
                <a:t>Facebook Posts</a:t>
              </a:r>
            </a:p>
          </p:txBody>
        </p:sp>
      </p:grpSp>
      <p:grpSp>
        <p:nvGrpSpPr>
          <p:cNvPr id="4" name="Group 3">
            <a:extLst>
              <a:ext uri="{FF2B5EF4-FFF2-40B4-BE49-F238E27FC236}">
                <a16:creationId xmlns:a16="http://schemas.microsoft.com/office/drawing/2014/main" xmlns="" id="{C26ADD56-07BB-4F47-8188-DDB6365620CD}"/>
              </a:ext>
            </a:extLst>
          </p:cNvPr>
          <p:cNvGrpSpPr>
            <a:grpSpLocks noChangeAspect="1"/>
          </p:cNvGrpSpPr>
          <p:nvPr/>
        </p:nvGrpSpPr>
        <p:grpSpPr>
          <a:xfrm>
            <a:off x="9268616" y="2089218"/>
            <a:ext cx="1005840" cy="1005840"/>
            <a:chOff x="560716" y="2504005"/>
            <a:chExt cx="1193849" cy="1193849"/>
          </a:xfrm>
        </p:grpSpPr>
        <p:sp>
          <p:nvSpPr>
            <p:cNvPr id="18" name="Oval 17">
              <a:extLst>
                <a:ext uri="{FF2B5EF4-FFF2-40B4-BE49-F238E27FC236}">
                  <a16:creationId xmlns:a16="http://schemas.microsoft.com/office/drawing/2014/main" xmlns="" id="{DE0C5CE3-9148-A947-8F62-E0A8F73BFADD}"/>
                </a:ext>
              </a:extLst>
            </p:cNvPr>
            <p:cNvSpPr/>
            <p:nvPr/>
          </p:nvSpPr>
          <p:spPr>
            <a:xfrm>
              <a:off x="560716" y="2504005"/>
              <a:ext cx="1193849" cy="119384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14" name="Freeform 13">
              <a:extLst>
                <a:ext uri="{FF2B5EF4-FFF2-40B4-BE49-F238E27FC236}">
                  <a16:creationId xmlns:a16="http://schemas.microsoft.com/office/drawing/2014/main" xmlns="" id="{E2BE61CE-67A6-0A4E-8CFF-65F8C031775E}"/>
                </a:ext>
              </a:extLst>
            </p:cNvPr>
            <p:cNvSpPr/>
            <p:nvPr/>
          </p:nvSpPr>
          <p:spPr>
            <a:xfrm>
              <a:off x="947372" y="2796129"/>
              <a:ext cx="482883" cy="609600"/>
            </a:xfrm>
            <a:custGeom>
              <a:avLst/>
              <a:gdLst>
                <a:gd name="connsiteX0" fmla="*/ 152400 w 482883"/>
                <a:gd name="connsiteY0" fmla="*/ 514350 h 609600"/>
                <a:gd name="connsiteX1" fmla="*/ 171450 w 482883"/>
                <a:gd name="connsiteY1" fmla="*/ 533400 h 609600"/>
                <a:gd name="connsiteX2" fmla="*/ 152400 w 482883"/>
                <a:gd name="connsiteY2" fmla="*/ 552450 h 609600"/>
                <a:gd name="connsiteX3" fmla="*/ 133350 w 482883"/>
                <a:gd name="connsiteY3" fmla="*/ 533400 h 609600"/>
                <a:gd name="connsiteX4" fmla="*/ 152400 w 482883"/>
                <a:gd name="connsiteY4" fmla="*/ 514350 h 609600"/>
                <a:gd name="connsiteX5" fmla="*/ 38106 w 482883"/>
                <a:gd name="connsiteY5" fmla="*/ 495293 h 609600"/>
                <a:gd name="connsiteX6" fmla="*/ 38106 w 482883"/>
                <a:gd name="connsiteY6" fmla="*/ 571493 h 609600"/>
                <a:gd name="connsiteX7" fmla="*/ 266706 w 482883"/>
                <a:gd name="connsiteY7" fmla="*/ 571493 h 609600"/>
                <a:gd name="connsiteX8" fmla="*/ 266706 w 482883"/>
                <a:gd name="connsiteY8" fmla="*/ 495293 h 609600"/>
                <a:gd name="connsiteX9" fmla="*/ 373126 w 482883"/>
                <a:gd name="connsiteY9" fmla="*/ 226010 h 609600"/>
                <a:gd name="connsiteX10" fmla="*/ 386594 w 482883"/>
                <a:gd name="connsiteY10" fmla="*/ 231592 h 609600"/>
                <a:gd name="connsiteX11" fmla="*/ 408769 w 482883"/>
                <a:gd name="connsiteY11" fmla="*/ 264485 h 609600"/>
                <a:gd name="connsiteX12" fmla="*/ 416922 w 482883"/>
                <a:gd name="connsiteY12" fmla="*/ 304794 h 609600"/>
                <a:gd name="connsiteX13" fmla="*/ 408769 w 482883"/>
                <a:gd name="connsiteY13" fmla="*/ 345117 h 609600"/>
                <a:gd name="connsiteX14" fmla="*/ 386594 w 482883"/>
                <a:gd name="connsiteY14" fmla="*/ 378010 h 609600"/>
                <a:gd name="connsiteX15" fmla="*/ 373120 w 482883"/>
                <a:gd name="connsiteY15" fmla="*/ 383585 h 609600"/>
                <a:gd name="connsiteX16" fmla="*/ 359658 w 482883"/>
                <a:gd name="connsiteY16" fmla="*/ 378010 h 609600"/>
                <a:gd name="connsiteX17" fmla="*/ 359658 w 482883"/>
                <a:gd name="connsiteY17" fmla="*/ 351073 h 609600"/>
                <a:gd name="connsiteX18" fmla="*/ 373691 w 482883"/>
                <a:gd name="connsiteY18" fmla="*/ 330258 h 609600"/>
                <a:gd name="connsiteX19" fmla="*/ 378822 w 482883"/>
                <a:gd name="connsiteY19" fmla="*/ 304794 h 609600"/>
                <a:gd name="connsiteX20" fmla="*/ 373691 w 482883"/>
                <a:gd name="connsiteY20" fmla="*/ 279331 h 609600"/>
                <a:gd name="connsiteX21" fmla="*/ 359658 w 482883"/>
                <a:gd name="connsiteY21" fmla="*/ 258528 h 609600"/>
                <a:gd name="connsiteX22" fmla="*/ 359658 w 482883"/>
                <a:gd name="connsiteY22" fmla="*/ 231592 h 609600"/>
                <a:gd name="connsiteX23" fmla="*/ 373126 w 482883"/>
                <a:gd name="connsiteY23" fmla="*/ 226010 h 609600"/>
                <a:gd name="connsiteX24" fmla="*/ 419777 w 482883"/>
                <a:gd name="connsiteY24" fmla="*/ 179365 h 609600"/>
                <a:gd name="connsiteX25" fmla="*/ 433252 w 482883"/>
                <a:gd name="connsiteY25" fmla="*/ 184943 h 609600"/>
                <a:gd name="connsiteX26" fmla="*/ 469561 w 482883"/>
                <a:gd name="connsiteY26" fmla="*/ 238804 h 609600"/>
                <a:gd name="connsiteX27" fmla="*/ 482883 w 482883"/>
                <a:gd name="connsiteY27" fmla="*/ 304793 h 609600"/>
                <a:gd name="connsiteX28" fmla="*/ 469561 w 482883"/>
                <a:gd name="connsiteY28" fmla="*/ 370770 h 609600"/>
                <a:gd name="connsiteX29" fmla="*/ 433252 w 482883"/>
                <a:gd name="connsiteY29" fmla="*/ 424656 h 609600"/>
                <a:gd name="connsiteX30" fmla="*/ 419764 w 482883"/>
                <a:gd name="connsiteY30" fmla="*/ 430231 h 609600"/>
                <a:gd name="connsiteX31" fmla="*/ 406302 w 482883"/>
                <a:gd name="connsiteY31" fmla="*/ 424669 h 609600"/>
                <a:gd name="connsiteX32" fmla="*/ 406290 w 482883"/>
                <a:gd name="connsiteY32" fmla="*/ 397719 h 609600"/>
                <a:gd name="connsiteX33" fmla="*/ 434471 w 482883"/>
                <a:gd name="connsiteY33" fmla="*/ 355936 h 609600"/>
                <a:gd name="connsiteX34" fmla="*/ 444783 w 482883"/>
                <a:gd name="connsiteY34" fmla="*/ 304793 h 609600"/>
                <a:gd name="connsiteX35" fmla="*/ 434471 w 482883"/>
                <a:gd name="connsiteY35" fmla="*/ 253638 h 609600"/>
                <a:gd name="connsiteX36" fmla="*/ 406290 w 482883"/>
                <a:gd name="connsiteY36" fmla="*/ 211880 h 609600"/>
                <a:gd name="connsiteX37" fmla="*/ 406302 w 482883"/>
                <a:gd name="connsiteY37" fmla="*/ 184931 h 609600"/>
                <a:gd name="connsiteX38" fmla="*/ 419777 w 482883"/>
                <a:gd name="connsiteY38" fmla="*/ 179365 h 609600"/>
                <a:gd name="connsiteX39" fmla="*/ 38106 w 482883"/>
                <a:gd name="connsiteY39" fmla="*/ 152393 h 609600"/>
                <a:gd name="connsiteX40" fmla="*/ 38106 w 482883"/>
                <a:gd name="connsiteY40" fmla="*/ 457193 h 609600"/>
                <a:gd name="connsiteX41" fmla="*/ 266706 w 482883"/>
                <a:gd name="connsiteY41" fmla="*/ 457193 h 609600"/>
                <a:gd name="connsiteX42" fmla="*/ 266706 w 482883"/>
                <a:gd name="connsiteY42" fmla="*/ 152393 h 609600"/>
                <a:gd name="connsiteX43" fmla="*/ 114300 w 482883"/>
                <a:gd name="connsiteY43" fmla="*/ 57150 h 609600"/>
                <a:gd name="connsiteX44" fmla="*/ 190500 w 482883"/>
                <a:gd name="connsiteY44" fmla="*/ 57150 h 609600"/>
                <a:gd name="connsiteX45" fmla="*/ 209550 w 482883"/>
                <a:gd name="connsiteY45" fmla="*/ 76200 h 609600"/>
                <a:gd name="connsiteX46" fmla="*/ 190500 w 482883"/>
                <a:gd name="connsiteY46" fmla="*/ 95250 h 609600"/>
                <a:gd name="connsiteX47" fmla="*/ 114300 w 482883"/>
                <a:gd name="connsiteY47" fmla="*/ 95250 h 609600"/>
                <a:gd name="connsiteX48" fmla="*/ 95250 w 482883"/>
                <a:gd name="connsiteY48" fmla="*/ 76200 h 609600"/>
                <a:gd name="connsiteX49" fmla="*/ 114300 w 482883"/>
                <a:gd name="connsiteY49" fmla="*/ 57150 h 609600"/>
                <a:gd name="connsiteX50" fmla="*/ 38106 w 482883"/>
                <a:gd name="connsiteY50" fmla="*/ 38093 h 609600"/>
                <a:gd name="connsiteX51" fmla="*/ 38106 w 482883"/>
                <a:gd name="connsiteY51" fmla="*/ 114293 h 609600"/>
                <a:gd name="connsiteX52" fmla="*/ 266706 w 482883"/>
                <a:gd name="connsiteY52" fmla="*/ 114293 h 609600"/>
                <a:gd name="connsiteX53" fmla="*/ 266706 w 482883"/>
                <a:gd name="connsiteY53" fmla="*/ 38093 h 609600"/>
                <a:gd name="connsiteX54" fmla="*/ 38100 w 482883"/>
                <a:gd name="connsiteY54" fmla="*/ 0 h 609600"/>
                <a:gd name="connsiteX55" fmla="*/ 266700 w 482883"/>
                <a:gd name="connsiteY55" fmla="*/ 0 h 609600"/>
                <a:gd name="connsiteX56" fmla="*/ 304800 w 482883"/>
                <a:gd name="connsiteY56" fmla="*/ 38100 h 609600"/>
                <a:gd name="connsiteX57" fmla="*/ 304800 w 482883"/>
                <a:gd name="connsiteY57" fmla="*/ 114300 h 609600"/>
                <a:gd name="connsiteX58" fmla="*/ 304800 w 482883"/>
                <a:gd name="connsiteY58" fmla="*/ 152400 h 609600"/>
                <a:gd name="connsiteX59" fmla="*/ 304800 w 482883"/>
                <a:gd name="connsiteY59" fmla="*/ 457200 h 609600"/>
                <a:gd name="connsiteX60" fmla="*/ 304800 w 482883"/>
                <a:gd name="connsiteY60" fmla="*/ 495300 h 609600"/>
                <a:gd name="connsiteX61" fmla="*/ 304800 w 482883"/>
                <a:gd name="connsiteY61" fmla="*/ 571500 h 609600"/>
                <a:gd name="connsiteX62" fmla="*/ 266700 w 482883"/>
                <a:gd name="connsiteY62" fmla="*/ 609600 h 609600"/>
                <a:gd name="connsiteX63" fmla="*/ 38100 w 482883"/>
                <a:gd name="connsiteY63" fmla="*/ 609600 h 609600"/>
                <a:gd name="connsiteX64" fmla="*/ 0 w 482883"/>
                <a:gd name="connsiteY64" fmla="*/ 571500 h 609600"/>
                <a:gd name="connsiteX65" fmla="*/ 0 w 482883"/>
                <a:gd name="connsiteY65" fmla="*/ 495300 h 609600"/>
                <a:gd name="connsiteX66" fmla="*/ 0 w 482883"/>
                <a:gd name="connsiteY66" fmla="*/ 457200 h 609600"/>
                <a:gd name="connsiteX67" fmla="*/ 0 w 482883"/>
                <a:gd name="connsiteY67" fmla="*/ 152400 h 609600"/>
                <a:gd name="connsiteX68" fmla="*/ 0 w 482883"/>
                <a:gd name="connsiteY68" fmla="*/ 114300 h 609600"/>
                <a:gd name="connsiteX69" fmla="*/ 0 w 482883"/>
                <a:gd name="connsiteY69" fmla="*/ 38100 h 609600"/>
                <a:gd name="connsiteX70" fmla="*/ 38100 w 482883"/>
                <a:gd name="connsiteY70"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82883" h="609600">
                  <a:moveTo>
                    <a:pt x="152400" y="514350"/>
                  </a:moveTo>
                  <a:cubicBezTo>
                    <a:pt x="162928" y="514350"/>
                    <a:pt x="171450" y="522884"/>
                    <a:pt x="171450" y="533400"/>
                  </a:cubicBezTo>
                  <a:cubicBezTo>
                    <a:pt x="171450" y="543916"/>
                    <a:pt x="162928" y="552450"/>
                    <a:pt x="152400" y="552450"/>
                  </a:cubicBezTo>
                  <a:cubicBezTo>
                    <a:pt x="141884" y="552450"/>
                    <a:pt x="133350" y="543916"/>
                    <a:pt x="133350" y="533400"/>
                  </a:cubicBezTo>
                  <a:cubicBezTo>
                    <a:pt x="133350" y="522884"/>
                    <a:pt x="141884" y="514350"/>
                    <a:pt x="152400" y="514350"/>
                  </a:cubicBezTo>
                  <a:close/>
                  <a:moveTo>
                    <a:pt x="38106" y="495293"/>
                  </a:moveTo>
                  <a:lnTo>
                    <a:pt x="38106" y="571493"/>
                  </a:lnTo>
                  <a:lnTo>
                    <a:pt x="266706" y="571493"/>
                  </a:lnTo>
                  <a:lnTo>
                    <a:pt x="266706" y="495293"/>
                  </a:lnTo>
                  <a:close/>
                  <a:moveTo>
                    <a:pt x="373126" y="226010"/>
                  </a:moveTo>
                  <a:cubicBezTo>
                    <a:pt x="377999" y="226010"/>
                    <a:pt x="382873" y="227871"/>
                    <a:pt x="386594" y="231592"/>
                  </a:cubicBezTo>
                  <a:cubicBezTo>
                    <a:pt x="396094" y="241091"/>
                    <a:pt x="403562" y="252153"/>
                    <a:pt x="408769" y="264485"/>
                  </a:cubicBezTo>
                  <a:cubicBezTo>
                    <a:pt x="414179" y="277235"/>
                    <a:pt x="416922" y="290812"/>
                    <a:pt x="416922" y="304794"/>
                  </a:cubicBezTo>
                  <a:cubicBezTo>
                    <a:pt x="416922" y="318790"/>
                    <a:pt x="414179" y="332353"/>
                    <a:pt x="408769" y="345117"/>
                  </a:cubicBezTo>
                  <a:cubicBezTo>
                    <a:pt x="403562" y="357449"/>
                    <a:pt x="396094" y="368510"/>
                    <a:pt x="386594" y="378010"/>
                  </a:cubicBezTo>
                  <a:cubicBezTo>
                    <a:pt x="382873" y="381731"/>
                    <a:pt x="377996" y="383585"/>
                    <a:pt x="373120" y="383585"/>
                  </a:cubicBezTo>
                  <a:cubicBezTo>
                    <a:pt x="368256" y="383585"/>
                    <a:pt x="363379" y="381731"/>
                    <a:pt x="359658" y="378010"/>
                  </a:cubicBezTo>
                  <a:cubicBezTo>
                    <a:pt x="352215" y="370568"/>
                    <a:pt x="352215" y="358515"/>
                    <a:pt x="359658" y="351073"/>
                  </a:cubicBezTo>
                  <a:cubicBezTo>
                    <a:pt x="365677" y="345053"/>
                    <a:pt x="370402" y="338056"/>
                    <a:pt x="373691" y="330258"/>
                  </a:cubicBezTo>
                  <a:cubicBezTo>
                    <a:pt x="377095" y="322219"/>
                    <a:pt x="378822" y="313659"/>
                    <a:pt x="378822" y="304794"/>
                  </a:cubicBezTo>
                  <a:cubicBezTo>
                    <a:pt x="378822" y="295943"/>
                    <a:pt x="377095" y="287370"/>
                    <a:pt x="373691" y="279331"/>
                  </a:cubicBezTo>
                  <a:cubicBezTo>
                    <a:pt x="370402" y="271546"/>
                    <a:pt x="365677" y="264535"/>
                    <a:pt x="359658" y="258528"/>
                  </a:cubicBezTo>
                  <a:cubicBezTo>
                    <a:pt x="352215" y="251086"/>
                    <a:pt x="352215" y="239034"/>
                    <a:pt x="359658" y="231592"/>
                  </a:cubicBezTo>
                  <a:cubicBezTo>
                    <a:pt x="363379" y="227871"/>
                    <a:pt x="368252" y="226010"/>
                    <a:pt x="373126" y="226010"/>
                  </a:cubicBezTo>
                  <a:close/>
                  <a:moveTo>
                    <a:pt x="419777" y="179365"/>
                  </a:moveTo>
                  <a:cubicBezTo>
                    <a:pt x="424654" y="179365"/>
                    <a:pt x="429531" y="181222"/>
                    <a:pt x="433252" y="184943"/>
                  </a:cubicBezTo>
                  <a:cubicBezTo>
                    <a:pt x="448809" y="200526"/>
                    <a:pt x="461039" y="218649"/>
                    <a:pt x="469561" y="238804"/>
                  </a:cubicBezTo>
                  <a:cubicBezTo>
                    <a:pt x="478413" y="259772"/>
                    <a:pt x="482883" y="281959"/>
                    <a:pt x="482883" y="304793"/>
                  </a:cubicBezTo>
                  <a:cubicBezTo>
                    <a:pt x="482883" y="327641"/>
                    <a:pt x="478413" y="349828"/>
                    <a:pt x="469561" y="370770"/>
                  </a:cubicBezTo>
                  <a:cubicBezTo>
                    <a:pt x="461039" y="390950"/>
                    <a:pt x="448809" y="409073"/>
                    <a:pt x="433252" y="424656"/>
                  </a:cubicBezTo>
                  <a:cubicBezTo>
                    <a:pt x="429531" y="428377"/>
                    <a:pt x="424641" y="430231"/>
                    <a:pt x="419764" y="430231"/>
                  </a:cubicBezTo>
                  <a:cubicBezTo>
                    <a:pt x="414900" y="430231"/>
                    <a:pt x="410023" y="428377"/>
                    <a:pt x="406302" y="424669"/>
                  </a:cubicBezTo>
                  <a:cubicBezTo>
                    <a:pt x="398860" y="417226"/>
                    <a:pt x="398860" y="405161"/>
                    <a:pt x="406290" y="397719"/>
                  </a:cubicBezTo>
                  <a:cubicBezTo>
                    <a:pt x="418380" y="385629"/>
                    <a:pt x="427854" y="371570"/>
                    <a:pt x="434471" y="355936"/>
                  </a:cubicBezTo>
                  <a:cubicBezTo>
                    <a:pt x="441316" y="339731"/>
                    <a:pt x="444783" y="322523"/>
                    <a:pt x="444783" y="304793"/>
                  </a:cubicBezTo>
                  <a:cubicBezTo>
                    <a:pt x="444783" y="287077"/>
                    <a:pt x="441316" y="269868"/>
                    <a:pt x="434471" y="253638"/>
                  </a:cubicBezTo>
                  <a:cubicBezTo>
                    <a:pt x="427854" y="238029"/>
                    <a:pt x="418380" y="223971"/>
                    <a:pt x="406290" y="211880"/>
                  </a:cubicBezTo>
                  <a:cubicBezTo>
                    <a:pt x="398860" y="204438"/>
                    <a:pt x="398860" y="192373"/>
                    <a:pt x="406302" y="184931"/>
                  </a:cubicBezTo>
                  <a:cubicBezTo>
                    <a:pt x="410023" y="181223"/>
                    <a:pt x="414900" y="179365"/>
                    <a:pt x="419777" y="179365"/>
                  </a:cubicBezTo>
                  <a:close/>
                  <a:moveTo>
                    <a:pt x="38106" y="152393"/>
                  </a:moveTo>
                  <a:lnTo>
                    <a:pt x="38106" y="457193"/>
                  </a:lnTo>
                  <a:lnTo>
                    <a:pt x="266706" y="457193"/>
                  </a:lnTo>
                  <a:lnTo>
                    <a:pt x="266706" y="152393"/>
                  </a:lnTo>
                  <a:close/>
                  <a:moveTo>
                    <a:pt x="114300" y="57150"/>
                  </a:moveTo>
                  <a:lnTo>
                    <a:pt x="190500" y="57150"/>
                  </a:lnTo>
                  <a:cubicBezTo>
                    <a:pt x="201016" y="57150"/>
                    <a:pt x="209550" y="65672"/>
                    <a:pt x="209550" y="76200"/>
                  </a:cubicBezTo>
                  <a:cubicBezTo>
                    <a:pt x="209550" y="86728"/>
                    <a:pt x="201016" y="95250"/>
                    <a:pt x="190500" y="95250"/>
                  </a:cubicBezTo>
                  <a:lnTo>
                    <a:pt x="114300" y="95250"/>
                  </a:lnTo>
                  <a:cubicBezTo>
                    <a:pt x="103784" y="95250"/>
                    <a:pt x="95250" y="86728"/>
                    <a:pt x="95250" y="76200"/>
                  </a:cubicBezTo>
                  <a:cubicBezTo>
                    <a:pt x="95250" y="65672"/>
                    <a:pt x="103784" y="57150"/>
                    <a:pt x="114300" y="57150"/>
                  </a:cubicBezTo>
                  <a:close/>
                  <a:moveTo>
                    <a:pt x="38106" y="38093"/>
                  </a:moveTo>
                  <a:lnTo>
                    <a:pt x="38106" y="114293"/>
                  </a:lnTo>
                  <a:lnTo>
                    <a:pt x="266706" y="114293"/>
                  </a:lnTo>
                  <a:lnTo>
                    <a:pt x="266706" y="38093"/>
                  </a:lnTo>
                  <a:close/>
                  <a:moveTo>
                    <a:pt x="38100" y="0"/>
                  </a:moveTo>
                  <a:lnTo>
                    <a:pt x="266700" y="0"/>
                  </a:lnTo>
                  <a:cubicBezTo>
                    <a:pt x="287655" y="0"/>
                    <a:pt x="304800" y="17145"/>
                    <a:pt x="304800" y="38100"/>
                  </a:cubicBezTo>
                  <a:lnTo>
                    <a:pt x="304800" y="114300"/>
                  </a:lnTo>
                  <a:lnTo>
                    <a:pt x="304800" y="152400"/>
                  </a:lnTo>
                  <a:lnTo>
                    <a:pt x="304800" y="457200"/>
                  </a:lnTo>
                  <a:lnTo>
                    <a:pt x="304800" y="495300"/>
                  </a:lnTo>
                  <a:lnTo>
                    <a:pt x="304800" y="571500"/>
                  </a:lnTo>
                  <a:cubicBezTo>
                    <a:pt x="304800" y="592442"/>
                    <a:pt x="287655" y="609600"/>
                    <a:pt x="266700" y="609600"/>
                  </a:cubicBezTo>
                  <a:lnTo>
                    <a:pt x="38100" y="609600"/>
                  </a:lnTo>
                  <a:cubicBezTo>
                    <a:pt x="17158" y="609600"/>
                    <a:pt x="0" y="592442"/>
                    <a:pt x="0" y="571500"/>
                  </a:cubicBezTo>
                  <a:lnTo>
                    <a:pt x="0" y="495300"/>
                  </a:lnTo>
                  <a:lnTo>
                    <a:pt x="0" y="457200"/>
                  </a:lnTo>
                  <a:lnTo>
                    <a:pt x="0" y="152400"/>
                  </a:lnTo>
                  <a:lnTo>
                    <a:pt x="0" y="114300"/>
                  </a:lnTo>
                  <a:lnTo>
                    <a:pt x="0" y="38100"/>
                  </a:lnTo>
                  <a:cubicBezTo>
                    <a:pt x="0" y="17145"/>
                    <a:pt x="17158" y="0"/>
                    <a:pt x="3810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
        <p:nvSpPr>
          <p:cNvPr id="16" name="Freeform 15">
            <a:extLst>
              <a:ext uri="{FF2B5EF4-FFF2-40B4-BE49-F238E27FC236}">
                <a16:creationId xmlns:a16="http://schemas.microsoft.com/office/drawing/2014/main" xmlns="" id="{DC96D40C-0D10-7046-81A8-F52E76D82A6D}"/>
              </a:ext>
            </a:extLst>
          </p:cNvPr>
          <p:cNvSpPr>
            <a:spLocks noChangeAspect="1"/>
          </p:cNvSpPr>
          <p:nvPr/>
        </p:nvSpPr>
        <p:spPr>
          <a:xfrm>
            <a:off x="5205054" y="2089218"/>
            <a:ext cx="997292" cy="1005840"/>
          </a:xfrm>
          <a:custGeom>
            <a:avLst/>
            <a:gdLst>
              <a:gd name="connsiteX0" fmla="*/ 198120 w 534911"/>
              <a:gd name="connsiteY0" fmla="*/ 277355 h 535661"/>
              <a:gd name="connsiteX1" fmla="*/ 237744 w 534911"/>
              <a:gd name="connsiteY1" fmla="*/ 277355 h 535661"/>
              <a:gd name="connsiteX2" fmla="*/ 237744 w 534911"/>
              <a:gd name="connsiteY2" fmla="*/ 397751 h 535661"/>
              <a:gd name="connsiteX3" fmla="*/ 287274 w 534911"/>
              <a:gd name="connsiteY3" fmla="*/ 397751 h 535661"/>
              <a:gd name="connsiteX4" fmla="*/ 287274 w 534911"/>
              <a:gd name="connsiteY4" fmla="*/ 277355 h 535661"/>
              <a:gd name="connsiteX5" fmla="*/ 336791 w 534911"/>
              <a:gd name="connsiteY5" fmla="*/ 277355 h 535661"/>
              <a:gd name="connsiteX6" fmla="*/ 336791 w 534911"/>
              <a:gd name="connsiteY6" fmla="*/ 227838 h 535661"/>
              <a:gd name="connsiteX7" fmla="*/ 287274 w 534911"/>
              <a:gd name="connsiteY7" fmla="*/ 227838 h 535661"/>
              <a:gd name="connsiteX8" fmla="*/ 287274 w 534911"/>
              <a:gd name="connsiteY8" fmla="*/ 202692 h 535661"/>
              <a:gd name="connsiteX9" fmla="*/ 297167 w 534911"/>
              <a:gd name="connsiteY9" fmla="*/ 187439 h 535661"/>
              <a:gd name="connsiteX10" fmla="*/ 336791 w 534911"/>
              <a:gd name="connsiteY10" fmla="*/ 187439 h 535661"/>
              <a:gd name="connsiteX11" fmla="*/ 336791 w 534911"/>
              <a:gd name="connsiteY11" fmla="*/ 138684 h 535661"/>
              <a:gd name="connsiteX12" fmla="*/ 297167 w 534911"/>
              <a:gd name="connsiteY12" fmla="*/ 138684 h 535661"/>
              <a:gd name="connsiteX13" fmla="*/ 237744 w 534911"/>
              <a:gd name="connsiteY13" fmla="*/ 203454 h 535661"/>
              <a:gd name="connsiteX14" fmla="*/ 237744 w 534911"/>
              <a:gd name="connsiteY14" fmla="*/ 227838 h 535661"/>
              <a:gd name="connsiteX15" fmla="*/ 198120 w 534911"/>
              <a:gd name="connsiteY15" fmla="*/ 227838 h 535661"/>
              <a:gd name="connsiteX17" fmla="*/ 0 w 534911"/>
              <a:gd name="connsiteY17" fmla="*/ 268211 h 535661"/>
              <a:gd name="connsiteX18" fmla="*/ 267449 w 534911"/>
              <a:gd name="connsiteY18" fmla="*/ 0 h 535661"/>
              <a:gd name="connsiteX19" fmla="*/ 534911 w 534911"/>
              <a:gd name="connsiteY19" fmla="*/ 268211 h 535661"/>
              <a:gd name="connsiteX20" fmla="*/ 267449 w 534911"/>
              <a:gd name="connsiteY20" fmla="*/ 535661 h 535661"/>
              <a:gd name="connsiteX21" fmla="*/ 0 w 534911"/>
              <a:gd name="connsiteY21" fmla="*/ 268211 h 53566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7">
                <a:pos x="connsiteX17" y="connsiteY17"/>
              </a:cxn>
              <a:cxn ang="18">
                <a:pos x="connsiteX18" y="connsiteY18"/>
              </a:cxn>
              <a:cxn ang="19">
                <a:pos x="connsiteX19" y="connsiteY19"/>
              </a:cxn>
              <a:cxn ang="20">
                <a:pos x="connsiteX20" y="connsiteY20"/>
              </a:cxn>
              <a:cxn ang="21">
                <a:pos x="connsiteX21" y="connsiteY21"/>
              </a:cxn>
            </a:cxnLst>
            <a:rect l="l" t="t" r="r" b="b"/>
            <a:pathLst>
              <a:path w="534911" h="535661">
                <a:moveTo>
                  <a:pt x="198120" y="277355"/>
                </a:moveTo>
                <a:lnTo>
                  <a:pt x="237744" y="277355"/>
                </a:lnTo>
                <a:lnTo>
                  <a:pt x="237744" y="397751"/>
                </a:lnTo>
                <a:lnTo>
                  <a:pt x="287274" y="397751"/>
                </a:lnTo>
                <a:lnTo>
                  <a:pt x="287274" y="277355"/>
                </a:lnTo>
                <a:lnTo>
                  <a:pt x="336791" y="277355"/>
                </a:lnTo>
                <a:lnTo>
                  <a:pt x="336791" y="227838"/>
                </a:lnTo>
                <a:lnTo>
                  <a:pt x="287274" y="227838"/>
                </a:lnTo>
                <a:lnTo>
                  <a:pt x="287274" y="202692"/>
                </a:lnTo>
                <a:cubicBezTo>
                  <a:pt x="287274" y="194297"/>
                  <a:pt x="292595" y="187439"/>
                  <a:pt x="297167" y="187439"/>
                </a:cubicBezTo>
                <a:lnTo>
                  <a:pt x="336791" y="187439"/>
                </a:lnTo>
                <a:lnTo>
                  <a:pt x="336791" y="138684"/>
                </a:lnTo>
                <a:lnTo>
                  <a:pt x="297167" y="138684"/>
                </a:lnTo>
                <a:cubicBezTo>
                  <a:pt x="264414" y="138684"/>
                  <a:pt x="237744" y="167627"/>
                  <a:pt x="237744" y="203454"/>
                </a:cubicBezTo>
                <a:lnTo>
                  <a:pt x="237744" y="227838"/>
                </a:lnTo>
                <a:lnTo>
                  <a:pt x="198120" y="227838"/>
                </a:lnTo>
                <a:moveTo>
                  <a:pt x="0" y="268211"/>
                </a:moveTo>
                <a:cubicBezTo>
                  <a:pt x="0" y="120396"/>
                  <a:pt x="119634" y="0"/>
                  <a:pt x="267449" y="0"/>
                </a:cubicBezTo>
                <a:cubicBezTo>
                  <a:pt x="415277" y="0"/>
                  <a:pt x="534911" y="120396"/>
                  <a:pt x="534911" y="268211"/>
                </a:cubicBezTo>
                <a:cubicBezTo>
                  <a:pt x="534911" y="416039"/>
                  <a:pt x="415277" y="535661"/>
                  <a:pt x="267449" y="535661"/>
                </a:cubicBezTo>
                <a:cubicBezTo>
                  <a:pt x="119634" y="535661"/>
                  <a:pt x="0" y="416039"/>
                  <a:pt x="0" y="268211"/>
                </a:cubicBezTo>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79869E63-E006-7845-8C94-03C0536311E7}"/>
              </a:ext>
            </a:extLst>
          </p:cNvPr>
          <p:cNvSpPr>
            <a:spLocks noChangeAspect="1"/>
          </p:cNvSpPr>
          <p:nvPr/>
        </p:nvSpPr>
        <p:spPr>
          <a:xfrm>
            <a:off x="932946" y="2089218"/>
            <a:ext cx="1007273" cy="1005840"/>
          </a:xfrm>
          <a:custGeom>
            <a:avLst/>
            <a:gdLst>
              <a:gd name="connsiteX0" fmla="*/ 381749 w 535661"/>
              <a:gd name="connsiteY0" fmla="*/ 198869 h 534899"/>
              <a:gd name="connsiteX1" fmla="*/ 406133 w 535661"/>
              <a:gd name="connsiteY1" fmla="*/ 169151 h 534899"/>
              <a:gd name="connsiteX2" fmla="*/ 370319 w 535661"/>
              <a:gd name="connsiteY2" fmla="*/ 182105 h 534899"/>
              <a:gd name="connsiteX3" fmla="*/ 331470 w 535661"/>
              <a:gd name="connsiteY3" fmla="*/ 164579 h 534899"/>
              <a:gd name="connsiteX4" fmla="*/ 277355 w 535661"/>
              <a:gd name="connsiteY4" fmla="*/ 219443 h 534899"/>
              <a:gd name="connsiteX5" fmla="*/ 278879 w 535661"/>
              <a:gd name="connsiteY5" fmla="*/ 231635 h 534899"/>
              <a:gd name="connsiteX6" fmla="*/ 166878 w 535661"/>
              <a:gd name="connsiteY6" fmla="*/ 174485 h 534899"/>
              <a:gd name="connsiteX7" fmla="*/ 160020 w 535661"/>
              <a:gd name="connsiteY7" fmla="*/ 201917 h 534899"/>
              <a:gd name="connsiteX8" fmla="*/ 183629 w 535661"/>
              <a:gd name="connsiteY8" fmla="*/ 246875 h 534899"/>
              <a:gd name="connsiteX9" fmla="*/ 159245 w 535661"/>
              <a:gd name="connsiteY9" fmla="*/ 240779 h 534899"/>
              <a:gd name="connsiteX10" fmla="*/ 159245 w 535661"/>
              <a:gd name="connsiteY10" fmla="*/ 241541 h 534899"/>
              <a:gd name="connsiteX11" fmla="*/ 201930 w 535661"/>
              <a:gd name="connsiteY11" fmla="*/ 294881 h 534899"/>
              <a:gd name="connsiteX12" fmla="*/ 187439 w 535661"/>
              <a:gd name="connsiteY12" fmla="*/ 296405 h 534899"/>
              <a:gd name="connsiteX13" fmla="*/ 178295 w 535661"/>
              <a:gd name="connsiteY13" fmla="*/ 294881 h 534899"/>
              <a:gd name="connsiteX14" fmla="*/ 228587 w 535661"/>
              <a:gd name="connsiteY14" fmla="*/ 332981 h 534899"/>
              <a:gd name="connsiteX15" fmla="*/ 161544 w 535661"/>
              <a:gd name="connsiteY15" fmla="*/ 355829 h 534899"/>
              <a:gd name="connsiteX16" fmla="*/ 148590 w 535661"/>
              <a:gd name="connsiteY16" fmla="*/ 355829 h 534899"/>
              <a:gd name="connsiteX17" fmla="*/ 231648 w 535661"/>
              <a:gd name="connsiteY17" fmla="*/ 380213 h 534899"/>
              <a:gd name="connsiteX18" fmla="*/ 385572 w 535661"/>
              <a:gd name="connsiteY18" fmla="*/ 225539 h 534899"/>
              <a:gd name="connsiteX19" fmla="*/ 385572 w 535661"/>
              <a:gd name="connsiteY19" fmla="*/ 218681 h 534899"/>
              <a:gd name="connsiteX20" fmla="*/ 412991 w 535661"/>
              <a:gd name="connsiteY20" fmla="*/ 190487 h 534899"/>
              <a:gd name="connsiteX21" fmla="*/ 381749 w 535661"/>
              <a:gd name="connsiteY21" fmla="*/ 198869 h 534899"/>
              <a:gd name="connsiteX22" fmla="*/ 535661 w 535661"/>
              <a:gd name="connsiteY22" fmla="*/ 267449 h 534899"/>
              <a:gd name="connsiteX23" fmla="*/ 268224 w 535661"/>
              <a:gd name="connsiteY23" fmla="*/ 534899 h 534899"/>
              <a:gd name="connsiteX24" fmla="*/ 0 w 535661"/>
              <a:gd name="connsiteY24" fmla="*/ 267449 h 534899"/>
              <a:gd name="connsiteX25" fmla="*/ 268224 w 535661"/>
              <a:gd name="connsiteY25" fmla="*/ 0 h 534899"/>
              <a:gd name="connsiteX26" fmla="*/ 535661 w 535661"/>
              <a:gd name="connsiteY26" fmla="*/ 267449 h 5348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Lst>
            <a:rect l="l" t="t" r="r" b="b"/>
            <a:pathLst>
              <a:path w="535661" h="534899">
                <a:moveTo>
                  <a:pt x="381749" y="198869"/>
                </a:moveTo>
                <a:cubicBezTo>
                  <a:pt x="393179" y="192011"/>
                  <a:pt x="400799" y="181343"/>
                  <a:pt x="406133" y="169151"/>
                </a:cubicBezTo>
                <a:cubicBezTo>
                  <a:pt x="395465" y="174485"/>
                  <a:pt x="383273" y="179819"/>
                  <a:pt x="370319" y="182105"/>
                </a:cubicBezTo>
                <a:cubicBezTo>
                  <a:pt x="361188" y="171437"/>
                  <a:pt x="347472" y="164579"/>
                  <a:pt x="331470" y="164579"/>
                </a:cubicBezTo>
                <a:cubicBezTo>
                  <a:pt x="301739" y="164579"/>
                  <a:pt x="277355" y="188963"/>
                  <a:pt x="277355" y="219443"/>
                </a:cubicBezTo>
                <a:cubicBezTo>
                  <a:pt x="277355" y="223253"/>
                  <a:pt x="278130" y="227825"/>
                  <a:pt x="278879" y="231635"/>
                </a:cubicBezTo>
                <a:cubicBezTo>
                  <a:pt x="233172" y="229349"/>
                  <a:pt x="194297" y="208013"/>
                  <a:pt x="166878" y="174485"/>
                </a:cubicBezTo>
                <a:cubicBezTo>
                  <a:pt x="162306" y="182867"/>
                  <a:pt x="160020" y="192011"/>
                  <a:pt x="160020" y="201917"/>
                </a:cubicBezTo>
                <a:cubicBezTo>
                  <a:pt x="160020" y="220967"/>
                  <a:pt x="168402" y="237731"/>
                  <a:pt x="183629" y="246875"/>
                </a:cubicBezTo>
                <a:cubicBezTo>
                  <a:pt x="174498" y="246875"/>
                  <a:pt x="166116" y="244589"/>
                  <a:pt x="159245" y="240779"/>
                </a:cubicBezTo>
                <a:lnTo>
                  <a:pt x="159245" y="241541"/>
                </a:lnTo>
                <a:cubicBezTo>
                  <a:pt x="159245" y="267449"/>
                  <a:pt x="177546" y="289547"/>
                  <a:pt x="201930" y="294881"/>
                </a:cubicBezTo>
                <a:cubicBezTo>
                  <a:pt x="198120" y="295643"/>
                  <a:pt x="193548" y="296405"/>
                  <a:pt x="187439" y="296405"/>
                </a:cubicBezTo>
                <a:cubicBezTo>
                  <a:pt x="184404" y="296405"/>
                  <a:pt x="181356" y="295643"/>
                  <a:pt x="178295" y="294881"/>
                </a:cubicBezTo>
                <a:cubicBezTo>
                  <a:pt x="184404" y="316217"/>
                  <a:pt x="204216" y="332219"/>
                  <a:pt x="228587" y="332981"/>
                </a:cubicBezTo>
                <a:cubicBezTo>
                  <a:pt x="210312" y="347459"/>
                  <a:pt x="186690" y="355829"/>
                  <a:pt x="161544" y="355829"/>
                </a:cubicBezTo>
                <a:lnTo>
                  <a:pt x="148590" y="355829"/>
                </a:lnTo>
                <a:cubicBezTo>
                  <a:pt x="172212" y="371081"/>
                  <a:pt x="201155" y="380213"/>
                  <a:pt x="231648" y="380213"/>
                </a:cubicBezTo>
                <a:cubicBezTo>
                  <a:pt x="331470" y="380213"/>
                  <a:pt x="385572" y="297929"/>
                  <a:pt x="385572" y="225539"/>
                </a:cubicBezTo>
                <a:lnTo>
                  <a:pt x="385572" y="218681"/>
                </a:lnTo>
                <a:cubicBezTo>
                  <a:pt x="396240" y="211061"/>
                  <a:pt x="406133" y="200393"/>
                  <a:pt x="412991" y="190487"/>
                </a:cubicBezTo>
                <a:cubicBezTo>
                  <a:pt x="403085" y="194297"/>
                  <a:pt x="393179" y="197345"/>
                  <a:pt x="381749" y="198869"/>
                </a:cubicBezTo>
                <a:moveTo>
                  <a:pt x="535661" y="267449"/>
                </a:moveTo>
                <a:cubicBezTo>
                  <a:pt x="535661" y="415277"/>
                  <a:pt x="416039" y="534899"/>
                  <a:pt x="268224" y="534899"/>
                </a:cubicBezTo>
                <a:cubicBezTo>
                  <a:pt x="120396" y="534899"/>
                  <a:pt x="0" y="415277"/>
                  <a:pt x="0" y="267449"/>
                </a:cubicBezTo>
                <a:cubicBezTo>
                  <a:pt x="0" y="119621"/>
                  <a:pt x="120396" y="0"/>
                  <a:pt x="268224" y="0"/>
                </a:cubicBezTo>
                <a:cubicBezTo>
                  <a:pt x="416039" y="0"/>
                  <a:pt x="535661" y="119621"/>
                  <a:pt x="535661" y="267449"/>
                </a:cubicBezTo>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8985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936FA46-9DDD-AB41-BC62-F2A7A8376835}"/>
              </a:ext>
            </a:extLst>
          </p:cNvPr>
          <p:cNvSpPr>
            <a:spLocks noGrp="1"/>
          </p:cNvSpPr>
          <p:nvPr>
            <p:ph type="title"/>
          </p:nvPr>
        </p:nvSpPr>
        <p:spPr>
          <a:xfrm>
            <a:off x="682190" y="2719174"/>
            <a:ext cx="12626454" cy="1723549"/>
          </a:xfrm>
        </p:spPr>
        <p:txBody>
          <a:bodyPr/>
          <a:lstStyle/>
          <a:p>
            <a:r>
              <a:rPr lang="en-US" dirty="0"/>
              <a:t>American Express </a:t>
            </a:r>
            <a:br>
              <a:rPr lang="en-US" dirty="0"/>
            </a:br>
            <a:r>
              <a:rPr lang="en-US" dirty="0"/>
              <a:t>Partnership Marketing </a:t>
            </a:r>
            <a:endParaRPr lang="en-US" dirty="0">
              <a:solidFill>
                <a:schemeClr val="tx2"/>
              </a:solidFill>
            </a:endParaRPr>
          </a:p>
        </p:txBody>
      </p:sp>
    </p:spTree>
    <p:extLst>
      <p:ext uri="{BB962C8B-B14F-4D97-AF65-F5344CB8AC3E}">
        <p14:creationId xmlns:p14="http://schemas.microsoft.com/office/powerpoint/2010/main" val="1957526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863A7BBC-C9F9-D648-B661-F73B4FC18805}"/>
              </a:ext>
            </a:extLst>
          </p:cNvPr>
          <p:cNvSpPr>
            <a:spLocks noGrp="1"/>
          </p:cNvSpPr>
          <p:nvPr>
            <p:ph type="title"/>
          </p:nvPr>
        </p:nvSpPr>
        <p:spPr/>
        <p:txBody>
          <a:bodyPr/>
          <a:lstStyle/>
          <a:p>
            <a:r>
              <a:rPr lang="en-US" dirty="0"/>
              <a:t>Collaborative Marketing</a:t>
            </a:r>
          </a:p>
        </p:txBody>
      </p:sp>
      <p:sp>
        <p:nvSpPr>
          <p:cNvPr id="5" name="Content Placeholder 4">
            <a:extLst>
              <a:ext uri="{FF2B5EF4-FFF2-40B4-BE49-F238E27FC236}">
                <a16:creationId xmlns:a16="http://schemas.microsoft.com/office/drawing/2014/main" xmlns="" id="{D8BE5E28-095E-E14F-AD2D-64D82A4AE61C}"/>
              </a:ext>
            </a:extLst>
          </p:cNvPr>
          <p:cNvSpPr>
            <a:spLocks noGrp="1"/>
          </p:cNvSpPr>
          <p:nvPr>
            <p:ph idx="12"/>
          </p:nvPr>
        </p:nvSpPr>
        <p:spPr>
          <a:xfrm>
            <a:off x="560717" y="1053459"/>
            <a:ext cx="12204669" cy="830997"/>
          </a:xfrm>
        </p:spPr>
        <p:txBody>
          <a:bodyPr wrap="square">
            <a:spAutoFit/>
          </a:bodyPr>
          <a:lstStyle/>
          <a:p>
            <a:r>
              <a:rPr lang="en-US" dirty="0"/>
              <a:t>We have </a:t>
            </a:r>
            <a:r>
              <a:rPr lang="en-US" dirty="0">
                <a:latin typeface="+mj-lt"/>
              </a:rPr>
              <a:t>mutual goals </a:t>
            </a:r>
            <a:r>
              <a:rPr lang="en-US" dirty="0"/>
              <a:t>with you to grow our business and provide the best experience for our customers with regards to payments and transactions. Below are </a:t>
            </a:r>
            <a:r>
              <a:rPr lang="en-US" dirty="0">
                <a:latin typeface="+mj-lt"/>
              </a:rPr>
              <a:t>ideas and examples of collaborative marketing </a:t>
            </a:r>
            <a:r>
              <a:rPr lang="en-US" dirty="0"/>
              <a:t>American Express could engage in with you </a:t>
            </a:r>
            <a:r>
              <a:rPr lang="en-US" b="1" dirty="0">
                <a:latin typeface="Arial" panose="020B0604020202020204" pitchFamily="34" charset="0"/>
              </a:rPr>
              <a:t>to drive enablement and activation.</a:t>
            </a:r>
          </a:p>
        </p:txBody>
      </p:sp>
      <p:grpSp>
        <p:nvGrpSpPr>
          <p:cNvPr id="62" name="Group 61">
            <a:extLst>
              <a:ext uri="{FF2B5EF4-FFF2-40B4-BE49-F238E27FC236}">
                <a16:creationId xmlns:a16="http://schemas.microsoft.com/office/drawing/2014/main" xmlns="" id="{42CEEE76-6884-074C-A4B3-3947656EDEE1}"/>
              </a:ext>
            </a:extLst>
          </p:cNvPr>
          <p:cNvGrpSpPr/>
          <p:nvPr/>
        </p:nvGrpSpPr>
        <p:grpSpPr>
          <a:xfrm>
            <a:off x="7178212" y="2072053"/>
            <a:ext cx="6114322" cy="4740338"/>
            <a:chOff x="7178212" y="2072053"/>
            <a:chExt cx="6114322" cy="4740338"/>
          </a:xfrm>
        </p:grpSpPr>
        <p:grpSp>
          <p:nvGrpSpPr>
            <p:cNvPr id="25" name="Group 24">
              <a:extLst>
                <a:ext uri="{FF2B5EF4-FFF2-40B4-BE49-F238E27FC236}">
                  <a16:creationId xmlns:a16="http://schemas.microsoft.com/office/drawing/2014/main" xmlns="" id="{795D1F0D-5522-BB4D-821A-BB177E1CE0E7}"/>
                </a:ext>
              </a:extLst>
            </p:cNvPr>
            <p:cNvGrpSpPr/>
            <p:nvPr/>
          </p:nvGrpSpPr>
          <p:grpSpPr>
            <a:xfrm>
              <a:off x="7178212" y="2072053"/>
              <a:ext cx="6114322" cy="822960"/>
              <a:chOff x="7178212" y="2072053"/>
              <a:chExt cx="6114322" cy="822960"/>
            </a:xfrm>
          </p:grpSpPr>
          <p:sp>
            <p:nvSpPr>
              <p:cNvPr id="38" name="Text Placeholder 6">
                <a:extLst>
                  <a:ext uri="{FF2B5EF4-FFF2-40B4-BE49-F238E27FC236}">
                    <a16:creationId xmlns:a16="http://schemas.microsoft.com/office/drawing/2014/main" xmlns="" id="{528EE329-8DD2-AA4B-A9DB-5520E825A9FE}"/>
                  </a:ext>
                </a:extLst>
              </p:cNvPr>
              <p:cNvSpPr txBox="1">
                <a:spLocks/>
              </p:cNvSpPr>
              <p:nvPr/>
            </p:nvSpPr>
            <p:spPr>
              <a:xfrm>
                <a:off x="8195562" y="2151135"/>
                <a:ext cx="5096972" cy="664797"/>
              </a:xfrm>
              <a:prstGeom prst="rect">
                <a:avLst/>
              </a:prstGeom>
            </p:spPr>
            <p:txBody>
              <a:bodyPr vert="horz" wrap="square" lIns="0" tIns="0" rIns="0" bIns="0" rtlCol="0">
                <a:spAutoFit/>
              </a:bodyPr>
              <a:lstStyle>
                <a:lvl1pPr marL="0" indent="0" algn="l" defTabSz="609616" rtl="0" eaLnBrk="1" latinLnBrk="0" hangingPunct="1">
                  <a:lnSpc>
                    <a:spcPct val="90000"/>
                  </a:lnSpc>
                  <a:spcBef>
                    <a:spcPts val="400"/>
                  </a:spcBef>
                  <a:buFont typeface="Arial"/>
                  <a:buNone/>
                  <a:defRPr sz="1400" b="0" i="0" kern="1200">
                    <a:solidFill>
                      <a:schemeClr val="tx2"/>
                    </a:solidFill>
                    <a:latin typeface="BentonSans Light" panose="02000503000000020004" pitchFamily="2" charset="0"/>
                    <a:ea typeface="+mn-ea"/>
                    <a:cs typeface="+mn-cs"/>
                  </a:defRPr>
                </a:lvl1pPr>
                <a:lvl2pPr marL="4572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2pPr>
                <a:lvl3pPr marL="9144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3pPr>
                <a:lvl4pPr marL="13716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4pPr>
                <a:lvl5pPr marL="18288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5pPr>
                <a:lvl6pPr marL="3352887" indent="-304808" algn="l" defTabSz="609616" rtl="0" eaLnBrk="1" latinLnBrk="0" hangingPunct="1">
                  <a:spcBef>
                    <a:spcPct val="20000"/>
                  </a:spcBef>
                  <a:buFont typeface="Arial"/>
                  <a:buChar char="•"/>
                  <a:defRPr sz="2666" kern="1200">
                    <a:solidFill>
                      <a:schemeClr val="tx1"/>
                    </a:solidFill>
                    <a:latin typeface="+mn-lt"/>
                    <a:ea typeface="+mn-ea"/>
                    <a:cs typeface="+mn-cs"/>
                  </a:defRPr>
                </a:lvl6pPr>
                <a:lvl7pPr marL="3962504" indent="-304808" algn="l" defTabSz="609616" rtl="0" eaLnBrk="1" latinLnBrk="0" hangingPunct="1">
                  <a:spcBef>
                    <a:spcPct val="20000"/>
                  </a:spcBef>
                  <a:buFont typeface="Arial"/>
                  <a:buChar char="•"/>
                  <a:defRPr sz="2666" kern="1200">
                    <a:solidFill>
                      <a:schemeClr val="tx1"/>
                    </a:solidFill>
                    <a:latin typeface="+mn-lt"/>
                    <a:ea typeface="+mn-ea"/>
                    <a:cs typeface="+mn-cs"/>
                  </a:defRPr>
                </a:lvl7pPr>
                <a:lvl8pPr marL="4572120" indent="-304808" algn="l" defTabSz="609616" rtl="0" eaLnBrk="1" latinLnBrk="0" hangingPunct="1">
                  <a:spcBef>
                    <a:spcPct val="20000"/>
                  </a:spcBef>
                  <a:buFont typeface="Arial"/>
                  <a:buChar char="•"/>
                  <a:defRPr sz="2666" kern="1200">
                    <a:solidFill>
                      <a:schemeClr val="tx1"/>
                    </a:solidFill>
                    <a:latin typeface="+mn-lt"/>
                    <a:ea typeface="+mn-ea"/>
                    <a:cs typeface="+mn-cs"/>
                  </a:defRPr>
                </a:lvl8pPr>
                <a:lvl9pPr marL="5181735" indent="-304808" algn="l" defTabSz="609616" rtl="0" eaLnBrk="1" latinLnBrk="0" hangingPunct="1">
                  <a:spcBef>
                    <a:spcPct val="20000"/>
                  </a:spcBef>
                  <a:buFont typeface="Arial"/>
                  <a:buChar char="•"/>
                  <a:defRPr sz="2666" kern="1200">
                    <a:solidFill>
                      <a:schemeClr val="tx1"/>
                    </a:solidFill>
                    <a:latin typeface="+mn-lt"/>
                    <a:ea typeface="+mn-ea"/>
                    <a:cs typeface="+mn-cs"/>
                  </a:defRPr>
                </a:lvl9pPr>
              </a:lstStyle>
              <a:p>
                <a:pPr>
                  <a:spcBef>
                    <a:spcPts val="2400"/>
                  </a:spcBef>
                </a:pPr>
                <a:r>
                  <a:rPr lang="en-US" sz="1600" b="1" dirty="0">
                    <a:solidFill>
                      <a:schemeClr val="accent1"/>
                    </a:solidFill>
                    <a:latin typeface="+mj-lt"/>
                  </a:rPr>
                  <a:t>TRADE SHOW, CONFERENCES</a:t>
                </a:r>
              </a:p>
              <a:p>
                <a:pPr>
                  <a:spcBef>
                    <a:spcPts val="0"/>
                  </a:spcBef>
                </a:pPr>
                <a:r>
                  <a:rPr lang="en-US" sz="1600" dirty="0">
                    <a:solidFill>
                      <a:schemeClr val="accent5"/>
                    </a:solidFill>
                    <a:latin typeface="Arial" panose="020B0604020202020204" pitchFamily="34" charset="0"/>
                  </a:rPr>
                  <a:t>Amex sponsorship and/or presence at partner / merchant business events to promote Card acceptance.</a:t>
                </a:r>
              </a:p>
            </p:txBody>
          </p:sp>
          <p:grpSp>
            <p:nvGrpSpPr>
              <p:cNvPr id="6" name="Group 5">
                <a:extLst>
                  <a:ext uri="{FF2B5EF4-FFF2-40B4-BE49-F238E27FC236}">
                    <a16:creationId xmlns:a16="http://schemas.microsoft.com/office/drawing/2014/main" xmlns="" id="{F2A14671-4D79-084E-89EE-CFB4753A98BD}"/>
                  </a:ext>
                </a:extLst>
              </p:cNvPr>
              <p:cNvGrpSpPr>
                <a:grpSpLocks noChangeAspect="1"/>
              </p:cNvGrpSpPr>
              <p:nvPr/>
            </p:nvGrpSpPr>
            <p:grpSpPr>
              <a:xfrm>
                <a:off x="7178212" y="2072053"/>
                <a:ext cx="822960" cy="822960"/>
                <a:chOff x="7178212" y="5446853"/>
                <a:chExt cx="1193849" cy="1193849"/>
              </a:xfrm>
            </p:grpSpPr>
            <p:sp>
              <p:nvSpPr>
                <p:cNvPr id="40" name="Oval 39">
                  <a:extLst>
                    <a:ext uri="{FF2B5EF4-FFF2-40B4-BE49-F238E27FC236}">
                      <a16:creationId xmlns:a16="http://schemas.microsoft.com/office/drawing/2014/main" xmlns="" id="{7C9ABE7B-CA66-C441-8CB4-C51671C21297}"/>
                    </a:ext>
                  </a:extLst>
                </p:cNvPr>
                <p:cNvSpPr>
                  <a:spLocks noChangeAspect="1"/>
                </p:cNvSpPr>
                <p:nvPr/>
              </p:nvSpPr>
              <p:spPr>
                <a:xfrm>
                  <a:off x="7178212" y="5446853"/>
                  <a:ext cx="1193849" cy="1193849"/>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47" name="Freeform 46">
                  <a:extLst>
                    <a:ext uri="{FF2B5EF4-FFF2-40B4-BE49-F238E27FC236}">
                      <a16:creationId xmlns:a16="http://schemas.microsoft.com/office/drawing/2014/main" xmlns="" id="{7971A7BC-BE18-7842-A949-31CC93692330}"/>
                    </a:ext>
                  </a:extLst>
                </p:cNvPr>
                <p:cNvSpPr/>
                <p:nvPr/>
              </p:nvSpPr>
              <p:spPr>
                <a:xfrm>
                  <a:off x="7465519" y="5824534"/>
                  <a:ext cx="619235" cy="438486"/>
                </a:xfrm>
                <a:custGeom>
                  <a:avLst/>
                  <a:gdLst>
                    <a:gd name="connsiteX0" fmla="*/ 129686 w 619235"/>
                    <a:gd name="connsiteY0" fmla="*/ 200161 h 438486"/>
                    <a:gd name="connsiteX1" fmla="*/ 162897 w 619235"/>
                    <a:gd name="connsiteY1" fmla="*/ 200250 h 438486"/>
                    <a:gd name="connsiteX2" fmla="*/ 205988 w 619235"/>
                    <a:gd name="connsiteY2" fmla="*/ 211388 h 438486"/>
                    <a:gd name="connsiteX3" fmla="*/ 241675 w 619235"/>
                    <a:gd name="connsiteY3" fmla="*/ 258797 h 438486"/>
                    <a:gd name="connsiteX4" fmla="*/ 244558 w 619235"/>
                    <a:gd name="connsiteY4" fmla="*/ 282762 h 438486"/>
                    <a:gd name="connsiteX5" fmla="*/ 244578 w 619235"/>
                    <a:gd name="connsiteY5" fmla="*/ 296877 h 438486"/>
                    <a:gd name="connsiteX6" fmla="*/ 244580 w 619235"/>
                    <a:gd name="connsiteY6" fmla="*/ 302270 h 438486"/>
                    <a:gd name="connsiteX7" fmla="*/ 259887 w 619235"/>
                    <a:gd name="connsiteY7" fmla="*/ 297579 h 438486"/>
                    <a:gd name="connsiteX8" fmla="*/ 271139 w 619235"/>
                    <a:gd name="connsiteY8" fmla="*/ 296944 h 438486"/>
                    <a:gd name="connsiteX9" fmla="*/ 283966 w 619235"/>
                    <a:gd name="connsiteY9" fmla="*/ 296919 h 438486"/>
                    <a:gd name="connsiteX10" fmla="*/ 317011 w 619235"/>
                    <a:gd name="connsiteY10" fmla="*/ 296868 h 438486"/>
                    <a:gd name="connsiteX11" fmla="*/ 350222 w 619235"/>
                    <a:gd name="connsiteY11" fmla="*/ 296957 h 438486"/>
                    <a:gd name="connsiteX12" fmla="*/ 374657 w 619235"/>
                    <a:gd name="connsiteY12" fmla="*/ 303273 h 438486"/>
                    <a:gd name="connsiteX13" fmla="*/ 374661 w 619235"/>
                    <a:gd name="connsiteY13" fmla="*/ 295798 h 438486"/>
                    <a:gd name="connsiteX14" fmla="*/ 374733 w 619235"/>
                    <a:gd name="connsiteY14" fmla="*/ 281111 h 438486"/>
                    <a:gd name="connsiteX15" fmla="*/ 385718 w 619235"/>
                    <a:gd name="connsiteY15" fmla="*/ 238324 h 438486"/>
                    <a:gd name="connsiteX16" fmla="*/ 413646 w 619235"/>
                    <a:gd name="connsiteY16" fmla="*/ 211159 h 438486"/>
                    <a:gd name="connsiteX17" fmla="*/ 447212 w 619235"/>
                    <a:gd name="connsiteY17" fmla="*/ 200872 h 438486"/>
                    <a:gd name="connsiteX18" fmla="*/ 458464 w 619235"/>
                    <a:gd name="connsiteY18" fmla="*/ 200237 h 438486"/>
                    <a:gd name="connsiteX19" fmla="*/ 471291 w 619235"/>
                    <a:gd name="connsiteY19" fmla="*/ 200212 h 438486"/>
                    <a:gd name="connsiteX20" fmla="*/ 504336 w 619235"/>
                    <a:gd name="connsiteY20" fmla="*/ 200161 h 438486"/>
                    <a:gd name="connsiteX21" fmla="*/ 537547 w 619235"/>
                    <a:gd name="connsiteY21" fmla="*/ 200250 h 438486"/>
                    <a:gd name="connsiteX22" fmla="*/ 580638 w 619235"/>
                    <a:gd name="connsiteY22" fmla="*/ 211388 h 438486"/>
                    <a:gd name="connsiteX23" fmla="*/ 616325 w 619235"/>
                    <a:gd name="connsiteY23" fmla="*/ 258797 h 438486"/>
                    <a:gd name="connsiteX24" fmla="*/ 619208 w 619235"/>
                    <a:gd name="connsiteY24" fmla="*/ 282762 h 438486"/>
                    <a:gd name="connsiteX25" fmla="*/ 619233 w 619235"/>
                    <a:gd name="connsiteY25" fmla="*/ 341245 h 438486"/>
                    <a:gd name="connsiteX26" fmla="*/ 581222 w 619235"/>
                    <a:gd name="connsiteY26" fmla="*/ 341245 h 438486"/>
                    <a:gd name="connsiteX27" fmla="*/ 581197 w 619235"/>
                    <a:gd name="connsiteY27" fmla="*/ 284629 h 438486"/>
                    <a:gd name="connsiteX28" fmla="*/ 578708 w 619235"/>
                    <a:gd name="connsiteY28" fmla="*/ 265706 h 438486"/>
                    <a:gd name="connsiteX29" fmla="*/ 553066 w 619235"/>
                    <a:gd name="connsiteY29" fmla="*/ 240687 h 438486"/>
                    <a:gd name="connsiteX30" fmla="*/ 535820 w 619235"/>
                    <a:gd name="connsiteY30" fmla="*/ 238223 h 438486"/>
                    <a:gd name="connsiteX31" fmla="*/ 494913 w 619235"/>
                    <a:gd name="connsiteY31" fmla="*/ 238210 h 438486"/>
                    <a:gd name="connsiteX32" fmla="*/ 457842 w 619235"/>
                    <a:gd name="connsiteY32" fmla="*/ 238236 h 438486"/>
                    <a:gd name="connsiteX33" fmla="*/ 435121 w 619235"/>
                    <a:gd name="connsiteY33" fmla="*/ 242820 h 438486"/>
                    <a:gd name="connsiteX34" fmla="*/ 414827 w 619235"/>
                    <a:gd name="connsiteY34" fmla="*/ 266900 h 438486"/>
                    <a:gd name="connsiteX35" fmla="*/ 412719 w 619235"/>
                    <a:gd name="connsiteY35" fmla="*/ 283003 h 438486"/>
                    <a:gd name="connsiteX36" fmla="*/ 412681 w 619235"/>
                    <a:gd name="connsiteY36" fmla="*/ 312823 h 438486"/>
                    <a:gd name="connsiteX37" fmla="*/ 412680 w 619235"/>
                    <a:gd name="connsiteY37" fmla="*/ 324827 h 438486"/>
                    <a:gd name="connsiteX38" fmla="*/ 416039 w 619235"/>
                    <a:gd name="connsiteY38" fmla="*/ 327728 h 438486"/>
                    <a:gd name="connsiteX39" fmla="*/ 429000 w 619235"/>
                    <a:gd name="connsiteY39" fmla="*/ 355504 h 438486"/>
                    <a:gd name="connsiteX40" fmla="*/ 431883 w 619235"/>
                    <a:gd name="connsiteY40" fmla="*/ 379469 h 438486"/>
                    <a:gd name="connsiteX41" fmla="*/ 431908 w 619235"/>
                    <a:gd name="connsiteY41" fmla="*/ 437952 h 438486"/>
                    <a:gd name="connsiteX42" fmla="*/ 393897 w 619235"/>
                    <a:gd name="connsiteY42" fmla="*/ 437952 h 438486"/>
                    <a:gd name="connsiteX43" fmla="*/ 393872 w 619235"/>
                    <a:gd name="connsiteY43" fmla="*/ 381336 h 438486"/>
                    <a:gd name="connsiteX44" fmla="*/ 391383 w 619235"/>
                    <a:gd name="connsiteY44" fmla="*/ 362413 h 438486"/>
                    <a:gd name="connsiteX45" fmla="*/ 365741 w 619235"/>
                    <a:gd name="connsiteY45" fmla="*/ 337394 h 438486"/>
                    <a:gd name="connsiteX46" fmla="*/ 348495 w 619235"/>
                    <a:gd name="connsiteY46" fmla="*/ 334930 h 438486"/>
                    <a:gd name="connsiteX47" fmla="*/ 307588 w 619235"/>
                    <a:gd name="connsiteY47" fmla="*/ 334917 h 438486"/>
                    <a:gd name="connsiteX48" fmla="*/ 270517 w 619235"/>
                    <a:gd name="connsiteY48" fmla="*/ 334943 h 438486"/>
                    <a:gd name="connsiteX49" fmla="*/ 247796 w 619235"/>
                    <a:gd name="connsiteY49" fmla="*/ 339527 h 438486"/>
                    <a:gd name="connsiteX50" fmla="*/ 227502 w 619235"/>
                    <a:gd name="connsiteY50" fmla="*/ 363607 h 438486"/>
                    <a:gd name="connsiteX51" fmla="*/ 225394 w 619235"/>
                    <a:gd name="connsiteY51" fmla="*/ 379710 h 438486"/>
                    <a:gd name="connsiteX52" fmla="*/ 225356 w 619235"/>
                    <a:gd name="connsiteY52" fmla="*/ 430434 h 438486"/>
                    <a:gd name="connsiteX53" fmla="*/ 223438 w 619235"/>
                    <a:gd name="connsiteY53" fmla="*/ 435870 h 438486"/>
                    <a:gd name="connsiteX54" fmla="*/ 218015 w 619235"/>
                    <a:gd name="connsiteY54" fmla="*/ 438486 h 438486"/>
                    <a:gd name="connsiteX55" fmla="*/ 187357 w 619235"/>
                    <a:gd name="connsiteY55" fmla="*/ 438486 h 438486"/>
                    <a:gd name="connsiteX56" fmla="*/ 187408 w 619235"/>
                    <a:gd name="connsiteY56" fmla="*/ 377818 h 438486"/>
                    <a:gd name="connsiteX57" fmla="*/ 198393 w 619235"/>
                    <a:gd name="connsiteY57" fmla="*/ 335031 h 438486"/>
                    <a:gd name="connsiteX58" fmla="*/ 206573 w 619235"/>
                    <a:gd name="connsiteY58" fmla="*/ 327074 h 438486"/>
                    <a:gd name="connsiteX59" fmla="*/ 206574 w 619235"/>
                    <a:gd name="connsiteY59" fmla="*/ 316847 h 438486"/>
                    <a:gd name="connsiteX60" fmla="*/ 206547 w 619235"/>
                    <a:gd name="connsiteY60" fmla="*/ 284629 h 438486"/>
                    <a:gd name="connsiteX61" fmla="*/ 204058 w 619235"/>
                    <a:gd name="connsiteY61" fmla="*/ 265706 h 438486"/>
                    <a:gd name="connsiteX62" fmla="*/ 178416 w 619235"/>
                    <a:gd name="connsiteY62" fmla="*/ 240687 h 438486"/>
                    <a:gd name="connsiteX63" fmla="*/ 161170 w 619235"/>
                    <a:gd name="connsiteY63" fmla="*/ 238223 h 438486"/>
                    <a:gd name="connsiteX64" fmla="*/ 120263 w 619235"/>
                    <a:gd name="connsiteY64" fmla="*/ 238210 h 438486"/>
                    <a:gd name="connsiteX65" fmla="*/ 83192 w 619235"/>
                    <a:gd name="connsiteY65" fmla="*/ 238236 h 438486"/>
                    <a:gd name="connsiteX66" fmla="*/ 60471 w 619235"/>
                    <a:gd name="connsiteY66" fmla="*/ 242820 h 438486"/>
                    <a:gd name="connsiteX67" fmla="*/ 40177 w 619235"/>
                    <a:gd name="connsiteY67" fmla="*/ 266900 h 438486"/>
                    <a:gd name="connsiteX68" fmla="*/ 38069 w 619235"/>
                    <a:gd name="connsiteY68" fmla="*/ 283003 h 438486"/>
                    <a:gd name="connsiteX69" fmla="*/ 38031 w 619235"/>
                    <a:gd name="connsiteY69" fmla="*/ 333727 h 438486"/>
                    <a:gd name="connsiteX70" fmla="*/ 36113 w 619235"/>
                    <a:gd name="connsiteY70" fmla="*/ 339163 h 438486"/>
                    <a:gd name="connsiteX71" fmla="*/ 30690 w 619235"/>
                    <a:gd name="connsiteY71" fmla="*/ 341779 h 438486"/>
                    <a:gd name="connsiteX72" fmla="*/ 32 w 619235"/>
                    <a:gd name="connsiteY72" fmla="*/ 341779 h 438486"/>
                    <a:gd name="connsiteX73" fmla="*/ 83 w 619235"/>
                    <a:gd name="connsiteY73" fmla="*/ 281111 h 438486"/>
                    <a:gd name="connsiteX74" fmla="*/ 11068 w 619235"/>
                    <a:gd name="connsiteY74" fmla="*/ 238324 h 438486"/>
                    <a:gd name="connsiteX75" fmla="*/ 38996 w 619235"/>
                    <a:gd name="connsiteY75" fmla="*/ 211159 h 438486"/>
                    <a:gd name="connsiteX76" fmla="*/ 72562 w 619235"/>
                    <a:gd name="connsiteY76" fmla="*/ 200872 h 438486"/>
                    <a:gd name="connsiteX77" fmla="*/ 83814 w 619235"/>
                    <a:gd name="connsiteY77" fmla="*/ 200237 h 438486"/>
                    <a:gd name="connsiteX78" fmla="*/ 96641 w 619235"/>
                    <a:gd name="connsiteY78" fmla="*/ 200212 h 438486"/>
                    <a:gd name="connsiteX79" fmla="*/ 129686 w 619235"/>
                    <a:gd name="connsiteY79" fmla="*/ 200161 h 438486"/>
                    <a:gd name="connsiteX80" fmla="*/ 309723 w 619235"/>
                    <a:gd name="connsiteY80" fmla="*/ 134677 h 438486"/>
                    <a:gd name="connsiteX81" fmla="*/ 298687 w 619235"/>
                    <a:gd name="connsiteY81" fmla="*/ 136277 h 438486"/>
                    <a:gd name="connsiteX82" fmla="*/ 281110 w 619235"/>
                    <a:gd name="connsiteY82" fmla="*/ 150095 h 438486"/>
                    <a:gd name="connsiteX83" fmla="*/ 276982 w 619235"/>
                    <a:gd name="connsiteY83" fmla="*/ 167087 h 438486"/>
                    <a:gd name="connsiteX84" fmla="*/ 276957 w 619235"/>
                    <a:gd name="connsiteY84" fmla="*/ 176079 h 438486"/>
                    <a:gd name="connsiteX85" fmla="*/ 276970 w 619235"/>
                    <a:gd name="connsiteY85" fmla="*/ 180194 h 438486"/>
                    <a:gd name="connsiteX86" fmla="*/ 276957 w 619235"/>
                    <a:gd name="connsiteY86" fmla="*/ 184029 h 438486"/>
                    <a:gd name="connsiteX87" fmla="*/ 277021 w 619235"/>
                    <a:gd name="connsiteY87" fmla="*/ 192513 h 438486"/>
                    <a:gd name="connsiteX88" fmla="*/ 277846 w 619235"/>
                    <a:gd name="connsiteY88" fmla="*/ 201200 h 438486"/>
                    <a:gd name="connsiteX89" fmla="*/ 298268 w 619235"/>
                    <a:gd name="connsiteY89" fmla="*/ 224098 h 438486"/>
                    <a:gd name="connsiteX90" fmla="*/ 309596 w 619235"/>
                    <a:gd name="connsiteY90" fmla="*/ 225863 h 438486"/>
                    <a:gd name="connsiteX91" fmla="*/ 321839 w 619235"/>
                    <a:gd name="connsiteY91" fmla="*/ 223831 h 438486"/>
                    <a:gd name="connsiteX92" fmla="*/ 338958 w 619235"/>
                    <a:gd name="connsiteY92" fmla="*/ 208718 h 438486"/>
                    <a:gd name="connsiteX93" fmla="*/ 342260 w 619235"/>
                    <a:gd name="connsiteY93" fmla="*/ 192868 h 438486"/>
                    <a:gd name="connsiteX94" fmla="*/ 342222 w 619235"/>
                    <a:gd name="connsiteY94" fmla="*/ 167811 h 438486"/>
                    <a:gd name="connsiteX95" fmla="*/ 341079 w 619235"/>
                    <a:gd name="connsiteY95" fmla="*/ 158058 h 438486"/>
                    <a:gd name="connsiteX96" fmla="*/ 320772 w 619235"/>
                    <a:gd name="connsiteY96" fmla="*/ 136353 h 438486"/>
                    <a:gd name="connsiteX97" fmla="*/ 309723 w 619235"/>
                    <a:gd name="connsiteY97" fmla="*/ 134677 h 438486"/>
                    <a:gd name="connsiteX98" fmla="*/ 310278 w 619235"/>
                    <a:gd name="connsiteY98" fmla="*/ 96707 h 438486"/>
                    <a:gd name="connsiteX99" fmla="*/ 340338 w 619235"/>
                    <a:gd name="connsiteY99" fmla="*/ 103095 h 438486"/>
                    <a:gd name="connsiteX100" fmla="*/ 376978 w 619235"/>
                    <a:gd name="connsiteY100" fmla="*/ 144878 h 438486"/>
                    <a:gd name="connsiteX101" fmla="*/ 380267 w 619235"/>
                    <a:gd name="connsiteY101" fmla="*/ 166875 h 438486"/>
                    <a:gd name="connsiteX102" fmla="*/ 380267 w 619235"/>
                    <a:gd name="connsiteY102" fmla="*/ 194294 h 438486"/>
                    <a:gd name="connsiteX103" fmla="*/ 374819 w 619235"/>
                    <a:gd name="connsiteY103" fmla="*/ 221700 h 438486"/>
                    <a:gd name="connsiteX104" fmla="*/ 329861 w 619235"/>
                    <a:gd name="connsiteY104" fmla="*/ 261096 h 438486"/>
                    <a:gd name="connsiteX105" fmla="*/ 309122 w 619235"/>
                    <a:gd name="connsiteY105" fmla="*/ 263953 h 438486"/>
                    <a:gd name="connsiteX106" fmla="*/ 278680 w 619235"/>
                    <a:gd name="connsiteY106" fmla="*/ 257286 h 438486"/>
                    <a:gd name="connsiteX107" fmla="*/ 241507 w 619235"/>
                    <a:gd name="connsiteY107" fmla="*/ 213052 h 438486"/>
                    <a:gd name="connsiteX108" fmla="*/ 238916 w 619235"/>
                    <a:gd name="connsiteY108" fmla="*/ 192338 h 438486"/>
                    <a:gd name="connsiteX109" fmla="*/ 238916 w 619235"/>
                    <a:gd name="connsiteY109" fmla="*/ 180273 h 438486"/>
                    <a:gd name="connsiteX110" fmla="*/ 238916 w 619235"/>
                    <a:gd name="connsiteY110" fmla="*/ 174139 h 438486"/>
                    <a:gd name="connsiteX111" fmla="*/ 238929 w 619235"/>
                    <a:gd name="connsiteY111" fmla="*/ 174139 h 438486"/>
                    <a:gd name="connsiteX112" fmla="*/ 239005 w 619235"/>
                    <a:gd name="connsiteY112" fmla="*/ 164969 h 438486"/>
                    <a:gd name="connsiteX113" fmla="*/ 257242 w 619235"/>
                    <a:gd name="connsiteY113" fmla="*/ 118576 h 438486"/>
                    <a:gd name="connsiteX114" fmla="*/ 297984 w 619235"/>
                    <a:gd name="connsiteY114" fmla="*/ 97583 h 438486"/>
                    <a:gd name="connsiteX115" fmla="*/ 310278 w 619235"/>
                    <a:gd name="connsiteY115" fmla="*/ 96707 h 438486"/>
                    <a:gd name="connsiteX116" fmla="*/ 497048 w 619235"/>
                    <a:gd name="connsiteY116" fmla="*/ 37970 h 438486"/>
                    <a:gd name="connsiteX117" fmla="*/ 486012 w 619235"/>
                    <a:gd name="connsiteY117" fmla="*/ 39570 h 438486"/>
                    <a:gd name="connsiteX118" fmla="*/ 468435 w 619235"/>
                    <a:gd name="connsiteY118" fmla="*/ 53388 h 438486"/>
                    <a:gd name="connsiteX119" fmla="*/ 464307 w 619235"/>
                    <a:gd name="connsiteY119" fmla="*/ 70380 h 438486"/>
                    <a:gd name="connsiteX120" fmla="*/ 464282 w 619235"/>
                    <a:gd name="connsiteY120" fmla="*/ 79372 h 438486"/>
                    <a:gd name="connsiteX121" fmla="*/ 464295 w 619235"/>
                    <a:gd name="connsiteY121" fmla="*/ 83487 h 438486"/>
                    <a:gd name="connsiteX122" fmla="*/ 464282 w 619235"/>
                    <a:gd name="connsiteY122" fmla="*/ 87322 h 438486"/>
                    <a:gd name="connsiteX123" fmla="*/ 464346 w 619235"/>
                    <a:gd name="connsiteY123" fmla="*/ 95806 h 438486"/>
                    <a:gd name="connsiteX124" fmla="*/ 465171 w 619235"/>
                    <a:gd name="connsiteY124" fmla="*/ 104493 h 438486"/>
                    <a:gd name="connsiteX125" fmla="*/ 485593 w 619235"/>
                    <a:gd name="connsiteY125" fmla="*/ 127391 h 438486"/>
                    <a:gd name="connsiteX126" fmla="*/ 496921 w 619235"/>
                    <a:gd name="connsiteY126" fmla="*/ 129156 h 438486"/>
                    <a:gd name="connsiteX127" fmla="*/ 509164 w 619235"/>
                    <a:gd name="connsiteY127" fmla="*/ 127124 h 438486"/>
                    <a:gd name="connsiteX128" fmla="*/ 526283 w 619235"/>
                    <a:gd name="connsiteY128" fmla="*/ 112011 h 438486"/>
                    <a:gd name="connsiteX129" fmla="*/ 529585 w 619235"/>
                    <a:gd name="connsiteY129" fmla="*/ 96161 h 438486"/>
                    <a:gd name="connsiteX130" fmla="*/ 529547 w 619235"/>
                    <a:gd name="connsiteY130" fmla="*/ 71104 h 438486"/>
                    <a:gd name="connsiteX131" fmla="*/ 528404 w 619235"/>
                    <a:gd name="connsiteY131" fmla="*/ 61351 h 438486"/>
                    <a:gd name="connsiteX132" fmla="*/ 508097 w 619235"/>
                    <a:gd name="connsiteY132" fmla="*/ 39646 h 438486"/>
                    <a:gd name="connsiteX133" fmla="*/ 497048 w 619235"/>
                    <a:gd name="connsiteY133" fmla="*/ 37970 h 438486"/>
                    <a:gd name="connsiteX134" fmla="*/ 122398 w 619235"/>
                    <a:gd name="connsiteY134" fmla="*/ 37970 h 438486"/>
                    <a:gd name="connsiteX135" fmla="*/ 111362 w 619235"/>
                    <a:gd name="connsiteY135" fmla="*/ 39570 h 438486"/>
                    <a:gd name="connsiteX136" fmla="*/ 93785 w 619235"/>
                    <a:gd name="connsiteY136" fmla="*/ 53388 h 438486"/>
                    <a:gd name="connsiteX137" fmla="*/ 89657 w 619235"/>
                    <a:gd name="connsiteY137" fmla="*/ 70380 h 438486"/>
                    <a:gd name="connsiteX138" fmla="*/ 89632 w 619235"/>
                    <a:gd name="connsiteY138" fmla="*/ 79372 h 438486"/>
                    <a:gd name="connsiteX139" fmla="*/ 89645 w 619235"/>
                    <a:gd name="connsiteY139" fmla="*/ 83487 h 438486"/>
                    <a:gd name="connsiteX140" fmla="*/ 89632 w 619235"/>
                    <a:gd name="connsiteY140" fmla="*/ 87322 h 438486"/>
                    <a:gd name="connsiteX141" fmla="*/ 89696 w 619235"/>
                    <a:gd name="connsiteY141" fmla="*/ 95806 h 438486"/>
                    <a:gd name="connsiteX142" fmla="*/ 90521 w 619235"/>
                    <a:gd name="connsiteY142" fmla="*/ 104493 h 438486"/>
                    <a:gd name="connsiteX143" fmla="*/ 110943 w 619235"/>
                    <a:gd name="connsiteY143" fmla="*/ 127391 h 438486"/>
                    <a:gd name="connsiteX144" fmla="*/ 122271 w 619235"/>
                    <a:gd name="connsiteY144" fmla="*/ 129156 h 438486"/>
                    <a:gd name="connsiteX145" fmla="*/ 134514 w 619235"/>
                    <a:gd name="connsiteY145" fmla="*/ 127124 h 438486"/>
                    <a:gd name="connsiteX146" fmla="*/ 151633 w 619235"/>
                    <a:gd name="connsiteY146" fmla="*/ 112011 h 438486"/>
                    <a:gd name="connsiteX147" fmla="*/ 154935 w 619235"/>
                    <a:gd name="connsiteY147" fmla="*/ 96161 h 438486"/>
                    <a:gd name="connsiteX148" fmla="*/ 154897 w 619235"/>
                    <a:gd name="connsiteY148" fmla="*/ 71104 h 438486"/>
                    <a:gd name="connsiteX149" fmla="*/ 153754 w 619235"/>
                    <a:gd name="connsiteY149" fmla="*/ 61351 h 438486"/>
                    <a:gd name="connsiteX150" fmla="*/ 133447 w 619235"/>
                    <a:gd name="connsiteY150" fmla="*/ 39646 h 438486"/>
                    <a:gd name="connsiteX151" fmla="*/ 122398 w 619235"/>
                    <a:gd name="connsiteY151" fmla="*/ 37970 h 438486"/>
                    <a:gd name="connsiteX152" fmla="*/ 497603 w 619235"/>
                    <a:gd name="connsiteY152" fmla="*/ 0 h 438486"/>
                    <a:gd name="connsiteX153" fmla="*/ 527663 w 619235"/>
                    <a:gd name="connsiteY153" fmla="*/ 6388 h 438486"/>
                    <a:gd name="connsiteX154" fmla="*/ 564303 w 619235"/>
                    <a:gd name="connsiteY154" fmla="*/ 48171 h 438486"/>
                    <a:gd name="connsiteX155" fmla="*/ 567592 w 619235"/>
                    <a:gd name="connsiteY155" fmla="*/ 70168 h 438486"/>
                    <a:gd name="connsiteX156" fmla="*/ 567592 w 619235"/>
                    <a:gd name="connsiteY156" fmla="*/ 97587 h 438486"/>
                    <a:gd name="connsiteX157" fmla="*/ 562144 w 619235"/>
                    <a:gd name="connsiteY157" fmla="*/ 124993 h 438486"/>
                    <a:gd name="connsiteX158" fmla="*/ 517186 w 619235"/>
                    <a:gd name="connsiteY158" fmla="*/ 164389 h 438486"/>
                    <a:gd name="connsiteX159" fmla="*/ 496447 w 619235"/>
                    <a:gd name="connsiteY159" fmla="*/ 167246 h 438486"/>
                    <a:gd name="connsiteX160" fmla="*/ 466005 w 619235"/>
                    <a:gd name="connsiteY160" fmla="*/ 160579 h 438486"/>
                    <a:gd name="connsiteX161" fmla="*/ 428832 w 619235"/>
                    <a:gd name="connsiteY161" fmla="*/ 116345 h 438486"/>
                    <a:gd name="connsiteX162" fmla="*/ 426241 w 619235"/>
                    <a:gd name="connsiteY162" fmla="*/ 95631 h 438486"/>
                    <a:gd name="connsiteX163" fmla="*/ 426241 w 619235"/>
                    <a:gd name="connsiteY163" fmla="*/ 83566 h 438486"/>
                    <a:gd name="connsiteX164" fmla="*/ 426241 w 619235"/>
                    <a:gd name="connsiteY164" fmla="*/ 77432 h 438486"/>
                    <a:gd name="connsiteX165" fmla="*/ 426254 w 619235"/>
                    <a:gd name="connsiteY165" fmla="*/ 77432 h 438486"/>
                    <a:gd name="connsiteX166" fmla="*/ 426330 w 619235"/>
                    <a:gd name="connsiteY166" fmla="*/ 68262 h 438486"/>
                    <a:gd name="connsiteX167" fmla="*/ 444567 w 619235"/>
                    <a:gd name="connsiteY167" fmla="*/ 21869 h 438486"/>
                    <a:gd name="connsiteX168" fmla="*/ 485309 w 619235"/>
                    <a:gd name="connsiteY168" fmla="*/ 876 h 438486"/>
                    <a:gd name="connsiteX169" fmla="*/ 497603 w 619235"/>
                    <a:gd name="connsiteY169" fmla="*/ 0 h 438486"/>
                    <a:gd name="connsiteX170" fmla="*/ 122953 w 619235"/>
                    <a:gd name="connsiteY170" fmla="*/ 0 h 438486"/>
                    <a:gd name="connsiteX171" fmla="*/ 153013 w 619235"/>
                    <a:gd name="connsiteY171" fmla="*/ 6388 h 438486"/>
                    <a:gd name="connsiteX172" fmla="*/ 189653 w 619235"/>
                    <a:gd name="connsiteY172" fmla="*/ 48171 h 438486"/>
                    <a:gd name="connsiteX173" fmla="*/ 192942 w 619235"/>
                    <a:gd name="connsiteY173" fmla="*/ 70168 h 438486"/>
                    <a:gd name="connsiteX174" fmla="*/ 192942 w 619235"/>
                    <a:gd name="connsiteY174" fmla="*/ 97587 h 438486"/>
                    <a:gd name="connsiteX175" fmla="*/ 187494 w 619235"/>
                    <a:gd name="connsiteY175" fmla="*/ 124993 h 438486"/>
                    <a:gd name="connsiteX176" fmla="*/ 142536 w 619235"/>
                    <a:gd name="connsiteY176" fmla="*/ 164389 h 438486"/>
                    <a:gd name="connsiteX177" fmla="*/ 121797 w 619235"/>
                    <a:gd name="connsiteY177" fmla="*/ 167246 h 438486"/>
                    <a:gd name="connsiteX178" fmla="*/ 91355 w 619235"/>
                    <a:gd name="connsiteY178" fmla="*/ 160579 h 438486"/>
                    <a:gd name="connsiteX179" fmla="*/ 54182 w 619235"/>
                    <a:gd name="connsiteY179" fmla="*/ 116345 h 438486"/>
                    <a:gd name="connsiteX180" fmla="*/ 51591 w 619235"/>
                    <a:gd name="connsiteY180" fmla="*/ 95631 h 438486"/>
                    <a:gd name="connsiteX181" fmla="*/ 51591 w 619235"/>
                    <a:gd name="connsiteY181" fmla="*/ 83566 h 438486"/>
                    <a:gd name="connsiteX182" fmla="*/ 51591 w 619235"/>
                    <a:gd name="connsiteY182" fmla="*/ 77432 h 438486"/>
                    <a:gd name="connsiteX183" fmla="*/ 51604 w 619235"/>
                    <a:gd name="connsiteY183" fmla="*/ 77432 h 438486"/>
                    <a:gd name="connsiteX184" fmla="*/ 51680 w 619235"/>
                    <a:gd name="connsiteY184" fmla="*/ 68262 h 438486"/>
                    <a:gd name="connsiteX185" fmla="*/ 69917 w 619235"/>
                    <a:gd name="connsiteY185" fmla="*/ 21869 h 438486"/>
                    <a:gd name="connsiteX186" fmla="*/ 110659 w 619235"/>
                    <a:gd name="connsiteY186" fmla="*/ 876 h 438486"/>
                    <a:gd name="connsiteX187" fmla="*/ 122953 w 619235"/>
                    <a:gd name="connsiteY187" fmla="*/ 0 h 438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619235" h="438486">
                      <a:moveTo>
                        <a:pt x="129686" y="200161"/>
                      </a:moveTo>
                      <a:cubicBezTo>
                        <a:pt x="140761" y="200161"/>
                        <a:pt x="151823" y="200174"/>
                        <a:pt x="162897" y="200250"/>
                      </a:cubicBezTo>
                      <a:cubicBezTo>
                        <a:pt x="178518" y="200364"/>
                        <a:pt x="193009" y="204123"/>
                        <a:pt x="205988" y="211388"/>
                      </a:cubicBezTo>
                      <a:cubicBezTo>
                        <a:pt x="224340" y="221688"/>
                        <a:pt x="236341" y="237639"/>
                        <a:pt x="241675" y="258797"/>
                      </a:cubicBezTo>
                      <a:cubicBezTo>
                        <a:pt x="243555" y="266303"/>
                        <a:pt x="244520" y="274367"/>
                        <a:pt x="244558" y="282762"/>
                      </a:cubicBezTo>
                      <a:cubicBezTo>
                        <a:pt x="244567" y="285712"/>
                        <a:pt x="244574" y="290842"/>
                        <a:pt x="244578" y="296877"/>
                      </a:cubicBezTo>
                      <a:lnTo>
                        <a:pt x="244580" y="302270"/>
                      </a:lnTo>
                      <a:lnTo>
                        <a:pt x="259887" y="297579"/>
                      </a:lnTo>
                      <a:cubicBezTo>
                        <a:pt x="264078" y="297160"/>
                        <a:pt x="267761" y="296944"/>
                        <a:pt x="271139" y="296944"/>
                      </a:cubicBezTo>
                      <a:lnTo>
                        <a:pt x="283966" y="296919"/>
                      </a:lnTo>
                      <a:cubicBezTo>
                        <a:pt x="294990" y="296881"/>
                        <a:pt x="306001" y="296868"/>
                        <a:pt x="317011" y="296868"/>
                      </a:cubicBezTo>
                      <a:cubicBezTo>
                        <a:pt x="328086" y="296868"/>
                        <a:pt x="339148" y="296881"/>
                        <a:pt x="350222" y="296957"/>
                      </a:cubicBezTo>
                      <a:lnTo>
                        <a:pt x="374657" y="303273"/>
                      </a:lnTo>
                      <a:lnTo>
                        <a:pt x="374661" y="295798"/>
                      </a:lnTo>
                      <a:cubicBezTo>
                        <a:pt x="374673" y="289532"/>
                        <a:pt x="374695" y="284197"/>
                        <a:pt x="374733" y="281111"/>
                      </a:cubicBezTo>
                      <a:cubicBezTo>
                        <a:pt x="374923" y="264791"/>
                        <a:pt x="378518" y="250796"/>
                        <a:pt x="385718" y="238324"/>
                      </a:cubicBezTo>
                      <a:cubicBezTo>
                        <a:pt x="392335" y="226869"/>
                        <a:pt x="401720" y="217725"/>
                        <a:pt x="413646" y="211159"/>
                      </a:cubicBezTo>
                      <a:cubicBezTo>
                        <a:pt x="423844" y="205546"/>
                        <a:pt x="435134" y="202079"/>
                        <a:pt x="447212" y="200872"/>
                      </a:cubicBezTo>
                      <a:cubicBezTo>
                        <a:pt x="451403" y="200453"/>
                        <a:pt x="455086" y="200237"/>
                        <a:pt x="458464" y="200237"/>
                      </a:cubicBezTo>
                      <a:lnTo>
                        <a:pt x="471291" y="200212"/>
                      </a:lnTo>
                      <a:cubicBezTo>
                        <a:pt x="482315" y="200174"/>
                        <a:pt x="493326" y="200161"/>
                        <a:pt x="504336" y="200161"/>
                      </a:cubicBezTo>
                      <a:cubicBezTo>
                        <a:pt x="515411" y="200161"/>
                        <a:pt x="526473" y="200174"/>
                        <a:pt x="537547" y="200250"/>
                      </a:cubicBezTo>
                      <a:cubicBezTo>
                        <a:pt x="553168" y="200364"/>
                        <a:pt x="567659" y="204123"/>
                        <a:pt x="580638" y="211388"/>
                      </a:cubicBezTo>
                      <a:cubicBezTo>
                        <a:pt x="598990" y="221688"/>
                        <a:pt x="610991" y="237639"/>
                        <a:pt x="616325" y="258797"/>
                      </a:cubicBezTo>
                      <a:cubicBezTo>
                        <a:pt x="618205" y="266303"/>
                        <a:pt x="619170" y="274367"/>
                        <a:pt x="619208" y="282762"/>
                      </a:cubicBezTo>
                      <a:cubicBezTo>
                        <a:pt x="619246" y="294560"/>
                        <a:pt x="619233" y="341245"/>
                        <a:pt x="619233" y="341245"/>
                      </a:cubicBezTo>
                      <a:lnTo>
                        <a:pt x="581222" y="341245"/>
                      </a:lnTo>
                      <a:cubicBezTo>
                        <a:pt x="581222" y="341245"/>
                        <a:pt x="581235" y="295055"/>
                        <a:pt x="581197" y="284629"/>
                      </a:cubicBezTo>
                      <a:cubicBezTo>
                        <a:pt x="581184" y="277123"/>
                        <a:pt x="580397" y="271116"/>
                        <a:pt x="578708" y="265706"/>
                      </a:cubicBezTo>
                      <a:cubicBezTo>
                        <a:pt x="574733" y="252942"/>
                        <a:pt x="566351" y="244763"/>
                        <a:pt x="553066" y="240687"/>
                      </a:cubicBezTo>
                      <a:cubicBezTo>
                        <a:pt x="547758" y="239074"/>
                        <a:pt x="541941" y="238236"/>
                        <a:pt x="535820" y="238223"/>
                      </a:cubicBezTo>
                      <a:lnTo>
                        <a:pt x="494913" y="238210"/>
                      </a:lnTo>
                      <a:cubicBezTo>
                        <a:pt x="482556" y="238210"/>
                        <a:pt x="470186" y="238210"/>
                        <a:pt x="457842" y="238236"/>
                      </a:cubicBezTo>
                      <a:cubicBezTo>
                        <a:pt x="449307" y="238274"/>
                        <a:pt x="441878" y="239760"/>
                        <a:pt x="435121" y="242820"/>
                      </a:cubicBezTo>
                      <a:cubicBezTo>
                        <a:pt x="424682" y="247545"/>
                        <a:pt x="418040" y="255431"/>
                        <a:pt x="414827" y="266900"/>
                      </a:cubicBezTo>
                      <a:cubicBezTo>
                        <a:pt x="413417" y="271891"/>
                        <a:pt x="412731" y="277161"/>
                        <a:pt x="412719" y="283003"/>
                      </a:cubicBezTo>
                      <a:cubicBezTo>
                        <a:pt x="412694" y="288947"/>
                        <a:pt x="412684" y="301628"/>
                        <a:pt x="412681" y="312823"/>
                      </a:cubicBezTo>
                      <a:lnTo>
                        <a:pt x="412680" y="324827"/>
                      </a:lnTo>
                      <a:lnTo>
                        <a:pt x="416039" y="327728"/>
                      </a:lnTo>
                      <a:cubicBezTo>
                        <a:pt x="422000" y="335648"/>
                        <a:pt x="426333" y="344925"/>
                        <a:pt x="429000" y="355504"/>
                      </a:cubicBezTo>
                      <a:cubicBezTo>
                        <a:pt x="430880" y="363010"/>
                        <a:pt x="431845" y="371074"/>
                        <a:pt x="431883" y="379469"/>
                      </a:cubicBezTo>
                      <a:cubicBezTo>
                        <a:pt x="431921" y="391267"/>
                        <a:pt x="431908" y="437952"/>
                        <a:pt x="431908" y="437952"/>
                      </a:cubicBezTo>
                      <a:lnTo>
                        <a:pt x="393897" y="437952"/>
                      </a:lnTo>
                      <a:cubicBezTo>
                        <a:pt x="393897" y="437952"/>
                        <a:pt x="393910" y="391762"/>
                        <a:pt x="393872" y="381336"/>
                      </a:cubicBezTo>
                      <a:cubicBezTo>
                        <a:pt x="393859" y="373830"/>
                        <a:pt x="393072" y="367823"/>
                        <a:pt x="391383" y="362413"/>
                      </a:cubicBezTo>
                      <a:cubicBezTo>
                        <a:pt x="387408" y="349649"/>
                        <a:pt x="379026" y="341470"/>
                        <a:pt x="365741" y="337394"/>
                      </a:cubicBezTo>
                      <a:cubicBezTo>
                        <a:pt x="360433" y="335781"/>
                        <a:pt x="354616" y="334943"/>
                        <a:pt x="348495" y="334930"/>
                      </a:cubicBezTo>
                      <a:lnTo>
                        <a:pt x="307588" y="334917"/>
                      </a:lnTo>
                      <a:cubicBezTo>
                        <a:pt x="295231" y="334917"/>
                        <a:pt x="282861" y="334917"/>
                        <a:pt x="270517" y="334943"/>
                      </a:cubicBezTo>
                      <a:cubicBezTo>
                        <a:pt x="261982" y="334981"/>
                        <a:pt x="254553" y="336467"/>
                        <a:pt x="247796" y="339527"/>
                      </a:cubicBezTo>
                      <a:cubicBezTo>
                        <a:pt x="237357" y="344252"/>
                        <a:pt x="230715" y="352138"/>
                        <a:pt x="227502" y="363607"/>
                      </a:cubicBezTo>
                      <a:cubicBezTo>
                        <a:pt x="226092" y="368598"/>
                        <a:pt x="225406" y="373868"/>
                        <a:pt x="225394" y="379710"/>
                      </a:cubicBezTo>
                      <a:cubicBezTo>
                        <a:pt x="225343" y="391597"/>
                        <a:pt x="225356" y="430434"/>
                        <a:pt x="225356" y="430434"/>
                      </a:cubicBezTo>
                      <a:cubicBezTo>
                        <a:pt x="225457" y="432517"/>
                        <a:pt x="224771" y="434460"/>
                        <a:pt x="223438" y="435870"/>
                      </a:cubicBezTo>
                      <a:cubicBezTo>
                        <a:pt x="222460" y="436886"/>
                        <a:pt x="220758" y="438486"/>
                        <a:pt x="218015" y="438486"/>
                      </a:cubicBezTo>
                      <a:lnTo>
                        <a:pt x="187357" y="438486"/>
                      </a:lnTo>
                      <a:cubicBezTo>
                        <a:pt x="187357" y="438486"/>
                        <a:pt x="187256" y="390162"/>
                        <a:pt x="187408" y="377818"/>
                      </a:cubicBezTo>
                      <a:cubicBezTo>
                        <a:pt x="187598" y="361498"/>
                        <a:pt x="191193" y="347503"/>
                        <a:pt x="198393" y="335031"/>
                      </a:cubicBezTo>
                      <a:lnTo>
                        <a:pt x="206573" y="327074"/>
                      </a:lnTo>
                      <a:lnTo>
                        <a:pt x="206574" y="316847"/>
                      </a:lnTo>
                      <a:cubicBezTo>
                        <a:pt x="206572" y="303996"/>
                        <a:pt x="206566" y="289842"/>
                        <a:pt x="206547" y="284629"/>
                      </a:cubicBezTo>
                      <a:cubicBezTo>
                        <a:pt x="206534" y="277123"/>
                        <a:pt x="205747" y="271116"/>
                        <a:pt x="204058" y="265706"/>
                      </a:cubicBezTo>
                      <a:cubicBezTo>
                        <a:pt x="200083" y="252942"/>
                        <a:pt x="191701" y="244763"/>
                        <a:pt x="178416" y="240687"/>
                      </a:cubicBezTo>
                      <a:cubicBezTo>
                        <a:pt x="173108" y="239074"/>
                        <a:pt x="167291" y="238236"/>
                        <a:pt x="161170" y="238223"/>
                      </a:cubicBezTo>
                      <a:lnTo>
                        <a:pt x="120263" y="238210"/>
                      </a:lnTo>
                      <a:cubicBezTo>
                        <a:pt x="107906" y="238210"/>
                        <a:pt x="95536" y="238210"/>
                        <a:pt x="83192" y="238236"/>
                      </a:cubicBezTo>
                      <a:cubicBezTo>
                        <a:pt x="74657" y="238274"/>
                        <a:pt x="67228" y="239760"/>
                        <a:pt x="60471" y="242820"/>
                      </a:cubicBezTo>
                      <a:cubicBezTo>
                        <a:pt x="50032" y="247545"/>
                        <a:pt x="43390" y="255431"/>
                        <a:pt x="40177" y="266900"/>
                      </a:cubicBezTo>
                      <a:cubicBezTo>
                        <a:pt x="38767" y="271891"/>
                        <a:pt x="38081" y="277161"/>
                        <a:pt x="38069" y="283003"/>
                      </a:cubicBezTo>
                      <a:cubicBezTo>
                        <a:pt x="38018" y="294890"/>
                        <a:pt x="38031" y="333727"/>
                        <a:pt x="38031" y="333727"/>
                      </a:cubicBezTo>
                      <a:cubicBezTo>
                        <a:pt x="38132" y="335810"/>
                        <a:pt x="37446" y="337753"/>
                        <a:pt x="36113" y="339163"/>
                      </a:cubicBezTo>
                      <a:cubicBezTo>
                        <a:pt x="35135" y="340179"/>
                        <a:pt x="33433" y="341779"/>
                        <a:pt x="30690" y="341779"/>
                      </a:cubicBezTo>
                      <a:lnTo>
                        <a:pt x="32" y="341779"/>
                      </a:lnTo>
                      <a:cubicBezTo>
                        <a:pt x="32" y="341779"/>
                        <a:pt x="-69" y="293455"/>
                        <a:pt x="83" y="281111"/>
                      </a:cubicBezTo>
                      <a:cubicBezTo>
                        <a:pt x="273" y="264791"/>
                        <a:pt x="3868" y="250796"/>
                        <a:pt x="11068" y="238324"/>
                      </a:cubicBezTo>
                      <a:cubicBezTo>
                        <a:pt x="17685" y="226869"/>
                        <a:pt x="27070" y="217725"/>
                        <a:pt x="38996" y="211159"/>
                      </a:cubicBezTo>
                      <a:cubicBezTo>
                        <a:pt x="49194" y="205546"/>
                        <a:pt x="60484" y="202079"/>
                        <a:pt x="72562" y="200872"/>
                      </a:cubicBezTo>
                      <a:cubicBezTo>
                        <a:pt x="76753" y="200453"/>
                        <a:pt x="80436" y="200237"/>
                        <a:pt x="83814" y="200237"/>
                      </a:cubicBezTo>
                      <a:lnTo>
                        <a:pt x="96641" y="200212"/>
                      </a:lnTo>
                      <a:cubicBezTo>
                        <a:pt x="107665" y="200174"/>
                        <a:pt x="118676" y="200161"/>
                        <a:pt x="129686" y="200161"/>
                      </a:cubicBezTo>
                      <a:close/>
                      <a:moveTo>
                        <a:pt x="309723" y="134677"/>
                      </a:moveTo>
                      <a:cubicBezTo>
                        <a:pt x="306091" y="134677"/>
                        <a:pt x="302382" y="135210"/>
                        <a:pt x="298687" y="136277"/>
                      </a:cubicBezTo>
                      <a:cubicBezTo>
                        <a:pt x="290787" y="138525"/>
                        <a:pt x="285034" y="143046"/>
                        <a:pt x="281110" y="150095"/>
                      </a:cubicBezTo>
                      <a:cubicBezTo>
                        <a:pt x="278468" y="154832"/>
                        <a:pt x="277122" y="160395"/>
                        <a:pt x="276982" y="167087"/>
                      </a:cubicBezTo>
                      <a:cubicBezTo>
                        <a:pt x="276932" y="170085"/>
                        <a:pt x="276957" y="173069"/>
                        <a:pt x="276957" y="176079"/>
                      </a:cubicBezTo>
                      <a:lnTo>
                        <a:pt x="276970" y="180194"/>
                      </a:lnTo>
                      <a:lnTo>
                        <a:pt x="276957" y="184029"/>
                      </a:lnTo>
                      <a:cubicBezTo>
                        <a:pt x="276919" y="186849"/>
                        <a:pt x="276906" y="189681"/>
                        <a:pt x="277021" y="192513"/>
                      </a:cubicBezTo>
                      <a:cubicBezTo>
                        <a:pt x="277122" y="195573"/>
                        <a:pt x="277275" y="198545"/>
                        <a:pt x="277846" y="201200"/>
                      </a:cubicBezTo>
                      <a:cubicBezTo>
                        <a:pt x="280386" y="213074"/>
                        <a:pt x="287066" y="220554"/>
                        <a:pt x="298268" y="224098"/>
                      </a:cubicBezTo>
                      <a:cubicBezTo>
                        <a:pt x="302014" y="225253"/>
                        <a:pt x="305811" y="225863"/>
                        <a:pt x="309596" y="225863"/>
                      </a:cubicBezTo>
                      <a:cubicBezTo>
                        <a:pt x="313647" y="225863"/>
                        <a:pt x="317749" y="225177"/>
                        <a:pt x="321839" y="223831"/>
                      </a:cubicBezTo>
                      <a:cubicBezTo>
                        <a:pt x="329776" y="221189"/>
                        <a:pt x="335377" y="216236"/>
                        <a:pt x="338958" y="208718"/>
                      </a:cubicBezTo>
                      <a:cubicBezTo>
                        <a:pt x="341117" y="204197"/>
                        <a:pt x="342197" y="199002"/>
                        <a:pt x="342260" y="192868"/>
                      </a:cubicBezTo>
                      <a:cubicBezTo>
                        <a:pt x="342349" y="184423"/>
                        <a:pt x="342413" y="176142"/>
                        <a:pt x="342222" y="167811"/>
                      </a:cubicBezTo>
                      <a:cubicBezTo>
                        <a:pt x="342133" y="164039"/>
                        <a:pt x="341765" y="160839"/>
                        <a:pt x="341079" y="158058"/>
                      </a:cubicBezTo>
                      <a:cubicBezTo>
                        <a:pt x="338349" y="146793"/>
                        <a:pt x="331694" y="139694"/>
                        <a:pt x="320772" y="136353"/>
                      </a:cubicBezTo>
                      <a:cubicBezTo>
                        <a:pt x="317153" y="135248"/>
                        <a:pt x="313431" y="134677"/>
                        <a:pt x="309723" y="134677"/>
                      </a:cubicBezTo>
                      <a:close/>
                      <a:moveTo>
                        <a:pt x="310278" y="96707"/>
                      </a:moveTo>
                      <a:cubicBezTo>
                        <a:pt x="320920" y="96707"/>
                        <a:pt x="331042" y="98853"/>
                        <a:pt x="340338" y="103095"/>
                      </a:cubicBezTo>
                      <a:cubicBezTo>
                        <a:pt x="358538" y="111376"/>
                        <a:pt x="370869" y="125447"/>
                        <a:pt x="376978" y="144878"/>
                      </a:cubicBezTo>
                      <a:cubicBezTo>
                        <a:pt x="379124" y="151711"/>
                        <a:pt x="380204" y="158912"/>
                        <a:pt x="380267" y="166875"/>
                      </a:cubicBezTo>
                      <a:cubicBezTo>
                        <a:pt x="380343" y="176019"/>
                        <a:pt x="380369" y="185150"/>
                        <a:pt x="380267" y="194294"/>
                      </a:cubicBezTo>
                      <a:cubicBezTo>
                        <a:pt x="380128" y="204200"/>
                        <a:pt x="378299" y="213433"/>
                        <a:pt x="374819" y="221700"/>
                      </a:cubicBezTo>
                      <a:cubicBezTo>
                        <a:pt x="366234" y="242084"/>
                        <a:pt x="351108" y="255343"/>
                        <a:pt x="329861" y="261096"/>
                      </a:cubicBezTo>
                      <a:cubicBezTo>
                        <a:pt x="322889" y="263001"/>
                        <a:pt x="315929" y="263953"/>
                        <a:pt x="309122" y="263953"/>
                      </a:cubicBezTo>
                      <a:cubicBezTo>
                        <a:pt x="298670" y="263953"/>
                        <a:pt x="288434" y="261718"/>
                        <a:pt x="278680" y="257286"/>
                      </a:cubicBezTo>
                      <a:cubicBezTo>
                        <a:pt x="259732" y="248688"/>
                        <a:pt x="247235" y="233804"/>
                        <a:pt x="241507" y="213052"/>
                      </a:cubicBezTo>
                      <a:cubicBezTo>
                        <a:pt x="239818" y="206867"/>
                        <a:pt x="238954" y="200098"/>
                        <a:pt x="238916" y="192338"/>
                      </a:cubicBezTo>
                      <a:cubicBezTo>
                        <a:pt x="238891" y="189557"/>
                        <a:pt x="238916" y="180273"/>
                        <a:pt x="238916" y="180273"/>
                      </a:cubicBezTo>
                      <a:lnTo>
                        <a:pt x="238916" y="174139"/>
                      </a:lnTo>
                      <a:lnTo>
                        <a:pt x="238929" y="174139"/>
                      </a:lnTo>
                      <a:cubicBezTo>
                        <a:pt x="238891" y="171078"/>
                        <a:pt x="238891" y="168030"/>
                        <a:pt x="239005" y="164969"/>
                      </a:cubicBezTo>
                      <a:cubicBezTo>
                        <a:pt x="239653" y="146567"/>
                        <a:pt x="245787" y="130946"/>
                        <a:pt x="257242" y="118576"/>
                      </a:cubicBezTo>
                      <a:cubicBezTo>
                        <a:pt x="268012" y="106943"/>
                        <a:pt x="281715" y="99895"/>
                        <a:pt x="297984" y="97583"/>
                      </a:cubicBezTo>
                      <a:cubicBezTo>
                        <a:pt x="302150" y="96999"/>
                        <a:pt x="306290" y="96707"/>
                        <a:pt x="310278" y="96707"/>
                      </a:cubicBezTo>
                      <a:close/>
                      <a:moveTo>
                        <a:pt x="497048" y="37970"/>
                      </a:moveTo>
                      <a:cubicBezTo>
                        <a:pt x="493416" y="37970"/>
                        <a:pt x="489707" y="38503"/>
                        <a:pt x="486012" y="39570"/>
                      </a:cubicBezTo>
                      <a:cubicBezTo>
                        <a:pt x="478112" y="41818"/>
                        <a:pt x="472359" y="46339"/>
                        <a:pt x="468435" y="53388"/>
                      </a:cubicBezTo>
                      <a:cubicBezTo>
                        <a:pt x="465793" y="58125"/>
                        <a:pt x="464447" y="63688"/>
                        <a:pt x="464307" y="70380"/>
                      </a:cubicBezTo>
                      <a:cubicBezTo>
                        <a:pt x="464257" y="73378"/>
                        <a:pt x="464282" y="76362"/>
                        <a:pt x="464282" y="79372"/>
                      </a:cubicBezTo>
                      <a:lnTo>
                        <a:pt x="464295" y="83487"/>
                      </a:lnTo>
                      <a:lnTo>
                        <a:pt x="464282" y="87322"/>
                      </a:lnTo>
                      <a:cubicBezTo>
                        <a:pt x="464244" y="90142"/>
                        <a:pt x="464231" y="92974"/>
                        <a:pt x="464346" y="95806"/>
                      </a:cubicBezTo>
                      <a:cubicBezTo>
                        <a:pt x="464447" y="98866"/>
                        <a:pt x="464600" y="101838"/>
                        <a:pt x="465171" y="104493"/>
                      </a:cubicBezTo>
                      <a:cubicBezTo>
                        <a:pt x="467711" y="116367"/>
                        <a:pt x="474391" y="123847"/>
                        <a:pt x="485593" y="127391"/>
                      </a:cubicBezTo>
                      <a:cubicBezTo>
                        <a:pt x="489339" y="128546"/>
                        <a:pt x="493136" y="129156"/>
                        <a:pt x="496921" y="129156"/>
                      </a:cubicBezTo>
                      <a:cubicBezTo>
                        <a:pt x="500972" y="129156"/>
                        <a:pt x="505074" y="128470"/>
                        <a:pt x="509164" y="127124"/>
                      </a:cubicBezTo>
                      <a:cubicBezTo>
                        <a:pt x="517101" y="124482"/>
                        <a:pt x="522702" y="119529"/>
                        <a:pt x="526283" y="112011"/>
                      </a:cubicBezTo>
                      <a:cubicBezTo>
                        <a:pt x="528442" y="107490"/>
                        <a:pt x="529522" y="102295"/>
                        <a:pt x="529585" y="96161"/>
                      </a:cubicBezTo>
                      <a:cubicBezTo>
                        <a:pt x="529674" y="87716"/>
                        <a:pt x="529738" y="79435"/>
                        <a:pt x="529547" y="71104"/>
                      </a:cubicBezTo>
                      <a:cubicBezTo>
                        <a:pt x="529458" y="67332"/>
                        <a:pt x="529090" y="64132"/>
                        <a:pt x="528404" y="61351"/>
                      </a:cubicBezTo>
                      <a:cubicBezTo>
                        <a:pt x="525674" y="50086"/>
                        <a:pt x="519019" y="42987"/>
                        <a:pt x="508097" y="39646"/>
                      </a:cubicBezTo>
                      <a:cubicBezTo>
                        <a:pt x="504478" y="38541"/>
                        <a:pt x="500756" y="37970"/>
                        <a:pt x="497048" y="37970"/>
                      </a:cubicBezTo>
                      <a:close/>
                      <a:moveTo>
                        <a:pt x="122398" y="37970"/>
                      </a:moveTo>
                      <a:cubicBezTo>
                        <a:pt x="118766" y="37970"/>
                        <a:pt x="115057" y="38503"/>
                        <a:pt x="111362" y="39570"/>
                      </a:cubicBezTo>
                      <a:cubicBezTo>
                        <a:pt x="103462" y="41818"/>
                        <a:pt x="97709" y="46339"/>
                        <a:pt x="93785" y="53388"/>
                      </a:cubicBezTo>
                      <a:cubicBezTo>
                        <a:pt x="91143" y="58125"/>
                        <a:pt x="89797" y="63688"/>
                        <a:pt x="89657" y="70380"/>
                      </a:cubicBezTo>
                      <a:cubicBezTo>
                        <a:pt x="89607" y="73378"/>
                        <a:pt x="89632" y="76362"/>
                        <a:pt x="89632" y="79372"/>
                      </a:cubicBezTo>
                      <a:lnTo>
                        <a:pt x="89645" y="83487"/>
                      </a:lnTo>
                      <a:lnTo>
                        <a:pt x="89632" y="87322"/>
                      </a:lnTo>
                      <a:cubicBezTo>
                        <a:pt x="89594" y="90142"/>
                        <a:pt x="89581" y="92974"/>
                        <a:pt x="89696" y="95806"/>
                      </a:cubicBezTo>
                      <a:cubicBezTo>
                        <a:pt x="89797" y="98866"/>
                        <a:pt x="89950" y="101838"/>
                        <a:pt x="90521" y="104493"/>
                      </a:cubicBezTo>
                      <a:cubicBezTo>
                        <a:pt x="93061" y="116367"/>
                        <a:pt x="99741" y="123847"/>
                        <a:pt x="110943" y="127391"/>
                      </a:cubicBezTo>
                      <a:cubicBezTo>
                        <a:pt x="114689" y="128546"/>
                        <a:pt x="118486" y="129156"/>
                        <a:pt x="122271" y="129156"/>
                      </a:cubicBezTo>
                      <a:cubicBezTo>
                        <a:pt x="126322" y="129156"/>
                        <a:pt x="130424" y="128470"/>
                        <a:pt x="134514" y="127124"/>
                      </a:cubicBezTo>
                      <a:cubicBezTo>
                        <a:pt x="142451" y="124482"/>
                        <a:pt x="148052" y="119529"/>
                        <a:pt x="151633" y="112011"/>
                      </a:cubicBezTo>
                      <a:cubicBezTo>
                        <a:pt x="153792" y="107490"/>
                        <a:pt x="154872" y="102295"/>
                        <a:pt x="154935" y="96161"/>
                      </a:cubicBezTo>
                      <a:cubicBezTo>
                        <a:pt x="155024" y="87716"/>
                        <a:pt x="155088" y="79435"/>
                        <a:pt x="154897" y="71104"/>
                      </a:cubicBezTo>
                      <a:cubicBezTo>
                        <a:pt x="154808" y="67332"/>
                        <a:pt x="154440" y="64132"/>
                        <a:pt x="153754" y="61351"/>
                      </a:cubicBezTo>
                      <a:cubicBezTo>
                        <a:pt x="151024" y="50086"/>
                        <a:pt x="144369" y="42987"/>
                        <a:pt x="133447" y="39646"/>
                      </a:cubicBezTo>
                      <a:cubicBezTo>
                        <a:pt x="129828" y="38541"/>
                        <a:pt x="126106" y="37970"/>
                        <a:pt x="122398" y="37970"/>
                      </a:cubicBezTo>
                      <a:close/>
                      <a:moveTo>
                        <a:pt x="497603" y="0"/>
                      </a:moveTo>
                      <a:cubicBezTo>
                        <a:pt x="508245" y="0"/>
                        <a:pt x="518367" y="2146"/>
                        <a:pt x="527663" y="6388"/>
                      </a:cubicBezTo>
                      <a:cubicBezTo>
                        <a:pt x="545863" y="14669"/>
                        <a:pt x="558194" y="28740"/>
                        <a:pt x="564303" y="48171"/>
                      </a:cubicBezTo>
                      <a:cubicBezTo>
                        <a:pt x="566449" y="55004"/>
                        <a:pt x="567529" y="62205"/>
                        <a:pt x="567592" y="70168"/>
                      </a:cubicBezTo>
                      <a:cubicBezTo>
                        <a:pt x="567668" y="79312"/>
                        <a:pt x="567694" y="88443"/>
                        <a:pt x="567592" y="97587"/>
                      </a:cubicBezTo>
                      <a:cubicBezTo>
                        <a:pt x="567453" y="107493"/>
                        <a:pt x="565624" y="116726"/>
                        <a:pt x="562144" y="124993"/>
                      </a:cubicBezTo>
                      <a:cubicBezTo>
                        <a:pt x="553559" y="145377"/>
                        <a:pt x="538433" y="158636"/>
                        <a:pt x="517186" y="164389"/>
                      </a:cubicBezTo>
                      <a:cubicBezTo>
                        <a:pt x="510214" y="166294"/>
                        <a:pt x="503254" y="167246"/>
                        <a:pt x="496447" y="167246"/>
                      </a:cubicBezTo>
                      <a:cubicBezTo>
                        <a:pt x="485995" y="167246"/>
                        <a:pt x="475759" y="165011"/>
                        <a:pt x="466005" y="160579"/>
                      </a:cubicBezTo>
                      <a:cubicBezTo>
                        <a:pt x="447057" y="151981"/>
                        <a:pt x="434560" y="137097"/>
                        <a:pt x="428832" y="116345"/>
                      </a:cubicBezTo>
                      <a:cubicBezTo>
                        <a:pt x="427143" y="110160"/>
                        <a:pt x="426279" y="103391"/>
                        <a:pt x="426241" y="95631"/>
                      </a:cubicBezTo>
                      <a:cubicBezTo>
                        <a:pt x="426216" y="92850"/>
                        <a:pt x="426241" y="83566"/>
                        <a:pt x="426241" y="83566"/>
                      </a:cubicBezTo>
                      <a:lnTo>
                        <a:pt x="426241" y="77432"/>
                      </a:lnTo>
                      <a:lnTo>
                        <a:pt x="426254" y="77432"/>
                      </a:lnTo>
                      <a:cubicBezTo>
                        <a:pt x="426216" y="74371"/>
                        <a:pt x="426216" y="71323"/>
                        <a:pt x="426330" y="68262"/>
                      </a:cubicBezTo>
                      <a:cubicBezTo>
                        <a:pt x="426978" y="49860"/>
                        <a:pt x="433112" y="34239"/>
                        <a:pt x="444567" y="21869"/>
                      </a:cubicBezTo>
                      <a:cubicBezTo>
                        <a:pt x="455337" y="10236"/>
                        <a:pt x="469040" y="3188"/>
                        <a:pt x="485309" y="876"/>
                      </a:cubicBezTo>
                      <a:cubicBezTo>
                        <a:pt x="489475" y="292"/>
                        <a:pt x="493615" y="0"/>
                        <a:pt x="497603" y="0"/>
                      </a:cubicBezTo>
                      <a:close/>
                      <a:moveTo>
                        <a:pt x="122953" y="0"/>
                      </a:moveTo>
                      <a:cubicBezTo>
                        <a:pt x="133595" y="0"/>
                        <a:pt x="143717" y="2146"/>
                        <a:pt x="153013" y="6388"/>
                      </a:cubicBezTo>
                      <a:cubicBezTo>
                        <a:pt x="171213" y="14669"/>
                        <a:pt x="183544" y="28740"/>
                        <a:pt x="189653" y="48171"/>
                      </a:cubicBezTo>
                      <a:cubicBezTo>
                        <a:pt x="191799" y="55004"/>
                        <a:pt x="192879" y="62205"/>
                        <a:pt x="192942" y="70168"/>
                      </a:cubicBezTo>
                      <a:cubicBezTo>
                        <a:pt x="193018" y="79312"/>
                        <a:pt x="193044" y="88443"/>
                        <a:pt x="192942" y="97587"/>
                      </a:cubicBezTo>
                      <a:cubicBezTo>
                        <a:pt x="192803" y="107493"/>
                        <a:pt x="190974" y="116726"/>
                        <a:pt x="187494" y="124993"/>
                      </a:cubicBezTo>
                      <a:cubicBezTo>
                        <a:pt x="178909" y="145377"/>
                        <a:pt x="163783" y="158636"/>
                        <a:pt x="142536" y="164389"/>
                      </a:cubicBezTo>
                      <a:cubicBezTo>
                        <a:pt x="135564" y="166294"/>
                        <a:pt x="128604" y="167246"/>
                        <a:pt x="121797" y="167246"/>
                      </a:cubicBezTo>
                      <a:cubicBezTo>
                        <a:pt x="111345" y="167246"/>
                        <a:pt x="101109" y="165011"/>
                        <a:pt x="91355" y="160579"/>
                      </a:cubicBezTo>
                      <a:cubicBezTo>
                        <a:pt x="72407" y="151981"/>
                        <a:pt x="59910" y="137097"/>
                        <a:pt x="54182" y="116345"/>
                      </a:cubicBezTo>
                      <a:cubicBezTo>
                        <a:pt x="52493" y="110160"/>
                        <a:pt x="51629" y="103391"/>
                        <a:pt x="51591" y="95631"/>
                      </a:cubicBezTo>
                      <a:cubicBezTo>
                        <a:pt x="51566" y="92850"/>
                        <a:pt x="51591" y="83566"/>
                        <a:pt x="51591" y="83566"/>
                      </a:cubicBezTo>
                      <a:lnTo>
                        <a:pt x="51591" y="77432"/>
                      </a:lnTo>
                      <a:lnTo>
                        <a:pt x="51604" y="77432"/>
                      </a:lnTo>
                      <a:cubicBezTo>
                        <a:pt x="51566" y="74371"/>
                        <a:pt x="51566" y="71323"/>
                        <a:pt x="51680" y="68262"/>
                      </a:cubicBezTo>
                      <a:cubicBezTo>
                        <a:pt x="52328" y="49860"/>
                        <a:pt x="58462" y="34239"/>
                        <a:pt x="69917" y="21869"/>
                      </a:cubicBezTo>
                      <a:cubicBezTo>
                        <a:pt x="80687" y="10236"/>
                        <a:pt x="94390" y="3188"/>
                        <a:pt x="110659" y="876"/>
                      </a:cubicBezTo>
                      <a:cubicBezTo>
                        <a:pt x="114825" y="292"/>
                        <a:pt x="118965" y="0"/>
                        <a:pt x="122953"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grpSp>
          <p:nvGrpSpPr>
            <p:cNvPr id="60" name="Group 59">
              <a:extLst>
                <a:ext uri="{FF2B5EF4-FFF2-40B4-BE49-F238E27FC236}">
                  <a16:creationId xmlns:a16="http://schemas.microsoft.com/office/drawing/2014/main" xmlns="" id="{60076026-21C8-4141-A787-CB740EAB1A91}"/>
                </a:ext>
              </a:extLst>
            </p:cNvPr>
            <p:cNvGrpSpPr/>
            <p:nvPr/>
          </p:nvGrpSpPr>
          <p:grpSpPr>
            <a:xfrm>
              <a:off x="7178212" y="5010088"/>
              <a:ext cx="6114322" cy="822960"/>
              <a:chOff x="7178212" y="5010088"/>
              <a:chExt cx="6114322" cy="822960"/>
            </a:xfrm>
          </p:grpSpPr>
          <p:sp>
            <p:nvSpPr>
              <p:cNvPr id="39" name="Text Placeholder 6">
                <a:extLst>
                  <a:ext uri="{FF2B5EF4-FFF2-40B4-BE49-F238E27FC236}">
                    <a16:creationId xmlns:a16="http://schemas.microsoft.com/office/drawing/2014/main" xmlns="" id="{F1FA8ECA-3783-4843-ABF6-4FAACD05687D}"/>
                  </a:ext>
                </a:extLst>
              </p:cNvPr>
              <p:cNvSpPr txBox="1">
                <a:spLocks/>
              </p:cNvSpPr>
              <p:nvPr/>
            </p:nvSpPr>
            <p:spPr>
              <a:xfrm>
                <a:off x="8255094" y="5089170"/>
                <a:ext cx="5037440" cy="664797"/>
              </a:xfrm>
              <a:prstGeom prst="rect">
                <a:avLst/>
              </a:prstGeom>
            </p:spPr>
            <p:txBody>
              <a:bodyPr vert="horz" wrap="square" lIns="0" tIns="0" rIns="0" bIns="0" rtlCol="0">
                <a:spAutoFit/>
              </a:bodyPr>
              <a:lstStyle>
                <a:lvl1pPr marL="0" indent="0" algn="l" defTabSz="609616" rtl="0" eaLnBrk="1" latinLnBrk="0" hangingPunct="1">
                  <a:lnSpc>
                    <a:spcPct val="90000"/>
                  </a:lnSpc>
                  <a:spcBef>
                    <a:spcPts val="400"/>
                  </a:spcBef>
                  <a:buFont typeface="Arial"/>
                  <a:buNone/>
                  <a:defRPr sz="1400" b="0" i="0" kern="1200">
                    <a:solidFill>
                      <a:schemeClr val="tx2"/>
                    </a:solidFill>
                    <a:latin typeface="BentonSans Light" panose="02000503000000020004" pitchFamily="2" charset="0"/>
                    <a:ea typeface="+mn-ea"/>
                    <a:cs typeface="+mn-cs"/>
                  </a:defRPr>
                </a:lvl1pPr>
                <a:lvl2pPr marL="4572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2pPr>
                <a:lvl3pPr marL="9144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3pPr>
                <a:lvl4pPr marL="13716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4pPr>
                <a:lvl5pPr marL="18288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5pPr>
                <a:lvl6pPr marL="3352887" indent="-304808" algn="l" defTabSz="609616" rtl="0" eaLnBrk="1" latinLnBrk="0" hangingPunct="1">
                  <a:spcBef>
                    <a:spcPct val="20000"/>
                  </a:spcBef>
                  <a:buFont typeface="Arial"/>
                  <a:buChar char="•"/>
                  <a:defRPr sz="2666" kern="1200">
                    <a:solidFill>
                      <a:schemeClr val="tx1"/>
                    </a:solidFill>
                    <a:latin typeface="+mn-lt"/>
                    <a:ea typeface="+mn-ea"/>
                    <a:cs typeface="+mn-cs"/>
                  </a:defRPr>
                </a:lvl6pPr>
                <a:lvl7pPr marL="3962504" indent="-304808" algn="l" defTabSz="609616" rtl="0" eaLnBrk="1" latinLnBrk="0" hangingPunct="1">
                  <a:spcBef>
                    <a:spcPct val="20000"/>
                  </a:spcBef>
                  <a:buFont typeface="Arial"/>
                  <a:buChar char="•"/>
                  <a:defRPr sz="2666" kern="1200">
                    <a:solidFill>
                      <a:schemeClr val="tx1"/>
                    </a:solidFill>
                    <a:latin typeface="+mn-lt"/>
                    <a:ea typeface="+mn-ea"/>
                    <a:cs typeface="+mn-cs"/>
                  </a:defRPr>
                </a:lvl7pPr>
                <a:lvl8pPr marL="4572120" indent="-304808" algn="l" defTabSz="609616" rtl="0" eaLnBrk="1" latinLnBrk="0" hangingPunct="1">
                  <a:spcBef>
                    <a:spcPct val="20000"/>
                  </a:spcBef>
                  <a:buFont typeface="Arial"/>
                  <a:buChar char="•"/>
                  <a:defRPr sz="2666" kern="1200">
                    <a:solidFill>
                      <a:schemeClr val="tx1"/>
                    </a:solidFill>
                    <a:latin typeface="+mn-lt"/>
                    <a:ea typeface="+mn-ea"/>
                    <a:cs typeface="+mn-cs"/>
                  </a:defRPr>
                </a:lvl8pPr>
                <a:lvl9pPr marL="5181735" indent="-304808" algn="l" defTabSz="609616" rtl="0" eaLnBrk="1" latinLnBrk="0" hangingPunct="1">
                  <a:spcBef>
                    <a:spcPct val="20000"/>
                  </a:spcBef>
                  <a:buFont typeface="Arial"/>
                  <a:buChar char="•"/>
                  <a:defRPr sz="2666" kern="1200">
                    <a:solidFill>
                      <a:schemeClr val="tx1"/>
                    </a:solidFill>
                    <a:latin typeface="+mn-lt"/>
                    <a:ea typeface="+mn-ea"/>
                    <a:cs typeface="+mn-cs"/>
                  </a:defRPr>
                </a:lvl9pPr>
              </a:lstStyle>
              <a:p>
                <a:pPr>
                  <a:spcBef>
                    <a:spcPts val="2400"/>
                  </a:spcBef>
                </a:pPr>
                <a:r>
                  <a:rPr lang="en-US" sz="1600" b="1" dirty="0">
                    <a:solidFill>
                      <a:schemeClr val="accent1"/>
                    </a:solidFill>
                    <a:latin typeface="+mj-lt"/>
                  </a:rPr>
                  <a:t>BRANDED ITEMS, GIVEAWAYS</a:t>
                </a:r>
              </a:p>
              <a:p>
                <a:pPr>
                  <a:spcBef>
                    <a:spcPts val="0"/>
                  </a:spcBef>
                </a:pPr>
                <a:r>
                  <a:rPr lang="en-US" sz="1600" dirty="0">
                    <a:solidFill>
                      <a:schemeClr val="accent5"/>
                    </a:solidFill>
                    <a:latin typeface="+mn-lt"/>
                    <a:ea typeface="BentonSans Medium"/>
                    <a:cs typeface="BentonSans Medium"/>
                  </a:rPr>
                  <a:t>Amex branded items and giveaways to merchants and customers to promote awareness of Card acceptance.</a:t>
                </a:r>
              </a:p>
            </p:txBody>
          </p:sp>
          <p:grpSp>
            <p:nvGrpSpPr>
              <p:cNvPr id="41" name="Group 40">
                <a:extLst>
                  <a:ext uri="{FF2B5EF4-FFF2-40B4-BE49-F238E27FC236}">
                    <a16:creationId xmlns:a16="http://schemas.microsoft.com/office/drawing/2014/main" xmlns="" id="{834398BA-EC1C-3D41-82C0-1C25FC96EE05}"/>
                  </a:ext>
                </a:extLst>
              </p:cNvPr>
              <p:cNvGrpSpPr>
                <a:grpSpLocks noChangeAspect="1"/>
              </p:cNvGrpSpPr>
              <p:nvPr/>
            </p:nvGrpSpPr>
            <p:grpSpPr>
              <a:xfrm>
                <a:off x="7178212" y="5010088"/>
                <a:ext cx="822960" cy="822960"/>
                <a:chOff x="7178212" y="3908998"/>
                <a:chExt cx="1193849" cy="1193849"/>
              </a:xfrm>
            </p:grpSpPr>
            <p:sp>
              <p:nvSpPr>
                <p:cNvPr id="44" name="Oval 43">
                  <a:extLst>
                    <a:ext uri="{FF2B5EF4-FFF2-40B4-BE49-F238E27FC236}">
                      <a16:creationId xmlns:a16="http://schemas.microsoft.com/office/drawing/2014/main" xmlns="" id="{5B7F5586-B7FE-9D46-AFBF-8AA605BB1BE1}"/>
                    </a:ext>
                  </a:extLst>
                </p:cNvPr>
                <p:cNvSpPr/>
                <p:nvPr/>
              </p:nvSpPr>
              <p:spPr>
                <a:xfrm>
                  <a:off x="7178212" y="3908998"/>
                  <a:ext cx="1193849" cy="119384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46" name="Freeform 45">
                  <a:extLst>
                    <a:ext uri="{FF2B5EF4-FFF2-40B4-BE49-F238E27FC236}">
                      <a16:creationId xmlns:a16="http://schemas.microsoft.com/office/drawing/2014/main" xmlns="" id="{D799F607-DDBF-ED45-9D5B-1E406C5D1155}"/>
                    </a:ext>
                  </a:extLst>
                </p:cNvPr>
                <p:cNvSpPr/>
                <p:nvPr/>
              </p:nvSpPr>
              <p:spPr>
                <a:xfrm>
                  <a:off x="7508436" y="4201122"/>
                  <a:ext cx="533400" cy="533400"/>
                </a:xfrm>
                <a:custGeom>
                  <a:avLst/>
                  <a:gdLst>
                    <a:gd name="connsiteX0" fmla="*/ 323854 w 533400"/>
                    <a:gd name="connsiteY0" fmla="*/ 228603 h 533400"/>
                    <a:gd name="connsiteX1" fmla="*/ 323854 w 533400"/>
                    <a:gd name="connsiteY1" fmla="*/ 495303 h 533400"/>
                    <a:gd name="connsiteX2" fmla="*/ 457204 w 533400"/>
                    <a:gd name="connsiteY2" fmla="*/ 495303 h 533400"/>
                    <a:gd name="connsiteX3" fmla="*/ 457204 w 533400"/>
                    <a:gd name="connsiteY3" fmla="*/ 228603 h 533400"/>
                    <a:gd name="connsiteX4" fmla="*/ 76204 w 533400"/>
                    <a:gd name="connsiteY4" fmla="*/ 228603 h 533400"/>
                    <a:gd name="connsiteX5" fmla="*/ 76204 w 533400"/>
                    <a:gd name="connsiteY5" fmla="*/ 495303 h 533400"/>
                    <a:gd name="connsiteX6" fmla="*/ 209554 w 533400"/>
                    <a:gd name="connsiteY6" fmla="*/ 495303 h 533400"/>
                    <a:gd name="connsiteX7" fmla="*/ 209554 w 533400"/>
                    <a:gd name="connsiteY7" fmla="*/ 228603 h 533400"/>
                    <a:gd name="connsiteX8" fmla="*/ 323850 w 533400"/>
                    <a:gd name="connsiteY8" fmla="*/ 152400 h 533400"/>
                    <a:gd name="connsiteX9" fmla="*/ 323850 w 533400"/>
                    <a:gd name="connsiteY9" fmla="*/ 190500 h 533400"/>
                    <a:gd name="connsiteX10" fmla="*/ 457200 w 533400"/>
                    <a:gd name="connsiteY10" fmla="*/ 190500 h 533400"/>
                    <a:gd name="connsiteX11" fmla="*/ 495300 w 533400"/>
                    <a:gd name="connsiteY11" fmla="*/ 190500 h 533400"/>
                    <a:gd name="connsiteX12" fmla="*/ 495300 w 533400"/>
                    <a:gd name="connsiteY12" fmla="*/ 152400 h 533400"/>
                    <a:gd name="connsiteX13" fmla="*/ 379959 w 533400"/>
                    <a:gd name="connsiteY13" fmla="*/ 152400 h 533400"/>
                    <a:gd name="connsiteX14" fmla="*/ 247650 w 533400"/>
                    <a:gd name="connsiteY14" fmla="*/ 152400 h 533400"/>
                    <a:gd name="connsiteX15" fmla="*/ 247650 w 533400"/>
                    <a:gd name="connsiteY15" fmla="*/ 190500 h 533400"/>
                    <a:gd name="connsiteX16" fmla="*/ 247650 w 533400"/>
                    <a:gd name="connsiteY16" fmla="*/ 228600 h 533400"/>
                    <a:gd name="connsiteX17" fmla="*/ 247650 w 533400"/>
                    <a:gd name="connsiteY17" fmla="*/ 495300 h 533400"/>
                    <a:gd name="connsiteX18" fmla="*/ 285750 w 533400"/>
                    <a:gd name="connsiteY18" fmla="*/ 495300 h 533400"/>
                    <a:gd name="connsiteX19" fmla="*/ 285750 w 533400"/>
                    <a:gd name="connsiteY19" fmla="*/ 228600 h 533400"/>
                    <a:gd name="connsiteX20" fmla="*/ 285750 w 533400"/>
                    <a:gd name="connsiteY20" fmla="*/ 190500 h 533400"/>
                    <a:gd name="connsiteX21" fmla="*/ 285750 w 533400"/>
                    <a:gd name="connsiteY21" fmla="*/ 152400 h 533400"/>
                    <a:gd name="connsiteX22" fmla="*/ 266700 w 533400"/>
                    <a:gd name="connsiteY22" fmla="*/ 152400 h 533400"/>
                    <a:gd name="connsiteX23" fmla="*/ 38100 w 533400"/>
                    <a:gd name="connsiteY23" fmla="*/ 152400 h 533400"/>
                    <a:gd name="connsiteX24" fmla="*/ 38100 w 533400"/>
                    <a:gd name="connsiteY24" fmla="*/ 190500 h 533400"/>
                    <a:gd name="connsiteX25" fmla="*/ 76200 w 533400"/>
                    <a:gd name="connsiteY25" fmla="*/ 190500 h 533400"/>
                    <a:gd name="connsiteX26" fmla="*/ 209550 w 533400"/>
                    <a:gd name="connsiteY26" fmla="*/ 190500 h 533400"/>
                    <a:gd name="connsiteX27" fmla="*/ 209550 w 533400"/>
                    <a:gd name="connsiteY27" fmla="*/ 152400 h 533400"/>
                    <a:gd name="connsiteX28" fmla="*/ 153441 w 533400"/>
                    <a:gd name="connsiteY28" fmla="*/ 152400 h 533400"/>
                    <a:gd name="connsiteX29" fmla="*/ 333375 w 533400"/>
                    <a:gd name="connsiteY29" fmla="*/ 38100 h 533400"/>
                    <a:gd name="connsiteX30" fmla="*/ 285750 w 533400"/>
                    <a:gd name="connsiteY30" fmla="*/ 85725 h 533400"/>
                    <a:gd name="connsiteX31" fmla="*/ 285750 w 533400"/>
                    <a:gd name="connsiteY31" fmla="*/ 114300 h 533400"/>
                    <a:gd name="connsiteX32" fmla="*/ 371412 w 533400"/>
                    <a:gd name="connsiteY32" fmla="*/ 114300 h 533400"/>
                    <a:gd name="connsiteX33" fmla="*/ 381000 w 533400"/>
                    <a:gd name="connsiteY33" fmla="*/ 85725 h 533400"/>
                    <a:gd name="connsiteX34" fmla="*/ 333375 w 533400"/>
                    <a:gd name="connsiteY34" fmla="*/ 38100 h 533400"/>
                    <a:gd name="connsiteX35" fmla="*/ 200025 w 533400"/>
                    <a:gd name="connsiteY35" fmla="*/ 38100 h 533400"/>
                    <a:gd name="connsiteX36" fmla="*/ 152400 w 533400"/>
                    <a:gd name="connsiteY36" fmla="*/ 85725 h 533400"/>
                    <a:gd name="connsiteX37" fmla="*/ 161989 w 533400"/>
                    <a:gd name="connsiteY37" fmla="*/ 114300 h 533400"/>
                    <a:gd name="connsiteX38" fmla="*/ 247650 w 533400"/>
                    <a:gd name="connsiteY38" fmla="*/ 114300 h 533400"/>
                    <a:gd name="connsiteX39" fmla="*/ 247650 w 533400"/>
                    <a:gd name="connsiteY39" fmla="*/ 85725 h 533400"/>
                    <a:gd name="connsiteX40" fmla="*/ 200025 w 533400"/>
                    <a:gd name="connsiteY40" fmla="*/ 38100 h 533400"/>
                    <a:gd name="connsiteX41" fmla="*/ 200025 w 533400"/>
                    <a:gd name="connsiteY41" fmla="*/ 0 h 533400"/>
                    <a:gd name="connsiteX42" fmla="*/ 266700 w 533400"/>
                    <a:gd name="connsiteY42" fmla="*/ 31966 h 533400"/>
                    <a:gd name="connsiteX43" fmla="*/ 333375 w 533400"/>
                    <a:gd name="connsiteY43" fmla="*/ 0 h 533400"/>
                    <a:gd name="connsiteX44" fmla="*/ 419100 w 533400"/>
                    <a:gd name="connsiteY44" fmla="*/ 85725 h 533400"/>
                    <a:gd name="connsiteX45" fmla="*/ 414109 w 533400"/>
                    <a:gd name="connsiteY45" fmla="*/ 114300 h 533400"/>
                    <a:gd name="connsiteX46" fmla="*/ 495300 w 533400"/>
                    <a:gd name="connsiteY46" fmla="*/ 114300 h 533400"/>
                    <a:gd name="connsiteX47" fmla="*/ 533400 w 533400"/>
                    <a:gd name="connsiteY47" fmla="*/ 152400 h 533400"/>
                    <a:gd name="connsiteX48" fmla="*/ 533400 w 533400"/>
                    <a:gd name="connsiteY48" fmla="*/ 190500 h 533400"/>
                    <a:gd name="connsiteX49" fmla="*/ 495300 w 533400"/>
                    <a:gd name="connsiteY49" fmla="*/ 228600 h 533400"/>
                    <a:gd name="connsiteX50" fmla="*/ 495300 w 533400"/>
                    <a:gd name="connsiteY50" fmla="*/ 495300 h 533400"/>
                    <a:gd name="connsiteX51" fmla="*/ 457200 w 533400"/>
                    <a:gd name="connsiteY51" fmla="*/ 533400 h 533400"/>
                    <a:gd name="connsiteX52" fmla="*/ 76200 w 533400"/>
                    <a:gd name="connsiteY52" fmla="*/ 533400 h 533400"/>
                    <a:gd name="connsiteX53" fmla="*/ 38100 w 533400"/>
                    <a:gd name="connsiteY53" fmla="*/ 495300 h 533400"/>
                    <a:gd name="connsiteX54" fmla="*/ 38100 w 533400"/>
                    <a:gd name="connsiteY54" fmla="*/ 228600 h 533400"/>
                    <a:gd name="connsiteX55" fmla="*/ 0 w 533400"/>
                    <a:gd name="connsiteY55" fmla="*/ 190500 h 533400"/>
                    <a:gd name="connsiteX56" fmla="*/ 0 w 533400"/>
                    <a:gd name="connsiteY56" fmla="*/ 152400 h 533400"/>
                    <a:gd name="connsiteX57" fmla="*/ 38100 w 533400"/>
                    <a:gd name="connsiteY57" fmla="*/ 114300 h 533400"/>
                    <a:gd name="connsiteX58" fmla="*/ 119304 w 533400"/>
                    <a:gd name="connsiteY58" fmla="*/ 114300 h 533400"/>
                    <a:gd name="connsiteX59" fmla="*/ 114300 w 533400"/>
                    <a:gd name="connsiteY59" fmla="*/ 85725 h 533400"/>
                    <a:gd name="connsiteX60" fmla="*/ 200025 w 533400"/>
                    <a:gd name="connsiteY60"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33400" h="533400">
                      <a:moveTo>
                        <a:pt x="323854" y="228603"/>
                      </a:moveTo>
                      <a:lnTo>
                        <a:pt x="323854" y="495303"/>
                      </a:lnTo>
                      <a:lnTo>
                        <a:pt x="457204" y="495303"/>
                      </a:lnTo>
                      <a:lnTo>
                        <a:pt x="457204" y="228603"/>
                      </a:lnTo>
                      <a:close/>
                      <a:moveTo>
                        <a:pt x="76204" y="228603"/>
                      </a:moveTo>
                      <a:lnTo>
                        <a:pt x="76204" y="495303"/>
                      </a:lnTo>
                      <a:lnTo>
                        <a:pt x="209554" y="495303"/>
                      </a:lnTo>
                      <a:lnTo>
                        <a:pt x="209554" y="228603"/>
                      </a:lnTo>
                      <a:close/>
                      <a:moveTo>
                        <a:pt x="323850" y="152400"/>
                      </a:moveTo>
                      <a:lnTo>
                        <a:pt x="323850" y="190500"/>
                      </a:lnTo>
                      <a:lnTo>
                        <a:pt x="457200" y="190500"/>
                      </a:lnTo>
                      <a:lnTo>
                        <a:pt x="495300" y="190500"/>
                      </a:lnTo>
                      <a:lnTo>
                        <a:pt x="495300" y="152400"/>
                      </a:lnTo>
                      <a:lnTo>
                        <a:pt x="379959" y="152400"/>
                      </a:lnTo>
                      <a:close/>
                      <a:moveTo>
                        <a:pt x="247650" y="152400"/>
                      </a:moveTo>
                      <a:lnTo>
                        <a:pt x="247650" y="190500"/>
                      </a:lnTo>
                      <a:lnTo>
                        <a:pt x="247650" y="228600"/>
                      </a:lnTo>
                      <a:lnTo>
                        <a:pt x="247650" y="495300"/>
                      </a:lnTo>
                      <a:lnTo>
                        <a:pt x="285750" y="495300"/>
                      </a:lnTo>
                      <a:lnTo>
                        <a:pt x="285750" y="228600"/>
                      </a:lnTo>
                      <a:lnTo>
                        <a:pt x="285750" y="190500"/>
                      </a:lnTo>
                      <a:lnTo>
                        <a:pt x="285750" y="152400"/>
                      </a:lnTo>
                      <a:lnTo>
                        <a:pt x="266700" y="152400"/>
                      </a:lnTo>
                      <a:close/>
                      <a:moveTo>
                        <a:pt x="38100" y="152400"/>
                      </a:moveTo>
                      <a:lnTo>
                        <a:pt x="38100" y="190500"/>
                      </a:lnTo>
                      <a:lnTo>
                        <a:pt x="76200" y="190500"/>
                      </a:lnTo>
                      <a:lnTo>
                        <a:pt x="209550" y="190500"/>
                      </a:lnTo>
                      <a:lnTo>
                        <a:pt x="209550" y="152400"/>
                      </a:lnTo>
                      <a:lnTo>
                        <a:pt x="153441" y="152400"/>
                      </a:lnTo>
                      <a:close/>
                      <a:moveTo>
                        <a:pt x="333375" y="38100"/>
                      </a:moveTo>
                      <a:cubicBezTo>
                        <a:pt x="307124" y="38100"/>
                        <a:pt x="285750" y="59474"/>
                        <a:pt x="285750" y="85725"/>
                      </a:cubicBezTo>
                      <a:lnTo>
                        <a:pt x="285750" y="114300"/>
                      </a:lnTo>
                      <a:lnTo>
                        <a:pt x="371412" y="114300"/>
                      </a:lnTo>
                      <a:cubicBezTo>
                        <a:pt x="377634" y="106070"/>
                        <a:pt x="381000" y="96139"/>
                        <a:pt x="381000" y="85725"/>
                      </a:cubicBezTo>
                      <a:cubicBezTo>
                        <a:pt x="381000" y="59474"/>
                        <a:pt x="359626" y="38100"/>
                        <a:pt x="333375" y="38100"/>
                      </a:cubicBezTo>
                      <a:close/>
                      <a:moveTo>
                        <a:pt x="200025" y="38100"/>
                      </a:moveTo>
                      <a:cubicBezTo>
                        <a:pt x="173774" y="38100"/>
                        <a:pt x="152400" y="59474"/>
                        <a:pt x="152400" y="85725"/>
                      </a:cubicBezTo>
                      <a:cubicBezTo>
                        <a:pt x="152400" y="96139"/>
                        <a:pt x="155766" y="106070"/>
                        <a:pt x="161989" y="114300"/>
                      </a:cubicBezTo>
                      <a:lnTo>
                        <a:pt x="247650" y="114300"/>
                      </a:lnTo>
                      <a:lnTo>
                        <a:pt x="247650" y="85725"/>
                      </a:lnTo>
                      <a:cubicBezTo>
                        <a:pt x="247650" y="59474"/>
                        <a:pt x="226276" y="38100"/>
                        <a:pt x="200025" y="38100"/>
                      </a:cubicBezTo>
                      <a:close/>
                      <a:moveTo>
                        <a:pt x="200025" y="0"/>
                      </a:moveTo>
                      <a:cubicBezTo>
                        <a:pt x="226949" y="0"/>
                        <a:pt x="250977" y="12484"/>
                        <a:pt x="266700" y="31966"/>
                      </a:cubicBezTo>
                      <a:cubicBezTo>
                        <a:pt x="282435" y="12484"/>
                        <a:pt x="306464" y="0"/>
                        <a:pt x="333375" y="0"/>
                      </a:cubicBezTo>
                      <a:cubicBezTo>
                        <a:pt x="380644" y="0"/>
                        <a:pt x="419100" y="38456"/>
                        <a:pt x="419100" y="85725"/>
                      </a:cubicBezTo>
                      <a:cubicBezTo>
                        <a:pt x="419100" y="95618"/>
                        <a:pt x="417335" y="105232"/>
                        <a:pt x="414109" y="114300"/>
                      </a:cubicBezTo>
                      <a:lnTo>
                        <a:pt x="495300" y="114300"/>
                      </a:lnTo>
                      <a:cubicBezTo>
                        <a:pt x="516255" y="114300"/>
                        <a:pt x="533400" y="131445"/>
                        <a:pt x="533400" y="152400"/>
                      </a:cubicBezTo>
                      <a:lnTo>
                        <a:pt x="533400" y="190500"/>
                      </a:lnTo>
                      <a:cubicBezTo>
                        <a:pt x="533400" y="211455"/>
                        <a:pt x="516255" y="228600"/>
                        <a:pt x="495300" y="228600"/>
                      </a:cubicBezTo>
                      <a:lnTo>
                        <a:pt x="495300" y="495300"/>
                      </a:lnTo>
                      <a:cubicBezTo>
                        <a:pt x="495300" y="516255"/>
                        <a:pt x="478155" y="533400"/>
                        <a:pt x="457200" y="533400"/>
                      </a:cubicBezTo>
                      <a:lnTo>
                        <a:pt x="76200" y="533400"/>
                      </a:lnTo>
                      <a:cubicBezTo>
                        <a:pt x="55258" y="533400"/>
                        <a:pt x="38100" y="516255"/>
                        <a:pt x="38100" y="495300"/>
                      </a:cubicBezTo>
                      <a:lnTo>
                        <a:pt x="38100" y="228600"/>
                      </a:lnTo>
                      <a:cubicBezTo>
                        <a:pt x="17158" y="228600"/>
                        <a:pt x="0" y="211455"/>
                        <a:pt x="0" y="190500"/>
                      </a:cubicBezTo>
                      <a:lnTo>
                        <a:pt x="0" y="152400"/>
                      </a:lnTo>
                      <a:cubicBezTo>
                        <a:pt x="0" y="131445"/>
                        <a:pt x="17158" y="114300"/>
                        <a:pt x="38100" y="114300"/>
                      </a:cubicBezTo>
                      <a:lnTo>
                        <a:pt x="119304" y="114300"/>
                      </a:lnTo>
                      <a:cubicBezTo>
                        <a:pt x="116078" y="105232"/>
                        <a:pt x="114300" y="95618"/>
                        <a:pt x="114300" y="85725"/>
                      </a:cubicBezTo>
                      <a:cubicBezTo>
                        <a:pt x="114300" y="38456"/>
                        <a:pt x="152756" y="0"/>
                        <a:pt x="200025"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grpSp>
          <p:nvGrpSpPr>
            <p:cNvPr id="61" name="Group 60">
              <a:extLst>
                <a:ext uri="{FF2B5EF4-FFF2-40B4-BE49-F238E27FC236}">
                  <a16:creationId xmlns:a16="http://schemas.microsoft.com/office/drawing/2014/main" xmlns="" id="{3EF41299-244D-AF4D-8A7F-2C1D1F62C5CF}"/>
                </a:ext>
              </a:extLst>
            </p:cNvPr>
            <p:cNvGrpSpPr/>
            <p:nvPr/>
          </p:nvGrpSpPr>
          <p:grpSpPr>
            <a:xfrm>
              <a:off x="7178212" y="5989431"/>
              <a:ext cx="5587174" cy="822960"/>
              <a:chOff x="7178212" y="5989431"/>
              <a:chExt cx="5587174" cy="822960"/>
            </a:xfrm>
          </p:grpSpPr>
          <p:sp>
            <p:nvSpPr>
              <p:cNvPr id="37" name="Text Placeholder 6">
                <a:extLst>
                  <a:ext uri="{FF2B5EF4-FFF2-40B4-BE49-F238E27FC236}">
                    <a16:creationId xmlns:a16="http://schemas.microsoft.com/office/drawing/2014/main" xmlns="" id="{C377EE4D-0BC4-DF41-AD2D-7D8E46D5790F}"/>
                  </a:ext>
                </a:extLst>
              </p:cNvPr>
              <p:cNvSpPr txBox="1">
                <a:spLocks/>
              </p:cNvSpPr>
              <p:nvPr/>
            </p:nvSpPr>
            <p:spPr>
              <a:xfrm>
                <a:off x="8255091" y="6068513"/>
                <a:ext cx="4510295" cy="664797"/>
              </a:xfrm>
              <a:prstGeom prst="rect">
                <a:avLst/>
              </a:prstGeom>
            </p:spPr>
            <p:txBody>
              <a:bodyPr vert="horz" wrap="square" lIns="0" tIns="0" rIns="0" bIns="0" rtlCol="0">
                <a:spAutoFit/>
              </a:bodyPr>
              <a:lstStyle>
                <a:lvl1pPr marL="0" indent="0" algn="l" defTabSz="609616" rtl="0" eaLnBrk="1" latinLnBrk="0" hangingPunct="1">
                  <a:lnSpc>
                    <a:spcPct val="90000"/>
                  </a:lnSpc>
                  <a:spcBef>
                    <a:spcPts val="400"/>
                  </a:spcBef>
                  <a:buFont typeface="Arial"/>
                  <a:buNone/>
                  <a:defRPr sz="1400" b="0" i="0" kern="1200">
                    <a:solidFill>
                      <a:schemeClr val="tx2"/>
                    </a:solidFill>
                    <a:latin typeface="BentonSans Light" panose="02000503000000020004" pitchFamily="2" charset="0"/>
                    <a:ea typeface="+mn-ea"/>
                    <a:cs typeface="+mn-cs"/>
                  </a:defRPr>
                </a:lvl1pPr>
                <a:lvl2pPr marL="4572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2pPr>
                <a:lvl3pPr marL="9144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3pPr>
                <a:lvl4pPr marL="13716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4pPr>
                <a:lvl5pPr marL="18288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5pPr>
                <a:lvl6pPr marL="3352887" indent="-304808" algn="l" defTabSz="609616" rtl="0" eaLnBrk="1" latinLnBrk="0" hangingPunct="1">
                  <a:spcBef>
                    <a:spcPct val="20000"/>
                  </a:spcBef>
                  <a:buFont typeface="Arial"/>
                  <a:buChar char="•"/>
                  <a:defRPr sz="2666" kern="1200">
                    <a:solidFill>
                      <a:schemeClr val="tx1"/>
                    </a:solidFill>
                    <a:latin typeface="+mn-lt"/>
                    <a:ea typeface="+mn-ea"/>
                    <a:cs typeface="+mn-cs"/>
                  </a:defRPr>
                </a:lvl6pPr>
                <a:lvl7pPr marL="3962504" indent="-304808" algn="l" defTabSz="609616" rtl="0" eaLnBrk="1" latinLnBrk="0" hangingPunct="1">
                  <a:spcBef>
                    <a:spcPct val="20000"/>
                  </a:spcBef>
                  <a:buFont typeface="Arial"/>
                  <a:buChar char="•"/>
                  <a:defRPr sz="2666" kern="1200">
                    <a:solidFill>
                      <a:schemeClr val="tx1"/>
                    </a:solidFill>
                    <a:latin typeface="+mn-lt"/>
                    <a:ea typeface="+mn-ea"/>
                    <a:cs typeface="+mn-cs"/>
                  </a:defRPr>
                </a:lvl7pPr>
                <a:lvl8pPr marL="4572120" indent="-304808" algn="l" defTabSz="609616" rtl="0" eaLnBrk="1" latinLnBrk="0" hangingPunct="1">
                  <a:spcBef>
                    <a:spcPct val="20000"/>
                  </a:spcBef>
                  <a:buFont typeface="Arial"/>
                  <a:buChar char="•"/>
                  <a:defRPr sz="2666" kern="1200">
                    <a:solidFill>
                      <a:schemeClr val="tx1"/>
                    </a:solidFill>
                    <a:latin typeface="+mn-lt"/>
                    <a:ea typeface="+mn-ea"/>
                    <a:cs typeface="+mn-cs"/>
                  </a:defRPr>
                </a:lvl8pPr>
                <a:lvl9pPr marL="5181735" indent="-304808" algn="l" defTabSz="609616" rtl="0" eaLnBrk="1" latinLnBrk="0" hangingPunct="1">
                  <a:spcBef>
                    <a:spcPct val="20000"/>
                  </a:spcBef>
                  <a:buFont typeface="Arial"/>
                  <a:buChar char="•"/>
                  <a:defRPr sz="2666" kern="1200">
                    <a:solidFill>
                      <a:schemeClr val="tx1"/>
                    </a:solidFill>
                    <a:latin typeface="+mn-lt"/>
                    <a:ea typeface="+mn-ea"/>
                    <a:cs typeface="+mn-cs"/>
                  </a:defRPr>
                </a:lvl9pPr>
              </a:lstStyle>
              <a:p>
                <a:pPr>
                  <a:spcBef>
                    <a:spcPts val="2400"/>
                  </a:spcBef>
                </a:pPr>
                <a:r>
                  <a:rPr lang="en-US" sz="1600" b="1" dirty="0">
                    <a:solidFill>
                      <a:schemeClr val="accent1"/>
                    </a:solidFill>
                    <a:latin typeface="+mj-lt"/>
                  </a:rPr>
                  <a:t>PAID MEDIA</a:t>
                </a:r>
              </a:p>
              <a:p>
                <a:pPr>
                  <a:spcBef>
                    <a:spcPts val="0"/>
                  </a:spcBef>
                </a:pPr>
                <a:r>
                  <a:rPr lang="en-US" sz="1600" dirty="0">
                    <a:solidFill>
                      <a:schemeClr val="accent5"/>
                    </a:solidFill>
                    <a:latin typeface="Arial" panose="020B0604020202020204" pitchFamily="34" charset="0"/>
                  </a:rPr>
                  <a:t>Amex inclusion in paid media where merchant payment options are featured.</a:t>
                </a:r>
              </a:p>
            </p:txBody>
          </p:sp>
          <p:grpSp>
            <p:nvGrpSpPr>
              <p:cNvPr id="49" name="Group 48">
                <a:extLst>
                  <a:ext uri="{FF2B5EF4-FFF2-40B4-BE49-F238E27FC236}">
                    <a16:creationId xmlns:a16="http://schemas.microsoft.com/office/drawing/2014/main" xmlns="" id="{3E1F5F57-8515-7147-A6C0-ED42AB934355}"/>
                  </a:ext>
                </a:extLst>
              </p:cNvPr>
              <p:cNvGrpSpPr>
                <a:grpSpLocks noChangeAspect="1"/>
              </p:cNvGrpSpPr>
              <p:nvPr/>
            </p:nvGrpSpPr>
            <p:grpSpPr>
              <a:xfrm>
                <a:off x="7178212" y="5989431"/>
                <a:ext cx="822960" cy="822960"/>
                <a:chOff x="7178212" y="2402316"/>
                <a:chExt cx="1193849" cy="1193849"/>
              </a:xfrm>
            </p:grpSpPr>
            <p:sp>
              <p:nvSpPr>
                <p:cNvPr id="50" name="Oval 49">
                  <a:extLst>
                    <a:ext uri="{FF2B5EF4-FFF2-40B4-BE49-F238E27FC236}">
                      <a16:creationId xmlns:a16="http://schemas.microsoft.com/office/drawing/2014/main" xmlns="" id="{4B0919DD-1C30-7A4D-A252-E4CF2035DBCD}"/>
                    </a:ext>
                  </a:extLst>
                </p:cNvPr>
                <p:cNvSpPr>
                  <a:spLocks noChangeAspect="1"/>
                </p:cNvSpPr>
                <p:nvPr/>
              </p:nvSpPr>
              <p:spPr>
                <a:xfrm>
                  <a:off x="7178212" y="2402316"/>
                  <a:ext cx="1193849" cy="1193849"/>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51" name="Freeform 50">
                  <a:extLst>
                    <a:ext uri="{FF2B5EF4-FFF2-40B4-BE49-F238E27FC236}">
                      <a16:creationId xmlns:a16="http://schemas.microsoft.com/office/drawing/2014/main" xmlns="" id="{498D576B-C37C-0542-B11F-C06714E1F12F}"/>
                    </a:ext>
                  </a:extLst>
                </p:cNvPr>
                <p:cNvSpPr>
                  <a:spLocks noChangeAspect="1"/>
                </p:cNvSpPr>
                <p:nvPr/>
              </p:nvSpPr>
              <p:spPr>
                <a:xfrm>
                  <a:off x="7463757" y="2770353"/>
                  <a:ext cx="622757" cy="457772"/>
                </a:xfrm>
                <a:custGeom>
                  <a:avLst/>
                  <a:gdLst>
                    <a:gd name="connsiteX0" fmla="*/ 155022 w 622757"/>
                    <a:gd name="connsiteY0" fmla="*/ 191010 h 457772"/>
                    <a:gd name="connsiteX1" fmla="*/ 153942 w 622757"/>
                    <a:gd name="connsiteY1" fmla="*/ 191074 h 457772"/>
                    <a:gd name="connsiteX2" fmla="*/ 152101 w 622757"/>
                    <a:gd name="connsiteY2" fmla="*/ 191023 h 457772"/>
                    <a:gd name="connsiteX3" fmla="*/ 152050 w 622757"/>
                    <a:gd name="connsiteY3" fmla="*/ 191023 h 457772"/>
                    <a:gd name="connsiteX4" fmla="*/ 108921 w 622757"/>
                    <a:gd name="connsiteY4" fmla="*/ 235727 h 457772"/>
                    <a:gd name="connsiteX5" fmla="*/ 126688 w 622757"/>
                    <a:gd name="connsiteY5" fmla="*/ 303164 h 457772"/>
                    <a:gd name="connsiteX6" fmla="*/ 135235 w 622757"/>
                    <a:gd name="connsiteY6" fmla="*/ 310454 h 457772"/>
                    <a:gd name="connsiteX7" fmla="*/ 133013 w 622757"/>
                    <a:gd name="connsiteY7" fmla="*/ 321439 h 457772"/>
                    <a:gd name="connsiteX8" fmla="*/ 131870 w 622757"/>
                    <a:gd name="connsiteY8" fmla="*/ 326163 h 457772"/>
                    <a:gd name="connsiteX9" fmla="*/ 131463 w 622757"/>
                    <a:gd name="connsiteY9" fmla="*/ 327662 h 457772"/>
                    <a:gd name="connsiteX10" fmla="*/ 112858 w 622757"/>
                    <a:gd name="connsiteY10" fmla="*/ 362054 h 457772"/>
                    <a:gd name="connsiteX11" fmla="*/ 55987 w 622757"/>
                    <a:gd name="connsiteY11" fmla="*/ 394921 h 457772"/>
                    <a:gd name="connsiteX12" fmla="*/ 38639 w 622757"/>
                    <a:gd name="connsiteY12" fmla="*/ 420080 h 457772"/>
                    <a:gd name="connsiteX13" fmla="*/ 267747 w 622757"/>
                    <a:gd name="connsiteY13" fmla="*/ 419661 h 457772"/>
                    <a:gd name="connsiteX14" fmla="*/ 250538 w 622757"/>
                    <a:gd name="connsiteY14" fmla="*/ 394985 h 457772"/>
                    <a:gd name="connsiteX15" fmla="*/ 195560 w 622757"/>
                    <a:gd name="connsiteY15" fmla="*/ 363184 h 457772"/>
                    <a:gd name="connsiteX16" fmla="*/ 188270 w 622757"/>
                    <a:gd name="connsiteY16" fmla="*/ 358358 h 457772"/>
                    <a:gd name="connsiteX17" fmla="*/ 174377 w 622757"/>
                    <a:gd name="connsiteY17" fmla="*/ 326176 h 457772"/>
                    <a:gd name="connsiteX18" fmla="*/ 173183 w 622757"/>
                    <a:gd name="connsiteY18" fmla="*/ 320093 h 457772"/>
                    <a:gd name="connsiteX19" fmla="*/ 171849 w 622757"/>
                    <a:gd name="connsiteY19" fmla="*/ 309869 h 457772"/>
                    <a:gd name="connsiteX20" fmla="*/ 179723 w 622757"/>
                    <a:gd name="connsiteY20" fmla="*/ 303164 h 457772"/>
                    <a:gd name="connsiteX21" fmla="*/ 197592 w 622757"/>
                    <a:gd name="connsiteY21" fmla="*/ 236971 h 457772"/>
                    <a:gd name="connsiteX22" fmla="*/ 155022 w 622757"/>
                    <a:gd name="connsiteY22" fmla="*/ 191010 h 457772"/>
                    <a:gd name="connsiteX23" fmla="*/ 303773 w 622757"/>
                    <a:gd name="connsiteY23" fmla="*/ 180489 h 457772"/>
                    <a:gd name="connsiteX24" fmla="*/ 341873 w 622757"/>
                    <a:gd name="connsiteY24" fmla="*/ 180489 h 457772"/>
                    <a:gd name="connsiteX25" fmla="*/ 341873 w 622757"/>
                    <a:gd name="connsiteY25" fmla="*/ 280794 h 457772"/>
                    <a:gd name="connsiteX26" fmla="*/ 303773 w 622757"/>
                    <a:gd name="connsiteY26" fmla="*/ 280794 h 457772"/>
                    <a:gd name="connsiteX27" fmla="*/ 377522 w 622757"/>
                    <a:gd name="connsiteY27" fmla="*/ 142009 h 457772"/>
                    <a:gd name="connsiteX28" fmla="*/ 415622 w 622757"/>
                    <a:gd name="connsiteY28" fmla="*/ 142009 h 457772"/>
                    <a:gd name="connsiteX29" fmla="*/ 415622 w 622757"/>
                    <a:gd name="connsiteY29" fmla="*/ 280795 h 457772"/>
                    <a:gd name="connsiteX30" fmla="*/ 377522 w 622757"/>
                    <a:gd name="connsiteY30" fmla="*/ 280795 h 457772"/>
                    <a:gd name="connsiteX31" fmla="*/ 451271 w 622757"/>
                    <a:gd name="connsiteY31" fmla="*/ 77454 h 457772"/>
                    <a:gd name="connsiteX32" fmla="*/ 489371 w 622757"/>
                    <a:gd name="connsiteY32" fmla="*/ 77454 h 457772"/>
                    <a:gd name="connsiteX33" fmla="*/ 489371 w 622757"/>
                    <a:gd name="connsiteY33" fmla="*/ 280794 h 457772"/>
                    <a:gd name="connsiteX34" fmla="*/ 451271 w 622757"/>
                    <a:gd name="connsiteY34" fmla="*/ 280794 h 457772"/>
                    <a:gd name="connsiteX35" fmla="*/ 54934 w 622757"/>
                    <a:gd name="connsiteY35" fmla="*/ 38097 h 457772"/>
                    <a:gd name="connsiteX36" fmla="*/ 47263 w 622757"/>
                    <a:gd name="connsiteY36" fmla="*/ 45768 h 457772"/>
                    <a:gd name="connsiteX37" fmla="*/ 47263 w 622757"/>
                    <a:gd name="connsiteY37" fmla="*/ 318653 h 457772"/>
                    <a:gd name="connsiteX38" fmla="*/ 54934 w 622757"/>
                    <a:gd name="connsiteY38" fmla="*/ 326323 h 457772"/>
                    <a:gd name="connsiteX39" fmla="*/ 92551 w 622757"/>
                    <a:gd name="connsiteY39" fmla="*/ 326323 h 457772"/>
                    <a:gd name="connsiteX40" fmla="*/ 93237 w 622757"/>
                    <a:gd name="connsiteY40" fmla="*/ 323504 h 457772"/>
                    <a:gd name="connsiteX41" fmla="*/ 70771 w 622757"/>
                    <a:gd name="connsiteY41" fmla="*/ 232636 h 457772"/>
                    <a:gd name="connsiteX42" fmla="*/ 151441 w 622757"/>
                    <a:gd name="connsiteY42" fmla="*/ 152905 h 457772"/>
                    <a:gd name="connsiteX43" fmla="*/ 155023 w 622757"/>
                    <a:gd name="connsiteY43" fmla="*/ 152905 h 457772"/>
                    <a:gd name="connsiteX44" fmla="*/ 235731 w 622757"/>
                    <a:gd name="connsiteY44" fmla="*/ 233880 h 457772"/>
                    <a:gd name="connsiteX45" fmla="*/ 212998 w 622757"/>
                    <a:gd name="connsiteY45" fmla="*/ 323695 h 457772"/>
                    <a:gd name="connsiteX46" fmla="*/ 213697 w 622757"/>
                    <a:gd name="connsiteY46" fmla="*/ 326323 h 457772"/>
                    <a:gd name="connsiteX47" fmla="*/ 576993 w 622757"/>
                    <a:gd name="connsiteY47" fmla="*/ 326323 h 457772"/>
                    <a:gd name="connsiteX48" fmla="*/ 584664 w 622757"/>
                    <a:gd name="connsiteY48" fmla="*/ 318653 h 457772"/>
                    <a:gd name="connsiteX49" fmla="*/ 584664 w 622757"/>
                    <a:gd name="connsiteY49" fmla="*/ 45768 h 457772"/>
                    <a:gd name="connsiteX50" fmla="*/ 576993 w 622757"/>
                    <a:gd name="connsiteY50" fmla="*/ 38097 h 457772"/>
                    <a:gd name="connsiteX51" fmla="*/ 54940 w 622757"/>
                    <a:gd name="connsiteY51" fmla="*/ 0 h 457772"/>
                    <a:gd name="connsiteX52" fmla="*/ 576986 w 622757"/>
                    <a:gd name="connsiteY52" fmla="*/ 0 h 457772"/>
                    <a:gd name="connsiteX53" fmla="*/ 622757 w 622757"/>
                    <a:gd name="connsiteY53" fmla="*/ 45771 h 457772"/>
                    <a:gd name="connsiteX54" fmla="*/ 622757 w 622757"/>
                    <a:gd name="connsiteY54" fmla="*/ 318656 h 457772"/>
                    <a:gd name="connsiteX55" fmla="*/ 576986 w 622757"/>
                    <a:gd name="connsiteY55" fmla="*/ 364414 h 457772"/>
                    <a:gd name="connsiteX56" fmla="*/ 273355 w 622757"/>
                    <a:gd name="connsiteY56" fmla="*/ 364414 h 457772"/>
                    <a:gd name="connsiteX57" fmla="*/ 306299 w 622757"/>
                    <a:gd name="connsiteY57" fmla="*/ 420561 h 457772"/>
                    <a:gd name="connsiteX58" fmla="*/ 306400 w 622757"/>
                    <a:gd name="connsiteY58" fmla="*/ 422173 h 457772"/>
                    <a:gd name="connsiteX59" fmla="*/ 306261 w 622757"/>
                    <a:gd name="connsiteY59" fmla="*/ 423774 h 457772"/>
                    <a:gd name="connsiteX60" fmla="*/ 269088 w 622757"/>
                    <a:gd name="connsiteY60" fmla="*/ 457772 h 457772"/>
                    <a:gd name="connsiteX61" fmla="*/ 37325 w 622757"/>
                    <a:gd name="connsiteY61" fmla="*/ 457772 h 457772"/>
                    <a:gd name="connsiteX62" fmla="*/ 178 w 622757"/>
                    <a:gd name="connsiteY62" fmla="*/ 424002 h 457772"/>
                    <a:gd name="connsiteX63" fmla="*/ 0 w 622757"/>
                    <a:gd name="connsiteY63" fmla="*/ 422326 h 457772"/>
                    <a:gd name="connsiteX64" fmla="*/ 127 w 622757"/>
                    <a:gd name="connsiteY64" fmla="*/ 420637 h 457772"/>
                    <a:gd name="connsiteX65" fmla="*/ 36106 w 622757"/>
                    <a:gd name="connsiteY65" fmla="*/ 362344 h 457772"/>
                    <a:gd name="connsiteX66" fmla="*/ 38138 w 622757"/>
                    <a:gd name="connsiteY66" fmla="*/ 361124 h 457772"/>
                    <a:gd name="connsiteX67" fmla="*/ 9157 w 622757"/>
                    <a:gd name="connsiteY67" fmla="*/ 318656 h 457772"/>
                    <a:gd name="connsiteX68" fmla="*/ 9157 w 622757"/>
                    <a:gd name="connsiteY68" fmla="*/ 45771 h 457772"/>
                    <a:gd name="connsiteX69" fmla="*/ 54940 w 622757"/>
                    <a:gd name="connsiteY69" fmla="*/ 0 h 457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22757" h="457772">
                      <a:moveTo>
                        <a:pt x="155022" y="191010"/>
                      </a:moveTo>
                      <a:lnTo>
                        <a:pt x="153942" y="191074"/>
                      </a:lnTo>
                      <a:lnTo>
                        <a:pt x="152101" y="191023"/>
                      </a:lnTo>
                      <a:lnTo>
                        <a:pt x="152050" y="191023"/>
                      </a:lnTo>
                      <a:cubicBezTo>
                        <a:pt x="139248" y="191023"/>
                        <a:pt x="110889" y="195417"/>
                        <a:pt x="108921" y="235727"/>
                      </a:cubicBezTo>
                      <a:cubicBezTo>
                        <a:pt x="107409" y="249913"/>
                        <a:pt x="107829" y="287136"/>
                        <a:pt x="126688" y="303164"/>
                      </a:cubicBezTo>
                      <a:lnTo>
                        <a:pt x="135235" y="310454"/>
                      </a:lnTo>
                      <a:lnTo>
                        <a:pt x="133013" y="321439"/>
                      </a:lnTo>
                      <a:cubicBezTo>
                        <a:pt x="132517" y="323839"/>
                        <a:pt x="132238" y="324830"/>
                        <a:pt x="131870" y="326163"/>
                      </a:cubicBezTo>
                      <a:lnTo>
                        <a:pt x="131463" y="327662"/>
                      </a:lnTo>
                      <a:cubicBezTo>
                        <a:pt x="128415" y="343689"/>
                        <a:pt x="123958" y="356326"/>
                        <a:pt x="112858" y="362054"/>
                      </a:cubicBezTo>
                      <a:cubicBezTo>
                        <a:pt x="112871" y="362054"/>
                        <a:pt x="84905" y="377446"/>
                        <a:pt x="55987" y="394921"/>
                      </a:cubicBezTo>
                      <a:cubicBezTo>
                        <a:pt x="43313" y="402579"/>
                        <a:pt x="39884" y="409221"/>
                        <a:pt x="38639" y="420080"/>
                      </a:cubicBezTo>
                      <a:lnTo>
                        <a:pt x="267747" y="419661"/>
                      </a:lnTo>
                      <a:cubicBezTo>
                        <a:pt x="266515" y="408802"/>
                        <a:pt x="263150" y="402503"/>
                        <a:pt x="250538" y="394985"/>
                      </a:cubicBezTo>
                      <a:cubicBezTo>
                        <a:pt x="226167" y="380253"/>
                        <a:pt x="202761" y="367159"/>
                        <a:pt x="195560" y="363184"/>
                      </a:cubicBezTo>
                      <a:cubicBezTo>
                        <a:pt x="192766" y="362143"/>
                        <a:pt x="190277" y="360504"/>
                        <a:pt x="188270" y="358358"/>
                      </a:cubicBezTo>
                      <a:cubicBezTo>
                        <a:pt x="181895" y="352579"/>
                        <a:pt x="177526" y="342521"/>
                        <a:pt x="174377" y="326176"/>
                      </a:cubicBezTo>
                      <a:cubicBezTo>
                        <a:pt x="173945" y="324627"/>
                        <a:pt x="173564" y="323077"/>
                        <a:pt x="173183" y="320093"/>
                      </a:cubicBezTo>
                      <a:lnTo>
                        <a:pt x="171849" y="309869"/>
                      </a:lnTo>
                      <a:lnTo>
                        <a:pt x="179723" y="303164"/>
                      </a:lnTo>
                      <a:cubicBezTo>
                        <a:pt x="198659" y="287060"/>
                        <a:pt x="198964" y="249024"/>
                        <a:pt x="197592" y="236971"/>
                      </a:cubicBezTo>
                      <a:cubicBezTo>
                        <a:pt x="195586" y="196827"/>
                        <a:pt x="170071" y="191010"/>
                        <a:pt x="155022" y="191010"/>
                      </a:cubicBezTo>
                      <a:close/>
                      <a:moveTo>
                        <a:pt x="303773" y="180489"/>
                      </a:moveTo>
                      <a:lnTo>
                        <a:pt x="341873" y="180489"/>
                      </a:lnTo>
                      <a:lnTo>
                        <a:pt x="341873" y="280794"/>
                      </a:lnTo>
                      <a:lnTo>
                        <a:pt x="303773" y="280794"/>
                      </a:lnTo>
                      <a:close/>
                      <a:moveTo>
                        <a:pt x="377522" y="142009"/>
                      </a:moveTo>
                      <a:lnTo>
                        <a:pt x="415622" y="142009"/>
                      </a:lnTo>
                      <a:lnTo>
                        <a:pt x="415622" y="280795"/>
                      </a:lnTo>
                      <a:lnTo>
                        <a:pt x="377522" y="280795"/>
                      </a:lnTo>
                      <a:close/>
                      <a:moveTo>
                        <a:pt x="451271" y="77454"/>
                      </a:moveTo>
                      <a:lnTo>
                        <a:pt x="489371" y="77454"/>
                      </a:lnTo>
                      <a:lnTo>
                        <a:pt x="489371" y="280794"/>
                      </a:lnTo>
                      <a:lnTo>
                        <a:pt x="451271" y="280794"/>
                      </a:lnTo>
                      <a:close/>
                      <a:moveTo>
                        <a:pt x="54934" y="38097"/>
                      </a:moveTo>
                      <a:cubicBezTo>
                        <a:pt x="50705" y="38097"/>
                        <a:pt x="47263" y="41539"/>
                        <a:pt x="47263" y="45768"/>
                      </a:cubicBezTo>
                      <a:lnTo>
                        <a:pt x="47263" y="318653"/>
                      </a:lnTo>
                      <a:cubicBezTo>
                        <a:pt x="47263" y="322882"/>
                        <a:pt x="50705" y="326323"/>
                        <a:pt x="54934" y="326323"/>
                      </a:cubicBezTo>
                      <a:lnTo>
                        <a:pt x="92551" y="326323"/>
                      </a:lnTo>
                      <a:cubicBezTo>
                        <a:pt x="92767" y="325447"/>
                        <a:pt x="92983" y="324634"/>
                        <a:pt x="93237" y="323504"/>
                      </a:cubicBezTo>
                      <a:cubicBezTo>
                        <a:pt x="64649" y="289443"/>
                        <a:pt x="70491" y="235125"/>
                        <a:pt x="70771" y="232636"/>
                      </a:cubicBezTo>
                      <a:cubicBezTo>
                        <a:pt x="73590" y="174114"/>
                        <a:pt x="116008" y="152905"/>
                        <a:pt x="151441" y="152905"/>
                      </a:cubicBezTo>
                      <a:cubicBezTo>
                        <a:pt x="152813" y="152918"/>
                        <a:pt x="153651" y="152905"/>
                        <a:pt x="155023" y="152905"/>
                      </a:cubicBezTo>
                      <a:cubicBezTo>
                        <a:pt x="190430" y="152905"/>
                        <a:pt x="232823" y="174114"/>
                        <a:pt x="235731" y="233880"/>
                      </a:cubicBezTo>
                      <a:cubicBezTo>
                        <a:pt x="235934" y="235239"/>
                        <a:pt x="241789" y="289659"/>
                        <a:pt x="212998" y="323695"/>
                      </a:cubicBezTo>
                      <a:cubicBezTo>
                        <a:pt x="213252" y="324736"/>
                        <a:pt x="213468" y="325498"/>
                        <a:pt x="213697" y="326323"/>
                      </a:cubicBezTo>
                      <a:lnTo>
                        <a:pt x="576993" y="326323"/>
                      </a:lnTo>
                      <a:cubicBezTo>
                        <a:pt x="581222" y="326323"/>
                        <a:pt x="584664" y="322882"/>
                        <a:pt x="584664" y="318653"/>
                      </a:cubicBezTo>
                      <a:lnTo>
                        <a:pt x="584664" y="45768"/>
                      </a:lnTo>
                      <a:cubicBezTo>
                        <a:pt x="584664" y="41539"/>
                        <a:pt x="581222" y="38097"/>
                        <a:pt x="576993" y="38097"/>
                      </a:cubicBezTo>
                      <a:close/>
                      <a:moveTo>
                        <a:pt x="54940" y="0"/>
                      </a:moveTo>
                      <a:lnTo>
                        <a:pt x="576986" y="0"/>
                      </a:lnTo>
                      <a:cubicBezTo>
                        <a:pt x="602221" y="0"/>
                        <a:pt x="622757" y="20523"/>
                        <a:pt x="622757" y="45771"/>
                      </a:cubicBezTo>
                      <a:lnTo>
                        <a:pt x="622757" y="318656"/>
                      </a:lnTo>
                      <a:cubicBezTo>
                        <a:pt x="622757" y="343891"/>
                        <a:pt x="602221" y="364414"/>
                        <a:pt x="576986" y="364414"/>
                      </a:cubicBezTo>
                      <a:lnTo>
                        <a:pt x="273355" y="364414"/>
                      </a:lnTo>
                      <a:cubicBezTo>
                        <a:pt x="299745" y="381495"/>
                        <a:pt x="304978" y="402285"/>
                        <a:pt x="306299" y="420561"/>
                      </a:cubicBezTo>
                      <a:lnTo>
                        <a:pt x="306400" y="422173"/>
                      </a:lnTo>
                      <a:lnTo>
                        <a:pt x="306261" y="423774"/>
                      </a:lnTo>
                      <a:cubicBezTo>
                        <a:pt x="304343" y="443154"/>
                        <a:pt x="288366" y="457772"/>
                        <a:pt x="269088" y="457772"/>
                      </a:cubicBezTo>
                      <a:lnTo>
                        <a:pt x="37325" y="457772"/>
                      </a:lnTo>
                      <a:cubicBezTo>
                        <a:pt x="18148" y="457772"/>
                        <a:pt x="2172" y="443255"/>
                        <a:pt x="178" y="424002"/>
                      </a:cubicBezTo>
                      <a:lnTo>
                        <a:pt x="0" y="422326"/>
                      </a:lnTo>
                      <a:lnTo>
                        <a:pt x="127" y="420637"/>
                      </a:lnTo>
                      <a:cubicBezTo>
                        <a:pt x="1524" y="401714"/>
                        <a:pt x="6896" y="379984"/>
                        <a:pt x="36106" y="362344"/>
                      </a:cubicBezTo>
                      <a:cubicBezTo>
                        <a:pt x="36792" y="361937"/>
                        <a:pt x="37465" y="361544"/>
                        <a:pt x="38138" y="361124"/>
                      </a:cubicBezTo>
                      <a:cubicBezTo>
                        <a:pt x="21196" y="354406"/>
                        <a:pt x="9157" y="337947"/>
                        <a:pt x="9157" y="318656"/>
                      </a:cubicBezTo>
                      <a:lnTo>
                        <a:pt x="9157" y="45771"/>
                      </a:lnTo>
                      <a:cubicBezTo>
                        <a:pt x="9157" y="20523"/>
                        <a:pt x="29693" y="0"/>
                        <a:pt x="5494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grpSp>
          <p:nvGrpSpPr>
            <p:cNvPr id="27" name="Group 26">
              <a:extLst>
                <a:ext uri="{FF2B5EF4-FFF2-40B4-BE49-F238E27FC236}">
                  <a16:creationId xmlns:a16="http://schemas.microsoft.com/office/drawing/2014/main" xmlns="" id="{96210837-4BBF-A84F-9594-518832D17D25}"/>
                </a:ext>
              </a:extLst>
            </p:cNvPr>
            <p:cNvGrpSpPr/>
            <p:nvPr/>
          </p:nvGrpSpPr>
          <p:grpSpPr>
            <a:xfrm>
              <a:off x="7178212" y="3051398"/>
              <a:ext cx="6114322" cy="822960"/>
              <a:chOff x="7178212" y="3051398"/>
              <a:chExt cx="6114322" cy="822960"/>
            </a:xfrm>
          </p:grpSpPr>
          <p:sp>
            <p:nvSpPr>
              <p:cNvPr id="33" name="Text Placeholder 6">
                <a:extLst>
                  <a:ext uri="{FF2B5EF4-FFF2-40B4-BE49-F238E27FC236}">
                    <a16:creationId xmlns:a16="http://schemas.microsoft.com/office/drawing/2014/main" xmlns="" id="{8D3B89A4-5268-C84D-8C84-48CB4D507D14}"/>
                  </a:ext>
                </a:extLst>
              </p:cNvPr>
              <p:cNvSpPr txBox="1">
                <a:spLocks/>
              </p:cNvSpPr>
              <p:nvPr/>
            </p:nvSpPr>
            <p:spPr>
              <a:xfrm>
                <a:off x="8255091" y="3130480"/>
                <a:ext cx="5037443" cy="664797"/>
              </a:xfrm>
              <a:prstGeom prst="rect">
                <a:avLst/>
              </a:prstGeom>
            </p:spPr>
            <p:txBody>
              <a:bodyPr vert="horz" wrap="square" lIns="0" tIns="0" rIns="0" bIns="0" rtlCol="0">
                <a:spAutoFit/>
              </a:bodyPr>
              <a:lstStyle>
                <a:lvl1pPr marL="0" indent="0" algn="l" defTabSz="609616" rtl="0" eaLnBrk="1" latinLnBrk="0" hangingPunct="1">
                  <a:lnSpc>
                    <a:spcPct val="90000"/>
                  </a:lnSpc>
                  <a:spcBef>
                    <a:spcPts val="400"/>
                  </a:spcBef>
                  <a:buFont typeface="Arial"/>
                  <a:buNone/>
                  <a:defRPr sz="1400" b="0" i="0" kern="1200">
                    <a:solidFill>
                      <a:schemeClr val="tx2"/>
                    </a:solidFill>
                    <a:latin typeface="+mn-lt"/>
                    <a:ea typeface="+mn-ea"/>
                    <a:cs typeface="+mn-cs"/>
                  </a:defRPr>
                </a:lvl1pPr>
                <a:lvl2pPr marL="457200" indent="-274320" algn="l" defTabSz="609616" rtl="0" eaLnBrk="1" latinLnBrk="0" hangingPunct="1">
                  <a:lnSpc>
                    <a:spcPct val="90000"/>
                  </a:lnSpc>
                  <a:spcBef>
                    <a:spcPts val="600"/>
                  </a:spcBef>
                  <a:buFont typeface="Arial"/>
                  <a:buChar char="–"/>
                  <a:defRPr sz="1400" kern="1200">
                    <a:solidFill>
                      <a:schemeClr val="tx2"/>
                    </a:solidFill>
                    <a:latin typeface="+mn-lt"/>
                    <a:ea typeface="+mn-ea"/>
                    <a:cs typeface="+mn-cs"/>
                  </a:defRPr>
                </a:lvl2pPr>
                <a:lvl3pPr marL="914400" indent="-274320" algn="l" defTabSz="609616" rtl="0" eaLnBrk="1" latinLnBrk="0" hangingPunct="1">
                  <a:lnSpc>
                    <a:spcPct val="90000"/>
                  </a:lnSpc>
                  <a:spcBef>
                    <a:spcPts val="600"/>
                  </a:spcBef>
                  <a:buFont typeface="Arial"/>
                  <a:buChar char="•"/>
                  <a:defRPr sz="1400" kern="1200">
                    <a:solidFill>
                      <a:schemeClr val="tx2"/>
                    </a:solidFill>
                    <a:latin typeface="+mn-lt"/>
                    <a:ea typeface="+mn-ea"/>
                    <a:cs typeface="+mn-cs"/>
                  </a:defRPr>
                </a:lvl3pPr>
                <a:lvl4pPr marL="1371600" indent="-274320" algn="l" defTabSz="609616" rtl="0" eaLnBrk="1" latinLnBrk="0" hangingPunct="1">
                  <a:lnSpc>
                    <a:spcPct val="90000"/>
                  </a:lnSpc>
                  <a:spcBef>
                    <a:spcPts val="600"/>
                  </a:spcBef>
                  <a:buFont typeface="Arial"/>
                  <a:buChar char="–"/>
                  <a:defRPr sz="1400" kern="1200">
                    <a:solidFill>
                      <a:schemeClr val="tx2"/>
                    </a:solidFill>
                    <a:latin typeface="+mn-lt"/>
                    <a:ea typeface="+mn-ea"/>
                    <a:cs typeface="+mn-cs"/>
                  </a:defRPr>
                </a:lvl4pPr>
                <a:lvl5pPr marL="1828800" indent="-274320" algn="l" defTabSz="609616" rtl="0" eaLnBrk="1" latinLnBrk="0" hangingPunct="1">
                  <a:lnSpc>
                    <a:spcPct val="90000"/>
                  </a:lnSpc>
                  <a:spcBef>
                    <a:spcPts val="600"/>
                  </a:spcBef>
                  <a:buFont typeface="Arial"/>
                  <a:buChar char="»"/>
                  <a:defRPr sz="1400" kern="1200">
                    <a:solidFill>
                      <a:schemeClr val="tx2"/>
                    </a:solidFill>
                    <a:latin typeface="+mn-lt"/>
                    <a:ea typeface="+mn-ea"/>
                    <a:cs typeface="+mn-cs"/>
                  </a:defRPr>
                </a:lvl5pPr>
                <a:lvl6pPr marL="3352887" indent="-304808" algn="l" defTabSz="609616" rtl="0" eaLnBrk="1" latinLnBrk="0" hangingPunct="1">
                  <a:spcBef>
                    <a:spcPct val="20000"/>
                  </a:spcBef>
                  <a:buFont typeface="Arial"/>
                  <a:buChar char="•"/>
                  <a:defRPr sz="2666" kern="1200">
                    <a:solidFill>
                      <a:schemeClr val="tx1"/>
                    </a:solidFill>
                    <a:latin typeface="+mn-lt"/>
                    <a:ea typeface="+mn-ea"/>
                    <a:cs typeface="+mn-cs"/>
                  </a:defRPr>
                </a:lvl6pPr>
                <a:lvl7pPr marL="3962504" indent="-304808" algn="l" defTabSz="609616" rtl="0" eaLnBrk="1" latinLnBrk="0" hangingPunct="1">
                  <a:spcBef>
                    <a:spcPct val="20000"/>
                  </a:spcBef>
                  <a:buFont typeface="Arial"/>
                  <a:buChar char="•"/>
                  <a:defRPr sz="2666" kern="1200">
                    <a:solidFill>
                      <a:schemeClr val="tx1"/>
                    </a:solidFill>
                    <a:latin typeface="+mn-lt"/>
                    <a:ea typeface="+mn-ea"/>
                    <a:cs typeface="+mn-cs"/>
                  </a:defRPr>
                </a:lvl7pPr>
                <a:lvl8pPr marL="4572120" indent="-304808" algn="l" defTabSz="609616" rtl="0" eaLnBrk="1" latinLnBrk="0" hangingPunct="1">
                  <a:spcBef>
                    <a:spcPct val="20000"/>
                  </a:spcBef>
                  <a:buFont typeface="Arial"/>
                  <a:buChar char="•"/>
                  <a:defRPr sz="2666" kern="1200">
                    <a:solidFill>
                      <a:schemeClr val="tx1"/>
                    </a:solidFill>
                    <a:latin typeface="+mn-lt"/>
                    <a:ea typeface="+mn-ea"/>
                    <a:cs typeface="+mn-cs"/>
                  </a:defRPr>
                </a:lvl8pPr>
                <a:lvl9pPr marL="5181735" indent="-304808" algn="l" defTabSz="609616" rtl="0" eaLnBrk="1" latinLnBrk="0" hangingPunct="1">
                  <a:spcBef>
                    <a:spcPct val="20000"/>
                  </a:spcBef>
                  <a:buFont typeface="Arial"/>
                  <a:buChar char="•"/>
                  <a:defRPr sz="2666" kern="1200">
                    <a:solidFill>
                      <a:schemeClr val="tx1"/>
                    </a:solidFill>
                    <a:latin typeface="+mn-lt"/>
                    <a:ea typeface="+mn-ea"/>
                    <a:cs typeface="+mn-cs"/>
                  </a:defRPr>
                </a:lvl9pPr>
              </a:lstStyle>
              <a:p>
                <a:pPr>
                  <a:spcBef>
                    <a:spcPts val="2400"/>
                  </a:spcBef>
                </a:pPr>
                <a:r>
                  <a:rPr lang="en-US" sz="1600" b="1" dirty="0">
                    <a:solidFill>
                      <a:schemeClr val="accent1"/>
                    </a:solidFill>
                    <a:latin typeface="+mj-lt"/>
                  </a:rPr>
                  <a:t>EVENTS</a:t>
                </a:r>
              </a:p>
              <a:p>
                <a:pPr>
                  <a:spcBef>
                    <a:spcPts val="0"/>
                  </a:spcBef>
                </a:pPr>
                <a:r>
                  <a:rPr lang="en-US" sz="1600" dirty="0">
                    <a:solidFill>
                      <a:schemeClr val="accent5"/>
                    </a:solidFill>
                    <a:latin typeface="Arial" panose="020B0604020202020204" pitchFamily="34" charset="0"/>
                  </a:rPr>
                  <a:t>Amex sponsorship of partner / merchant customer-facing events to promote Card acceptance awareness.</a:t>
                </a:r>
              </a:p>
            </p:txBody>
          </p:sp>
          <p:grpSp>
            <p:nvGrpSpPr>
              <p:cNvPr id="52" name="Group 51">
                <a:extLst>
                  <a:ext uri="{FF2B5EF4-FFF2-40B4-BE49-F238E27FC236}">
                    <a16:creationId xmlns:a16="http://schemas.microsoft.com/office/drawing/2014/main" xmlns="" id="{8B23DFED-E9B9-A644-A44C-778698A78B2E}"/>
                  </a:ext>
                </a:extLst>
              </p:cNvPr>
              <p:cNvGrpSpPr>
                <a:grpSpLocks noChangeAspect="1"/>
              </p:cNvGrpSpPr>
              <p:nvPr/>
            </p:nvGrpSpPr>
            <p:grpSpPr>
              <a:xfrm>
                <a:off x="7178212" y="3051398"/>
                <a:ext cx="822960" cy="822960"/>
                <a:chOff x="870930" y="2402316"/>
                <a:chExt cx="1193849" cy="1193849"/>
              </a:xfrm>
            </p:grpSpPr>
            <p:sp>
              <p:nvSpPr>
                <p:cNvPr id="53" name="Oval 52">
                  <a:extLst>
                    <a:ext uri="{FF2B5EF4-FFF2-40B4-BE49-F238E27FC236}">
                      <a16:creationId xmlns:a16="http://schemas.microsoft.com/office/drawing/2014/main" xmlns="" id="{ABC3BD67-57A4-C34F-AEA3-DA2D0F4066D3}"/>
                    </a:ext>
                  </a:extLst>
                </p:cNvPr>
                <p:cNvSpPr/>
                <p:nvPr/>
              </p:nvSpPr>
              <p:spPr>
                <a:xfrm>
                  <a:off x="870930" y="2402316"/>
                  <a:ext cx="1193849" cy="119384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54" name="Freeform 53">
                  <a:extLst>
                    <a:ext uri="{FF2B5EF4-FFF2-40B4-BE49-F238E27FC236}">
                      <a16:creationId xmlns:a16="http://schemas.microsoft.com/office/drawing/2014/main" xmlns="" id="{FC94ACE3-65B4-8A48-AE05-D5B218FEFC1E}"/>
                    </a:ext>
                  </a:extLst>
                </p:cNvPr>
                <p:cNvSpPr/>
                <p:nvPr/>
              </p:nvSpPr>
              <p:spPr>
                <a:xfrm>
                  <a:off x="1173864" y="2705246"/>
                  <a:ext cx="587981" cy="587985"/>
                </a:xfrm>
                <a:custGeom>
                  <a:avLst/>
                  <a:gdLst>
                    <a:gd name="connsiteX0" fmla="*/ 186230 w 587981"/>
                    <a:gd name="connsiteY0" fmla="*/ 355777 h 587985"/>
                    <a:gd name="connsiteX1" fmla="*/ 199698 w 587981"/>
                    <a:gd name="connsiteY1" fmla="*/ 361360 h 587985"/>
                    <a:gd name="connsiteX2" fmla="*/ 226635 w 587981"/>
                    <a:gd name="connsiteY2" fmla="*/ 388296 h 587985"/>
                    <a:gd name="connsiteX3" fmla="*/ 226635 w 587981"/>
                    <a:gd name="connsiteY3" fmla="*/ 415233 h 587985"/>
                    <a:gd name="connsiteX4" fmla="*/ 213173 w 587981"/>
                    <a:gd name="connsiteY4" fmla="*/ 420821 h 587985"/>
                    <a:gd name="connsiteX5" fmla="*/ 199698 w 587981"/>
                    <a:gd name="connsiteY5" fmla="*/ 415233 h 587985"/>
                    <a:gd name="connsiteX6" fmla="*/ 172762 w 587981"/>
                    <a:gd name="connsiteY6" fmla="*/ 388296 h 587985"/>
                    <a:gd name="connsiteX7" fmla="*/ 172762 w 587981"/>
                    <a:gd name="connsiteY7" fmla="*/ 361360 h 587985"/>
                    <a:gd name="connsiteX8" fmla="*/ 186230 w 587981"/>
                    <a:gd name="connsiteY8" fmla="*/ 355777 h 587985"/>
                    <a:gd name="connsiteX9" fmla="*/ 361335 w 587981"/>
                    <a:gd name="connsiteY9" fmla="*/ 38073 h 587985"/>
                    <a:gd name="connsiteX10" fmla="*/ 361335 w 587981"/>
                    <a:gd name="connsiteY10" fmla="*/ 38111 h 587985"/>
                    <a:gd name="connsiteX11" fmla="*/ 361233 w 587981"/>
                    <a:gd name="connsiteY11" fmla="*/ 38111 h 587985"/>
                    <a:gd name="connsiteX12" fmla="*/ 118866 w 587981"/>
                    <a:gd name="connsiteY12" fmla="*/ 280529 h 587985"/>
                    <a:gd name="connsiteX13" fmla="*/ 145803 w 587981"/>
                    <a:gd name="connsiteY13" fmla="*/ 307465 h 587985"/>
                    <a:gd name="connsiteX14" fmla="*/ 145803 w 587981"/>
                    <a:gd name="connsiteY14" fmla="*/ 334415 h 587985"/>
                    <a:gd name="connsiteX15" fmla="*/ 132341 w 587981"/>
                    <a:gd name="connsiteY15" fmla="*/ 339990 h 587985"/>
                    <a:gd name="connsiteX16" fmla="*/ 118866 w 587981"/>
                    <a:gd name="connsiteY16" fmla="*/ 334415 h 587985"/>
                    <a:gd name="connsiteX17" fmla="*/ 91929 w 587981"/>
                    <a:gd name="connsiteY17" fmla="*/ 307465 h 587985"/>
                    <a:gd name="connsiteX18" fmla="*/ 38056 w 587981"/>
                    <a:gd name="connsiteY18" fmla="*/ 361364 h 587985"/>
                    <a:gd name="connsiteX19" fmla="*/ 85656 w 587981"/>
                    <a:gd name="connsiteY19" fmla="*/ 408964 h 587985"/>
                    <a:gd name="connsiteX20" fmla="*/ 105404 w 587981"/>
                    <a:gd name="connsiteY20" fmla="*/ 406398 h 587985"/>
                    <a:gd name="connsiteX21" fmla="*/ 159290 w 587981"/>
                    <a:gd name="connsiteY21" fmla="*/ 428700 h 587985"/>
                    <a:gd name="connsiteX22" fmla="*/ 179001 w 587981"/>
                    <a:gd name="connsiteY22" fmla="*/ 502296 h 587985"/>
                    <a:gd name="connsiteX23" fmla="*/ 226638 w 587981"/>
                    <a:gd name="connsiteY23" fmla="*/ 549934 h 587985"/>
                    <a:gd name="connsiteX24" fmla="*/ 280524 w 587981"/>
                    <a:gd name="connsiteY24" fmla="*/ 496060 h 587985"/>
                    <a:gd name="connsiteX25" fmla="*/ 253588 w 587981"/>
                    <a:gd name="connsiteY25" fmla="*/ 469111 h 587985"/>
                    <a:gd name="connsiteX26" fmla="*/ 253588 w 587981"/>
                    <a:gd name="connsiteY26" fmla="*/ 442174 h 587985"/>
                    <a:gd name="connsiteX27" fmla="*/ 280524 w 587981"/>
                    <a:gd name="connsiteY27" fmla="*/ 442174 h 587985"/>
                    <a:gd name="connsiteX28" fmla="*/ 307461 w 587981"/>
                    <a:gd name="connsiteY28" fmla="*/ 469124 h 587985"/>
                    <a:gd name="connsiteX29" fmla="*/ 549930 w 587981"/>
                    <a:gd name="connsiteY29" fmla="*/ 226643 h 587985"/>
                    <a:gd name="connsiteX30" fmla="*/ 502330 w 587981"/>
                    <a:gd name="connsiteY30" fmla="*/ 179043 h 587985"/>
                    <a:gd name="connsiteX31" fmla="*/ 482569 w 587981"/>
                    <a:gd name="connsiteY31" fmla="*/ 181608 h 587985"/>
                    <a:gd name="connsiteX32" fmla="*/ 428695 w 587981"/>
                    <a:gd name="connsiteY32" fmla="*/ 159295 h 587985"/>
                    <a:gd name="connsiteX33" fmla="*/ 408985 w 587981"/>
                    <a:gd name="connsiteY33" fmla="*/ 85711 h 587985"/>
                    <a:gd name="connsiteX34" fmla="*/ 361334 w 587981"/>
                    <a:gd name="connsiteY34" fmla="*/ 0 h 587985"/>
                    <a:gd name="connsiteX35" fmla="*/ 388283 w 587981"/>
                    <a:gd name="connsiteY35" fmla="*/ 11125 h 587985"/>
                    <a:gd name="connsiteX36" fmla="*/ 455632 w 587981"/>
                    <a:gd name="connsiteY36" fmla="*/ 78473 h 587985"/>
                    <a:gd name="connsiteX37" fmla="*/ 455632 w 587981"/>
                    <a:gd name="connsiteY37" fmla="*/ 132359 h 587985"/>
                    <a:gd name="connsiteX38" fmla="*/ 482568 w 587981"/>
                    <a:gd name="connsiteY38" fmla="*/ 143510 h 587985"/>
                    <a:gd name="connsiteX39" fmla="*/ 509518 w 587981"/>
                    <a:gd name="connsiteY39" fmla="*/ 132359 h 587985"/>
                    <a:gd name="connsiteX40" fmla="*/ 576866 w 587981"/>
                    <a:gd name="connsiteY40" fmla="*/ 199708 h 587985"/>
                    <a:gd name="connsiteX41" fmla="*/ 576866 w 587981"/>
                    <a:gd name="connsiteY41" fmla="*/ 253594 h 587985"/>
                    <a:gd name="connsiteX42" fmla="*/ 253575 w 587981"/>
                    <a:gd name="connsiteY42" fmla="*/ 576872 h 587985"/>
                    <a:gd name="connsiteX43" fmla="*/ 226638 w 587981"/>
                    <a:gd name="connsiteY43" fmla="*/ 587985 h 587985"/>
                    <a:gd name="connsiteX44" fmla="*/ 199701 w 587981"/>
                    <a:gd name="connsiteY44" fmla="*/ 576872 h 587985"/>
                    <a:gd name="connsiteX45" fmla="*/ 132340 w 587981"/>
                    <a:gd name="connsiteY45" fmla="*/ 509537 h 587985"/>
                    <a:gd name="connsiteX46" fmla="*/ 132340 w 587981"/>
                    <a:gd name="connsiteY46" fmla="*/ 455638 h 587985"/>
                    <a:gd name="connsiteX47" fmla="*/ 105404 w 587981"/>
                    <a:gd name="connsiteY47" fmla="*/ 444487 h 587985"/>
                    <a:gd name="connsiteX48" fmla="*/ 78467 w 587981"/>
                    <a:gd name="connsiteY48" fmla="*/ 455638 h 587985"/>
                    <a:gd name="connsiteX49" fmla="*/ 11106 w 587981"/>
                    <a:gd name="connsiteY49" fmla="*/ 388303 h 587985"/>
                    <a:gd name="connsiteX50" fmla="*/ 11106 w 587981"/>
                    <a:gd name="connsiteY50" fmla="*/ 334404 h 587985"/>
                    <a:gd name="connsiteX51" fmla="*/ 334397 w 587981"/>
                    <a:gd name="connsiteY51" fmla="*/ 11125 h 587985"/>
                    <a:gd name="connsiteX52" fmla="*/ 361334 w 587981"/>
                    <a:gd name="connsiteY52" fmla="*/ 0 h 587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87981" h="587985">
                      <a:moveTo>
                        <a:pt x="186230" y="355777"/>
                      </a:moveTo>
                      <a:cubicBezTo>
                        <a:pt x="191104" y="355777"/>
                        <a:pt x="195977" y="357639"/>
                        <a:pt x="199698" y="361360"/>
                      </a:cubicBezTo>
                      <a:lnTo>
                        <a:pt x="226635" y="388296"/>
                      </a:lnTo>
                      <a:cubicBezTo>
                        <a:pt x="234077" y="395739"/>
                        <a:pt x="234077" y="407791"/>
                        <a:pt x="226635" y="415233"/>
                      </a:cubicBezTo>
                      <a:cubicBezTo>
                        <a:pt x="222914" y="418954"/>
                        <a:pt x="218037" y="420821"/>
                        <a:pt x="213173" y="420821"/>
                      </a:cubicBezTo>
                      <a:cubicBezTo>
                        <a:pt x="208296" y="420821"/>
                        <a:pt x="203419" y="418954"/>
                        <a:pt x="199698" y="415233"/>
                      </a:cubicBezTo>
                      <a:lnTo>
                        <a:pt x="172762" y="388296"/>
                      </a:lnTo>
                      <a:cubicBezTo>
                        <a:pt x="165319" y="380854"/>
                        <a:pt x="165319" y="368802"/>
                        <a:pt x="172762" y="361360"/>
                      </a:cubicBezTo>
                      <a:cubicBezTo>
                        <a:pt x="176483" y="357639"/>
                        <a:pt x="181357" y="355777"/>
                        <a:pt x="186230" y="355777"/>
                      </a:cubicBezTo>
                      <a:close/>
                      <a:moveTo>
                        <a:pt x="361335" y="38073"/>
                      </a:moveTo>
                      <a:lnTo>
                        <a:pt x="361335" y="38111"/>
                      </a:lnTo>
                      <a:cubicBezTo>
                        <a:pt x="361284" y="38111"/>
                        <a:pt x="361233" y="38111"/>
                        <a:pt x="361233" y="38111"/>
                      </a:cubicBezTo>
                      <a:lnTo>
                        <a:pt x="118866" y="280529"/>
                      </a:lnTo>
                      <a:lnTo>
                        <a:pt x="145803" y="307465"/>
                      </a:lnTo>
                      <a:cubicBezTo>
                        <a:pt x="153245" y="314908"/>
                        <a:pt x="153245" y="326973"/>
                        <a:pt x="145803" y="334415"/>
                      </a:cubicBezTo>
                      <a:cubicBezTo>
                        <a:pt x="142094" y="338136"/>
                        <a:pt x="137218" y="339990"/>
                        <a:pt x="132341" y="339990"/>
                      </a:cubicBezTo>
                      <a:cubicBezTo>
                        <a:pt x="127464" y="339990"/>
                        <a:pt x="122587" y="338136"/>
                        <a:pt x="118866" y="334415"/>
                      </a:cubicBezTo>
                      <a:lnTo>
                        <a:pt x="91929" y="307465"/>
                      </a:lnTo>
                      <a:lnTo>
                        <a:pt x="38056" y="361364"/>
                      </a:lnTo>
                      <a:lnTo>
                        <a:pt x="85656" y="408964"/>
                      </a:lnTo>
                      <a:cubicBezTo>
                        <a:pt x="92018" y="407262"/>
                        <a:pt x="98648" y="406398"/>
                        <a:pt x="105404" y="406398"/>
                      </a:cubicBezTo>
                      <a:cubicBezTo>
                        <a:pt x="125750" y="406398"/>
                        <a:pt x="144888" y="414323"/>
                        <a:pt x="159290" y="428700"/>
                      </a:cubicBezTo>
                      <a:cubicBezTo>
                        <a:pt x="179191" y="448613"/>
                        <a:pt x="185757" y="476871"/>
                        <a:pt x="179001" y="502296"/>
                      </a:cubicBezTo>
                      <a:lnTo>
                        <a:pt x="226638" y="549934"/>
                      </a:lnTo>
                      <a:lnTo>
                        <a:pt x="280524" y="496060"/>
                      </a:lnTo>
                      <a:lnTo>
                        <a:pt x="253588" y="469111"/>
                      </a:lnTo>
                      <a:cubicBezTo>
                        <a:pt x="246146" y="461669"/>
                        <a:pt x="246146" y="449604"/>
                        <a:pt x="253588" y="442174"/>
                      </a:cubicBezTo>
                      <a:cubicBezTo>
                        <a:pt x="261030" y="434732"/>
                        <a:pt x="273082" y="434732"/>
                        <a:pt x="280524" y="442174"/>
                      </a:cubicBezTo>
                      <a:lnTo>
                        <a:pt x="307461" y="469124"/>
                      </a:lnTo>
                      <a:lnTo>
                        <a:pt x="549930" y="226643"/>
                      </a:lnTo>
                      <a:lnTo>
                        <a:pt x="502330" y="179043"/>
                      </a:lnTo>
                      <a:cubicBezTo>
                        <a:pt x="495967" y="180745"/>
                        <a:pt x="489338" y="181608"/>
                        <a:pt x="482569" y="181608"/>
                      </a:cubicBezTo>
                      <a:cubicBezTo>
                        <a:pt x="462223" y="181608"/>
                        <a:pt x="443084" y="173684"/>
                        <a:pt x="428695" y="159295"/>
                      </a:cubicBezTo>
                      <a:cubicBezTo>
                        <a:pt x="408794" y="139394"/>
                        <a:pt x="402216" y="111136"/>
                        <a:pt x="408985" y="85711"/>
                      </a:cubicBezTo>
                      <a:close/>
                      <a:moveTo>
                        <a:pt x="361334" y="0"/>
                      </a:moveTo>
                      <a:cubicBezTo>
                        <a:pt x="371113" y="0"/>
                        <a:pt x="380867" y="3708"/>
                        <a:pt x="388283" y="11125"/>
                      </a:cubicBezTo>
                      <a:lnTo>
                        <a:pt x="455632" y="78473"/>
                      </a:lnTo>
                      <a:cubicBezTo>
                        <a:pt x="440760" y="93358"/>
                        <a:pt x="440760" y="117475"/>
                        <a:pt x="455632" y="132359"/>
                      </a:cubicBezTo>
                      <a:cubicBezTo>
                        <a:pt x="463074" y="139789"/>
                        <a:pt x="472827" y="143510"/>
                        <a:pt x="482568" y="143510"/>
                      </a:cubicBezTo>
                      <a:cubicBezTo>
                        <a:pt x="492335" y="143510"/>
                        <a:pt x="502075" y="139789"/>
                        <a:pt x="509518" y="132359"/>
                      </a:cubicBezTo>
                      <a:lnTo>
                        <a:pt x="576866" y="199708"/>
                      </a:lnTo>
                      <a:cubicBezTo>
                        <a:pt x="591687" y="214528"/>
                        <a:pt x="591687" y="238773"/>
                        <a:pt x="576866" y="253594"/>
                      </a:cubicBezTo>
                      <a:lnTo>
                        <a:pt x="253575" y="576872"/>
                      </a:lnTo>
                      <a:cubicBezTo>
                        <a:pt x="246170" y="584289"/>
                        <a:pt x="236404" y="587985"/>
                        <a:pt x="226638" y="587985"/>
                      </a:cubicBezTo>
                      <a:cubicBezTo>
                        <a:pt x="216872" y="587985"/>
                        <a:pt x="207105" y="584289"/>
                        <a:pt x="199701" y="576872"/>
                      </a:cubicBezTo>
                      <a:lnTo>
                        <a:pt x="132340" y="509537"/>
                      </a:lnTo>
                      <a:cubicBezTo>
                        <a:pt x="147225" y="494652"/>
                        <a:pt x="147225" y="470522"/>
                        <a:pt x="132340" y="455638"/>
                      </a:cubicBezTo>
                      <a:cubicBezTo>
                        <a:pt x="124911" y="448196"/>
                        <a:pt x="115157" y="444487"/>
                        <a:pt x="105404" y="444487"/>
                      </a:cubicBezTo>
                      <a:cubicBezTo>
                        <a:pt x="95650" y="444487"/>
                        <a:pt x="85909" y="448196"/>
                        <a:pt x="78467" y="455638"/>
                      </a:cubicBezTo>
                      <a:lnTo>
                        <a:pt x="11106" y="388303"/>
                      </a:lnTo>
                      <a:cubicBezTo>
                        <a:pt x="-3702" y="373482"/>
                        <a:pt x="-3702" y="349225"/>
                        <a:pt x="11106" y="334404"/>
                      </a:cubicBezTo>
                      <a:lnTo>
                        <a:pt x="334397" y="11125"/>
                      </a:lnTo>
                      <a:cubicBezTo>
                        <a:pt x="341814" y="3708"/>
                        <a:pt x="351580" y="0"/>
                        <a:pt x="361334"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grpSp>
          <p:nvGrpSpPr>
            <p:cNvPr id="59" name="Group 58">
              <a:extLst>
                <a:ext uri="{FF2B5EF4-FFF2-40B4-BE49-F238E27FC236}">
                  <a16:creationId xmlns:a16="http://schemas.microsoft.com/office/drawing/2014/main" xmlns="" id="{A64D84FA-7310-B843-A763-052ED07E72A4}"/>
                </a:ext>
              </a:extLst>
            </p:cNvPr>
            <p:cNvGrpSpPr/>
            <p:nvPr/>
          </p:nvGrpSpPr>
          <p:grpSpPr>
            <a:xfrm>
              <a:off x="7178212" y="4030743"/>
              <a:ext cx="5587174" cy="822960"/>
              <a:chOff x="7178212" y="4030743"/>
              <a:chExt cx="5587174" cy="822960"/>
            </a:xfrm>
          </p:grpSpPr>
          <p:sp>
            <p:nvSpPr>
              <p:cNvPr id="35" name="Text Placeholder 6">
                <a:extLst>
                  <a:ext uri="{FF2B5EF4-FFF2-40B4-BE49-F238E27FC236}">
                    <a16:creationId xmlns:a16="http://schemas.microsoft.com/office/drawing/2014/main" xmlns="" id="{28E27159-A87E-AF48-955D-6F07A7C2E46C}"/>
                  </a:ext>
                </a:extLst>
              </p:cNvPr>
              <p:cNvSpPr txBox="1">
                <a:spLocks/>
              </p:cNvSpPr>
              <p:nvPr/>
            </p:nvSpPr>
            <p:spPr>
              <a:xfrm>
                <a:off x="8255092" y="4109825"/>
                <a:ext cx="4510294" cy="664797"/>
              </a:xfrm>
              <a:prstGeom prst="rect">
                <a:avLst/>
              </a:prstGeom>
            </p:spPr>
            <p:txBody>
              <a:bodyPr vert="horz" wrap="square" lIns="0" tIns="0" rIns="0" bIns="0" rtlCol="0">
                <a:spAutoFit/>
              </a:bodyPr>
              <a:lstStyle>
                <a:lvl1pPr marL="0" indent="0" algn="l" defTabSz="609616" rtl="0" eaLnBrk="1" latinLnBrk="0" hangingPunct="1">
                  <a:lnSpc>
                    <a:spcPct val="90000"/>
                  </a:lnSpc>
                  <a:spcBef>
                    <a:spcPts val="400"/>
                  </a:spcBef>
                  <a:buFont typeface="Arial"/>
                  <a:buNone/>
                  <a:defRPr sz="1400" b="0" i="0" kern="1200">
                    <a:solidFill>
                      <a:schemeClr val="tx2"/>
                    </a:solidFill>
                    <a:latin typeface="BentonSans Light" panose="02000503000000020004" pitchFamily="2" charset="0"/>
                    <a:ea typeface="+mn-ea"/>
                    <a:cs typeface="+mn-cs"/>
                  </a:defRPr>
                </a:lvl1pPr>
                <a:lvl2pPr marL="4572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2pPr>
                <a:lvl3pPr marL="9144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3pPr>
                <a:lvl4pPr marL="13716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4pPr>
                <a:lvl5pPr marL="18288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5pPr>
                <a:lvl6pPr marL="3352887" indent="-304808" algn="l" defTabSz="609616" rtl="0" eaLnBrk="1" latinLnBrk="0" hangingPunct="1">
                  <a:spcBef>
                    <a:spcPct val="20000"/>
                  </a:spcBef>
                  <a:buFont typeface="Arial"/>
                  <a:buChar char="•"/>
                  <a:defRPr sz="2666" kern="1200">
                    <a:solidFill>
                      <a:schemeClr val="tx1"/>
                    </a:solidFill>
                    <a:latin typeface="+mn-lt"/>
                    <a:ea typeface="+mn-ea"/>
                    <a:cs typeface="+mn-cs"/>
                  </a:defRPr>
                </a:lvl6pPr>
                <a:lvl7pPr marL="3962504" indent="-304808" algn="l" defTabSz="609616" rtl="0" eaLnBrk="1" latinLnBrk="0" hangingPunct="1">
                  <a:spcBef>
                    <a:spcPct val="20000"/>
                  </a:spcBef>
                  <a:buFont typeface="Arial"/>
                  <a:buChar char="•"/>
                  <a:defRPr sz="2666" kern="1200">
                    <a:solidFill>
                      <a:schemeClr val="tx1"/>
                    </a:solidFill>
                    <a:latin typeface="+mn-lt"/>
                    <a:ea typeface="+mn-ea"/>
                    <a:cs typeface="+mn-cs"/>
                  </a:defRPr>
                </a:lvl7pPr>
                <a:lvl8pPr marL="4572120" indent="-304808" algn="l" defTabSz="609616" rtl="0" eaLnBrk="1" latinLnBrk="0" hangingPunct="1">
                  <a:spcBef>
                    <a:spcPct val="20000"/>
                  </a:spcBef>
                  <a:buFont typeface="Arial"/>
                  <a:buChar char="•"/>
                  <a:defRPr sz="2666" kern="1200">
                    <a:solidFill>
                      <a:schemeClr val="tx1"/>
                    </a:solidFill>
                    <a:latin typeface="+mn-lt"/>
                    <a:ea typeface="+mn-ea"/>
                    <a:cs typeface="+mn-cs"/>
                  </a:defRPr>
                </a:lvl8pPr>
                <a:lvl9pPr marL="5181735" indent="-304808" algn="l" defTabSz="609616" rtl="0" eaLnBrk="1" latinLnBrk="0" hangingPunct="1">
                  <a:spcBef>
                    <a:spcPct val="20000"/>
                  </a:spcBef>
                  <a:buFont typeface="Arial"/>
                  <a:buChar char="•"/>
                  <a:defRPr sz="2666" kern="1200">
                    <a:solidFill>
                      <a:schemeClr val="tx1"/>
                    </a:solidFill>
                    <a:latin typeface="+mn-lt"/>
                    <a:ea typeface="+mn-ea"/>
                    <a:cs typeface="+mn-cs"/>
                  </a:defRPr>
                </a:lvl9pPr>
              </a:lstStyle>
              <a:p>
                <a:pPr>
                  <a:spcBef>
                    <a:spcPts val="2400"/>
                  </a:spcBef>
                </a:pPr>
                <a:r>
                  <a:rPr lang="en-US" sz="1600" b="1" dirty="0">
                    <a:solidFill>
                      <a:schemeClr val="accent1"/>
                    </a:solidFill>
                    <a:latin typeface="+mj-lt"/>
                  </a:rPr>
                  <a:t>COLLATERAL, FORMS</a:t>
                </a:r>
              </a:p>
              <a:p>
                <a:pPr>
                  <a:spcBef>
                    <a:spcPts val="0"/>
                  </a:spcBef>
                </a:pPr>
                <a:r>
                  <a:rPr lang="en-US" sz="1600" dirty="0">
                    <a:solidFill>
                      <a:schemeClr val="accent5"/>
                    </a:solidFill>
                    <a:latin typeface="Arial" panose="020B0604020202020204" pitchFamily="34" charset="0"/>
                  </a:rPr>
                  <a:t>Card acceptance signage in collateral, printed media, forms that customers see.</a:t>
                </a:r>
              </a:p>
            </p:txBody>
          </p:sp>
          <p:grpSp>
            <p:nvGrpSpPr>
              <p:cNvPr id="55" name="Group 54">
                <a:extLst>
                  <a:ext uri="{FF2B5EF4-FFF2-40B4-BE49-F238E27FC236}">
                    <a16:creationId xmlns:a16="http://schemas.microsoft.com/office/drawing/2014/main" xmlns="" id="{0F7B9C45-647F-5F46-8D2A-83C9016ACFF3}"/>
                  </a:ext>
                </a:extLst>
              </p:cNvPr>
              <p:cNvGrpSpPr>
                <a:grpSpLocks noChangeAspect="1"/>
              </p:cNvGrpSpPr>
              <p:nvPr/>
            </p:nvGrpSpPr>
            <p:grpSpPr>
              <a:xfrm>
                <a:off x="7178212" y="4030743"/>
                <a:ext cx="822960" cy="822960"/>
                <a:chOff x="870930" y="3908998"/>
                <a:chExt cx="1193849" cy="1193849"/>
              </a:xfrm>
            </p:grpSpPr>
            <p:sp>
              <p:nvSpPr>
                <p:cNvPr id="56" name="Oval 55">
                  <a:extLst>
                    <a:ext uri="{FF2B5EF4-FFF2-40B4-BE49-F238E27FC236}">
                      <a16:creationId xmlns:a16="http://schemas.microsoft.com/office/drawing/2014/main" xmlns="" id="{55F83DF1-1667-ED49-97F6-14CC4119BCB8}"/>
                    </a:ext>
                  </a:extLst>
                </p:cNvPr>
                <p:cNvSpPr/>
                <p:nvPr/>
              </p:nvSpPr>
              <p:spPr>
                <a:xfrm>
                  <a:off x="870930" y="3908998"/>
                  <a:ext cx="1193849" cy="1193849"/>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57" name="Freeform 56">
                  <a:extLst>
                    <a:ext uri="{FF2B5EF4-FFF2-40B4-BE49-F238E27FC236}">
                      <a16:creationId xmlns:a16="http://schemas.microsoft.com/office/drawing/2014/main" xmlns="" id="{ED4DC123-6BE1-FF4C-9723-6BEDC33CBC50}"/>
                    </a:ext>
                  </a:extLst>
                </p:cNvPr>
                <p:cNvSpPr/>
                <p:nvPr/>
              </p:nvSpPr>
              <p:spPr>
                <a:xfrm>
                  <a:off x="1239254" y="4201121"/>
                  <a:ext cx="457200" cy="609600"/>
                </a:xfrm>
                <a:custGeom>
                  <a:avLst/>
                  <a:gdLst>
                    <a:gd name="connsiteX0" fmla="*/ 100013 w 457200"/>
                    <a:gd name="connsiteY0" fmla="*/ 470692 h 609600"/>
                    <a:gd name="connsiteX1" fmla="*/ 357188 w 457200"/>
                    <a:gd name="connsiteY1" fmla="*/ 470692 h 609600"/>
                    <a:gd name="connsiteX2" fmla="*/ 365760 w 457200"/>
                    <a:gd name="connsiteY2" fmla="*/ 489742 h 609600"/>
                    <a:gd name="connsiteX3" fmla="*/ 357188 w 457200"/>
                    <a:gd name="connsiteY3" fmla="*/ 508792 h 609600"/>
                    <a:gd name="connsiteX4" fmla="*/ 100013 w 457200"/>
                    <a:gd name="connsiteY4" fmla="*/ 508792 h 609600"/>
                    <a:gd name="connsiteX5" fmla="*/ 91440 w 457200"/>
                    <a:gd name="connsiteY5" fmla="*/ 489742 h 609600"/>
                    <a:gd name="connsiteX6" fmla="*/ 100013 w 457200"/>
                    <a:gd name="connsiteY6" fmla="*/ 470692 h 609600"/>
                    <a:gd name="connsiteX7" fmla="*/ 100013 w 457200"/>
                    <a:gd name="connsiteY7" fmla="*/ 395551 h 609600"/>
                    <a:gd name="connsiteX8" fmla="*/ 357188 w 457200"/>
                    <a:gd name="connsiteY8" fmla="*/ 395551 h 609600"/>
                    <a:gd name="connsiteX9" fmla="*/ 365760 w 457200"/>
                    <a:gd name="connsiteY9" fmla="*/ 414601 h 609600"/>
                    <a:gd name="connsiteX10" fmla="*/ 357188 w 457200"/>
                    <a:gd name="connsiteY10" fmla="*/ 433651 h 609600"/>
                    <a:gd name="connsiteX11" fmla="*/ 100013 w 457200"/>
                    <a:gd name="connsiteY11" fmla="*/ 433651 h 609600"/>
                    <a:gd name="connsiteX12" fmla="*/ 91440 w 457200"/>
                    <a:gd name="connsiteY12" fmla="*/ 414601 h 609600"/>
                    <a:gd name="connsiteX13" fmla="*/ 100013 w 457200"/>
                    <a:gd name="connsiteY13" fmla="*/ 395551 h 609600"/>
                    <a:gd name="connsiteX14" fmla="*/ 100013 w 457200"/>
                    <a:gd name="connsiteY14" fmla="*/ 320409 h 609600"/>
                    <a:gd name="connsiteX15" fmla="*/ 357188 w 457200"/>
                    <a:gd name="connsiteY15" fmla="*/ 320409 h 609600"/>
                    <a:gd name="connsiteX16" fmla="*/ 365760 w 457200"/>
                    <a:gd name="connsiteY16" fmla="*/ 339459 h 609600"/>
                    <a:gd name="connsiteX17" fmla="*/ 357188 w 457200"/>
                    <a:gd name="connsiteY17" fmla="*/ 358509 h 609600"/>
                    <a:gd name="connsiteX18" fmla="*/ 100013 w 457200"/>
                    <a:gd name="connsiteY18" fmla="*/ 358509 h 609600"/>
                    <a:gd name="connsiteX19" fmla="*/ 91440 w 457200"/>
                    <a:gd name="connsiteY19" fmla="*/ 339459 h 609600"/>
                    <a:gd name="connsiteX20" fmla="*/ 100013 w 457200"/>
                    <a:gd name="connsiteY20" fmla="*/ 320409 h 609600"/>
                    <a:gd name="connsiteX21" fmla="*/ 100013 w 457200"/>
                    <a:gd name="connsiteY21" fmla="*/ 245267 h 609600"/>
                    <a:gd name="connsiteX22" fmla="*/ 357188 w 457200"/>
                    <a:gd name="connsiteY22" fmla="*/ 245267 h 609600"/>
                    <a:gd name="connsiteX23" fmla="*/ 365760 w 457200"/>
                    <a:gd name="connsiteY23" fmla="*/ 264317 h 609600"/>
                    <a:gd name="connsiteX24" fmla="*/ 357188 w 457200"/>
                    <a:gd name="connsiteY24" fmla="*/ 283367 h 609600"/>
                    <a:gd name="connsiteX25" fmla="*/ 100013 w 457200"/>
                    <a:gd name="connsiteY25" fmla="*/ 283367 h 609600"/>
                    <a:gd name="connsiteX26" fmla="*/ 91440 w 457200"/>
                    <a:gd name="connsiteY26" fmla="*/ 264317 h 609600"/>
                    <a:gd name="connsiteX27" fmla="*/ 100013 w 457200"/>
                    <a:gd name="connsiteY27" fmla="*/ 245267 h 609600"/>
                    <a:gd name="connsiteX28" fmla="*/ 304804 w 457200"/>
                    <a:gd name="connsiteY28" fmla="*/ 47252 h 609600"/>
                    <a:gd name="connsiteX29" fmla="*/ 304804 w 457200"/>
                    <a:gd name="connsiteY29" fmla="*/ 152395 h 609600"/>
                    <a:gd name="connsiteX30" fmla="*/ 409935 w 457200"/>
                    <a:gd name="connsiteY30" fmla="*/ 152395 h 609600"/>
                    <a:gd name="connsiteX31" fmla="*/ 38100 w 457200"/>
                    <a:gd name="connsiteY31" fmla="*/ 38095 h 609600"/>
                    <a:gd name="connsiteX32" fmla="*/ 38100 w 457200"/>
                    <a:gd name="connsiteY32" fmla="*/ 571495 h 609600"/>
                    <a:gd name="connsiteX33" fmla="*/ 419100 w 457200"/>
                    <a:gd name="connsiteY33" fmla="*/ 571495 h 609600"/>
                    <a:gd name="connsiteX34" fmla="*/ 419100 w 457200"/>
                    <a:gd name="connsiteY34" fmla="*/ 190495 h 609600"/>
                    <a:gd name="connsiteX35" fmla="*/ 304800 w 457200"/>
                    <a:gd name="connsiteY35" fmla="*/ 190495 h 609600"/>
                    <a:gd name="connsiteX36" fmla="*/ 266700 w 457200"/>
                    <a:gd name="connsiteY36" fmla="*/ 152395 h 609600"/>
                    <a:gd name="connsiteX37" fmla="*/ 266700 w 457200"/>
                    <a:gd name="connsiteY37" fmla="*/ 38095 h 609600"/>
                    <a:gd name="connsiteX38" fmla="*/ 38100 w 457200"/>
                    <a:gd name="connsiteY38" fmla="*/ 0 h 609600"/>
                    <a:gd name="connsiteX39" fmla="*/ 303263 w 457200"/>
                    <a:gd name="connsiteY39" fmla="*/ 0 h 609600"/>
                    <a:gd name="connsiteX40" fmla="*/ 303708 w 457200"/>
                    <a:gd name="connsiteY40" fmla="*/ 0 h 609600"/>
                    <a:gd name="connsiteX41" fmla="*/ 304800 w 457200"/>
                    <a:gd name="connsiteY41" fmla="*/ 0 h 609600"/>
                    <a:gd name="connsiteX42" fmla="*/ 304800 w 457200"/>
                    <a:gd name="connsiteY42" fmla="*/ 203 h 609600"/>
                    <a:gd name="connsiteX43" fmla="*/ 316954 w 457200"/>
                    <a:gd name="connsiteY43" fmla="*/ 5537 h 609600"/>
                    <a:gd name="connsiteX44" fmla="*/ 451650 w 457200"/>
                    <a:gd name="connsiteY44" fmla="*/ 140246 h 609600"/>
                    <a:gd name="connsiteX45" fmla="*/ 456971 w 457200"/>
                    <a:gd name="connsiteY45" fmla="*/ 152400 h 609600"/>
                    <a:gd name="connsiteX46" fmla="*/ 457200 w 457200"/>
                    <a:gd name="connsiteY46" fmla="*/ 152400 h 609600"/>
                    <a:gd name="connsiteX47" fmla="*/ 457200 w 457200"/>
                    <a:gd name="connsiteY47" fmla="*/ 153518 h 609600"/>
                    <a:gd name="connsiteX48" fmla="*/ 457200 w 457200"/>
                    <a:gd name="connsiteY48" fmla="*/ 153899 h 609600"/>
                    <a:gd name="connsiteX49" fmla="*/ 457200 w 457200"/>
                    <a:gd name="connsiteY49" fmla="*/ 571500 h 609600"/>
                    <a:gd name="connsiteX50" fmla="*/ 419100 w 457200"/>
                    <a:gd name="connsiteY50" fmla="*/ 609600 h 609600"/>
                    <a:gd name="connsiteX51" fmla="*/ 38100 w 457200"/>
                    <a:gd name="connsiteY51" fmla="*/ 609600 h 609600"/>
                    <a:gd name="connsiteX52" fmla="*/ 0 w 457200"/>
                    <a:gd name="connsiteY52" fmla="*/ 571500 h 609600"/>
                    <a:gd name="connsiteX53" fmla="*/ 0 w 457200"/>
                    <a:gd name="connsiteY53" fmla="*/ 38100 h 609600"/>
                    <a:gd name="connsiteX54" fmla="*/ 38100 w 457200"/>
                    <a:gd name="connsiteY54"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57200" h="609600">
                      <a:moveTo>
                        <a:pt x="100013" y="470692"/>
                      </a:moveTo>
                      <a:lnTo>
                        <a:pt x="357188" y="470692"/>
                      </a:lnTo>
                      <a:cubicBezTo>
                        <a:pt x="361920" y="470692"/>
                        <a:pt x="365760" y="479226"/>
                        <a:pt x="365760" y="489742"/>
                      </a:cubicBezTo>
                      <a:cubicBezTo>
                        <a:pt x="365760" y="500270"/>
                        <a:pt x="361920" y="508792"/>
                        <a:pt x="357188" y="508792"/>
                      </a:cubicBezTo>
                      <a:lnTo>
                        <a:pt x="100013" y="508792"/>
                      </a:lnTo>
                      <a:cubicBezTo>
                        <a:pt x="95281" y="508792"/>
                        <a:pt x="91440" y="500270"/>
                        <a:pt x="91440" y="489742"/>
                      </a:cubicBezTo>
                      <a:cubicBezTo>
                        <a:pt x="91440" y="479226"/>
                        <a:pt x="95281" y="470692"/>
                        <a:pt x="100013" y="470692"/>
                      </a:cubicBezTo>
                      <a:close/>
                      <a:moveTo>
                        <a:pt x="100013" y="395551"/>
                      </a:moveTo>
                      <a:lnTo>
                        <a:pt x="357188" y="395551"/>
                      </a:lnTo>
                      <a:cubicBezTo>
                        <a:pt x="361920" y="395551"/>
                        <a:pt x="365760" y="404085"/>
                        <a:pt x="365760" y="414601"/>
                      </a:cubicBezTo>
                      <a:cubicBezTo>
                        <a:pt x="365760" y="425129"/>
                        <a:pt x="361920" y="433651"/>
                        <a:pt x="357188" y="433651"/>
                      </a:cubicBezTo>
                      <a:lnTo>
                        <a:pt x="100013" y="433651"/>
                      </a:lnTo>
                      <a:cubicBezTo>
                        <a:pt x="95281" y="433651"/>
                        <a:pt x="91440" y="425129"/>
                        <a:pt x="91440" y="414601"/>
                      </a:cubicBezTo>
                      <a:cubicBezTo>
                        <a:pt x="91440" y="404085"/>
                        <a:pt x="95281" y="395551"/>
                        <a:pt x="100013" y="395551"/>
                      </a:cubicBezTo>
                      <a:close/>
                      <a:moveTo>
                        <a:pt x="100013" y="320409"/>
                      </a:moveTo>
                      <a:lnTo>
                        <a:pt x="357188" y="320409"/>
                      </a:lnTo>
                      <a:cubicBezTo>
                        <a:pt x="361920" y="320409"/>
                        <a:pt x="365760" y="328943"/>
                        <a:pt x="365760" y="339459"/>
                      </a:cubicBezTo>
                      <a:cubicBezTo>
                        <a:pt x="365760" y="349987"/>
                        <a:pt x="361920" y="358509"/>
                        <a:pt x="357188" y="358509"/>
                      </a:cubicBezTo>
                      <a:lnTo>
                        <a:pt x="100013" y="358509"/>
                      </a:lnTo>
                      <a:cubicBezTo>
                        <a:pt x="95281" y="358509"/>
                        <a:pt x="91440" y="349987"/>
                        <a:pt x="91440" y="339459"/>
                      </a:cubicBezTo>
                      <a:cubicBezTo>
                        <a:pt x="91440" y="328943"/>
                        <a:pt x="95281" y="320409"/>
                        <a:pt x="100013" y="320409"/>
                      </a:cubicBezTo>
                      <a:close/>
                      <a:moveTo>
                        <a:pt x="100013" y="245267"/>
                      </a:moveTo>
                      <a:lnTo>
                        <a:pt x="357188" y="245267"/>
                      </a:lnTo>
                      <a:cubicBezTo>
                        <a:pt x="361920" y="245267"/>
                        <a:pt x="365760" y="253801"/>
                        <a:pt x="365760" y="264317"/>
                      </a:cubicBezTo>
                      <a:cubicBezTo>
                        <a:pt x="365760" y="274845"/>
                        <a:pt x="361920" y="283367"/>
                        <a:pt x="357188" y="283367"/>
                      </a:cubicBezTo>
                      <a:lnTo>
                        <a:pt x="100013" y="283367"/>
                      </a:lnTo>
                      <a:cubicBezTo>
                        <a:pt x="95281" y="283367"/>
                        <a:pt x="91440" y="274845"/>
                        <a:pt x="91440" y="264317"/>
                      </a:cubicBezTo>
                      <a:cubicBezTo>
                        <a:pt x="91440" y="253801"/>
                        <a:pt x="95281" y="245267"/>
                        <a:pt x="100013" y="245267"/>
                      </a:cubicBezTo>
                      <a:close/>
                      <a:moveTo>
                        <a:pt x="304804" y="47252"/>
                      </a:moveTo>
                      <a:lnTo>
                        <a:pt x="304804" y="152395"/>
                      </a:lnTo>
                      <a:lnTo>
                        <a:pt x="409935" y="152395"/>
                      </a:lnTo>
                      <a:close/>
                      <a:moveTo>
                        <a:pt x="38100" y="38095"/>
                      </a:moveTo>
                      <a:lnTo>
                        <a:pt x="38100" y="571495"/>
                      </a:lnTo>
                      <a:lnTo>
                        <a:pt x="419100" y="571495"/>
                      </a:lnTo>
                      <a:lnTo>
                        <a:pt x="419100" y="190495"/>
                      </a:lnTo>
                      <a:lnTo>
                        <a:pt x="304800" y="190495"/>
                      </a:lnTo>
                      <a:cubicBezTo>
                        <a:pt x="283845" y="190495"/>
                        <a:pt x="266700" y="173350"/>
                        <a:pt x="266700" y="152395"/>
                      </a:cubicBezTo>
                      <a:lnTo>
                        <a:pt x="266700" y="38095"/>
                      </a:lnTo>
                      <a:close/>
                      <a:moveTo>
                        <a:pt x="38100" y="0"/>
                      </a:moveTo>
                      <a:lnTo>
                        <a:pt x="303263" y="0"/>
                      </a:lnTo>
                      <a:lnTo>
                        <a:pt x="303708" y="0"/>
                      </a:lnTo>
                      <a:lnTo>
                        <a:pt x="304800" y="0"/>
                      </a:lnTo>
                      <a:lnTo>
                        <a:pt x="304800" y="203"/>
                      </a:lnTo>
                      <a:cubicBezTo>
                        <a:pt x="309220" y="521"/>
                        <a:pt x="313563" y="2159"/>
                        <a:pt x="316954" y="5537"/>
                      </a:cubicBezTo>
                      <a:lnTo>
                        <a:pt x="451650" y="140246"/>
                      </a:lnTo>
                      <a:cubicBezTo>
                        <a:pt x="455028" y="143624"/>
                        <a:pt x="456667" y="147968"/>
                        <a:pt x="456971" y="152400"/>
                      </a:cubicBezTo>
                      <a:lnTo>
                        <a:pt x="457200" y="152400"/>
                      </a:lnTo>
                      <a:lnTo>
                        <a:pt x="457200" y="153518"/>
                      </a:lnTo>
                      <a:lnTo>
                        <a:pt x="457200" y="153899"/>
                      </a:lnTo>
                      <a:lnTo>
                        <a:pt x="457200" y="571500"/>
                      </a:lnTo>
                      <a:cubicBezTo>
                        <a:pt x="457200" y="592455"/>
                        <a:pt x="440055" y="609600"/>
                        <a:pt x="419100" y="609600"/>
                      </a:cubicBezTo>
                      <a:lnTo>
                        <a:pt x="38100" y="609600"/>
                      </a:lnTo>
                      <a:cubicBezTo>
                        <a:pt x="17145" y="609600"/>
                        <a:pt x="0" y="592455"/>
                        <a:pt x="0" y="571500"/>
                      </a:cubicBezTo>
                      <a:lnTo>
                        <a:pt x="0" y="38100"/>
                      </a:lnTo>
                      <a:cubicBezTo>
                        <a:pt x="0" y="17145"/>
                        <a:pt x="17145" y="0"/>
                        <a:pt x="3810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grpSp>
      <p:grpSp>
        <p:nvGrpSpPr>
          <p:cNvPr id="63" name="Group 62">
            <a:extLst>
              <a:ext uri="{FF2B5EF4-FFF2-40B4-BE49-F238E27FC236}">
                <a16:creationId xmlns:a16="http://schemas.microsoft.com/office/drawing/2014/main" xmlns="" id="{0E50D241-1C28-1C42-9078-F4DE27037B19}"/>
              </a:ext>
            </a:extLst>
          </p:cNvPr>
          <p:cNvGrpSpPr/>
          <p:nvPr/>
        </p:nvGrpSpPr>
        <p:grpSpPr>
          <a:xfrm>
            <a:off x="560717" y="2072053"/>
            <a:ext cx="6174586" cy="4740338"/>
            <a:chOff x="560717" y="2072053"/>
            <a:chExt cx="6174586" cy="4740338"/>
          </a:xfrm>
        </p:grpSpPr>
        <p:grpSp>
          <p:nvGrpSpPr>
            <p:cNvPr id="16" name="Group 15">
              <a:extLst>
                <a:ext uri="{FF2B5EF4-FFF2-40B4-BE49-F238E27FC236}">
                  <a16:creationId xmlns:a16="http://schemas.microsoft.com/office/drawing/2014/main" xmlns="" id="{CD801807-8F95-C440-9BF5-4A28A69F8A18}"/>
                </a:ext>
              </a:extLst>
            </p:cNvPr>
            <p:cNvGrpSpPr/>
            <p:nvPr/>
          </p:nvGrpSpPr>
          <p:grpSpPr>
            <a:xfrm>
              <a:off x="560717" y="3051398"/>
              <a:ext cx="5601544" cy="822960"/>
              <a:chOff x="560717" y="3051398"/>
              <a:chExt cx="5601544" cy="822960"/>
            </a:xfrm>
          </p:grpSpPr>
          <p:sp>
            <p:nvSpPr>
              <p:cNvPr id="22" name="Text Placeholder 6">
                <a:extLst>
                  <a:ext uri="{FF2B5EF4-FFF2-40B4-BE49-F238E27FC236}">
                    <a16:creationId xmlns:a16="http://schemas.microsoft.com/office/drawing/2014/main" xmlns="" id="{25E7E230-D900-F843-BF95-718C4FD56FEC}"/>
                  </a:ext>
                </a:extLst>
              </p:cNvPr>
              <p:cNvSpPr txBox="1">
                <a:spLocks/>
              </p:cNvSpPr>
              <p:nvPr/>
            </p:nvSpPr>
            <p:spPr>
              <a:xfrm>
                <a:off x="1578067" y="3130480"/>
                <a:ext cx="4584194" cy="664797"/>
              </a:xfrm>
              <a:prstGeom prst="rect">
                <a:avLst/>
              </a:prstGeom>
            </p:spPr>
            <p:txBody>
              <a:bodyPr vert="horz" wrap="square" lIns="0" tIns="0" rIns="0" bIns="0" rtlCol="0">
                <a:spAutoFit/>
              </a:bodyPr>
              <a:lstStyle>
                <a:lvl1pPr marL="0" indent="0" algn="l" defTabSz="609616" rtl="0" eaLnBrk="1" latinLnBrk="0" hangingPunct="1">
                  <a:lnSpc>
                    <a:spcPct val="90000"/>
                  </a:lnSpc>
                  <a:spcBef>
                    <a:spcPts val="400"/>
                  </a:spcBef>
                  <a:buFont typeface="Arial"/>
                  <a:buNone/>
                  <a:defRPr sz="1400" b="0" i="0" kern="1200">
                    <a:solidFill>
                      <a:schemeClr val="tx2"/>
                    </a:solidFill>
                    <a:latin typeface="BentonSans Light" panose="02000503000000020004" pitchFamily="2" charset="0"/>
                    <a:ea typeface="+mn-ea"/>
                    <a:cs typeface="+mn-cs"/>
                  </a:defRPr>
                </a:lvl1pPr>
                <a:lvl2pPr marL="4572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2pPr>
                <a:lvl3pPr marL="9144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3pPr>
                <a:lvl4pPr marL="13716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4pPr>
                <a:lvl5pPr marL="18288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5pPr>
                <a:lvl6pPr marL="3352887" indent="-304808" algn="l" defTabSz="609616" rtl="0" eaLnBrk="1" latinLnBrk="0" hangingPunct="1">
                  <a:spcBef>
                    <a:spcPct val="20000"/>
                  </a:spcBef>
                  <a:buFont typeface="Arial"/>
                  <a:buChar char="•"/>
                  <a:defRPr sz="2666" kern="1200">
                    <a:solidFill>
                      <a:schemeClr val="tx1"/>
                    </a:solidFill>
                    <a:latin typeface="+mn-lt"/>
                    <a:ea typeface="+mn-ea"/>
                    <a:cs typeface="+mn-cs"/>
                  </a:defRPr>
                </a:lvl6pPr>
                <a:lvl7pPr marL="3962504" indent="-304808" algn="l" defTabSz="609616" rtl="0" eaLnBrk="1" latinLnBrk="0" hangingPunct="1">
                  <a:spcBef>
                    <a:spcPct val="20000"/>
                  </a:spcBef>
                  <a:buFont typeface="Arial"/>
                  <a:buChar char="•"/>
                  <a:defRPr sz="2666" kern="1200">
                    <a:solidFill>
                      <a:schemeClr val="tx1"/>
                    </a:solidFill>
                    <a:latin typeface="+mn-lt"/>
                    <a:ea typeface="+mn-ea"/>
                    <a:cs typeface="+mn-cs"/>
                  </a:defRPr>
                </a:lvl7pPr>
                <a:lvl8pPr marL="4572120" indent="-304808" algn="l" defTabSz="609616" rtl="0" eaLnBrk="1" latinLnBrk="0" hangingPunct="1">
                  <a:spcBef>
                    <a:spcPct val="20000"/>
                  </a:spcBef>
                  <a:buFont typeface="Arial"/>
                  <a:buChar char="•"/>
                  <a:defRPr sz="2666" kern="1200">
                    <a:solidFill>
                      <a:schemeClr val="tx1"/>
                    </a:solidFill>
                    <a:latin typeface="+mn-lt"/>
                    <a:ea typeface="+mn-ea"/>
                    <a:cs typeface="+mn-cs"/>
                  </a:defRPr>
                </a:lvl8pPr>
                <a:lvl9pPr marL="5181735" indent="-304808" algn="l" defTabSz="609616" rtl="0" eaLnBrk="1" latinLnBrk="0" hangingPunct="1">
                  <a:spcBef>
                    <a:spcPct val="20000"/>
                  </a:spcBef>
                  <a:buFont typeface="Arial"/>
                  <a:buChar char="•"/>
                  <a:defRPr sz="2666" kern="1200">
                    <a:solidFill>
                      <a:schemeClr val="tx1"/>
                    </a:solidFill>
                    <a:latin typeface="+mn-lt"/>
                    <a:ea typeface="+mn-ea"/>
                    <a:cs typeface="+mn-cs"/>
                  </a:defRPr>
                </a:lvl9pPr>
              </a:lstStyle>
              <a:p>
                <a:pPr>
                  <a:spcBef>
                    <a:spcPts val="2400"/>
                  </a:spcBef>
                </a:pPr>
                <a:r>
                  <a:rPr lang="fr" sz="1600" b="1" dirty="0">
                    <a:solidFill>
                      <a:schemeClr val="accent1"/>
                    </a:solidFill>
                    <a:latin typeface="+mj-lt"/>
                  </a:rPr>
                  <a:t>EMAIL, DIRECT MAIL, PHONE</a:t>
                </a:r>
              </a:p>
              <a:p>
                <a:pPr>
                  <a:spcBef>
                    <a:spcPts val="0"/>
                  </a:spcBef>
                </a:pPr>
                <a:r>
                  <a:rPr lang="en-US" sz="1600" dirty="0">
                    <a:solidFill>
                      <a:schemeClr val="accent5"/>
                    </a:solidFill>
                    <a:latin typeface="Arial" panose="020B0604020202020204" pitchFamily="34" charset="0"/>
                  </a:rPr>
                  <a:t>Promote Card acceptance in customer communication wherever relevant.</a:t>
                </a:r>
              </a:p>
            </p:txBody>
          </p:sp>
          <p:grpSp>
            <p:nvGrpSpPr>
              <p:cNvPr id="9" name="Group 8">
                <a:extLst>
                  <a:ext uri="{FF2B5EF4-FFF2-40B4-BE49-F238E27FC236}">
                    <a16:creationId xmlns:a16="http://schemas.microsoft.com/office/drawing/2014/main" xmlns="" id="{37A7CD84-E347-D14F-B8F3-97AC6C993DDB}"/>
                  </a:ext>
                </a:extLst>
              </p:cNvPr>
              <p:cNvGrpSpPr>
                <a:grpSpLocks noChangeAspect="1"/>
              </p:cNvGrpSpPr>
              <p:nvPr/>
            </p:nvGrpSpPr>
            <p:grpSpPr>
              <a:xfrm>
                <a:off x="560717" y="3051398"/>
                <a:ext cx="822960" cy="822960"/>
                <a:chOff x="870930" y="3908998"/>
                <a:chExt cx="1193849" cy="1193849"/>
              </a:xfrm>
            </p:grpSpPr>
            <p:sp>
              <p:nvSpPr>
                <p:cNvPr id="24" name="Oval 23">
                  <a:extLst>
                    <a:ext uri="{FF2B5EF4-FFF2-40B4-BE49-F238E27FC236}">
                      <a16:creationId xmlns:a16="http://schemas.microsoft.com/office/drawing/2014/main" xmlns="" id="{F4AC4DD7-FB29-EE42-B338-D8D86292CC0C}"/>
                    </a:ext>
                  </a:extLst>
                </p:cNvPr>
                <p:cNvSpPr>
                  <a:spLocks noChangeAspect="1"/>
                </p:cNvSpPr>
                <p:nvPr/>
              </p:nvSpPr>
              <p:spPr>
                <a:xfrm>
                  <a:off x="870930" y="3908998"/>
                  <a:ext cx="1193849" cy="1193849"/>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42" name="Freeform 41">
                  <a:extLst>
                    <a:ext uri="{FF2B5EF4-FFF2-40B4-BE49-F238E27FC236}">
                      <a16:creationId xmlns:a16="http://schemas.microsoft.com/office/drawing/2014/main" xmlns="" id="{41616428-0928-6E4B-A466-39ABD2F0DE10}"/>
                    </a:ext>
                  </a:extLst>
                </p:cNvPr>
                <p:cNvSpPr/>
                <p:nvPr/>
              </p:nvSpPr>
              <p:spPr>
                <a:xfrm>
                  <a:off x="1163054" y="4277322"/>
                  <a:ext cx="609600" cy="457200"/>
                </a:xfrm>
                <a:custGeom>
                  <a:avLst/>
                  <a:gdLst>
                    <a:gd name="connsiteX0" fmla="*/ 38100 w 609600"/>
                    <a:gd name="connsiteY0" fmla="*/ 60770 h 457200"/>
                    <a:gd name="connsiteX1" fmla="*/ 38100 w 609600"/>
                    <a:gd name="connsiteY1" fmla="*/ 419100 h 457200"/>
                    <a:gd name="connsiteX2" fmla="*/ 571500 w 609600"/>
                    <a:gd name="connsiteY2" fmla="*/ 419100 h 457200"/>
                    <a:gd name="connsiteX3" fmla="*/ 571500 w 609600"/>
                    <a:gd name="connsiteY3" fmla="*/ 60770 h 457200"/>
                    <a:gd name="connsiteX4" fmla="*/ 318275 w 609600"/>
                    <a:gd name="connsiteY4" fmla="*/ 314008 h 457200"/>
                    <a:gd name="connsiteX5" fmla="*/ 304800 w 609600"/>
                    <a:gd name="connsiteY5" fmla="*/ 319583 h 457200"/>
                    <a:gd name="connsiteX6" fmla="*/ 291325 w 609600"/>
                    <a:gd name="connsiteY6" fmla="*/ 314008 h 457200"/>
                    <a:gd name="connsiteX7" fmla="*/ 69304 w 609600"/>
                    <a:gd name="connsiteY7" fmla="*/ 38099 h 457200"/>
                    <a:gd name="connsiteX8" fmla="*/ 304800 w 609600"/>
                    <a:gd name="connsiteY8" fmla="*/ 273595 h 457200"/>
                    <a:gd name="connsiteX9" fmla="*/ 540296 w 609600"/>
                    <a:gd name="connsiteY9" fmla="*/ 38099 h 457200"/>
                    <a:gd name="connsiteX10" fmla="*/ 38100 w 609600"/>
                    <a:gd name="connsiteY10" fmla="*/ 0 h 457200"/>
                    <a:gd name="connsiteX11" fmla="*/ 571500 w 609600"/>
                    <a:gd name="connsiteY11" fmla="*/ 0 h 457200"/>
                    <a:gd name="connsiteX12" fmla="*/ 609600 w 609600"/>
                    <a:gd name="connsiteY12" fmla="*/ 38100 h 457200"/>
                    <a:gd name="connsiteX13" fmla="*/ 609600 w 609600"/>
                    <a:gd name="connsiteY13" fmla="*/ 419100 h 457200"/>
                    <a:gd name="connsiteX14" fmla="*/ 571500 w 609600"/>
                    <a:gd name="connsiteY14" fmla="*/ 457200 h 457200"/>
                    <a:gd name="connsiteX15" fmla="*/ 38100 w 609600"/>
                    <a:gd name="connsiteY15" fmla="*/ 457200 h 457200"/>
                    <a:gd name="connsiteX16" fmla="*/ 0 w 609600"/>
                    <a:gd name="connsiteY16" fmla="*/ 419100 h 457200"/>
                    <a:gd name="connsiteX17" fmla="*/ 0 w 609600"/>
                    <a:gd name="connsiteY17" fmla="*/ 38100 h 457200"/>
                    <a:gd name="connsiteX18" fmla="*/ 38100 w 609600"/>
                    <a:gd name="connsiteY18"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9600" h="457200">
                      <a:moveTo>
                        <a:pt x="38100" y="60770"/>
                      </a:moveTo>
                      <a:lnTo>
                        <a:pt x="38100" y="419100"/>
                      </a:lnTo>
                      <a:lnTo>
                        <a:pt x="571500" y="419100"/>
                      </a:lnTo>
                      <a:lnTo>
                        <a:pt x="571500" y="60770"/>
                      </a:lnTo>
                      <a:lnTo>
                        <a:pt x="318275" y="314008"/>
                      </a:lnTo>
                      <a:cubicBezTo>
                        <a:pt x="314554" y="317729"/>
                        <a:pt x="309677" y="319583"/>
                        <a:pt x="304800" y="319583"/>
                      </a:cubicBezTo>
                      <a:cubicBezTo>
                        <a:pt x="299923" y="319583"/>
                        <a:pt x="295046" y="317729"/>
                        <a:pt x="291325" y="314008"/>
                      </a:cubicBezTo>
                      <a:close/>
                      <a:moveTo>
                        <a:pt x="69304" y="38099"/>
                      </a:moveTo>
                      <a:lnTo>
                        <a:pt x="304800" y="273595"/>
                      </a:lnTo>
                      <a:lnTo>
                        <a:pt x="540296" y="38099"/>
                      </a:lnTo>
                      <a:close/>
                      <a:moveTo>
                        <a:pt x="38100" y="0"/>
                      </a:moveTo>
                      <a:lnTo>
                        <a:pt x="571500" y="0"/>
                      </a:lnTo>
                      <a:cubicBezTo>
                        <a:pt x="592455" y="0"/>
                        <a:pt x="609600" y="17145"/>
                        <a:pt x="609600" y="38100"/>
                      </a:cubicBezTo>
                      <a:lnTo>
                        <a:pt x="609600" y="419100"/>
                      </a:lnTo>
                      <a:cubicBezTo>
                        <a:pt x="609600" y="440042"/>
                        <a:pt x="592455" y="457200"/>
                        <a:pt x="571500" y="457200"/>
                      </a:cubicBezTo>
                      <a:lnTo>
                        <a:pt x="38100" y="457200"/>
                      </a:lnTo>
                      <a:cubicBezTo>
                        <a:pt x="17145" y="457200"/>
                        <a:pt x="0" y="440042"/>
                        <a:pt x="0" y="419100"/>
                      </a:cubicBezTo>
                      <a:lnTo>
                        <a:pt x="0" y="38100"/>
                      </a:lnTo>
                      <a:cubicBezTo>
                        <a:pt x="0" y="17145"/>
                        <a:pt x="17145" y="0"/>
                        <a:pt x="3810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grpSp>
          <p:nvGrpSpPr>
            <p:cNvPr id="17" name="Group 16">
              <a:extLst>
                <a:ext uri="{FF2B5EF4-FFF2-40B4-BE49-F238E27FC236}">
                  <a16:creationId xmlns:a16="http://schemas.microsoft.com/office/drawing/2014/main" xmlns="" id="{6BFE06EF-1FD5-0E42-86B7-49D050E3B709}"/>
                </a:ext>
              </a:extLst>
            </p:cNvPr>
            <p:cNvGrpSpPr/>
            <p:nvPr/>
          </p:nvGrpSpPr>
          <p:grpSpPr>
            <a:xfrm>
              <a:off x="560717" y="4030743"/>
              <a:ext cx="6174586" cy="822960"/>
              <a:chOff x="560717" y="4030743"/>
              <a:chExt cx="6174586" cy="822960"/>
            </a:xfrm>
          </p:grpSpPr>
          <p:sp>
            <p:nvSpPr>
              <p:cNvPr id="26" name="Text Placeholder 6">
                <a:extLst>
                  <a:ext uri="{FF2B5EF4-FFF2-40B4-BE49-F238E27FC236}">
                    <a16:creationId xmlns:a16="http://schemas.microsoft.com/office/drawing/2014/main" xmlns="" id="{0E8B7820-A366-3A45-B70B-83B4832324C3}"/>
                  </a:ext>
                </a:extLst>
              </p:cNvPr>
              <p:cNvSpPr txBox="1">
                <a:spLocks/>
              </p:cNvSpPr>
              <p:nvPr/>
            </p:nvSpPr>
            <p:spPr>
              <a:xfrm>
                <a:off x="1578067" y="4109827"/>
                <a:ext cx="5157236" cy="664797"/>
              </a:xfrm>
              <a:prstGeom prst="rect">
                <a:avLst/>
              </a:prstGeom>
            </p:spPr>
            <p:txBody>
              <a:bodyPr vert="horz" wrap="square" lIns="0" tIns="0" rIns="0" bIns="0" rtlCol="0">
                <a:spAutoFit/>
              </a:bodyPr>
              <a:lstStyle>
                <a:lvl1pPr marL="0" indent="0" algn="l" defTabSz="609616" rtl="0" eaLnBrk="1" latinLnBrk="0" hangingPunct="1">
                  <a:lnSpc>
                    <a:spcPct val="90000"/>
                  </a:lnSpc>
                  <a:spcBef>
                    <a:spcPts val="400"/>
                  </a:spcBef>
                  <a:buFont typeface="Arial"/>
                  <a:buNone/>
                  <a:defRPr sz="1400" b="0" i="0" kern="1200">
                    <a:solidFill>
                      <a:schemeClr val="tx2"/>
                    </a:solidFill>
                    <a:latin typeface="BentonSans Light" panose="02000503000000020004" pitchFamily="2" charset="0"/>
                    <a:ea typeface="+mn-ea"/>
                    <a:cs typeface="+mn-cs"/>
                  </a:defRPr>
                </a:lvl1pPr>
                <a:lvl2pPr marL="4572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2pPr>
                <a:lvl3pPr marL="9144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3pPr>
                <a:lvl4pPr marL="13716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4pPr>
                <a:lvl5pPr marL="18288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5pPr>
                <a:lvl6pPr marL="3352887" indent="-304808" algn="l" defTabSz="609616" rtl="0" eaLnBrk="1" latinLnBrk="0" hangingPunct="1">
                  <a:spcBef>
                    <a:spcPct val="20000"/>
                  </a:spcBef>
                  <a:buFont typeface="Arial"/>
                  <a:buChar char="•"/>
                  <a:defRPr sz="2666" kern="1200">
                    <a:solidFill>
                      <a:schemeClr val="tx1"/>
                    </a:solidFill>
                    <a:latin typeface="+mn-lt"/>
                    <a:ea typeface="+mn-ea"/>
                    <a:cs typeface="+mn-cs"/>
                  </a:defRPr>
                </a:lvl6pPr>
                <a:lvl7pPr marL="3962504" indent="-304808" algn="l" defTabSz="609616" rtl="0" eaLnBrk="1" latinLnBrk="0" hangingPunct="1">
                  <a:spcBef>
                    <a:spcPct val="20000"/>
                  </a:spcBef>
                  <a:buFont typeface="Arial"/>
                  <a:buChar char="•"/>
                  <a:defRPr sz="2666" kern="1200">
                    <a:solidFill>
                      <a:schemeClr val="tx1"/>
                    </a:solidFill>
                    <a:latin typeface="+mn-lt"/>
                    <a:ea typeface="+mn-ea"/>
                    <a:cs typeface="+mn-cs"/>
                  </a:defRPr>
                </a:lvl7pPr>
                <a:lvl8pPr marL="4572120" indent="-304808" algn="l" defTabSz="609616" rtl="0" eaLnBrk="1" latinLnBrk="0" hangingPunct="1">
                  <a:spcBef>
                    <a:spcPct val="20000"/>
                  </a:spcBef>
                  <a:buFont typeface="Arial"/>
                  <a:buChar char="•"/>
                  <a:defRPr sz="2666" kern="1200">
                    <a:solidFill>
                      <a:schemeClr val="tx1"/>
                    </a:solidFill>
                    <a:latin typeface="+mn-lt"/>
                    <a:ea typeface="+mn-ea"/>
                    <a:cs typeface="+mn-cs"/>
                  </a:defRPr>
                </a:lvl8pPr>
                <a:lvl9pPr marL="5181735" indent="-304808" algn="l" defTabSz="609616" rtl="0" eaLnBrk="1" latinLnBrk="0" hangingPunct="1">
                  <a:spcBef>
                    <a:spcPct val="20000"/>
                  </a:spcBef>
                  <a:buFont typeface="Arial"/>
                  <a:buChar char="•"/>
                  <a:defRPr sz="2666" kern="1200">
                    <a:solidFill>
                      <a:schemeClr val="tx1"/>
                    </a:solidFill>
                    <a:latin typeface="+mn-lt"/>
                    <a:ea typeface="+mn-ea"/>
                    <a:cs typeface="+mn-cs"/>
                  </a:defRPr>
                </a:lvl9pPr>
              </a:lstStyle>
              <a:p>
                <a:pPr>
                  <a:spcBef>
                    <a:spcPts val="2400"/>
                  </a:spcBef>
                </a:pPr>
                <a:r>
                  <a:rPr lang="en-US" sz="1600" b="1" dirty="0">
                    <a:solidFill>
                      <a:schemeClr val="accent1"/>
                    </a:solidFill>
                    <a:latin typeface="+mj-lt"/>
                  </a:rPr>
                  <a:t>SOCIAL MEDIA, BLOGS, NEWSLETTERS</a:t>
                </a:r>
              </a:p>
              <a:p>
                <a:pPr>
                  <a:spcBef>
                    <a:spcPts val="0"/>
                  </a:spcBef>
                </a:pPr>
                <a:r>
                  <a:rPr lang="en-US" sz="1600" dirty="0">
                    <a:solidFill>
                      <a:schemeClr val="accent5"/>
                    </a:solidFill>
                    <a:latin typeface="Arial" panose="020B0604020202020204" pitchFamily="34" charset="0"/>
                  </a:rPr>
                  <a:t>Promote Card acceptance in social media and digital outlets where customers connect.</a:t>
                </a:r>
              </a:p>
            </p:txBody>
          </p:sp>
          <p:grpSp>
            <p:nvGrpSpPr>
              <p:cNvPr id="8" name="Group 7">
                <a:extLst>
                  <a:ext uri="{FF2B5EF4-FFF2-40B4-BE49-F238E27FC236}">
                    <a16:creationId xmlns:a16="http://schemas.microsoft.com/office/drawing/2014/main" xmlns="" id="{96AF2513-E4C6-1E49-98E1-2865EC8CBDBB}"/>
                  </a:ext>
                </a:extLst>
              </p:cNvPr>
              <p:cNvGrpSpPr>
                <a:grpSpLocks noChangeAspect="1"/>
              </p:cNvGrpSpPr>
              <p:nvPr/>
            </p:nvGrpSpPr>
            <p:grpSpPr>
              <a:xfrm>
                <a:off x="560717" y="4030743"/>
                <a:ext cx="822960" cy="822960"/>
                <a:chOff x="870930" y="5446853"/>
                <a:chExt cx="1193849" cy="1193849"/>
              </a:xfrm>
            </p:grpSpPr>
            <p:sp>
              <p:nvSpPr>
                <p:cNvPr id="28" name="Oval 27">
                  <a:extLst>
                    <a:ext uri="{FF2B5EF4-FFF2-40B4-BE49-F238E27FC236}">
                      <a16:creationId xmlns:a16="http://schemas.microsoft.com/office/drawing/2014/main" xmlns="" id="{F7A9AD76-3269-B24A-B818-055D30314BE4}"/>
                    </a:ext>
                  </a:extLst>
                </p:cNvPr>
                <p:cNvSpPr>
                  <a:spLocks noChangeAspect="1"/>
                </p:cNvSpPr>
                <p:nvPr/>
              </p:nvSpPr>
              <p:spPr>
                <a:xfrm>
                  <a:off x="870930" y="5446853"/>
                  <a:ext cx="1193849" cy="119384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43" name="Freeform 42">
                  <a:extLst>
                    <a:ext uri="{FF2B5EF4-FFF2-40B4-BE49-F238E27FC236}">
                      <a16:creationId xmlns:a16="http://schemas.microsoft.com/office/drawing/2014/main" xmlns="" id="{A0B0F54F-F0B0-9249-95FC-A2D456EE1447}"/>
                    </a:ext>
                  </a:extLst>
                </p:cNvPr>
                <p:cNvSpPr/>
                <p:nvPr/>
              </p:nvSpPr>
              <p:spPr>
                <a:xfrm>
                  <a:off x="1163054" y="5821471"/>
                  <a:ext cx="609600" cy="444612"/>
                </a:xfrm>
                <a:custGeom>
                  <a:avLst/>
                  <a:gdLst>
                    <a:gd name="connsiteX0" fmla="*/ 14135 w 609600"/>
                    <a:gd name="connsiteY0" fmla="*/ 406474 h 444612"/>
                    <a:gd name="connsiteX1" fmla="*/ 145478 w 609600"/>
                    <a:gd name="connsiteY1" fmla="*/ 406487 h 444612"/>
                    <a:gd name="connsiteX2" fmla="*/ 464121 w 609600"/>
                    <a:gd name="connsiteY2" fmla="*/ 406487 h 444612"/>
                    <a:gd name="connsiteX3" fmla="*/ 595478 w 609600"/>
                    <a:gd name="connsiteY3" fmla="*/ 406474 h 444612"/>
                    <a:gd name="connsiteX4" fmla="*/ 609600 w 609600"/>
                    <a:gd name="connsiteY4" fmla="*/ 420584 h 444612"/>
                    <a:gd name="connsiteX5" fmla="*/ 603656 w 609600"/>
                    <a:gd name="connsiteY5" fmla="*/ 431772 h 444612"/>
                    <a:gd name="connsiteX6" fmla="*/ 570954 w 609600"/>
                    <a:gd name="connsiteY6" fmla="*/ 444612 h 444612"/>
                    <a:gd name="connsiteX7" fmla="*/ 317170 w 609600"/>
                    <a:gd name="connsiteY7" fmla="*/ 444612 h 444612"/>
                    <a:gd name="connsiteX8" fmla="*/ 292443 w 609600"/>
                    <a:gd name="connsiteY8" fmla="*/ 444612 h 444612"/>
                    <a:gd name="connsiteX9" fmla="*/ 38633 w 609600"/>
                    <a:gd name="connsiteY9" fmla="*/ 444612 h 444612"/>
                    <a:gd name="connsiteX10" fmla="*/ 5944 w 609600"/>
                    <a:gd name="connsiteY10" fmla="*/ 431772 h 444612"/>
                    <a:gd name="connsiteX11" fmla="*/ 0 w 609600"/>
                    <a:gd name="connsiteY11" fmla="*/ 420584 h 444612"/>
                    <a:gd name="connsiteX12" fmla="*/ 14135 w 609600"/>
                    <a:gd name="connsiteY12" fmla="*/ 406474 h 444612"/>
                    <a:gd name="connsiteX13" fmla="*/ 95252 w 609600"/>
                    <a:gd name="connsiteY13" fmla="*/ 38099 h 444612"/>
                    <a:gd name="connsiteX14" fmla="*/ 95252 w 609600"/>
                    <a:gd name="connsiteY14" fmla="*/ 342899 h 444612"/>
                    <a:gd name="connsiteX15" fmla="*/ 514352 w 609600"/>
                    <a:gd name="connsiteY15" fmla="*/ 342899 h 444612"/>
                    <a:gd name="connsiteX16" fmla="*/ 514352 w 609600"/>
                    <a:gd name="connsiteY16" fmla="*/ 38099 h 444612"/>
                    <a:gd name="connsiteX17" fmla="*/ 95254 w 609600"/>
                    <a:gd name="connsiteY17" fmla="*/ 0 h 444612"/>
                    <a:gd name="connsiteX18" fmla="*/ 514354 w 609600"/>
                    <a:gd name="connsiteY18" fmla="*/ 0 h 444612"/>
                    <a:gd name="connsiteX19" fmla="*/ 552454 w 609600"/>
                    <a:gd name="connsiteY19" fmla="*/ 38100 h 444612"/>
                    <a:gd name="connsiteX20" fmla="*/ 552454 w 609600"/>
                    <a:gd name="connsiteY20" fmla="*/ 342900 h 444612"/>
                    <a:gd name="connsiteX21" fmla="*/ 514354 w 609600"/>
                    <a:gd name="connsiteY21" fmla="*/ 381000 h 444612"/>
                    <a:gd name="connsiteX22" fmla="*/ 95254 w 609600"/>
                    <a:gd name="connsiteY22" fmla="*/ 381000 h 444612"/>
                    <a:gd name="connsiteX23" fmla="*/ 57154 w 609600"/>
                    <a:gd name="connsiteY23" fmla="*/ 342900 h 444612"/>
                    <a:gd name="connsiteX24" fmla="*/ 57154 w 609600"/>
                    <a:gd name="connsiteY24" fmla="*/ 38100 h 444612"/>
                    <a:gd name="connsiteX25" fmla="*/ 95254 w 609600"/>
                    <a:gd name="connsiteY25" fmla="*/ 0 h 444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9600" h="444612">
                      <a:moveTo>
                        <a:pt x="14135" y="406474"/>
                      </a:moveTo>
                      <a:lnTo>
                        <a:pt x="145478" y="406487"/>
                      </a:lnTo>
                      <a:lnTo>
                        <a:pt x="464121" y="406487"/>
                      </a:lnTo>
                      <a:lnTo>
                        <a:pt x="595478" y="406474"/>
                      </a:lnTo>
                      <a:cubicBezTo>
                        <a:pt x="603275" y="406474"/>
                        <a:pt x="609600" y="412786"/>
                        <a:pt x="609600" y="420584"/>
                      </a:cubicBezTo>
                      <a:cubicBezTo>
                        <a:pt x="609600" y="425257"/>
                        <a:pt x="607174" y="429207"/>
                        <a:pt x="603656" y="431772"/>
                      </a:cubicBezTo>
                      <a:cubicBezTo>
                        <a:pt x="603656" y="431772"/>
                        <a:pt x="580923" y="442542"/>
                        <a:pt x="570954" y="444612"/>
                      </a:cubicBezTo>
                      <a:lnTo>
                        <a:pt x="317170" y="444612"/>
                      </a:lnTo>
                      <a:lnTo>
                        <a:pt x="292443" y="444612"/>
                      </a:lnTo>
                      <a:lnTo>
                        <a:pt x="38633" y="444612"/>
                      </a:lnTo>
                      <a:cubicBezTo>
                        <a:pt x="28677" y="442542"/>
                        <a:pt x="5944" y="431772"/>
                        <a:pt x="5944" y="431772"/>
                      </a:cubicBezTo>
                      <a:cubicBezTo>
                        <a:pt x="2438" y="429207"/>
                        <a:pt x="0" y="425257"/>
                        <a:pt x="0" y="420584"/>
                      </a:cubicBezTo>
                      <a:cubicBezTo>
                        <a:pt x="0" y="412786"/>
                        <a:pt x="6325" y="406474"/>
                        <a:pt x="14135" y="406474"/>
                      </a:cubicBezTo>
                      <a:close/>
                      <a:moveTo>
                        <a:pt x="95252" y="38099"/>
                      </a:moveTo>
                      <a:lnTo>
                        <a:pt x="95252" y="342899"/>
                      </a:lnTo>
                      <a:lnTo>
                        <a:pt x="514352" y="342899"/>
                      </a:lnTo>
                      <a:lnTo>
                        <a:pt x="514352" y="38099"/>
                      </a:lnTo>
                      <a:close/>
                      <a:moveTo>
                        <a:pt x="95254" y="0"/>
                      </a:moveTo>
                      <a:lnTo>
                        <a:pt x="514354" y="0"/>
                      </a:lnTo>
                      <a:cubicBezTo>
                        <a:pt x="535296" y="0"/>
                        <a:pt x="552454" y="17145"/>
                        <a:pt x="552454" y="38100"/>
                      </a:cubicBezTo>
                      <a:lnTo>
                        <a:pt x="552454" y="342900"/>
                      </a:lnTo>
                      <a:cubicBezTo>
                        <a:pt x="552454" y="363842"/>
                        <a:pt x="535296" y="381000"/>
                        <a:pt x="514354" y="381000"/>
                      </a:cubicBezTo>
                      <a:lnTo>
                        <a:pt x="95254" y="381000"/>
                      </a:lnTo>
                      <a:cubicBezTo>
                        <a:pt x="74299" y="381000"/>
                        <a:pt x="57154" y="363842"/>
                        <a:pt x="57154" y="342900"/>
                      </a:cubicBezTo>
                      <a:lnTo>
                        <a:pt x="57154" y="38100"/>
                      </a:lnTo>
                      <a:cubicBezTo>
                        <a:pt x="57154" y="17145"/>
                        <a:pt x="74299" y="0"/>
                        <a:pt x="95254"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grpSp>
          <p:nvGrpSpPr>
            <p:cNvPr id="18" name="Group 17">
              <a:extLst>
                <a:ext uri="{FF2B5EF4-FFF2-40B4-BE49-F238E27FC236}">
                  <a16:creationId xmlns:a16="http://schemas.microsoft.com/office/drawing/2014/main" xmlns="" id="{50382453-ECD9-9444-8CE8-AA95875C0AD6}"/>
                </a:ext>
              </a:extLst>
            </p:cNvPr>
            <p:cNvGrpSpPr/>
            <p:nvPr/>
          </p:nvGrpSpPr>
          <p:grpSpPr>
            <a:xfrm>
              <a:off x="560717" y="5010088"/>
              <a:ext cx="6114322" cy="822960"/>
              <a:chOff x="560717" y="5010088"/>
              <a:chExt cx="6114322" cy="822960"/>
            </a:xfrm>
          </p:grpSpPr>
          <p:sp>
            <p:nvSpPr>
              <p:cNvPr id="30" name="Text Placeholder 6">
                <a:extLst>
                  <a:ext uri="{FF2B5EF4-FFF2-40B4-BE49-F238E27FC236}">
                    <a16:creationId xmlns:a16="http://schemas.microsoft.com/office/drawing/2014/main" xmlns="" id="{A2CBCC15-8C4F-A244-994D-C13778C25A5E}"/>
                  </a:ext>
                </a:extLst>
              </p:cNvPr>
              <p:cNvSpPr txBox="1">
                <a:spLocks/>
              </p:cNvSpPr>
              <p:nvPr/>
            </p:nvSpPr>
            <p:spPr>
              <a:xfrm>
                <a:off x="1578067" y="5089170"/>
                <a:ext cx="5096972" cy="664797"/>
              </a:xfrm>
              <a:prstGeom prst="rect">
                <a:avLst/>
              </a:prstGeom>
            </p:spPr>
            <p:txBody>
              <a:bodyPr vert="horz" wrap="square" lIns="0" tIns="0" rIns="0" bIns="0" rtlCol="0">
                <a:spAutoFit/>
              </a:bodyPr>
              <a:lstStyle>
                <a:lvl1pPr marL="0" indent="0" algn="l" defTabSz="609616" rtl="0" eaLnBrk="1" latinLnBrk="0" hangingPunct="1">
                  <a:lnSpc>
                    <a:spcPct val="90000"/>
                  </a:lnSpc>
                  <a:spcBef>
                    <a:spcPts val="400"/>
                  </a:spcBef>
                  <a:buFont typeface="Arial"/>
                  <a:buNone/>
                  <a:defRPr sz="1400" b="0" i="0" kern="1200">
                    <a:solidFill>
                      <a:schemeClr val="tx2"/>
                    </a:solidFill>
                    <a:latin typeface="BentonSans Light" panose="02000503000000020004" pitchFamily="2" charset="0"/>
                    <a:ea typeface="+mn-ea"/>
                    <a:cs typeface="+mn-cs"/>
                  </a:defRPr>
                </a:lvl1pPr>
                <a:lvl2pPr marL="4572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2pPr>
                <a:lvl3pPr marL="9144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3pPr>
                <a:lvl4pPr marL="13716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4pPr>
                <a:lvl5pPr marL="18288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5pPr>
                <a:lvl6pPr marL="3352887" indent="-304808" algn="l" defTabSz="609616" rtl="0" eaLnBrk="1" latinLnBrk="0" hangingPunct="1">
                  <a:spcBef>
                    <a:spcPct val="20000"/>
                  </a:spcBef>
                  <a:buFont typeface="Arial"/>
                  <a:buChar char="•"/>
                  <a:defRPr sz="2666" kern="1200">
                    <a:solidFill>
                      <a:schemeClr val="tx1"/>
                    </a:solidFill>
                    <a:latin typeface="+mn-lt"/>
                    <a:ea typeface="+mn-ea"/>
                    <a:cs typeface="+mn-cs"/>
                  </a:defRPr>
                </a:lvl6pPr>
                <a:lvl7pPr marL="3962504" indent="-304808" algn="l" defTabSz="609616" rtl="0" eaLnBrk="1" latinLnBrk="0" hangingPunct="1">
                  <a:spcBef>
                    <a:spcPct val="20000"/>
                  </a:spcBef>
                  <a:buFont typeface="Arial"/>
                  <a:buChar char="•"/>
                  <a:defRPr sz="2666" kern="1200">
                    <a:solidFill>
                      <a:schemeClr val="tx1"/>
                    </a:solidFill>
                    <a:latin typeface="+mn-lt"/>
                    <a:ea typeface="+mn-ea"/>
                    <a:cs typeface="+mn-cs"/>
                  </a:defRPr>
                </a:lvl7pPr>
                <a:lvl8pPr marL="4572120" indent="-304808" algn="l" defTabSz="609616" rtl="0" eaLnBrk="1" latinLnBrk="0" hangingPunct="1">
                  <a:spcBef>
                    <a:spcPct val="20000"/>
                  </a:spcBef>
                  <a:buFont typeface="Arial"/>
                  <a:buChar char="•"/>
                  <a:defRPr sz="2666" kern="1200">
                    <a:solidFill>
                      <a:schemeClr val="tx1"/>
                    </a:solidFill>
                    <a:latin typeface="+mn-lt"/>
                    <a:ea typeface="+mn-ea"/>
                    <a:cs typeface="+mn-cs"/>
                  </a:defRPr>
                </a:lvl8pPr>
                <a:lvl9pPr marL="5181735" indent="-304808" algn="l" defTabSz="609616" rtl="0" eaLnBrk="1" latinLnBrk="0" hangingPunct="1">
                  <a:spcBef>
                    <a:spcPct val="20000"/>
                  </a:spcBef>
                  <a:buFont typeface="Arial"/>
                  <a:buChar char="•"/>
                  <a:defRPr sz="2666" kern="1200">
                    <a:solidFill>
                      <a:schemeClr val="tx1"/>
                    </a:solidFill>
                    <a:latin typeface="+mn-lt"/>
                    <a:ea typeface="+mn-ea"/>
                    <a:cs typeface="+mn-cs"/>
                  </a:defRPr>
                </a:lvl9pPr>
              </a:lstStyle>
              <a:p>
                <a:pPr>
                  <a:spcBef>
                    <a:spcPts val="2400"/>
                  </a:spcBef>
                </a:pPr>
                <a:r>
                  <a:rPr lang="en-US" sz="1600" b="1" dirty="0">
                    <a:solidFill>
                      <a:schemeClr val="accent1"/>
                    </a:solidFill>
                    <a:latin typeface="+mj-lt"/>
                  </a:rPr>
                  <a:t>POINT OF PURCHASE, PAYMENT LOCATIONS</a:t>
                </a:r>
              </a:p>
              <a:p>
                <a:pPr>
                  <a:spcBef>
                    <a:spcPts val="0"/>
                  </a:spcBef>
                </a:pPr>
                <a:r>
                  <a:rPr lang="en-US" sz="1600" dirty="0">
                    <a:solidFill>
                      <a:schemeClr val="accent5"/>
                    </a:solidFill>
                    <a:latin typeface="Arial" panose="020B0604020202020204" pitchFamily="34" charset="0"/>
                  </a:rPr>
                  <a:t>Amex and/or multi-card signage at physical locations where payment transactions occur.</a:t>
                </a:r>
              </a:p>
            </p:txBody>
          </p:sp>
          <p:grpSp>
            <p:nvGrpSpPr>
              <p:cNvPr id="2" name="Group 1">
                <a:extLst>
                  <a:ext uri="{FF2B5EF4-FFF2-40B4-BE49-F238E27FC236}">
                    <a16:creationId xmlns:a16="http://schemas.microsoft.com/office/drawing/2014/main" xmlns="" id="{A9AA8DF1-A2B6-D042-88EF-698D443D2674}"/>
                  </a:ext>
                </a:extLst>
              </p:cNvPr>
              <p:cNvGrpSpPr>
                <a:grpSpLocks noChangeAspect="1"/>
              </p:cNvGrpSpPr>
              <p:nvPr/>
            </p:nvGrpSpPr>
            <p:grpSpPr>
              <a:xfrm>
                <a:off x="560717" y="5010088"/>
                <a:ext cx="822960" cy="822960"/>
                <a:chOff x="7178212" y="2402316"/>
                <a:chExt cx="1193849" cy="1193849"/>
              </a:xfrm>
            </p:grpSpPr>
            <p:sp>
              <p:nvSpPr>
                <p:cNvPr id="32" name="Oval 31">
                  <a:extLst>
                    <a:ext uri="{FF2B5EF4-FFF2-40B4-BE49-F238E27FC236}">
                      <a16:creationId xmlns:a16="http://schemas.microsoft.com/office/drawing/2014/main" xmlns="" id="{91B21959-DBC0-A649-8C03-76EE3E1947F7}"/>
                    </a:ext>
                  </a:extLst>
                </p:cNvPr>
                <p:cNvSpPr>
                  <a:spLocks noChangeAspect="1"/>
                </p:cNvSpPr>
                <p:nvPr/>
              </p:nvSpPr>
              <p:spPr>
                <a:xfrm>
                  <a:off x="7178212" y="2402316"/>
                  <a:ext cx="1193849" cy="1193849"/>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45" name="Freeform 44">
                  <a:extLst>
                    <a:ext uri="{FF2B5EF4-FFF2-40B4-BE49-F238E27FC236}">
                      <a16:creationId xmlns:a16="http://schemas.microsoft.com/office/drawing/2014/main" xmlns="" id="{1FAC570C-AF64-C743-9CD3-B24DF26ED23B}"/>
                    </a:ext>
                  </a:extLst>
                </p:cNvPr>
                <p:cNvSpPr>
                  <a:spLocks noChangeAspect="1"/>
                </p:cNvSpPr>
                <p:nvPr/>
              </p:nvSpPr>
              <p:spPr>
                <a:xfrm>
                  <a:off x="7492827" y="2732540"/>
                  <a:ext cx="564617" cy="533146"/>
                </a:xfrm>
                <a:custGeom>
                  <a:avLst/>
                  <a:gdLst>
                    <a:gd name="connsiteX0" fmla="*/ 331622 w 564617"/>
                    <a:gd name="connsiteY0" fmla="*/ 224945 h 533146"/>
                    <a:gd name="connsiteX1" fmla="*/ 429475 w 564617"/>
                    <a:gd name="connsiteY1" fmla="*/ 224945 h 533146"/>
                    <a:gd name="connsiteX2" fmla="*/ 429475 w 564617"/>
                    <a:gd name="connsiteY2" fmla="*/ 322786 h 533146"/>
                    <a:gd name="connsiteX3" fmla="*/ 331622 w 564617"/>
                    <a:gd name="connsiteY3" fmla="*/ 322786 h 533146"/>
                    <a:gd name="connsiteX4" fmla="*/ 213631 w 564617"/>
                    <a:gd name="connsiteY4" fmla="*/ 216873 h 533146"/>
                    <a:gd name="connsiteX5" fmla="*/ 232681 w 564617"/>
                    <a:gd name="connsiteY5" fmla="*/ 235923 h 533146"/>
                    <a:gd name="connsiteX6" fmla="*/ 232681 w 564617"/>
                    <a:gd name="connsiteY6" fmla="*/ 319616 h 533146"/>
                    <a:gd name="connsiteX7" fmla="*/ 213631 w 564617"/>
                    <a:gd name="connsiteY7" fmla="*/ 338666 h 533146"/>
                    <a:gd name="connsiteX8" fmla="*/ 194581 w 564617"/>
                    <a:gd name="connsiteY8" fmla="*/ 319616 h 533146"/>
                    <a:gd name="connsiteX9" fmla="*/ 194581 w 564617"/>
                    <a:gd name="connsiteY9" fmla="*/ 235923 h 533146"/>
                    <a:gd name="connsiteX10" fmla="*/ 213631 w 564617"/>
                    <a:gd name="connsiteY10" fmla="*/ 216873 h 533146"/>
                    <a:gd name="connsiteX11" fmla="*/ 66777 w 564617"/>
                    <a:gd name="connsiteY11" fmla="*/ 38103 h 533146"/>
                    <a:gd name="connsiteX12" fmla="*/ 66777 w 564617"/>
                    <a:gd name="connsiteY12" fmla="*/ 495049 h 533146"/>
                    <a:gd name="connsiteX13" fmla="*/ 262128 w 564617"/>
                    <a:gd name="connsiteY13" fmla="*/ 495049 h 533146"/>
                    <a:gd name="connsiteX14" fmla="*/ 262128 w 564617"/>
                    <a:gd name="connsiteY14" fmla="*/ 38103 h 533146"/>
                    <a:gd name="connsiteX15" fmla="*/ 300223 w 564617"/>
                    <a:gd name="connsiteY15" fmla="*/ 38095 h 533146"/>
                    <a:gd name="connsiteX16" fmla="*/ 300223 w 564617"/>
                    <a:gd name="connsiteY16" fmla="*/ 365679 h 533146"/>
                    <a:gd name="connsiteX17" fmla="*/ 493631 w 564617"/>
                    <a:gd name="connsiteY17" fmla="*/ 363964 h 533146"/>
                    <a:gd name="connsiteX18" fmla="*/ 493631 w 564617"/>
                    <a:gd name="connsiteY18" fmla="*/ 38095 h 533146"/>
                    <a:gd name="connsiteX19" fmla="*/ 19050 w 564617"/>
                    <a:gd name="connsiteY19" fmla="*/ 0 h 533146"/>
                    <a:gd name="connsiteX20" fmla="*/ 545567 w 564617"/>
                    <a:gd name="connsiteY20" fmla="*/ 0 h 533146"/>
                    <a:gd name="connsiteX21" fmla="*/ 564617 w 564617"/>
                    <a:gd name="connsiteY21" fmla="*/ 19050 h 533146"/>
                    <a:gd name="connsiteX22" fmla="*/ 545567 w 564617"/>
                    <a:gd name="connsiteY22" fmla="*/ 38100 h 533146"/>
                    <a:gd name="connsiteX23" fmla="*/ 531736 w 564617"/>
                    <a:gd name="connsiteY23" fmla="*/ 38100 h 533146"/>
                    <a:gd name="connsiteX24" fmla="*/ 531736 w 564617"/>
                    <a:gd name="connsiteY24" fmla="*/ 363614 h 533146"/>
                    <a:gd name="connsiteX25" fmla="*/ 544271 w 564617"/>
                    <a:gd name="connsiteY25" fmla="*/ 363525 h 533146"/>
                    <a:gd name="connsiteX26" fmla="*/ 544449 w 564617"/>
                    <a:gd name="connsiteY26" fmla="*/ 363525 h 533146"/>
                    <a:gd name="connsiteX27" fmla="*/ 563499 w 564617"/>
                    <a:gd name="connsiteY27" fmla="*/ 382397 h 533146"/>
                    <a:gd name="connsiteX28" fmla="*/ 544627 w 564617"/>
                    <a:gd name="connsiteY28" fmla="*/ 401625 h 533146"/>
                    <a:gd name="connsiteX29" fmla="*/ 300228 w 564617"/>
                    <a:gd name="connsiteY29" fmla="*/ 403771 h 533146"/>
                    <a:gd name="connsiteX30" fmla="*/ 300228 w 564617"/>
                    <a:gd name="connsiteY30" fmla="*/ 495046 h 533146"/>
                    <a:gd name="connsiteX31" fmla="*/ 545567 w 564617"/>
                    <a:gd name="connsiteY31" fmla="*/ 495046 h 533146"/>
                    <a:gd name="connsiteX32" fmla="*/ 564617 w 564617"/>
                    <a:gd name="connsiteY32" fmla="*/ 514096 h 533146"/>
                    <a:gd name="connsiteX33" fmla="*/ 545567 w 564617"/>
                    <a:gd name="connsiteY33" fmla="*/ 533146 h 533146"/>
                    <a:gd name="connsiteX34" fmla="*/ 19050 w 564617"/>
                    <a:gd name="connsiteY34" fmla="*/ 533146 h 533146"/>
                    <a:gd name="connsiteX35" fmla="*/ 0 w 564617"/>
                    <a:gd name="connsiteY35" fmla="*/ 514096 h 533146"/>
                    <a:gd name="connsiteX36" fmla="*/ 19050 w 564617"/>
                    <a:gd name="connsiteY36" fmla="*/ 495046 h 533146"/>
                    <a:gd name="connsiteX37" fmla="*/ 28677 w 564617"/>
                    <a:gd name="connsiteY37" fmla="*/ 495046 h 533146"/>
                    <a:gd name="connsiteX38" fmla="*/ 28677 w 564617"/>
                    <a:gd name="connsiteY38" fmla="*/ 38100 h 533146"/>
                    <a:gd name="connsiteX39" fmla="*/ 19050 w 564617"/>
                    <a:gd name="connsiteY39" fmla="*/ 38100 h 533146"/>
                    <a:gd name="connsiteX40" fmla="*/ 0 w 564617"/>
                    <a:gd name="connsiteY40" fmla="*/ 19050 h 533146"/>
                    <a:gd name="connsiteX41" fmla="*/ 19050 w 564617"/>
                    <a:gd name="connsiteY41" fmla="*/ 0 h 53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64617" h="533146">
                      <a:moveTo>
                        <a:pt x="331622" y="224945"/>
                      </a:moveTo>
                      <a:lnTo>
                        <a:pt x="429475" y="224945"/>
                      </a:lnTo>
                      <a:lnTo>
                        <a:pt x="429475" y="322786"/>
                      </a:lnTo>
                      <a:lnTo>
                        <a:pt x="331622" y="322786"/>
                      </a:lnTo>
                      <a:close/>
                      <a:moveTo>
                        <a:pt x="213631" y="216873"/>
                      </a:moveTo>
                      <a:cubicBezTo>
                        <a:pt x="224147" y="216873"/>
                        <a:pt x="232681" y="225407"/>
                        <a:pt x="232681" y="235923"/>
                      </a:cubicBezTo>
                      <a:lnTo>
                        <a:pt x="232681" y="319616"/>
                      </a:lnTo>
                      <a:cubicBezTo>
                        <a:pt x="232681" y="330132"/>
                        <a:pt x="224147" y="338666"/>
                        <a:pt x="213631" y="338666"/>
                      </a:cubicBezTo>
                      <a:cubicBezTo>
                        <a:pt x="203115" y="338666"/>
                        <a:pt x="194581" y="330132"/>
                        <a:pt x="194581" y="319616"/>
                      </a:cubicBezTo>
                      <a:lnTo>
                        <a:pt x="194581" y="235923"/>
                      </a:lnTo>
                      <a:cubicBezTo>
                        <a:pt x="194581" y="225407"/>
                        <a:pt x="203115" y="216873"/>
                        <a:pt x="213631" y="216873"/>
                      </a:cubicBezTo>
                      <a:close/>
                      <a:moveTo>
                        <a:pt x="66777" y="38103"/>
                      </a:moveTo>
                      <a:lnTo>
                        <a:pt x="66777" y="495049"/>
                      </a:lnTo>
                      <a:lnTo>
                        <a:pt x="262128" y="495049"/>
                      </a:lnTo>
                      <a:lnTo>
                        <a:pt x="262128" y="38103"/>
                      </a:lnTo>
                      <a:close/>
                      <a:moveTo>
                        <a:pt x="300223" y="38095"/>
                      </a:moveTo>
                      <a:lnTo>
                        <a:pt x="300223" y="365679"/>
                      </a:lnTo>
                      <a:lnTo>
                        <a:pt x="493631" y="363964"/>
                      </a:lnTo>
                      <a:lnTo>
                        <a:pt x="493631" y="38095"/>
                      </a:lnTo>
                      <a:close/>
                      <a:moveTo>
                        <a:pt x="19050" y="0"/>
                      </a:moveTo>
                      <a:lnTo>
                        <a:pt x="545567" y="0"/>
                      </a:lnTo>
                      <a:cubicBezTo>
                        <a:pt x="556082" y="0"/>
                        <a:pt x="564617" y="8522"/>
                        <a:pt x="564617" y="19050"/>
                      </a:cubicBezTo>
                      <a:cubicBezTo>
                        <a:pt x="564617" y="29578"/>
                        <a:pt x="556082" y="38100"/>
                        <a:pt x="545567" y="38100"/>
                      </a:cubicBezTo>
                      <a:lnTo>
                        <a:pt x="531736" y="38100"/>
                      </a:lnTo>
                      <a:lnTo>
                        <a:pt x="531736" y="363614"/>
                      </a:lnTo>
                      <a:lnTo>
                        <a:pt x="544271" y="363525"/>
                      </a:lnTo>
                      <a:lnTo>
                        <a:pt x="544449" y="363525"/>
                      </a:lnTo>
                      <a:cubicBezTo>
                        <a:pt x="554888" y="363525"/>
                        <a:pt x="563397" y="371945"/>
                        <a:pt x="563499" y="382397"/>
                      </a:cubicBezTo>
                      <a:cubicBezTo>
                        <a:pt x="563588" y="392925"/>
                        <a:pt x="555142" y="401523"/>
                        <a:pt x="544627" y="401625"/>
                      </a:cubicBezTo>
                      <a:lnTo>
                        <a:pt x="300228" y="403771"/>
                      </a:lnTo>
                      <a:lnTo>
                        <a:pt x="300228" y="495046"/>
                      </a:lnTo>
                      <a:lnTo>
                        <a:pt x="545567" y="495046"/>
                      </a:lnTo>
                      <a:cubicBezTo>
                        <a:pt x="556082" y="495046"/>
                        <a:pt x="564617" y="503580"/>
                        <a:pt x="564617" y="514096"/>
                      </a:cubicBezTo>
                      <a:cubicBezTo>
                        <a:pt x="564617" y="524612"/>
                        <a:pt x="556082" y="533146"/>
                        <a:pt x="545567" y="533146"/>
                      </a:cubicBezTo>
                      <a:lnTo>
                        <a:pt x="19050" y="533146"/>
                      </a:lnTo>
                      <a:cubicBezTo>
                        <a:pt x="8522" y="533146"/>
                        <a:pt x="0" y="524612"/>
                        <a:pt x="0" y="514096"/>
                      </a:cubicBezTo>
                      <a:cubicBezTo>
                        <a:pt x="0" y="503580"/>
                        <a:pt x="8522" y="495046"/>
                        <a:pt x="19050" y="495046"/>
                      </a:cubicBezTo>
                      <a:lnTo>
                        <a:pt x="28677" y="495046"/>
                      </a:lnTo>
                      <a:lnTo>
                        <a:pt x="28677" y="38100"/>
                      </a:lnTo>
                      <a:lnTo>
                        <a:pt x="19050" y="38100"/>
                      </a:lnTo>
                      <a:cubicBezTo>
                        <a:pt x="8522" y="38100"/>
                        <a:pt x="0" y="29578"/>
                        <a:pt x="0" y="19050"/>
                      </a:cubicBezTo>
                      <a:cubicBezTo>
                        <a:pt x="0" y="8522"/>
                        <a:pt x="8522" y="0"/>
                        <a:pt x="1905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grpSp>
          <p:nvGrpSpPr>
            <p:cNvPr id="23" name="Group 22">
              <a:extLst>
                <a:ext uri="{FF2B5EF4-FFF2-40B4-BE49-F238E27FC236}">
                  <a16:creationId xmlns:a16="http://schemas.microsoft.com/office/drawing/2014/main" xmlns="" id="{2D36A878-FC88-974D-A797-3F7D9F5AF878}"/>
                </a:ext>
              </a:extLst>
            </p:cNvPr>
            <p:cNvGrpSpPr/>
            <p:nvPr/>
          </p:nvGrpSpPr>
          <p:grpSpPr>
            <a:xfrm>
              <a:off x="560717" y="5989431"/>
              <a:ext cx="5694309" cy="822960"/>
              <a:chOff x="560717" y="5989431"/>
              <a:chExt cx="5694309" cy="822960"/>
            </a:xfrm>
          </p:grpSpPr>
          <p:sp>
            <p:nvSpPr>
              <p:cNvPr id="34" name="Text Placeholder 6">
                <a:extLst>
                  <a:ext uri="{FF2B5EF4-FFF2-40B4-BE49-F238E27FC236}">
                    <a16:creationId xmlns:a16="http://schemas.microsoft.com/office/drawing/2014/main" xmlns="" id="{74C32CCB-0867-D240-9418-3BF9F7129449}"/>
                  </a:ext>
                </a:extLst>
              </p:cNvPr>
              <p:cNvSpPr txBox="1">
                <a:spLocks/>
              </p:cNvSpPr>
              <p:nvPr/>
            </p:nvSpPr>
            <p:spPr>
              <a:xfrm>
                <a:off x="1638331" y="6068513"/>
                <a:ext cx="4616695" cy="664797"/>
              </a:xfrm>
              <a:prstGeom prst="rect">
                <a:avLst/>
              </a:prstGeom>
            </p:spPr>
            <p:txBody>
              <a:bodyPr vert="horz" wrap="square" lIns="0" tIns="0" rIns="0" bIns="0" rtlCol="0">
                <a:spAutoFit/>
              </a:bodyPr>
              <a:lstStyle>
                <a:lvl1pPr marL="0" indent="0" algn="l" defTabSz="609616" rtl="0" eaLnBrk="1" latinLnBrk="0" hangingPunct="1">
                  <a:lnSpc>
                    <a:spcPct val="90000"/>
                  </a:lnSpc>
                  <a:spcBef>
                    <a:spcPts val="400"/>
                  </a:spcBef>
                  <a:buFont typeface="Arial"/>
                  <a:buNone/>
                  <a:defRPr sz="1400" b="0" i="0" kern="1200">
                    <a:solidFill>
                      <a:schemeClr val="tx2"/>
                    </a:solidFill>
                    <a:latin typeface="BentonSans Light" panose="02000503000000020004" pitchFamily="2" charset="0"/>
                    <a:ea typeface="+mn-ea"/>
                    <a:cs typeface="+mn-cs"/>
                  </a:defRPr>
                </a:lvl1pPr>
                <a:lvl2pPr marL="4572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2pPr>
                <a:lvl3pPr marL="9144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3pPr>
                <a:lvl4pPr marL="13716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4pPr>
                <a:lvl5pPr marL="1828800" indent="-274320" algn="l" defTabSz="609616" rtl="0" eaLnBrk="1" latinLnBrk="0" hangingPunct="1">
                  <a:lnSpc>
                    <a:spcPct val="90000"/>
                  </a:lnSpc>
                  <a:spcBef>
                    <a:spcPts val="600"/>
                  </a:spcBef>
                  <a:buFont typeface="Arial"/>
                  <a:buChar char="»"/>
                  <a:defRPr sz="1400" kern="1200">
                    <a:solidFill>
                      <a:schemeClr val="tx2"/>
                    </a:solidFill>
                    <a:latin typeface="BentonSans Light" panose="02000503000000020004" pitchFamily="2" charset="0"/>
                    <a:ea typeface="+mn-ea"/>
                    <a:cs typeface="+mn-cs"/>
                  </a:defRPr>
                </a:lvl5pPr>
                <a:lvl6pPr marL="3352887" indent="-304808" algn="l" defTabSz="609616" rtl="0" eaLnBrk="1" latinLnBrk="0" hangingPunct="1">
                  <a:spcBef>
                    <a:spcPct val="20000"/>
                  </a:spcBef>
                  <a:buFont typeface="Arial"/>
                  <a:buChar char="•"/>
                  <a:defRPr sz="2666" kern="1200">
                    <a:solidFill>
                      <a:schemeClr val="tx1"/>
                    </a:solidFill>
                    <a:latin typeface="+mn-lt"/>
                    <a:ea typeface="+mn-ea"/>
                    <a:cs typeface="+mn-cs"/>
                  </a:defRPr>
                </a:lvl6pPr>
                <a:lvl7pPr marL="3962504" indent="-304808" algn="l" defTabSz="609616" rtl="0" eaLnBrk="1" latinLnBrk="0" hangingPunct="1">
                  <a:spcBef>
                    <a:spcPct val="20000"/>
                  </a:spcBef>
                  <a:buFont typeface="Arial"/>
                  <a:buChar char="•"/>
                  <a:defRPr sz="2666" kern="1200">
                    <a:solidFill>
                      <a:schemeClr val="tx1"/>
                    </a:solidFill>
                    <a:latin typeface="+mn-lt"/>
                    <a:ea typeface="+mn-ea"/>
                    <a:cs typeface="+mn-cs"/>
                  </a:defRPr>
                </a:lvl7pPr>
                <a:lvl8pPr marL="4572120" indent="-304808" algn="l" defTabSz="609616" rtl="0" eaLnBrk="1" latinLnBrk="0" hangingPunct="1">
                  <a:spcBef>
                    <a:spcPct val="20000"/>
                  </a:spcBef>
                  <a:buFont typeface="Arial"/>
                  <a:buChar char="•"/>
                  <a:defRPr sz="2666" kern="1200">
                    <a:solidFill>
                      <a:schemeClr val="tx1"/>
                    </a:solidFill>
                    <a:latin typeface="+mn-lt"/>
                    <a:ea typeface="+mn-ea"/>
                    <a:cs typeface="+mn-cs"/>
                  </a:defRPr>
                </a:lvl8pPr>
                <a:lvl9pPr marL="5181735" indent="-304808" algn="l" defTabSz="609616" rtl="0" eaLnBrk="1" latinLnBrk="0" hangingPunct="1">
                  <a:spcBef>
                    <a:spcPct val="20000"/>
                  </a:spcBef>
                  <a:buFont typeface="Arial"/>
                  <a:buChar char="•"/>
                  <a:defRPr sz="2666" kern="1200">
                    <a:solidFill>
                      <a:schemeClr val="tx1"/>
                    </a:solidFill>
                    <a:latin typeface="+mn-lt"/>
                    <a:ea typeface="+mn-ea"/>
                    <a:cs typeface="+mn-cs"/>
                  </a:defRPr>
                </a:lvl9pPr>
              </a:lstStyle>
              <a:p>
                <a:pPr>
                  <a:spcBef>
                    <a:spcPts val="2400"/>
                  </a:spcBef>
                </a:pPr>
                <a:r>
                  <a:rPr lang="en-US" sz="1600" b="1" dirty="0">
                    <a:solidFill>
                      <a:schemeClr val="accent1"/>
                    </a:solidFill>
                    <a:latin typeface="+mj-lt"/>
                  </a:rPr>
                  <a:t>INCENTIVES, SWEEPSTAKES, CONTESTS</a:t>
                </a:r>
              </a:p>
              <a:p>
                <a:pPr>
                  <a:spcBef>
                    <a:spcPts val="0"/>
                  </a:spcBef>
                </a:pPr>
                <a:r>
                  <a:rPr lang="en-US" sz="1600" dirty="0">
                    <a:solidFill>
                      <a:schemeClr val="accent5"/>
                    </a:solidFill>
                    <a:latin typeface="Arial" panose="020B0604020202020204" pitchFamily="34" charset="0"/>
                  </a:rPr>
                  <a:t>Use incentives and special promotions to change spend behavior.</a:t>
                </a:r>
              </a:p>
            </p:txBody>
          </p:sp>
          <p:grpSp>
            <p:nvGrpSpPr>
              <p:cNvPr id="3" name="Group 2">
                <a:extLst>
                  <a:ext uri="{FF2B5EF4-FFF2-40B4-BE49-F238E27FC236}">
                    <a16:creationId xmlns:a16="http://schemas.microsoft.com/office/drawing/2014/main" xmlns="" id="{B6DCA122-890C-E747-B73F-9C5AF5ED8A24}"/>
                  </a:ext>
                </a:extLst>
              </p:cNvPr>
              <p:cNvGrpSpPr>
                <a:grpSpLocks noChangeAspect="1"/>
              </p:cNvGrpSpPr>
              <p:nvPr/>
            </p:nvGrpSpPr>
            <p:grpSpPr>
              <a:xfrm>
                <a:off x="560717" y="5989431"/>
                <a:ext cx="822960" cy="822960"/>
                <a:chOff x="7178212" y="3908998"/>
                <a:chExt cx="1193849" cy="1193849"/>
              </a:xfrm>
            </p:grpSpPr>
            <p:sp>
              <p:nvSpPr>
                <p:cNvPr id="36" name="Oval 35">
                  <a:extLst>
                    <a:ext uri="{FF2B5EF4-FFF2-40B4-BE49-F238E27FC236}">
                      <a16:creationId xmlns:a16="http://schemas.microsoft.com/office/drawing/2014/main" xmlns="" id="{420FC56B-7238-EC4D-87B3-F5730D4E7FC0}"/>
                    </a:ext>
                  </a:extLst>
                </p:cNvPr>
                <p:cNvSpPr>
                  <a:spLocks noChangeAspect="1"/>
                </p:cNvSpPr>
                <p:nvPr/>
              </p:nvSpPr>
              <p:spPr>
                <a:xfrm>
                  <a:off x="7178212" y="3908998"/>
                  <a:ext cx="1193849" cy="119384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48" name="Freeform 47">
                  <a:extLst>
                    <a:ext uri="{FF2B5EF4-FFF2-40B4-BE49-F238E27FC236}">
                      <a16:creationId xmlns:a16="http://schemas.microsoft.com/office/drawing/2014/main" xmlns="" id="{50F0A68B-D97C-614E-A43D-83273190AD64}"/>
                    </a:ext>
                  </a:extLst>
                </p:cNvPr>
                <p:cNvSpPr/>
                <p:nvPr/>
              </p:nvSpPr>
              <p:spPr>
                <a:xfrm>
                  <a:off x="7508428" y="4201119"/>
                  <a:ext cx="533411" cy="533403"/>
                </a:xfrm>
                <a:custGeom>
                  <a:avLst/>
                  <a:gdLst>
                    <a:gd name="connsiteX0" fmla="*/ 478547 w 533411"/>
                    <a:gd name="connsiteY0" fmla="*/ 274109 h 533403"/>
                    <a:gd name="connsiteX1" fmla="*/ 462213 w 533411"/>
                    <a:gd name="connsiteY1" fmla="*/ 276927 h 533403"/>
                    <a:gd name="connsiteX2" fmla="*/ 388654 w 533411"/>
                    <a:gd name="connsiteY2" fmla="*/ 332375 h 533403"/>
                    <a:gd name="connsiteX3" fmla="*/ 393696 w 533411"/>
                    <a:gd name="connsiteY3" fmla="*/ 355603 h 533403"/>
                    <a:gd name="connsiteX4" fmla="*/ 377656 w 533411"/>
                    <a:gd name="connsiteY4" fmla="*/ 393132 h 533403"/>
                    <a:gd name="connsiteX5" fmla="*/ 335949 w 533411"/>
                    <a:gd name="connsiteY5" fmla="*/ 406403 h 533403"/>
                    <a:gd name="connsiteX6" fmla="*/ 228596 w 533411"/>
                    <a:gd name="connsiteY6" fmla="*/ 406403 h 533403"/>
                    <a:gd name="connsiteX7" fmla="*/ 209546 w 533411"/>
                    <a:gd name="connsiteY7" fmla="*/ 387353 h 533403"/>
                    <a:gd name="connsiteX8" fmla="*/ 228596 w 533411"/>
                    <a:gd name="connsiteY8" fmla="*/ 368303 h 533403"/>
                    <a:gd name="connsiteX9" fmla="*/ 336546 w 533411"/>
                    <a:gd name="connsiteY9" fmla="*/ 368303 h 533403"/>
                    <a:gd name="connsiteX10" fmla="*/ 337867 w 533411"/>
                    <a:gd name="connsiteY10" fmla="*/ 368354 h 533403"/>
                    <a:gd name="connsiteX11" fmla="*/ 351596 w 533411"/>
                    <a:gd name="connsiteY11" fmla="*/ 365331 h 533403"/>
                    <a:gd name="connsiteX12" fmla="*/ 355596 w 533411"/>
                    <a:gd name="connsiteY12" fmla="*/ 355679 h 533403"/>
                    <a:gd name="connsiteX13" fmla="*/ 352917 w 533411"/>
                    <a:gd name="connsiteY13" fmla="*/ 347056 h 533403"/>
                    <a:gd name="connsiteX14" fmla="*/ 337842 w 533411"/>
                    <a:gd name="connsiteY14" fmla="*/ 342852 h 533403"/>
                    <a:gd name="connsiteX15" fmla="*/ 336546 w 533411"/>
                    <a:gd name="connsiteY15" fmla="*/ 342903 h 533403"/>
                    <a:gd name="connsiteX16" fmla="*/ 279396 w 533411"/>
                    <a:gd name="connsiteY16" fmla="*/ 342903 h 533403"/>
                    <a:gd name="connsiteX17" fmla="*/ 209648 w 533411"/>
                    <a:gd name="connsiteY17" fmla="*/ 329149 h 533403"/>
                    <a:gd name="connsiteX18" fmla="*/ 126946 w 533411"/>
                    <a:gd name="connsiteY18" fmla="*/ 344453 h 533403"/>
                    <a:gd name="connsiteX19" fmla="*/ 45475 w 533411"/>
                    <a:gd name="connsiteY19" fmla="*/ 420500 h 533403"/>
                    <a:gd name="connsiteX20" fmla="*/ 104378 w 533411"/>
                    <a:gd name="connsiteY20" fmla="*/ 488458 h 533403"/>
                    <a:gd name="connsiteX21" fmla="*/ 166379 w 533411"/>
                    <a:gd name="connsiteY21" fmla="*/ 441963 h 533403"/>
                    <a:gd name="connsiteX22" fmla="*/ 177796 w 533411"/>
                    <a:gd name="connsiteY22" fmla="*/ 438153 h 533403"/>
                    <a:gd name="connsiteX23" fmla="*/ 360410 w 533411"/>
                    <a:gd name="connsiteY23" fmla="*/ 438153 h 533403"/>
                    <a:gd name="connsiteX24" fmla="*/ 493391 w 533411"/>
                    <a:gd name="connsiteY24" fmla="*/ 305171 h 533403"/>
                    <a:gd name="connsiteX25" fmla="*/ 487308 w 533411"/>
                    <a:gd name="connsiteY25" fmla="*/ 279225 h 533403"/>
                    <a:gd name="connsiteX26" fmla="*/ 478547 w 533411"/>
                    <a:gd name="connsiteY26" fmla="*/ 274109 h 533403"/>
                    <a:gd name="connsiteX27" fmla="*/ 465537 w 533411"/>
                    <a:gd name="connsiteY27" fmla="*/ 235907 h 533403"/>
                    <a:gd name="connsiteX28" fmla="*/ 515704 w 533411"/>
                    <a:gd name="connsiteY28" fmla="*/ 253838 h 533403"/>
                    <a:gd name="connsiteX29" fmla="*/ 522943 w 533411"/>
                    <a:gd name="connsiteY29" fmla="*/ 329314 h 533403"/>
                    <a:gd name="connsiteX30" fmla="*/ 521469 w 533411"/>
                    <a:gd name="connsiteY30" fmla="*/ 330965 h 533403"/>
                    <a:gd name="connsiteX31" fmla="*/ 381769 w 533411"/>
                    <a:gd name="connsiteY31" fmla="*/ 470665 h 533403"/>
                    <a:gd name="connsiteX32" fmla="*/ 368307 w 533411"/>
                    <a:gd name="connsiteY32" fmla="*/ 476253 h 533403"/>
                    <a:gd name="connsiteX33" fmla="*/ 184157 w 533411"/>
                    <a:gd name="connsiteY33" fmla="*/ 476253 h 533403"/>
                    <a:gd name="connsiteX34" fmla="*/ 113037 w 533411"/>
                    <a:gd name="connsiteY34" fmla="*/ 529593 h 533403"/>
                    <a:gd name="connsiteX35" fmla="*/ 101620 w 533411"/>
                    <a:gd name="connsiteY35" fmla="*/ 533403 h 533403"/>
                    <a:gd name="connsiteX36" fmla="*/ 87218 w 533411"/>
                    <a:gd name="connsiteY36" fmla="*/ 526824 h 533403"/>
                    <a:gd name="connsiteX37" fmla="*/ 4668 w 533411"/>
                    <a:gd name="connsiteY37" fmla="*/ 431574 h 533403"/>
                    <a:gd name="connsiteX38" fmla="*/ 6053 w 533411"/>
                    <a:gd name="connsiteY38" fmla="*/ 405171 h 533403"/>
                    <a:gd name="connsiteX39" fmla="*/ 101303 w 533411"/>
                    <a:gd name="connsiteY39" fmla="*/ 316271 h 533403"/>
                    <a:gd name="connsiteX40" fmla="*/ 223312 w 533411"/>
                    <a:gd name="connsiteY40" fmla="*/ 293601 h 533403"/>
                    <a:gd name="connsiteX41" fmla="*/ 279407 w 533411"/>
                    <a:gd name="connsiteY41" fmla="*/ 304803 h 533403"/>
                    <a:gd name="connsiteX42" fmla="*/ 336062 w 533411"/>
                    <a:gd name="connsiteY42" fmla="*/ 304803 h 533403"/>
                    <a:gd name="connsiteX43" fmla="*/ 358173 w 533411"/>
                    <a:gd name="connsiteY43" fmla="*/ 307622 h 533403"/>
                    <a:gd name="connsiteX44" fmla="*/ 440050 w 533411"/>
                    <a:gd name="connsiteY44" fmla="*/ 245938 h 533403"/>
                    <a:gd name="connsiteX45" fmla="*/ 441447 w 533411"/>
                    <a:gd name="connsiteY45" fmla="*/ 244973 h 533403"/>
                    <a:gd name="connsiteX46" fmla="*/ 465537 w 533411"/>
                    <a:gd name="connsiteY46" fmla="*/ 235907 h 533403"/>
                    <a:gd name="connsiteX47" fmla="*/ 203734 w 533411"/>
                    <a:gd name="connsiteY47" fmla="*/ 38099 h 533403"/>
                    <a:gd name="connsiteX48" fmla="*/ 152401 w 533411"/>
                    <a:gd name="connsiteY48" fmla="*/ 100164 h 533403"/>
                    <a:gd name="connsiteX49" fmla="*/ 191047 w 533411"/>
                    <a:gd name="connsiteY49" fmla="*/ 169646 h 533403"/>
                    <a:gd name="connsiteX50" fmla="*/ 266701 w 533411"/>
                    <a:gd name="connsiteY50" fmla="*/ 226656 h 533403"/>
                    <a:gd name="connsiteX51" fmla="*/ 342342 w 533411"/>
                    <a:gd name="connsiteY51" fmla="*/ 169646 h 533403"/>
                    <a:gd name="connsiteX52" fmla="*/ 381001 w 533411"/>
                    <a:gd name="connsiteY52" fmla="*/ 100164 h 533403"/>
                    <a:gd name="connsiteX53" fmla="*/ 329668 w 533411"/>
                    <a:gd name="connsiteY53" fmla="*/ 38099 h 533403"/>
                    <a:gd name="connsiteX54" fmla="*/ 281852 w 533411"/>
                    <a:gd name="connsiteY54" fmla="*/ 62508 h 533403"/>
                    <a:gd name="connsiteX55" fmla="*/ 266701 w 533411"/>
                    <a:gd name="connsiteY55" fmla="*/ 82422 h 533403"/>
                    <a:gd name="connsiteX56" fmla="*/ 251550 w 533411"/>
                    <a:gd name="connsiteY56" fmla="*/ 62496 h 533403"/>
                    <a:gd name="connsiteX57" fmla="*/ 203734 w 533411"/>
                    <a:gd name="connsiteY57" fmla="*/ 38099 h 533403"/>
                    <a:gd name="connsiteX58" fmla="*/ 203730 w 533411"/>
                    <a:gd name="connsiteY58" fmla="*/ 0 h 533403"/>
                    <a:gd name="connsiteX59" fmla="*/ 266697 w 533411"/>
                    <a:gd name="connsiteY59" fmla="*/ 23152 h 533403"/>
                    <a:gd name="connsiteX60" fmla="*/ 329664 w 533411"/>
                    <a:gd name="connsiteY60" fmla="*/ 0 h 533403"/>
                    <a:gd name="connsiteX61" fmla="*/ 419097 w 533411"/>
                    <a:gd name="connsiteY61" fmla="*/ 100165 h 533403"/>
                    <a:gd name="connsiteX62" fmla="*/ 369072 w 533411"/>
                    <a:gd name="connsiteY62" fmla="*/ 196812 h 533403"/>
                    <a:gd name="connsiteX63" fmla="*/ 280299 w 533411"/>
                    <a:gd name="connsiteY63" fmla="*/ 262953 h 533403"/>
                    <a:gd name="connsiteX64" fmla="*/ 266697 w 533411"/>
                    <a:gd name="connsiteY64" fmla="*/ 266700 h 533403"/>
                    <a:gd name="connsiteX65" fmla="*/ 253095 w 533411"/>
                    <a:gd name="connsiteY65" fmla="*/ 262941 h 533403"/>
                    <a:gd name="connsiteX66" fmla="*/ 164322 w 533411"/>
                    <a:gd name="connsiteY66" fmla="*/ 196799 h 533403"/>
                    <a:gd name="connsiteX67" fmla="*/ 114297 w 533411"/>
                    <a:gd name="connsiteY67" fmla="*/ 100165 h 533403"/>
                    <a:gd name="connsiteX68" fmla="*/ 203730 w 533411"/>
                    <a:gd name="connsiteY68" fmla="*/ 0 h 533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33411" h="533403">
                      <a:moveTo>
                        <a:pt x="478547" y="274109"/>
                      </a:moveTo>
                      <a:cubicBezTo>
                        <a:pt x="474263" y="272936"/>
                        <a:pt x="468716" y="273085"/>
                        <a:pt x="462213" y="276927"/>
                      </a:cubicBezTo>
                      <a:lnTo>
                        <a:pt x="388654" y="332375"/>
                      </a:lnTo>
                      <a:cubicBezTo>
                        <a:pt x="391601" y="338407"/>
                        <a:pt x="393696" y="346053"/>
                        <a:pt x="393696" y="355603"/>
                      </a:cubicBezTo>
                      <a:cubicBezTo>
                        <a:pt x="393709" y="357826"/>
                        <a:pt x="393341" y="378438"/>
                        <a:pt x="377656" y="393132"/>
                      </a:cubicBezTo>
                      <a:cubicBezTo>
                        <a:pt x="370392" y="399926"/>
                        <a:pt x="357247" y="407711"/>
                        <a:pt x="335949" y="406403"/>
                      </a:cubicBezTo>
                      <a:lnTo>
                        <a:pt x="228596" y="406403"/>
                      </a:lnTo>
                      <a:cubicBezTo>
                        <a:pt x="218081" y="406403"/>
                        <a:pt x="209546" y="397869"/>
                        <a:pt x="209546" y="387353"/>
                      </a:cubicBezTo>
                      <a:cubicBezTo>
                        <a:pt x="209546" y="376838"/>
                        <a:pt x="218081" y="368303"/>
                        <a:pt x="228596" y="368303"/>
                      </a:cubicBezTo>
                      <a:lnTo>
                        <a:pt x="336546" y="368303"/>
                      </a:lnTo>
                      <a:cubicBezTo>
                        <a:pt x="336991" y="368303"/>
                        <a:pt x="337435" y="368316"/>
                        <a:pt x="337867" y="368354"/>
                      </a:cubicBezTo>
                      <a:cubicBezTo>
                        <a:pt x="342363" y="368608"/>
                        <a:pt x="348357" y="368379"/>
                        <a:pt x="351596" y="365331"/>
                      </a:cubicBezTo>
                      <a:cubicBezTo>
                        <a:pt x="355126" y="362017"/>
                        <a:pt x="355596" y="355730"/>
                        <a:pt x="355596" y="355679"/>
                      </a:cubicBezTo>
                      <a:cubicBezTo>
                        <a:pt x="355596" y="349545"/>
                        <a:pt x="353653" y="347742"/>
                        <a:pt x="352917" y="347056"/>
                      </a:cubicBezTo>
                      <a:cubicBezTo>
                        <a:pt x="349005" y="343386"/>
                        <a:pt x="340433" y="342763"/>
                        <a:pt x="337842" y="342852"/>
                      </a:cubicBezTo>
                      <a:cubicBezTo>
                        <a:pt x="337410" y="342890"/>
                        <a:pt x="336991" y="342903"/>
                        <a:pt x="336546" y="342903"/>
                      </a:cubicBezTo>
                      <a:lnTo>
                        <a:pt x="279396" y="342903"/>
                      </a:lnTo>
                      <a:cubicBezTo>
                        <a:pt x="249615" y="342903"/>
                        <a:pt x="211274" y="329708"/>
                        <a:pt x="209648" y="329149"/>
                      </a:cubicBezTo>
                      <a:cubicBezTo>
                        <a:pt x="165998" y="310785"/>
                        <a:pt x="128520" y="343068"/>
                        <a:pt x="126946" y="344453"/>
                      </a:cubicBezTo>
                      <a:lnTo>
                        <a:pt x="45475" y="420500"/>
                      </a:lnTo>
                      <a:lnTo>
                        <a:pt x="104378" y="488458"/>
                      </a:lnTo>
                      <a:lnTo>
                        <a:pt x="166379" y="441963"/>
                      </a:lnTo>
                      <a:cubicBezTo>
                        <a:pt x="169681" y="439487"/>
                        <a:pt x="173682" y="438153"/>
                        <a:pt x="177796" y="438153"/>
                      </a:cubicBezTo>
                      <a:lnTo>
                        <a:pt x="360410" y="438153"/>
                      </a:lnTo>
                      <a:lnTo>
                        <a:pt x="493391" y="305171"/>
                      </a:lnTo>
                      <a:cubicBezTo>
                        <a:pt x="495207" y="302162"/>
                        <a:pt x="499005" y="292662"/>
                        <a:pt x="487308" y="279225"/>
                      </a:cubicBezTo>
                      <a:cubicBezTo>
                        <a:pt x="485854" y="277778"/>
                        <a:pt x="482832" y="275282"/>
                        <a:pt x="478547" y="274109"/>
                      </a:cubicBezTo>
                      <a:close/>
                      <a:moveTo>
                        <a:pt x="465537" y="235907"/>
                      </a:moveTo>
                      <a:cubicBezTo>
                        <a:pt x="488503" y="232640"/>
                        <a:pt x="507379" y="244732"/>
                        <a:pt x="515704" y="253838"/>
                      </a:cubicBezTo>
                      <a:cubicBezTo>
                        <a:pt x="543542" y="285753"/>
                        <a:pt x="532582" y="317134"/>
                        <a:pt x="522943" y="329314"/>
                      </a:cubicBezTo>
                      <a:cubicBezTo>
                        <a:pt x="522485" y="329898"/>
                        <a:pt x="521990" y="330444"/>
                        <a:pt x="521469" y="330965"/>
                      </a:cubicBezTo>
                      <a:lnTo>
                        <a:pt x="381769" y="470665"/>
                      </a:lnTo>
                      <a:cubicBezTo>
                        <a:pt x="378201" y="474233"/>
                        <a:pt x="373349" y="476253"/>
                        <a:pt x="368307" y="476253"/>
                      </a:cubicBezTo>
                      <a:lnTo>
                        <a:pt x="184157" y="476253"/>
                      </a:lnTo>
                      <a:lnTo>
                        <a:pt x="113037" y="529593"/>
                      </a:lnTo>
                      <a:cubicBezTo>
                        <a:pt x="109608" y="532145"/>
                        <a:pt x="105608" y="533403"/>
                        <a:pt x="101620" y="533403"/>
                      </a:cubicBezTo>
                      <a:cubicBezTo>
                        <a:pt x="96273" y="533403"/>
                        <a:pt x="90965" y="531155"/>
                        <a:pt x="87218" y="526824"/>
                      </a:cubicBezTo>
                      <a:lnTo>
                        <a:pt x="4668" y="431574"/>
                      </a:lnTo>
                      <a:cubicBezTo>
                        <a:pt x="-2063" y="423840"/>
                        <a:pt x="-1440" y="412168"/>
                        <a:pt x="6053" y="405171"/>
                      </a:cubicBezTo>
                      <a:lnTo>
                        <a:pt x="101303" y="316271"/>
                      </a:lnTo>
                      <a:cubicBezTo>
                        <a:pt x="103881" y="313959"/>
                        <a:pt x="158313" y="266207"/>
                        <a:pt x="223312" y="293601"/>
                      </a:cubicBezTo>
                      <a:cubicBezTo>
                        <a:pt x="231503" y="296395"/>
                        <a:pt x="260053" y="304803"/>
                        <a:pt x="279407" y="304803"/>
                      </a:cubicBezTo>
                      <a:lnTo>
                        <a:pt x="336062" y="304803"/>
                      </a:lnTo>
                      <a:cubicBezTo>
                        <a:pt x="339072" y="304676"/>
                        <a:pt x="348064" y="304612"/>
                        <a:pt x="358173" y="307622"/>
                      </a:cubicBezTo>
                      <a:lnTo>
                        <a:pt x="440050" y="245938"/>
                      </a:lnTo>
                      <a:cubicBezTo>
                        <a:pt x="440494" y="245595"/>
                        <a:pt x="440964" y="245265"/>
                        <a:pt x="441447" y="244973"/>
                      </a:cubicBezTo>
                      <a:cubicBezTo>
                        <a:pt x="449772" y="239792"/>
                        <a:pt x="457882" y="236996"/>
                        <a:pt x="465537" y="235907"/>
                      </a:cubicBezTo>
                      <a:close/>
                      <a:moveTo>
                        <a:pt x="203734" y="38099"/>
                      </a:moveTo>
                      <a:cubicBezTo>
                        <a:pt x="182411" y="38099"/>
                        <a:pt x="152401" y="57365"/>
                        <a:pt x="152401" y="100164"/>
                      </a:cubicBezTo>
                      <a:cubicBezTo>
                        <a:pt x="152401" y="121030"/>
                        <a:pt x="165406" y="144411"/>
                        <a:pt x="191047" y="169646"/>
                      </a:cubicBezTo>
                      <a:cubicBezTo>
                        <a:pt x="210161" y="188467"/>
                        <a:pt x="235599" y="207619"/>
                        <a:pt x="266701" y="226656"/>
                      </a:cubicBezTo>
                      <a:cubicBezTo>
                        <a:pt x="297841" y="207606"/>
                        <a:pt x="323254" y="188454"/>
                        <a:pt x="342342" y="169646"/>
                      </a:cubicBezTo>
                      <a:cubicBezTo>
                        <a:pt x="368009" y="144411"/>
                        <a:pt x="381001" y="121030"/>
                        <a:pt x="381001" y="100164"/>
                      </a:cubicBezTo>
                      <a:cubicBezTo>
                        <a:pt x="381001" y="57365"/>
                        <a:pt x="350991" y="38099"/>
                        <a:pt x="329668" y="38099"/>
                      </a:cubicBezTo>
                      <a:cubicBezTo>
                        <a:pt x="309995" y="38099"/>
                        <a:pt x="294362" y="46087"/>
                        <a:pt x="281852" y="62508"/>
                      </a:cubicBezTo>
                      <a:lnTo>
                        <a:pt x="266701" y="82422"/>
                      </a:lnTo>
                      <a:lnTo>
                        <a:pt x="251550" y="62496"/>
                      </a:lnTo>
                      <a:cubicBezTo>
                        <a:pt x="239053" y="46087"/>
                        <a:pt x="223419" y="38099"/>
                        <a:pt x="203734" y="38099"/>
                      </a:cubicBezTo>
                      <a:close/>
                      <a:moveTo>
                        <a:pt x="203730" y="0"/>
                      </a:moveTo>
                      <a:cubicBezTo>
                        <a:pt x="227759" y="0"/>
                        <a:pt x="249184" y="7938"/>
                        <a:pt x="266697" y="23152"/>
                      </a:cubicBezTo>
                      <a:cubicBezTo>
                        <a:pt x="284223" y="7938"/>
                        <a:pt x="305648" y="0"/>
                        <a:pt x="329664" y="0"/>
                      </a:cubicBezTo>
                      <a:cubicBezTo>
                        <a:pt x="372678" y="0"/>
                        <a:pt x="419097" y="38303"/>
                        <a:pt x="419097" y="100165"/>
                      </a:cubicBezTo>
                      <a:cubicBezTo>
                        <a:pt x="419097" y="132067"/>
                        <a:pt x="402739" y="163690"/>
                        <a:pt x="369072" y="196812"/>
                      </a:cubicBezTo>
                      <a:cubicBezTo>
                        <a:pt x="346618" y="218910"/>
                        <a:pt x="316748" y="241173"/>
                        <a:pt x="280299" y="262953"/>
                      </a:cubicBezTo>
                      <a:cubicBezTo>
                        <a:pt x="276197" y="265392"/>
                        <a:pt x="271498" y="266700"/>
                        <a:pt x="266697" y="266700"/>
                      </a:cubicBezTo>
                      <a:cubicBezTo>
                        <a:pt x="261909" y="266700"/>
                        <a:pt x="257197" y="265392"/>
                        <a:pt x="253095" y="262941"/>
                      </a:cubicBezTo>
                      <a:cubicBezTo>
                        <a:pt x="216672" y="241186"/>
                        <a:pt x="186801" y="218923"/>
                        <a:pt x="164322" y="196799"/>
                      </a:cubicBezTo>
                      <a:cubicBezTo>
                        <a:pt x="130655" y="163678"/>
                        <a:pt x="114297" y="132055"/>
                        <a:pt x="114297" y="100165"/>
                      </a:cubicBezTo>
                      <a:cubicBezTo>
                        <a:pt x="114297" y="38303"/>
                        <a:pt x="160728" y="0"/>
                        <a:pt x="20373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grpSp>
          <p:nvGrpSpPr>
            <p:cNvPr id="15" name="Group 14">
              <a:extLst>
                <a:ext uri="{FF2B5EF4-FFF2-40B4-BE49-F238E27FC236}">
                  <a16:creationId xmlns:a16="http://schemas.microsoft.com/office/drawing/2014/main" xmlns="" id="{9399368B-79EB-DC48-B2D7-9DF2D7A1A4EE}"/>
                </a:ext>
              </a:extLst>
            </p:cNvPr>
            <p:cNvGrpSpPr/>
            <p:nvPr/>
          </p:nvGrpSpPr>
          <p:grpSpPr>
            <a:xfrm>
              <a:off x="562250" y="2072053"/>
              <a:ext cx="5692776" cy="822960"/>
              <a:chOff x="562250" y="2072053"/>
              <a:chExt cx="5692776" cy="822960"/>
            </a:xfrm>
          </p:grpSpPr>
          <p:grpSp>
            <p:nvGrpSpPr>
              <p:cNvPr id="21" name="Group 20">
                <a:extLst>
                  <a:ext uri="{FF2B5EF4-FFF2-40B4-BE49-F238E27FC236}">
                    <a16:creationId xmlns:a16="http://schemas.microsoft.com/office/drawing/2014/main" xmlns="" id="{66662605-499F-E640-819E-7879BA5EAD45}"/>
                  </a:ext>
                </a:extLst>
              </p:cNvPr>
              <p:cNvGrpSpPr>
                <a:grpSpLocks noChangeAspect="1"/>
              </p:cNvGrpSpPr>
              <p:nvPr/>
            </p:nvGrpSpPr>
            <p:grpSpPr>
              <a:xfrm>
                <a:off x="562250" y="2072053"/>
                <a:ext cx="820202" cy="822960"/>
                <a:chOff x="2846716" y="2319307"/>
                <a:chExt cx="1193849" cy="1193849"/>
              </a:xfrm>
            </p:grpSpPr>
            <p:sp>
              <p:nvSpPr>
                <p:cNvPr id="19" name="Oval 18">
                  <a:extLst>
                    <a:ext uri="{FF2B5EF4-FFF2-40B4-BE49-F238E27FC236}">
                      <a16:creationId xmlns:a16="http://schemas.microsoft.com/office/drawing/2014/main" xmlns="" id="{7173C4C6-9D27-2042-A54F-2514A4E05089}"/>
                    </a:ext>
                  </a:extLst>
                </p:cNvPr>
                <p:cNvSpPr/>
                <p:nvPr/>
              </p:nvSpPr>
              <p:spPr>
                <a:xfrm>
                  <a:off x="2846716" y="2319307"/>
                  <a:ext cx="1193849" cy="119384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20" name="Freeform 19">
                  <a:extLst>
                    <a:ext uri="{FF2B5EF4-FFF2-40B4-BE49-F238E27FC236}">
                      <a16:creationId xmlns:a16="http://schemas.microsoft.com/office/drawing/2014/main" xmlns="" id="{30182221-91A6-FA4B-BF34-2D0D02972276}"/>
                    </a:ext>
                  </a:extLst>
                </p:cNvPr>
                <p:cNvSpPr/>
                <p:nvPr/>
              </p:nvSpPr>
              <p:spPr>
                <a:xfrm>
                  <a:off x="3176940" y="2649531"/>
                  <a:ext cx="533400" cy="533400"/>
                </a:xfrm>
                <a:custGeom>
                  <a:avLst/>
                  <a:gdLst>
                    <a:gd name="connsiteX0" fmla="*/ 184682 w 533400"/>
                    <a:gd name="connsiteY0" fmla="*/ 457200 h 533400"/>
                    <a:gd name="connsiteX1" fmla="*/ 178332 w 533400"/>
                    <a:gd name="connsiteY1" fmla="*/ 495300 h 533400"/>
                    <a:gd name="connsiteX2" fmla="*/ 355078 w 533400"/>
                    <a:gd name="connsiteY2" fmla="*/ 495300 h 533400"/>
                    <a:gd name="connsiteX3" fmla="*/ 348728 w 533400"/>
                    <a:gd name="connsiteY3" fmla="*/ 457200 h 533400"/>
                    <a:gd name="connsiteX4" fmla="*/ 266700 w 533400"/>
                    <a:gd name="connsiteY4" fmla="*/ 361950 h 533400"/>
                    <a:gd name="connsiteX5" fmla="*/ 285750 w 533400"/>
                    <a:gd name="connsiteY5" fmla="*/ 381000 h 533400"/>
                    <a:gd name="connsiteX6" fmla="*/ 266700 w 533400"/>
                    <a:gd name="connsiteY6" fmla="*/ 400050 h 533400"/>
                    <a:gd name="connsiteX7" fmla="*/ 247650 w 533400"/>
                    <a:gd name="connsiteY7" fmla="*/ 381000 h 533400"/>
                    <a:gd name="connsiteX8" fmla="*/ 266700 w 533400"/>
                    <a:gd name="connsiteY8" fmla="*/ 361950 h 533400"/>
                    <a:gd name="connsiteX9" fmla="*/ 38100 w 533400"/>
                    <a:gd name="connsiteY9" fmla="*/ 342900 h 533400"/>
                    <a:gd name="connsiteX10" fmla="*/ 38100 w 533400"/>
                    <a:gd name="connsiteY10" fmla="*/ 419100 h 533400"/>
                    <a:gd name="connsiteX11" fmla="*/ 152400 w 533400"/>
                    <a:gd name="connsiteY11" fmla="*/ 419100 h 533400"/>
                    <a:gd name="connsiteX12" fmla="*/ 381000 w 533400"/>
                    <a:gd name="connsiteY12" fmla="*/ 419100 h 533400"/>
                    <a:gd name="connsiteX13" fmla="*/ 495300 w 533400"/>
                    <a:gd name="connsiteY13" fmla="*/ 419100 h 533400"/>
                    <a:gd name="connsiteX14" fmla="*/ 495300 w 533400"/>
                    <a:gd name="connsiteY14" fmla="*/ 342900 h 533400"/>
                    <a:gd name="connsiteX15" fmla="*/ 38096 w 533400"/>
                    <a:gd name="connsiteY15" fmla="*/ 38099 h 533400"/>
                    <a:gd name="connsiteX16" fmla="*/ 38096 w 533400"/>
                    <a:gd name="connsiteY16" fmla="*/ 304799 h 533400"/>
                    <a:gd name="connsiteX17" fmla="*/ 495296 w 533400"/>
                    <a:gd name="connsiteY17" fmla="*/ 304799 h 533400"/>
                    <a:gd name="connsiteX18" fmla="*/ 495296 w 533400"/>
                    <a:gd name="connsiteY18" fmla="*/ 38099 h 533400"/>
                    <a:gd name="connsiteX19" fmla="*/ 38100 w 533400"/>
                    <a:gd name="connsiteY19" fmla="*/ 0 h 533400"/>
                    <a:gd name="connsiteX20" fmla="*/ 495300 w 533400"/>
                    <a:gd name="connsiteY20" fmla="*/ 0 h 533400"/>
                    <a:gd name="connsiteX21" fmla="*/ 533400 w 533400"/>
                    <a:gd name="connsiteY21" fmla="*/ 38100 h 533400"/>
                    <a:gd name="connsiteX22" fmla="*/ 533400 w 533400"/>
                    <a:gd name="connsiteY22" fmla="*/ 419100 h 533400"/>
                    <a:gd name="connsiteX23" fmla="*/ 495300 w 533400"/>
                    <a:gd name="connsiteY23" fmla="*/ 457200 h 533400"/>
                    <a:gd name="connsiteX24" fmla="*/ 387350 w 533400"/>
                    <a:gd name="connsiteY24" fmla="*/ 457200 h 533400"/>
                    <a:gd name="connsiteX25" fmla="*/ 393700 w 533400"/>
                    <a:gd name="connsiteY25" fmla="*/ 495300 h 533400"/>
                    <a:gd name="connsiteX26" fmla="*/ 514350 w 533400"/>
                    <a:gd name="connsiteY26" fmla="*/ 495300 h 533400"/>
                    <a:gd name="connsiteX27" fmla="*/ 533400 w 533400"/>
                    <a:gd name="connsiteY27" fmla="*/ 514350 h 533400"/>
                    <a:gd name="connsiteX28" fmla="*/ 514350 w 533400"/>
                    <a:gd name="connsiteY28" fmla="*/ 533400 h 533400"/>
                    <a:gd name="connsiteX29" fmla="*/ 400050 w 533400"/>
                    <a:gd name="connsiteY29" fmla="*/ 533400 h 533400"/>
                    <a:gd name="connsiteX30" fmla="*/ 133350 w 533400"/>
                    <a:gd name="connsiteY30" fmla="*/ 533400 h 533400"/>
                    <a:gd name="connsiteX31" fmla="*/ 19050 w 533400"/>
                    <a:gd name="connsiteY31" fmla="*/ 533400 h 533400"/>
                    <a:gd name="connsiteX32" fmla="*/ 0 w 533400"/>
                    <a:gd name="connsiteY32" fmla="*/ 514350 h 533400"/>
                    <a:gd name="connsiteX33" fmla="*/ 19050 w 533400"/>
                    <a:gd name="connsiteY33" fmla="*/ 495300 h 533400"/>
                    <a:gd name="connsiteX34" fmla="*/ 139700 w 533400"/>
                    <a:gd name="connsiteY34" fmla="*/ 495300 h 533400"/>
                    <a:gd name="connsiteX35" fmla="*/ 146050 w 533400"/>
                    <a:gd name="connsiteY35" fmla="*/ 457200 h 533400"/>
                    <a:gd name="connsiteX36" fmla="*/ 38100 w 533400"/>
                    <a:gd name="connsiteY36" fmla="*/ 457200 h 533400"/>
                    <a:gd name="connsiteX37" fmla="*/ 0 w 533400"/>
                    <a:gd name="connsiteY37" fmla="*/ 419100 h 533400"/>
                    <a:gd name="connsiteX38" fmla="*/ 0 w 533400"/>
                    <a:gd name="connsiteY38" fmla="*/ 38100 h 533400"/>
                    <a:gd name="connsiteX39" fmla="*/ 38100 w 533400"/>
                    <a:gd name="connsiteY39"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33400" h="533400">
                      <a:moveTo>
                        <a:pt x="184682" y="457200"/>
                      </a:moveTo>
                      <a:lnTo>
                        <a:pt x="178332" y="495300"/>
                      </a:lnTo>
                      <a:lnTo>
                        <a:pt x="355078" y="495300"/>
                      </a:lnTo>
                      <a:lnTo>
                        <a:pt x="348728" y="457200"/>
                      </a:lnTo>
                      <a:close/>
                      <a:moveTo>
                        <a:pt x="266700" y="361950"/>
                      </a:moveTo>
                      <a:cubicBezTo>
                        <a:pt x="277228" y="361950"/>
                        <a:pt x="285750" y="370472"/>
                        <a:pt x="285750" y="381000"/>
                      </a:cubicBezTo>
                      <a:cubicBezTo>
                        <a:pt x="285750" y="391516"/>
                        <a:pt x="277228" y="400050"/>
                        <a:pt x="266700" y="400050"/>
                      </a:cubicBezTo>
                      <a:cubicBezTo>
                        <a:pt x="256184" y="400050"/>
                        <a:pt x="247650" y="391516"/>
                        <a:pt x="247650" y="381000"/>
                      </a:cubicBezTo>
                      <a:cubicBezTo>
                        <a:pt x="247650" y="370472"/>
                        <a:pt x="256184" y="361950"/>
                        <a:pt x="266700" y="361950"/>
                      </a:cubicBezTo>
                      <a:close/>
                      <a:moveTo>
                        <a:pt x="38100" y="342900"/>
                      </a:moveTo>
                      <a:lnTo>
                        <a:pt x="38100" y="419100"/>
                      </a:lnTo>
                      <a:lnTo>
                        <a:pt x="152400" y="419100"/>
                      </a:lnTo>
                      <a:lnTo>
                        <a:pt x="381000" y="419100"/>
                      </a:lnTo>
                      <a:lnTo>
                        <a:pt x="495300" y="419100"/>
                      </a:lnTo>
                      <a:lnTo>
                        <a:pt x="495300" y="342900"/>
                      </a:lnTo>
                      <a:close/>
                      <a:moveTo>
                        <a:pt x="38096" y="38099"/>
                      </a:moveTo>
                      <a:lnTo>
                        <a:pt x="38096" y="304799"/>
                      </a:lnTo>
                      <a:lnTo>
                        <a:pt x="495296" y="304799"/>
                      </a:lnTo>
                      <a:lnTo>
                        <a:pt x="495296" y="38099"/>
                      </a:lnTo>
                      <a:close/>
                      <a:moveTo>
                        <a:pt x="38100" y="0"/>
                      </a:moveTo>
                      <a:lnTo>
                        <a:pt x="495300" y="0"/>
                      </a:lnTo>
                      <a:cubicBezTo>
                        <a:pt x="516255" y="0"/>
                        <a:pt x="533400" y="17145"/>
                        <a:pt x="533400" y="38100"/>
                      </a:cubicBezTo>
                      <a:lnTo>
                        <a:pt x="533400" y="419100"/>
                      </a:lnTo>
                      <a:cubicBezTo>
                        <a:pt x="533400" y="440042"/>
                        <a:pt x="516255" y="457200"/>
                        <a:pt x="495300" y="457200"/>
                      </a:cubicBezTo>
                      <a:lnTo>
                        <a:pt x="387350" y="457200"/>
                      </a:lnTo>
                      <a:lnTo>
                        <a:pt x="393700" y="495300"/>
                      </a:lnTo>
                      <a:lnTo>
                        <a:pt x="514350" y="495300"/>
                      </a:lnTo>
                      <a:cubicBezTo>
                        <a:pt x="524866" y="495300"/>
                        <a:pt x="533400" y="503834"/>
                        <a:pt x="533400" y="514350"/>
                      </a:cubicBezTo>
                      <a:cubicBezTo>
                        <a:pt x="533400" y="524866"/>
                        <a:pt x="524866" y="533400"/>
                        <a:pt x="514350" y="533400"/>
                      </a:cubicBezTo>
                      <a:lnTo>
                        <a:pt x="400050" y="533400"/>
                      </a:lnTo>
                      <a:lnTo>
                        <a:pt x="133350" y="533400"/>
                      </a:lnTo>
                      <a:lnTo>
                        <a:pt x="19050" y="533400"/>
                      </a:lnTo>
                      <a:cubicBezTo>
                        <a:pt x="8534" y="533400"/>
                        <a:pt x="0" y="524866"/>
                        <a:pt x="0" y="514350"/>
                      </a:cubicBezTo>
                      <a:cubicBezTo>
                        <a:pt x="0" y="503834"/>
                        <a:pt x="8534" y="495300"/>
                        <a:pt x="19050" y="495300"/>
                      </a:cubicBezTo>
                      <a:lnTo>
                        <a:pt x="139700" y="495300"/>
                      </a:lnTo>
                      <a:lnTo>
                        <a:pt x="146050" y="457200"/>
                      </a:lnTo>
                      <a:lnTo>
                        <a:pt x="38100" y="457200"/>
                      </a:lnTo>
                      <a:cubicBezTo>
                        <a:pt x="17158" y="457200"/>
                        <a:pt x="0" y="440042"/>
                        <a:pt x="0" y="419100"/>
                      </a:cubicBezTo>
                      <a:lnTo>
                        <a:pt x="0" y="38100"/>
                      </a:lnTo>
                      <a:cubicBezTo>
                        <a:pt x="0" y="17145"/>
                        <a:pt x="17158" y="0"/>
                        <a:pt x="38100"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
            <p:nvSpPr>
              <p:cNvPr id="58" name="Text Placeholder 6">
                <a:extLst>
                  <a:ext uri="{FF2B5EF4-FFF2-40B4-BE49-F238E27FC236}">
                    <a16:creationId xmlns:a16="http://schemas.microsoft.com/office/drawing/2014/main" xmlns="" id="{42838479-3931-D241-BBB5-615D512EA28D}"/>
                  </a:ext>
                </a:extLst>
              </p:cNvPr>
              <p:cNvSpPr txBox="1">
                <a:spLocks/>
              </p:cNvSpPr>
              <p:nvPr/>
            </p:nvSpPr>
            <p:spPr>
              <a:xfrm>
                <a:off x="1578067" y="2151135"/>
                <a:ext cx="4676959" cy="664797"/>
              </a:xfrm>
              <a:prstGeom prst="rect">
                <a:avLst/>
              </a:prstGeom>
            </p:spPr>
            <p:txBody>
              <a:bodyPr vert="horz" wrap="square" lIns="0" tIns="0" rIns="0" bIns="0" rtlCol="0">
                <a:spAutoFit/>
              </a:bodyPr>
              <a:lstStyle>
                <a:lvl1pPr marL="0" indent="0" algn="l" defTabSz="609616" rtl="0" eaLnBrk="1" latinLnBrk="0" hangingPunct="1">
                  <a:lnSpc>
                    <a:spcPct val="90000"/>
                  </a:lnSpc>
                  <a:spcBef>
                    <a:spcPts val="400"/>
                  </a:spcBef>
                  <a:buFont typeface="Arial"/>
                  <a:buNone/>
                  <a:defRPr sz="1400" b="0" i="0" kern="1200">
                    <a:solidFill>
                      <a:schemeClr val="tx2"/>
                    </a:solidFill>
                    <a:latin typeface="+mn-lt"/>
                    <a:ea typeface="+mn-ea"/>
                    <a:cs typeface="+mn-cs"/>
                  </a:defRPr>
                </a:lvl1pPr>
                <a:lvl2pPr marL="457200" indent="-274320" algn="l" defTabSz="609616" rtl="0" eaLnBrk="1" latinLnBrk="0" hangingPunct="1">
                  <a:lnSpc>
                    <a:spcPct val="90000"/>
                  </a:lnSpc>
                  <a:spcBef>
                    <a:spcPts val="600"/>
                  </a:spcBef>
                  <a:buFont typeface="Arial"/>
                  <a:buChar char="–"/>
                  <a:defRPr sz="1400" kern="1200">
                    <a:solidFill>
                      <a:schemeClr val="tx2"/>
                    </a:solidFill>
                    <a:latin typeface="+mn-lt"/>
                    <a:ea typeface="+mn-ea"/>
                    <a:cs typeface="+mn-cs"/>
                  </a:defRPr>
                </a:lvl2pPr>
                <a:lvl3pPr marL="914400" indent="-274320" algn="l" defTabSz="609616" rtl="0" eaLnBrk="1" latinLnBrk="0" hangingPunct="1">
                  <a:lnSpc>
                    <a:spcPct val="90000"/>
                  </a:lnSpc>
                  <a:spcBef>
                    <a:spcPts val="600"/>
                  </a:spcBef>
                  <a:buFont typeface="Arial"/>
                  <a:buChar char="•"/>
                  <a:defRPr sz="1400" kern="1200">
                    <a:solidFill>
                      <a:schemeClr val="tx2"/>
                    </a:solidFill>
                    <a:latin typeface="+mn-lt"/>
                    <a:ea typeface="+mn-ea"/>
                    <a:cs typeface="+mn-cs"/>
                  </a:defRPr>
                </a:lvl3pPr>
                <a:lvl4pPr marL="1371600" indent="-274320" algn="l" defTabSz="609616" rtl="0" eaLnBrk="1" latinLnBrk="0" hangingPunct="1">
                  <a:lnSpc>
                    <a:spcPct val="90000"/>
                  </a:lnSpc>
                  <a:spcBef>
                    <a:spcPts val="600"/>
                  </a:spcBef>
                  <a:buFont typeface="Arial"/>
                  <a:buChar char="–"/>
                  <a:defRPr sz="1400" kern="1200">
                    <a:solidFill>
                      <a:schemeClr val="tx2"/>
                    </a:solidFill>
                    <a:latin typeface="+mn-lt"/>
                    <a:ea typeface="+mn-ea"/>
                    <a:cs typeface="+mn-cs"/>
                  </a:defRPr>
                </a:lvl4pPr>
                <a:lvl5pPr marL="1828800" indent="-274320" algn="l" defTabSz="609616" rtl="0" eaLnBrk="1" latinLnBrk="0" hangingPunct="1">
                  <a:lnSpc>
                    <a:spcPct val="90000"/>
                  </a:lnSpc>
                  <a:spcBef>
                    <a:spcPts val="600"/>
                  </a:spcBef>
                  <a:buFont typeface="Arial"/>
                  <a:buChar char="»"/>
                  <a:defRPr sz="1400" kern="1200">
                    <a:solidFill>
                      <a:schemeClr val="tx2"/>
                    </a:solidFill>
                    <a:latin typeface="+mn-lt"/>
                    <a:ea typeface="+mn-ea"/>
                    <a:cs typeface="+mn-cs"/>
                  </a:defRPr>
                </a:lvl5pPr>
                <a:lvl6pPr marL="3352887" indent="-304808" algn="l" defTabSz="609616" rtl="0" eaLnBrk="1" latinLnBrk="0" hangingPunct="1">
                  <a:spcBef>
                    <a:spcPct val="20000"/>
                  </a:spcBef>
                  <a:buFont typeface="Arial"/>
                  <a:buChar char="•"/>
                  <a:defRPr sz="2666" kern="1200">
                    <a:solidFill>
                      <a:schemeClr val="tx1"/>
                    </a:solidFill>
                    <a:latin typeface="+mn-lt"/>
                    <a:ea typeface="+mn-ea"/>
                    <a:cs typeface="+mn-cs"/>
                  </a:defRPr>
                </a:lvl6pPr>
                <a:lvl7pPr marL="3962504" indent="-304808" algn="l" defTabSz="609616" rtl="0" eaLnBrk="1" latinLnBrk="0" hangingPunct="1">
                  <a:spcBef>
                    <a:spcPct val="20000"/>
                  </a:spcBef>
                  <a:buFont typeface="Arial"/>
                  <a:buChar char="•"/>
                  <a:defRPr sz="2666" kern="1200">
                    <a:solidFill>
                      <a:schemeClr val="tx1"/>
                    </a:solidFill>
                    <a:latin typeface="+mn-lt"/>
                    <a:ea typeface="+mn-ea"/>
                    <a:cs typeface="+mn-cs"/>
                  </a:defRPr>
                </a:lvl7pPr>
                <a:lvl8pPr marL="4572120" indent="-304808" algn="l" defTabSz="609616" rtl="0" eaLnBrk="1" latinLnBrk="0" hangingPunct="1">
                  <a:spcBef>
                    <a:spcPct val="20000"/>
                  </a:spcBef>
                  <a:buFont typeface="Arial"/>
                  <a:buChar char="•"/>
                  <a:defRPr sz="2666" kern="1200">
                    <a:solidFill>
                      <a:schemeClr val="tx1"/>
                    </a:solidFill>
                    <a:latin typeface="+mn-lt"/>
                    <a:ea typeface="+mn-ea"/>
                    <a:cs typeface="+mn-cs"/>
                  </a:defRPr>
                </a:lvl8pPr>
                <a:lvl9pPr marL="5181735" indent="-304808" algn="l" defTabSz="609616" rtl="0" eaLnBrk="1" latinLnBrk="0" hangingPunct="1">
                  <a:spcBef>
                    <a:spcPct val="20000"/>
                  </a:spcBef>
                  <a:buFont typeface="Arial"/>
                  <a:buChar char="•"/>
                  <a:defRPr sz="2666" kern="1200">
                    <a:solidFill>
                      <a:schemeClr val="tx1"/>
                    </a:solidFill>
                    <a:latin typeface="+mn-lt"/>
                    <a:ea typeface="+mn-ea"/>
                    <a:cs typeface="+mn-cs"/>
                  </a:defRPr>
                </a:lvl9pPr>
              </a:lstStyle>
              <a:p>
                <a:pPr>
                  <a:spcBef>
                    <a:spcPts val="0"/>
                  </a:spcBef>
                </a:pPr>
                <a:r>
                  <a:rPr lang="en-US" sz="1600" b="1" dirty="0">
                    <a:solidFill>
                      <a:schemeClr val="accent1"/>
                    </a:solidFill>
                    <a:latin typeface="+mj-lt"/>
                  </a:rPr>
                  <a:t>WEBSITE, PORTALS, MOBILE APPS</a:t>
                </a:r>
              </a:p>
              <a:p>
                <a:pPr>
                  <a:spcBef>
                    <a:spcPts val="0"/>
                  </a:spcBef>
                </a:pPr>
                <a:r>
                  <a:rPr lang="en-US" sz="1600" dirty="0">
                    <a:solidFill>
                      <a:schemeClr val="accent5"/>
                    </a:solidFill>
                    <a:latin typeface="Arial" panose="020B0604020202020204" pitchFamily="34" charset="0"/>
                  </a:rPr>
                  <a:t>Amex signage wherever the merchant and customer interact with payments.</a:t>
                </a:r>
              </a:p>
            </p:txBody>
          </p:sp>
        </p:grpSp>
      </p:grpSp>
    </p:spTree>
    <p:extLst>
      <p:ext uri="{BB962C8B-B14F-4D97-AF65-F5344CB8AC3E}">
        <p14:creationId xmlns:p14="http://schemas.microsoft.com/office/powerpoint/2010/main" val="2250589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936FA46-9DDD-AB41-BC62-F2A7A8376835}"/>
              </a:ext>
            </a:extLst>
          </p:cNvPr>
          <p:cNvSpPr>
            <a:spLocks noGrp="1"/>
          </p:cNvSpPr>
          <p:nvPr>
            <p:ph type="title"/>
          </p:nvPr>
        </p:nvSpPr>
        <p:spPr>
          <a:xfrm>
            <a:off x="682190" y="2719174"/>
            <a:ext cx="12626454" cy="1723549"/>
          </a:xfrm>
        </p:spPr>
        <p:txBody>
          <a:bodyPr/>
          <a:lstStyle/>
          <a:p>
            <a:r>
              <a:rPr lang="en-US" dirty="0"/>
              <a:t>American Express </a:t>
            </a:r>
            <a:br>
              <a:rPr lang="en-US" dirty="0"/>
            </a:br>
            <a:r>
              <a:rPr lang="en-US" dirty="0"/>
              <a:t>Business Products &amp; Services</a:t>
            </a:r>
            <a:endParaRPr lang="en-US" dirty="0">
              <a:solidFill>
                <a:schemeClr val="tx2"/>
              </a:solidFill>
            </a:endParaRPr>
          </a:p>
        </p:txBody>
      </p:sp>
    </p:spTree>
    <p:extLst>
      <p:ext uri="{BB962C8B-B14F-4D97-AF65-F5344CB8AC3E}">
        <p14:creationId xmlns:p14="http://schemas.microsoft.com/office/powerpoint/2010/main" val="1408559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xmlns="" id="{76DE09EA-D062-C940-8B78-438B55D4FDFE}"/>
              </a:ext>
            </a:extLst>
          </p:cNvPr>
          <p:cNvSpPr txBox="1"/>
          <p:nvPr/>
        </p:nvSpPr>
        <p:spPr>
          <a:xfrm>
            <a:off x="10474036" y="-17729"/>
            <a:ext cx="3343564" cy="677108"/>
          </a:xfrm>
          <a:prstGeom prst="rect">
            <a:avLst/>
          </a:prstGeom>
          <a:solidFill>
            <a:srgbClr val="FFFF00"/>
          </a:solidFill>
        </p:spPr>
        <p:txBody>
          <a:bodyPr wrap="square" lIns="91440" tIns="91440" rIns="91440" bIns="91440" rtlCol="0">
            <a:spAutoFit/>
          </a:bodyPr>
          <a:lstStyle/>
          <a:p>
            <a:pPr>
              <a:spcBef>
                <a:spcPts val="1000"/>
              </a:spcBef>
            </a:pPr>
            <a:r>
              <a:rPr lang="en-US" sz="1600" dirty="0">
                <a:solidFill>
                  <a:srgbClr val="FF0000"/>
                </a:solidFill>
                <a:latin typeface="Arial" panose="020B0604020202020204" pitchFamily="34" charset="0"/>
                <a:cs typeface="Arial" panose="020B0604020202020204" pitchFamily="34" charset="0"/>
              </a:rPr>
              <a:t>Confirm your Partner’s eligibility </a:t>
            </a:r>
            <a:r>
              <a:rPr lang="en-US" sz="1600" b="1" dirty="0">
                <a:solidFill>
                  <a:srgbClr val="FF0000"/>
                </a:solidFill>
                <a:latin typeface="Arial" panose="020B0604020202020204" pitchFamily="34" charset="0"/>
                <a:cs typeface="Arial" panose="020B0604020202020204" pitchFamily="34" charset="0"/>
              </a:rPr>
              <a:t>BEFORE</a:t>
            </a:r>
            <a:r>
              <a:rPr lang="en-US" sz="1600" dirty="0">
                <a:solidFill>
                  <a:srgbClr val="FF0000"/>
                </a:solidFill>
                <a:latin typeface="Arial" panose="020B0604020202020204" pitchFamily="34" charset="0"/>
                <a:cs typeface="Arial" panose="020B0604020202020204" pitchFamily="34" charset="0"/>
              </a:rPr>
              <a:t> discussing this asset.</a:t>
            </a:r>
          </a:p>
        </p:txBody>
      </p:sp>
      <p:sp>
        <p:nvSpPr>
          <p:cNvPr id="23" name="Rectangle 22">
            <a:extLst>
              <a:ext uri="{FF2B5EF4-FFF2-40B4-BE49-F238E27FC236}">
                <a16:creationId xmlns:a16="http://schemas.microsoft.com/office/drawing/2014/main" xmlns="" id="{69A7896A-F92C-9249-94DD-2B6248D89755}"/>
              </a:ext>
            </a:extLst>
          </p:cNvPr>
          <p:cNvSpPr/>
          <p:nvPr/>
        </p:nvSpPr>
        <p:spPr>
          <a:xfrm>
            <a:off x="548640" y="3876395"/>
            <a:ext cx="2245360" cy="1723549"/>
          </a:xfrm>
          <a:prstGeom prst="rect">
            <a:avLst/>
          </a:prstGeom>
        </p:spPr>
        <p:txBody>
          <a:bodyPr wrap="square" lIns="0" tIns="0" rIns="0" bIns="0">
            <a:spAutoFit/>
          </a:bodyPr>
          <a:lstStyle/>
          <a:p>
            <a:pPr>
              <a:lnSpc>
                <a:spcPct val="100000"/>
              </a:lnSpc>
              <a:spcBef>
                <a:spcPts val="1000"/>
              </a:spcBef>
            </a:pPr>
            <a:r>
              <a:rPr lang="en-US" sz="1400" b="1" dirty="0">
                <a:solidFill>
                  <a:schemeClr val="accent1"/>
                </a:solidFill>
                <a:latin typeface="Arial" panose="020B0604020202020204" pitchFamily="34" charset="0"/>
                <a:cs typeface="Arial" pitchFamily="34" charset="0"/>
              </a:rPr>
              <a:t>Increased Conversion: </a:t>
            </a:r>
            <a:br>
              <a:rPr lang="en-US" sz="1400" b="1" dirty="0">
                <a:solidFill>
                  <a:schemeClr val="accent1"/>
                </a:solidFill>
                <a:latin typeface="Arial" panose="020B0604020202020204" pitchFamily="34" charset="0"/>
                <a:cs typeface="Arial" pitchFamily="34" charset="0"/>
              </a:rPr>
            </a:br>
            <a:r>
              <a:rPr lang="en-US" sz="1400" dirty="0">
                <a:solidFill>
                  <a:schemeClr val="accent5"/>
                </a:solidFill>
                <a:latin typeface="Arial" panose="020B0604020202020204" pitchFamily="34" charset="0"/>
                <a:cs typeface="Arial" pitchFamily="34" charset="0"/>
              </a:rPr>
              <a:t>A recent </a:t>
            </a:r>
            <a:r>
              <a:rPr lang="en-US" sz="1400" dirty="0" err="1">
                <a:solidFill>
                  <a:schemeClr val="accent5"/>
                </a:solidFill>
                <a:latin typeface="Arial" panose="020B0604020202020204" pitchFamily="34" charset="0"/>
                <a:cs typeface="Arial" pitchFamily="34" charset="0"/>
              </a:rPr>
              <a:t>PYMNTS.com</a:t>
            </a:r>
            <a:r>
              <a:rPr lang="en-US" sz="1400" dirty="0">
                <a:solidFill>
                  <a:schemeClr val="accent5"/>
                </a:solidFill>
                <a:latin typeface="Arial" panose="020B0604020202020204" pitchFamily="34" charset="0"/>
                <a:cs typeface="Arial" pitchFamily="34" charset="0"/>
              </a:rPr>
              <a:t> study concluded that merchants that offer Amex Express Checkout have on average a 50% higher conversion rate than average merchants.</a:t>
            </a:r>
            <a:r>
              <a:rPr lang="en-US" sz="1400" baseline="30000" dirty="0">
                <a:solidFill>
                  <a:schemeClr val="accent5"/>
                </a:solidFill>
                <a:latin typeface="Arial" panose="020B0604020202020204" pitchFamily="34" charset="0"/>
                <a:cs typeface="Arial" pitchFamily="34" charset="0"/>
              </a:rPr>
              <a:t> 1 </a:t>
            </a:r>
          </a:p>
        </p:txBody>
      </p:sp>
      <p:sp>
        <p:nvSpPr>
          <p:cNvPr id="2" name="Title 1">
            <a:extLst>
              <a:ext uri="{FF2B5EF4-FFF2-40B4-BE49-F238E27FC236}">
                <a16:creationId xmlns:a16="http://schemas.microsoft.com/office/drawing/2014/main" xmlns="" id="{E202C48E-DB53-C94E-B800-E05844FB065D}"/>
              </a:ext>
            </a:extLst>
          </p:cNvPr>
          <p:cNvSpPr>
            <a:spLocks noGrp="1"/>
          </p:cNvSpPr>
          <p:nvPr>
            <p:ph type="title"/>
          </p:nvPr>
        </p:nvSpPr>
        <p:spPr/>
        <p:txBody>
          <a:bodyPr/>
          <a:lstStyle/>
          <a:p>
            <a:r>
              <a:rPr lang="en-US" dirty="0"/>
              <a:t>American Express Business Value</a:t>
            </a:r>
          </a:p>
        </p:txBody>
      </p:sp>
      <p:sp>
        <p:nvSpPr>
          <p:cNvPr id="4" name="Text Placeholder 3">
            <a:extLst>
              <a:ext uri="{FF2B5EF4-FFF2-40B4-BE49-F238E27FC236}">
                <a16:creationId xmlns:a16="http://schemas.microsoft.com/office/drawing/2014/main" xmlns="" id="{3A763610-5629-E344-A39D-C137B3D8F6C1}"/>
              </a:ext>
            </a:extLst>
          </p:cNvPr>
          <p:cNvSpPr>
            <a:spLocks noGrp="1"/>
          </p:cNvSpPr>
          <p:nvPr>
            <p:ph type="body" sz="quarter" idx="13"/>
          </p:nvPr>
        </p:nvSpPr>
        <p:spPr>
          <a:xfrm>
            <a:off x="557784" y="1224810"/>
            <a:ext cx="9198641" cy="1888722"/>
          </a:xfrm>
        </p:spPr>
        <p:txBody>
          <a:bodyPr wrap="square">
            <a:spAutoFit/>
          </a:bodyPr>
          <a:lstStyle/>
          <a:p>
            <a:r>
              <a:rPr lang="en-US" sz="2200" b="1" dirty="0">
                <a:solidFill>
                  <a:schemeClr val="accent1"/>
                </a:solidFill>
                <a:latin typeface="+mj-lt"/>
              </a:rPr>
              <a:t>AMERICAN EXPRESS CHECKOUT</a:t>
            </a:r>
          </a:p>
          <a:p>
            <a:pPr indent="-274320">
              <a:spcBef>
                <a:spcPts val="800"/>
              </a:spcBef>
            </a:pPr>
            <a:r>
              <a:rPr lang="en-US" sz="1600" dirty="0">
                <a:solidFill>
                  <a:schemeClr val="accent5"/>
                </a:solidFill>
                <a:latin typeface="Arial" panose="020B0604020202020204" pitchFamily="34" charset="0"/>
              </a:rPr>
              <a:t>An auto-fill capability enabling Amex Card Members to use their existing Amex login and password to help complete an online transaction. Amex Express Checkout reduces the friction associated with transacting online. Once a transaction is complete, the merchant can store payment information to use for future transactions with card member consent.</a:t>
            </a:r>
          </a:p>
          <a:p>
            <a:pPr>
              <a:lnSpc>
                <a:spcPct val="100000"/>
              </a:lnSpc>
              <a:spcBef>
                <a:spcPts val="2000"/>
              </a:spcBef>
            </a:pPr>
            <a:r>
              <a:rPr lang="en-US" sz="1600" b="1" dirty="0">
                <a:latin typeface="Arial" panose="020B0604020202020204" pitchFamily="34" charset="0"/>
                <a:cs typeface="Arial" pitchFamily="34" charset="0"/>
              </a:rPr>
              <a:t>Why Consider?</a:t>
            </a:r>
          </a:p>
        </p:txBody>
      </p:sp>
      <p:pic>
        <p:nvPicPr>
          <p:cNvPr id="6" name="Picture 2" descr="AMEX Express Checkout">
            <a:extLst>
              <a:ext uri="{FF2B5EF4-FFF2-40B4-BE49-F238E27FC236}">
                <a16:creationId xmlns:a16="http://schemas.microsoft.com/office/drawing/2014/main" xmlns="" id="{68B79A58-93B7-7B48-BAE6-868F8DE5E929}"/>
              </a:ext>
            </a:extLst>
          </p:cNvPr>
          <p:cNvPicPr>
            <a:picLocks noChangeAspect="1" noChangeArrowheads="1"/>
          </p:cNvPicPr>
          <p:nvPr/>
        </p:nvPicPr>
        <p:blipFill>
          <a:blip r:embed="rId3" cstate="print"/>
          <a:srcRect/>
          <a:stretch>
            <a:fillRect/>
          </a:stretch>
        </p:blipFill>
        <p:spPr bwMode="auto">
          <a:xfrm>
            <a:off x="10981897" y="1438012"/>
            <a:ext cx="1781175" cy="428626"/>
          </a:xfrm>
          <a:prstGeom prst="rect">
            <a:avLst/>
          </a:prstGeom>
          <a:noFill/>
        </p:spPr>
      </p:pic>
      <p:grpSp>
        <p:nvGrpSpPr>
          <p:cNvPr id="7" name="Group 6">
            <a:extLst>
              <a:ext uri="{FF2B5EF4-FFF2-40B4-BE49-F238E27FC236}">
                <a16:creationId xmlns:a16="http://schemas.microsoft.com/office/drawing/2014/main" xmlns="" id="{1A29B173-BE60-744C-924F-F88D107348BF}"/>
              </a:ext>
            </a:extLst>
          </p:cNvPr>
          <p:cNvGrpSpPr/>
          <p:nvPr/>
        </p:nvGrpSpPr>
        <p:grpSpPr>
          <a:xfrm>
            <a:off x="10539726" y="2213207"/>
            <a:ext cx="2525482" cy="1838236"/>
            <a:chOff x="4653286" y="2566895"/>
            <a:chExt cx="3720282" cy="2423654"/>
          </a:xfrm>
        </p:grpSpPr>
        <p:pic>
          <p:nvPicPr>
            <p:cNvPr id="8" name="Picture 7">
              <a:extLst>
                <a:ext uri="{FF2B5EF4-FFF2-40B4-BE49-F238E27FC236}">
                  <a16:creationId xmlns:a16="http://schemas.microsoft.com/office/drawing/2014/main" xmlns="" id="{36B2CFDC-20B1-F84E-B313-9E4D0F8335A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53286" y="2566895"/>
              <a:ext cx="3720282" cy="2423654"/>
            </a:xfrm>
            <a:prstGeom prst="rect">
              <a:avLst/>
            </a:prstGeom>
          </p:spPr>
        </p:pic>
        <p:pic>
          <p:nvPicPr>
            <p:cNvPr id="9" name="Picture 8" descr="Screen Shot 2015-06-03 at 1.51.25 PM.png">
              <a:extLst>
                <a:ext uri="{FF2B5EF4-FFF2-40B4-BE49-F238E27FC236}">
                  <a16:creationId xmlns:a16="http://schemas.microsoft.com/office/drawing/2014/main" xmlns="" id="{FC7920FF-D4E9-AA42-BB91-4F6BC702788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6034"/>
            <a:stretch/>
          </p:blipFill>
          <p:spPr>
            <a:xfrm>
              <a:off x="6602078" y="2783849"/>
              <a:ext cx="1207040" cy="1624144"/>
            </a:xfrm>
            <a:prstGeom prst="rect">
              <a:avLst/>
            </a:prstGeom>
          </p:spPr>
        </p:pic>
        <p:pic>
          <p:nvPicPr>
            <p:cNvPr id="10" name="Picture 9" descr="Screen Shot 2015-06-03 at 1.51.25 PM.png">
              <a:extLst>
                <a:ext uri="{FF2B5EF4-FFF2-40B4-BE49-F238E27FC236}">
                  <a16:creationId xmlns:a16="http://schemas.microsoft.com/office/drawing/2014/main" xmlns="" id="{18CD65D0-37DE-7840-A21F-5B409BBBC39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3418" r="44212"/>
            <a:stretch/>
          </p:blipFill>
          <p:spPr>
            <a:xfrm>
              <a:off x="6176974" y="2782828"/>
              <a:ext cx="439596" cy="1624144"/>
            </a:xfrm>
            <a:prstGeom prst="rect">
              <a:avLst/>
            </a:prstGeom>
          </p:spPr>
        </p:pic>
        <p:pic>
          <p:nvPicPr>
            <p:cNvPr id="11" name="Picture 10" descr="Screen Shot 2015-06-03 at 1.51.25 PM.png">
              <a:extLst>
                <a:ext uri="{FF2B5EF4-FFF2-40B4-BE49-F238E27FC236}">
                  <a16:creationId xmlns:a16="http://schemas.microsoft.com/office/drawing/2014/main" xmlns="" id="{109E3645-3702-C74C-9BC3-CEC9EF5209F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72911"/>
            <a:stretch/>
          </p:blipFill>
          <p:spPr>
            <a:xfrm>
              <a:off x="5218253" y="2783848"/>
              <a:ext cx="962654" cy="1624144"/>
            </a:xfrm>
            <a:prstGeom prst="rect">
              <a:avLst/>
            </a:prstGeom>
          </p:spPr>
        </p:pic>
      </p:grpSp>
      <p:sp>
        <p:nvSpPr>
          <p:cNvPr id="12" name="TextBox 11">
            <a:extLst>
              <a:ext uri="{FF2B5EF4-FFF2-40B4-BE49-F238E27FC236}">
                <a16:creationId xmlns:a16="http://schemas.microsoft.com/office/drawing/2014/main" xmlns="" id="{B69F9A4F-D352-F343-9ABF-364A302063DB}"/>
              </a:ext>
            </a:extLst>
          </p:cNvPr>
          <p:cNvSpPr txBox="1"/>
          <p:nvPr/>
        </p:nvSpPr>
        <p:spPr>
          <a:xfrm>
            <a:off x="10517650" y="6098857"/>
            <a:ext cx="2980134" cy="492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en-US" sz="1600" dirty="0">
                <a:solidFill>
                  <a:schemeClr val="accent1"/>
                </a:solidFill>
                <a:cs typeface="Arial" pitchFamily="34" charset="0"/>
              </a:rPr>
              <a:t>Visit </a:t>
            </a:r>
            <a:r>
              <a:rPr lang="en-US" sz="1400" b="1" dirty="0" err="1">
                <a:solidFill>
                  <a:schemeClr val="tx2"/>
                </a:solidFill>
                <a:cs typeface="Arial" pitchFamily="34" charset="0"/>
              </a:rPr>
              <a:t>AmexExpressCheckout.com</a:t>
            </a:r>
            <a:endParaRPr lang="en-US" sz="1400" b="1" dirty="0">
              <a:solidFill>
                <a:schemeClr val="tx2"/>
              </a:solidFill>
              <a:cs typeface="Arial" pitchFamily="34" charset="0"/>
            </a:endParaRPr>
          </a:p>
          <a:p>
            <a:r>
              <a:rPr lang="en-US" sz="1600" dirty="0">
                <a:solidFill>
                  <a:schemeClr val="accent1"/>
                </a:solidFill>
                <a:cs typeface="Arial" pitchFamily="34" charset="0"/>
              </a:rPr>
              <a:t>to learn more.</a:t>
            </a:r>
          </a:p>
        </p:txBody>
      </p:sp>
      <p:grpSp>
        <p:nvGrpSpPr>
          <p:cNvPr id="13" name="Group 12">
            <a:extLst>
              <a:ext uri="{FF2B5EF4-FFF2-40B4-BE49-F238E27FC236}">
                <a16:creationId xmlns:a16="http://schemas.microsoft.com/office/drawing/2014/main" xmlns="" id="{F2024267-A3EE-9B40-8F68-00A412428B60}"/>
              </a:ext>
            </a:extLst>
          </p:cNvPr>
          <p:cNvGrpSpPr/>
          <p:nvPr/>
        </p:nvGrpSpPr>
        <p:grpSpPr>
          <a:xfrm>
            <a:off x="11140463" y="3873337"/>
            <a:ext cx="1324009" cy="2064397"/>
            <a:chOff x="4467928" y="3365737"/>
            <a:chExt cx="1565510" cy="2677922"/>
          </a:xfrm>
        </p:grpSpPr>
        <p:pic>
          <p:nvPicPr>
            <p:cNvPr id="14" name="Picture 13" descr="193930_2_r380_PF_Silver_R3_simp.png">
              <a:extLst>
                <a:ext uri="{FF2B5EF4-FFF2-40B4-BE49-F238E27FC236}">
                  <a16:creationId xmlns:a16="http://schemas.microsoft.com/office/drawing/2014/main" xmlns="" id="{ED8F0D17-7381-CC44-A01A-49DEF97C7D4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67928" y="3365737"/>
              <a:ext cx="1565510" cy="2677922"/>
            </a:xfrm>
            <a:prstGeom prst="rect">
              <a:avLst/>
            </a:prstGeom>
          </p:spPr>
        </p:pic>
        <p:pic>
          <p:nvPicPr>
            <p:cNvPr id="15" name="Picture 14" descr="IMG_1780.PNG">
              <a:extLst>
                <a:ext uri="{FF2B5EF4-FFF2-40B4-BE49-F238E27FC236}">
                  <a16:creationId xmlns:a16="http://schemas.microsoft.com/office/drawing/2014/main" xmlns="" id="{8FF912CB-ADD4-6141-971A-F77B75979E7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34"/>
            <a:stretch/>
          </p:blipFill>
          <p:spPr>
            <a:xfrm>
              <a:off x="4765839" y="3857584"/>
              <a:ext cx="969600" cy="1687383"/>
            </a:xfrm>
            <a:prstGeom prst="rect">
              <a:avLst/>
            </a:prstGeom>
          </p:spPr>
        </p:pic>
      </p:grpSp>
      <p:sp>
        <p:nvSpPr>
          <p:cNvPr id="17" name="Freeform 16">
            <a:extLst>
              <a:ext uri="{FF2B5EF4-FFF2-40B4-BE49-F238E27FC236}">
                <a16:creationId xmlns:a16="http://schemas.microsoft.com/office/drawing/2014/main" xmlns="" id="{AB9CF264-CFCE-7D4D-8C3B-0395265DDC27}"/>
              </a:ext>
            </a:extLst>
          </p:cNvPr>
          <p:cNvSpPr/>
          <p:nvPr/>
        </p:nvSpPr>
        <p:spPr>
          <a:xfrm>
            <a:off x="8128987" y="3114651"/>
            <a:ext cx="551561" cy="551561"/>
          </a:xfrm>
          <a:custGeom>
            <a:avLst/>
            <a:gdLst>
              <a:gd name="connsiteX0" fmla="*/ 275783 w 551561"/>
              <a:gd name="connsiteY0" fmla="*/ 258443 h 551561"/>
              <a:gd name="connsiteX1" fmla="*/ 301564 w 551561"/>
              <a:gd name="connsiteY1" fmla="*/ 284237 h 551561"/>
              <a:gd name="connsiteX2" fmla="*/ 288686 w 551561"/>
              <a:gd name="connsiteY2" fmla="*/ 306449 h 551561"/>
              <a:gd name="connsiteX3" fmla="*/ 288686 w 551561"/>
              <a:gd name="connsiteY3" fmla="*/ 348715 h 551561"/>
              <a:gd name="connsiteX4" fmla="*/ 275783 w 551561"/>
              <a:gd name="connsiteY4" fmla="*/ 361605 h 551561"/>
              <a:gd name="connsiteX5" fmla="*/ 262892 w 551561"/>
              <a:gd name="connsiteY5" fmla="*/ 348715 h 551561"/>
              <a:gd name="connsiteX6" fmla="*/ 262892 w 551561"/>
              <a:gd name="connsiteY6" fmla="*/ 306449 h 551561"/>
              <a:gd name="connsiteX7" fmla="*/ 250002 w 551561"/>
              <a:gd name="connsiteY7" fmla="*/ 284237 h 551561"/>
              <a:gd name="connsiteX8" fmla="*/ 275783 w 551561"/>
              <a:gd name="connsiteY8" fmla="*/ 258443 h 551561"/>
              <a:gd name="connsiteX9" fmla="*/ 275783 w 551561"/>
              <a:gd name="connsiteY9" fmla="*/ 141189 h 551561"/>
              <a:gd name="connsiteX10" fmla="*/ 238458 w 551561"/>
              <a:gd name="connsiteY10" fmla="*/ 178540 h 551561"/>
              <a:gd name="connsiteX11" fmla="*/ 238458 w 551561"/>
              <a:gd name="connsiteY11" fmla="*/ 235106 h 551561"/>
              <a:gd name="connsiteX12" fmla="*/ 181828 w 551561"/>
              <a:gd name="connsiteY12" fmla="*/ 235106 h 551561"/>
              <a:gd name="connsiteX13" fmla="*/ 182095 w 551561"/>
              <a:gd name="connsiteY13" fmla="*/ 385220 h 551561"/>
              <a:gd name="connsiteX14" fmla="*/ 369737 w 551561"/>
              <a:gd name="connsiteY14" fmla="*/ 384953 h 551561"/>
              <a:gd name="connsiteX15" fmla="*/ 369483 w 551561"/>
              <a:gd name="connsiteY15" fmla="*/ 235106 h 551561"/>
              <a:gd name="connsiteX16" fmla="*/ 313108 w 551561"/>
              <a:gd name="connsiteY16" fmla="*/ 235106 h 551561"/>
              <a:gd name="connsiteX17" fmla="*/ 313108 w 551561"/>
              <a:gd name="connsiteY17" fmla="*/ 178540 h 551561"/>
              <a:gd name="connsiteX18" fmla="*/ 275783 w 551561"/>
              <a:gd name="connsiteY18" fmla="*/ 141189 h 551561"/>
              <a:gd name="connsiteX19" fmla="*/ 275783 w 551561"/>
              <a:gd name="connsiteY19" fmla="*/ 103089 h 551561"/>
              <a:gd name="connsiteX20" fmla="*/ 351208 w 551561"/>
              <a:gd name="connsiteY20" fmla="*/ 178540 h 551561"/>
              <a:gd name="connsiteX21" fmla="*/ 351208 w 551561"/>
              <a:gd name="connsiteY21" fmla="*/ 197006 h 551561"/>
              <a:gd name="connsiteX22" fmla="*/ 369737 w 551561"/>
              <a:gd name="connsiteY22" fmla="*/ 197006 h 551561"/>
              <a:gd name="connsiteX23" fmla="*/ 407583 w 551561"/>
              <a:gd name="connsiteY23" fmla="*/ 234839 h 551561"/>
              <a:gd name="connsiteX24" fmla="*/ 407583 w 551561"/>
              <a:gd name="connsiteY24" fmla="*/ 385220 h 551561"/>
              <a:gd name="connsiteX25" fmla="*/ 369737 w 551561"/>
              <a:gd name="connsiteY25" fmla="*/ 423053 h 551561"/>
              <a:gd name="connsiteX26" fmla="*/ 181828 w 551561"/>
              <a:gd name="connsiteY26" fmla="*/ 423053 h 551561"/>
              <a:gd name="connsiteX27" fmla="*/ 143995 w 551561"/>
              <a:gd name="connsiteY27" fmla="*/ 385220 h 551561"/>
              <a:gd name="connsiteX28" fmla="*/ 143995 w 551561"/>
              <a:gd name="connsiteY28" fmla="*/ 234839 h 551561"/>
              <a:gd name="connsiteX29" fmla="*/ 181828 w 551561"/>
              <a:gd name="connsiteY29" fmla="*/ 197006 h 551561"/>
              <a:gd name="connsiteX30" fmla="*/ 200358 w 551561"/>
              <a:gd name="connsiteY30" fmla="*/ 197006 h 551561"/>
              <a:gd name="connsiteX31" fmla="*/ 200358 w 551561"/>
              <a:gd name="connsiteY31" fmla="*/ 178540 h 551561"/>
              <a:gd name="connsiteX32" fmla="*/ 275783 w 551561"/>
              <a:gd name="connsiteY32" fmla="*/ 103089 h 551561"/>
              <a:gd name="connsiteX33" fmla="*/ 177317 w 551561"/>
              <a:gd name="connsiteY33" fmla="*/ 38100 h 551561"/>
              <a:gd name="connsiteX34" fmla="*/ 38100 w 551561"/>
              <a:gd name="connsiteY34" fmla="*/ 177330 h 551561"/>
              <a:gd name="connsiteX35" fmla="*/ 38100 w 551561"/>
              <a:gd name="connsiteY35" fmla="*/ 374244 h 551561"/>
              <a:gd name="connsiteX36" fmla="*/ 177317 w 551561"/>
              <a:gd name="connsiteY36" fmla="*/ 513461 h 551561"/>
              <a:gd name="connsiteX37" fmla="*/ 374231 w 551561"/>
              <a:gd name="connsiteY37" fmla="*/ 513461 h 551561"/>
              <a:gd name="connsiteX38" fmla="*/ 513461 w 551561"/>
              <a:gd name="connsiteY38" fmla="*/ 374244 h 551561"/>
              <a:gd name="connsiteX39" fmla="*/ 513461 w 551561"/>
              <a:gd name="connsiteY39" fmla="*/ 177330 h 551561"/>
              <a:gd name="connsiteX40" fmla="*/ 374231 w 551561"/>
              <a:gd name="connsiteY40" fmla="*/ 38100 h 551561"/>
              <a:gd name="connsiteX41" fmla="*/ 161544 w 551561"/>
              <a:gd name="connsiteY41" fmla="*/ 0 h 551561"/>
              <a:gd name="connsiteX42" fmla="*/ 390004 w 551561"/>
              <a:gd name="connsiteY42" fmla="*/ 0 h 551561"/>
              <a:gd name="connsiteX43" fmla="*/ 551561 w 551561"/>
              <a:gd name="connsiteY43" fmla="*/ 161557 h 551561"/>
              <a:gd name="connsiteX44" fmla="*/ 551561 w 551561"/>
              <a:gd name="connsiteY44" fmla="*/ 390017 h 551561"/>
              <a:gd name="connsiteX45" fmla="*/ 390004 w 551561"/>
              <a:gd name="connsiteY45" fmla="*/ 551561 h 551561"/>
              <a:gd name="connsiteX46" fmla="*/ 161544 w 551561"/>
              <a:gd name="connsiteY46" fmla="*/ 551561 h 551561"/>
              <a:gd name="connsiteX47" fmla="*/ 0 w 551561"/>
              <a:gd name="connsiteY47" fmla="*/ 390017 h 551561"/>
              <a:gd name="connsiteX48" fmla="*/ 0 w 551561"/>
              <a:gd name="connsiteY48" fmla="*/ 161557 h 55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51561" h="551561">
                <a:moveTo>
                  <a:pt x="275783" y="258443"/>
                </a:moveTo>
                <a:cubicBezTo>
                  <a:pt x="290020" y="258443"/>
                  <a:pt x="301564" y="269987"/>
                  <a:pt x="301564" y="284237"/>
                </a:cubicBezTo>
                <a:cubicBezTo>
                  <a:pt x="301564" y="293762"/>
                  <a:pt x="296357" y="301991"/>
                  <a:pt x="288686" y="306449"/>
                </a:cubicBezTo>
                <a:lnTo>
                  <a:pt x="288686" y="348715"/>
                </a:lnTo>
                <a:cubicBezTo>
                  <a:pt x="288686" y="355839"/>
                  <a:pt x="282920" y="361605"/>
                  <a:pt x="275783" y="361605"/>
                </a:cubicBezTo>
                <a:cubicBezTo>
                  <a:pt x="268658" y="361605"/>
                  <a:pt x="262892" y="355839"/>
                  <a:pt x="262892" y="348715"/>
                </a:cubicBezTo>
                <a:lnTo>
                  <a:pt x="262892" y="306449"/>
                </a:lnTo>
                <a:cubicBezTo>
                  <a:pt x="255222" y="301991"/>
                  <a:pt x="250002" y="293762"/>
                  <a:pt x="250002" y="284237"/>
                </a:cubicBezTo>
                <a:cubicBezTo>
                  <a:pt x="250002" y="269987"/>
                  <a:pt x="261546" y="258443"/>
                  <a:pt x="275783" y="258443"/>
                </a:cubicBezTo>
                <a:close/>
                <a:moveTo>
                  <a:pt x="275783" y="141189"/>
                </a:moveTo>
                <a:cubicBezTo>
                  <a:pt x="255209" y="141189"/>
                  <a:pt x="238458" y="157940"/>
                  <a:pt x="238458" y="178540"/>
                </a:cubicBezTo>
                <a:lnTo>
                  <a:pt x="238458" y="235106"/>
                </a:lnTo>
                <a:lnTo>
                  <a:pt x="181828" y="235106"/>
                </a:lnTo>
                <a:lnTo>
                  <a:pt x="182095" y="385220"/>
                </a:lnTo>
                <a:lnTo>
                  <a:pt x="369737" y="384953"/>
                </a:lnTo>
                <a:lnTo>
                  <a:pt x="369483" y="235106"/>
                </a:lnTo>
                <a:lnTo>
                  <a:pt x="313108" y="235106"/>
                </a:lnTo>
                <a:lnTo>
                  <a:pt x="313108" y="178540"/>
                </a:lnTo>
                <a:cubicBezTo>
                  <a:pt x="313108" y="157940"/>
                  <a:pt x="296370" y="141189"/>
                  <a:pt x="275783" y="141189"/>
                </a:cubicBezTo>
                <a:close/>
                <a:moveTo>
                  <a:pt x="275783" y="103089"/>
                </a:moveTo>
                <a:cubicBezTo>
                  <a:pt x="317375" y="103089"/>
                  <a:pt x="351208" y="136935"/>
                  <a:pt x="351208" y="178540"/>
                </a:cubicBezTo>
                <a:lnTo>
                  <a:pt x="351208" y="197006"/>
                </a:lnTo>
                <a:lnTo>
                  <a:pt x="369737" y="197006"/>
                </a:lnTo>
                <a:cubicBezTo>
                  <a:pt x="390604" y="197006"/>
                  <a:pt x="407583" y="213985"/>
                  <a:pt x="407583" y="234839"/>
                </a:cubicBezTo>
                <a:lnTo>
                  <a:pt x="407583" y="385220"/>
                </a:lnTo>
                <a:cubicBezTo>
                  <a:pt x="407583" y="406086"/>
                  <a:pt x="390604" y="423053"/>
                  <a:pt x="369737" y="423053"/>
                </a:cubicBezTo>
                <a:lnTo>
                  <a:pt x="181828" y="423053"/>
                </a:lnTo>
                <a:cubicBezTo>
                  <a:pt x="160975" y="423053"/>
                  <a:pt x="143995" y="406086"/>
                  <a:pt x="143995" y="385220"/>
                </a:cubicBezTo>
                <a:lnTo>
                  <a:pt x="143995" y="234839"/>
                </a:lnTo>
                <a:cubicBezTo>
                  <a:pt x="143995" y="213985"/>
                  <a:pt x="160975" y="197006"/>
                  <a:pt x="181828" y="197006"/>
                </a:cubicBezTo>
                <a:lnTo>
                  <a:pt x="200358" y="197006"/>
                </a:lnTo>
                <a:lnTo>
                  <a:pt x="200358" y="178540"/>
                </a:lnTo>
                <a:cubicBezTo>
                  <a:pt x="200358" y="136935"/>
                  <a:pt x="234203" y="103089"/>
                  <a:pt x="275783" y="103089"/>
                </a:cubicBezTo>
                <a:close/>
                <a:moveTo>
                  <a:pt x="177317" y="38100"/>
                </a:moveTo>
                <a:lnTo>
                  <a:pt x="38100" y="177330"/>
                </a:lnTo>
                <a:lnTo>
                  <a:pt x="38100" y="374244"/>
                </a:lnTo>
                <a:lnTo>
                  <a:pt x="177317" y="513461"/>
                </a:lnTo>
                <a:lnTo>
                  <a:pt x="374231" y="513461"/>
                </a:lnTo>
                <a:lnTo>
                  <a:pt x="513461" y="374244"/>
                </a:lnTo>
                <a:lnTo>
                  <a:pt x="513461" y="177330"/>
                </a:lnTo>
                <a:lnTo>
                  <a:pt x="374231" y="38100"/>
                </a:lnTo>
                <a:close/>
                <a:moveTo>
                  <a:pt x="161544" y="0"/>
                </a:moveTo>
                <a:lnTo>
                  <a:pt x="390004" y="0"/>
                </a:lnTo>
                <a:lnTo>
                  <a:pt x="551561" y="161557"/>
                </a:lnTo>
                <a:lnTo>
                  <a:pt x="551561" y="390017"/>
                </a:lnTo>
                <a:lnTo>
                  <a:pt x="390004" y="551561"/>
                </a:lnTo>
                <a:lnTo>
                  <a:pt x="161544" y="551561"/>
                </a:lnTo>
                <a:lnTo>
                  <a:pt x="0" y="390017"/>
                </a:lnTo>
                <a:lnTo>
                  <a:pt x="0" y="161557"/>
                </a:ln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8" name="Freeform 17">
            <a:extLst>
              <a:ext uri="{FF2B5EF4-FFF2-40B4-BE49-F238E27FC236}">
                <a16:creationId xmlns:a16="http://schemas.microsoft.com/office/drawing/2014/main" xmlns="" id="{8B88B0E6-D281-7C48-96FC-57436201CB6F}"/>
              </a:ext>
            </a:extLst>
          </p:cNvPr>
          <p:cNvSpPr/>
          <p:nvPr/>
        </p:nvSpPr>
        <p:spPr>
          <a:xfrm>
            <a:off x="1485187" y="3146801"/>
            <a:ext cx="566662" cy="566169"/>
          </a:xfrm>
          <a:custGeom>
            <a:avLst/>
            <a:gdLst>
              <a:gd name="connsiteX0" fmla="*/ 207134 w 566662"/>
              <a:gd name="connsiteY0" fmla="*/ 340231 h 566169"/>
              <a:gd name="connsiteX1" fmla="*/ 359534 w 566662"/>
              <a:gd name="connsiteY1" fmla="*/ 340231 h 566169"/>
              <a:gd name="connsiteX2" fmla="*/ 378584 w 566662"/>
              <a:gd name="connsiteY2" fmla="*/ 359281 h 566169"/>
              <a:gd name="connsiteX3" fmla="*/ 359534 w 566662"/>
              <a:gd name="connsiteY3" fmla="*/ 378331 h 566169"/>
              <a:gd name="connsiteX4" fmla="*/ 207134 w 566662"/>
              <a:gd name="connsiteY4" fmla="*/ 378331 h 566169"/>
              <a:gd name="connsiteX5" fmla="*/ 188084 w 566662"/>
              <a:gd name="connsiteY5" fmla="*/ 359281 h 566169"/>
              <a:gd name="connsiteX6" fmla="*/ 207134 w 566662"/>
              <a:gd name="connsiteY6" fmla="*/ 340231 h 566169"/>
              <a:gd name="connsiteX7" fmla="*/ 207134 w 566662"/>
              <a:gd name="connsiteY7" fmla="*/ 264031 h 566169"/>
              <a:gd name="connsiteX8" fmla="*/ 359534 w 566662"/>
              <a:gd name="connsiteY8" fmla="*/ 264031 h 566169"/>
              <a:gd name="connsiteX9" fmla="*/ 378584 w 566662"/>
              <a:gd name="connsiteY9" fmla="*/ 283081 h 566169"/>
              <a:gd name="connsiteX10" fmla="*/ 359534 w 566662"/>
              <a:gd name="connsiteY10" fmla="*/ 302131 h 566169"/>
              <a:gd name="connsiteX11" fmla="*/ 207134 w 566662"/>
              <a:gd name="connsiteY11" fmla="*/ 302131 h 566169"/>
              <a:gd name="connsiteX12" fmla="*/ 188084 w 566662"/>
              <a:gd name="connsiteY12" fmla="*/ 283081 h 566169"/>
              <a:gd name="connsiteX13" fmla="*/ 207134 w 566662"/>
              <a:gd name="connsiteY13" fmla="*/ 264031 h 566169"/>
              <a:gd name="connsiteX14" fmla="*/ 544462 w 566662"/>
              <a:gd name="connsiteY14" fmla="*/ 239065 h 566169"/>
              <a:gd name="connsiteX15" fmla="*/ 565214 w 566662"/>
              <a:gd name="connsiteY15" fmla="*/ 254953 h 566169"/>
              <a:gd name="connsiteX16" fmla="*/ 566522 w 566662"/>
              <a:gd name="connsiteY16" fmla="*/ 283477 h 566169"/>
              <a:gd name="connsiteX17" fmla="*/ 393142 w 566662"/>
              <a:gd name="connsiteY17" fmla="*/ 544094 h 566169"/>
              <a:gd name="connsiteX18" fmla="*/ 85675 w 566662"/>
              <a:gd name="connsiteY18" fmla="*/ 485433 h 566169"/>
              <a:gd name="connsiteX19" fmla="*/ 60465 w 566662"/>
              <a:gd name="connsiteY19" fmla="*/ 460172 h 566169"/>
              <a:gd name="connsiteX20" fmla="*/ 60440 w 566662"/>
              <a:gd name="connsiteY20" fmla="*/ 490170 h 566169"/>
              <a:gd name="connsiteX21" fmla="*/ 51182 w 566662"/>
              <a:gd name="connsiteY21" fmla="*/ 506159 h 566169"/>
              <a:gd name="connsiteX22" fmla="*/ 32703 w 566662"/>
              <a:gd name="connsiteY22" fmla="*/ 506146 h 566169"/>
              <a:gd name="connsiteX23" fmla="*/ 23483 w 566662"/>
              <a:gd name="connsiteY23" fmla="*/ 490144 h 566169"/>
              <a:gd name="connsiteX24" fmla="*/ 23547 w 566662"/>
              <a:gd name="connsiteY24" fmla="*/ 415608 h 566169"/>
              <a:gd name="connsiteX25" fmla="*/ 23547 w 566662"/>
              <a:gd name="connsiteY25" fmla="*/ 415557 h 566169"/>
              <a:gd name="connsiteX26" fmla="*/ 42050 w 566662"/>
              <a:gd name="connsiteY26" fmla="*/ 397091 h 566169"/>
              <a:gd name="connsiteX27" fmla="*/ 116612 w 566662"/>
              <a:gd name="connsiteY27" fmla="*/ 397155 h 566169"/>
              <a:gd name="connsiteX28" fmla="*/ 135078 w 566662"/>
              <a:gd name="connsiteY28" fmla="*/ 415659 h 566169"/>
              <a:gd name="connsiteX29" fmla="*/ 116587 w 566662"/>
              <a:gd name="connsiteY29" fmla="*/ 434125 h 566169"/>
              <a:gd name="connsiteX30" fmla="*/ 86653 w 566662"/>
              <a:gd name="connsiteY30" fmla="*/ 434086 h 566169"/>
              <a:gd name="connsiteX31" fmla="*/ 111685 w 566662"/>
              <a:gd name="connsiteY31" fmla="*/ 459169 h 566169"/>
              <a:gd name="connsiteX32" fmla="*/ 378931 w 566662"/>
              <a:gd name="connsiteY32" fmla="*/ 509956 h 566169"/>
              <a:gd name="connsiteX33" fmla="*/ 529540 w 566662"/>
              <a:gd name="connsiteY33" fmla="*/ 283452 h 566169"/>
              <a:gd name="connsiteX34" fmla="*/ 528575 w 566662"/>
              <a:gd name="connsiteY34" fmla="*/ 259817 h 566169"/>
              <a:gd name="connsiteX35" fmla="*/ 544462 w 566662"/>
              <a:gd name="connsiteY35" fmla="*/ 239065 h 566169"/>
              <a:gd name="connsiteX36" fmla="*/ 207134 w 566662"/>
              <a:gd name="connsiteY36" fmla="*/ 187831 h 566169"/>
              <a:gd name="connsiteX37" fmla="*/ 359534 w 566662"/>
              <a:gd name="connsiteY37" fmla="*/ 187831 h 566169"/>
              <a:gd name="connsiteX38" fmla="*/ 378584 w 566662"/>
              <a:gd name="connsiteY38" fmla="*/ 206881 h 566169"/>
              <a:gd name="connsiteX39" fmla="*/ 359534 w 566662"/>
              <a:gd name="connsiteY39" fmla="*/ 225931 h 566169"/>
              <a:gd name="connsiteX40" fmla="*/ 207134 w 566662"/>
              <a:gd name="connsiteY40" fmla="*/ 225931 h 566169"/>
              <a:gd name="connsiteX41" fmla="*/ 188084 w 566662"/>
              <a:gd name="connsiteY41" fmla="*/ 206881 h 566169"/>
              <a:gd name="connsiteX42" fmla="*/ 207134 w 566662"/>
              <a:gd name="connsiteY42" fmla="*/ 187831 h 566169"/>
              <a:gd name="connsiteX43" fmla="*/ 253985 w 566662"/>
              <a:gd name="connsiteY43" fmla="*/ 1479 h 566169"/>
              <a:gd name="connsiteX44" fmla="*/ 480632 w 566662"/>
              <a:gd name="connsiteY44" fmla="*/ 80550 h 566169"/>
              <a:gd name="connsiteX45" fmla="*/ 505879 w 566662"/>
              <a:gd name="connsiteY45" fmla="*/ 105785 h 566169"/>
              <a:gd name="connsiteX46" fmla="*/ 505879 w 566662"/>
              <a:gd name="connsiteY46" fmla="*/ 75788 h 566169"/>
              <a:gd name="connsiteX47" fmla="*/ 524358 w 566662"/>
              <a:gd name="connsiteY47" fmla="*/ 57309 h 566169"/>
              <a:gd name="connsiteX48" fmla="*/ 542836 w 566662"/>
              <a:gd name="connsiteY48" fmla="*/ 75788 h 566169"/>
              <a:gd name="connsiteX49" fmla="*/ 542836 w 566662"/>
              <a:gd name="connsiteY49" fmla="*/ 150362 h 566169"/>
              <a:gd name="connsiteX50" fmla="*/ 524358 w 566662"/>
              <a:gd name="connsiteY50" fmla="*/ 168841 h 566169"/>
              <a:gd name="connsiteX51" fmla="*/ 449796 w 566662"/>
              <a:gd name="connsiteY51" fmla="*/ 168841 h 566169"/>
              <a:gd name="connsiteX52" fmla="*/ 431305 w 566662"/>
              <a:gd name="connsiteY52" fmla="*/ 150362 h 566169"/>
              <a:gd name="connsiteX53" fmla="*/ 449796 w 566662"/>
              <a:gd name="connsiteY53" fmla="*/ 131884 h 566169"/>
              <a:gd name="connsiteX54" fmla="*/ 479704 w 566662"/>
              <a:gd name="connsiteY54" fmla="*/ 131884 h 566169"/>
              <a:gd name="connsiteX55" fmla="*/ 454660 w 566662"/>
              <a:gd name="connsiteY55" fmla="*/ 106826 h 566169"/>
              <a:gd name="connsiteX56" fmla="*/ 187376 w 566662"/>
              <a:gd name="connsiteY56" fmla="*/ 56293 h 566169"/>
              <a:gd name="connsiteX57" fmla="*/ 36957 w 566662"/>
              <a:gd name="connsiteY57" fmla="*/ 282950 h 566169"/>
              <a:gd name="connsiteX58" fmla="*/ 38240 w 566662"/>
              <a:gd name="connsiteY58" fmla="*/ 308109 h 566169"/>
              <a:gd name="connsiteX59" fmla="*/ 34176 w 566662"/>
              <a:gd name="connsiteY59" fmla="*/ 321660 h 566169"/>
              <a:gd name="connsiteX60" fmla="*/ 21717 w 566662"/>
              <a:gd name="connsiteY60" fmla="*/ 328365 h 566169"/>
              <a:gd name="connsiteX61" fmla="*/ 19825 w 566662"/>
              <a:gd name="connsiteY61" fmla="*/ 328467 h 566169"/>
              <a:gd name="connsiteX62" fmla="*/ 1461 w 566662"/>
              <a:gd name="connsiteY62" fmla="*/ 311843 h 566169"/>
              <a:gd name="connsiteX63" fmla="*/ 0 w 566662"/>
              <a:gd name="connsiteY63" fmla="*/ 282950 h 566169"/>
              <a:gd name="connsiteX64" fmla="*/ 173126 w 566662"/>
              <a:gd name="connsiteY64" fmla="*/ 22181 h 566169"/>
              <a:gd name="connsiteX65" fmla="*/ 253985 w 566662"/>
              <a:gd name="connsiteY65" fmla="*/ 1479 h 566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66662" h="566169">
                <a:moveTo>
                  <a:pt x="207134" y="340231"/>
                </a:moveTo>
                <a:lnTo>
                  <a:pt x="359534" y="340231"/>
                </a:lnTo>
                <a:cubicBezTo>
                  <a:pt x="369694" y="340231"/>
                  <a:pt x="378584" y="349121"/>
                  <a:pt x="378584" y="359281"/>
                </a:cubicBezTo>
                <a:cubicBezTo>
                  <a:pt x="378584" y="369441"/>
                  <a:pt x="369694" y="378331"/>
                  <a:pt x="359534" y="378331"/>
                </a:cubicBezTo>
                <a:lnTo>
                  <a:pt x="207134" y="378331"/>
                </a:lnTo>
                <a:cubicBezTo>
                  <a:pt x="196974" y="378331"/>
                  <a:pt x="188084" y="369441"/>
                  <a:pt x="188084" y="359281"/>
                </a:cubicBezTo>
                <a:cubicBezTo>
                  <a:pt x="188084" y="349121"/>
                  <a:pt x="196974" y="340231"/>
                  <a:pt x="207134" y="340231"/>
                </a:cubicBezTo>
                <a:close/>
                <a:moveTo>
                  <a:pt x="207134" y="264031"/>
                </a:moveTo>
                <a:lnTo>
                  <a:pt x="359534" y="264031"/>
                </a:lnTo>
                <a:cubicBezTo>
                  <a:pt x="369694" y="264031"/>
                  <a:pt x="378584" y="272921"/>
                  <a:pt x="378584" y="283081"/>
                </a:cubicBezTo>
                <a:cubicBezTo>
                  <a:pt x="378584" y="293241"/>
                  <a:pt x="369694" y="302131"/>
                  <a:pt x="359534" y="302131"/>
                </a:cubicBezTo>
                <a:lnTo>
                  <a:pt x="207134" y="302131"/>
                </a:lnTo>
                <a:cubicBezTo>
                  <a:pt x="196974" y="302131"/>
                  <a:pt x="188084" y="293241"/>
                  <a:pt x="188084" y="283081"/>
                </a:cubicBezTo>
                <a:cubicBezTo>
                  <a:pt x="188084" y="272921"/>
                  <a:pt x="196974" y="264031"/>
                  <a:pt x="207134" y="264031"/>
                </a:cubicBezTo>
                <a:close/>
                <a:moveTo>
                  <a:pt x="544462" y="239065"/>
                </a:moveTo>
                <a:cubicBezTo>
                  <a:pt x="554572" y="237757"/>
                  <a:pt x="563843" y="244856"/>
                  <a:pt x="565214" y="254953"/>
                </a:cubicBezTo>
                <a:cubicBezTo>
                  <a:pt x="566484" y="264402"/>
                  <a:pt x="566916" y="273952"/>
                  <a:pt x="566522" y="283477"/>
                </a:cubicBezTo>
                <a:cubicBezTo>
                  <a:pt x="566408" y="397320"/>
                  <a:pt x="498095" y="499999"/>
                  <a:pt x="393142" y="544094"/>
                </a:cubicBezTo>
                <a:cubicBezTo>
                  <a:pt x="288189" y="588163"/>
                  <a:pt x="167031" y="565062"/>
                  <a:pt x="85675" y="485433"/>
                </a:cubicBezTo>
                <a:lnTo>
                  <a:pt x="60465" y="460172"/>
                </a:lnTo>
                <a:lnTo>
                  <a:pt x="60440" y="490170"/>
                </a:lnTo>
                <a:cubicBezTo>
                  <a:pt x="60440" y="496774"/>
                  <a:pt x="56909" y="502870"/>
                  <a:pt x="51182" y="506159"/>
                </a:cubicBezTo>
                <a:cubicBezTo>
                  <a:pt x="45467" y="509461"/>
                  <a:pt x="38431" y="509461"/>
                  <a:pt x="32703" y="506146"/>
                </a:cubicBezTo>
                <a:cubicBezTo>
                  <a:pt x="26988" y="502844"/>
                  <a:pt x="23470" y="496736"/>
                  <a:pt x="23483" y="490144"/>
                </a:cubicBezTo>
                <a:lnTo>
                  <a:pt x="23547" y="415608"/>
                </a:lnTo>
                <a:lnTo>
                  <a:pt x="23547" y="415557"/>
                </a:lnTo>
                <a:cubicBezTo>
                  <a:pt x="23559" y="405346"/>
                  <a:pt x="31840" y="397079"/>
                  <a:pt x="42050" y="397091"/>
                </a:cubicBezTo>
                <a:lnTo>
                  <a:pt x="116612" y="397155"/>
                </a:lnTo>
                <a:cubicBezTo>
                  <a:pt x="126810" y="397168"/>
                  <a:pt x="135091" y="405461"/>
                  <a:pt x="135078" y="415659"/>
                </a:cubicBezTo>
                <a:cubicBezTo>
                  <a:pt x="135065" y="425870"/>
                  <a:pt x="126798" y="434125"/>
                  <a:pt x="116587" y="434125"/>
                </a:cubicBezTo>
                <a:lnTo>
                  <a:pt x="86653" y="434086"/>
                </a:lnTo>
                <a:lnTo>
                  <a:pt x="111685" y="459169"/>
                </a:lnTo>
                <a:cubicBezTo>
                  <a:pt x="182449" y="528295"/>
                  <a:pt x="287732" y="548310"/>
                  <a:pt x="378931" y="509956"/>
                </a:cubicBezTo>
                <a:cubicBezTo>
                  <a:pt x="470117" y="471615"/>
                  <a:pt x="529464" y="382372"/>
                  <a:pt x="529540" y="283452"/>
                </a:cubicBezTo>
                <a:cubicBezTo>
                  <a:pt x="529553" y="272466"/>
                  <a:pt x="529197" y="271628"/>
                  <a:pt x="528575" y="259817"/>
                </a:cubicBezTo>
                <a:cubicBezTo>
                  <a:pt x="527546" y="249784"/>
                  <a:pt x="534518" y="240678"/>
                  <a:pt x="544462" y="239065"/>
                </a:cubicBezTo>
                <a:close/>
                <a:moveTo>
                  <a:pt x="207134" y="187831"/>
                </a:moveTo>
                <a:lnTo>
                  <a:pt x="359534" y="187831"/>
                </a:lnTo>
                <a:cubicBezTo>
                  <a:pt x="369694" y="187831"/>
                  <a:pt x="378584" y="196721"/>
                  <a:pt x="378584" y="206881"/>
                </a:cubicBezTo>
                <a:cubicBezTo>
                  <a:pt x="378584" y="217041"/>
                  <a:pt x="369694" y="225931"/>
                  <a:pt x="359534" y="225931"/>
                </a:cubicBezTo>
                <a:lnTo>
                  <a:pt x="207134" y="225931"/>
                </a:lnTo>
                <a:cubicBezTo>
                  <a:pt x="196974" y="225931"/>
                  <a:pt x="188084" y="217041"/>
                  <a:pt x="188084" y="206881"/>
                </a:cubicBezTo>
                <a:cubicBezTo>
                  <a:pt x="188084" y="196721"/>
                  <a:pt x="196974" y="187831"/>
                  <a:pt x="207134" y="187831"/>
                </a:cubicBezTo>
                <a:close/>
                <a:moveTo>
                  <a:pt x="253985" y="1479"/>
                </a:moveTo>
                <a:cubicBezTo>
                  <a:pt x="336142" y="-6961"/>
                  <a:pt x="419567" y="20885"/>
                  <a:pt x="480632" y="80550"/>
                </a:cubicBezTo>
                <a:lnTo>
                  <a:pt x="505879" y="105785"/>
                </a:lnTo>
                <a:lnTo>
                  <a:pt x="505879" y="75788"/>
                </a:lnTo>
                <a:cubicBezTo>
                  <a:pt x="505879" y="65577"/>
                  <a:pt x="514160" y="57309"/>
                  <a:pt x="524358" y="57309"/>
                </a:cubicBezTo>
                <a:cubicBezTo>
                  <a:pt x="534568" y="57309"/>
                  <a:pt x="542836" y="65577"/>
                  <a:pt x="542836" y="75788"/>
                </a:cubicBezTo>
                <a:lnTo>
                  <a:pt x="542836" y="150362"/>
                </a:lnTo>
                <a:cubicBezTo>
                  <a:pt x="542836" y="160573"/>
                  <a:pt x="534568" y="168841"/>
                  <a:pt x="524358" y="168841"/>
                </a:cubicBezTo>
                <a:lnTo>
                  <a:pt x="449796" y="168841"/>
                </a:lnTo>
                <a:cubicBezTo>
                  <a:pt x="439598" y="168841"/>
                  <a:pt x="431305" y="160573"/>
                  <a:pt x="431305" y="150362"/>
                </a:cubicBezTo>
                <a:cubicBezTo>
                  <a:pt x="431305" y="140151"/>
                  <a:pt x="439598" y="131884"/>
                  <a:pt x="449796" y="131884"/>
                </a:cubicBezTo>
                <a:lnTo>
                  <a:pt x="479704" y="131884"/>
                </a:lnTo>
                <a:lnTo>
                  <a:pt x="454660" y="106826"/>
                </a:lnTo>
                <a:cubicBezTo>
                  <a:pt x="383832" y="37777"/>
                  <a:pt x="278524" y="17863"/>
                  <a:pt x="187376" y="56293"/>
                </a:cubicBezTo>
                <a:cubicBezTo>
                  <a:pt x="96228" y="94723"/>
                  <a:pt x="36970" y="184017"/>
                  <a:pt x="36957" y="282950"/>
                </a:cubicBezTo>
                <a:cubicBezTo>
                  <a:pt x="36970" y="291357"/>
                  <a:pt x="37401" y="299752"/>
                  <a:pt x="38240" y="308109"/>
                </a:cubicBezTo>
                <a:cubicBezTo>
                  <a:pt x="38735" y="312998"/>
                  <a:pt x="37275" y="317875"/>
                  <a:pt x="34176" y="321660"/>
                </a:cubicBezTo>
                <a:cubicBezTo>
                  <a:pt x="31077" y="325457"/>
                  <a:pt x="26594" y="327870"/>
                  <a:pt x="21717" y="328365"/>
                </a:cubicBezTo>
                <a:cubicBezTo>
                  <a:pt x="21082" y="328429"/>
                  <a:pt x="20460" y="328467"/>
                  <a:pt x="19825" y="328467"/>
                </a:cubicBezTo>
                <a:cubicBezTo>
                  <a:pt x="10350" y="328454"/>
                  <a:pt x="2426" y="321266"/>
                  <a:pt x="1461" y="311843"/>
                </a:cubicBezTo>
                <a:cubicBezTo>
                  <a:pt x="495" y="302241"/>
                  <a:pt x="0" y="292589"/>
                  <a:pt x="0" y="282950"/>
                </a:cubicBezTo>
                <a:cubicBezTo>
                  <a:pt x="0" y="169107"/>
                  <a:pt x="68212" y="66364"/>
                  <a:pt x="173126" y="22181"/>
                </a:cubicBezTo>
                <a:cubicBezTo>
                  <a:pt x="199355" y="11138"/>
                  <a:pt x="226600" y="4293"/>
                  <a:pt x="253985" y="1479"/>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9" name="Freeform 18">
            <a:extLst>
              <a:ext uri="{FF2B5EF4-FFF2-40B4-BE49-F238E27FC236}">
                <a16:creationId xmlns:a16="http://schemas.microsoft.com/office/drawing/2014/main" xmlns="" id="{DDDFC865-4718-FF42-8053-DB5F9C39A28D}"/>
              </a:ext>
            </a:extLst>
          </p:cNvPr>
          <p:cNvSpPr/>
          <p:nvPr/>
        </p:nvSpPr>
        <p:spPr>
          <a:xfrm>
            <a:off x="4544218" y="3117979"/>
            <a:ext cx="713582" cy="551670"/>
          </a:xfrm>
          <a:custGeom>
            <a:avLst/>
            <a:gdLst>
              <a:gd name="connsiteX0" fmla="*/ 249950 w 620265"/>
              <a:gd name="connsiteY0" fmla="*/ 393179 h 479527"/>
              <a:gd name="connsiteX1" fmla="*/ 376950 w 620265"/>
              <a:gd name="connsiteY1" fmla="*/ 441248 h 479527"/>
              <a:gd name="connsiteX2" fmla="*/ 376950 w 620265"/>
              <a:gd name="connsiteY2" fmla="*/ 441249 h 479527"/>
              <a:gd name="connsiteX3" fmla="*/ 376946 w 620265"/>
              <a:gd name="connsiteY3" fmla="*/ 441249 h 479527"/>
              <a:gd name="connsiteX4" fmla="*/ 376946 w 620265"/>
              <a:gd name="connsiteY4" fmla="*/ 479398 h 479527"/>
              <a:gd name="connsiteX5" fmla="*/ 309630 w 620265"/>
              <a:gd name="connsiteY5" fmla="*/ 468736 h 479527"/>
              <a:gd name="connsiteX6" fmla="*/ 249950 w 620265"/>
              <a:gd name="connsiteY6" fmla="*/ 440613 h 479527"/>
              <a:gd name="connsiteX7" fmla="*/ 294210 w 620265"/>
              <a:gd name="connsiteY7" fmla="*/ 280964 h 479527"/>
              <a:gd name="connsiteX8" fmla="*/ 312422 w 620265"/>
              <a:gd name="connsiteY8" fmla="*/ 289295 h 479527"/>
              <a:gd name="connsiteX9" fmla="*/ 313209 w 620265"/>
              <a:gd name="connsiteY9" fmla="*/ 291264 h 479527"/>
              <a:gd name="connsiteX10" fmla="*/ 337993 w 620265"/>
              <a:gd name="connsiteY10" fmla="*/ 324823 h 479527"/>
              <a:gd name="connsiteX11" fmla="*/ 376949 w 620265"/>
              <a:gd name="connsiteY11" fmla="*/ 338800 h 479527"/>
              <a:gd name="connsiteX12" fmla="*/ 376949 w 620265"/>
              <a:gd name="connsiteY12" fmla="*/ 412573 h 479527"/>
              <a:gd name="connsiteX13" fmla="*/ 366457 w 620265"/>
              <a:gd name="connsiteY13" fmla="*/ 405965 h 479527"/>
              <a:gd name="connsiteX14" fmla="*/ 362269 w 620265"/>
              <a:gd name="connsiteY14" fmla="*/ 394070 h 479527"/>
              <a:gd name="connsiteX15" fmla="*/ 362269 w 620265"/>
              <a:gd name="connsiteY15" fmla="*/ 366968 h 479527"/>
              <a:gd name="connsiteX16" fmla="*/ 283123 w 620265"/>
              <a:gd name="connsiteY16" fmla="*/ 303684 h 479527"/>
              <a:gd name="connsiteX17" fmla="*/ 282450 w 620265"/>
              <a:gd name="connsiteY17" fmla="*/ 301805 h 479527"/>
              <a:gd name="connsiteX18" fmla="*/ 281446 w 620265"/>
              <a:gd name="connsiteY18" fmla="*/ 296826 h 479527"/>
              <a:gd name="connsiteX19" fmla="*/ 294210 w 620265"/>
              <a:gd name="connsiteY19" fmla="*/ 280964 h 479527"/>
              <a:gd name="connsiteX20" fmla="*/ 376949 w 620265"/>
              <a:gd name="connsiteY20" fmla="*/ 217855 h 479527"/>
              <a:gd name="connsiteX21" fmla="*/ 394259 w 620265"/>
              <a:gd name="connsiteY21" fmla="*/ 223189 h 479527"/>
              <a:gd name="connsiteX22" fmla="*/ 479565 w 620265"/>
              <a:gd name="connsiteY22" fmla="*/ 298665 h 479527"/>
              <a:gd name="connsiteX23" fmla="*/ 400292 w 620265"/>
              <a:gd name="connsiteY23" fmla="*/ 368007 h 479527"/>
              <a:gd name="connsiteX24" fmla="*/ 400292 w 620265"/>
              <a:gd name="connsiteY24" fmla="*/ 394067 h 479527"/>
              <a:gd name="connsiteX25" fmla="*/ 381280 w 620265"/>
              <a:gd name="connsiteY25" fmla="*/ 413117 h 479527"/>
              <a:gd name="connsiteX26" fmla="*/ 376949 w 620265"/>
              <a:gd name="connsiteY26" fmla="*/ 412584 h 479527"/>
              <a:gd name="connsiteX27" fmla="*/ 376949 w 620265"/>
              <a:gd name="connsiteY27" fmla="*/ 412573 h 479527"/>
              <a:gd name="connsiteX28" fmla="*/ 376950 w 620265"/>
              <a:gd name="connsiteY28" fmla="*/ 412574 h 479527"/>
              <a:gd name="connsiteX29" fmla="*/ 376950 w 620265"/>
              <a:gd name="connsiteY29" fmla="*/ 338800 h 479527"/>
              <a:gd name="connsiteX30" fmla="*/ 376949 w 620265"/>
              <a:gd name="connsiteY30" fmla="*/ 338800 h 479527"/>
              <a:gd name="connsiteX31" fmla="*/ 376949 w 620265"/>
              <a:gd name="connsiteY31" fmla="*/ 338797 h 479527"/>
              <a:gd name="connsiteX32" fmla="*/ 385534 w 620265"/>
              <a:gd name="connsiteY32" fmla="*/ 338924 h 479527"/>
              <a:gd name="connsiteX33" fmla="*/ 444627 w 620265"/>
              <a:gd name="connsiteY33" fmla="*/ 300646 h 479527"/>
              <a:gd name="connsiteX34" fmla="*/ 380340 w 620265"/>
              <a:gd name="connsiteY34" fmla="*/ 251370 h 479527"/>
              <a:gd name="connsiteX35" fmla="*/ 376949 w 620265"/>
              <a:gd name="connsiteY35" fmla="*/ 250380 h 479527"/>
              <a:gd name="connsiteX36" fmla="*/ 376947 w 620265"/>
              <a:gd name="connsiteY36" fmla="*/ 66953 h 479527"/>
              <a:gd name="connsiteX37" fmla="*/ 376947 w 620265"/>
              <a:gd name="connsiteY37" fmla="*/ 141299 h 479527"/>
              <a:gd name="connsiteX38" fmla="*/ 326782 w 620265"/>
              <a:gd name="connsiteY38" fmla="*/ 175233 h 479527"/>
              <a:gd name="connsiteX39" fmla="*/ 376947 w 620265"/>
              <a:gd name="connsiteY39" fmla="*/ 217854 h 479527"/>
              <a:gd name="connsiteX40" fmla="*/ 376947 w 620265"/>
              <a:gd name="connsiteY40" fmla="*/ 250379 h 479527"/>
              <a:gd name="connsiteX41" fmla="*/ 291832 w 620265"/>
              <a:gd name="connsiteY41" fmla="*/ 177557 h 479527"/>
              <a:gd name="connsiteX42" fmla="*/ 362266 w 620265"/>
              <a:gd name="connsiteY42" fmla="*/ 111632 h 479527"/>
              <a:gd name="connsiteX43" fmla="*/ 362266 w 620265"/>
              <a:gd name="connsiteY43" fmla="*/ 85457 h 479527"/>
              <a:gd name="connsiteX44" fmla="*/ 376947 w 620265"/>
              <a:gd name="connsiteY44" fmla="*/ 66953 h 479527"/>
              <a:gd name="connsiteX45" fmla="*/ 381287 w 620265"/>
              <a:gd name="connsiteY45" fmla="*/ 66410 h 479527"/>
              <a:gd name="connsiteX46" fmla="*/ 400286 w 620265"/>
              <a:gd name="connsiteY46" fmla="*/ 85460 h 479527"/>
              <a:gd name="connsiteX47" fmla="*/ 400286 w 620265"/>
              <a:gd name="connsiteY47" fmla="*/ 112575 h 479527"/>
              <a:gd name="connsiteX48" fmla="*/ 472346 w 620265"/>
              <a:gd name="connsiteY48" fmla="*/ 166791 h 479527"/>
              <a:gd name="connsiteX49" fmla="*/ 473120 w 620265"/>
              <a:gd name="connsiteY49" fmla="*/ 168582 h 479527"/>
              <a:gd name="connsiteX50" fmla="*/ 471647 w 620265"/>
              <a:gd name="connsiteY50" fmla="*/ 183364 h 479527"/>
              <a:gd name="connsiteX51" fmla="*/ 457690 w 620265"/>
              <a:gd name="connsiteY51" fmla="*/ 190743 h 479527"/>
              <a:gd name="connsiteX52" fmla="*/ 444698 w 620265"/>
              <a:gd name="connsiteY52" fmla="*/ 183377 h 479527"/>
              <a:gd name="connsiteX53" fmla="*/ 443771 w 620265"/>
              <a:gd name="connsiteY53" fmla="*/ 181434 h 479527"/>
              <a:gd name="connsiteX54" fmla="*/ 377756 w 620265"/>
              <a:gd name="connsiteY54" fmla="*/ 141251 h 479527"/>
              <a:gd name="connsiteX55" fmla="*/ 376956 w 620265"/>
              <a:gd name="connsiteY55" fmla="*/ 141302 h 479527"/>
              <a:gd name="connsiteX56" fmla="*/ 376956 w 620265"/>
              <a:gd name="connsiteY56" fmla="*/ 66943 h 479527"/>
              <a:gd name="connsiteX57" fmla="*/ 381287 w 620265"/>
              <a:gd name="connsiteY57" fmla="*/ 66410 h 479527"/>
              <a:gd name="connsiteX58" fmla="*/ 249949 w 620265"/>
              <a:gd name="connsiteY58" fmla="*/ 38913 h 479527"/>
              <a:gd name="connsiteX59" fmla="*/ 249949 w 620265"/>
              <a:gd name="connsiteY59" fmla="*/ 86347 h 479527"/>
              <a:gd name="connsiteX60" fmla="*/ 178854 w 620265"/>
              <a:gd name="connsiteY60" fmla="*/ 239763 h 479527"/>
              <a:gd name="connsiteX61" fmla="*/ 249949 w 620265"/>
              <a:gd name="connsiteY61" fmla="*/ 393179 h 479527"/>
              <a:gd name="connsiteX62" fmla="*/ 249949 w 620265"/>
              <a:gd name="connsiteY62" fmla="*/ 440614 h 479527"/>
              <a:gd name="connsiteX63" fmla="*/ 163551 w 620265"/>
              <a:gd name="connsiteY63" fmla="*/ 341148 h 479527"/>
              <a:gd name="connsiteX64" fmla="*/ 121107 w 620265"/>
              <a:gd name="connsiteY64" fmla="*/ 341148 h 479527"/>
              <a:gd name="connsiteX65" fmla="*/ 102057 w 620265"/>
              <a:gd name="connsiteY65" fmla="*/ 322098 h 479527"/>
              <a:gd name="connsiteX66" fmla="*/ 121107 w 620265"/>
              <a:gd name="connsiteY66" fmla="*/ 303048 h 479527"/>
              <a:gd name="connsiteX67" fmla="*/ 149504 w 620265"/>
              <a:gd name="connsiteY67" fmla="*/ 303048 h 479527"/>
              <a:gd name="connsiteX68" fmla="*/ 141719 w 620265"/>
              <a:gd name="connsiteY68" fmla="*/ 258813 h 479527"/>
              <a:gd name="connsiteX69" fmla="*/ 64414 w 620265"/>
              <a:gd name="connsiteY69" fmla="*/ 258813 h 479527"/>
              <a:gd name="connsiteX70" fmla="*/ 45364 w 620265"/>
              <a:gd name="connsiteY70" fmla="*/ 239763 h 479527"/>
              <a:gd name="connsiteX71" fmla="*/ 64414 w 620265"/>
              <a:gd name="connsiteY71" fmla="*/ 220713 h 479527"/>
              <a:gd name="connsiteX72" fmla="*/ 141719 w 620265"/>
              <a:gd name="connsiteY72" fmla="*/ 220713 h 479527"/>
              <a:gd name="connsiteX73" fmla="*/ 149504 w 620265"/>
              <a:gd name="connsiteY73" fmla="*/ 176479 h 479527"/>
              <a:gd name="connsiteX74" fmla="*/ 19050 w 620265"/>
              <a:gd name="connsiteY74" fmla="*/ 176479 h 479527"/>
              <a:gd name="connsiteX75" fmla="*/ 0 w 620265"/>
              <a:gd name="connsiteY75" fmla="*/ 157429 h 479527"/>
              <a:gd name="connsiteX76" fmla="*/ 19050 w 620265"/>
              <a:gd name="connsiteY76" fmla="*/ 138379 h 479527"/>
              <a:gd name="connsiteX77" fmla="*/ 163551 w 620265"/>
              <a:gd name="connsiteY77" fmla="*/ 138379 h 479527"/>
              <a:gd name="connsiteX78" fmla="*/ 249949 w 620265"/>
              <a:gd name="connsiteY78" fmla="*/ 38913 h 479527"/>
              <a:gd name="connsiteX79" fmla="*/ 376946 w 620265"/>
              <a:gd name="connsiteY79" fmla="*/ 143 h 479527"/>
              <a:gd name="connsiteX80" fmla="*/ 376946 w 620265"/>
              <a:gd name="connsiteY80" fmla="*/ 38278 h 479527"/>
              <a:gd name="connsiteX81" fmla="*/ 376950 w 620265"/>
              <a:gd name="connsiteY81" fmla="*/ 38278 h 479527"/>
              <a:gd name="connsiteX82" fmla="*/ 376950 w 620265"/>
              <a:gd name="connsiteY82" fmla="*/ 38280 h 479527"/>
              <a:gd name="connsiteX83" fmla="*/ 249950 w 620265"/>
              <a:gd name="connsiteY83" fmla="*/ 86350 h 479527"/>
              <a:gd name="connsiteX84" fmla="*/ 249950 w 620265"/>
              <a:gd name="connsiteY84" fmla="*/ 38915 h 479527"/>
              <a:gd name="connsiteX85" fmla="*/ 309630 w 620265"/>
              <a:gd name="connsiteY85" fmla="*/ 10794 h 479527"/>
              <a:gd name="connsiteX86" fmla="*/ 380502 w 620265"/>
              <a:gd name="connsiteY86" fmla="*/ 0 h 479527"/>
              <a:gd name="connsiteX87" fmla="*/ 620265 w 620265"/>
              <a:gd name="connsiteY87" fmla="*/ 239763 h 479527"/>
              <a:gd name="connsiteX88" fmla="*/ 380502 w 620265"/>
              <a:gd name="connsiteY88" fmla="*/ 479527 h 479527"/>
              <a:gd name="connsiteX89" fmla="*/ 376946 w 620265"/>
              <a:gd name="connsiteY89" fmla="*/ 479400 h 479527"/>
              <a:gd name="connsiteX90" fmla="*/ 376946 w 620265"/>
              <a:gd name="connsiteY90" fmla="*/ 479398 h 479527"/>
              <a:gd name="connsiteX91" fmla="*/ 376950 w 620265"/>
              <a:gd name="connsiteY91" fmla="*/ 479399 h 479527"/>
              <a:gd name="connsiteX92" fmla="*/ 376950 w 620265"/>
              <a:gd name="connsiteY92" fmla="*/ 441249 h 479527"/>
              <a:gd name="connsiteX93" fmla="*/ 380502 w 620265"/>
              <a:gd name="connsiteY93" fmla="*/ 441427 h 479527"/>
              <a:gd name="connsiteX94" fmla="*/ 582165 w 620265"/>
              <a:gd name="connsiteY94" fmla="*/ 239763 h 479527"/>
              <a:gd name="connsiteX95" fmla="*/ 380502 w 620265"/>
              <a:gd name="connsiteY95" fmla="*/ 38100 h 479527"/>
              <a:gd name="connsiteX96" fmla="*/ 376950 w 620265"/>
              <a:gd name="connsiteY96" fmla="*/ 38278 h 479527"/>
              <a:gd name="connsiteX97" fmla="*/ 376950 w 620265"/>
              <a:gd name="connsiteY97" fmla="*/ 142 h 479527"/>
              <a:gd name="connsiteX98" fmla="*/ 376946 w 620265"/>
              <a:gd name="connsiteY98" fmla="*/ 143 h 479527"/>
              <a:gd name="connsiteX99" fmla="*/ 376946 w 620265"/>
              <a:gd name="connsiteY99" fmla="*/ 140 h 479527"/>
              <a:gd name="connsiteX100" fmla="*/ 380502 w 620265"/>
              <a:gd name="connsiteY100" fmla="*/ 0 h 47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620265" h="479527">
                <a:moveTo>
                  <a:pt x="249950" y="393179"/>
                </a:moveTo>
                <a:cubicBezTo>
                  <a:pt x="284316" y="422478"/>
                  <a:pt x="328550" y="440398"/>
                  <a:pt x="376950" y="441248"/>
                </a:cubicBezTo>
                <a:lnTo>
                  <a:pt x="376950" y="441249"/>
                </a:lnTo>
                <a:lnTo>
                  <a:pt x="376946" y="441249"/>
                </a:lnTo>
                <a:lnTo>
                  <a:pt x="376946" y="479398"/>
                </a:lnTo>
                <a:lnTo>
                  <a:pt x="309630" y="468736"/>
                </a:lnTo>
                <a:cubicBezTo>
                  <a:pt x="288310" y="462124"/>
                  <a:pt x="268263" y="452602"/>
                  <a:pt x="249950" y="440613"/>
                </a:cubicBezTo>
                <a:close/>
                <a:moveTo>
                  <a:pt x="294210" y="280964"/>
                </a:moveTo>
                <a:cubicBezTo>
                  <a:pt x="301423" y="279249"/>
                  <a:pt x="309120" y="282640"/>
                  <a:pt x="312422" y="289295"/>
                </a:cubicBezTo>
                <a:lnTo>
                  <a:pt x="313209" y="291264"/>
                </a:lnTo>
                <a:cubicBezTo>
                  <a:pt x="318073" y="305069"/>
                  <a:pt x="326852" y="316578"/>
                  <a:pt x="337993" y="324823"/>
                </a:cubicBezTo>
                <a:lnTo>
                  <a:pt x="376949" y="338800"/>
                </a:lnTo>
                <a:lnTo>
                  <a:pt x="376949" y="412573"/>
                </a:lnTo>
                <a:lnTo>
                  <a:pt x="366457" y="405965"/>
                </a:lnTo>
                <a:cubicBezTo>
                  <a:pt x="363837" y="402713"/>
                  <a:pt x="362269" y="398579"/>
                  <a:pt x="362269" y="394070"/>
                </a:cubicBezTo>
                <a:lnTo>
                  <a:pt x="362269" y="366968"/>
                </a:lnTo>
                <a:cubicBezTo>
                  <a:pt x="326125" y="362434"/>
                  <a:pt x="295556" y="338000"/>
                  <a:pt x="283123" y="303684"/>
                </a:cubicBezTo>
                <a:lnTo>
                  <a:pt x="282450" y="301805"/>
                </a:lnTo>
                <a:cubicBezTo>
                  <a:pt x="281853" y="300217"/>
                  <a:pt x="281510" y="298528"/>
                  <a:pt x="281446" y="296826"/>
                </a:cubicBezTo>
                <a:cubicBezTo>
                  <a:pt x="281396" y="289397"/>
                  <a:pt x="286996" y="282691"/>
                  <a:pt x="294210" y="280964"/>
                </a:cubicBezTo>
                <a:close/>
                <a:moveTo>
                  <a:pt x="376949" y="217855"/>
                </a:moveTo>
                <a:cubicBezTo>
                  <a:pt x="382219" y="219557"/>
                  <a:pt x="387960" y="221322"/>
                  <a:pt x="394259" y="223189"/>
                </a:cubicBezTo>
                <a:cubicBezTo>
                  <a:pt x="448272" y="238797"/>
                  <a:pt x="479565" y="256158"/>
                  <a:pt x="479565" y="298665"/>
                </a:cubicBezTo>
                <a:cubicBezTo>
                  <a:pt x="479565" y="335914"/>
                  <a:pt x="447675" y="362978"/>
                  <a:pt x="400292" y="368007"/>
                </a:cubicBezTo>
                <a:lnTo>
                  <a:pt x="400292" y="394067"/>
                </a:lnTo>
                <a:cubicBezTo>
                  <a:pt x="400292" y="404596"/>
                  <a:pt x="391783" y="413117"/>
                  <a:pt x="381280" y="413117"/>
                </a:cubicBezTo>
                <a:cubicBezTo>
                  <a:pt x="379781" y="413117"/>
                  <a:pt x="378346" y="412902"/>
                  <a:pt x="376949" y="412584"/>
                </a:cubicBezTo>
                <a:lnTo>
                  <a:pt x="376949" y="412573"/>
                </a:lnTo>
                <a:lnTo>
                  <a:pt x="376950" y="412574"/>
                </a:lnTo>
                <a:lnTo>
                  <a:pt x="376950" y="338800"/>
                </a:lnTo>
                <a:lnTo>
                  <a:pt x="376949" y="338800"/>
                </a:lnTo>
                <a:lnTo>
                  <a:pt x="376949" y="338797"/>
                </a:lnTo>
                <a:cubicBezTo>
                  <a:pt x="379794" y="338949"/>
                  <a:pt x="382639" y="339127"/>
                  <a:pt x="385534" y="338924"/>
                </a:cubicBezTo>
                <a:cubicBezTo>
                  <a:pt x="422529" y="338924"/>
                  <a:pt x="444627" y="324611"/>
                  <a:pt x="444627" y="300646"/>
                </a:cubicBezTo>
                <a:cubicBezTo>
                  <a:pt x="444627" y="277126"/>
                  <a:pt x="430200" y="266077"/>
                  <a:pt x="380340" y="251370"/>
                </a:cubicBezTo>
                <a:cubicBezTo>
                  <a:pt x="379184" y="251040"/>
                  <a:pt x="378079" y="250710"/>
                  <a:pt x="376949" y="250380"/>
                </a:cubicBezTo>
                <a:close/>
                <a:moveTo>
                  <a:pt x="376947" y="66953"/>
                </a:moveTo>
                <a:lnTo>
                  <a:pt x="376947" y="141299"/>
                </a:lnTo>
                <a:cubicBezTo>
                  <a:pt x="346455" y="141540"/>
                  <a:pt x="326782" y="154786"/>
                  <a:pt x="326782" y="175233"/>
                </a:cubicBezTo>
                <a:cubicBezTo>
                  <a:pt x="326782" y="196569"/>
                  <a:pt x="338568" y="205472"/>
                  <a:pt x="376947" y="217854"/>
                </a:cubicBezTo>
                <a:lnTo>
                  <a:pt x="376947" y="250379"/>
                </a:lnTo>
                <a:cubicBezTo>
                  <a:pt x="326960" y="235939"/>
                  <a:pt x="291832" y="221614"/>
                  <a:pt x="291832" y="177557"/>
                </a:cubicBezTo>
                <a:cubicBezTo>
                  <a:pt x="291832" y="142988"/>
                  <a:pt x="320661" y="116940"/>
                  <a:pt x="362266" y="111632"/>
                </a:cubicBezTo>
                <a:lnTo>
                  <a:pt x="362266" y="85457"/>
                </a:lnTo>
                <a:cubicBezTo>
                  <a:pt x="362266" y="76440"/>
                  <a:pt x="368553" y="68922"/>
                  <a:pt x="376947" y="66953"/>
                </a:cubicBezTo>
                <a:close/>
                <a:moveTo>
                  <a:pt x="381287" y="66410"/>
                </a:moveTo>
                <a:cubicBezTo>
                  <a:pt x="391777" y="66410"/>
                  <a:pt x="400286" y="74932"/>
                  <a:pt x="400286" y="85460"/>
                </a:cubicBezTo>
                <a:lnTo>
                  <a:pt x="400286" y="112575"/>
                </a:lnTo>
                <a:cubicBezTo>
                  <a:pt x="432214" y="116562"/>
                  <a:pt x="459633" y="137187"/>
                  <a:pt x="472346" y="166791"/>
                </a:cubicBezTo>
                <a:lnTo>
                  <a:pt x="473120" y="168582"/>
                </a:lnTo>
                <a:cubicBezTo>
                  <a:pt x="475127" y="173446"/>
                  <a:pt x="474581" y="178995"/>
                  <a:pt x="471647" y="183364"/>
                </a:cubicBezTo>
                <a:cubicBezTo>
                  <a:pt x="468713" y="187733"/>
                  <a:pt x="462948" y="190781"/>
                  <a:pt x="457690" y="190743"/>
                </a:cubicBezTo>
                <a:cubicBezTo>
                  <a:pt x="452394" y="190679"/>
                  <a:pt x="447492" y="187898"/>
                  <a:pt x="444698" y="183377"/>
                </a:cubicBezTo>
                <a:lnTo>
                  <a:pt x="443771" y="181434"/>
                </a:lnTo>
                <a:cubicBezTo>
                  <a:pt x="432633" y="155259"/>
                  <a:pt x="406077" y="139092"/>
                  <a:pt x="377756" y="141251"/>
                </a:cubicBezTo>
                <a:cubicBezTo>
                  <a:pt x="377477" y="141251"/>
                  <a:pt x="377223" y="141289"/>
                  <a:pt x="376956" y="141302"/>
                </a:cubicBezTo>
                <a:lnTo>
                  <a:pt x="376956" y="66943"/>
                </a:lnTo>
                <a:cubicBezTo>
                  <a:pt x="378340" y="66626"/>
                  <a:pt x="379788" y="66410"/>
                  <a:pt x="381287" y="66410"/>
                </a:cubicBezTo>
                <a:close/>
                <a:moveTo>
                  <a:pt x="249949" y="38913"/>
                </a:moveTo>
                <a:lnTo>
                  <a:pt x="249949" y="86347"/>
                </a:lnTo>
                <a:cubicBezTo>
                  <a:pt x="206527" y="123368"/>
                  <a:pt x="178854" y="178359"/>
                  <a:pt x="178854" y="239763"/>
                </a:cubicBezTo>
                <a:cubicBezTo>
                  <a:pt x="178854" y="301168"/>
                  <a:pt x="206527" y="356159"/>
                  <a:pt x="249949" y="393179"/>
                </a:cubicBezTo>
                <a:lnTo>
                  <a:pt x="249949" y="440614"/>
                </a:lnTo>
                <a:cubicBezTo>
                  <a:pt x="212712" y="416243"/>
                  <a:pt x="182613" y="381788"/>
                  <a:pt x="163551" y="341148"/>
                </a:cubicBezTo>
                <a:lnTo>
                  <a:pt x="121107" y="341148"/>
                </a:lnTo>
                <a:cubicBezTo>
                  <a:pt x="110592" y="341148"/>
                  <a:pt x="102057" y="332626"/>
                  <a:pt x="102057" y="322098"/>
                </a:cubicBezTo>
                <a:cubicBezTo>
                  <a:pt x="102057" y="311582"/>
                  <a:pt x="110592" y="303048"/>
                  <a:pt x="121107" y="303048"/>
                </a:cubicBezTo>
                <a:lnTo>
                  <a:pt x="149504" y="303048"/>
                </a:lnTo>
                <a:cubicBezTo>
                  <a:pt x="145593" y="288773"/>
                  <a:pt x="142926" y="274015"/>
                  <a:pt x="141719" y="258813"/>
                </a:cubicBezTo>
                <a:lnTo>
                  <a:pt x="64414" y="258813"/>
                </a:lnTo>
                <a:cubicBezTo>
                  <a:pt x="53899" y="258813"/>
                  <a:pt x="45364" y="250279"/>
                  <a:pt x="45364" y="239763"/>
                </a:cubicBezTo>
                <a:cubicBezTo>
                  <a:pt x="45364" y="229248"/>
                  <a:pt x="53899" y="220713"/>
                  <a:pt x="64414" y="220713"/>
                </a:cubicBezTo>
                <a:lnTo>
                  <a:pt x="141719" y="220713"/>
                </a:lnTo>
                <a:cubicBezTo>
                  <a:pt x="142926" y="205512"/>
                  <a:pt x="145593" y="190754"/>
                  <a:pt x="149504" y="176479"/>
                </a:cubicBezTo>
                <a:lnTo>
                  <a:pt x="19050" y="176479"/>
                </a:lnTo>
                <a:cubicBezTo>
                  <a:pt x="8534" y="176479"/>
                  <a:pt x="0" y="167945"/>
                  <a:pt x="0" y="157429"/>
                </a:cubicBezTo>
                <a:cubicBezTo>
                  <a:pt x="0" y="146901"/>
                  <a:pt x="8534" y="138379"/>
                  <a:pt x="19050" y="138379"/>
                </a:cubicBezTo>
                <a:lnTo>
                  <a:pt x="163551" y="138379"/>
                </a:lnTo>
                <a:cubicBezTo>
                  <a:pt x="182613" y="97752"/>
                  <a:pt x="212712" y="63284"/>
                  <a:pt x="249949" y="38913"/>
                </a:cubicBezTo>
                <a:close/>
                <a:moveTo>
                  <a:pt x="376946" y="143"/>
                </a:moveTo>
                <a:lnTo>
                  <a:pt x="376946" y="38278"/>
                </a:lnTo>
                <a:lnTo>
                  <a:pt x="376950" y="38278"/>
                </a:lnTo>
                <a:lnTo>
                  <a:pt x="376950" y="38280"/>
                </a:lnTo>
                <a:cubicBezTo>
                  <a:pt x="328550" y="39131"/>
                  <a:pt x="284316" y="57063"/>
                  <a:pt x="249950" y="86350"/>
                </a:cubicBezTo>
                <a:lnTo>
                  <a:pt x="249950" y="38915"/>
                </a:lnTo>
                <a:cubicBezTo>
                  <a:pt x="268263" y="26926"/>
                  <a:pt x="288310" y="17405"/>
                  <a:pt x="309630" y="10794"/>
                </a:cubicBezTo>
                <a:close/>
                <a:moveTo>
                  <a:pt x="380502" y="0"/>
                </a:moveTo>
                <a:cubicBezTo>
                  <a:pt x="512709" y="0"/>
                  <a:pt x="620265" y="107556"/>
                  <a:pt x="620265" y="239763"/>
                </a:cubicBezTo>
                <a:cubicBezTo>
                  <a:pt x="620265" y="371970"/>
                  <a:pt x="512709" y="479527"/>
                  <a:pt x="380502" y="479527"/>
                </a:cubicBezTo>
                <a:cubicBezTo>
                  <a:pt x="379308" y="479527"/>
                  <a:pt x="378140" y="479412"/>
                  <a:pt x="376946" y="479400"/>
                </a:cubicBezTo>
                <a:lnTo>
                  <a:pt x="376946" y="479398"/>
                </a:lnTo>
                <a:lnTo>
                  <a:pt x="376950" y="479399"/>
                </a:lnTo>
                <a:lnTo>
                  <a:pt x="376950" y="441249"/>
                </a:lnTo>
                <a:lnTo>
                  <a:pt x="380502" y="441427"/>
                </a:lnTo>
                <a:cubicBezTo>
                  <a:pt x="491703" y="441427"/>
                  <a:pt x="582165" y="350965"/>
                  <a:pt x="582165" y="239763"/>
                </a:cubicBezTo>
                <a:cubicBezTo>
                  <a:pt x="582165" y="128562"/>
                  <a:pt x="491703" y="38100"/>
                  <a:pt x="380502" y="38100"/>
                </a:cubicBezTo>
                <a:lnTo>
                  <a:pt x="376950" y="38278"/>
                </a:lnTo>
                <a:lnTo>
                  <a:pt x="376950" y="142"/>
                </a:lnTo>
                <a:lnTo>
                  <a:pt x="376946" y="143"/>
                </a:lnTo>
                <a:lnTo>
                  <a:pt x="376946" y="140"/>
                </a:lnTo>
                <a:cubicBezTo>
                  <a:pt x="378140" y="114"/>
                  <a:pt x="379308" y="0"/>
                  <a:pt x="380502"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21" name="Rectangle 20">
            <a:extLst>
              <a:ext uri="{FF2B5EF4-FFF2-40B4-BE49-F238E27FC236}">
                <a16:creationId xmlns:a16="http://schemas.microsoft.com/office/drawing/2014/main" xmlns="" id="{23591021-AEFF-274F-BD2E-275DA2EB7C4E}"/>
              </a:ext>
            </a:extLst>
          </p:cNvPr>
          <p:cNvSpPr/>
          <p:nvPr/>
        </p:nvSpPr>
        <p:spPr>
          <a:xfrm>
            <a:off x="6914700" y="3876395"/>
            <a:ext cx="2980134" cy="1723549"/>
          </a:xfrm>
          <a:prstGeom prst="rect">
            <a:avLst/>
          </a:prstGeom>
        </p:spPr>
        <p:txBody>
          <a:bodyPr wrap="square" lIns="0" tIns="0" rIns="0" bIns="0">
            <a:spAutoFit/>
          </a:bodyPr>
          <a:lstStyle/>
          <a:p>
            <a:pPr>
              <a:lnSpc>
                <a:spcPct val="100000"/>
              </a:lnSpc>
              <a:spcBef>
                <a:spcPts val="1000"/>
              </a:spcBef>
            </a:pPr>
            <a:r>
              <a:rPr lang="en-US" sz="1400" b="1" dirty="0">
                <a:solidFill>
                  <a:schemeClr val="accent1"/>
                </a:solidFill>
                <a:latin typeface="Arial" panose="020B0604020202020204" pitchFamily="34" charset="0"/>
                <a:cs typeface="Arial" pitchFamily="34" charset="0"/>
              </a:rPr>
              <a:t>Safe &amp; Secure: </a:t>
            </a:r>
            <a:br>
              <a:rPr lang="en-US" sz="1400" b="1" dirty="0">
                <a:solidFill>
                  <a:schemeClr val="accent1"/>
                </a:solidFill>
                <a:latin typeface="Arial" panose="020B0604020202020204" pitchFamily="34" charset="0"/>
                <a:cs typeface="Arial" pitchFamily="34" charset="0"/>
              </a:rPr>
            </a:br>
            <a:r>
              <a:rPr lang="en-US" sz="1400" dirty="0">
                <a:solidFill>
                  <a:schemeClr val="accent5"/>
                </a:solidFill>
                <a:latin typeface="Arial" panose="020B0604020202020204" pitchFamily="34" charset="0"/>
                <a:cs typeface="Arial" pitchFamily="34" charset="0"/>
              </a:rPr>
              <a:t>Proprietary Amex fraud-detection and authentication mechanisms are built-in to the product. We leverage unique digital card numbers that can only be used to transact at the intended merchant to protect against data compromises</a:t>
            </a:r>
            <a:r>
              <a:rPr lang="en-US" sz="1400" dirty="0">
                <a:solidFill>
                  <a:schemeClr val="accent1"/>
                </a:solidFill>
                <a:latin typeface="Arial" panose="020B0604020202020204" pitchFamily="34" charset="0"/>
                <a:cs typeface="Arial" pitchFamily="34" charset="0"/>
              </a:rPr>
              <a:t>.</a:t>
            </a:r>
          </a:p>
        </p:txBody>
      </p:sp>
      <p:sp>
        <p:nvSpPr>
          <p:cNvPr id="22" name="Rectangle 21">
            <a:extLst>
              <a:ext uri="{FF2B5EF4-FFF2-40B4-BE49-F238E27FC236}">
                <a16:creationId xmlns:a16="http://schemas.microsoft.com/office/drawing/2014/main" xmlns="" id="{25DBD06D-6FE9-F24B-AC20-CB94D2003C33}"/>
              </a:ext>
            </a:extLst>
          </p:cNvPr>
          <p:cNvSpPr/>
          <p:nvPr/>
        </p:nvSpPr>
        <p:spPr>
          <a:xfrm>
            <a:off x="3290323" y="3876395"/>
            <a:ext cx="3128054" cy="1723549"/>
          </a:xfrm>
          <a:prstGeom prst="rect">
            <a:avLst/>
          </a:prstGeom>
        </p:spPr>
        <p:txBody>
          <a:bodyPr wrap="square" lIns="0" tIns="0" rIns="0" bIns="0">
            <a:spAutoFit/>
          </a:bodyPr>
          <a:lstStyle/>
          <a:p>
            <a:pPr>
              <a:lnSpc>
                <a:spcPct val="100000"/>
              </a:lnSpc>
              <a:spcBef>
                <a:spcPts val="1000"/>
              </a:spcBef>
            </a:pPr>
            <a:r>
              <a:rPr lang="en-US" sz="1400" b="1" dirty="0">
                <a:solidFill>
                  <a:schemeClr val="accent1"/>
                </a:solidFill>
                <a:latin typeface="Arial" panose="020B0604020202020204" pitchFamily="34" charset="0"/>
                <a:cs typeface="Arial" pitchFamily="34" charset="0"/>
              </a:rPr>
              <a:t>Simple, Flexible Integration: </a:t>
            </a:r>
            <a:br>
              <a:rPr lang="en-US" sz="1400" b="1" dirty="0">
                <a:solidFill>
                  <a:schemeClr val="accent1"/>
                </a:solidFill>
                <a:latin typeface="Arial" panose="020B0604020202020204" pitchFamily="34" charset="0"/>
                <a:cs typeface="Arial" pitchFamily="34" charset="0"/>
              </a:rPr>
            </a:br>
            <a:r>
              <a:rPr lang="en-US" sz="1400" dirty="0">
                <a:solidFill>
                  <a:schemeClr val="accent5"/>
                </a:solidFill>
                <a:latin typeface="Arial" panose="020B0604020202020204" pitchFamily="34" charset="0"/>
                <a:cs typeface="Arial" pitchFamily="34" charset="0"/>
              </a:rPr>
              <a:t>Amex Express Checkout is not a digital wallet so it does not impact your current authorization and settlement processes. Integration is feasible in 3 days, and is supported across desktop, mobile and native apps, with the ability to support any card storage solution.</a:t>
            </a:r>
          </a:p>
        </p:txBody>
      </p:sp>
      <p:sp>
        <p:nvSpPr>
          <p:cNvPr id="3" name="Rectangle 2">
            <a:extLst>
              <a:ext uri="{FF2B5EF4-FFF2-40B4-BE49-F238E27FC236}">
                <a16:creationId xmlns:a16="http://schemas.microsoft.com/office/drawing/2014/main" xmlns="" id="{DB5616EE-ED07-DC4C-A722-94181D9B559D}"/>
              </a:ext>
            </a:extLst>
          </p:cNvPr>
          <p:cNvSpPr/>
          <p:nvPr/>
        </p:nvSpPr>
        <p:spPr>
          <a:xfrm>
            <a:off x="557785" y="6717491"/>
            <a:ext cx="9198640" cy="123111"/>
          </a:xfrm>
          <a:prstGeom prst="rect">
            <a:avLst/>
          </a:prstGeom>
        </p:spPr>
        <p:txBody>
          <a:bodyPr wrap="square" lIns="0" tIns="0" rIns="0" bIns="0">
            <a:spAutoFit/>
          </a:bodyPr>
          <a:lstStyle/>
          <a:p>
            <a:r>
              <a:rPr lang="en-US" sz="800" dirty="0">
                <a:solidFill>
                  <a:srgbClr val="8B8D8E"/>
                </a:solidFill>
              </a:rPr>
              <a:t>1. </a:t>
            </a:r>
            <a:r>
              <a:rPr lang="en-US" sz="800" dirty="0" err="1">
                <a:solidFill>
                  <a:srgbClr val="8B8D8E"/>
                </a:solidFill>
              </a:rPr>
              <a:t>Ready.Set.Buy</a:t>
            </a:r>
            <a:r>
              <a:rPr lang="en-US" sz="800" dirty="0">
                <a:solidFill>
                  <a:srgbClr val="8B8D8E"/>
                </a:solidFill>
              </a:rPr>
              <a:t>(Button) Report", prepared by </a:t>
            </a:r>
            <a:r>
              <a:rPr lang="en-US" sz="800" dirty="0" err="1">
                <a:solidFill>
                  <a:srgbClr val="8B8D8E"/>
                </a:solidFill>
              </a:rPr>
              <a:t>PYMNTS.com</a:t>
            </a:r>
            <a:r>
              <a:rPr lang="en-US" sz="800" dirty="0">
                <a:solidFill>
                  <a:srgbClr val="8B8D8E"/>
                </a:solidFill>
              </a:rPr>
              <a:t> and </a:t>
            </a:r>
            <a:r>
              <a:rPr lang="en-US" sz="800" dirty="0" err="1">
                <a:solidFill>
                  <a:srgbClr val="8B8D8E"/>
                </a:solidFill>
              </a:rPr>
              <a:t>Abine</a:t>
            </a:r>
            <a:r>
              <a:rPr lang="en-US" sz="800" dirty="0">
                <a:solidFill>
                  <a:srgbClr val="8B8D8E"/>
                </a:solidFill>
              </a:rPr>
              <a:t>, October 2016, available at </a:t>
            </a:r>
            <a:r>
              <a:rPr lang="en-US" sz="800" dirty="0" err="1">
                <a:solidFill>
                  <a:srgbClr val="8B8D8E"/>
                </a:solidFill>
              </a:rPr>
              <a:t>PYMNTS.com</a:t>
            </a:r>
            <a:r>
              <a:rPr lang="en-US" sz="800" dirty="0">
                <a:solidFill>
                  <a:srgbClr val="8B8D8E"/>
                </a:solidFill>
              </a:rPr>
              <a:t> http://</a:t>
            </a:r>
            <a:r>
              <a:rPr lang="en-US" sz="800" dirty="0" err="1">
                <a:solidFill>
                  <a:srgbClr val="8B8D8E"/>
                </a:solidFill>
              </a:rPr>
              <a:t>pymnts.fetchapp.com</a:t>
            </a:r>
            <a:r>
              <a:rPr lang="en-US" sz="800" dirty="0">
                <a:solidFill>
                  <a:srgbClr val="8B8D8E"/>
                </a:solidFill>
              </a:rPr>
              <a:t>/files/d667f6. </a:t>
            </a:r>
          </a:p>
        </p:txBody>
      </p:sp>
      <p:cxnSp>
        <p:nvCxnSpPr>
          <p:cNvPr id="20" name="Straight Connector 19">
            <a:extLst>
              <a:ext uri="{FF2B5EF4-FFF2-40B4-BE49-F238E27FC236}">
                <a16:creationId xmlns:a16="http://schemas.microsoft.com/office/drawing/2014/main" xmlns="" id="{FDC43F42-1ABC-EB4F-B04E-22E1103733B3}"/>
              </a:ext>
            </a:extLst>
          </p:cNvPr>
          <p:cNvCxnSpPr/>
          <p:nvPr/>
        </p:nvCxnSpPr>
        <p:spPr>
          <a:xfrm>
            <a:off x="10214263" y="1507242"/>
            <a:ext cx="0" cy="5125759"/>
          </a:xfrm>
          <a:prstGeom prst="line">
            <a:avLst/>
          </a:prstGeom>
          <a:ln w="12700">
            <a:solidFill>
              <a:srgbClr val="4D4F53"/>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48480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3A763610-5629-E344-A39D-C137B3D8F6C1}"/>
              </a:ext>
            </a:extLst>
          </p:cNvPr>
          <p:cNvSpPr>
            <a:spLocks noGrp="1"/>
          </p:cNvSpPr>
          <p:nvPr>
            <p:ph type="body" sz="quarter" idx="13"/>
          </p:nvPr>
        </p:nvSpPr>
        <p:spPr>
          <a:xfrm>
            <a:off x="557784" y="1224810"/>
            <a:ext cx="7435419" cy="5033686"/>
          </a:xfrm>
        </p:spPr>
        <p:txBody>
          <a:bodyPr wrap="square">
            <a:spAutoFit/>
          </a:bodyPr>
          <a:lstStyle/>
          <a:p>
            <a:r>
              <a:rPr lang="en-US" sz="2200" b="1" dirty="0">
                <a:solidFill>
                  <a:schemeClr val="accent1"/>
                </a:solidFill>
                <a:latin typeface="+mj-lt"/>
              </a:rPr>
              <a:t>CARD REFRESHER™ – RECUR BILLING</a:t>
            </a:r>
          </a:p>
          <a:p>
            <a:pPr>
              <a:lnSpc>
                <a:spcPts val="1900"/>
              </a:lnSpc>
              <a:spcBef>
                <a:spcPts val="800"/>
              </a:spcBef>
            </a:pPr>
            <a:r>
              <a:rPr lang="en-US" sz="1600" dirty="0">
                <a:solidFill>
                  <a:schemeClr val="accent5"/>
                </a:solidFill>
                <a:latin typeface="Arial" panose="020B0604020202020204" pitchFamily="34" charset="0"/>
                <a:ea typeface="Arial Unicode MS" panose="020B0604020202020204" pitchFamily="34" charset="-128"/>
                <a:cs typeface="Arial Unicode MS" panose="020B0604020202020204" pitchFamily="34" charset="-128"/>
              </a:rPr>
              <a:t>A secured, automated solution that electronically delivers changes to your customer’s American Express Card information as a result of replacement or product upgrade, new expiration date, or account closure, to subscribers enrolled in the program. And it all works through a simple, secure file transfer setup.</a:t>
            </a:r>
          </a:p>
          <a:p>
            <a:pPr>
              <a:lnSpc>
                <a:spcPts val="1900"/>
              </a:lnSpc>
              <a:spcBef>
                <a:spcPts val="800"/>
              </a:spcBef>
            </a:pPr>
            <a:r>
              <a:rPr lang="en-US" sz="1600" dirty="0">
                <a:solidFill>
                  <a:schemeClr val="accent5"/>
                </a:solidFill>
                <a:latin typeface="Arial" panose="020B0604020202020204" pitchFamily="34" charset="0"/>
                <a:ea typeface="Arial Unicode MS" panose="020B0604020202020204" pitchFamily="34" charset="-128"/>
                <a:cs typeface="Arial Unicode MS" panose="020B0604020202020204" pitchFamily="34" charset="-128"/>
              </a:rPr>
              <a:t>Subscribers are American Express’ partners and/or direct merchants operating in a card-not-present environment, those who provide recurring billing and card-on-file services to their customers. </a:t>
            </a:r>
          </a:p>
          <a:p>
            <a:pPr>
              <a:lnSpc>
                <a:spcPct val="100000"/>
              </a:lnSpc>
              <a:spcBef>
                <a:spcPts val="2000"/>
              </a:spcBef>
            </a:pPr>
            <a:r>
              <a:rPr lang="en-US" sz="1600" b="1" dirty="0">
                <a:latin typeface="Arial" panose="020B0604020202020204" pitchFamily="34" charset="0"/>
                <a:cs typeface="Arial" pitchFamily="34" charset="0"/>
              </a:rPr>
              <a:t>Why Consider?</a:t>
            </a:r>
          </a:p>
          <a:p>
            <a:pPr marL="731520">
              <a:lnSpc>
                <a:spcPct val="100000"/>
              </a:lnSpc>
              <a:spcBef>
                <a:spcPts val="1000"/>
              </a:spcBef>
              <a:spcAft>
                <a:spcPts val="1600"/>
              </a:spcAft>
            </a:pPr>
            <a:r>
              <a:rPr lang="en-US" sz="1600" b="1" dirty="0">
                <a:solidFill>
                  <a:schemeClr val="accent1"/>
                </a:solidFill>
                <a:latin typeface="+mj-lt"/>
                <a:cs typeface="Arial" pitchFamily="34" charset="0"/>
              </a:rPr>
              <a:t>Help Increase Sales &amp; Customer Retention: </a:t>
            </a:r>
            <a:r>
              <a:rPr lang="en-US" sz="1600" dirty="0">
                <a:solidFill>
                  <a:schemeClr val="accent1"/>
                </a:solidFill>
                <a:latin typeface="+mj-lt"/>
                <a:cs typeface="Arial" pitchFamily="34" charset="0"/>
              </a:rPr>
              <a:t/>
            </a:r>
            <a:br>
              <a:rPr lang="en-US" sz="1600" dirty="0">
                <a:solidFill>
                  <a:schemeClr val="accent1"/>
                </a:solidFill>
                <a:latin typeface="+mj-lt"/>
                <a:cs typeface="Arial" pitchFamily="34" charset="0"/>
              </a:rPr>
            </a:br>
            <a:r>
              <a:rPr lang="en-US" sz="1600" dirty="0">
                <a:solidFill>
                  <a:schemeClr val="accent5"/>
                </a:solidFill>
                <a:latin typeface="Arial" panose="020B0604020202020204" pitchFamily="34" charset="0"/>
                <a:cs typeface="Arial" pitchFamily="34" charset="0"/>
              </a:rPr>
              <a:t>Seamless updates; no payment interruption</a:t>
            </a:r>
          </a:p>
          <a:p>
            <a:pPr marL="731520">
              <a:lnSpc>
                <a:spcPct val="100000"/>
              </a:lnSpc>
              <a:spcBef>
                <a:spcPts val="1000"/>
              </a:spcBef>
              <a:spcAft>
                <a:spcPts val="1600"/>
              </a:spcAft>
            </a:pPr>
            <a:r>
              <a:rPr lang="en-US" sz="1600" b="1" dirty="0">
                <a:solidFill>
                  <a:schemeClr val="accent1"/>
                </a:solidFill>
                <a:latin typeface="+mj-lt"/>
                <a:cs typeface="Arial" pitchFamily="34" charset="0"/>
              </a:rPr>
              <a:t>Help Improve Customer Satisfaction: </a:t>
            </a:r>
            <a:r>
              <a:rPr lang="en-US" sz="1600" dirty="0">
                <a:solidFill>
                  <a:schemeClr val="accent1"/>
                </a:solidFill>
                <a:latin typeface="+mj-lt"/>
                <a:cs typeface="Arial" pitchFamily="34" charset="0"/>
              </a:rPr>
              <a:t/>
            </a:r>
            <a:br>
              <a:rPr lang="en-US" sz="1600" dirty="0">
                <a:solidFill>
                  <a:schemeClr val="accent1"/>
                </a:solidFill>
                <a:latin typeface="+mj-lt"/>
                <a:cs typeface="Arial" pitchFamily="34" charset="0"/>
              </a:rPr>
            </a:br>
            <a:r>
              <a:rPr lang="en-US" sz="1600" dirty="0">
                <a:solidFill>
                  <a:schemeClr val="accent5"/>
                </a:solidFill>
                <a:latin typeface="Arial" panose="020B0604020202020204" pitchFamily="34" charset="0"/>
                <a:cs typeface="Arial" pitchFamily="34" charset="0"/>
              </a:rPr>
              <a:t>Reduction in declined transactions</a:t>
            </a:r>
          </a:p>
          <a:p>
            <a:pPr marL="731520">
              <a:spcBef>
                <a:spcPts val="1000"/>
              </a:spcBef>
              <a:spcAft>
                <a:spcPts val="1600"/>
              </a:spcAft>
            </a:pPr>
            <a:r>
              <a:rPr lang="en-US" sz="1600" b="1" dirty="0">
                <a:solidFill>
                  <a:schemeClr val="accent1"/>
                </a:solidFill>
                <a:latin typeface="+mj-lt"/>
                <a:cs typeface="Arial" pitchFamily="34" charset="0"/>
              </a:rPr>
              <a:t>Help Reduce Costs: </a:t>
            </a:r>
            <a:r>
              <a:rPr lang="en-US" sz="1600" dirty="0">
                <a:solidFill>
                  <a:schemeClr val="accent1"/>
                </a:solidFill>
                <a:latin typeface="+mj-lt"/>
                <a:cs typeface="Arial" pitchFamily="34" charset="0"/>
              </a:rPr>
              <a:t/>
            </a:r>
            <a:br>
              <a:rPr lang="en-US" sz="1600" dirty="0">
                <a:solidFill>
                  <a:schemeClr val="accent1"/>
                </a:solidFill>
                <a:latin typeface="+mj-lt"/>
                <a:cs typeface="Arial" pitchFamily="34" charset="0"/>
              </a:rPr>
            </a:br>
            <a:r>
              <a:rPr lang="en-US" sz="1600" dirty="0">
                <a:solidFill>
                  <a:schemeClr val="accent5"/>
                </a:solidFill>
                <a:latin typeface="Arial" panose="020B0604020202020204" pitchFamily="34" charset="0"/>
                <a:cs typeface="Arial" pitchFamily="34" charset="0"/>
              </a:rPr>
              <a:t>Elimination of customer contact to update account info</a:t>
            </a:r>
          </a:p>
        </p:txBody>
      </p:sp>
      <p:sp>
        <p:nvSpPr>
          <p:cNvPr id="2" name="Title 1">
            <a:extLst>
              <a:ext uri="{FF2B5EF4-FFF2-40B4-BE49-F238E27FC236}">
                <a16:creationId xmlns:a16="http://schemas.microsoft.com/office/drawing/2014/main" xmlns="" id="{E202C48E-DB53-C94E-B800-E05844FB065D}"/>
              </a:ext>
            </a:extLst>
          </p:cNvPr>
          <p:cNvSpPr>
            <a:spLocks noGrp="1"/>
          </p:cNvSpPr>
          <p:nvPr>
            <p:ph type="title"/>
          </p:nvPr>
        </p:nvSpPr>
        <p:spPr/>
        <p:txBody>
          <a:bodyPr/>
          <a:lstStyle/>
          <a:p>
            <a:r>
              <a:rPr lang="en-US" dirty="0"/>
              <a:t>American Express Business Value</a:t>
            </a:r>
          </a:p>
        </p:txBody>
      </p:sp>
      <p:grpSp>
        <p:nvGrpSpPr>
          <p:cNvPr id="8" name="Group 7">
            <a:extLst>
              <a:ext uri="{FF2B5EF4-FFF2-40B4-BE49-F238E27FC236}">
                <a16:creationId xmlns:a16="http://schemas.microsoft.com/office/drawing/2014/main" xmlns="" id="{68F8C945-EFEE-7544-9776-3CFC064D4F22}"/>
              </a:ext>
            </a:extLst>
          </p:cNvPr>
          <p:cNvGrpSpPr/>
          <p:nvPr/>
        </p:nvGrpSpPr>
        <p:grpSpPr>
          <a:xfrm>
            <a:off x="9062548" y="1224810"/>
            <a:ext cx="3233214" cy="2734099"/>
            <a:chOff x="9206343" y="2319307"/>
            <a:chExt cx="3616038" cy="2734099"/>
          </a:xfrm>
        </p:grpSpPr>
        <p:sp>
          <p:nvSpPr>
            <p:cNvPr id="9" name="TextBox 8">
              <a:extLst>
                <a:ext uri="{FF2B5EF4-FFF2-40B4-BE49-F238E27FC236}">
                  <a16:creationId xmlns:a16="http://schemas.microsoft.com/office/drawing/2014/main" xmlns="" id="{91FD6539-469F-6847-BCA2-9A706961AB5B}"/>
                </a:ext>
              </a:extLst>
            </p:cNvPr>
            <p:cNvSpPr txBox="1"/>
            <p:nvPr/>
          </p:nvSpPr>
          <p:spPr>
            <a:xfrm>
              <a:off x="9206344" y="2589142"/>
              <a:ext cx="3616035" cy="2464264"/>
            </a:xfrm>
            <a:prstGeom prst="rect">
              <a:avLst/>
            </a:prstGeom>
            <a:ln w="12700">
              <a:solidFill>
                <a:schemeClr val="accent1"/>
              </a:solidFill>
            </a:ln>
          </p:spPr>
          <p:txBody>
            <a:bodyPr wrap="square" lIns="182880" tIns="274320" rIns="274320" bIns="182880" rtlCol="0">
              <a:spAutoFit/>
            </a:bodyPr>
            <a:lstStyle/>
            <a:p>
              <a:pPr>
                <a:lnSpc>
                  <a:spcPct val="90000"/>
                </a:lnSpc>
                <a:spcBef>
                  <a:spcPts val="1600"/>
                </a:spcBef>
              </a:pPr>
              <a:r>
                <a:rPr lang="en-US" sz="1600" b="1" dirty="0">
                  <a:solidFill>
                    <a:schemeClr val="tx2"/>
                  </a:solidFill>
                  <a:latin typeface="Arial" panose="020B0604020202020204" pitchFamily="34" charset="0"/>
                </a:rPr>
                <a:t>U.S. Only</a:t>
              </a:r>
            </a:p>
            <a:p>
              <a:pPr>
                <a:lnSpc>
                  <a:spcPct val="90000"/>
                </a:lnSpc>
                <a:spcBef>
                  <a:spcPts val="1600"/>
                </a:spcBef>
              </a:pPr>
              <a:r>
                <a:rPr lang="en-US" sz="1600" b="1" dirty="0">
                  <a:solidFill>
                    <a:schemeClr val="tx2"/>
                  </a:solidFill>
                  <a:latin typeface="Arial" panose="020B0604020202020204" pitchFamily="34" charset="0"/>
                </a:rPr>
                <a:t>Models currently available:</a:t>
              </a:r>
            </a:p>
            <a:p>
              <a:pPr marL="285750" indent="-285750">
                <a:lnSpc>
                  <a:spcPct val="90000"/>
                </a:lnSpc>
                <a:spcBef>
                  <a:spcPts val="600"/>
                </a:spcBef>
                <a:buFont typeface="Arial" panose="020B0604020202020204" pitchFamily="34" charset="0"/>
                <a:buChar char="•"/>
              </a:pPr>
              <a:r>
                <a:rPr lang="en-US" sz="1400" dirty="0">
                  <a:solidFill>
                    <a:schemeClr val="accent5"/>
                  </a:solidFill>
                  <a:latin typeface="Arial" panose="020B0604020202020204" pitchFamily="34" charset="0"/>
                </a:rPr>
                <a:t>Direct Merchant</a:t>
              </a:r>
            </a:p>
            <a:p>
              <a:pPr marL="285750" indent="-285750">
                <a:lnSpc>
                  <a:spcPct val="90000"/>
                </a:lnSpc>
                <a:spcBef>
                  <a:spcPts val="600"/>
                </a:spcBef>
                <a:buFont typeface="Arial" panose="020B0604020202020204" pitchFamily="34" charset="0"/>
                <a:buChar char="•"/>
              </a:pPr>
              <a:r>
                <a:rPr lang="en-US" sz="1400" dirty="0">
                  <a:solidFill>
                    <a:schemeClr val="accent5"/>
                  </a:solidFill>
                  <a:latin typeface="Arial" panose="020B0604020202020204" pitchFamily="34" charset="0"/>
                </a:rPr>
                <a:t>Processor Model</a:t>
              </a:r>
            </a:p>
            <a:p>
              <a:pPr marL="285750" indent="-285750">
                <a:lnSpc>
                  <a:spcPct val="90000"/>
                </a:lnSpc>
                <a:spcBef>
                  <a:spcPts val="600"/>
                </a:spcBef>
                <a:buFont typeface="Arial" panose="020B0604020202020204" pitchFamily="34" charset="0"/>
                <a:buChar char="•"/>
              </a:pPr>
              <a:r>
                <a:rPr lang="en-US" sz="1400" dirty="0">
                  <a:solidFill>
                    <a:schemeClr val="accent5"/>
                  </a:solidFill>
                  <a:latin typeface="Arial" panose="020B0604020202020204" pitchFamily="34" charset="0"/>
                </a:rPr>
                <a:t>Vendor Model</a:t>
              </a:r>
            </a:p>
            <a:p>
              <a:pPr marL="285750" indent="-285750">
                <a:lnSpc>
                  <a:spcPct val="90000"/>
                </a:lnSpc>
                <a:spcBef>
                  <a:spcPts val="600"/>
                </a:spcBef>
                <a:buFont typeface="Arial" panose="020B0604020202020204" pitchFamily="34" charset="0"/>
                <a:buChar char="•"/>
              </a:pPr>
              <a:r>
                <a:rPr lang="en-US" sz="1400" dirty="0">
                  <a:solidFill>
                    <a:schemeClr val="accent5"/>
                  </a:solidFill>
                  <a:latin typeface="Arial" panose="020B0604020202020204" pitchFamily="34" charset="0"/>
                </a:rPr>
                <a:t>Aggregator Model</a:t>
              </a:r>
            </a:p>
            <a:p>
              <a:pPr marL="285750" indent="-285750">
                <a:lnSpc>
                  <a:spcPct val="90000"/>
                </a:lnSpc>
                <a:spcBef>
                  <a:spcPts val="600"/>
                </a:spcBef>
                <a:buFont typeface="Arial" panose="020B0604020202020204" pitchFamily="34" charset="0"/>
                <a:buChar char="•"/>
              </a:pPr>
              <a:r>
                <a:rPr lang="en-US" sz="1400" dirty="0" err="1">
                  <a:solidFill>
                    <a:schemeClr val="accent5"/>
                  </a:solidFill>
                  <a:latin typeface="Arial" panose="020B0604020202020204" pitchFamily="34" charset="0"/>
                </a:rPr>
                <a:t>OptBlue</a:t>
              </a:r>
              <a:r>
                <a:rPr lang="en-US" sz="1400" dirty="0">
                  <a:solidFill>
                    <a:schemeClr val="accent5"/>
                  </a:solidFill>
                  <a:latin typeface="Arial" panose="020B0604020202020204" pitchFamily="34" charset="0"/>
                </a:rPr>
                <a:t> Model</a:t>
              </a:r>
            </a:p>
          </p:txBody>
        </p:sp>
        <p:sp>
          <p:nvSpPr>
            <p:cNvPr id="10" name="TextBox 9">
              <a:extLst>
                <a:ext uri="{FF2B5EF4-FFF2-40B4-BE49-F238E27FC236}">
                  <a16:creationId xmlns:a16="http://schemas.microsoft.com/office/drawing/2014/main" xmlns="" id="{5ECD9A99-25CC-7C43-BC33-12601B540BC3}"/>
                </a:ext>
              </a:extLst>
            </p:cNvPr>
            <p:cNvSpPr txBox="1"/>
            <p:nvPr/>
          </p:nvSpPr>
          <p:spPr>
            <a:xfrm>
              <a:off x="9206343" y="2319307"/>
              <a:ext cx="3616038" cy="461665"/>
            </a:xfrm>
            <a:prstGeom prst="rect">
              <a:avLst/>
            </a:prstGeom>
            <a:solidFill>
              <a:schemeClr val="accent1"/>
            </a:solidFill>
            <a:ln w="12700">
              <a:solidFill>
                <a:schemeClr val="accent1"/>
              </a:solidFill>
            </a:ln>
          </p:spPr>
          <p:txBody>
            <a:bodyPr wrap="square" lIns="182880" tIns="91440" rIns="91440" bIns="91440" rtlCol="0">
              <a:spAutoFit/>
            </a:bodyPr>
            <a:lstStyle/>
            <a:p>
              <a:pPr lvl="0">
                <a:lnSpc>
                  <a:spcPct val="90000"/>
                </a:lnSpc>
                <a:spcBef>
                  <a:spcPts val="600"/>
                </a:spcBef>
              </a:pPr>
              <a:r>
                <a:rPr lang="en-US" sz="2000" dirty="0">
                  <a:solidFill>
                    <a:srgbClr val="FFFFFF"/>
                  </a:solidFill>
                  <a:latin typeface="Cambria" panose="02040503050406030204" pitchFamily="18" charset="0"/>
                </a:rPr>
                <a:t>Card Refresher Availability</a:t>
              </a:r>
            </a:p>
          </p:txBody>
        </p:sp>
      </p:grpSp>
      <p:sp>
        <p:nvSpPr>
          <p:cNvPr id="13" name="Freeform 12">
            <a:extLst>
              <a:ext uri="{FF2B5EF4-FFF2-40B4-BE49-F238E27FC236}">
                <a16:creationId xmlns:a16="http://schemas.microsoft.com/office/drawing/2014/main" xmlns="" id="{A0A47774-8F23-1247-8C52-71456567BA9C}"/>
              </a:ext>
            </a:extLst>
          </p:cNvPr>
          <p:cNvSpPr/>
          <p:nvPr/>
        </p:nvSpPr>
        <p:spPr>
          <a:xfrm>
            <a:off x="531534" y="4915953"/>
            <a:ext cx="641090" cy="440506"/>
          </a:xfrm>
          <a:custGeom>
            <a:avLst/>
            <a:gdLst>
              <a:gd name="connsiteX0" fmla="*/ 602989 w 641090"/>
              <a:gd name="connsiteY0" fmla="*/ 187014 h 440506"/>
              <a:gd name="connsiteX1" fmla="*/ 602990 w 641090"/>
              <a:gd name="connsiteY1" fmla="*/ 187014 h 440506"/>
              <a:gd name="connsiteX2" fmla="*/ 602990 w 641090"/>
              <a:gd name="connsiteY2" fmla="*/ 187015 h 440506"/>
              <a:gd name="connsiteX3" fmla="*/ 641089 w 641090"/>
              <a:gd name="connsiteY3" fmla="*/ 187015 h 440506"/>
              <a:gd name="connsiteX4" fmla="*/ 641089 w 641090"/>
              <a:gd name="connsiteY4" fmla="*/ 271914 h 440506"/>
              <a:gd name="connsiteX5" fmla="*/ 609301 w 641090"/>
              <a:gd name="connsiteY5" fmla="*/ 304514 h 440506"/>
              <a:gd name="connsiteX6" fmla="*/ 555149 w 641090"/>
              <a:gd name="connsiteY6" fmla="*/ 304413 h 440506"/>
              <a:gd name="connsiteX7" fmla="*/ 550983 w 641090"/>
              <a:gd name="connsiteY7" fmla="*/ 306026 h 440506"/>
              <a:gd name="connsiteX8" fmla="*/ 405568 w 641090"/>
              <a:gd name="connsiteY8" fmla="*/ 427946 h 440506"/>
              <a:gd name="connsiteX9" fmla="*/ 371761 w 641090"/>
              <a:gd name="connsiteY9" fmla="*/ 440506 h 440506"/>
              <a:gd name="connsiteX10" fmla="*/ 365995 w 641090"/>
              <a:gd name="connsiteY10" fmla="*/ 440189 h 440506"/>
              <a:gd name="connsiteX11" fmla="*/ 330384 w 641090"/>
              <a:gd name="connsiteY11" fmla="*/ 420275 h 440506"/>
              <a:gd name="connsiteX12" fmla="*/ 344049 w 641090"/>
              <a:gd name="connsiteY12" fmla="*/ 407004 h 440506"/>
              <a:gd name="connsiteX13" fmla="*/ 330390 w 641090"/>
              <a:gd name="connsiteY13" fmla="*/ 420269 h 440506"/>
              <a:gd name="connsiteX14" fmla="*/ 329806 w 641090"/>
              <a:gd name="connsiteY14" fmla="*/ 419659 h 440506"/>
              <a:gd name="connsiteX15" fmla="*/ 312254 w 641090"/>
              <a:gd name="connsiteY15" fmla="*/ 399377 h 440506"/>
              <a:gd name="connsiteX16" fmla="*/ 297510 w 641090"/>
              <a:gd name="connsiteY16" fmla="*/ 411658 h 440506"/>
              <a:gd name="connsiteX17" fmla="*/ 262966 w 641090"/>
              <a:gd name="connsiteY17" fmla="*/ 421945 h 440506"/>
              <a:gd name="connsiteX18" fmla="*/ 232555 w 641090"/>
              <a:gd name="connsiteY18" fmla="*/ 416135 h 440506"/>
              <a:gd name="connsiteX19" fmla="*/ 208127 w 641090"/>
              <a:gd name="connsiteY19" fmla="*/ 400762 h 440506"/>
              <a:gd name="connsiteX20" fmla="*/ 237242 w 641090"/>
              <a:gd name="connsiteY20" fmla="*/ 375672 h 440506"/>
              <a:gd name="connsiteX21" fmla="*/ 237241 w 641090"/>
              <a:gd name="connsiteY21" fmla="*/ 375672 h 440506"/>
              <a:gd name="connsiteX22" fmla="*/ 237248 w 641090"/>
              <a:gd name="connsiteY22" fmla="*/ 375666 h 440506"/>
              <a:gd name="connsiteX23" fmla="*/ 274002 w 641090"/>
              <a:gd name="connsiteY23" fmla="*/ 381699 h 440506"/>
              <a:gd name="connsiteX24" fmla="*/ 411086 w 641090"/>
              <a:gd name="connsiteY24" fmla="*/ 267399 h 440506"/>
              <a:gd name="connsiteX25" fmla="*/ 424997 w 641090"/>
              <a:gd name="connsiteY25" fmla="*/ 263059 h 440506"/>
              <a:gd name="connsiteX26" fmla="*/ 437908 w 641090"/>
              <a:gd name="connsiteY26" fmla="*/ 269825 h 440506"/>
              <a:gd name="connsiteX27" fmla="*/ 435470 w 641090"/>
              <a:gd name="connsiteY27" fmla="*/ 296660 h 440506"/>
              <a:gd name="connsiteX28" fmla="*/ 341528 w 641090"/>
              <a:gd name="connsiteY28" fmla="*/ 374981 h 440506"/>
              <a:gd name="connsiteX29" fmla="*/ 357708 w 641090"/>
              <a:gd name="connsiteY29" fmla="*/ 393738 h 440506"/>
              <a:gd name="connsiteX30" fmla="*/ 357714 w 641090"/>
              <a:gd name="connsiteY30" fmla="*/ 393732 h 440506"/>
              <a:gd name="connsiteX31" fmla="*/ 359810 w 641090"/>
              <a:gd name="connsiteY31" fmla="*/ 396170 h 440506"/>
              <a:gd name="connsiteX32" fmla="*/ 370160 w 641090"/>
              <a:gd name="connsiteY32" fmla="*/ 402317 h 440506"/>
              <a:gd name="connsiteX33" fmla="*/ 380981 w 641090"/>
              <a:gd name="connsiteY33" fmla="*/ 398850 h 440506"/>
              <a:gd name="connsiteX34" fmla="*/ 526485 w 641090"/>
              <a:gd name="connsiteY34" fmla="*/ 276841 h 440506"/>
              <a:gd name="connsiteX35" fmla="*/ 555187 w 641090"/>
              <a:gd name="connsiteY35" fmla="*/ 266313 h 440506"/>
              <a:gd name="connsiteX36" fmla="*/ 602989 w 641090"/>
              <a:gd name="connsiteY36" fmla="*/ 266402 h 440506"/>
              <a:gd name="connsiteX37" fmla="*/ 38100 w 641090"/>
              <a:gd name="connsiteY37" fmla="*/ 187014 h 440506"/>
              <a:gd name="connsiteX38" fmla="*/ 38106 w 641090"/>
              <a:gd name="connsiteY38" fmla="*/ 187014 h 440506"/>
              <a:gd name="connsiteX39" fmla="*/ 38106 w 641090"/>
              <a:gd name="connsiteY39" fmla="*/ 278390 h 440506"/>
              <a:gd name="connsiteX40" fmla="*/ 90100 w 641090"/>
              <a:gd name="connsiteY40" fmla="*/ 278390 h 440506"/>
              <a:gd name="connsiteX41" fmla="*/ 200641 w 641090"/>
              <a:gd name="connsiteY41" fmla="*/ 187014 h 440506"/>
              <a:gd name="connsiteX42" fmla="*/ 260445 w 641090"/>
              <a:gd name="connsiteY42" fmla="*/ 187014 h 440506"/>
              <a:gd name="connsiteX43" fmla="*/ 122904 w 641090"/>
              <a:gd name="connsiteY43" fmla="*/ 300717 h 440506"/>
              <a:gd name="connsiteX44" fmla="*/ 146869 w 641090"/>
              <a:gd name="connsiteY44" fmla="*/ 332899 h 440506"/>
              <a:gd name="connsiteX45" fmla="*/ 184334 w 641090"/>
              <a:gd name="connsiteY45" fmla="*/ 337941 h 440506"/>
              <a:gd name="connsiteX46" fmla="*/ 188080 w 641090"/>
              <a:gd name="connsiteY46" fmla="*/ 336252 h 440506"/>
              <a:gd name="connsiteX47" fmla="*/ 331197 w 641090"/>
              <a:gd name="connsiteY47" fmla="*/ 214230 h 440506"/>
              <a:gd name="connsiteX48" fmla="*/ 358057 w 641090"/>
              <a:gd name="connsiteY48" fmla="*/ 216364 h 440506"/>
              <a:gd name="connsiteX49" fmla="*/ 355924 w 641090"/>
              <a:gd name="connsiteY49" fmla="*/ 243224 h 440506"/>
              <a:gd name="connsiteX50" fmla="*/ 221519 w 641090"/>
              <a:gd name="connsiteY50" fmla="*/ 357816 h 440506"/>
              <a:gd name="connsiteX51" fmla="*/ 233635 w 641090"/>
              <a:gd name="connsiteY51" fmla="*/ 372218 h 440506"/>
              <a:gd name="connsiteX52" fmla="*/ 237241 w 641090"/>
              <a:gd name="connsiteY52" fmla="*/ 375672 h 440506"/>
              <a:gd name="connsiteX53" fmla="*/ 208127 w 641090"/>
              <a:gd name="connsiteY53" fmla="*/ 400762 h 440506"/>
              <a:gd name="connsiteX54" fmla="*/ 208127 w 641090"/>
              <a:gd name="connsiteY54" fmla="*/ 400762 h 440506"/>
              <a:gd name="connsiteX55" fmla="*/ 208121 w 641090"/>
              <a:gd name="connsiteY55" fmla="*/ 400768 h 440506"/>
              <a:gd name="connsiteX56" fmla="*/ 203841 w 641090"/>
              <a:gd name="connsiteY56" fmla="*/ 395942 h 440506"/>
              <a:gd name="connsiteX57" fmla="*/ 187026 w 641090"/>
              <a:gd name="connsiteY57" fmla="*/ 376003 h 440506"/>
              <a:gd name="connsiteX58" fmla="*/ 167075 w 641090"/>
              <a:gd name="connsiteY58" fmla="*/ 377895 h 440506"/>
              <a:gd name="connsiteX59" fmla="*/ 116097 w 641090"/>
              <a:gd name="connsiteY59" fmla="*/ 355365 h 440506"/>
              <a:gd name="connsiteX60" fmla="*/ 88055 w 641090"/>
              <a:gd name="connsiteY60" fmla="*/ 317760 h 440506"/>
              <a:gd name="connsiteX61" fmla="*/ 89744 w 641090"/>
              <a:gd name="connsiteY61" fmla="*/ 316490 h 440506"/>
              <a:gd name="connsiteX62" fmla="*/ 31781 w 641090"/>
              <a:gd name="connsiteY62" fmla="*/ 316490 h 440506"/>
              <a:gd name="connsiteX63" fmla="*/ 6 w 641090"/>
              <a:gd name="connsiteY63" fmla="*/ 283890 h 440506"/>
              <a:gd name="connsiteX64" fmla="*/ 6 w 641090"/>
              <a:gd name="connsiteY64" fmla="*/ 187016 h 440506"/>
              <a:gd name="connsiteX65" fmla="*/ 13513 w 641090"/>
              <a:gd name="connsiteY65" fmla="*/ 187016 h 440506"/>
              <a:gd name="connsiteX66" fmla="*/ 38100 w 641090"/>
              <a:gd name="connsiteY66" fmla="*/ 187016 h 440506"/>
              <a:gd name="connsiteX67" fmla="*/ 340923 w 641090"/>
              <a:gd name="connsiteY67" fmla="*/ 89340 h 440506"/>
              <a:gd name="connsiteX68" fmla="*/ 374077 w 641090"/>
              <a:gd name="connsiteY68" fmla="*/ 106745 h 440506"/>
              <a:gd name="connsiteX69" fmla="*/ 390409 w 641090"/>
              <a:gd name="connsiteY69" fmla="*/ 125948 h 440506"/>
              <a:gd name="connsiteX70" fmla="*/ 390409 w 641090"/>
              <a:gd name="connsiteY70" fmla="*/ 170842 h 440506"/>
              <a:gd name="connsiteX71" fmla="*/ 363130 w 641090"/>
              <a:gd name="connsiteY71" fmla="*/ 152668 h 440506"/>
              <a:gd name="connsiteX72" fmla="*/ 345058 w 641090"/>
              <a:gd name="connsiteY72" fmla="*/ 131421 h 440506"/>
              <a:gd name="connsiteX73" fmla="*/ 329614 w 641090"/>
              <a:gd name="connsiteY73" fmla="*/ 129834 h 440506"/>
              <a:gd name="connsiteX74" fmla="*/ 260450 w 641090"/>
              <a:gd name="connsiteY74" fmla="*/ 187009 h 440506"/>
              <a:gd name="connsiteX75" fmla="*/ 200646 w 641090"/>
              <a:gd name="connsiteY75" fmla="*/ 187009 h 440506"/>
              <a:gd name="connsiteX76" fmla="*/ 305332 w 641090"/>
              <a:gd name="connsiteY76" fmla="*/ 100471 h 440506"/>
              <a:gd name="connsiteX77" fmla="*/ 340923 w 641090"/>
              <a:gd name="connsiteY77" fmla="*/ 89340 h 440506"/>
              <a:gd name="connsiteX78" fmla="*/ 538069 w 641090"/>
              <a:gd name="connsiteY78" fmla="*/ 70264 h 440506"/>
              <a:gd name="connsiteX79" fmla="*/ 609302 w 641090"/>
              <a:gd name="connsiteY79" fmla="*/ 70264 h 440506"/>
              <a:gd name="connsiteX80" fmla="*/ 641090 w 641090"/>
              <a:gd name="connsiteY80" fmla="*/ 102852 h 440506"/>
              <a:gd name="connsiteX81" fmla="*/ 641090 w 641090"/>
              <a:gd name="connsiteY81" fmla="*/ 187015 h 440506"/>
              <a:gd name="connsiteX82" fmla="*/ 641089 w 641090"/>
              <a:gd name="connsiteY82" fmla="*/ 187015 h 440506"/>
              <a:gd name="connsiteX83" fmla="*/ 641089 w 641090"/>
              <a:gd name="connsiteY83" fmla="*/ 187014 h 440506"/>
              <a:gd name="connsiteX84" fmla="*/ 602990 w 641090"/>
              <a:gd name="connsiteY84" fmla="*/ 187014 h 440506"/>
              <a:gd name="connsiteX85" fmla="*/ 602990 w 641090"/>
              <a:gd name="connsiteY85" fmla="*/ 108364 h 440506"/>
              <a:gd name="connsiteX86" fmla="*/ 538068 w 641090"/>
              <a:gd name="connsiteY86" fmla="*/ 108364 h 440506"/>
              <a:gd name="connsiteX87" fmla="*/ 538068 w 641090"/>
              <a:gd name="connsiteY87" fmla="*/ 108362 h 440506"/>
              <a:gd name="connsiteX88" fmla="*/ 538069 w 641090"/>
              <a:gd name="connsiteY88" fmla="*/ 108362 h 440506"/>
              <a:gd name="connsiteX89" fmla="*/ 390419 w 641090"/>
              <a:gd name="connsiteY89" fmla="*/ 9543 h 440506"/>
              <a:gd name="connsiteX90" fmla="*/ 435542 w 641090"/>
              <a:gd name="connsiteY90" fmla="*/ 45776 h 440506"/>
              <a:gd name="connsiteX91" fmla="*/ 453767 w 641090"/>
              <a:gd name="connsiteY91" fmla="*/ 70262 h 440506"/>
              <a:gd name="connsiteX92" fmla="*/ 538069 w 641090"/>
              <a:gd name="connsiteY92" fmla="*/ 70262 h 440506"/>
              <a:gd name="connsiteX93" fmla="*/ 538069 w 641090"/>
              <a:gd name="connsiteY93" fmla="*/ 70264 h 440506"/>
              <a:gd name="connsiteX94" fmla="*/ 538068 w 641090"/>
              <a:gd name="connsiteY94" fmla="*/ 70264 h 440506"/>
              <a:gd name="connsiteX95" fmla="*/ 538068 w 641090"/>
              <a:gd name="connsiteY95" fmla="*/ 108362 h 440506"/>
              <a:gd name="connsiteX96" fmla="*/ 468003 w 641090"/>
              <a:gd name="connsiteY96" fmla="*/ 108362 h 440506"/>
              <a:gd name="connsiteX97" fmla="*/ 446566 w 641090"/>
              <a:gd name="connsiteY97" fmla="*/ 159187 h 440506"/>
              <a:gd name="connsiteX98" fmla="*/ 403754 w 641090"/>
              <a:gd name="connsiteY98" fmla="*/ 173589 h 440506"/>
              <a:gd name="connsiteX99" fmla="*/ 390419 w 641090"/>
              <a:gd name="connsiteY99" fmla="*/ 170833 h 440506"/>
              <a:gd name="connsiteX100" fmla="*/ 390419 w 641090"/>
              <a:gd name="connsiteY100" fmla="*/ 125951 h 440506"/>
              <a:gd name="connsiteX101" fmla="*/ 392146 w 641090"/>
              <a:gd name="connsiteY101" fmla="*/ 127996 h 440506"/>
              <a:gd name="connsiteX102" fmla="*/ 406611 w 641090"/>
              <a:gd name="connsiteY102" fmla="*/ 135603 h 440506"/>
              <a:gd name="connsiteX103" fmla="*/ 421547 w 641090"/>
              <a:gd name="connsiteY103" fmla="*/ 130460 h 440506"/>
              <a:gd name="connsiteX104" fmla="*/ 424950 w 641090"/>
              <a:gd name="connsiteY104" fmla="*/ 95357 h 440506"/>
              <a:gd name="connsiteX105" fmla="*/ 404986 w 641090"/>
              <a:gd name="connsiteY105" fmla="*/ 68522 h 440506"/>
              <a:gd name="connsiteX106" fmla="*/ 390419 w 641090"/>
              <a:gd name="connsiteY106" fmla="*/ 53675 h 440506"/>
              <a:gd name="connsiteX107" fmla="*/ 258661 w 641090"/>
              <a:gd name="connsiteY107" fmla="*/ 8 h 440506"/>
              <a:gd name="connsiteX108" fmla="*/ 330380 w 641090"/>
              <a:gd name="connsiteY108" fmla="*/ 8 h 440506"/>
              <a:gd name="connsiteX109" fmla="*/ 330380 w 641090"/>
              <a:gd name="connsiteY109" fmla="*/ 38100 h 440506"/>
              <a:gd name="connsiteX110" fmla="*/ 330390 w 641090"/>
              <a:gd name="connsiteY110" fmla="*/ 38100 h 440506"/>
              <a:gd name="connsiteX111" fmla="*/ 330390 w 641090"/>
              <a:gd name="connsiteY111" fmla="*/ 38108 h 440506"/>
              <a:gd name="connsiteX112" fmla="*/ 258661 w 641090"/>
              <a:gd name="connsiteY112" fmla="*/ 38108 h 440506"/>
              <a:gd name="connsiteX113" fmla="*/ 256667 w 641090"/>
              <a:gd name="connsiteY113" fmla="*/ 38718 h 440506"/>
              <a:gd name="connsiteX114" fmla="*/ 155308 w 641090"/>
              <a:gd name="connsiteY114" fmla="*/ 101989 h 440506"/>
              <a:gd name="connsiteX115" fmla="*/ 133134 w 641090"/>
              <a:gd name="connsiteY115" fmla="*/ 108364 h 440506"/>
              <a:gd name="connsiteX116" fmla="*/ 38100 w 641090"/>
              <a:gd name="connsiteY116" fmla="*/ 108364 h 440506"/>
              <a:gd name="connsiteX117" fmla="*/ 38100 w 641090"/>
              <a:gd name="connsiteY117" fmla="*/ 187014 h 440506"/>
              <a:gd name="connsiteX118" fmla="*/ 6 w 641090"/>
              <a:gd name="connsiteY118" fmla="*/ 187014 h 440506"/>
              <a:gd name="connsiteX119" fmla="*/ 6 w 641090"/>
              <a:gd name="connsiteY119" fmla="*/ 187016 h 440506"/>
              <a:gd name="connsiteX120" fmla="*/ 0 w 641090"/>
              <a:gd name="connsiteY120" fmla="*/ 187016 h 440506"/>
              <a:gd name="connsiteX121" fmla="*/ 0 w 641090"/>
              <a:gd name="connsiteY121" fmla="*/ 102853 h 440506"/>
              <a:gd name="connsiteX122" fmla="*/ 31788 w 641090"/>
              <a:gd name="connsiteY122" fmla="*/ 70264 h 440506"/>
              <a:gd name="connsiteX123" fmla="*/ 133134 w 641090"/>
              <a:gd name="connsiteY123" fmla="*/ 70264 h 440506"/>
              <a:gd name="connsiteX124" fmla="*/ 135128 w 641090"/>
              <a:gd name="connsiteY124" fmla="*/ 69668 h 440506"/>
              <a:gd name="connsiteX125" fmla="*/ 236499 w 641090"/>
              <a:gd name="connsiteY125" fmla="*/ 6383 h 440506"/>
              <a:gd name="connsiteX126" fmla="*/ 258661 w 641090"/>
              <a:gd name="connsiteY126" fmla="*/ 8 h 440506"/>
              <a:gd name="connsiteX127" fmla="*/ 330380 w 641090"/>
              <a:gd name="connsiteY127" fmla="*/ 0 h 440506"/>
              <a:gd name="connsiteX128" fmla="*/ 346242 w 641090"/>
              <a:gd name="connsiteY128" fmla="*/ 0 h 440506"/>
              <a:gd name="connsiteX129" fmla="*/ 390413 w 641090"/>
              <a:gd name="connsiteY129" fmla="*/ 9550 h 440506"/>
              <a:gd name="connsiteX130" fmla="*/ 390413 w 641090"/>
              <a:gd name="connsiteY130" fmla="*/ 53670 h 440506"/>
              <a:gd name="connsiteX131" fmla="*/ 346242 w 641090"/>
              <a:gd name="connsiteY131" fmla="*/ 38100 h 440506"/>
              <a:gd name="connsiteX132" fmla="*/ 330390 w 641090"/>
              <a:gd name="connsiteY132" fmla="*/ 38100 h 440506"/>
              <a:gd name="connsiteX133" fmla="*/ 330390 w 641090"/>
              <a:gd name="connsiteY133" fmla="*/ 8 h 440506"/>
              <a:gd name="connsiteX134" fmla="*/ 330380 w 641090"/>
              <a:gd name="connsiteY134" fmla="*/ 8 h 440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641090" h="440506">
                <a:moveTo>
                  <a:pt x="602989" y="187014"/>
                </a:moveTo>
                <a:lnTo>
                  <a:pt x="602990" y="187014"/>
                </a:lnTo>
                <a:lnTo>
                  <a:pt x="602990" y="187015"/>
                </a:lnTo>
                <a:lnTo>
                  <a:pt x="641089" y="187015"/>
                </a:lnTo>
                <a:lnTo>
                  <a:pt x="641089" y="271914"/>
                </a:lnTo>
                <a:cubicBezTo>
                  <a:pt x="641089" y="289897"/>
                  <a:pt x="626827" y="304514"/>
                  <a:pt x="609301" y="304514"/>
                </a:cubicBezTo>
                <a:lnTo>
                  <a:pt x="555149" y="304413"/>
                </a:lnTo>
                <a:cubicBezTo>
                  <a:pt x="553688" y="304413"/>
                  <a:pt x="552240" y="304972"/>
                  <a:pt x="550983" y="306026"/>
                </a:cubicBezTo>
                <a:lnTo>
                  <a:pt x="405568" y="427946"/>
                </a:lnTo>
                <a:cubicBezTo>
                  <a:pt x="395967" y="436125"/>
                  <a:pt x="384118" y="440506"/>
                  <a:pt x="371761" y="440506"/>
                </a:cubicBezTo>
                <a:cubicBezTo>
                  <a:pt x="369856" y="440506"/>
                  <a:pt x="367925" y="440404"/>
                  <a:pt x="365995" y="440189"/>
                </a:cubicBezTo>
                <a:cubicBezTo>
                  <a:pt x="351923" y="438639"/>
                  <a:pt x="339363" y="431552"/>
                  <a:pt x="330384" y="420275"/>
                </a:cubicBezTo>
                <a:lnTo>
                  <a:pt x="344049" y="407004"/>
                </a:lnTo>
                <a:lnTo>
                  <a:pt x="330390" y="420269"/>
                </a:lnTo>
                <a:cubicBezTo>
                  <a:pt x="330199" y="420053"/>
                  <a:pt x="329971" y="419875"/>
                  <a:pt x="329806" y="419659"/>
                </a:cubicBezTo>
                <a:lnTo>
                  <a:pt x="312254" y="399377"/>
                </a:lnTo>
                <a:lnTo>
                  <a:pt x="297510" y="411658"/>
                </a:lnTo>
                <a:cubicBezTo>
                  <a:pt x="287819" y="418821"/>
                  <a:pt x="275564" y="421945"/>
                  <a:pt x="262966" y="421945"/>
                </a:cubicBezTo>
                <a:cubicBezTo>
                  <a:pt x="252640" y="421945"/>
                  <a:pt x="242099" y="419837"/>
                  <a:pt x="232555" y="416135"/>
                </a:cubicBezTo>
                <a:lnTo>
                  <a:pt x="208127" y="400762"/>
                </a:lnTo>
                <a:lnTo>
                  <a:pt x="237242" y="375672"/>
                </a:lnTo>
                <a:lnTo>
                  <a:pt x="237241" y="375672"/>
                </a:lnTo>
                <a:lnTo>
                  <a:pt x="237248" y="375666"/>
                </a:lnTo>
                <a:cubicBezTo>
                  <a:pt x="246862" y="382931"/>
                  <a:pt x="266560" y="387198"/>
                  <a:pt x="274002" y="381699"/>
                </a:cubicBezTo>
                <a:lnTo>
                  <a:pt x="411086" y="267399"/>
                </a:lnTo>
                <a:cubicBezTo>
                  <a:pt x="415125" y="264034"/>
                  <a:pt x="420144" y="262621"/>
                  <a:pt x="424997" y="263059"/>
                </a:cubicBezTo>
                <a:cubicBezTo>
                  <a:pt x="429850" y="263497"/>
                  <a:pt x="434536" y="265786"/>
                  <a:pt x="437908" y="269825"/>
                </a:cubicBezTo>
                <a:cubicBezTo>
                  <a:pt x="444652" y="277914"/>
                  <a:pt x="443560" y="289916"/>
                  <a:pt x="435470" y="296660"/>
                </a:cubicBezTo>
                <a:lnTo>
                  <a:pt x="341528" y="374981"/>
                </a:lnTo>
                <a:lnTo>
                  <a:pt x="357708" y="393738"/>
                </a:lnTo>
                <a:lnTo>
                  <a:pt x="357714" y="393732"/>
                </a:lnTo>
                <a:lnTo>
                  <a:pt x="359810" y="396170"/>
                </a:lnTo>
                <a:cubicBezTo>
                  <a:pt x="362464" y="399688"/>
                  <a:pt x="366134" y="401873"/>
                  <a:pt x="370160" y="402317"/>
                </a:cubicBezTo>
                <a:cubicBezTo>
                  <a:pt x="373996" y="402685"/>
                  <a:pt x="377831" y="401504"/>
                  <a:pt x="380981" y="398850"/>
                </a:cubicBezTo>
                <a:lnTo>
                  <a:pt x="526485" y="276841"/>
                </a:lnTo>
                <a:cubicBezTo>
                  <a:pt x="534549" y="270059"/>
                  <a:pt x="544747" y="266313"/>
                  <a:pt x="555187" y="266313"/>
                </a:cubicBezTo>
                <a:lnTo>
                  <a:pt x="602989" y="266402"/>
                </a:lnTo>
                <a:close/>
                <a:moveTo>
                  <a:pt x="38100" y="187014"/>
                </a:moveTo>
                <a:lnTo>
                  <a:pt x="38106" y="187014"/>
                </a:lnTo>
                <a:lnTo>
                  <a:pt x="38106" y="278390"/>
                </a:lnTo>
                <a:lnTo>
                  <a:pt x="90100" y="278390"/>
                </a:lnTo>
                <a:lnTo>
                  <a:pt x="200641" y="187014"/>
                </a:lnTo>
                <a:lnTo>
                  <a:pt x="260445" y="187014"/>
                </a:lnTo>
                <a:lnTo>
                  <a:pt x="122904" y="300717"/>
                </a:lnTo>
                <a:cubicBezTo>
                  <a:pt x="130130" y="310331"/>
                  <a:pt x="143986" y="328835"/>
                  <a:pt x="146869" y="332899"/>
                </a:cubicBezTo>
                <a:cubicBezTo>
                  <a:pt x="152216" y="339960"/>
                  <a:pt x="164916" y="341725"/>
                  <a:pt x="184334" y="337941"/>
                </a:cubicBezTo>
                <a:cubicBezTo>
                  <a:pt x="185540" y="337242"/>
                  <a:pt x="186798" y="336658"/>
                  <a:pt x="188080" y="336252"/>
                </a:cubicBezTo>
                <a:lnTo>
                  <a:pt x="331197" y="214230"/>
                </a:lnTo>
                <a:cubicBezTo>
                  <a:pt x="339223" y="207397"/>
                  <a:pt x="351237" y="208350"/>
                  <a:pt x="358057" y="216364"/>
                </a:cubicBezTo>
                <a:cubicBezTo>
                  <a:pt x="364877" y="224365"/>
                  <a:pt x="363925" y="236392"/>
                  <a:pt x="355924" y="243224"/>
                </a:cubicBezTo>
                <a:lnTo>
                  <a:pt x="221519" y="357816"/>
                </a:lnTo>
                <a:lnTo>
                  <a:pt x="233635" y="372218"/>
                </a:lnTo>
                <a:lnTo>
                  <a:pt x="237241" y="375672"/>
                </a:lnTo>
                <a:lnTo>
                  <a:pt x="208127" y="400762"/>
                </a:lnTo>
                <a:lnTo>
                  <a:pt x="208127" y="400762"/>
                </a:lnTo>
                <a:lnTo>
                  <a:pt x="208121" y="400768"/>
                </a:lnTo>
                <a:cubicBezTo>
                  <a:pt x="206572" y="399206"/>
                  <a:pt x="205111" y="397618"/>
                  <a:pt x="203841" y="395942"/>
                </a:cubicBezTo>
                <a:lnTo>
                  <a:pt x="187026" y="376003"/>
                </a:lnTo>
                <a:cubicBezTo>
                  <a:pt x="180016" y="377133"/>
                  <a:pt x="173259" y="377895"/>
                  <a:pt x="167075" y="377895"/>
                </a:cubicBezTo>
                <a:cubicBezTo>
                  <a:pt x="144468" y="377895"/>
                  <a:pt x="127400" y="370364"/>
                  <a:pt x="116097" y="355365"/>
                </a:cubicBezTo>
                <a:cubicBezTo>
                  <a:pt x="111944" y="349498"/>
                  <a:pt x="88055" y="317760"/>
                  <a:pt x="88055" y="317760"/>
                </a:cubicBezTo>
                <a:lnTo>
                  <a:pt x="89744" y="316490"/>
                </a:lnTo>
                <a:lnTo>
                  <a:pt x="31781" y="316490"/>
                </a:lnTo>
                <a:cubicBezTo>
                  <a:pt x="14268" y="316490"/>
                  <a:pt x="6" y="301873"/>
                  <a:pt x="6" y="283890"/>
                </a:cubicBezTo>
                <a:lnTo>
                  <a:pt x="6" y="187016"/>
                </a:lnTo>
                <a:lnTo>
                  <a:pt x="13513" y="187016"/>
                </a:lnTo>
                <a:lnTo>
                  <a:pt x="38100" y="187016"/>
                </a:lnTo>
                <a:close/>
                <a:moveTo>
                  <a:pt x="340923" y="89340"/>
                </a:moveTo>
                <a:cubicBezTo>
                  <a:pt x="353290" y="90464"/>
                  <a:pt x="365250" y="96344"/>
                  <a:pt x="374077" y="106745"/>
                </a:cubicBezTo>
                <a:lnTo>
                  <a:pt x="390409" y="125948"/>
                </a:lnTo>
                <a:lnTo>
                  <a:pt x="390409" y="170842"/>
                </a:lnTo>
                <a:cubicBezTo>
                  <a:pt x="379983" y="167489"/>
                  <a:pt x="370534" y="161381"/>
                  <a:pt x="363130" y="152668"/>
                </a:cubicBezTo>
                <a:lnTo>
                  <a:pt x="345058" y="131421"/>
                </a:lnTo>
                <a:cubicBezTo>
                  <a:pt x="340892" y="126532"/>
                  <a:pt x="334415" y="125871"/>
                  <a:pt x="329614" y="129834"/>
                </a:cubicBezTo>
                <a:lnTo>
                  <a:pt x="260450" y="187009"/>
                </a:lnTo>
                <a:lnTo>
                  <a:pt x="200646" y="187009"/>
                </a:lnTo>
                <a:lnTo>
                  <a:pt x="305332" y="100471"/>
                </a:lnTo>
                <a:cubicBezTo>
                  <a:pt x="315784" y="91848"/>
                  <a:pt x="328557" y="88216"/>
                  <a:pt x="340923" y="89340"/>
                </a:cubicBezTo>
                <a:close/>
                <a:moveTo>
                  <a:pt x="538069" y="70264"/>
                </a:moveTo>
                <a:lnTo>
                  <a:pt x="609302" y="70264"/>
                </a:lnTo>
                <a:cubicBezTo>
                  <a:pt x="626828" y="70264"/>
                  <a:pt x="641090" y="84882"/>
                  <a:pt x="641090" y="102852"/>
                </a:cubicBezTo>
                <a:lnTo>
                  <a:pt x="641090" y="187015"/>
                </a:lnTo>
                <a:lnTo>
                  <a:pt x="641089" y="187015"/>
                </a:lnTo>
                <a:lnTo>
                  <a:pt x="641089" y="187014"/>
                </a:lnTo>
                <a:lnTo>
                  <a:pt x="602990" y="187014"/>
                </a:lnTo>
                <a:lnTo>
                  <a:pt x="602990" y="108364"/>
                </a:lnTo>
                <a:lnTo>
                  <a:pt x="538068" y="108364"/>
                </a:lnTo>
                <a:lnTo>
                  <a:pt x="538068" y="108362"/>
                </a:lnTo>
                <a:lnTo>
                  <a:pt x="538069" y="108362"/>
                </a:lnTo>
                <a:close/>
                <a:moveTo>
                  <a:pt x="390419" y="9543"/>
                </a:moveTo>
                <a:cubicBezTo>
                  <a:pt x="407869" y="17303"/>
                  <a:pt x="423439" y="29520"/>
                  <a:pt x="435542" y="45776"/>
                </a:cubicBezTo>
                <a:lnTo>
                  <a:pt x="453767" y="70262"/>
                </a:lnTo>
                <a:lnTo>
                  <a:pt x="538069" y="70262"/>
                </a:lnTo>
                <a:lnTo>
                  <a:pt x="538069" y="70264"/>
                </a:lnTo>
                <a:lnTo>
                  <a:pt x="538068" y="70264"/>
                </a:lnTo>
                <a:lnTo>
                  <a:pt x="538068" y="108362"/>
                </a:lnTo>
                <a:lnTo>
                  <a:pt x="468003" y="108362"/>
                </a:lnTo>
                <a:cubicBezTo>
                  <a:pt x="468778" y="127209"/>
                  <a:pt x="461552" y="146131"/>
                  <a:pt x="446566" y="159187"/>
                </a:cubicBezTo>
                <a:cubicBezTo>
                  <a:pt x="434564" y="169639"/>
                  <a:pt x="419375" y="174770"/>
                  <a:pt x="403754" y="173589"/>
                </a:cubicBezTo>
                <a:cubicBezTo>
                  <a:pt x="399157" y="173246"/>
                  <a:pt x="394724" y="172217"/>
                  <a:pt x="390419" y="170833"/>
                </a:cubicBezTo>
                <a:lnTo>
                  <a:pt x="390419" y="125951"/>
                </a:lnTo>
                <a:lnTo>
                  <a:pt x="392146" y="127996"/>
                </a:lnTo>
                <a:cubicBezTo>
                  <a:pt x="395969" y="132492"/>
                  <a:pt x="401100" y="135184"/>
                  <a:pt x="406611" y="135603"/>
                </a:cubicBezTo>
                <a:cubicBezTo>
                  <a:pt x="411819" y="135959"/>
                  <a:pt x="417267" y="134181"/>
                  <a:pt x="421547" y="130460"/>
                </a:cubicBezTo>
                <a:cubicBezTo>
                  <a:pt x="431415" y="121849"/>
                  <a:pt x="432939" y="106101"/>
                  <a:pt x="424950" y="95357"/>
                </a:cubicBezTo>
                <a:lnTo>
                  <a:pt x="404986" y="68522"/>
                </a:lnTo>
                <a:cubicBezTo>
                  <a:pt x="400719" y="62781"/>
                  <a:pt x="395766" y="57879"/>
                  <a:pt x="390419" y="53675"/>
                </a:cubicBezTo>
                <a:close/>
                <a:moveTo>
                  <a:pt x="258661" y="8"/>
                </a:moveTo>
                <a:lnTo>
                  <a:pt x="330380" y="8"/>
                </a:lnTo>
                <a:lnTo>
                  <a:pt x="330380" y="38100"/>
                </a:lnTo>
                <a:lnTo>
                  <a:pt x="330390" y="38100"/>
                </a:lnTo>
                <a:lnTo>
                  <a:pt x="330390" y="38108"/>
                </a:lnTo>
                <a:lnTo>
                  <a:pt x="258661" y="38108"/>
                </a:lnTo>
                <a:cubicBezTo>
                  <a:pt x="257975" y="38108"/>
                  <a:pt x="257315" y="38311"/>
                  <a:pt x="256667" y="38718"/>
                </a:cubicBezTo>
                <a:lnTo>
                  <a:pt x="155308" y="101989"/>
                </a:lnTo>
                <a:cubicBezTo>
                  <a:pt x="148641" y="106155"/>
                  <a:pt x="140970" y="108364"/>
                  <a:pt x="133134" y="108364"/>
                </a:cubicBezTo>
                <a:lnTo>
                  <a:pt x="38100" y="108364"/>
                </a:lnTo>
                <a:lnTo>
                  <a:pt x="38100" y="187014"/>
                </a:lnTo>
                <a:lnTo>
                  <a:pt x="6" y="187014"/>
                </a:lnTo>
                <a:lnTo>
                  <a:pt x="6" y="187016"/>
                </a:lnTo>
                <a:lnTo>
                  <a:pt x="0" y="187016"/>
                </a:lnTo>
                <a:lnTo>
                  <a:pt x="0" y="102853"/>
                </a:lnTo>
                <a:cubicBezTo>
                  <a:pt x="0" y="84882"/>
                  <a:pt x="14262" y="70264"/>
                  <a:pt x="31788" y="70264"/>
                </a:cubicBezTo>
                <a:lnTo>
                  <a:pt x="133134" y="70264"/>
                </a:lnTo>
                <a:cubicBezTo>
                  <a:pt x="133820" y="70264"/>
                  <a:pt x="134493" y="70061"/>
                  <a:pt x="135128" y="69668"/>
                </a:cubicBezTo>
                <a:lnTo>
                  <a:pt x="236499" y="6383"/>
                </a:lnTo>
                <a:cubicBezTo>
                  <a:pt x="243180" y="2218"/>
                  <a:pt x="250850" y="8"/>
                  <a:pt x="258661" y="8"/>
                </a:cubicBezTo>
                <a:close/>
                <a:moveTo>
                  <a:pt x="330380" y="0"/>
                </a:moveTo>
                <a:lnTo>
                  <a:pt x="346242" y="0"/>
                </a:lnTo>
                <a:cubicBezTo>
                  <a:pt x="361724" y="0"/>
                  <a:pt x="376646" y="3416"/>
                  <a:pt x="390413" y="9550"/>
                </a:cubicBezTo>
                <a:lnTo>
                  <a:pt x="390413" y="53670"/>
                </a:lnTo>
                <a:cubicBezTo>
                  <a:pt x="377700" y="43688"/>
                  <a:pt x="362384" y="38100"/>
                  <a:pt x="346242" y="38100"/>
                </a:cubicBezTo>
                <a:lnTo>
                  <a:pt x="330390" y="38100"/>
                </a:lnTo>
                <a:lnTo>
                  <a:pt x="330390" y="8"/>
                </a:lnTo>
                <a:lnTo>
                  <a:pt x="330380" y="8"/>
                </a:ln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8" name="Freeform 17">
            <a:extLst>
              <a:ext uri="{FF2B5EF4-FFF2-40B4-BE49-F238E27FC236}">
                <a16:creationId xmlns:a16="http://schemas.microsoft.com/office/drawing/2014/main" xmlns="" id="{619E3380-1D71-2243-B013-A346A400E606}"/>
              </a:ext>
            </a:extLst>
          </p:cNvPr>
          <p:cNvSpPr/>
          <p:nvPr/>
        </p:nvSpPr>
        <p:spPr>
          <a:xfrm>
            <a:off x="577202" y="4054408"/>
            <a:ext cx="549754" cy="562503"/>
          </a:xfrm>
          <a:custGeom>
            <a:avLst/>
            <a:gdLst>
              <a:gd name="connsiteX0" fmla="*/ 354112 w 549754"/>
              <a:gd name="connsiteY0" fmla="*/ 400437 h 562503"/>
              <a:gd name="connsiteX1" fmla="*/ 366635 w 549754"/>
              <a:gd name="connsiteY1" fmla="*/ 406482 h 562503"/>
              <a:gd name="connsiteX2" fmla="*/ 389584 w 549754"/>
              <a:gd name="connsiteY2" fmla="*/ 432161 h 562503"/>
              <a:gd name="connsiteX3" fmla="*/ 407918 w 549754"/>
              <a:gd name="connsiteY3" fmla="*/ 410336 h 562503"/>
              <a:gd name="connsiteX4" fmla="*/ 407303 w 549754"/>
              <a:gd name="connsiteY4" fmla="*/ 432797 h 562503"/>
              <a:gd name="connsiteX5" fmla="*/ 406310 w 549754"/>
              <a:gd name="connsiteY5" fmla="*/ 468750 h 562503"/>
              <a:gd name="connsiteX6" fmla="*/ 403910 w 549754"/>
              <a:gd name="connsiteY6" fmla="*/ 471607 h 562503"/>
              <a:gd name="connsiteX7" fmla="*/ 390270 w 549754"/>
              <a:gd name="connsiteY7" fmla="*/ 478097 h 562503"/>
              <a:gd name="connsiteX8" fmla="*/ 389991 w 549754"/>
              <a:gd name="connsiteY8" fmla="*/ 478097 h 562503"/>
              <a:gd name="connsiteX9" fmla="*/ 376427 w 549754"/>
              <a:gd name="connsiteY9" fmla="*/ 472026 h 562503"/>
              <a:gd name="connsiteX10" fmla="*/ 339508 w 549754"/>
              <a:gd name="connsiteY10" fmla="*/ 430688 h 562503"/>
              <a:gd name="connsiteX11" fmla="*/ 340969 w 549754"/>
              <a:gd name="connsiteY11" fmla="*/ 405021 h 562503"/>
              <a:gd name="connsiteX12" fmla="*/ 354112 w 549754"/>
              <a:gd name="connsiteY12" fmla="*/ 400437 h 562503"/>
              <a:gd name="connsiteX13" fmla="*/ 28791 w 549754"/>
              <a:gd name="connsiteY13" fmla="*/ 389339 h 562503"/>
              <a:gd name="connsiteX14" fmla="*/ 28793 w 549754"/>
              <a:gd name="connsiteY14" fmla="*/ 389339 h 562503"/>
              <a:gd name="connsiteX15" fmla="*/ 28790 w 549754"/>
              <a:gd name="connsiteY15" fmla="*/ 389341 h 562503"/>
              <a:gd name="connsiteX16" fmla="*/ 99285 w 549754"/>
              <a:gd name="connsiteY16" fmla="*/ 389341 h 562503"/>
              <a:gd name="connsiteX17" fmla="*/ 68961 w 549754"/>
              <a:gd name="connsiteY17" fmla="*/ 407043 h 562503"/>
              <a:gd name="connsiteX18" fmla="*/ 39230 w 549754"/>
              <a:gd name="connsiteY18" fmla="*/ 445028 h 562503"/>
              <a:gd name="connsiteX19" fmla="*/ 223772 w 549754"/>
              <a:gd name="connsiteY19" fmla="*/ 445028 h 562503"/>
              <a:gd name="connsiteX20" fmla="*/ 223772 w 549754"/>
              <a:gd name="connsiteY20" fmla="*/ 483103 h 562503"/>
              <a:gd name="connsiteX21" fmla="*/ 33439 w 549754"/>
              <a:gd name="connsiteY21" fmla="*/ 483103 h 562503"/>
              <a:gd name="connsiteX22" fmla="*/ 0 w 549754"/>
              <a:gd name="connsiteY22" fmla="*/ 452915 h 562503"/>
              <a:gd name="connsiteX23" fmla="*/ 28791 w 549754"/>
              <a:gd name="connsiteY23" fmla="*/ 389339 h 562503"/>
              <a:gd name="connsiteX24" fmla="*/ 457498 w 549754"/>
              <a:gd name="connsiteY24" fmla="*/ 359629 h 562503"/>
              <a:gd name="connsiteX25" fmla="*/ 470758 w 549754"/>
              <a:gd name="connsiteY25" fmla="*/ 363823 h 562503"/>
              <a:gd name="connsiteX26" fmla="*/ 472980 w 549754"/>
              <a:gd name="connsiteY26" fmla="*/ 389439 h 562503"/>
              <a:gd name="connsiteX27" fmla="*/ 406318 w 549754"/>
              <a:gd name="connsiteY27" fmla="*/ 468750 h 562503"/>
              <a:gd name="connsiteX28" fmla="*/ 407303 w 549754"/>
              <a:gd name="connsiteY28" fmla="*/ 432797 h 562503"/>
              <a:gd name="connsiteX29" fmla="*/ 407923 w 549754"/>
              <a:gd name="connsiteY29" fmla="*/ 410330 h 562503"/>
              <a:gd name="connsiteX30" fmla="*/ 407918 w 549754"/>
              <a:gd name="connsiteY30" fmla="*/ 410336 h 562503"/>
              <a:gd name="connsiteX31" fmla="*/ 407918 w 549754"/>
              <a:gd name="connsiteY31" fmla="*/ 410330 h 562503"/>
              <a:gd name="connsiteX32" fmla="*/ 445142 w 549754"/>
              <a:gd name="connsiteY32" fmla="*/ 366045 h 562503"/>
              <a:gd name="connsiteX33" fmla="*/ 457498 w 549754"/>
              <a:gd name="connsiteY33" fmla="*/ 359629 h 562503"/>
              <a:gd name="connsiteX34" fmla="*/ 204533 w 549754"/>
              <a:gd name="connsiteY34" fmla="*/ 304988 h 562503"/>
              <a:gd name="connsiteX35" fmla="*/ 204533 w 549754"/>
              <a:gd name="connsiteY35" fmla="*/ 304988 h 562503"/>
              <a:gd name="connsiteX36" fmla="*/ 174459 w 549754"/>
              <a:gd name="connsiteY36" fmla="*/ 347279 h 562503"/>
              <a:gd name="connsiteX37" fmla="*/ 99288 w 549754"/>
              <a:gd name="connsiteY37" fmla="*/ 389341 h 562503"/>
              <a:gd name="connsiteX38" fmla="*/ 99285 w 549754"/>
              <a:gd name="connsiteY38" fmla="*/ 389341 h 562503"/>
              <a:gd name="connsiteX39" fmla="*/ 99289 w 549754"/>
              <a:gd name="connsiteY39" fmla="*/ 389339 h 562503"/>
              <a:gd name="connsiteX40" fmla="*/ 28793 w 549754"/>
              <a:gd name="connsiteY40" fmla="*/ 389339 h 562503"/>
              <a:gd name="connsiteX41" fmla="*/ 49529 w 549754"/>
              <a:gd name="connsiteY41" fmla="*/ 374292 h 562503"/>
              <a:gd name="connsiteX42" fmla="*/ 156628 w 549754"/>
              <a:gd name="connsiteY42" fmla="*/ 313637 h 562503"/>
              <a:gd name="connsiteX43" fmla="*/ 163728 w 549754"/>
              <a:gd name="connsiteY43" fmla="*/ 304989 h 562503"/>
              <a:gd name="connsiteX44" fmla="*/ 163727 w 549754"/>
              <a:gd name="connsiteY44" fmla="*/ 304990 h 562503"/>
              <a:gd name="connsiteX45" fmla="*/ 204532 w 549754"/>
              <a:gd name="connsiteY45" fmla="*/ 304990 h 562503"/>
              <a:gd name="connsiteX46" fmla="*/ 411641 w 549754"/>
              <a:gd name="connsiteY46" fmla="*/ 275432 h 562503"/>
              <a:gd name="connsiteX47" fmla="*/ 549754 w 549754"/>
              <a:gd name="connsiteY47" fmla="*/ 418828 h 562503"/>
              <a:gd name="connsiteX48" fmla="*/ 406079 w 549754"/>
              <a:gd name="connsiteY48" fmla="*/ 562503 h 562503"/>
              <a:gd name="connsiteX49" fmla="*/ 403742 w 549754"/>
              <a:gd name="connsiteY49" fmla="*/ 562427 h 562503"/>
              <a:gd name="connsiteX50" fmla="*/ 403742 w 549754"/>
              <a:gd name="connsiteY50" fmla="*/ 562427 h 562503"/>
              <a:gd name="connsiteX51" fmla="*/ 403744 w 549754"/>
              <a:gd name="connsiteY51" fmla="*/ 562427 h 562503"/>
              <a:gd name="connsiteX52" fmla="*/ 404785 w 549754"/>
              <a:gd name="connsiteY52" fmla="*/ 524352 h 562503"/>
              <a:gd name="connsiteX53" fmla="*/ 406079 w 549754"/>
              <a:gd name="connsiteY53" fmla="*/ 524403 h 562503"/>
              <a:gd name="connsiteX54" fmla="*/ 511654 w 549754"/>
              <a:gd name="connsiteY54" fmla="*/ 418828 h 562503"/>
              <a:gd name="connsiteX55" fmla="*/ 450050 w 549754"/>
              <a:gd name="connsiteY55" fmla="*/ 322977 h 562503"/>
              <a:gd name="connsiteX56" fmla="*/ 410589 w 549754"/>
              <a:gd name="connsiteY56" fmla="*/ 313482 h 562503"/>
              <a:gd name="connsiteX57" fmla="*/ 410751 w 549754"/>
              <a:gd name="connsiteY57" fmla="*/ 307572 h 562503"/>
              <a:gd name="connsiteX58" fmla="*/ 406068 w 549754"/>
              <a:gd name="connsiteY58" fmla="*/ 275153 h 562503"/>
              <a:gd name="connsiteX59" fmla="*/ 411630 w 549754"/>
              <a:gd name="connsiteY59" fmla="*/ 275432 h 562503"/>
              <a:gd name="connsiteX60" fmla="*/ 410751 w 549754"/>
              <a:gd name="connsiteY60" fmla="*/ 307572 h 562503"/>
              <a:gd name="connsiteX61" fmla="*/ 410587 w 549754"/>
              <a:gd name="connsiteY61" fmla="*/ 313481 h 562503"/>
              <a:gd name="connsiteX62" fmla="*/ 410589 w 549754"/>
              <a:gd name="connsiteY62" fmla="*/ 313482 h 562503"/>
              <a:gd name="connsiteX63" fmla="*/ 410589 w 549754"/>
              <a:gd name="connsiteY63" fmla="*/ 313482 h 562503"/>
              <a:gd name="connsiteX64" fmla="*/ 406068 w 549754"/>
              <a:gd name="connsiteY64" fmla="*/ 313253 h 562503"/>
              <a:gd name="connsiteX65" fmla="*/ 300493 w 549754"/>
              <a:gd name="connsiteY65" fmla="*/ 418828 h 562503"/>
              <a:gd name="connsiteX66" fmla="*/ 404785 w 549754"/>
              <a:gd name="connsiteY66" fmla="*/ 524352 h 562503"/>
              <a:gd name="connsiteX67" fmla="*/ 404783 w 549754"/>
              <a:gd name="connsiteY67" fmla="*/ 524352 h 562503"/>
              <a:gd name="connsiteX68" fmla="*/ 403742 w 549754"/>
              <a:gd name="connsiteY68" fmla="*/ 562427 h 562503"/>
              <a:gd name="connsiteX69" fmla="*/ 364083 w 549754"/>
              <a:gd name="connsiteY69" fmla="*/ 556175 h 562503"/>
              <a:gd name="connsiteX70" fmla="*/ 277747 w 549754"/>
              <a:gd name="connsiteY70" fmla="*/ 483103 h 562503"/>
              <a:gd name="connsiteX71" fmla="*/ 223774 w 549754"/>
              <a:gd name="connsiteY71" fmla="*/ 483103 h 562503"/>
              <a:gd name="connsiteX72" fmla="*/ 223774 w 549754"/>
              <a:gd name="connsiteY72" fmla="*/ 445028 h 562503"/>
              <a:gd name="connsiteX73" fmla="*/ 264895 w 549754"/>
              <a:gd name="connsiteY73" fmla="*/ 445028 h 562503"/>
              <a:gd name="connsiteX74" fmla="*/ 262393 w 549754"/>
              <a:gd name="connsiteY74" fmla="*/ 418828 h 562503"/>
              <a:gd name="connsiteX75" fmla="*/ 298283 w 549754"/>
              <a:gd name="connsiteY75" fmla="*/ 324137 h 562503"/>
              <a:gd name="connsiteX76" fmla="*/ 287767 w 549754"/>
              <a:gd name="connsiteY76" fmla="*/ 296489 h 562503"/>
              <a:gd name="connsiteX77" fmla="*/ 287770 w 549754"/>
              <a:gd name="connsiteY77" fmla="*/ 296488 h 562503"/>
              <a:gd name="connsiteX78" fmla="*/ 287771 w 549754"/>
              <a:gd name="connsiteY78" fmla="*/ 296494 h 562503"/>
              <a:gd name="connsiteX79" fmla="*/ 322556 w 549754"/>
              <a:gd name="connsiteY79" fmla="*/ 278613 h 562503"/>
              <a:gd name="connsiteX80" fmla="*/ 322556 w 549754"/>
              <a:gd name="connsiteY80" fmla="*/ 278612 h 562503"/>
              <a:gd name="connsiteX81" fmla="*/ 322565 w 549754"/>
              <a:gd name="connsiteY81" fmla="*/ 278607 h 562503"/>
              <a:gd name="connsiteX82" fmla="*/ 328153 w 549754"/>
              <a:gd name="connsiteY82" fmla="*/ 298292 h 562503"/>
              <a:gd name="connsiteX83" fmla="*/ 406068 w 549754"/>
              <a:gd name="connsiteY83" fmla="*/ 275153 h 562503"/>
              <a:gd name="connsiteX84" fmla="*/ 243178 w 549754"/>
              <a:gd name="connsiteY84" fmla="*/ 25 h 562503"/>
              <a:gd name="connsiteX85" fmla="*/ 243178 w 549754"/>
              <a:gd name="connsiteY85" fmla="*/ 38100 h 562503"/>
              <a:gd name="connsiteX86" fmla="*/ 168413 w 549754"/>
              <a:gd name="connsiteY86" fmla="*/ 115709 h 562503"/>
              <a:gd name="connsiteX87" fmla="*/ 168349 w 549754"/>
              <a:gd name="connsiteY87" fmla="*/ 116979 h 562503"/>
              <a:gd name="connsiteX88" fmla="*/ 168197 w 549754"/>
              <a:gd name="connsiteY88" fmla="*/ 118249 h 562503"/>
              <a:gd name="connsiteX89" fmla="*/ 199909 w 549754"/>
              <a:gd name="connsiteY89" fmla="*/ 234632 h 562503"/>
              <a:gd name="connsiteX90" fmla="*/ 217409 w 549754"/>
              <a:gd name="connsiteY90" fmla="*/ 249237 h 562503"/>
              <a:gd name="connsiteX91" fmla="*/ 212799 w 549754"/>
              <a:gd name="connsiteY91" fmla="*/ 271551 h 562503"/>
              <a:gd name="connsiteX92" fmla="*/ 210590 w 549754"/>
              <a:gd name="connsiteY92" fmla="*/ 280505 h 562503"/>
              <a:gd name="connsiteX93" fmla="*/ 210132 w 549754"/>
              <a:gd name="connsiteY93" fmla="*/ 282130 h 562503"/>
              <a:gd name="connsiteX94" fmla="*/ 204533 w 549754"/>
              <a:gd name="connsiteY94" fmla="*/ 304988 h 562503"/>
              <a:gd name="connsiteX95" fmla="*/ 163728 w 549754"/>
              <a:gd name="connsiteY95" fmla="*/ 304988 h 562503"/>
              <a:gd name="connsiteX96" fmla="*/ 163728 w 549754"/>
              <a:gd name="connsiteY96" fmla="*/ 304989 h 562503"/>
              <a:gd name="connsiteX97" fmla="*/ 173023 w 549754"/>
              <a:gd name="connsiteY97" fmla="*/ 273393 h 562503"/>
              <a:gd name="connsiteX98" fmla="*/ 175487 w 549754"/>
              <a:gd name="connsiteY98" fmla="*/ 263842 h 562503"/>
              <a:gd name="connsiteX99" fmla="*/ 130351 w 549754"/>
              <a:gd name="connsiteY99" fmla="*/ 113817 h 562503"/>
              <a:gd name="connsiteX100" fmla="*/ 243178 w 549754"/>
              <a:gd name="connsiteY100" fmla="*/ 25 h 562503"/>
              <a:gd name="connsiteX101" fmla="*/ 244235 w 549754"/>
              <a:gd name="connsiteY101" fmla="*/ 0 h 562503"/>
              <a:gd name="connsiteX102" fmla="*/ 247461 w 549754"/>
              <a:gd name="connsiteY102" fmla="*/ 76 h 562503"/>
              <a:gd name="connsiteX103" fmla="*/ 250801 w 549754"/>
              <a:gd name="connsiteY103" fmla="*/ 0 h 562503"/>
              <a:gd name="connsiteX104" fmla="*/ 364580 w 549754"/>
              <a:gd name="connsiteY104" fmla="*/ 113817 h 562503"/>
              <a:gd name="connsiteX105" fmla="*/ 319445 w 549754"/>
              <a:gd name="connsiteY105" fmla="*/ 263842 h 562503"/>
              <a:gd name="connsiteX106" fmla="*/ 321362 w 549754"/>
              <a:gd name="connsiteY106" fmla="*/ 272847 h 562503"/>
              <a:gd name="connsiteX107" fmla="*/ 322556 w 549754"/>
              <a:gd name="connsiteY107" fmla="*/ 278612 h 562503"/>
              <a:gd name="connsiteX108" fmla="*/ 287770 w 549754"/>
              <a:gd name="connsiteY108" fmla="*/ 296488 h 562503"/>
              <a:gd name="connsiteX109" fmla="*/ 284189 w 549754"/>
              <a:gd name="connsiteY109" fmla="*/ 281292 h 562503"/>
              <a:gd name="connsiteX110" fmla="*/ 284075 w 549754"/>
              <a:gd name="connsiteY110" fmla="*/ 280835 h 562503"/>
              <a:gd name="connsiteX111" fmla="*/ 281675 w 549754"/>
              <a:gd name="connsiteY111" fmla="*/ 268821 h 562503"/>
              <a:gd name="connsiteX112" fmla="*/ 278944 w 549754"/>
              <a:gd name="connsiteY112" fmla="*/ 248044 h 562503"/>
              <a:gd name="connsiteX113" fmla="*/ 295022 w 549754"/>
              <a:gd name="connsiteY113" fmla="*/ 234632 h 562503"/>
              <a:gd name="connsiteX114" fmla="*/ 326747 w 549754"/>
              <a:gd name="connsiteY114" fmla="*/ 118250 h 562503"/>
              <a:gd name="connsiteX115" fmla="*/ 326595 w 549754"/>
              <a:gd name="connsiteY115" fmla="*/ 116980 h 562503"/>
              <a:gd name="connsiteX116" fmla="*/ 326531 w 549754"/>
              <a:gd name="connsiteY116" fmla="*/ 115710 h 562503"/>
              <a:gd name="connsiteX117" fmla="*/ 250801 w 549754"/>
              <a:gd name="connsiteY117" fmla="*/ 38075 h 562503"/>
              <a:gd name="connsiteX118" fmla="*/ 249468 w 549754"/>
              <a:gd name="connsiteY118" fmla="*/ 38087 h 562503"/>
              <a:gd name="connsiteX119" fmla="*/ 247486 w 549754"/>
              <a:gd name="connsiteY119" fmla="*/ 38189 h 562503"/>
              <a:gd name="connsiteX120" fmla="*/ 245340 w 549754"/>
              <a:gd name="connsiteY120" fmla="*/ 38087 h 562503"/>
              <a:gd name="connsiteX121" fmla="*/ 244235 w 549754"/>
              <a:gd name="connsiteY121" fmla="*/ 38075 h 562503"/>
              <a:gd name="connsiteX122" fmla="*/ 243181 w 549754"/>
              <a:gd name="connsiteY122" fmla="*/ 38100 h 562503"/>
              <a:gd name="connsiteX123" fmla="*/ 243181 w 549754"/>
              <a:gd name="connsiteY123" fmla="*/ 25 h 562503"/>
              <a:gd name="connsiteX124" fmla="*/ 244235 w 549754"/>
              <a:gd name="connsiteY124" fmla="*/ 0 h 562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549754" h="562503">
                <a:moveTo>
                  <a:pt x="354112" y="400437"/>
                </a:moveTo>
                <a:cubicBezTo>
                  <a:pt x="358755" y="400700"/>
                  <a:pt x="363295" y="402736"/>
                  <a:pt x="366635" y="406482"/>
                </a:cubicBezTo>
                <a:lnTo>
                  <a:pt x="389584" y="432161"/>
                </a:lnTo>
                <a:lnTo>
                  <a:pt x="407918" y="410336"/>
                </a:lnTo>
                <a:lnTo>
                  <a:pt x="407303" y="432797"/>
                </a:lnTo>
                <a:lnTo>
                  <a:pt x="406310" y="468750"/>
                </a:lnTo>
                <a:lnTo>
                  <a:pt x="403910" y="471607"/>
                </a:lnTo>
                <a:cubicBezTo>
                  <a:pt x="400519" y="475646"/>
                  <a:pt x="395553" y="478021"/>
                  <a:pt x="390270" y="478097"/>
                </a:cubicBezTo>
                <a:lnTo>
                  <a:pt x="389991" y="478097"/>
                </a:lnTo>
                <a:cubicBezTo>
                  <a:pt x="384822" y="478097"/>
                  <a:pt x="379881" y="475900"/>
                  <a:pt x="376427" y="472026"/>
                </a:cubicBezTo>
                <a:lnTo>
                  <a:pt x="339508" y="430688"/>
                </a:lnTo>
                <a:cubicBezTo>
                  <a:pt x="332828" y="423207"/>
                  <a:pt x="333476" y="411714"/>
                  <a:pt x="340969" y="405021"/>
                </a:cubicBezTo>
                <a:cubicBezTo>
                  <a:pt x="344722" y="401681"/>
                  <a:pt x="349468" y="400173"/>
                  <a:pt x="354112" y="400437"/>
                </a:cubicBezTo>
                <a:close/>
                <a:moveTo>
                  <a:pt x="28791" y="389339"/>
                </a:moveTo>
                <a:lnTo>
                  <a:pt x="28793" y="389339"/>
                </a:lnTo>
                <a:lnTo>
                  <a:pt x="28790" y="389341"/>
                </a:lnTo>
                <a:lnTo>
                  <a:pt x="99285" y="389341"/>
                </a:lnTo>
                <a:lnTo>
                  <a:pt x="68961" y="407043"/>
                </a:lnTo>
                <a:cubicBezTo>
                  <a:pt x="48616" y="419095"/>
                  <a:pt x="41897" y="429204"/>
                  <a:pt x="39230" y="445028"/>
                </a:cubicBezTo>
                <a:lnTo>
                  <a:pt x="223772" y="445028"/>
                </a:lnTo>
                <a:lnTo>
                  <a:pt x="223772" y="483103"/>
                </a:lnTo>
                <a:lnTo>
                  <a:pt x="33439" y="483103"/>
                </a:lnTo>
                <a:cubicBezTo>
                  <a:pt x="15989" y="483103"/>
                  <a:pt x="1803" y="469857"/>
                  <a:pt x="0" y="452915"/>
                </a:cubicBezTo>
                <a:cubicBezTo>
                  <a:pt x="1918" y="427502"/>
                  <a:pt x="8560" y="407386"/>
                  <a:pt x="28791" y="389339"/>
                </a:cubicBezTo>
                <a:close/>
                <a:moveTo>
                  <a:pt x="457498" y="359629"/>
                </a:moveTo>
                <a:cubicBezTo>
                  <a:pt x="462135" y="359226"/>
                  <a:pt x="466923" y="360591"/>
                  <a:pt x="470758" y="363823"/>
                </a:cubicBezTo>
                <a:cubicBezTo>
                  <a:pt x="478454" y="370287"/>
                  <a:pt x="479445" y="381755"/>
                  <a:pt x="472980" y="389439"/>
                </a:cubicBezTo>
                <a:lnTo>
                  <a:pt x="406318" y="468750"/>
                </a:lnTo>
                <a:lnTo>
                  <a:pt x="407303" y="432797"/>
                </a:lnTo>
                <a:lnTo>
                  <a:pt x="407923" y="410330"/>
                </a:lnTo>
                <a:lnTo>
                  <a:pt x="407918" y="410336"/>
                </a:lnTo>
                <a:lnTo>
                  <a:pt x="407918" y="410330"/>
                </a:lnTo>
                <a:lnTo>
                  <a:pt x="445142" y="366045"/>
                </a:lnTo>
                <a:cubicBezTo>
                  <a:pt x="448374" y="362204"/>
                  <a:pt x="452860" y="360032"/>
                  <a:pt x="457498" y="359629"/>
                </a:cubicBezTo>
                <a:close/>
                <a:moveTo>
                  <a:pt x="204533" y="304988"/>
                </a:moveTo>
                <a:lnTo>
                  <a:pt x="204533" y="304988"/>
                </a:lnTo>
                <a:cubicBezTo>
                  <a:pt x="199148" y="322628"/>
                  <a:pt x="190677" y="338783"/>
                  <a:pt x="174459" y="347279"/>
                </a:cubicBezTo>
                <a:cubicBezTo>
                  <a:pt x="171208" y="349032"/>
                  <a:pt x="138582" y="366710"/>
                  <a:pt x="99288" y="389341"/>
                </a:cubicBezTo>
                <a:lnTo>
                  <a:pt x="99285" y="389341"/>
                </a:lnTo>
                <a:lnTo>
                  <a:pt x="99289" y="389339"/>
                </a:lnTo>
                <a:lnTo>
                  <a:pt x="28793" y="389339"/>
                </a:lnTo>
                <a:lnTo>
                  <a:pt x="49529" y="374292"/>
                </a:lnTo>
                <a:cubicBezTo>
                  <a:pt x="104368" y="341805"/>
                  <a:pt x="156628" y="313637"/>
                  <a:pt x="156628" y="313637"/>
                </a:cubicBezTo>
                <a:lnTo>
                  <a:pt x="163728" y="304989"/>
                </a:lnTo>
                <a:lnTo>
                  <a:pt x="163727" y="304990"/>
                </a:lnTo>
                <a:lnTo>
                  <a:pt x="204532" y="304990"/>
                </a:lnTo>
                <a:close/>
                <a:moveTo>
                  <a:pt x="411641" y="275432"/>
                </a:moveTo>
                <a:cubicBezTo>
                  <a:pt x="488273" y="278378"/>
                  <a:pt x="549754" y="341485"/>
                  <a:pt x="549754" y="418828"/>
                </a:cubicBezTo>
                <a:cubicBezTo>
                  <a:pt x="549754" y="498050"/>
                  <a:pt x="485301" y="562503"/>
                  <a:pt x="406079" y="562503"/>
                </a:cubicBezTo>
                <a:cubicBezTo>
                  <a:pt x="405291" y="562503"/>
                  <a:pt x="404517" y="562439"/>
                  <a:pt x="403742" y="562427"/>
                </a:cubicBezTo>
                <a:lnTo>
                  <a:pt x="403742" y="562427"/>
                </a:lnTo>
                <a:lnTo>
                  <a:pt x="403744" y="562427"/>
                </a:lnTo>
                <a:lnTo>
                  <a:pt x="404785" y="524352"/>
                </a:lnTo>
                <a:lnTo>
                  <a:pt x="406079" y="524403"/>
                </a:lnTo>
                <a:cubicBezTo>
                  <a:pt x="464296" y="524403"/>
                  <a:pt x="511654" y="477044"/>
                  <a:pt x="511654" y="418828"/>
                </a:cubicBezTo>
                <a:cubicBezTo>
                  <a:pt x="511654" y="376308"/>
                  <a:pt x="486365" y="339654"/>
                  <a:pt x="450050" y="322977"/>
                </a:cubicBezTo>
                <a:lnTo>
                  <a:pt x="410589" y="313482"/>
                </a:lnTo>
                <a:lnTo>
                  <a:pt x="410751" y="307572"/>
                </a:lnTo>
                <a:close/>
                <a:moveTo>
                  <a:pt x="406068" y="275153"/>
                </a:moveTo>
                <a:cubicBezTo>
                  <a:pt x="407947" y="275153"/>
                  <a:pt x="409776" y="275356"/>
                  <a:pt x="411630" y="275432"/>
                </a:cubicBezTo>
                <a:lnTo>
                  <a:pt x="410751" y="307572"/>
                </a:lnTo>
                <a:lnTo>
                  <a:pt x="410587" y="313481"/>
                </a:lnTo>
                <a:lnTo>
                  <a:pt x="410589" y="313482"/>
                </a:lnTo>
                <a:lnTo>
                  <a:pt x="410589" y="313482"/>
                </a:lnTo>
                <a:cubicBezTo>
                  <a:pt x="409078" y="313418"/>
                  <a:pt x="407592" y="313253"/>
                  <a:pt x="406068" y="313253"/>
                </a:cubicBezTo>
                <a:cubicBezTo>
                  <a:pt x="347851" y="313253"/>
                  <a:pt x="300493" y="360611"/>
                  <a:pt x="300493" y="418828"/>
                </a:cubicBezTo>
                <a:cubicBezTo>
                  <a:pt x="300493" y="476613"/>
                  <a:pt x="347165" y="523641"/>
                  <a:pt x="404785" y="524352"/>
                </a:cubicBezTo>
                <a:lnTo>
                  <a:pt x="404783" y="524352"/>
                </a:lnTo>
                <a:lnTo>
                  <a:pt x="403742" y="562427"/>
                </a:lnTo>
                <a:lnTo>
                  <a:pt x="364083" y="556175"/>
                </a:lnTo>
                <a:cubicBezTo>
                  <a:pt x="326361" y="544601"/>
                  <a:pt x="295235" y="517860"/>
                  <a:pt x="277747" y="483103"/>
                </a:cubicBezTo>
                <a:lnTo>
                  <a:pt x="223774" y="483103"/>
                </a:lnTo>
                <a:lnTo>
                  <a:pt x="223774" y="445028"/>
                </a:lnTo>
                <a:lnTo>
                  <a:pt x="264895" y="445028"/>
                </a:lnTo>
                <a:cubicBezTo>
                  <a:pt x="263320" y="436519"/>
                  <a:pt x="262393" y="427794"/>
                  <a:pt x="262393" y="418828"/>
                </a:cubicBezTo>
                <a:cubicBezTo>
                  <a:pt x="262393" y="382544"/>
                  <a:pt x="276020" y="349461"/>
                  <a:pt x="298283" y="324137"/>
                </a:cubicBezTo>
                <a:cubicBezTo>
                  <a:pt x="294168" y="316682"/>
                  <a:pt x="290726" y="307500"/>
                  <a:pt x="287767" y="296489"/>
                </a:cubicBezTo>
                <a:lnTo>
                  <a:pt x="287770" y="296488"/>
                </a:lnTo>
                <a:lnTo>
                  <a:pt x="287771" y="296494"/>
                </a:lnTo>
                <a:lnTo>
                  <a:pt x="322556" y="278613"/>
                </a:lnTo>
                <a:lnTo>
                  <a:pt x="322556" y="278612"/>
                </a:lnTo>
                <a:lnTo>
                  <a:pt x="322565" y="278607"/>
                </a:lnTo>
                <a:cubicBezTo>
                  <a:pt x="323988" y="285046"/>
                  <a:pt x="325842" y="292120"/>
                  <a:pt x="328153" y="298292"/>
                </a:cubicBezTo>
                <a:cubicBezTo>
                  <a:pt x="350620" y="283713"/>
                  <a:pt x="377353" y="275153"/>
                  <a:pt x="406068" y="275153"/>
                </a:cubicBezTo>
                <a:close/>
                <a:moveTo>
                  <a:pt x="243178" y="25"/>
                </a:moveTo>
                <a:lnTo>
                  <a:pt x="243178" y="38100"/>
                </a:lnTo>
                <a:cubicBezTo>
                  <a:pt x="216190" y="38354"/>
                  <a:pt x="171728" y="48996"/>
                  <a:pt x="168413" y="115709"/>
                </a:cubicBezTo>
                <a:lnTo>
                  <a:pt x="168349" y="116979"/>
                </a:lnTo>
                <a:lnTo>
                  <a:pt x="168197" y="118249"/>
                </a:lnTo>
                <a:cubicBezTo>
                  <a:pt x="165657" y="141059"/>
                  <a:pt x="166394" y="206667"/>
                  <a:pt x="199909" y="234632"/>
                </a:cubicBezTo>
                <a:lnTo>
                  <a:pt x="217409" y="249237"/>
                </a:lnTo>
                <a:lnTo>
                  <a:pt x="212799" y="271551"/>
                </a:lnTo>
                <a:cubicBezTo>
                  <a:pt x="211847" y="276123"/>
                  <a:pt x="211313" y="277977"/>
                  <a:pt x="210590" y="280505"/>
                </a:cubicBezTo>
                <a:lnTo>
                  <a:pt x="210132" y="282130"/>
                </a:lnTo>
                <a:lnTo>
                  <a:pt x="204533" y="304988"/>
                </a:lnTo>
                <a:lnTo>
                  <a:pt x="163728" y="304988"/>
                </a:lnTo>
                <a:lnTo>
                  <a:pt x="163728" y="304989"/>
                </a:lnTo>
                <a:lnTo>
                  <a:pt x="173023" y="273393"/>
                </a:lnTo>
                <a:cubicBezTo>
                  <a:pt x="174166" y="269062"/>
                  <a:pt x="174509" y="268605"/>
                  <a:pt x="175487" y="263842"/>
                </a:cubicBezTo>
                <a:cubicBezTo>
                  <a:pt x="118362" y="216179"/>
                  <a:pt x="130351" y="113817"/>
                  <a:pt x="130351" y="113817"/>
                </a:cubicBezTo>
                <a:cubicBezTo>
                  <a:pt x="135596" y="8420"/>
                  <a:pt x="221562" y="241"/>
                  <a:pt x="243178" y="25"/>
                </a:cubicBezTo>
                <a:close/>
                <a:moveTo>
                  <a:pt x="244235" y="0"/>
                </a:moveTo>
                <a:cubicBezTo>
                  <a:pt x="245708" y="0"/>
                  <a:pt x="246801" y="38"/>
                  <a:pt x="247461" y="76"/>
                </a:cubicBezTo>
                <a:cubicBezTo>
                  <a:pt x="248172" y="38"/>
                  <a:pt x="249302" y="0"/>
                  <a:pt x="250801" y="0"/>
                </a:cubicBezTo>
                <a:cubicBezTo>
                  <a:pt x="271172" y="0"/>
                  <a:pt x="359259" y="6871"/>
                  <a:pt x="364580" y="113817"/>
                </a:cubicBezTo>
                <a:cubicBezTo>
                  <a:pt x="364580" y="113817"/>
                  <a:pt x="376582" y="216179"/>
                  <a:pt x="319445" y="263842"/>
                </a:cubicBezTo>
                <a:cubicBezTo>
                  <a:pt x="320016" y="268173"/>
                  <a:pt x="320626" y="269900"/>
                  <a:pt x="321362" y="272847"/>
                </a:cubicBezTo>
                <a:lnTo>
                  <a:pt x="322556" y="278612"/>
                </a:lnTo>
                <a:lnTo>
                  <a:pt x="287770" y="296488"/>
                </a:lnTo>
                <a:lnTo>
                  <a:pt x="284189" y="281292"/>
                </a:lnTo>
                <a:lnTo>
                  <a:pt x="284075" y="280835"/>
                </a:lnTo>
                <a:cubicBezTo>
                  <a:pt x="283211" y="277571"/>
                  <a:pt x="282386" y="274193"/>
                  <a:pt x="281675" y="268821"/>
                </a:cubicBezTo>
                <a:lnTo>
                  <a:pt x="278944" y="248044"/>
                </a:lnTo>
                <a:lnTo>
                  <a:pt x="295022" y="234632"/>
                </a:lnTo>
                <a:cubicBezTo>
                  <a:pt x="328754" y="206489"/>
                  <a:pt x="329236" y="139497"/>
                  <a:pt x="326747" y="118250"/>
                </a:cubicBezTo>
                <a:lnTo>
                  <a:pt x="326595" y="116980"/>
                </a:lnTo>
                <a:lnTo>
                  <a:pt x="326531" y="115710"/>
                </a:lnTo>
                <a:cubicBezTo>
                  <a:pt x="323166" y="48158"/>
                  <a:pt x="277636" y="38075"/>
                  <a:pt x="250801" y="38075"/>
                </a:cubicBezTo>
                <a:cubicBezTo>
                  <a:pt x="250217" y="38075"/>
                  <a:pt x="249760" y="38075"/>
                  <a:pt x="249468" y="38087"/>
                </a:cubicBezTo>
                <a:lnTo>
                  <a:pt x="247486" y="38189"/>
                </a:lnTo>
                <a:lnTo>
                  <a:pt x="245340" y="38087"/>
                </a:lnTo>
                <a:lnTo>
                  <a:pt x="244235" y="38075"/>
                </a:lnTo>
                <a:cubicBezTo>
                  <a:pt x="243905" y="38075"/>
                  <a:pt x="243524" y="38100"/>
                  <a:pt x="243181" y="38100"/>
                </a:cubicBezTo>
                <a:lnTo>
                  <a:pt x="243181" y="25"/>
                </a:lnTo>
                <a:cubicBezTo>
                  <a:pt x="243499" y="25"/>
                  <a:pt x="243943" y="0"/>
                  <a:pt x="244235"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nvGrpSpPr>
          <p:cNvPr id="20" name="Group 19">
            <a:extLst>
              <a:ext uri="{FF2B5EF4-FFF2-40B4-BE49-F238E27FC236}">
                <a16:creationId xmlns:a16="http://schemas.microsoft.com/office/drawing/2014/main" xmlns="" id="{12D9BD29-5978-5843-8A47-4761BA68FE69}"/>
              </a:ext>
            </a:extLst>
          </p:cNvPr>
          <p:cNvGrpSpPr/>
          <p:nvPr/>
        </p:nvGrpSpPr>
        <p:grpSpPr>
          <a:xfrm>
            <a:off x="8655246" y="4367869"/>
            <a:ext cx="4242024" cy="2195325"/>
            <a:chOff x="8655246" y="4367869"/>
            <a:chExt cx="4242024" cy="2195325"/>
          </a:xfrm>
        </p:grpSpPr>
        <p:grpSp>
          <p:nvGrpSpPr>
            <p:cNvPr id="12" name="Group 11">
              <a:extLst>
                <a:ext uri="{FF2B5EF4-FFF2-40B4-BE49-F238E27FC236}">
                  <a16:creationId xmlns:a16="http://schemas.microsoft.com/office/drawing/2014/main" xmlns="" id="{38B13317-E50A-CD4C-A691-7FA3C2785295}"/>
                </a:ext>
              </a:extLst>
            </p:cNvPr>
            <p:cNvGrpSpPr/>
            <p:nvPr/>
          </p:nvGrpSpPr>
          <p:grpSpPr>
            <a:xfrm>
              <a:off x="11084441" y="5082989"/>
              <a:ext cx="1123665" cy="477936"/>
              <a:chOff x="11372079" y="5129614"/>
              <a:chExt cx="1123665" cy="477936"/>
            </a:xfrm>
          </p:grpSpPr>
          <p:pic>
            <p:nvPicPr>
              <p:cNvPr id="15" name="Picture 14">
                <a:extLst>
                  <a:ext uri="{FF2B5EF4-FFF2-40B4-BE49-F238E27FC236}">
                    <a16:creationId xmlns:a16="http://schemas.microsoft.com/office/drawing/2014/main" xmlns="" id="{304614D6-9429-224C-AAD7-AC20DBA5928F}"/>
                  </a:ext>
                </a:extLst>
              </p:cNvPr>
              <p:cNvPicPr>
                <a:picLocks noChangeAspect="1"/>
              </p:cNvPicPr>
              <p:nvPr/>
            </p:nvPicPr>
            <p:blipFill>
              <a:blip r:embed="rId3"/>
              <a:stretch>
                <a:fillRect/>
              </a:stretch>
            </p:blipFill>
            <p:spPr>
              <a:xfrm>
                <a:off x="12036088" y="5138754"/>
                <a:ext cx="459656" cy="459656"/>
              </a:xfrm>
              <a:prstGeom prst="rect">
                <a:avLst/>
              </a:prstGeom>
            </p:spPr>
          </p:pic>
          <p:sp>
            <p:nvSpPr>
              <p:cNvPr id="17" name="Freeform 16">
                <a:extLst>
                  <a:ext uri="{FF2B5EF4-FFF2-40B4-BE49-F238E27FC236}">
                    <a16:creationId xmlns:a16="http://schemas.microsoft.com/office/drawing/2014/main" xmlns="" id="{8E7F353D-A1AB-A94A-AFC7-5330D61DCCB3}"/>
                  </a:ext>
                </a:extLst>
              </p:cNvPr>
              <p:cNvSpPr/>
              <p:nvPr/>
            </p:nvSpPr>
            <p:spPr>
              <a:xfrm>
                <a:off x="11372079" y="5129614"/>
                <a:ext cx="538713" cy="477936"/>
              </a:xfrm>
              <a:custGeom>
                <a:avLst/>
                <a:gdLst>
                  <a:gd name="connsiteX0" fmla="*/ 235390 w 605333"/>
                  <a:gd name="connsiteY0" fmla="*/ 312694 h 537040"/>
                  <a:gd name="connsiteX1" fmla="*/ 261425 w 605333"/>
                  <a:gd name="connsiteY1" fmla="*/ 338729 h 537040"/>
                  <a:gd name="connsiteX2" fmla="*/ 235390 w 605333"/>
                  <a:gd name="connsiteY2" fmla="*/ 364777 h 537040"/>
                  <a:gd name="connsiteX3" fmla="*/ 209342 w 605333"/>
                  <a:gd name="connsiteY3" fmla="*/ 338729 h 537040"/>
                  <a:gd name="connsiteX4" fmla="*/ 235390 w 605333"/>
                  <a:gd name="connsiteY4" fmla="*/ 312694 h 537040"/>
                  <a:gd name="connsiteX5" fmla="*/ 163840 w 605333"/>
                  <a:gd name="connsiteY5" fmla="*/ 312694 h 537040"/>
                  <a:gd name="connsiteX6" fmla="*/ 189888 w 605333"/>
                  <a:gd name="connsiteY6" fmla="*/ 338729 h 537040"/>
                  <a:gd name="connsiteX7" fmla="*/ 163840 w 605333"/>
                  <a:gd name="connsiteY7" fmla="*/ 364777 h 537040"/>
                  <a:gd name="connsiteX8" fmla="*/ 137805 w 605333"/>
                  <a:gd name="connsiteY8" fmla="*/ 338729 h 537040"/>
                  <a:gd name="connsiteX9" fmla="*/ 163840 w 605333"/>
                  <a:gd name="connsiteY9" fmla="*/ 312694 h 537040"/>
                  <a:gd name="connsiteX10" fmla="*/ 92303 w 605333"/>
                  <a:gd name="connsiteY10" fmla="*/ 312694 h 537040"/>
                  <a:gd name="connsiteX11" fmla="*/ 118338 w 605333"/>
                  <a:gd name="connsiteY11" fmla="*/ 338729 h 537040"/>
                  <a:gd name="connsiteX12" fmla="*/ 92303 w 605333"/>
                  <a:gd name="connsiteY12" fmla="*/ 364777 h 537040"/>
                  <a:gd name="connsiteX13" fmla="*/ 66268 w 605333"/>
                  <a:gd name="connsiteY13" fmla="*/ 338729 h 537040"/>
                  <a:gd name="connsiteX14" fmla="*/ 92303 w 605333"/>
                  <a:gd name="connsiteY14" fmla="*/ 312694 h 537040"/>
                  <a:gd name="connsiteX15" fmla="*/ 40963 w 605333"/>
                  <a:gd name="connsiteY15" fmla="*/ 272446 h 537040"/>
                  <a:gd name="connsiteX16" fmla="*/ 38093 w 605333"/>
                  <a:gd name="connsiteY16" fmla="*/ 275316 h 537040"/>
                  <a:gd name="connsiteX17" fmla="*/ 38093 w 605333"/>
                  <a:gd name="connsiteY17" fmla="*/ 402151 h 537040"/>
                  <a:gd name="connsiteX18" fmla="*/ 40963 w 605333"/>
                  <a:gd name="connsiteY18" fmla="*/ 405021 h 537040"/>
                  <a:gd name="connsiteX19" fmla="*/ 564356 w 605333"/>
                  <a:gd name="connsiteY19" fmla="*/ 405021 h 537040"/>
                  <a:gd name="connsiteX20" fmla="*/ 567226 w 605333"/>
                  <a:gd name="connsiteY20" fmla="*/ 402151 h 537040"/>
                  <a:gd name="connsiteX21" fmla="*/ 567226 w 605333"/>
                  <a:gd name="connsiteY21" fmla="*/ 275316 h 537040"/>
                  <a:gd name="connsiteX22" fmla="*/ 564356 w 605333"/>
                  <a:gd name="connsiteY22" fmla="*/ 272446 h 537040"/>
                  <a:gd name="connsiteX23" fmla="*/ 40958 w 605333"/>
                  <a:gd name="connsiteY23" fmla="*/ 234348 h 537040"/>
                  <a:gd name="connsiteX24" fmla="*/ 564363 w 605333"/>
                  <a:gd name="connsiteY24" fmla="*/ 234348 h 537040"/>
                  <a:gd name="connsiteX25" fmla="*/ 605333 w 605333"/>
                  <a:gd name="connsiteY25" fmla="*/ 275318 h 537040"/>
                  <a:gd name="connsiteX26" fmla="*/ 605333 w 605333"/>
                  <a:gd name="connsiteY26" fmla="*/ 402153 h 537040"/>
                  <a:gd name="connsiteX27" fmla="*/ 564363 w 605333"/>
                  <a:gd name="connsiteY27" fmla="*/ 443111 h 537040"/>
                  <a:gd name="connsiteX28" fmla="*/ 327990 w 605333"/>
                  <a:gd name="connsiteY28" fmla="*/ 443111 h 537040"/>
                  <a:gd name="connsiteX29" fmla="*/ 327990 w 605333"/>
                  <a:gd name="connsiteY29" fmla="*/ 498940 h 537040"/>
                  <a:gd name="connsiteX30" fmla="*/ 586283 w 605333"/>
                  <a:gd name="connsiteY30" fmla="*/ 498940 h 537040"/>
                  <a:gd name="connsiteX31" fmla="*/ 605333 w 605333"/>
                  <a:gd name="connsiteY31" fmla="*/ 517990 h 537040"/>
                  <a:gd name="connsiteX32" fmla="*/ 586283 w 605333"/>
                  <a:gd name="connsiteY32" fmla="*/ 537040 h 537040"/>
                  <a:gd name="connsiteX33" fmla="*/ 19050 w 605333"/>
                  <a:gd name="connsiteY33" fmla="*/ 537040 h 537040"/>
                  <a:gd name="connsiteX34" fmla="*/ 0 w 605333"/>
                  <a:gd name="connsiteY34" fmla="*/ 517990 h 537040"/>
                  <a:gd name="connsiteX35" fmla="*/ 19050 w 605333"/>
                  <a:gd name="connsiteY35" fmla="*/ 498940 h 537040"/>
                  <a:gd name="connsiteX36" fmla="*/ 289890 w 605333"/>
                  <a:gd name="connsiteY36" fmla="*/ 498940 h 537040"/>
                  <a:gd name="connsiteX37" fmla="*/ 289890 w 605333"/>
                  <a:gd name="connsiteY37" fmla="*/ 443111 h 537040"/>
                  <a:gd name="connsiteX38" fmla="*/ 40958 w 605333"/>
                  <a:gd name="connsiteY38" fmla="*/ 443111 h 537040"/>
                  <a:gd name="connsiteX39" fmla="*/ 0 w 605333"/>
                  <a:gd name="connsiteY39" fmla="*/ 402153 h 537040"/>
                  <a:gd name="connsiteX40" fmla="*/ 0 w 605333"/>
                  <a:gd name="connsiteY40" fmla="*/ 275318 h 537040"/>
                  <a:gd name="connsiteX41" fmla="*/ 40958 w 605333"/>
                  <a:gd name="connsiteY41" fmla="*/ 234348 h 537040"/>
                  <a:gd name="connsiteX42" fmla="*/ 235390 w 605333"/>
                  <a:gd name="connsiteY42" fmla="*/ 78345 h 537040"/>
                  <a:gd name="connsiteX43" fmla="*/ 261425 w 605333"/>
                  <a:gd name="connsiteY43" fmla="*/ 104380 h 537040"/>
                  <a:gd name="connsiteX44" fmla="*/ 235390 w 605333"/>
                  <a:gd name="connsiteY44" fmla="*/ 130428 h 537040"/>
                  <a:gd name="connsiteX45" fmla="*/ 209342 w 605333"/>
                  <a:gd name="connsiteY45" fmla="*/ 104380 h 537040"/>
                  <a:gd name="connsiteX46" fmla="*/ 235390 w 605333"/>
                  <a:gd name="connsiteY46" fmla="*/ 78345 h 537040"/>
                  <a:gd name="connsiteX47" fmla="*/ 163840 w 605333"/>
                  <a:gd name="connsiteY47" fmla="*/ 78345 h 537040"/>
                  <a:gd name="connsiteX48" fmla="*/ 189888 w 605333"/>
                  <a:gd name="connsiteY48" fmla="*/ 104380 h 537040"/>
                  <a:gd name="connsiteX49" fmla="*/ 163840 w 605333"/>
                  <a:gd name="connsiteY49" fmla="*/ 130428 h 537040"/>
                  <a:gd name="connsiteX50" fmla="*/ 137805 w 605333"/>
                  <a:gd name="connsiteY50" fmla="*/ 104380 h 537040"/>
                  <a:gd name="connsiteX51" fmla="*/ 163840 w 605333"/>
                  <a:gd name="connsiteY51" fmla="*/ 78345 h 537040"/>
                  <a:gd name="connsiteX52" fmla="*/ 92303 w 605333"/>
                  <a:gd name="connsiteY52" fmla="*/ 78345 h 537040"/>
                  <a:gd name="connsiteX53" fmla="*/ 118338 w 605333"/>
                  <a:gd name="connsiteY53" fmla="*/ 104380 h 537040"/>
                  <a:gd name="connsiteX54" fmla="*/ 92303 w 605333"/>
                  <a:gd name="connsiteY54" fmla="*/ 130428 h 537040"/>
                  <a:gd name="connsiteX55" fmla="*/ 66268 w 605333"/>
                  <a:gd name="connsiteY55" fmla="*/ 104380 h 537040"/>
                  <a:gd name="connsiteX56" fmla="*/ 92303 w 605333"/>
                  <a:gd name="connsiteY56" fmla="*/ 78345 h 537040"/>
                  <a:gd name="connsiteX57" fmla="*/ 40963 w 605333"/>
                  <a:gd name="connsiteY57" fmla="*/ 38098 h 537040"/>
                  <a:gd name="connsiteX58" fmla="*/ 38093 w 605333"/>
                  <a:gd name="connsiteY58" fmla="*/ 40968 h 537040"/>
                  <a:gd name="connsiteX59" fmla="*/ 38093 w 605333"/>
                  <a:gd name="connsiteY59" fmla="*/ 167803 h 537040"/>
                  <a:gd name="connsiteX60" fmla="*/ 40963 w 605333"/>
                  <a:gd name="connsiteY60" fmla="*/ 170673 h 537040"/>
                  <a:gd name="connsiteX61" fmla="*/ 564356 w 605333"/>
                  <a:gd name="connsiteY61" fmla="*/ 170673 h 537040"/>
                  <a:gd name="connsiteX62" fmla="*/ 567226 w 605333"/>
                  <a:gd name="connsiteY62" fmla="*/ 167803 h 537040"/>
                  <a:gd name="connsiteX63" fmla="*/ 567226 w 605333"/>
                  <a:gd name="connsiteY63" fmla="*/ 40968 h 537040"/>
                  <a:gd name="connsiteX64" fmla="*/ 564356 w 605333"/>
                  <a:gd name="connsiteY64" fmla="*/ 38098 h 537040"/>
                  <a:gd name="connsiteX65" fmla="*/ 40958 w 605333"/>
                  <a:gd name="connsiteY65" fmla="*/ 0 h 537040"/>
                  <a:gd name="connsiteX66" fmla="*/ 564363 w 605333"/>
                  <a:gd name="connsiteY66" fmla="*/ 0 h 537040"/>
                  <a:gd name="connsiteX67" fmla="*/ 605333 w 605333"/>
                  <a:gd name="connsiteY67" fmla="*/ 40970 h 537040"/>
                  <a:gd name="connsiteX68" fmla="*/ 605333 w 605333"/>
                  <a:gd name="connsiteY68" fmla="*/ 167805 h 537040"/>
                  <a:gd name="connsiteX69" fmla="*/ 564363 w 605333"/>
                  <a:gd name="connsiteY69" fmla="*/ 208763 h 537040"/>
                  <a:gd name="connsiteX70" fmla="*/ 40958 w 605333"/>
                  <a:gd name="connsiteY70" fmla="*/ 208763 h 537040"/>
                  <a:gd name="connsiteX71" fmla="*/ 0 w 605333"/>
                  <a:gd name="connsiteY71" fmla="*/ 167805 h 537040"/>
                  <a:gd name="connsiteX72" fmla="*/ 0 w 605333"/>
                  <a:gd name="connsiteY72" fmla="*/ 40970 h 537040"/>
                  <a:gd name="connsiteX73" fmla="*/ 40958 w 605333"/>
                  <a:gd name="connsiteY73" fmla="*/ 0 h 53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05333" h="537040">
                    <a:moveTo>
                      <a:pt x="235390" y="312694"/>
                    </a:moveTo>
                    <a:cubicBezTo>
                      <a:pt x="249766" y="312694"/>
                      <a:pt x="261425" y="324353"/>
                      <a:pt x="261425" y="338729"/>
                    </a:cubicBezTo>
                    <a:cubicBezTo>
                      <a:pt x="261425" y="353118"/>
                      <a:pt x="249766" y="364777"/>
                      <a:pt x="235390" y="364777"/>
                    </a:cubicBezTo>
                    <a:cubicBezTo>
                      <a:pt x="221001" y="364777"/>
                      <a:pt x="209342" y="353118"/>
                      <a:pt x="209342" y="338729"/>
                    </a:cubicBezTo>
                    <a:cubicBezTo>
                      <a:pt x="209342" y="324353"/>
                      <a:pt x="221001" y="312694"/>
                      <a:pt x="235390" y="312694"/>
                    </a:cubicBezTo>
                    <a:close/>
                    <a:moveTo>
                      <a:pt x="163840" y="312694"/>
                    </a:moveTo>
                    <a:cubicBezTo>
                      <a:pt x="178229" y="312694"/>
                      <a:pt x="189888" y="324353"/>
                      <a:pt x="189888" y="338729"/>
                    </a:cubicBezTo>
                    <a:cubicBezTo>
                      <a:pt x="189888" y="353118"/>
                      <a:pt x="178229" y="364777"/>
                      <a:pt x="163840" y="364777"/>
                    </a:cubicBezTo>
                    <a:cubicBezTo>
                      <a:pt x="149464" y="364777"/>
                      <a:pt x="137805" y="353118"/>
                      <a:pt x="137805" y="338729"/>
                    </a:cubicBezTo>
                    <a:cubicBezTo>
                      <a:pt x="137805" y="324353"/>
                      <a:pt x="149464" y="312694"/>
                      <a:pt x="163840" y="312694"/>
                    </a:cubicBezTo>
                    <a:close/>
                    <a:moveTo>
                      <a:pt x="92303" y="312694"/>
                    </a:moveTo>
                    <a:cubicBezTo>
                      <a:pt x="106692" y="312694"/>
                      <a:pt x="118338" y="324353"/>
                      <a:pt x="118338" y="338729"/>
                    </a:cubicBezTo>
                    <a:cubicBezTo>
                      <a:pt x="118338" y="353118"/>
                      <a:pt x="106692" y="364777"/>
                      <a:pt x="92303" y="364777"/>
                    </a:cubicBezTo>
                    <a:cubicBezTo>
                      <a:pt x="77914" y="364777"/>
                      <a:pt x="66268" y="353118"/>
                      <a:pt x="66268" y="338729"/>
                    </a:cubicBezTo>
                    <a:cubicBezTo>
                      <a:pt x="66268" y="324353"/>
                      <a:pt x="77914" y="312694"/>
                      <a:pt x="92303" y="312694"/>
                    </a:cubicBezTo>
                    <a:close/>
                    <a:moveTo>
                      <a:pt x="40963" y="272446"/>
                    </a:moveTo>
                    <a:cubicBezTo>
                      <a:pt x="39376" y="272446"/>
                      <a:pt x="38093" y="273729"/>
                      <a:pt x="38093" y="275316"/>
                    </a:cubicBezTo>
                    <a:lnTo>
                      <a:pt x="38093" y="402151"/>
                    </a:lnTo>
                    <a:cubicBezTo>
                      <a:pt x="38093" y="403739"/>
                      <a:pt x="39376" y="405021"/>
                      <a:pt x="40963" y="405021"/>
                    </a:cubicBezTo>
                    <a:lnTo>
                      <a:pt x="564356" y="405021"/>
                    </a:lnTo>
                    <a:cubicBezTo>
                      <a:pt x="565930" y="405021"/>
                      <a:pt x="567226" y="403739"/>
                      <a:pt x="567226" y="402151"/>
                    </a:cubicBezTo>
                    <a:lnTo>
                      <a:pt x="567226" y="275316"/>
                    </a:lnTo>
                    <a:cubicBezTo>
                      <a:pt x="567226" y="273729"/>
                      <a:pt x="565930" y="272446"/>
                      <a:pt x="564356" y="272446"/>
                    </a:cubicBezTo>
                    <a:close/>
                    <a:moveTo>
                      <a:pt x="40958" y="234348"/>
                    </a:moveTo>
                    <a:lnTo>
                      <a:pt x="564363" y="234348"/>
                    </a:lnTo>
                    <a:cubicBezTo>
                      <a:pt x="586943" y="234348"/>
                      <a:pt x="605333" y="252725"/>
                      <a:pt x="605333" y="275318"/>
                    </a:cubicBezTo>
                    <a:lnTo>
                      <a:pt x="605333" y="402153"/>
                    </a:lnTo>
                    <a:cubicBezTo>
                      <a:pt x="605333" y="424746"/>
                      <a:pt x="586943" y="443111"/>
                      <a:pt x="564363" y="443111"/>
                    </a:cubicBezTo>
                    <a:lnTo>
                      <a:pt x="327990" y="443111"/>
                    </a:lnTo>
                    <a:lnTo>
                      <a:pt x="327990" y="498940"/>
                    </a:lnTo>
                    <a:lnTo>
                      <a:pt x="586283" y="498940"/>
                    </a:lnTo>
                    <a:cubicBezTo>
                      <a:pt x="596798" y="498940"/>
                      <a:pt x="605333" y="507474"/>
                      <a:pt x="605333" y="517990"/>
                    </a:cubicBezTo>
                    <a:cubicBezTo>
                      <a:pt x="605333" y="528505"/>
                      <a:pt x="596798" y="537040"/>
                      <a:pt x="586283" y="537040"/>
                    </a:cubicBezTo>
                    <a:lnTo>
                      <a:pt x="19050" y="537040"/>
                    </a:lnTo>
                    <a:cubicBezTo>
                      <a:pt x="8522" y="537040"/>
                      <a:pt x="0" y="528505"/>
                      <a:pt x="0" y="517990"/>
                    </a:cubicBezTo>
                    <a:cubicBezTo>
                      <a:pt x="0" y="507474"/>
                      <a:pt x="8522" y="498940"/>
                      <a:pt x="19050" y="498940"/>
                    </a:cubicBezTo>
                    <a:lnTo>
                      <a:pt x="289890" y="498940"/>
                    </a:lnTo>
                    <a:lnTo>
                      <a:pt x="289890" y="443111"/>
                    </a:lnTo>
                    <a:lnTo>
                      <a:pt x="40958" y="443111"/>
                    </a:lnTo>
                    <a:cubicBezTo>
                      <a:pt x="18377" y="443111"/>
                      <a:pt x="0" y="424746"/>
                      <a:pt x="0" y="402153"/>
                    </a:cubicBezTo>
                    <a:lnTo>
                      <a:pt x="0" y="275318"/>
                    </a:lnTo>
                    <a:cubicBezTo>
                      <a:pt x="0" y="252725"/>
                      <a:pt x="18377" y="234348"/>
                      <a:pt x="40958" y="234348"/>
                    </a:cubicBezTo>
                    <a:close/>
                    <a:moveTo>
                      <a:pt x="235390" y="78345"/>
                    </a:moveTo>
                    <a:cubicBezTo>
                      <a:pt x="249766" y="78345"/>
                      <a:pt x="261425" y="90004"/>
                      <a:pt x="261425" y="104380"/>
                    </a:cubicBezTo>
                    <a:cubicBezTo>
                      <a:pt x="261425" y="118769"/>
                      <a:pt x="249766" y="130428"/>
                      <a:pt x="235390" y="130428"/>
                    </a:cubicBezTo>
                    <a:cubicBezTo>
                      <a:pt x="221001" y="130428"/>
                      <a:pt x="209342" y="118769"/>
                      <a:pt x="209342" y="104380"/>
                    </a:cubicBezTo>
                    <a:cubicBezTo>
                      <a:pt x="209342" y="90004"/>
                      <a:pt x="221001" y="78345"/>
                      <a:pt x="235390" y="78345"/>
                    </a:cubicBezTo>
                    <a:close/>
                    <a:moveTo>
                      <a:pt x="163840" y="78345"/>
                    </a:moveTo>
                    <a:cubicBezTo>
                      <a:pt x="178229" y="78345"/>
                      <a:pt x="189888" y="90004"/>
                      <a:pt x="189888" y="104380"/>
                    </a:cubicBezTo>
                    <a:cubicBezTo>
                      <a:pt x="189888" y="118769"/>
                      <a:pt x="178229" y="130428"/>
                      <a:pt x="163840" y="130428"/>
                    </a:cubicBezTo>
                    <a:cubicBezTo>
                      <a:pt x="149464" y="130428"/>
                      <a:pt x="137805" y="118769"/>
                      <a:pt x="137805" y="104380"/>
                    </a:cubicBezTo>
                    <a:cubicBezTo>
                      <a:pt x="137805" y="90004"/>
                      <a:pt x="149464" y="78345"/>
                      <a:pt x="163840" y="78345"/>
                    </a:cubicBezTo>
                    <a:close/>
                    <a:moveTo>
                      <a:pt x="92303" y="78345"/>
                    </a:moveTo>
                    <a:cubicBezTo>
                      <a:pt x="106692" y="78345"/>
                      <a:pt x="118338" y="90004"/>
                      <a:pt x="118338" y="104380"/>
                    </a:cubicBezTo>
                    <a:cubicBezTo>
                      <a:pt x="118338" y="118769"/>
                      <a:pt x="106692" y="130428"/>
                      <a:pt x="92303" y="130428"/>
                    </a:cubicBezTo>
                    <a:cubicBezTo>
                      <a:pt x="77914" y="130428"/>
                      <a:pt x="66268" y="118769"/>
                      <a:pt x="66268" y="104380"/>
                    </a:cubicBezTo>
                    <a:cubicBezTo>
                      <a:pt x="66268" y="90004"/>
                      <a:pt x="77914" y="78345"/>
                      <a:pt x="92303" y="78345"/>
                    </a:cubicBezTo>
                    <a:close/>
                    <a:moveTo>
                      <a:pt x="40963" y="38098"/>
                    </a:moveTo>
                    <a:cubicBezTo>
                      <a:pt x="39376" y="38098"/>
                      <a:pt x="38093" y="39381"/>
                      <a:pt x="38093" y="40968"/>
                    </a:cubicBezTo>
                    <a:lnTo>
                      <a:pt x="38093" y="167803"/>
                    </a:lnTo>
                    <a:cubicBezTo>
                      <a:pt x="38093" y="169391"/>
                      <a:pt x="39376" y="170673"/>
                      <a:pt x="40963" y="170673"/>
                    </a:cubicBezTo>
                    <a:lnTo>
                      <a:pt x="564356" y="170673"/>
                    </a:lnTo>
                    <a:cubicBezTo>
                      <a:pt x="565930" y="170673"/>
                      <a:pt x="567226" y="169391"/>
                      <a:pt x="567226" y="167803"/>
                    </a:cubicBezTo>
                    <a:lnTo>
                      <a:pt x="567226" y="40968"/>
                    </a:lnTo>
                    <a:cubicBezTo>
                      <a:pt x="567226" y="39381"/>
                      <a:pt x="565930" y="38098"/>
                      <a:pt x="564356" y="38098"/>
                    </a:cubicBezTo>
                    <a:close/>
                    <a:moveTo>
                      <a:pt x="40958" y="0"/>
                    </a:moveTo>
                    <a:lnTo>
                      <a:pt x="564363" y="0"/>
                    </a:lnTo>
                    <a:cubicBezTo>
                      <a:pt x="586943" y="0"/>
                      <a:pt x="605333" y="18377"/>
                      <a:pt x="605333" y="40970"/>
                    </a:cubicBezTo>
                    <a:lnTo>
                      <a:pt x="605333" y="167805"/>
                    </a:lnTo>
                    <a:cubicBezTo>
                      <a:pt x="605333" y="190398"/>
                      <a:pt x="586943" y="208763"/>
                      <a:pt x="564363" y="208763"/>
                    </a:cubicBezTo>
                    <a:lnTo>
                      <a:pt x="40958" y="208763"/>
                    </a:lnTo>
                    <a:cubicBezTo>
                      <a:pt x="18377" y="208763"/>
                      <a:pt x="0" y="190398"/>
                      <a:pt x="0" y="167805"/>
                    </a:cubicBezTo>
                    <a:lnTo>
                      <a:pt x="0" y="40970"/>
                    </a:lnTo>
                    <a:cubicBezTo>
                      <a:pt x="0" y="18377"/>
                      <a:pt x="18377" y="0"/>
                      <a:pt x="40958"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nvGrpSpPr>
            <p:cNvPr id="7" name="Group 6">
              <a:extLst>
                <a:ext uri="{FF2B5EF4-FFF2-40B4-BE49-F238E27FC236}">
                  <a16:creationId xmlns:a16="http://schemas.microsoft.com/office/drawing/2014/main" xmlns="" id="{EF832F38-C182-7742-B9A6-43F401E9FEC2}"/>
                </a:ext>
              </a:extLst>
            </p:cNvPr>
            <p:cNvGrpSpPr/>
            <p:nvPr/>
          </p:nvGrpSpPr>
          <p:grpSpPr>
            <a:xfrm>
              <a:off x="9297449" y="5065643"/>
              <a:ext cx="989432" cy="512628"/>
              <a:chOff x="8812294" y="5036365"/>
              <a:chExt cx="989432" cy="512628"/>
            </a:xfrm>
          </p:grpSpPr>
          <p:sp>
            <p:nvSpPr>
              <p:cNvPr id="14" name="Freeform 13">
                <a:extLst>
                  <a:ext uri="{FF2B5EF4-FFF2-40B4-BE49-F238E27FC236}">
                    <a16:creationId xmlns:a16="http://schemas.microsoft.com/office/drawing/2014/main" xmlns="" id="{322FBD58-5BEA-DE48-ABD8-489B93733008}"/>
                  </a:ext>
                </a:extLst>
              </p:cNvPr>
              <p:cNvSpPr/>
              <p:nvPr/>
            </p:nvSpPr>
            <p:spPr>
              <a:xfrm>
                <a:off x="8812294" y="5036365"/>
                <a:ext cx="604593" cy="512628"/>
              </a:xfrm>
              <a:custGeom>
                <a:avLst/>
                <a:gdLst>
                  <a:gd name="connsiteX0" fmla="*/ 453824 w 612585"/>
                  <a:gd name="connsiteY0" fmla="*/ 371369 h 519405"/>
                  <a:gd name="connsiteX1" fmla="*/ 467292 w 612585"/>
                  <a:gd name="connsiteY1" fmla="*/ 376951 h 519405"/>
                  <a:gd name="connsiteX2" fmla="*/ 467292 w 612585"/>
                  <a:gd name="connsiteY2" fmla="*/ 403887 h 519405"/>
                  <a:gd name="connsiteX3" fmla="*/ 421953 w 612585"/>
                  <a:gd name="connsiteY3" fmla="*/ 449226 h 519405"/>
                  <a:gd name="connsiteX4" fmla="*/ 408479 w 612585"/>
                  <a:gd name="connsiteY4" fmla="*/ 454814 h 519405"/>
                  <a:gd name="connsiteX5" fmla="*/ 395017 w 612585"/>
                  <a:gd name="connsiteY5" fmla="*/ 449226 h 519405"/>
                  <a:gd name="connsiteX6" fmla="*/ 395017 w 612585"/>
                  <a:gd name="connsiteY6" fmla="*/ 422290 h 519405"/>
                  <a:gd name="connsiteX7" fmla="*/ 440356 w 612585"/>
                  <a:gd name="connsiteY7" fmla="*/ 376951 h 519405"/>
                  <a:gd name="connsiteX8" fmla="*/ 453824 w 612585"/>
                  <a:gd name="connsiteY8" fmla="*/ 371369 h 519405"/>
                  <a:gd name="connsiteX9" fmla="*/ 446169 w 612585"/>
                  <a:gd name="connsiteY9" fmla="*/ 288451 h 519405"/>
                  <a:gd name="connsiteX10" fmla="*/ 459637 w 612585"/>
                  <a:gd name="connsiteY10" fmla="*/ 294033 h 519405"/>
                  <a:gd name="connsiteX11" fmla="*/ 459637 w 612585"/>
                  <a:gd name="connsiteY11" fmla="*/ 320969 h 519405"/>
                  <a:gd name="connsiteX12" fmla="*/ 353110 w 612585"/>
                  <a:gd name="connsiteY12" fmla="*/ 427510 h 519405"/>
                  <a:gd name="connsiteX13" fmla="*/ 339635 w 612585"/>
                  <a:gd name="connsiteY13" fmla="*/ 433085 h 519405"/>
                  <a:gd name="connsiteX14" fmla="*/ 326160 w 612585"/>
                  <a:gd name="connsiteY14" fmla="*/ 427510 h 519405"/>
                  <a:gd name="connsiteX15" fmla="*/ 326160 w 612585"/>
                  <a:gd name="connsiteY15" fmla="*/ 400560 h 519405"/>
                  <a:gd name="connsiteX16" fmla="*/ 432700 w 612585"/>
                  <a:gd name="connsiteY16" fmla="*/ 294033 h 519405"/>
                  <a:gd name="connsiteX17" fmla="*/ 446169 w 612585"/>
                  <a:gd name="connsiteY17" fmla="*/ 288451 h 519405"/>
                  <a:gd name="connsiteX18" fmla="*/ 196072 w 612585"/>
                  <a:gd name="connsiteY18" fmla="*/ 281627 h 519405"/>
                  <a:gd name="connsiteX19" fmla="*/ 215122 w 612585"/>
                  <a:gd name="connsiteY19" fmla="*/ 300677 h 519405"/>
                  <a:gd name="connsiteX20" fmla="*/ 215122 w 612585"/>
                  <a:gd name="connsiteY20" fmla="*/ 367784 h 519405"/>
                  <a:gd name="connsiteX21" fmla="*/ 196072 w 612585"/>
                  <a:gd name="connsiteY21" fmla="*/ 386834 h 519405"/>
                  <a:gd name="connsiteX22" fmla="*/ 177022 w 612585"/>
                  <a:gd name="connsiteY22" fmla="*/ 367784 h 519405"/>
                  <a:gd name="connsiteX23" fmla="*/ 177022 w 612585"/>
                  <a:gd name="connsiteY23" fmla="*/ 300677 h 519405"/>
                  <a:gd name="connsiteX24" fmla="*/ 196072 w 612585"/>
                  <a:gd name="connsiteY24" fmla="*/ 281627 h 519405"/>
                  <a:gd name="connsiteX25" fmla="*/ 395255 w 612585"/>
                  <a:gd name="connsiteY25" fmla="*/ 246856 h 519405"/>
                  <a:gd name="connsiteX26" fmla="*/ 408723 w 612585"/>
                  <a:gd name="connsiteY26" fmla="*/ 252438 h 519405"/>
                  <a:gd name="connsiteX27" fmla="*/ 408723 w 612585"/>
                  <a:gd name="connsiteY27" fmla="*/ 279374 h 519405"/>
                  <a:gd name="connsiteX28" fmla="*/ 353110 w 612585"/>
                  <a:gd name="connsiteY28" fmla="*/ 335000 h 519405"/>
                  <a:gd name="connsiteX29" fmla="*/ 339635 w 612585"/>
                  <a:gd name="connsiteY29" fmla="*/ 340576 h 519405"/>
                  <a:gd name="connsiteX30" fmla="*/ 326160 w 612585"/>
                  <a:gd name="connsiteY30" fmla="*/ 335000 h 519405"/>
                  <a:gd name="connsiteX31" fmla="*/ 326160 w 612585"/>
                  <a:gd name="connsiteY31" fmla="*/ 308051 h 519405"/>
                  <a:gd name="connsiteX32" fmla="*/ 381786 w 612585"/>
                  <a:gd name="connsiteY32" fmla="*/ 252438 h 519405"/>
                  <a:gd name="connsiteX33" fmla="*/ 395255 w 612585"/>
                  <a:gd name="connsiteY33" fmla="*/ 246856 h 519405"/>
                  <a:gd name="connsiteX34" fmla="*/ 306285 w 612585"/>
                  <a:gd name="connsiteY34" fmla="*/ 186513 h 519405"/>
                  <a:gd name="connsiteX35" fmla="*/ 283654 w 612585"/>
                  <a:gd name="connsiteY35" fmla="*/ 207354 h 519405"/>
                  <a:gd name="connsiteX36" fmla="*/ 283654 w 612585"/>
                  <a:gd name="connsiteY36" fmla="*/ 481305 h 519405"/>
                  <a:gd name="connsiteX37" fmla="*/ 502666 w 612585"/>
                  <a:gd name="connsiteY37" fmla="*/ 481305 h 519405"/>
                  <a:gd name="connsiteX38" fmla="*/ 502666 w 612585"/>
                  <a:gd name="connsiteY38" fmla="*/ 219876 h 519405"/>
                  <a:gd name="connsiteX39" fmla="*/ 449910 w 612585"/>
                  <a:gd name="connsiteY39" fmla="*/ 186513 h 519405"/>
                  <a:gd name="connsiteX40" fmla="*/ 378104 w 612585"/>
                  <a:gd name="connsiteY40" fmla="*/ 221921 h 519405"/>
                  <a:gd name="connsiteX41" fmla="*/ 306285 w 612585"/>
                  <a:gd name="connsiteY41" fmla="*/ 186513 h 519405"/>
                  <a:gd name="connsiteX42" fmla="*/ 162665 w 612585"/>
                  <a:gd name="connsiteY42" fmla="*/ 186510 h 519405"/>
                  <a:gd name="connsiteX43" fmla="*/ 115612 w 612585"/>
                  <a:gd name="connsiteY43" fmla="*/ 218400 h 519405"/>
                  <a:gd name="connsiteX44" fmla="*/ 115612 w 612585"/>
                  <a:gd name="connsiteY44" fmla="*/ 481302 h 519405"/>
                  <a:gd name="connsiteX45" fmla="*/ 245558 w 612585"/>
                  <a:gd name="connsiteY45" fmla="*/ 481302 h 519405"/>
                  <a:gd name="connsiteX46" fmla="*/ 245558 w 612585"/>
                  <a:gd name="connsiteY46" fmla="*/ 221181 h 519405"/>
                  <a:gd name="connsiteX47" fmla="*/ 234471 w 612585"/>
                  <a:gd name="connsiteY47" fmla="*/ 221918 h 519405"/>
                  <a:gd name="connsiteX48" fmla="*/ 162665 w 612585"/>
                  <a:gd name="connsiteY48" fmla="*/ 186510 h 519405"/>
                  <a:gd name="connsiteX49" fmla="*/ 469904 w 612585"/>
                  <a:gd name="connsiteY49" fmla="*/ 140413 h 519405"/>
                  <a:gd name="connsiteX50" fmla="*/ 521720 w 612585"/>
                  <a:gd name="connsiteY50" fmla="*/ 183822 h 519405"/>
                  <a:gd name="connsiteX51" fmla="*/ 573536 w 612585"/>
                  <a:gd name="connsiteY51" fmla="*/ 140413 h 519405"/>
                  <a:gd name="connsiteX52" fmla="*/ 326284 w 612585"/>
                  <a:gd name="connsiteY52" fmla="*/ 140413 h 519405"/>
                  <a:gd name="connsiteX53" fmla="*/ 378100 w 612585"/>
                  <a:gd name="connsiteY53" fmla="*/ 183822 h 519405"/>
                  <a:gd name="connsiteX54" fmla="*/ 429916 w 612585"/>
                  <a:gd name="connsiteY54" fmla="*/ 140413 h 519405"/>
                  <a:gd name="connsiteX55" fmla="*/ 182659 w 612585"/>
                  <a:gd name="connsiteY55" fmla="*/ 140413 h 519405"/>
                  <a:gd name="connsiteX56" fmla="*/ 234475 w 612585"/>
                  <a:gd name="connsiteY56" fmla="*/ 183822 h 519405"/>
                  <a:gd name="connsiteX57" fmla="*/ 286291 w 612585"/>
                  <a:gd name="connsiteY57" fmla="*/ 140413 h 519405"/>
                  <a:gd name="connsiteX58" fmla="*/ 39047 w 612585"/>
                  <a:gd name="connsiteY58" fmla="*/ 140413 h 519405"/>
                  <a:gd name="connsiteX59" fmla="*/ 90863 w 612585"/>
                  <a:gd name="connsiteY59" fmla="*/ 183822 h 519405"/>
                  <a:gd name="connsiteX60" fmla="*/ 142666 w 612585"/>
                  <a:gd name="connsiteY60" fmla="*/ 140413 h 519405"/>
                  <a:gd name="connsiteX61" fmla="*/ 109534 w 612585"/>
                  <a:gd name="connsiteY61" fmla="*/ 38094 h 519405"/>
                  <a:gd name="connsiteX62" fmla="*/ 59623 w 612585"/>
                  <a:gd name="connsiteY62" fmla="*/ 102318 h 519405"/>
                  <a:gd name="connsiteX63" fmla="*/ 554339 w 612585"/>
                  <a:gd name="connsiteY63" fmla="*/ 102318 h 519405"/>
                  <a:gd name="connsiteX64" fmla="*/ 505977 w 612585"/>
                  <a:gd name="connsiteY64" fmla="*/ 38094 h 519405"/>
                  <a:gd name="connsiteX65" fmla="*/ 100216 w 612585"/>
                  <a:gd name="connsiteY65" fmla="*/ 0 h 519405"/>
                  <a:gd name="connsiteX66" fmla="*/ 515480 w 612585"/>
                  <a:gd name="connsiteY66" fmla="*/ 0 h 519405"/>
                  <a:gd name="connsiteX67" fmla="*/ 530695 w 612585"/>
                  <a:gd name="connsiteY67" fmla="*/ 7582 h 519405"/>
                  <a:gd name="connsiteX68" fmla="*/ 607759 w 612585"/>
                  <a:gd name="connsiteY68" fmla="*/ 109906 h 519405"/>
                  <a:gd name="connsiteX69" fmla="*/ 611289 w 612585"/>
                  <a:gd name="connsiteY69" fmla="*/ 124320 h 519405"/>
                  <a:gd name="connsiteX70" fmla="*/ 612585 w 612585"/>
                  <a:gd name="connsiteY70" fmla="*/ 131051 h 519405"/>
                  <a:gd name="connsiteX71" fmla="*/ 540766 w 612585"/>
                  <a:gd name="connsiteY71" fmla="*/ 219875 h 519405"/>
                  <a:gd name="connsiteX72" fmla="*/ 540766 w 612585"/>
                  <a:gd name="connsiteY72" fmla="*/ 481305 h 519405"/>
                  <a:gd name="connsiteX73" fmla="*/ 573227 w 612585"/>
                  <a:gd name="connsiteY73" fmla="*/ 481305 h 519405"/>
                  <a:gd name="connsiteX74" fmla="*/ 592277 w 612585"/>
                  <a:gd name="connsiteY74" fmla="*/ 500355 h 519405"/>
                  <a:gd name="connsiteX75" fmla="*/ 573227 w 612585"/>
                  <a:gd name="connsiteY75" fmla="*/ 519405 h 519405"/>
                  <a:gd name="connsiteX76" fmla="*/ 53111 w 612585"/>
                  <a:gd name="connsiteY76" fmla="*/ 519405 h 519405"/>
                  <a:gd name="connsiteX77" fmla="*/ 34061 w 612585"/>
                  <a:gd name="connsiteY77" fmla="*/ 500355 h 519405"/>
                  <a:gd name="connsiteX78" fmla="*/ 53111 w 612585"/>
                  <a:gd name="connsiteY78" fmla="*/ 481305 h 519405"/>
                  <a:gd name="connsiteX79" fmla="*/ 77508 w 612585"/>
                  <a:gd name="connsiteY79" fmla="*/ 481305 h 519405"/>
                  <a:gd name="connsiteX80" fmla="*/ 77508 w 612585"/>
                  <a:gd name="connsiteY80" fmla="*/ 220828 h 519405"/>
                  <a:gd name="connsiteX81" fmla="*/ 0 w 612585"/>
                  <a:gd name="connsiteY81" fmla="*/ 131051 h 519405"/>
                  <a:gd name="connsiteX82" fmla="*/ 1867 w 612585"/>
                  <a:gd name="connsiteY82" fmla="*/ 122949 h 519405"/>
                  <a:gd name="connsiteX83" fmla="*/ 5651 w 612585"/>
                  <a:gd name="connsiteY83" fmla="*/ 109665 h 519405"/>
                  <a:gd name="connsiteX84" fmla="*/ 85166 w 612585"/>
                  <a:gd name="connsiteY84" fmla="*/ 7353 h 519405"/>
                  <a:gd name="connsiteX85" fmla="*/ 100216 w 612585"/>
                  <a:gd name="connsiteY85" fmla="*/ 0 h 51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12585" h="519405">
                    <a:moveTo>
                      <a:pt x="453824" y="371369"/>
                    </a:moveTo>
                    <a:cubicBezTo>
                      <a:pt x="458698" y="371369"/>
                      <a:pt x="463571" y="373230"/>
                      <a:pt x="467292" y="376951"/>
                    </a:cubicBezTo>
                    <a:cubicBezTo>
                      <a:pt x="474735" y="384393"/>
                      <a:pt x="474735" y="396445"/>
                      <a:pt x="467292" y="403887"/>
                    </a:cubicBezTo>
                    <a:lnTo>
                      <a:pt x="421953" y="449226"/>
                    </a:lnTo>
                    <a:cubicBezTo>
                      <a:pt x="418232" y="452947"/>
                      <a:pt x="413355" y="454814"/>
                      <a:pt x="408479" y="454814"/>
                    </a:cubicBezTo>
                    <a:cubicBezTo>
                      <a:pt x="403602" y="454814"/>
                      <a:pt x="398738" y="452947"/>
                      <a:pt x="395017" y="449226"/>
                    </a:cubicBezTo>
                    <a:cubicBezTo>
                      <a:pt x="387574" y="441784"/>
                      <a:pt x="387574" y="429732"/>
                      <a:pt x="395017" y="422290"/>
                    </a:cubicBezTo>
                    <a:lnTo>
                      <a:pt x="440356" y="376951"/>
                    </a:lnTo>
                    <a:cubicBezTo>
                      <a:pt x="444077" y="373230"/>
                      <a:pt x="448951" y="371369"/>
                      <a:pt x="453824" y="371369"/>
                    </a:cubicBezTo>
                    <a:close/>
                    <a:moveTo>
                      <a:pt x="446169" y="288451"/>
                    </a:moveTo>
                    <a:cubicBezTo>
                      <a:pt x="451043" y="288451"/>
                      <a:pt x="455916" y="290311"/>
                      <a:pt x="459637" y="294033"/>
                    </a:cubicBezTo>
                    <a:cubicBezTo>
                      <a:pt x="467079" y="301475"/>
                      <a:pt x="467079" y="313527"/>
                      <a:pt x="459637" y="320969"/>
                    </a:cubicBezTo>
                    <a:lnTo>
                      <a:pt x="353110" y="427510"/>
                    </a:lnTo>
                    <a:cubicBezTo>
                      <a:pt x="349388" y="431231"/>
                      <a:pt x="344512" y="433085"/>
                      <a:pt x="339635" y="433085"/>
                    </a:cubicBezTo>
                    <a:cubicBezTo>
                      <a:pt x="334758" y="433085"/>
                      <a:pt x="329881" y="431231"/>
                      <a:pt x="326160" y="427510"/>
                    </a:cubicBezTo>
                    <a:cubicBezTo>
                      <a:pt x="318731" y="420067"/>
                      <a:pt x="318731" y="408002"/>
                      <a:pt x="326160" y="400560"/>
                    </a:cubicBezTo>
                    <a:lnTo>
                      <a:pt x="432700" y="294033"/>
                    </a:lnTo>
                    <a:cubicBezTo>
                      <a:pt x="436422" y="290311"/>
                      <a:pt x="441295" y="288451"/>
                      <a:pt x="446169" y="288451"/>
                    </a:cubicBezTo>
                    <a:close/>
                    <a:moveTo>
                      <a:pt x="196072" y="281627"/>
                    </a:moveTo>
                    <a:cubicBezTo>
                      <a:pt x="206600" y="281627"/>
                      <a:pt x="215122" y="290161"/>
                      <a:pt x="215122" y="300677"/>
                    </a:cubicBezTo>
                    <a:lnTo>
                      <a:pt x="215122" y="367784"/>
                    </a:lnTo>
                    <a:cubicBezTo>
                      <a:pt x="215122" y="378299"/>
                      <a:pt x="206600" y="386834"/>
                      <a:pt x="196072" y="386834"/>
                    </a:cubicBezTo>
                    <a:cubicBezTo>
                      <a:pt x="185544" y="386834"/>
                      <a:pt x="177022" y="378299"/>
                      <a:pt x="177022" y="367784"/>
                    </a:cubicBezTo>
                    <a:lnTo>
                      <a:pt x="177022" y="300677"/>
                    </a:lnTo>
                    <a:cubicBezTo>
                      <a:pt x="177022" y="290161"/>
                      <a:pt x="185544" y="281627"/>
                      <a:pt x="196072" y="281627"/>
                    </a:cubicBezTo>
                    <a:close/>
                    <a:moveTo>
                      <a:pt x="395255" y="246856"/>
                    </a:moveTo>
                    <a:cubicBezTo>
                      <a:pt x="400129" y="246856"/>
                      <a:pt x="405002" y="248716"/>
                      <a:pt x="408723" y="252438"/>
                    </a:cubicBezTo>
                    <a:cubicBezTo>
                      <a:pt x="416165" y="259880"/>
                      <a:pt x="416165" y="271932"/>
                      <a:pt x="408723" y="279374"/>
                    </a:cubicBezTo>
                    <a:lnTo>
                      <a:pt x="353110" y="335000"/>
                    </a:lnTo>
                    <a:cubicBezTo>
                      <a:pt x="349388" y="338721"/>
                      <a:pt x="344512" y="340576"/>
                      <a:pt x="339635" y="340576"/>
                    </a:cubicBezTo>
                    <a:cubicBezTo>
                      <a:pt x="334758" y="340576"/>
                      <a:pt x="329881" y="338721"/>
                      <a:pt x="326160" y="335000"/>
                    </a:cubicBezTo>
                    <a:cubicBezTo>
                      <a:pt x="318731" y="327558"/>
                      <a:pt x="318731" y="315493"/>
                      <a:pt x="326160" y="308051"/>
                    </a:cubicBezTo>
                    <a:lnTo>
                      <a:pt x="381786" y="252438"/>
                    </a:lnTo>
                    <a:cubicBezTo>
                      <a:pt x="385507" y="248716"/>
                      <a:pt x="390381" y="246856"/>
                      <a:pt x="395255" y="246856"/>
                    </a:cubicBezTo>
                    <a:close/>
                    <a:moveTo>
                      <a:pt x="306285" y="186513"/>
                    </a:moveTo>
                    <a:cubicBezTo>
                      <a:pt x="299973" y="194679"/>
                      <a:pt x="292341" y="201728"/>
                      <a:pt x="283654" y="207354"/>
                    </a:cubicBezTo>
                    <a:lnTo>
                      <a:pt x="283654" y="481305"/>
                    </a:lnTo>
                    <a:lnTo>
                      <a:pt x="502666" y="481305"/>
                    </a:lnTo>
                    <a:lnTo>
                      <a:pt x="502666" y="219876"/>
                    </a:lnTo>
                    <a:cubicBezTo>
                      <a:pt x="481342" y="215304"/>
                      <a:pt x="462826" y="203188"/>
                      <a:pt x="449910" y="186513"/>
                    </a:cubicBezTo>
                    <a:cubicBezTo>
                      <a:pt x="433285" y="208001"/>
                      <a:pt x="407314" y="221921"/>
                      <a:pt x="378104" y="221921"/>
                    </a:cubicBezTo>
                    <a:cubicBezTo>
                      <a:pt x="348881" y="221921"/>
                      <a:pt x="322922" y="208001"/>
                      <a:pt x="306285" y="186513"/>
                    </a:cubicBezTo>
                    <a:close/>
                    <a:moveTo>
                      <a:pt x="162665" y="186510"/>
                    </a:moveTo>
                    <a:cubicBezTo>
                      <a:pt x="150931" y="201687"/>
                      <a:pt x="134535" y="213028"/>
                      <a:pt x="115612" y="218400"/>
                    </a:cubicBezTo>
                    <a:lnTo>
                      <a:pt x="115612" y="481302"/>
                    </a:lnTo>
                    <a:lnTo>
                      <a:pt x="245558" y="481302"/>
                    </a:lnTo>
                    <a:lnTo>
                      <a:pt x="245558" y="221181"/>
                    </a:lnTo>
                    <a:cubicBezTo>
                      <a:pt x="241913" y="221626"/>
                      <a:pt x="238230" y="221918"/>
                      <a:pt x="234471" y="221918"/>
                    </a:cubicBezTo>
                    <a:cubicBezTo>
                      <a:pt x="205261" y="221918"/>
                      <a:pt x="179302" y="208011"/>
                      <a:pt x="162665" y="186510"/>
                    </a:cubicBezTo>
                    <a:close/>
                    <a:moveTo>
                      <a:pt x="469904" y="140413"/>
                    </a:moveTo>
                    <a:cubicBezTo>
                      <a:pt x="474349" y="165038"/>
                      <a:pt x="495837" y="183822"/>
                      <a:pt x="521720" y="183822"/>
                    </a:cubicBezTo>
                    <a:cubicBezTo>
                      <a:pt x="547603" y="183822"/>
                      <a:pt x="569078" y="165038"/>
                      <a:pt x="573536" y="140413"/>
                    </a:cubicBezTo>
                    <a:close/>
                    <a:moveTo>
                      <a:pt x="326284" y="140413"/>
                    </a:moveTo>
                    <a:cubicBezTo>
                      <a:pt x="330729" y="165038"/>
                      <a:pt x="352217" y="183822"/>
                      <a:pt x="378100" y="183822"/>
                    </a:cubicBezTo>
                    <a:cubicBezTo>
                      <a:pt x="403983" y="183822"/>
                      <a:pt x="425471" y="165038"/>
                      <a:pt x="429916" y="140413"/>
                    </a:cubicBezTo>
                    <a:close/>
                    <a:moveTo>
                      <a:pt x="182659" y="140413"/>
                    </a:moveTo>
                    <a:cubicBezTo>
                      <a:pt x="187104" y="165038"/>
                      <a:pt x="208592" y="183822"/>
                      <a:pt x="234475" y="183822"/>
                    </a:cubicBezTo>
                    <a:cubicBezTo>
                      <a:pt x="260358" y="183822"/>
                      <a:pt x="281846" y="165038"/>
                      <a:pt x="286291" y="140413"/>
                    </a:cubicBezTo>
                    <a:close/>
                    <a:moveTo>
                      <a:pt x="39047" y="140413"/>
                    </a:moveTo>
                    <a:cubicBezTo>
                      <a:pt x="43492" y="165038"/>
                      <a:pt x="64980" y="183822"/>
                      <a:pt x="90863" y="183822"/>
                    </a:cubicBezTo>
                    <a:cubicBezTo>
                      <a:pt x="116746" y="183822"/>
                      <a:pt x="138234" y="165038"/>
                      <a:pt x="142666" y="140413"/>
                    </a:cubicBezTo>
                    <a:close/>
                    <a:moveTo>
                      <a:pt x="109534" y="38094"/>
                    </a:moveTo>
                    <a:lnTo>
                      <a:pt x="59623" y="102318"/>
                    </a:lnTo>
                    <a:lnTo>
                      <a:pt x="554339" y="102318"/>
                    </a:lnTo>
                    <a:lnTo>
                      <a:pt x="505977" y="38094"/>
                    </a:lnTo>
                    <a:close/>
                    <a:moveTo>
                      <a:pt x="100216" y="0"/>
                    </a:moveTo>
                    <a:lnTo>
                      <a:pt x="515480" y="0"/>
                    </a:lnTo>
                    <a:cubicBezTo>
                      <a:pt x="521462" y="0"/>
                      <a:pt x="527101" y="2807"/>
                      <a:pt x="530695" y="7582"/>
                    </a:cubicBezTo>
                    <a:lnTo>
                      <a:pt x="607759" y="109906"/>
                    </a:lnTo>
                    <a:cubicBezTo>
                      <a:pt x="610908" y="114084"/>
                      <a:pt x="612077" y="119291"/>
                      <a:pt x="611289" y="124320"/>
                    </a:cubicBezTo>
                    <a:cubicBezTo>
                      <a:pt x="612102" y="126416"/>
                      <a:pt x="612585" y="128664"/>
                      <a:pt x="612585" y="131051"/>
                    </a:cubicBezTo>
                    <a:cubicBezTo>
                      <a:pt x="612585" y="174625"/>
                      <a:pt x="581749" y="211099"/>
                      <a:pt x="540766" y="219875"/>
                    </a:cubicBezTo>
                    <a:lnTo>
                      <a:pt x="540766" y="481305"/>
                    </a:lnTo>
                    <a:lnTo>
                      <a:pt x="573227" y="481305"/>
                    </a:lnTo>
                    <a:cubicBezTo>
                      <a:pt x="583743" y="481305"/>
                      <a:pt x="592277" y="489839"/>
                      <a:pt x="592277" y="500355"/>
                    </a:cubicBezTo>
                    <a:cubicBezTo>
                      <a:pt x="592277" y="510870"/>
                      <a:pt x="583743" y="519405"/>
                      <a:pt x="573227" y="519405"/>
                    </a:cubicBezTo>
                    <a:lnTo>
                      <a:pt x="53111" y="519405"/>
                    </a:lnTo>
                    <a:cubicBezTo>
                      <a:pt x="42583" y="519405"/>
                      <a:pt x="34061" y="510870"/>
                      <a:pt x="34061" y="500355"/>
                    </a:cubicBezTo>
                    <a:cubicBezTo>
                      <a:pt x="34061" y="489839"/>
                      <a:pt x="42583" y="481305"/>
                      <a:pt x="53111" y="481305"/>
                    </a:cubicBezTo>
                    <a:lnTo>
                      <a:pt x="77508" y="481305"/>
                    </a:lnTo>
                    <a:lnTo>
                      <a:pt x="77508" y="220828"/>
                    </a:lnTo>
                    <a:cubicBezTo>
                      <a:pt x="33731" y="214338"/>
                      <a:pt x="0" y="176619"/>
                      <a:pt x="0" y="131051"/>
                    </a:cubicBezTo>
                    <a:cubicBezTo>
                      <a:pt x="0" y="128143"/>
                      <a:pt x="699" y="125425"/>
                      <a:pt x="1867" y="122949"/>
                    </a:cubicBezTo>
                    <a:cubicBezTo>
                      <a:pt x="1473" y="118262"/>
                      <a:pt x="2667" y="113513"/>
                      <a:pt x="5651" y="109665"/>
                    </a:cubicBezTo>
                    <a:lnTo>
                      <a:pt x="85166" y="7353"/>
                    </a:lnTo>
                    <a:cubicBezTo>
                      <a:pt x="88773" y="2705"/>
                      <a:pt x="94336" y="0"/>
                      <a:pt x="100216" y="0"/>
                    </a:cubicBezTo>
                    <a:close/>
                  </a:path>
                </a:pathLst>
              </a:custGeom>
              <a:solidFill>
                <a:schemeClr val="tx2"/>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6" name="Freeform 15">
                <a:extLst>
                  <a:ext uri="{FF2B5EF4-FFF2-40B4-BE49-F238E27FC236}">
                    <a16:creationId xmlns:a16="http://schemas.microsoft.com/office/drawing/2014/main" xmlns="" id="{47E9FA0D-E2DA-7C48-9A5E-DCD3AD976A6D}"/>
                  </a:ext>
                </a:extLst>
              </p:cNvPr>
              <p:cNvSpPr/>
              <p:nvPr/>
            </p:nvSpPr>
            <p:spPr>
              <a:xfrm>
                <a:off x="9495108" y="5088267"/>
                <a:ext cx="306618" cy="408823"/>
              </a:xfrm>
              <a:custGeom>
                <a:avLst/>
                <a:gdLst>
                  <a:gd name="connsiteX0" fmla="*/ 100013 w 457200"/>
                  <a:gd name="connsiteY0" fmla="*/ 470692 h 609600"/>
                  <a:gd name="connsiteX1" fmla="*/ 357188 w 457200"/>
                  <a:gd name="connsiteY1" fmla="*/ 470692 h 609600"/>
                  <a:gd name="connsiteX2" fmla="*/ 365760 w 457200"/>
                  <a:gd name="connsiteY2" fmla="*/ 489742 h 609600"/>
                  <a:gd name="connsiteX3" fmla="*/ 357188 w 457200"/>
                  <a:gd name="connsiteY3" fmla="*/ 508792 h 609600"/>
                  <a:gd name="connsiteX4" fmla="*/ 100013 w 457200"/>
                  <a:gd name="connsiteY4" fmla="*/ 508792 h 609600"/>
                  <a:gd name="connsiteX5" fmla="*/ 91440 w 457200"/>
                  <a:gd name="connsiteY5" fmla="*/ 489742 h 609600"/>
                  <a:gd name="connsiteX6" fmla="*/ 100013 w 457200"/>
                  <a:gd name="connsiteY6" fmla="*/ 470692 h 609600"/>
                  <a:gd name="connsiteX7" fmla="*/ 100013 w 457200"/>
                  <a:gd name="connsiteY7" fmla="*/ 395551 h 609600"/>
                  <a:gd name="connsiteX8" fmla="*/ 357188 w 457200"/>
                  <a:gd name="connsiteY8" fmla="*/ 395551 h 609600"/>
                  <a:gd name="connsiteX9" fmla="*/ 365760 w 457200"/>
                  <a:gd name="connsiteY9" fmla="*/ 414601 h 609600"/>
                  <a:gd name="connsiteX10" fmla="*/ 357188 w 457200"/>
                  <a:gd name="connsiteY10" fmla="*/ 433651 h 609600"/>
                  <a:gd name="connsiteX11" fmla="*/ 100013 w 457200"/>
                  <a:gd name="connsiteY11" fmla="*/ 433651 h 609600"/>
                  <a:gd name="connsiteX12" fmla="*/ 91440 w 457200"/>
                  <a:gd name="connsiteY12" fmla="*/ 414601 h 609600"/>
                  <a:gd name="connsiteX13" fmla="*/ 100013 w 457200"/>
                  <a:gd name="connsiteY13" fmla="*/ 395551 h 609600"/>
                  <a:gd name="connsiteX14" fmla="*/ 100013 w 457200"/>
                  <a:gd name="connsiteY14" fmla="*/ 320409 h 609600"/>
                  <a:gd name="connsiteX15" fmla="*/ 357188 w 457200"/>
                  <a:gd name="connsiteY15" fmla="*/ 320409 h 609600"/>
                  <a:gd name="connsiteX16" fmla="*/ 365760 w 457200"/>
                  <a:gd name="connsiteY16" fmla="*/ 339459 h 609600"/>
                  <a:gd name="connsiteX17" fmla="*/ 357188 w 457200"/>
                  <a:gd name="connsiteY17" fmla="*/ 358509 h 609600"/>
                  <a:gd name="connsiteX18" fmla="*/ 100013 w 457200"/>
                  <a:gd name="connsiteY18" fmla="*/ 358509 h 609600"/>
                  <a:gd name="connsiteX19" fmla="*/ 91440 w 457200"/>
                  <a:gd name="connsiteY19" fmla="*/ 339459 h 609600"/>
                  <a:gd name="connsiteX20" fmla="*/ 100013 w 457200"/>
                  <a:gd name="connsiteY20" fmla="*/ 320409 h 609600"/>
                  <a:gd name="connsiteX21" fmla="*/ 100013 w 457200"/>
                  <a:gd name="connsiteY21" fmla="*/ 245267 h 609600"/>
                  <a:gd name="connsiteX22" fmla="*/ 357188 w 457200"/>
                  <a:gd name="connsiteY22" fmla="*/ 245267 h 609600"/>
                  <a:gd name="connsiteX23" fmla="*/ 365760 w 457200"/>
                  <a:gd name="connsiteY23" fmla="*/ 264317 h 609600"/>
                  <a:gd name="connsiteX24" fmla="*/ 357188 w 457200"/>
                  <a:gd name="connsiteY24" fmla="*/ 283367 h 609600"/>
                  <a:gd name="connsiteX25" fmla="*/ 100013 w 457200"/>
                  <a:gd name="connsiteY25" fmla="*/ 283367 h 609600"/>
                  <a:gd name="connsiteX26" fmla="*/ 91440 w 457200"/>
                  <a:gd name="connsiteY26" fmla="*/ 264317 h 609600"/>
                  <a:gd name="connsiteX27" fmla="*/ 100013 w 457200"/>
                  <a:gd name="connsiteY27" fmla="*/ 245267 h 609600"/>
                  <a:gd name="connsiteX28" fmla="*/ 304804 w 457200"/>
                  <a:gd name="connsiteY28" fmla="*/ 47252 h 609600"/>
                  <a:gd name="connsiteX29" fmla="*/ 304804 w 457200"/>
                  <a:gd name="connsiteY29" fmla="*/ 152395 h 609600"/>
                  <a:gd name="connsiteX30" fmla="*/ 409935 w 457200"/>
                  <a:gd name="connsiteY30" fmla="*/ 152395 h 609600"/>
                  <a:gd name="connsiteX31" fmla="*/ 38100 w 457200"/>
                  <a:gd name="connsiteY31" fmla="*/ 38095 h 609600"/>
                  <a:gd name="connsiteX32" fmla="*/ 38100 w 457200"/>
                  <a:gd name="connsiteY32" fmla="*/ 571495 h 609600"/>
                  <a:gd name="connsiteX33" fmla="*/ 419100 w 457200"/>
                  <a:gd name="connsiteY33" fmla="*/ 571495 h 609600"/>
                  <a:gd name="connsiteX34" fmla="*/ 419100 w 457200"/>
                  <a:gd name="connsiteY34" fmla="*/ 190495 h 609600"/>
                  <a:gd name="connsiteX35" fmla="*/ 304800 w 457200"/>
                  <a:gd name="connsiteY35" fmla="*/ 190495 h 609600"/>
                  <a:gd name="connsiteX36" fmla="*/ 266700 w 457200"/>
                  <a:gd name="connsiteY36" fmla="*/ 152395 h 609600"/>
                  <a:gd name="connsiteX37" fmla="*/ 266700 w 457200"/>
                  <a:gd name="connsiteY37" fmla="*/ 38095 h 609600"/>
                  <a:gd name="connsiteX38" fmla="*/ 38100 w 457200"/>
                  <a:gd name="connsiteY38" fmla="*/ 0 h 609600"/>
                  <a:gd name="connsiteX39" fmla="*/ 303263 w 457200"/>
                  <a:gd name="connsiteY39" fmla="*/ 0 h 609600"/>
                  <a:gd name="connsiteX40" fmla="*/ 303708 w 457200"/>
                  <a:gd name="connsiteY40" fmla="*/ 0 h 609600"/>
                  <a:gd name="connsiteX41" fmla="*/ 304800 w 457200"/>
                  <a:gd name="connsiteY41" fmla="*/ 0 h 609600"/>
                  <a:gd name="connsiteX42" fmla="*/ 304800 w 457200"/>
                  <a:gd name="connsiteY42" fmla="*/ 203 h 609600"/>
                  <a:gd name="connsiteX43" fmla="*/ 316954 w 457200"/>
                  <a:gd name="connsiteY43" fmla="*/ 5537 h 609600"/>
                  <a:gd name="connsiteX44" fmla="*/ 451650 w 457200"/>
                  <a:gd name="connsiteY44" fmla="*/ 140246 h 609600"/>
                  <a:gd name="connsiteX45" fmla="*/ 456971 w 457200"/>
                  <a:gd name="connsiteY45" fmla="*/ 152400 h 609600"/>
                  <a:gd name="connsiteX46" fmla="*/ 457200 w 457200"/>
                  <a:gd name="connsiteY46" fmla="*/ 152400 h 609600"/>
                  <a:gd name="connsiteX47" fmla="*/ 457200 w 457200"/>
                  <a:gd name="connsiteY47" fmla="*/ 153518 h 609600"/>
                  <a:gd name="connsiteX48" fmla="*/ 457200 w 457200"/>
                  <a:gd name="connsiteY48" fmla="*/ 153899 h 609600"/>
                  <a:gd name="connsiteX49" fmla="*/ 457200 w 457200"/>
                  <a:gd name="connsiteY49" fmla="*/ 571500 h 609600"/>
                  <a:gd name="connsiteX50" fmla="*/ 419100 w 457200"/>
                  <a:gd name="connsiteY50" fmla="*/ 609600 h 609600"/>
                  <a:gd name="connsiteX51" fmla="*/ 38100 w 457200"/>
                  <a:gd name="connsiteY51" fmla="*/ 609600 h 609600"/>
                  <a:gd name="connsiteX52" fmla="*/ 0 w 457200"/>
                  <a:gd name="connsiteY52" fmla="*/ 571500 h 609600"/>
                  <a:gd name="connsiteX53" fmla="*/ 0 w 457200"/>
                  <a:gd name="connsiteY53" fmla="*/ 38100 h 609600"/>
                  <a:gd name="connsiteX54" fmla="*/ 38100 w 457200"/>
                  <a:gd name="connsiteY54"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57200" h="609600">
                    <a:moveTo>
                      <a:pt x="100013" y="470692"/>
                    </a:moveTo>
                    <a:lnTo>
                      <a:pt x="357188" y="470692"/>
                    </a:lnTo>
                    <a:cubicBezTo>
                      <a:pt x="361920" y="470692"/>
                      <a:pt x="365760" y="479226"/>
                      <a:pt x="365760" y="489742"/>
                    </a:cubicBezTo>
                    <a:cubicBezTo>
                      <a:pt x="365760" y="500270"/>
                      <a:pt x="361920" y="508792"/>
                      <a:pt x="357188" y="508792"/>
                    </a:cubicBezTo>
                    <a:lnTo>
                      <a:pt x="100013" y="508792"/>
                    </a:lnTo>
                    <a:cubicBezTo>
                      <a:pt x="95281" y="508792"/>
                      <a:pt x="91440" y="500270"/>
                      <a:pt x="91440" y="489742"/>
                    </a:cubicBezTo>
                    <a:cubicBezTo>
                      <a:pt x="91440" y="479226"/>
                      <a:pt x="95281" y="470692"/>
                      <a:pt x="100013" y="470692"/>
                    </a:cubicBezTo>
                    <a:close/>
                    <a:moveTo>
                      <a:pt x="100013" y="395551"/>
                    </a:moveTo>
                    <a:lnTo>
                      <a:pt x="357188" y="395551"/>
                    </a:lnTo>
                    <a:cubicBezTo>
                      <a:pt x="361920" y="395551"/>
                      <a:pt x="365760" y="404085"/>
                      <a:pt x="365760" y="414601"/>
                    </a:cubicBezTo>
                    <a:cubicBezTo>
                      <a:pt x="365760" y="425129"/>
                      <a:pt x="361920" y="433651"/>
                      <a:pt x="357188" y="433651"/>
                    </a:cubicBezTo>
                    <a:lnTo>
                      <a:pt x="100013" y="433651"/>
                    </a:lnTo>
                    <a:cubicBezTo>
                      <a:pt x="95281" y="433651"/>
                      <a:pt x="91440" y="425129"/>
                      <a:pt x="91440" y="414601"/>
                    </a:cubicBezTo>
                    <a:cubicBezTo>
                      <a:pt x="91440" y="404085"/>
                      <a:pt x="95281" y="395551"/>
                      <a:pt x="100013" y="395551"/>
                    </a:cubicBezTo>
                    <a:close/>
                    <a:moveTo>
                      <a:pt x="100013" y="320409"/>
                    </a:moveTo>
                    <a:lnTo>
                      <a:pt x="357188" y="320409"/>
                    </a:lnTo>
                    <a:cubicBezTo>
                      <a:pt x="361920" y="320409"/>
                      <a:pt x="365760" y="328943"/>
                      <a:pt x="365760" y="339459"/>
                    </a:cubicBezTo>
                    <a:cubicBezTo>
                      <a:pt x="365760" y="349987"/>
                      <a:pt x="361920" y="358509"/>
                      <a:pt x="357188" y="358509"/>
                    </a:cubicBezTo>
                    <a:lnTo>
                      <a:pt x="100013" y="358509"/>
                    </a:lnTo>
                    <a:cubicBezTo>
                      <a:pt x="95281" y="358509"/>
                      <a:pt x="91440" y="349987"/>
                      <a:pt x="91440" y="339459"/>
                    </a:cubicBezTo>
                    <a:cubicBezTo>
                      <a:pt x="91440" y="328943"/>
                      <a:pt x="95281" y="320409"/>
                      <a:pt x="100013" y="320409"/>
                    </a:cubicBezTo>
                    <a:close/>
                    <a:moveTo>
                      <a:pt x="100013" y="245267"/>
                    </a:moveTo>
                    <a:lnTo>
                      <a:pt x="357188" y="245267"/>
                    </a:lnTo>
                    <a:cubicBezTo>
                      <a:pt x="361920" y="245267"/>
                      <a:pt x="365760" y="253801"/>
                      <a:pt x="365760" y="264317"/>
                    </a:cubicBezTo>
                    <a:cubicBezTo>
                      <a:pt x="365760" y="274845"/>
                      <a:pt x="361920" y="283367"/>
                      <a:pt x="357188" y="283367"/>
                    </a:cubicBezTo>
                    <a:lnTo>
                      <a:pt x="100013" y="283367"/>
                    </a:lnTo>
                    <a:cubicBezTo>
                      <a:pt x="95281" y="283367"/>
                      <a:pt x="91440" y="274845"/>
                      <a:pt x="91440" y="264317"/>
                    </a:cubicBezTo>
                    <a:cubicBezTo>
                      <a:pt x="91440" y="253801"/>
                      <a:pt x="95281" y="245267"/>
                      <a:pt x="100013" y="245267"/>
                    </a:cubicBezTo>
                    <a:close/>
                    <a:moveTo>
                      <a:pt x="304804" y="47252"/>
                    </a:moveTo>
                    <a:lnTo>
                      <a:pt x="304804" y="152395"/>
                    </a:lnTo>
                    <a:lnTo>
                      <a:pt x="409935" y="152395"/>
                    </a:lnTo>
                    <a:close/>
                    <a:moveTo>
                      <a:pt x="38100" y="38095"/>
                    </a:moveTo>
                    <a:lnTo>
                      <a:pt x="38100" y="571495"/>
                    </a:lnTo>
                    <a:lnTo>
                      <a:pt x="419100" y="571495"/>
                    </a:lnTo>
                    <a:lnTo>
                      <a:pt x="419100" y="190495"/>
                    </a:lnTo>
                    <a:lnTo>
                      <a:pt x="304800" y="190495"/>
                    </a:lnTo>
                    <a:cubicBezTo>
                      <a:pt x="283845" y="190495"/>
                      <a:pt x="266700" y="173350"/>
                      <a:pt x="266700" y="152395"/>
                    </a:cubicBezTo>
                    <a:lnTo>
                      <a:pt x="266700" y="38095"/>
                    </a:lnTo>
                    <a:close/>
                    <a:moveTo>
                      <a:pt x="38100" y="0"/>
                    </a:moveTo>
                    <a:lnTo>
                      <a:pt x="303263" y="0"/>
                    </a:lnTo>
                    <a:lnTo>
                      <a:pt x="303708" y="0"/>
                    </a:lnTo>
                    <a:lnTo>
                      <a:pt x="304800" y="0"/>
                    </a:lnTo>
                    <a:lnTo>
                      <a:pt x="304800" y="203"/>
                    </a:lnTo>
                    <a:cubicBezTo>
                      <a:pt x="309220" y="521"/>
                      <a:pt x="313563" y="2159"/>
                      <a:pt x="316954" y="5537"/>
                    </a:cubicBezTo>
                    <a:lnTo>
                      <a:pt x="451650" y="140246"/>
                    </a:lnTo>
                    <a:cubicBezTo>
                      <a:pt x="455028" y="143624"/>
                      <a:pt x="456667" y="147968"/>
                      <a:pt x="456971" y="152400"/>
                    </a:cubicBezTo>
                    <a:lnTo>
                      <a:pt x="457200" y="152400"/>
                    </a:lnTo>
                    <a:lnTo>
                      <a:pt x="457200" y="153518"/>
                    </a:lnTo>
                    <a:lnTo>
                      <a:pt x="457200" y="153899"/>
                    </a:lnTo>
                    <a:lnTo>
                      <a:pt x="457200" y="571500"/>
                    </a:lnTo>
                    <a:cubicBezTo>
                      <a:pt x="457200" y="592455"/>
                      <a:pt x="440055" y="609600"/>
                      <a:pt x="419100" y="609600"/>
                    </a:cubicBezTo>
                    <a:lnTo>
                      <a:pt x="38100" y="609600"/>
                    </a:lnTo>
                    <a:cubicBezTo>
                      <a:pt x="17145" y="609600"/>
                      <a:pt x="0" y="592455"/>
                      <a:pt x="0" y="571500"/>
                    </a:cubicBezTo>
                    <a:lnTo>
                      <a:pt x="0" y="38100"/>
                    </a:lnTo>
                    <a:cubicBezTo>
                      <a:pt x="0" y="17145"/>
                      <a:pt x="17145" y="0"/>
                      <a:pt x="38100" y="0"/>
                    </a:cubicBezTo>
                    <a:close/>
                  </a:path>
                </a:pathLst>
              </a:custGeom>
              <a:solidFill>
                <a:schemeClr val="tx2"/>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
          <p:nvSpPr>
            <p:cNvPr id="22" name="TextBox 21">
              <a:extLst>
                <a:ext uri="{FF2B5EF4-FFF2-40B4-BE49-F238E27FC236}">
                  <a16:creationId xmlns:a16="http://schemas.microsoft.com/office/drawing/2014/main" xmlns="" id="{E551D518-14EB-064A-A7F1-E1EE7192D8B7}"/>
                </a:ext>
              </a:extLst>
            </p:cNvPr>
            <p:cNvSpPr txBox="1"/>
            <p:nvPr/>
          </p:nvSpPr>
          <p:spPr>
            <a:xfrm>
              <a:off x="9742939" y="6175396"/>
              <a:ext cx="2199025" cy="387798"/>
            </a:xfrm>
            <a:prstGeom prst="rect">
              <a:avLst/>
            </a:prstGeom>
          </p:spPr>
          <p:txBody>
            <a:bodyPr wrap="square" lIns="0" tIns="0" rIns="0" bIns="0" rtlCol="0">
              <a:spAutoFit/>
            </a:bodyPr>
            <a:lstStyle/>
            <a:p>
              <a:pPr algn="ctr">
                <a:lnSpc>
                  <a:spcPct val="90000"/>
                </a:lnSpc>
                <a:spcBef>
                  <a:spcPts val="600"/>
                </a:spcBef>
              </a:pPr>
              <a:r>
                <a:rPr lang="en-US" sz="1400" dirty="0">
                  <a:solidFill>
                    <a:srgbClr val="002663"/>
                  </a:solidFill>
                  <a:latin typeface="Arial" panose="020B0604020202020204" pitchFamily="34" charset="0"/>
                </a:rPr>
                <a:t>Merchant account details to </a:t>
              </a:r>
              <a:r>
                <a:rPr lang="en-US" sz="1400" dirty="0" err="1">
                  <a:solidFill>
                    <a:srgbClr val="002663"/>
                  </a:solidFill>
                  <a:latin typeface="Arial" panose="020B0604020202020204" pitchFamily="34" charset="0"/>
                </a:rPr>
                <a:t>Cardrefresher</a:t>
              </a:r>
              <a:endParaRPr lang="en-US" sz="1400" dirty="0">
                <a:solidFill>
                  <a:srgbClr val="002663"/>
                </a:solidFill>
                <a:latin typeface="Arial" panose="020B0604020202020204" pitchFamily="34" charset="0"/>
              </a:endParaRPr>
            </a:p>
          </p:txBody>
        </p:sp>
        <p:sp>
          <p:nvSpPr>
            <p:cNvPr id="25" name="TextBox 24">
              <a:extLst>
                <a:ext uri="{FF2B5EF4-FFF2-40B4-BE49-F238E27FC236}">
                  <a16:creationId xmlns:a16="http://schemas.microsoft.com/office/drawing/2014/main" xmlns="" id="{BE58712D-B0BE-9D44-AD86-E8B55731B4A0}"/>
                </a:ext>
              </a:extLst>
            </p:cNvPr>
            <p:cNvSpPr txBox="1"/>
            <p:nvPr/>
          </p:nvSpPr>
          <p:spPr>
            <a:xfrm>
              <a:off x="9870047" y="4367869"/>
              <a:ext cx="1799986" cy="387798"/>
            </a:xfrm>
            <a:prstGeom prst="rect">
              <a:avLst/>
            </a:prstGeom>
          </p:spPr>
          <p:txBody>
            <a:bodyPr wrap="square" lIns="0" tIns="0" rIns="0" bIns="0" rtlCol="0">
              <a:spAutoFit/>
            </a:bodyPr>
            <a:lstStyle/>
            <a:p>
              <a:pPr algn="ctr">
                <a:lnSpc>
                  <a:spcPct val="90000"/>
                </a:lnSpc>
                <a:spcBef>
                  <a:spcPts val="600"/>
                </a:spcBef>
              </a:pPr>
              <a:r>
                <a:rPr lang="en-US" sz="1400" dirty="0" err="1">
                  <a:solidFill>
                    <a:schemeClr val="accent1"/>
                  </a:solidFill>
                  <a:latin typeface="Arial" panose="020B0604020202020204" pitchFamily="34" charset="0"/>
                </a:rPr>
                <a:t>Cardrefresher</a:t>
              </a:r>
              <a:r>
                <a:rPr lang="en-US" sz="1400" dirty="0">
                  <a:solidFill>
                    <a:schemeClr val="accent1"/>
                  </a:solidFill>
                  <a:latin typeface="Arial" panose="020B0604020202020204" pitchFamily="34" charset="0"/>
                </a:rPr>
                <a:t> updates to Merchant</a:t>
              </a:r>
            </a:p>
          </p:txBody>
        </p:sp>
        <p:sp>
          <p:nvSpPr>
            <p:cNvPr id="6" name="Arc 5">
              <a:extLst>
                <a:ext uri="{FF2B5EF4-FFF2-40B4-BE49-F238E27FC236}">
                  <a16:creationId xmlns:a16="http://schemas.microsoft.com/office/drawing/2014/main" xmlns="" id="{777B30AD-5C83-2445-A505-54B4ADC1398A}"/>
                </a:ext>
              </a:extLst>
            </p:cNvPr>
            <p:cNvSpPr/>
            <p:nvPr/>
          </p:nvSpPr>
          <p:spPr>
            <a:xfrm flipV="1">
              <a:off x="11097284" y="4638584"/>
              <a:ext cx="1799986" cy="1799986"/>
            </a:xfrm>
            <a:prstGeom prst="arc">
              <a:avLst>
                <a:gd name="adj1" fmla="val 16200000"/>
                <a:gd name="adj2" fmla="val 5680414"/>
              </a:avLst>
            </a:prstGeom>
            <a:ln w="38100">
              <a:solidFill>
                <a:schemeClr val="accent1"/>
              </a:solidFill>
              <a:tailEnd type="triangle" w="lg"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latin typeface="Arial" panose="020B0604020202020204" pitchFamily="34" charset="0"/>
              </a:endParaRPr>
            </a:p>
          </p:txBody>
        </p:sp>
        <p:sp>
          <p:nvSpPr>
            <p:cNvPr id="21" name="Arc 20">
              <a:extLst>
                <a:ext uri="{FF2B5EF4-FFF2-40B4-BE49-F238E27FC236}">
                  <a16:creationId xmlns:a16="http://schemas.microsoft.com/office/drawing/2014/main" xmlns="" id="{77C93B54-9F3E-C049-9AD0-BE10C04FCAE3}"/>
                </a:ext>
              </a:extLst>
            </p:cNvPr>
            <p:cNvSpPr/>
            <p:nvPr/>
          </p:nvSpPr>
          <p:spPr>
            <a:xfrm flipH="1">
              <a:off x="8655246" y="4634192"/>
              <a:ext cx="1754170" cy="1754170"/>
            </a:xfrm>
            <a:prstGeom prst="arc">
              <a:avLst>
                <a:gd name="adj1" fmla="val 16200000"/>
                <a:gd name="adj2" fmla="val 5705690"/>
              </a:avLst>
            </a:prstGeom>
            <a:ln w="38100">
              <a:solidFill>
                <a:schemeClr val="tx2"/>
              </a:solidFill>
              <a:tailEnd type="triangle" w="lg"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latin typeface="Arial" panose="020B0604020202020204" pitchFamily="34" charset="0"/>
              </a:endParaRPr>
            </a:p>
          </p:txBody>
        </p:sp>
      </p:grpSp>
      <p:sp>
        <p:nvSpPr>
          <p:cNvPr id="23" name="TextBox 22">
            <a:extLst>
              <a:ext uri="{FF2B5EF4-FFF2-40B4-BE49-F238E27FC236}">
                <a16:creationId xmlns:a16="http://schemas.microsoft.com/office/drawing/2014/main" xmlns="" id="{2D527427-92C9-DF40-84A0-6DBB9CCDAE51}"/>
              </a:ext>
            </a:extLst>
          </p:cNvPr>
          <p:cNvSpPr txBox="1"/>
          <p:nvPr/>
        </p:nvSpPr>
        <p:spPr>
          <a:xfrm>
            <a:off x="10474036" y="-17729"/>
            <a:ext cx="3343564" cy="677108"/>
          </a:xfrm>
          <a:prstGeom prst="rect">
            <a:avLst/>
          </a:prstGeom>
          <a:solidFill>
            <a:srgbClr val="FFFF00"/>
          </a:solidFill>
        </p:spPr>
        <p:txBody>
          <a:bodyPr wrap="square" lIns="91440" tIns="91440" rIns="91440" bIns="91440" rtlCol="0">
            <a:spAutoFit/>
          </a:bodyPr>
          <a:lstStyle/>
          <a:p>
            <a:pPr>
              <a:spcBef>
                <a:spcPts val="1000"/>
              </a:spcBef>
            </a:pPr>
            <a:r>
              <a:rPr lang="en-US" sz="1600" dirty="0">
                <a:solidFill>
                  <a:srgbClr val="FF0000"/>
                </a:solidFill>
                <a:latin typeface="Arial" panose="020B0604020202020204" pitchFamily="34" charset="0"/>
                <a:cs typeface="Arial" panose="020B0604020202020204" pitchFamily="34" charset="0"/>
              </a:rPr>
              <a:t>Confirm your Partner’s eligibility </a:t>
            </a:r>
            <a:r>
              <a:rPr lang="en-US" sz="1600" b="1" dirty="0">
                <a:solidFill>
                  <a:srgbClr val="FF0000"/>
                </a:solidFill>
                <a:latin typeface="Arial" panose="020B0604020202020204" pitchFamily="34" charset="0"/>
                <a:cs typeface="Arial" panose="020B0604020202020204" pitchFamily="34" charset="0"/>
              </a:rPr>
              <a:t>BEFORE</a:t>
            </a:r>
            <a:r>
              <a:rPr lang="en-US" sz="1600" dirty="0">
                <a:solidFill>
                  <a:srgbClr val="FF0000"/>
                </a:solidFill>
                <a:latin typeface="Arial" panose="020B0604020202020204" pitchFamily="34" charset="0"/>
                <a:cs typeface="Arial" panose="020B0604020202020204" pitchFamily="34" charset="0"/>
              </a:rPr>
              <a:t> discussing this asset.</a:t>
            </a:r>
          </a:p>
        </p:txBody>
      </p:sp>
      <p:sp>
        <p:nvSpPr>
          <p:cNvPr id="24" name="Freeform 23">
            <a:extLst>
              <a:ext uri="{FF2B5EF4-FFF2-40B4-BE49-F238E27FC236}">
                <a16:creationId xmlns:a16="http://schemas.microsoft.com/office/drawing/2014/main" xmlns="" id="{A1A62600-8C63-6E40-80E6-6361BFB29A1B}"/>
              </a:ext>
            </a:extLst>
          </p:cNvPr>
          <p:cNvSpPr/>
          <p:nvPr/>
        </p:nvSpPr>
        <p:spPr>
          <a:xfrm flipH="1">
            <a:off x="549822" y="5647444"/>
            <a:ext cx="565739" cy="566038"/>
          </a:xfrm>
          <a:custGeom>
            <a:avLst/>
            <a:gdLst>
              <a:gd name="connsiteX0" fmla="*/ 341492 w 565739"/>
              <a:gd name="connsiteY0" fmla="*/ 272414 h 566038"/>
              <a:gd name="connsiteX1" fmla="*/ 250001 w 565739"/>
              <a:gd name="connsiteY1" fmla="*/ 272414 h 566038"/>
              <a:gd name="connsiteX2" fmla="*/ 183809 w 565739"/>
              <a:gd name="connsiteY2" fmla="*/ 341934 h 566038"/>
              <a:gd name="connsiteX3" fmla="*/ 263082 w 565739"/>
              <a:gd name="connsiteY3" fmla="*/ 411276 h 566038"/>
              <a:gd name="connsiteX4" fmla="*/ 263082 w 565739"/>
              <a:gd name="connsiteY4" fmla="*/ 437324 h 566038"/>
              <a:gd name="connsiteX5" fmla="*/ 282094 w 565739"/>
              <a:gd name="connsiteY5" fmla="*/ 456374 h 566038"/>
              <a:gd name="connsiteX6" fmla="*/ 301093 w 565739"/>
              <a:gd name="connsiteY6" fmla="*/ 437324 h 566038"/>
              <a:gd name="connsiteX7" fmla="*/ 301093 w 565739"/>
              <a:gd name="connsiteY7" fmla="*/ 410234 h 566038"/>
              <a:gd name="connsiteX8" fmla="*/ 380252 w 565739"/>
              <a:gd name="connsiteY8" fmla="*/ 346938 h 566038"/>
              <a:gd name="connsiteX9" fmla="*/ 380925 w 565739"/>
              <a:gd name="connsiteY9" fmla="*/ 345071 h 566038"/>
              <a:gd name="connsiteX10" fmla="*/ 381929 w 565739"/>
              <a:gd name="connsiteY10" fmla="*/ 340092 h 566038"/>
              <a:gd name="connsiteX11" fmla="*/ 369165 w 565739"/>
              <a:gd name="connsiteY11" fmla="*/ 324230 h 566038"/>
              <a:gd name="connsiteX12" fmla="*/ 350953 w 565739"/>
              <a:gd name="connsiteY12" fmla="*/ 332549 h 566038"/>
              <a:gd name="connsiteX13" fmla="*/ 350166 w 565739"/>
              <a:gd name="connsiteY13" fmla="*/ 334530 h 566038"/>
              <a:gd name="connsiteX14" fmla="*/ 277827 w 565739"/>
              <a:gd name="connsiteY14" fmla="*/ 382193 h 566038"/>
              <a:gd name="connsiteX15" fmla="*/ 218746 w 565739"/>
              <a:gd name="connsiteY15" fmla="*/ 343902 h 566038"/>
              <a:gd name="connsiteX16" fmla="*/ 283034 w 565739"/>
              <a:gd name="connsiteY16" fmla="*/ 294626 h 566038"/>
              <a:gd name="connsiteX17" fmla="*/ 341492 w 565739"/>
              <a:gd name="connsiteY17" fmla="*/ 272414 h 566038"/>
              <a:gd name="connsiteX18" fmla="*/ 282087 w 565739"/>
              <a:gd name="connsiteY18" fmla="*/ 109667 h 566038"/>
              <a:gd name="connsiteX19" fmla="*/ 263075 w 565739"/>
              <a:gd name="connsiteY19" fmla="*/ 128717 h 566038"/>
              <a:gd name="connsiteX20" fmla="*/ 263075 w 565739"/>
              <a:gd name="connsiteY20" fmla="*/ 155832 h 566038"/>
              <a:gd name="connsiteX21" fmla="*/ 191041 w 565739"/>
              <a:gd name="connsiteY21" fmla="*/ 210048 h 566038"/>
              <a:gd name="connsiteX22" fmla="*/ 190253 w 565739"/>
              <a:gd name="connsiteY22" fmla="*/ 211839 h 566038"/>
              <a:gd name="connsiteX23" fmla="*/ 191726 w 565739"/>
              <a:gd name="connsiteY23" fmla="*/ 226621 h 566038"/>
              <a:gd name="connsiteX24" fmla="*/ 205671 w 565739"/>
              <a:gd name="connsiteY24" fmla="*/ 234013 h 566038"/>
              <a:gd name="connsiteX25" fmla="*/ 218676 w 565739"/>
              <a:gd name="connsiteY25" fmla="*/ 226647 h 566038"/>
              <a:gd name="connsiteX26" fmla="*/ 219603 w 565739"/>
              <a:gd name="connsiteY26" fmla="*/ 224691 h 566038"/>
              <a:gd name="connsiteX27" fmla="*/ 285617 w 565739"/>
              <a:gd name="connsiteY27" fmla="*/ 184508 h 566038"/>
              <a:gd name="connsiteX28" fmla="*/ 336583 w 565739"/>
              <a:gd name="connsiteY28" fmla="*/ 218493 h 566038"/>
              <a:gd name="connsiteX29" fmla="*/ 269107 w 565739"/>
              <a:gd name="connsiteY29" fmla="*/ 266449 h 566038"/>
              <a:gd name="connsiteX30" fmla="*/ 250007 w 565739"/>
              <a:gd name="connsiteY30" fmla="*/ 272405 h 566038"/>
              <a:gd name="connsiteX31" fmla="*/ 341497 w 565739"/>
              <a:gd name="connsiteY31" fmla="*/ 272405 h 566038"/>
              <a:gd name="connsiteX32" fmla="*/ 371533 w 565739"/>
              <a:gd name="connsiteY32" fmla="*/ 220805 h 566038"/>
              <a:gd name="connsiteX33" fmla="*/ 301099 w 565739"/>
              <a:gd name="connsiteY33" fmla="*/ 154892 h 566038"/>
              <a:gd name="connsiteX34" fmla="*/ 301099 w 565739"/>
              <a:gd name="connsiteY34" fmla="*/ 128717 h 566038"/>
              <a:gd name="connsiteX35" fmla="*/ 282087 w 565739"/>
              <a:gd name="connsiteY35" fmla="*/ 109667 h 566038"/>
              <a:gd name="connsiteX36" fmla="*/ 260359 w 565739"/>
              <a:gd name="connsiteY36" fmla="*/ 767 h 566038"/>
              <a:gd name="connsiteX37" fmla="*/ 123779 w 565739"/>
              <a:gd name="connsiteY37" fmla="*/ 48586 h 566038"/>
              <a:gd name="connsiteX38" fmla="*/ 22179 w 565739"/>
              <a:gd name="connsiteY38" fmla="*/ 392756 h 566038"/>
              <a:gd name="connsiteX39" fmla="*/ 338409 w 565739"/>
              <a:gd name="connsiteY39" fmla="*/ 560396 h 566038"/>
              <a:gd name="connsiteX40" fmla="*/ 565739 w 565739"/>
              <a:gd name="connsiteY40" fmla="*/ 283536 h 566038"/>
              <a:gd name="connsiteX41" fmla="*/ 565739 w 565739"/>
              <a:gd name="connsiteY41" fmla="*/ 272106 h 566038"/>
              <a:gd name="connsiteX42" fmla="*/ 545419 w 565739"/>
              <a:gd name="connsiteY42" fmla="*/ 254326 h 566038"/>
              <a:gd name="connsiteX43" fmla="*/ 527639 w 565739"/>
              <a:gd name="connsiteY43" fmla="*/ 273376 h 566038"/>
              <a:gd name="connsiteX44" fmla="*/ 527639 w 565739"/>
              <a:gd name="connsiteY44" fmla="*/ 283536 h 566038"/>
              <a:gd name="connsiteX45" fmla="*/ 330789 w 565739"/>
              <a:gd name="connsiteY45" fmla="*/ 524836 h 566038"/>
              <a:gd name="connsiteX46" fmla="*/ 56469 w 565739"/>
              <a:gd name="connsiteY46" fmla="*/ 378786 h 566038"/>
              <a:gd name="connsiteX47" fmla="*/ 144099 w 565739"/>
              <a:gd name="connsiteY47" fmla="*/ 80336 h 566038"/>
              <a:gd name="connsiteX48" fmla="*/ 455249 w 565739"/>
              <a:gd name="connsiteY48" fmla="*/ 107006 h 566038"/>
              <a:gd name="connsiteX49" fmla="*/ 480649 w 565739"/>
              <a:gd name="connsiteY49" fmla="*/ 132406 h 566038"/>
              <a:gd name="connsiteX50" fmla="*/ 450169 w 565739"/>
              <a:gd name="connsiteY50" fmla="*/ 132406 h 566038"/>
              <a:gd name="connsiteX51" fmla="*/ 431119 w 565739"/>
              <a:gd name="connsiteY51" fmla="*/ 151456 h 566038"/>
              <a:gd name="connsiteX52" fmla="*/ 450169 w 565739"/>
              <a:gd name="connsiteY52" fmla="*/ 170506 h 566038"/>
              <a:gd name="connsiteX53" fmla="*/ 525099 w 565739"/>
              <a:gd name="connsiteY53" fmla="*/ 170506 h 566038"/>
              <a:gd name="connsiteX54" fmla="*/ 544149 w 565739"/>
              <a:gd name="connsiteY54" fmla="*/ 151456 h 566038"/>
              <a:gd name="connsiteX55" fmla="*/ 544149 w 565739"/>
              <a:gd name="connsiteY55" fmla="*/ 76526 h 566038"/>
              <a:gd name="connsiteX56" fmla="*/ 525099 w 565739"/>
              <a:gd name="connsiteY56" fmla="*/ 57476 h 566038"/>
              <a:gd name="connsiteX57" fmla="*/ 506049 w 565739"/>
              <a:gd name="connsiteY57" fmla="*/ 76526 h 566038"/>
              <a:gd name="connsiteX58" fmla="*/ 506049 w 565739"/>
              <a:gd name="connsiteY58" fmla="*/ 107006 h 566038"/>
              <a:gd name="connsiteX59" fmla="*/ 480649 w 565739"/>
              <a:gd name="connsiteY59" fmla="*/ 81606 h 566038"/>
              <a:gd name="connsiteX60" fmla="*/ 260359 w 565739"/>
              <a:gd name="connsiteY60" fmla="*/ 767 h 56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65739" h="566038">
                <a:moveTo>
                  <a:pt x="341492" y="272414"/>
                </a:moveTo>
                <a:lnTo>
                  <a:pt x="250001" y="272414"/>
                </a:lnTo>
                <a:cubicBezTo>
                  <a:pt x="207786" y="286765"/>
                  <a:pt x="183809" y="304710"/>
                  <a:pt x="183809" y="341934"/>
                </a:cubicBezTo>
                <a:cubicBezTo>
                  <a:pt x="183809" y="379183"/>
                  <a:pt x="215698" y="406247"/>
                  <a:pt x="263082" y="411276"/>
                </a:cubicBezTo>
                <a:lnTo>
                  <a:pt x="263082" y="437324"/>
                </a:lnTo>
                <a:cubicBezTo>
                  <a:pt x="263082" y="447852"/>
                  <a:pt x="271591" y="456374"/>
                  <a:pt x="282094" y="456374"/>
                </a:cubicBezTo>
                <a:cubicBezTo>
                  <a:pt x="292584" y="456374"/>
                  <a:pt x="301093" y="447852"/>
                  <a:pt x="301093" y="437324"/>
                </a:cubicBezTo>
                <a:lnTo>
                  <a:pt x="301093" y="410234"/>
                </a:lnTo>
                <a:cubicBezTo>
                  <a:pt x="337250" y="405701"/>
                  <a:pt x="367819" y="381253"/>
                  <a:pt x="380252" y="346938"/>
                </a:cubicBezTo>
                <a:lnTo>
                  <a:pt x="380925" y="345071"/>
                </a:lnTo>
                <a:cubicBezTo>
                  <a:pt x="381522" y="343471"/>
                  <a:pt x="381865" y="341794"/>
                  <a:pt x="381929" y="340092"/>
                </a:cubicBezTo>
                <a:cubicBezTo>
                  <a:pt x="381979" y="332663"/>
                  <a:pt x="376379" y="325945"/>
                  <a:pt x="369165" y="324230"/>
                </a:cubicBezTo>
                <a:cubicBezTo>
                  <a:pt x="361952" y="322503"/>
                  <a:pt x="354243" y="325894"/>
                  <a:pt x="350953" y="332549"/>
                </a:cubicBezTo>
                <a:lnTo>
                  <a:pt x="350166" y="334530"/>
                </a:lnTo>
                <a:cubicBezTo>
                  <a:pt x="339473" y="364883"/>
                  <a:pt x="309894" y="384377"/>
                  <a:pt x="277827" y="382193"/>
                </a:cubicBezTo>
                <a:cubicBezTo>
                  <a:pt x="240832" y="382193"/>
                  <a:pt x="218746" y="367880"/>
                  <a:pt x="218746" y="343902"/>
                </a:cubicBezTo>
                <a:cubicBezTo>
                  <a:pt x="218746" y="320382"/>
                  <a:pt x="233161" y="309333"/>
                  <a:pt x="283034" y="294626"/>
                </a:cubicBezTo>
                <a:cubicBezTo>
                  <a:pt x="306199" y="288010"/>
                  <a:pt x="326303" y="281545"/>
                  <a:pt x="341492" y="272414"/>
                </a:cubicBezTo>
                <a:close/>
                <a:moveTo>
                  <a:pt x="282087" y="109667"/>
                </a:moveTo>
                <a:cubicBezTo>
                  <a:pt x="271597" y="109667"/>
                  <a:pt x="263075" y="118201"/>
                  <a:pt x="263075" y="128717"/>
                </a:cubicBezTo>
                <a:lnTo>
                  <a:pt x="263075" y="155832"/>
                </a:lnTo>
                <a:cubicBezTo>
                  <a:pt x="231160" y="159819"/>
                  <a:pt x="203753" y="180444"/>
                  <a:pt x="191041" y="210048"/>
                </a:cubicBezTo>
                <a:lnTo>
                  <a:pt x="190253" y="211839"/>
                </a:lnTo>
                <a:cubicBezTo>
                  <a:pt x="188247" y="216703"/>
                  <a:pt x="188793" y="222253"/>
                  <a:pt x="191726" y="226621"/>
                </a:cubicBezTo>
                <a:cubicBezTo>
                  <a:pt x="194660" y="230990"/>
                  <a:pt x="200426" y="234038"/>
                  <a:pt x="205671" y="234013"/>
                </a:cubicBezTo>
                <a:cubicBezTo>
                  <a:pt x="210980" y="233937"/>
                  <a:pt x="215882" y="231168"/>
                  <a:pt x="218676" y="226647"/>
                </a:cubicBezTo>
                <a:lnTo>
                  <a:pt x="219603" y="224691"/>
                </a:lnTo>
                <a:cubicBezTo>
                  <a:pt x="230741" y="198504"/>
                  <a:pt x="257296" y="182349"/>
                  <a:pt x="285617" y="184508"/>
                </a:cubicBezTo>
                <a:cubicBezTo>
                  <a:pt x="316593" y="184508"/>
                  <a:pt x="336583" y="197856"/>
                  <a:pt x="336583" y="218493"/>
                </a:cubicBezTo>
                <a:cubicBezTo>
                  <a:pt x="336583" y="242750"/>
                  <a:pt x="321393" y="250929"/>
                  <a:pt x="269107" y="266449"/>
                </a:cubicBezTo>
                <a:cubicBezTo>
                  <a:pt x="262376" y="268392"/>
                  <a:pt x="256014" y="270360"/>
                  <a:pt x="250007" y="272405"/>
                </a:cubicBezTo>
                <a:lnTo>
                  <a:pt x="341497" y="272405"/>
                </a:lnTo>
                <a:cubicBezTo>
                  <a:pt x="360281" y="261115"/>
                  <a:pt x="371533" y="245722"/>
                  <a:pt x="371533" y="220805"/>
                </a:cubicBezTo>
                <a:cubicBezTo>
                  <a:pt x="371533" y="186248"/>
                  <a:pt x="342717" y="160188"/>
                  <a:pt x="301099" y="154892"/>
                </a:cubicBezTo>
                <a:lnTo>
                  <a:pt x="301099" y="128717"/>
                </a:lnTo>
                <a:cubicBezTo>
                  <a:pt x="301099" y="118201"/>
                  <a:pt x="292590" y="109667"/>
                  <a:pt x="282087" y="109667"/>
                </a:cubicBezTo>
                <a:close/>
                <a:moveTo>
                  <a:pt x="260359" y="767"/>
                </a:moveTo>
                <a:cubicBezTo>
                  <a:pt x="212778" y="4295"/>
                  <a:pt x="165689" y="20011"/>
                  <a:pt x="123779" y="48586"/>
                </a:cubicBezTo>
                <a:cubicBezTo>
                  <a:pt x="12019" y="124786"/>
                  <a:pt x="-29891" y="268296"/>
                  <a:pt x="22179" y="392756"/>
                </a:cubicBezTo>
                <a:cubicBezTo>
                  <a:pt x="74249" y="517216"/>
                  <a:pt x="206329" y="587066"/>
                  <a:pt x="338409" y="560396"/>
                </a:cubicBezTo>
                <a:cubicBezTo>
                  <a:pt x="470489" y="533726"/>
                  <a:pt x="565739" y="418156"/>
                  <a:pt x="565739" y="283536"/>
                </a:cubicBezTo>
                <a:lnTo>
                  <a:pt x="565739" y="272106"/>
                </a:lnTo>
                <a:cubicBezTo>
                  <a:pt x="564469" y="261946"/>
                  <a:pt x="555579" y="253056"/>
                  <a:pt x="545419" y="254326"/>
                </a:cubicBezTo>
                <a:cubicBezTo>
                  <a:pt x="535259" y="254326"/>
                  <a:pt x="527639" y="263216"/>
                  <a:pt x="527639" y="273376"/>
                </a:cubicBezTo>
                <a:lnTo>
                  <a:pt x="527639" y="283536"/>
                </a:lnTo>
                <a:cubicBezTo>
                  <a:pt x="527639" y="400376"/>
                  <a:pt x="445089" y="501976"/>
                  <a:pt x="330789" y="524836"/>
                </a:cubicBezTo>
                <a:cubicBezTo>
                  <a:pt x="216489" y="547696"/>
                  <a:pt x="102189" y="486736"/>
                  <a:pt x="56469" y="378786"/>
                </a:cubicBezTo>
                <a:cubicBezTo>
                  <a:pt x="10749" y="270836"/>
                  <a:pt x="47579" y="146376"/>
                  <a:pt x="144099" y="80336"/>
                </a:cubicBezTo>
                <a:cubicBezTo>
                  <a:pt x="240619" y="14296"/>
                  <a:pt x="370159" y="25726"/>
                  <a:pt x="455249" y="107006"/>
                </a:cubicBezTo>
                <a:lnTo>
                  <a:pt x="480649" y="132406"/>
                </a:lnTo>
                <a:lnTo>
                  <a:pt x="450169" y="132406"/>
                </a:lnTo>
                <a:cubicBezTo>
                  <a:pt x="440009" y="132406"/>
                  <a:pt x="431119" y="141296"/>
                  <a:pt x="431119" y="151456"/>
                </a:cubicBezTo>
                <a:cubicBezTo>
                  <a:pt x="431119" y="161616"/>
                  <a:pt x="440009" y="170506"/>
                  <a:pt x="450169" y="170506"/>
                </a:cubicBezTo>
                <a:lnTo>
                  <a:pt x="525099" y="170506"/>
                </a:lnTo>
                <a:cubicBezTo>
                  <a:pt x="535259" y="170506"/>
                  <a:pt x="544149" y="161616"/>
                  <a:pt x="544149" y="151456"/>
                </a:cubicBezTo>
                <a:lnTo>
                  <a:pt x="544149" y="76526"/>
                </a:lnTo>
                <a:cubicBezTo>
                  <a:pt x="544149" y="66366"/>
                  <a:pt x="535259" y="57476"/>
                  <a:pt x="525099" y="57476"/>
                </a:cubicBezTo>
                <a:cubicBezTo>
                  <a:pt x="514939" y="57476"/>
                  <a:pt x="506049" y="66366"/>
                  <a:pt x="506049" y="76526"/>
                </a:cubicBezTo>
                <a:lnTo>
                  <a:pt x="506049" y="107006"/>
                </a:lnTo>
                <a:lnTo>
                  <a:pt x="480649" y="81606"/>
                </a:lnTo>
                <a:cubicBezTo>
                  <a:pt x="420324" y="22868"/>
                  <a:pt x="339659" y="-5111"/>
                  <a:pt x="260359" y="76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8806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0EA3E13-5D37-4642-8C50-F24181319CEF}"/>
              </a:ext>
            </a:extLst>
          </p:cNvPr>
          <p:cNvSpPr>
            <a:spLocks noGrp="1"/>
          </p:cNvSpPr>
          <p:nvPr>
            <p:ph type="title"/>
          </p:nvPr>
        </p:nvSpPr>
        <p:spPr/>
        <p:txBody>
          <a:bodyPr>
            <a:spAutoFit/>
          </a:bodyPr>
          <a:lstStyle/>
          <a:p>
            <a:r>
              <a:rPr lang="en-US" dirty="0"/>
              <a:t>General American Express Talking Points</a:t>
            </a:r>
          </a:p>
        </p:txBody>
      </p:sp>
      <p:graphicFrame>
        <p:nvGraphicFramePr>
          <p:cNvPr id="4" name="Table 3">
            <a:extLst>
              <a:ext uri="{FF2B5EF4-FFF2-40B4-BE49-F238E27FC236}">
                <a16:creationId xmlns:a16="http://schemas.microsoft.com/office/drawing/2014/main" xmlns="" id="{ECE8B385-E7EC-7042-9C4A-88EAA61DFD54}"/>
              </a:ext>
            </a:extLst>
          </p:cNvPr>
          <p:cNvGraphicFramePr>
            <a:graphicFrameLocks noGrp="1"/>
          </p:cNvGraphicFramePr>
          <p:nvPr>
            <p:extLst>
              <p:ext uri="{D42A27DB-BD31-4B8C-83A1-F6EECF244321}">
                <p14:modId xmlns:p14="http://schemas.microsoft.com/office/powerpoint/2010/main" val="2576628061"/>
              </p:ext>
            </p:extLst>
          </p:nvPr>
        </p:nvGraphicFramePr>
        <p:xfrm>
          <a:off x="560717" y="1097280"/>
          <a:ext cx="12731816" cy="5049792"/>
        </p:xfrm>
        <a:graphic>
          <a:graphicData uri="http://schemas.openxmlformats.org/drawingml/2006/table">
            <a:tbl>
              <a:tblPr firstRow="1" firstCol="1" bandRow="1">
                <a:tableStyleId>{69CF1AB2-1976-4502-BF36-3FF5EA218861}</a:tableStyleId>
              </a:tblPr>
              <a:tblGrid>
                <a:gridCol w="6473928">
                  <a:extLst>
                    <a:ext uri="{9D8B030D-6E8A-4147-A177-3AD203B41FA5}">
                      <a16:colId xmlns:a16="http://schemas.microsoft.com/office/drawing/2014/main" xmlns="" val="20000"/>
                    </a:ext>
                  </a:extLst>
                </a:gridCol>
                <a:gridCol w="2460608">
                  <a:extLst>
                    <a:ext uri="{9D8B030D-6E8A-4147-A177-3AD203B41FA5}">
                      <a16:colId xmlns:a16="http://schemas.microsoft.com/office/drawing/2014/main" xmlns="" val="20001"/>
                    </a:ext>
                  </a:extLst>
                </a:gridCol>
                <a:gridCol w="3797280">
                  <a:extLst>
                    <a:ext uri="{9D8B030D-6E8A-4147-A177-3AD203B41FA5}">
                      <a16:colId xmlns:a16="http://schemas.microsoft.com/office/drawing/2014/main" xmlns="" val="20002"/>
                    </a:ext>
                  </a:extLst>
                </a:gridCol>
              </a:tblGrid>
              <a:tr h="447312">
                <a:tc>
                  <a:txBody>
                    <a:bodyPr/>
                    <a:lstStyle/>
                    <a:p>
                      <a:pPr marL="91440" marR="0" algn="ctr">
                        <a:spcBef>
                          <a:spcPts val="0"/>
                        </a:spcBef>
                        <a:spcAft>
                          <a:spcPts val="0"/>
                        </a:spcAft>
                      </a:pPr>
                      <a:r>
                        <a:rPr lang="en-US" sz="1800" b="0" i="0" dirty="0">
                          <a:solidFill>
                            <a:schemeClr val="bg1"/>
                          </a:solidFill>
                          <a:effectLst/>
                          <a:latin typeface="Cambria" panose="02040503050406030204" pitchFamily="18" charset="0"/>
                        </a:rPr>
                        <a:t>Claim/Approved Copy</a:t>
                      </a:r>
                      <a:endParaRPr lang="en-US" sz="1800" b="0" i="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txBody>
                  <a:tcPr marL="32320" marR="32320" marT="0" marB="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solidFill>
                      <a:schemeClr val="accent1"/>
                    </a:solidFill>
                  </a:tcPr>
                </a:tc>
                <a:tc>
                  <a:txBody>
                    <a:bodyPr/>
                    <a:lstStyle/>
                    <a:p>
                      <a:pPr marL="0" marR="0" algn="ctr">
                        <a:spcBef>
                          <a:spcPts val="0"/>
                        </a:spcBef>
                        <a:spcAft>
                          <a:spcPts val="0"/>
                        </a:spcAft>
                      </a:pPr>
                      <a:r>
                        <a:rPr lang="en-US" sz="1800" b="0" i="0" dirty="0">
                          <a:solidFill>
                            <a:schemeClr val="bg1"/>
                          </a:solidFill>
                          <a:effectLst/>
                          <a:latin typeface="Cambria" panose="02040503050406030204" pitchFamily="18" charset="0"/>
                        </a:rPr>
                        <a:t>Disclosure</a:t>
                      </a:r>
                      <a:endParaRPr lang="en-US" sz="1800" b="0" i="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txBody>
                  <a:tcPr marL="32320" marR="3232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solidFill>
                      <a:schemeClr val="accent1"/>
                    </a:solidFill>
                  </a:tcPr>
                </a:tc>
                <a:tc>
                  <a:txBody>
                    <a:bodyPr/>
                    <a:lstStyle/>
                    <a:p>
                      <a:pPr marL="91440" marR="0" algn="ctr">
                        <a:spcBef>
                          <a:spcPts val="0"/>
                        </a:spcBef>
                        <a:spcAft>
                          <a:spcPts val="0"/>
                        </a:spcAft>
                      </a:pPr>
                      <a:r>
                        <a:rPr lang="en-US" sz="1800" b="0" i="0" dirty="0">
                          <a:solidFill>
                            <a:schemeClr val="bg1"/>
                          </a:solidFill>
                          <a:effectLst/>
                          <a:latin typeface="Cambria" panose="02040503050406030204" pitchFamily="18" charset="0"/>
                        </a:rPr>
                        <a:t>Guidelines</a:t>
                      </a:r>
                      <a:endParaRPr lang="en-US" sz="1800" b="0" i="0" dirty="0">
                        <a:solidFill>
                          <a:schemeClr val="bg1"/>
                        </a:solidFill>
                        <a:effectLst/>
                        <a:latin typeface="Cambria" panose="02040503050406030204" pitchFamily="18" charset="0"/>
                        <a:ea typeface="Calibri" panose="020F0502020204030204" pitchFamily="34" charset="0"/>
                        <a:cs typeface="Times New Roman" panose="02020603050405020304" pitchFamily="18" charset="0"/>
                      </a:endParaRPr>
                    </a:p>
                  </a:txBody>
                  <a:tcPr marL="0" marR="0" marT="0" marB="0" anchor="ctr">
                    <a:lnL w="9525"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solidFill>
                      <a:schemeClr val="accent1"/>
                    </a:solidFill>
                  </a:tcPr>
                </a:tc>
                <a:extLst>
                  <a:ext uri="{0D108BD9-81ED-4DB2-BD59-A6C34878D82A}">
                    <a16:rowId xmlns:a16="http://schemas.microsoft.com/office/drawing/2014/main" xmlns="" val="10000"/>
                  </a:ext>
                </a:extLst>
              </a:tr>
              <a:tr h="0">
                <a:tc>
                  <a:txBody>
                    <a:bodyPr/>
                    <a:lstStyle/>
                    <a:p>
                      <a:pPr marL="0" marR="0">
                        <a:spcBef>
                          <a:spcPts val="0"/>
                        </a:spcBef>
                        <a:spcAft>
                          <a:spcPts val="0"/>
                        </a:spcAft>
                      </a:pPr>
                      <a:r>
                        <a:rPr lang="en-US" sz="1400" b="0" dirty="0">
                          <a:solidFill>
                            <a:schemeClr val="tx2"/>
                          </a:solidFill>
                          <a:effectLst/>
                          <a:latin typeface="+mn-lt"/>
                        </a:rPr>
                        <a:t>In 2017, over 70% of global consumer billed business acquired was acquired through digital channels.</a:t>
                      </a: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B w="9525" cap="flat" cmpd="sng" algn="ctr">
                      <a:solidFill>
                        <a:schemeClr val="accent3"/>
                      </a:solidFill>
                      <a:prstDash val="solid"/>
                      <a:round/>
                      <a:headEnd type="none" w="med" len="med"/>
                      <a:tailEnd type="none" w="med" len="med"/>
                    </a:lnB>
                    <a:noFill/>
                  </a:tcPr>
                </a:tc>
                <a:tc>
                  <a:txBody>
                    <a:bodyPr/>
                    <a:lstStyle/>
                    <a:p>
                      <a:pPr marL="0" marR="0" algn="l">
                        <a:spcBef>
                          <a:spcPts val="0"/>
                        </a:spcBef>
                        <a:spcAft>
                          <a:spcPts val="0"/>
                        </a:spcAft>
                      </a:pPr>
                      <a:r>
                        <a:rPr lang="en-US" sz="1400" b="0" i="0" dirty="0">
                          <a:solidFill>
                            <a:schemeClr val="tx2"/>
                          </a:solidFill>
                          <a:effectLst/>
                          <a:latin typeface="+mn-lt"/>
                        </a:rPr>
                        <a:t>Disclosure: billed business acquired refers to the first 12 months of spending for a new customer acquired through a digital channel (mobile, tablet, web) vs. phone or direct mail. For customers acquired less than 12 months prior, internal estimates have been used for their expected spending over the 12 month period. </a:t>
                      </a:r>
                    </a:p>
                  </a:txBody>
                  <a:tcPr marT="91440" marB="91440" anchor="ctr">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B w="9525" cap="flat" cmpd="sng" algn="ctr">
                      <a:solidFill>
                        <a:schemeClr val="accent3"/>
                      </a:solidFill>
                      <a:prstDash val="solid"/>
                      <a:round/>
                      <a:headEnd type="none" w="med" len="med"/>
                      <a:tailEnd type="none" w="med" len="med"/>
                    </a:lnB>
                    <a:noFill/>
                  </a:tcPr>
                </a:tc>
                <a:tc>
                  <a:txBody>
                    <a:bodyPr/>
                    <a:lstStyle/>
                    <a:p>
                      <a:pPr marL="91440" marR="0" algn="ctr">
                        <a:spcBef>
                          <a:spcPts val="0"/>
                        </a:spcBef>
                        <a:spcAft>
                          <a:spcPts val="0"/>
                        </a:spcAft>
                      </a:pPr>
                      <a:r>
                        <a:rPr lang="en-US" sz="1400" b="0" i="0" dirty="0">
                          <a:solidFill>
                            <a:schemeClr val="tx2"/>
                          </a:solidFill>
                          <a:effectLst/>
                          <a:latin typeface="+mn-lt"/>
                        </a:rPr>
                        <a:t>N/A</a:t>
                      </a:r>
                    </a:p>
                  </a:txBody>
                  <a:tcPr marR="0" marT="91440" marB="91440" anchor="ctr">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B w="9525"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xmlns="" val="10001"/>
                  </a:ext>
                </a:extLst>
              </a:tr>
              <a:tr h="0">
                <a:tc>
                  <a:txBody>
                    <a:bodyPr/>
                    <a:lstStyle/>
                    <a:p>
                      <a:pPr marL="0" marR="0">
                        <a:spcBef>
                          <a:spcPts val="0"/>
                        </a:spcBef>
                        <a:spcAft>
                          <a:spcPts val="0"/>
                        </a:spcAft>
                      </a:pPr>
                      <a:r>
                        <a:rPr lang="en-US" sz="1400" b="0" dirty="0">
                          <a:solidFill>
                            <a:schemeClr val="tx2"/>
                          </a:solidFill>
                          <a:effectLst/>
                          <a:latin typeface="+mn-lt"/>
                          <a:ea typeface="Calibri" panose="020F0502020204030204" pitchFamily="34" charset="0"/>
                          <a:cs typeface="Times New Roman" panose="02020603050405020304" pitchFamily="18" charset="0"/>
                        </a:rPr>
                        <a:t>We introduced Pay It Plan It, a new mobile feature that gives U.S. lending customers a new way to pay for things they buy. With Pay It card members can use their American Express app to select smaller purchases and pay the purchase amount right away with a tap.</a:t>
                      </a: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tc>
                  <a:txBody>
                    <a:bodyPr/>
                    <a:lstStyle/>
                    <a:p>
                      <a:pPr marL="0" marR="0" algn="ctr">
                        <a:spcBef>
                          <a:spcPts val="0"/>
                        </a:spcBef>
                        <a:spcAft>
                          <a:spcPts val="0"/>
                        </a:spcAft>
                      </a:pPr>
                      <a:r>
                        <a:rPr lang="en-US" sz="1400" b="0" i="0" dirty="0">
                          <a:solidFill>
                            <a:schemeClr val="tx2"/>
                          </a:solidFill>
                          <a:effectLst/>
                          <a:latin typeface="+mn-lt"/>
                          <a:ea typeface="Calibri" panose="020F0502020204030204" pitchFamily="34" charset="0"/>
                          <a:cs typeface="Times New Roman" panose="02020603050405020304" pitchFamily="18" charset="0"/>
                        </a:rPr>
                        <a:t>N/A</a:t>
                      </a:r>
                    </a:p>
                  </a:txBody>
                  <a:tcPr marT="91440" marB="91440" anchor="ctr">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tc>
                  <a:txBody>
                    <a:bodyPr/>
                    <a:lstStyle/>
                    <a:p>
                      <a:pPr marL="91440" marR="0" algn="ctr">
                        <a:spcBef>
                          <a:spcPts val="0"/>
                        </a:spcBef>
                        <a:spcAft>
                          <a:spcPts val="0"/>
                        </a:spcAft>
                      </a:pPr>
                      <a:r>
                        <a:rPr lang="en-US" sz="1400" b="0" i="0" dirty="0">
                          <a:solidFill>
                            <a:schemeClr val="tx2"/>
                          </a:solidFill>
                          <a:effectLst/>
                          <a:latin typeface="+mn-lt"/>
                          <a:ea typeface="Calibri" panose="020F0502020204030204" pitchFamily="34" charset="0"/>
                          <a:cs typeface="Times New Roman" panose="02020603050405020304" pitchFamily="18" charset="0"/>
                        </a:rPr>
                        <a:t>N/A</a:t>
                      </a:r>
                    </a:p>
                  </a:txBody>
                  <a:tcPr marR="0" marT="91440" marB="91440" anchor="ctr">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solidFill>
                      <a:schemeClr val="accent4">
                        <a:alpha val="20000"/>
                      </a:schemeClr>
                    </a:solidFill>
                  </a:tcPr>
                </a:tc>
                <a:extLst>
                  <a:ext uri="{0D108BD9-81ED-4DB2-BD59-A6C34878D82A}">
                    <a16:rowId xmlns:a16="http://schemas.microsoft.com/office/drawing/2014/main" xmlns="" val="10002"/>
                  </a:ext>
                </a:extLst>
              </a:tr>
              <a:tr h="0">
                <a:tc>
                  <a:txBody>
                    <a:bodyPr/>
                    <a:lstStyle/>
                    <a:p>
                      <a:pPr marL="0" marR="0">
                        <a:spcBef>
                          <a:spcPts val="0"/>
                        </a:spcBef>
                        <a:spcAft>
                          <a:spcPts val="0"/>
                        </a:spcAft>
                      </a:pPr>
                      <a:r>
                        <a:rPr lang="en-US" sz="1400" b="0" dirty="0">
                          <a:solidFill>
                            <a:schemeClr val="tx2"/>
                          </a:solidFill>
                          <a:effectLst/>
                          <a:latin typeface="+mn-lt"/>
                          <a:ea typeface="Calibri" panose="020F0502020204030204" pitchFamily="34" charset="0"/>
                          <a:cs typeface="Times New Roman" panose="02020603050405020304" pitchFamily="18" charset="0"/>
                        </a:rPr>
                        <a:t>Our goal is to make our mobile experience serve as the hub of membership for all of our card members and to expand our digital solutions for merchants</a:t>
                      </a:r>
                    </a:p>
                  </a:txBody>
                  <a:tcPr marL="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a:txBody>
                    <a:bodyPr/>
                    <a:lstStyle/>
                    <a:p>
                      <a:pPr marL="0" marR="0" algn="ctr">
                        <a:spcBef>
                          <a:spcPts val="0"/>
                        </a:spcBef>
                        <a:spcAft>
                          <a:spcPts val="0"/>
                        </a:spcAft>
                      </a:pPr>
                      <a:r>
                        <a:rPr lang="en-US" sz="1400" b="0" i="0" dirty="0">
                          <a:solidFill>
                            <a:schemeClr val="tx2"/>
                          </a:solidFill>
                          <a:effectLst/>
                          <a:latin typeface="+mn-lt"/>
                          <a:ea typeface="Calibri" panose="020F0502020204030204" pitchFamily="34" charset="0"/>
                          <a:cs typeface="Times New Roman" panose="02020603050405020304" pitchFamily="18" charset="0"/>
                        </a:rPr>
                        <a:t>N/A</a:t>
                      </a:r>
                    </a:p>
                  </a:txBody>
                  <a:tcPr marT="91440" marB="91440" anchor="ctr">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a:txBody>
                    <a:bodyPr/>
                    <a:lstStyle/>
                    <a:p>
                      <a:pPr marL="91440" marR="0" algn="ctr">
                        <a:spcBef>
                          <a:spcPts val="0"/>
                        </a:spcBef>
                        <a:spcAft>
                          <a:spcPts val="0"/>
                        </a:spcAft>
                      </a:pPr>
                      <a:r>
                        <a:rPr lang="en-US" sz="1400" b="0" i="0" dirty="0">
                          <a:solidFill>
                            <a:schemeClr val="tx2"/>
                          </a:solidFill>
                          <a:effectLst/>
                          <a:latin typeface="+mn-lt"/>
                          <a:ea typeface="Calibri" panose="020F0502020204030204" pitchFamily="34" charset="0"/>
                          <a:cs typeface="Times New Roman" panose="02020603050405020304" pitchFamily="18" charset="0"/>
                        </a:rPr>
                        <a:t>N/A</a:t>
                      </a:r>
                    </a:p>
                  </a:txBody>
                  <a:tcPr marR="0" marT="91440" marB="91440" anchor="ctr">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66852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202C48E-DB53-C94E-B800-E05844FB065D}"/>
              </a:ext>
            </a:extLst>
          </p:cNvPr>
          <p:cNvSpPr>
            <a:spLocks noGrp="1"/>
          </p:cNvSpPr>
          <p:nvPr>
            <p:ph type="title"/>
          </p:nvPr>
        </p:nvSpPr>
        <p:spPr/>
        <p:txBody>
          <a:bodyPr/>
          <a:lstStyle/>
          <a:p>
            <a:r>
              <a:rPr lang="en-US" dirty="0"/>
              <a:t>American Express Business Value</a:t>
            </a:r>
          </a:p>
        </p:txBody>
      </p:sp>
      <p:sp>
        <p:nvSpPr>
          <p:cNvPr id="4" name="Text Placeholder 3">
            <a:extLst>
              <a:ext uri="{FF2B5EF4-FFF2-40B4-BE49-F238E27FC236}">
                <a16:creationId xmlns:a16="http://schemas.microsoft.com/office/drawing/2014/main" xmlns="" id="{3A763610-5629-E344-A39D-C137B3D8F6C1}"/>
              </a:ext>
            </a:extLst>
          </p:cNvPr>
          <p:cNvSpPr>
            <a:spLocks noGrp="1"/>
          </p:cNvSpPr>
          <p:nvPr>
            <p:ph type="body" sz="quarter" idx="13"/>
          </p:nvPr>
        </p:nvSpPr>
        <p:spPr>
          <a:xfrm>
            <a:off x="557784" y="1224810"/>
            <a:ext cx="12882595" cy="2987485"/>
          </a:xfrm>
        </p:spPr>
        <p:txBody>
          <a:bodyPr wrap="square">
            <a:spAutoFit/>
          </a:bodyPr>
          <a:lstStyle/>
          <a:p>
            <a:r>
              <a:rPr lang="en-US" sz="2200" b="1" dirty="0">
                <a:solidFill>
                  <a:schemeClr val="accent1"/>
                </a:solidFill>
                <a:latin typeface="+mj-lt"/>
              </a:rPr>
              <a:t>MULTI-CURRENCY PAYMENTS</a:t>
            </a:r>
          </a:p>
          <a:p>
            <a:pPr>
              <a:lnSpc>
                <a:spcPts val="1900"/>
              </a:lnSpc>
              <a:spcBef>
                <a:spcPts val="800"/>
              </a:spcBef>
            </a:pPr>
            <a:r>
              <a:rPr lang="en-US" sz="1600" dirty="0">
                <a:solidFill>
                  <a:schemeClr val="accent5"/>
                </a:solidFill>
                <a:latin typeface="Arial" panose="020B0604020202020204" pitchFamily="34" charset="0"/>
                <a:ea typeface="Arial Unicode MS" panose="020B0604020202020204" pitchFamily="34" charset="-128"/>
                <a:cs typeface="Arial Unicode MS" panose="020B0604020202020204" pitchFamily="34" charset="-128"/>
              </a:rPr>
              <a:t>Multi-Currency (MCCY) is a payment platform enabling PSP / Aggregators to accept payments in 125+ countries and get paid in 18 different currencies.</a:t>
            </a:r>
            <a:r>
              <a:rPr lang="en-US" sz="1600" baseline="30000" dirty="0">
                <a:solidFill>
                  <a:schemeClr val="accent5"/>
                </a:solidFill>
                <a:latin typeface="Arial" panose="020B0604020202020204" pitchFamily="34" charset="0"/>
                <a:ea typeface="Arial Unicode MS" panose="020B0604020202020204" pitchFamily="34" charset="-128"/>
                <a:cs typeface="Arial Unicode MS" panose="020B0604020202020204" pitchFamily="34" charset="-128"/>
              </a:rPr>
              <a:t>7,8</a:t>
            </a:r>
          </a:p>
          <a:p>
            <a:pPr>
              <a:lnSpc>
                <a:spcPct val="100000"/>
              </a:lnSpc>
              <a:spcBef>
                <a:spcPts val="2000"/>
              </a:spcBef>
            </a:pPr>
            <a:r>
              <a:rPr lang="en-US" sz="1600" b="1" dirty="0">
                <a:latin typeface="Arial" panose="020B0604020202020204" pitchFamily="34" charset="0"/>
                <a:cs typeface="Arial" pitchFamily="34" charset="0"/>
              </a:rPr>
              <a:t>Why Participate?</a:t>
            </a:r>
          </a:p>
          <a:p>
            <a:pPr>
              <a:lnSpc>
                <a:spcPct val="100000"/>
              </a:lnSpc>
              <a:spcBef>
                <a:spcPts val="1000"/>
              </a:spcBef>
            </a:pPr>
            <a:r>
              <a:rPr lang="en-US" sz="1600" dirty="0">
                <a:solidFill>
                  <a:schemeClr val="accent5"/>
                </a:solidFill>
                <a:latin typeface="Arial" panose="020B0604020202020204" pitchFamily="34" charset="0"/>
                <a:cs typeface="Arial" pitchFamily="34" charset="0"/>
              </a:rPr>
              <a:t>This platform is best for partners operating in a </a:t>
            </a:r>
            <a:r>
              <a:rPr lang="en-US" sz="1600" dirty="0">
                <a:solidFill>
                  <a:schemeClr val="accent5"/>
                </a:solidFill>
                <a:latin typeface="+mj-lt"/>
                <a:cs typeface="Arial" pitchFamily="34" charset="0"/>
              </a:rPr>
              <a:t>Card Not Present channel</a:t>
            </a:r>
            <a:r>
              <a:rPr lang="en-US" sz="1600" dirty="0">
                <a:solidFill>
                  <a:schemeClr val="accent5"/>
                </a:solidFill>
                <a:latin typeface="Arial" panose="020B0604020202020204" pitchFamily="34" charset="0"/>
                <a:cs typeface="Arial" pitchFamily="34" charset="0"/>
              </a:rPr>
              <a:t>.</a:t>
            </a:r>
          </a:p>
          <a:p>
            <a:pPr marL="228600" indent="-182880">
              <a:lnSpc>
                <a:spcPct val="100000"/>
              </a:lnSpc>
              <a:spcBef>
                <a:spcPts val="1000"/>
              </a:spcBef>
              <a:buFont typeface="Arial" panose="020B0604020202020204" pitchFamily="34" charset="0"/>
              <a:buChar char="•"/>
            </a:pPr>
            <a:r>
              <a:rPr lang="en-US" sz="1600" dirty="0">
                <a:solidFill>
                  <a:schemeClr val="accent5"/>
                </a:solidFill>
                <a:latin typeface="Arial" panose="020B0604020202020204" pitchFamily="34" charset="0"/>
                <a:cs typeface="Arial" pitchFamily="34" charset="0"/>
              </a:rPr>
              <a:t>Helps to facilitate global expansion enabling sellers to reach more customers internationally</a:t>
            </a:r>
          </a:p>
          <a:p>
            <a:pPr marL="228600" indent="-182880">
              <a:lnSpc>
                <a:spcPct val="100000"/>
              </a:lnSpc>
              <a:spcBef>
                <a:spcPts val="1000"/>
              </a:spcBef>
              <a:buFont typeface="Arial" panose="020B0604020202020204" pitchFamily="34" charset="0"/>
              <a:buChar char="•"/>
            </a:pPr>
            <a:r>
              <a:rPr lang="en-US" sz="1600" dirty="0">
                <a:solidFill>
                  <a:schemeClr val="accent5"/>
                </a:solidFill>
                <a:latin typeface="Arial" panose="020B0604020202020204" pitchFamily="34" charset="0"/>
                <a:cs typeface="Arial" pitchFamily="34" charset="0"/>
              </a:rPr>
              <a:t>Gives Card Members the ability and confidence to purchase in their local currency</a:t>
            </a:r>
          </a:p>
          <a:p>
            <a:pPr marL="228600" indent="-182880">
              <a:lnSpc>
                <a:spcPct val="100000"/>
              </a:lnSpc>
              <a:spcBef>
                <a:spcPts val="1000"/>
              </a:spcBef>
              <a:buFont typeface="Arial" panose="020B0604020202020204" pitchFamily="34" charset="0"/>
              <a:buChar char="•"/>
            </a:pPr>
            <a:r>
              <a:rPr lang="en-US" sz="1600" dirty="0">
                <a:solidFill>
                  <a:schemeClr val="accent5"/>
                </a:solidFill>
                <a:latin typeface="Arial" panose="020B0604020202020204" pitchFamily="34" charset="0"/>
                <a:cs typeface="Arial" pitchFamily="34" charset="0"/>
              </a:rPr>
              <a:t>Enables FX management and centralized submission and reconciliation. </a:t>
            </a:r>
          </a:p>
        </p:txBody>
      </p:sp>
      <p:sp>
        <p:nvSpPr>
          <p:cNvPr id="12" name="TextBox 11">
            <a:extLst>
              <a:ext uri="{FF2B5EF4-FFF2-40B4-BE49-F238E27FC236}">
                <a16:creationId xmlns:a16="http://schemas.microsoft.com/office/drawing/2014/main" xmlns="" id="{B69F9A4F-D352-F343-9ABF-364A302063DB}"/>
              </a:ext>
            </a:extLst>
          </p:cNvPr>
          <p:cNvSpPr txBox="1"/>
          <p:nvPr/>
        </p:nvSpPr>
        <p:spPr>
          <a:xfrm>
            <a:off x="8401322" y="6518265"/>
            <a:ext cx="5039057"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en-US" sz="1400" dirty="0">
                <a:solidFill>
                  <a:schemeClr val="accent1"/>
                </a:solidFill>
                <a:cs typeface="Arial" pitchFamily="34" charset="0"/>
              </a:rPr>
              <a:t>Contact </a:t>
            </a:r>
            <a:r>
              <a:rPr lang="en-US" sz="1400" dirty="0">
                <a:solidFill>
                  <a:schemeClr val="tx2"/>
                </a:solidFill>
                <a:cs typeface="Arial" pitchFamily="34" charset="0"/>
              </a:rPr>
              <a:t>Carole D </a:t>
            </a:r>
            <a:r>
              <a:rPr lang="en-US" sz="1400" dirty="0" err="1">
                <a:solidFill>
                  <a:schemeClr val="tx2"/>
                </a:solidFill>
                <a:cs typeface="Arial" pitchFamily="34" charset="0"/>
              </a:rPr>
              <a:t>Enyeart</a:t>
            </a:r>
            <a:r>
              <a:rPr lang="en-US" sz="1400" dirty="0">
                <a:solidFill>
                  <a:schemeClr val="tx2"/>
                </a:solidFill>
                <a:cs typeface="Arial" pitchFamily="34" charset="0"/>
              </a:rPr>
              <a:t> </a:t>
            </a:r>
            <a:r>
              <a:rPr lang="en-US" sz="1400" dirty="0">
                <a:solidFill>
                  <a:schemeClr val="accent1"/>
                </a:solidFill>
                <a:cs typeface="Arial" pitchFamily="34" charset="0"/>
              </a:rPr>
              <a:t>for consultation and information.</a:t>
            </a:r>
          </a:p>
        </p:txBody>
      </p:sp>
      <p:sp>
        <p:nvSpPr>
          <p:cNvPr id="6" name="Rectangle 5">
            <a:extLst>
              <a:ext uri="{FF2B5EF4-FFF2-40B4-BE49-F238E27FC236}">
                <a16:creationId xmlns:a16="http://schemas.microsoft.com/office/drawing/2014/main" xmlns="" id="{3B8D74BA-8018-354F-980A-6FC49D4E9AD8}"/>
              </a:ext>
            </a:extLst>
          </p:cNvPr>
          <p:cNvSpPr/>
          <p:nvPr/>
        </p:nvSpPr>
        <p:spPr>
          <a:xfrm>
            <a:off x="525066" y="6547590"/>
            <a:ext cx="6383734" cy="323165"/>
          </a:xfrm>
          <a:prstGeom prst="rect">
            <a:avLst/>
          </a:prstGeom>
        </p:spPr>
        <p:txBody>
          <a:bodyPr wrap="square" lIns="0" tIns="0" rIns="0" bIns="0">
            <a:spAutoFit/>
          </a:bodyPr>
          <a:lstStyle/>
          <a:p>
            <a:pPr>
              <a:spcAft>
                <a:spcPts val="600"/>
              </a:spcAft>
            </a:pPr>
            <a:r>
              <a:rPr lang="en-US" sz="800" dirty="0">
                <a:solidFill>
                  <a:srgbClr val="8B8D8E"/>
                </a:solidFill>
              </a:rPr>
              <a:t>7 https://merchant-</a:t>
            </a:r>
            <a:r>
              <a:rPr lang="en-US" sz="800" dirty="0" err="1">
                <a:solidFill>
                  <a:srgbClr val="8B8D8E"/>
                </a:solidFill>
              </a:rPr>
              <a:t>channel.americanexpress.com</a:t>
            </a:r>
            <a:r>
              <a:rPr lang="en-US" sz="800" dirty="0">
                <a:solidFill>
                  <a:srgbClr val="8B8D8E"/>
                </a:solidFill>
              </a:rPr>
              <a:t>/merchant/</a:t>
            </a:r>
            <a:r>
              <a:rPr lang="en-US" sz="800" dirty="0" err="1">
                <a:solidFill>
                  <a:srgbClr val="8B8D8E"/>
                </a:solidFill>
              </a:rPr>
              <a:t>en_US</a:t>
            </a:r>
            <a:r>
              <a:rPr lang="en-US" sz="800" dirty="0">
                <a:solidFill>
                  <a:srgbClr val="8B8D8E"/>
                </a:solidFill>
              </a:rPr>
              <a:t>/payment-Multi-Currency </a:t>
            </a:r>
          </a:p>
          <a:p>
            <a:pPr>
              <a:spcAft>
                <a:spcPts val="600"/>
              </a:spcAft>
            </a:pPr>
            <a:r>
              <a:rPr lang="en-US" sz="800" dirty="0">
                <a:solidFill>
                  <a:srgbClr val="8B8D8E"/>
                </a:solidFill>
              </a:rPr>
              <a:t>8 Some currencies may have restrictions due to local exchange controls and tax and other regulations.</a:t>
            </a:r>
          </a:p>
        </p:txBody>
      </p:sp>
      <p:grpSp>
        <p:nvGrpSpPr>
          <p:cNvPr id="3" name="Group 2">
            <a:extLst>
              <a:ext uri="{FF2B5EF4-FFF2-40B4-BE49-F238E27FC236}">
                <a16:creationId xmlns:a16="http://schemas.microsoft.com/office/drawing/2014/main" xmlns="" id="{75A074E0-3C86-F449-906E-1BC3B419BDD2}"/>
              </a:ext>
            </a:extLst>
          </p:cNvPr>
          <p:cNvGrpSpPr/>
          <p:nvPr/>
        </p:nvGrpSpPr>
        <p:grpSpPr>
          <a:xfrm>
            <a:off x="10722859" y="4497832"/>
            <a:ext cx="2209800" cy="1172087"/>
            <a:chOff x="10109200" y="4497832"/>
            <a:chExt cx="2209800" cy="1172087"/>
          </a:xfrm>
        </p:grpSpPr>
        <p:sp>
          <p:nvSpPr>
            <p:cNvPr id="21" name="TextBox 20">
              <a:extLst>
                <a:ext uri="{FF2B5EF4-FFF2-40B4-BE49-F238E27FC236}">
                  <a16:creationId xmlns:a16="http://schemas.microsoft.com/office/drawing/2014/main" xmlns="" id="{9F94808B-B526-4A40-9D65-03B33318C664}"/>
                </a:ext>
              </a:extLst>
            </p:cNvPr>
            <p:cNvSpPr txBox="1"/>
            <p:nvPr/>
          </p:nvSpPr>
          <p:spPr>
            <a:xfrm>
              <a:off x="10109200" y="5177476"/>
              <a:ext cx="2209800" cy="492443"/>
            </a:xfrm>
            <a:prstGeom prst="rect">
              <a:avLst/>
            </a:prstGeom>
            <a:noFill/>
          </p:spPr>
          <p:txBody>
            <a:bodyPr wrap="square" lIns="0" tIns="0" rIns="0" bIns="0" rtlCol="0">
              <a:spAutoFit/>
            </a:bodyPr>
            <a:lstStyle/>
            <a:p>
              <a:r>
                <a:rPr lang="en-US" sz="1600" dirty="0">
                  <a:solidFill>
                    <a:srgbClr val="002060"/>
                  </a:solidFill>
                </a:rPr>
                <a:t>Amex settles with Seller in requested currency</a:t>
              </a:r>
            </a:p>
          </p:txBody>
        </p:sp>
        <p:sp>
          <p:nvSpPr>
            <p:cNvPr id="22" name="Freeform 21">
              <a:extLst>
                <a:ext uri="{FF2B5EF4-FFF2-40B4-BE49-F238E27FC236}">
                  <a16:creationId xmlns:a16="http://schemas.microsoft.com/office/drawing/2014/main" xmlns="" id="{6941EEAC-D68C-FE4A-94BA-96FB326007C7}"/>
                </a:ext>
              </a:extLst>
            </p:cNvPr>
            <p:cNvSpPr/>
            <p:nvPr/>
          </p:nvSpPr>
          <p:spPr>
            <a:xfrm>
              <a:off x="10947400" y="4497832"/>
              <a:ext cx="533400" cy="533400"/>
            </a:xfrm>
            <a:custGeom>
              <a:avLst/>
              <a:gdLst>
                <a:gd name="connsiteX0" fmla="*/ 38101 w 533400"/>
                <a:gd name="connsiteY0" fmla="*/ 457200 h 533400"/>
                <a:gd name="connsiteX1" fmla="*/ 38101 w 533400"/>
                <a:gd name="connsiteY1" fmla="*/ 495300 h 533400"/>
                <a:gd name="connsiteX2" fmla="*/ 495250 w 533400"/>
                <a:gd name="connsiteY2" fmla="*/ 495300 h 533400"/>
                <a:gd name="connsiteX3" fmla="*/ 495301 w 533400"/>
                <a:gd name="connsiteY3" fmla="*/ 457200 h 533400"/>
                <a:gd name="connsiteX4" fmla="*/ 438151 w 533400"/>
                <a:gd name="connsiteY4" fmla="*/ 457200 h 533400"/>
                <a:gd name="connsiteX5" fmla="*/ 400051 w 533400"/>
                <a:gd name="connsiteY5" fmla="*/ 457200 h 533400"/>
                <a:gd name="connsiteX6" fmla="*/ 285751 w 533400"/>
                <a:gd name="connsiteY6" fmla="*/ 457200 h 533400"/>
                <a:gd name="connsiteX7" fmla="*/ 247651 w 533400"/>
                <a:gd name="connsiteY7" fmla="*/ 457200 h 533400"/>
                <a:gd name="connsiteX8" fmla="*/ 133351 w 533400"/>
                <a:gd name="connsiteY8" fmla="*/ 457200 h 533400"/>
                <a:gd name="connsiteX9" fmla="*/ 95251 w 533400"/>
                <a:gd name="connsiteY9" fmla="*/ 457200 h 533400"/>
                <a:gd name="connsiteX10" fmla="*/ 400051 w 533400"/>
                <a:gd name="connsiteY10" fmla="*/ 190500 h 533400"/>
                <a:gd name="connsiteX11" fmla="*/ 400051 w 533400"/>
                <a:gd name="connsiteY11" fmla="*/ 419100 h 533400"/>
                <a:gd name="connsiteX12" fmla="*/ 438100 w 533400"/>
                <a:gd name="connsiteY12" fmla="*/ 419100 h 533400"/>
                <a:gd name="connsiteX13" fmla="*/ 438151 w 533400"/>
                <a:gd name="connsiteY13" fmla="*/ 190500 h 533400"/>
                <a:gd name="connsiteX14" fmla="*/ 247650 w 533400"/>
                <a:gd name="connsiteY14" fmla="*/ 190500 h 533400"/>
                <a:gd name="connsiteX15" fmla="*/ 247650 w 533400"/>
                <a:gd name="connsiteY15" fmla="*/ 419100 h 533400"/>
                <a:gd name="connsiteX16" fmla="*/ 285699 w 533400"/>
                <a:gd name="connsiteY16" fmla="*/ 419100 h 533400"/>
                <a:gd name="connsiteX17" fmla="*/ 285750 w 533400"/>
                <a:gd name="connsiteY17" fmla="*/ 190500 h 533400"/>
                <a:gd name="connsiteX18" fmla="*/ 95250 w 533400"/>
                <a:gd name="connsiteY18" fmla="*/ 190500 h 533400"/>
                <a:gd name="connsiteX19" fmla="*/ 95250 w 533400"/>
                <a:gd name="connsiteY19" fmla="*/ 419100 h 533400"/>
                <a:gd name="connsiteX20" fmla="*/ 133299 w 533400"/>
                <a:gd name="connsiteY20" fmla="*/ 419100 h 533400"/>
                <a:gd name="connsiteX21" fmla="*/ 133350 w 533400"/>
                <a:gd name="connsiteY21" fmla="*/ 190500 h 533400"/>
                <a:gd name="connsiteX22" fmla="*/ 323850 w 533400"/>
                <a:gd name="connsiteY22" fmla="*/ 190497 h 533400"/>
                <a:gd name="connsiteX23" fmla="*/ 323850 w 533400"/>
                <a:gd name="connsiteY23" fmla="*/ 419097 h 533400"/>
                <a:gd name="connsiteX24" fmla="*/ 361950 w 533400"/>
                <a:gd name="connsiteY24" fmla="*/ 419097 h 533400"/>
                <a:gd name="connsiteX25" fmla="*/ 361950 w 533400"/>
                <a:gd name="connsiteY25" fmla="*/ 190497 h 533400"/>
                <a:gd name="connsiteX26" fmla="*/ 171450 w 533400"/>
                <a:gd name="connsiteY26" fmla="*/ 190497 h 533400"/>
                <a:gd name="connsiteX27" fmla="*/ 171450 w 533400"/>
                <a:gd name="connsiteY27" fmla="*/ 419097 h 533400"/>
                <a:gd name="connsiteX28" fmla="*/ 209550 w 533400"/>
                <a:gd name="connsiteY28" fmla="*/ 419097 h 533400"/>
                <a:gd name="connsiteX29" fmla="*/ 209550 w 533400"/>
                <a:gd name="connsiteY29" fmla="*/ 190497 h 533400"/>
                <a:gd name="connsiteX30" fmla="*/ 266699 w 533400"/>
                <a:gd name="connsiteY30" fmla="*/ 38094 h 533400"/>
                <a:gd name="connsiteX31" fmla="*/ 258838 w 533400"/>
                <a:gd name="connsiteY31" fmla="*/ 39135 h 533400"/>
                <a:gd name="connsiteX32" fmla="*/ 77266 w 533400"/>
                <a:gd name="connsiteY32" fmla="*/ 152394 h 533400"/>
                <a:gd name="connsiteX33" fmla="*/ 95249 w 533400"/>
                <a:gd name="connsiteY33" fmla="*/ 152394 h 533400"/>
                <a:gd name="connsiteX34" fmla="*/ 133349 w 533400"/>
                <a:gd name="connsiteY34" fmla="*/ 152394 h 533400"/>
                <a:gd name="connsiteX35" fmla="*/ 247649 w 533400"/>
                <a:gd name="connsiteY35" fmla="*/ 152394 h 533400"/>
                <a:gd name="connsiteX36" fmla="*/ 285749 w 533400"/>
                <a:gd name="connsiteY36" fmla="*/ 152394 h 533400"/>
                <a:gd name="connsiteX37" fmla="*/ 400049 w 533400"/>
                <a:gd name="connsiteY37" fmla="*/ 152394 h 533400"/>
                <a:gd name="connsiteX38" fmla="*/ 438149 w 533400"/>
                <a:gd name="connsiteY38" fmla="*/ 152394 h 533400"/>
                <a:gd name="connsiteX39" fmla="*/ 456132 w 533400"/>
                <a:gd name="connsiteY39" fmla="*/ 152394 h 533400"/>
                <a:gd name="connsiteX40" fmla="*/ 274002 w 533400"/>
                <a:gd name="connsiteY40" fmla="*/ 38831 h 533400"/>
                <a:gd name="connsiteX41" fmla="*/ 266699 w 533400"/>
                <a:gd name="connsiteY41" fmla="*/ 38094 h 533400"/>
                <a:gd name="connsiteX42" fmla="*/ 266700 w 533400"/>
                <a:gd name="connsiteY42" fmla="*/ 0 h 533400"/>
                <a:gd name="connsiteX43" fmla="*/ 294183 w 533400"/>
                <a:gd name="connsiteY43" fmla="*/ 6502 h 533400"/>
                <a:gd name="connsiteX44" fmla="*/ 515391 w 533400"/>
                <a:gd name="connsiteY44" fmla="*/ 144450 h 533400"/>
                <a:gd name="connsiteX45" fmla="*/ 527050 w 533400"/>
                <a:gd name="connsiteY45" fmla="*/ 164236 h 533400"/>
                <a:gd name="connsiteX46" fmla="*/ 515379 w 533400"/>
                <a:gd name="connsiteY46" fmla="*/ 184010 h 533400"/>
                <a:gd name="connsiteX47" fmla="*/ 487921 w 533400"/>
                <a:gd name="connsiteY47" fmla="*/ 190500 h 533400"/>
                <a:gd name="connsiteX48" fmla="*/ 476250 w 533400"/>
                <a:gd name="connsiteY48" fmla="*/ 190500 h 533400"/>
                <a:gd name="connsiteX49" fmla="*/ 476250 w 533400"/>
                <a:gd name="connsiteY49" fmla="*/ 419100 h 533400"/>
                <a:gd name="connsiteX50" fmla="*/ 495300 w 533400"/>
                <a:gd name="connsiteY50" fmla="*/ 419100 h 533400"/>
                <a:gd name="connsiteX51" fmla="*/ 533400 w 533400"/>
                <a:gd name="connsiteY51" fmla="*/ 457200 h 533400"/>
                <a:gd name="connsiteX52" fmla="*/ 533400 w 533400"/>
                <a:gd name="connsiteY52" fmla="*/ 495300 h 533400"/>
                <a:gd name="connsiteX53" fmla="*/ 495300 w 533400"/>
                <a:gd name="connsiteY53" fmla="*/ 533400 h 533400"/>
                <a:gd name="connsiteX54" fmla="*/ 38100 w 533400"/>
                <a:gd name="connsiteY54" fmla="*/ 533400 h 533400"/>
                <a:gd name="connsiteX55" fmla="*/ 0 w 533400"/>
                <a:gd name="connsiteY55" fmla="*/ 495300 h 533400"/>
                <a:gd name="connsiteX56" fmla="*/ 0 w 533400"/>
                <a:gd name="connsiteY56" fmla="*/ 457200 h 533400"/>
                <a:gd name="connsiteX57" fmla="*/ 38100 w 533400"/>
                <a:gd name="connsiteY57" fmla="*/ 419100 h 533400"/>
                <a:gd name="connsiteX58" fmla="*/ 57150 w 533400"/>
                <a:gd name="connsiteY58" fmla="*/ 419100 h 533400"/>
                <a:gd name="connsiteX59" fmla="*/ 57150 w 533400"/>
                <a:gd name="connsiteY59" fmla="*/ 190500 h 533400"/>
                <a:gd name="connsiteX60" fmla="*/ 45479 w 533400"/>
                <a:gd name="connsiteY60" fmla="*/ 190500 h 533400"/>
                <a:gd name="connsiteX61" fmla="*/ 18009 w 533400"/>
                <a:gd name="connsiteY61" fmla="*/ 183998 h 533400"/>
                <a:gd name="connsiteX62" fmla="*/ 6350 w 533400"/>
                <a:gd name="connsiteY62" fmla="*/ 164236 h 533400"/>
                <a:gd name="connsiteX63" fmla="*/ 18021 w 533400"/>
                <a:gd name="connsiteY63" fmla="*/ 144450 h 533400"/>
                <a:gd name="connsiteX64" fmla="*/ 239230 w 533400"/>
                <a:gd name="connsiteY64" fmla="*/ 6502 h 533400"/>
                <a:gd name="connsiteX65" fmla="*/ 266700 w 533400"/>
                <a:gd name="connsiteY65"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33400" h="533400">
                  <a:moveTo>
                    <a:pt x="38101" y="457200"/>
                  </a:moveTo>
                  <a:lnTo>
                    <a:pt x="38101" y="495300"/>
                  </a:lnTo>
                  <a:lnTo>
                    <a:pt x="495250" y="495300"/>
                  </a:lnTo>
                  <a:lnTo>
                    <a:pt x="495301" y="457200"/>
                  </a:lnTo>
                  <a:lnTo>
                    <a:pt x="438151" y="457200"/>
                  </a:lnTo>
                  <a:lnTo>
                    <a:pt x="400051" y="457200"/>
                  </a:lnTo>
                  <a:lnTo>
                    <a:pt x="285751" y="457200"/>
                  </a:lnTo>
                  <a:lnTo>
                    <a:pt x="247651" y="457200"/>
                  </a:lnTo>
                  <a:lnTo>
                    <a:pt x="133351" y="457200"/>
                  </a:lnTo>
                  <a:lnTo>
                    <a:pt x="95251" y="457200"/>
                  </a:lnTo>
                  <a:close/>
                  <a:moveTo>
                    <a:pt x="400051" y="190500"/>
                  </a:moveTo>
                  <a:lnTo>
                    <a:pt x="400051" y="419100"/>
                  </a:lnTo>
                  <a:lnTo>
                    <a:pt x="438100" y="419100"/>
                  </a:lnTo>
                  <a:lnTo>
                    <a:pt x="438151" y="190500"/>
                  </a:lnTo>
                  <a:close/>
                  <a:moveTo>
                    <a:pt x="247650" y="190500"/>
                  </a:moveTo>
                  <a:lnTo>
                    <a:pt x="247650" y="419100"/>
                  </a:lnTo>
                  <a:lnTo>
                    <a:pt x="285699" y="419100"/>
                  </a:lnTo>
                  <a:lnTo>
                    <a:pt x="285750" y="190500"/>
                  </a:lnTo>
                  <a:close/>
                  <a:moveTo>
                    <a:pt x="95250" y="190500"/>
                  </a:moveTo>
                  <a:lnTo>
                    <a:pt x="95250" y="419100"/>
                  </a:lnTo>
                  <a:lnTo>
                    <a:pt x="133299" y="419100"/>
                  </a:lnTo>
                  <a:lnTo>
                    <a:pt x="133350" y="190500"/>
                  </a:lnTo>
                  <a:close/>
                  <a:moveTo>
                    <a:pt x="323850" y="190497"/>
                  </a:moveTo>
                  <a:lnTo>
                    <a:pt x="323850" y="419097"/>
                  </a:lnTo>
                  <a:lnTo>
                    <a:pt x="361950" y="419097"/>
                  </a:lnTo>
                  <a:lnTo>
                    <a:pt x="361950" y="190497"/>
                  </a:lnTo>
                  <a:close/>
                  <a:moveTo>
                    <a:pt x="171450" y="190497"/>
                  </a:moveTo>
                  <a:lnTo>
                    <a:pt x="171450" y="419097"/>
                  </a:lnTo>
                  <a:lnTo>
                    <a:pt x="209550" y="419097"/>
                  </a:lnTo>
                  <a:lnTo>
                    <a:pt x="209550" y="190497"/>
                  </a:lnTo>
                  <a:close/>
                  <a:moveTo>
                    <a:pt x="266699" y="38094"/>
                  </a:moveTo>
                  <a:cubicBezTo>
                    <a:pt x="262267" y="38094"/>
                    <a:pt x="259460" y="38869"/>
                    <a:pt x="258838" y="39135"/>
                  </a:cubicBezTo>
                  <a:lnTo>
                    <a:pt x="77266" y="152394"/>
                  </a:lnTo>
                  <a:lnTo>
                    <a:pt x="95249" y="152394"/>
                  </a:lnTo>
                  <a:lnTo>
                    <a:pt x="133349" y="152394"/>
                  </a:lnTo>
                  <a:lnTo>
                    <a:pt x="247649" y="152394"/>
                  </a:lnTo>
                  <a:lnTo>
                    <a:pt x="285749" y="152394"/>
                  </a:lnTo>
                  <a:lnTo>
                    <a:pt x="400049" y="152394"/>
                  </a:lnTo>
                  <a:lnTo>
                    <a:pt x="438149" y="152394"/>
                  </a:lnTo>
                  <a:lnTo>
                    <a:pt x="456132" y="152394"/>
                  </a:lnTo>
                  <a:lnTo>
                    <a:pt x="274002" y="38831"/>
                  </a:lnTo>
                  <a:cubicBezTo>
                    <a:pt x="274040" y="38792"/>
                    <a:pt x="271322" y="38094"/>
                    <a:pt x="266699" y="38094"/>
                  </a:cubicBezTo>
                  <a:close/>
                  <a:moveTo>
                    <a:pt x="266700" y="0"/>
                  </a:moveTo>
                  <a:cubicBezTo>
                    <a:pt x="273075" y="0"/>
                    <a:pt x="285115" y="838"/>
                    <a:pt x="294183" y="6502"/>
                  </a:cubicBezTo>
                  <a:lnTo>
                    <a:pt x="515391" y="144450"/>
                  </a:lnTo>
                  <a:cubicBezTo>
                    <a:pt x="522808" y="149073"/>
                    <a:pt x="527050" y="156286"/>
                    <a:pt x="527050" y="164236"/>
                  </a:cubicBezTo>
                  <a:cubicBezTo>
                    <a:pt x="527037" y="172187"/>
                    <a:pt x="522783" y="179388"/>
                    <a:pt x="515379" y="184010"/>
                  </a:cubicBezTo>
                  <a:cubicBezTo>
                    <a:pt x="506336" y="189662"/>
                    <a:pt x="494297" y="190500"/>
                    <a:pt x="487921" y="190500"/>
                  </a:cubicBezTo>
                  <a:lnTo>
                    <a:pt x="476250" y="190500"/>
                  </a:lnTo>
                  <a:lnTo>
                    <a:pt x="476250" y="419100"/>
                  </a:lnTo>
                  <a:lnTo>
                    <a:pt x="495300" y="419100"/>
                  </a:lnTo>
                  <a:cubicBezTo>
                    <a:pt x="516306" y="419100"/>
                    <a:pt x="533400" y="436194"/>
                    <a:pt x="533400" y="457200"/>
                  </a:cubicBezTo>
                  <a:lnTo>
                    <a:pt x="533400" y="495300"/>
                  </a:lnTo>
                  <a:cubicBezTo>
                    <a:pt x="533400" y="516306"/>
                    <a:pt x="516306" y="533400"/>
                    <a:pt x="495300" y="533400"/>
                  </a:cubicBezTo>
                  <a:lnTo>
                    <a:pt x="38100" y="533400"/>
                  </a:lnTo>
                  <a:cubicBezTo>
                    <a:pt x="17094" y="533400"/>
                    <a:pt x="0" y="516306"/>
                    <a:pt x="0" y="495300"/>
                  </a:cubicBezTo>
                  <a:lnTo>
                    <a:pt x="0" y="457200"/>
                  </a:lnTo>
                  <a:cubicBezTo>
                    <a:pt x="0" y="436194"/>
                    <a:pt x="17094" y="419100"/>
                    <a:pt x="38100" y="419100"/>
                  </a:cubicBezTo>
                  <a:lnTo>
                    <a:pt x="57150" y="419100"/>
                  </a:lnTo>
                  <a:lnTo>
                    <a:pt x="57150" y="190500"/>
                  </a:lnTo>
                  <a:lnTo>
                    <a:pt x="45479" y="190500"/>
                  </a:lnTo>
                  <a:cubicBezTo>
                    <a:pt x="39103" y="190500"/>
                    <a:pt x="27076" y="189662"/>
                    <a:pt x="18009" y="183998"/>
                  </a:cubicBezTo>
                  <a:cubicBezTo>
                    <a:pt x="10617" y="179400"/>
                    <a:pt x="6363" y="172199"/>
                    <a:pt x="6350" y="164236"/>
                  </a:cubicBezTo>
                  <a:cubicBezTo>
                    <a:pt x="6350" y="156286"/>
                    <a:pt x="10605" y="149073"/>
                    <a:pt x="18021" y="144450"/>
                  </a:cubicBezTo>
                  <a:lnTo>
                    <a:pt x="239230" y="6502"/>
                  </a:lnTo>
                  <a:cubicBezTo>
                    <a:pt x="248285" y="838"/>
                    <a:pt x="260325" y="0"/>
                    <a:pt x="266700"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nvGrpSpPr>
          <p:cNvPr id="7" name="Group 6">
            <a:extLst>
              <a:ext uri="{FF2B5EF4-FFF2-40B4-BE49-F238E27FC236}">
                <a16:creationId xmlns:a16="http://schemas.microsoft.com/office/drawing/2014/main" xmlns="" id="{7F00F4A4-6DF4-954D-A974-88A1C94E036C}"/>
              </a:ext>
            </a:extLst>
          </p:cNvPr>
          <p:cNvGrpSpPr/>
          <p:nvPr/>
        </p:nvGrpSpPr>
        <p:grpSpPr>
          <a:xfrm>
            <a:off x="7444631" y="4588034"/>
            <a:ext cx="2209800" cy="1332414"/>
            <a:chOff x="7035523" y="4588034"/>
            <a:chExt cx="2209800" cy="1332414"/>
          </a:xfrm>
        </p:grpSpPr>
        <p:sp>
          <p:nvSpPr>
            <p:cNvPr id="19" name="TextBox 18">
              <a:extLst>
                <a:ext uri="{FF2B5EF4-FFF2-40B4-BE49-F238E27FC236}">
                  <a16:creationId xmlns:a16="http://schemas.microsoft.com/office/drawing/2014/main" xmlns="" id="{1651498C-AEA3-5949-85DD-F920088167B8}"/>
                </a:ext>
              </a:extLst>
            </p:cNvPr>
            <p:cNvSpPr txBox="1"/>
            <p:nvPr/>
          </p:nvSpPr>
          <p:spPr>
            <a:xfrm>
              <a:off x="7035523" y="5181784"/>
              <a:ext cx="2209800" cy="738664"/>
            </a:xfrm>
            <a:prstGeom prst="rect">
              <a:avLst/>
            </a:prstGeom>
            <a:noFill/>
          </p:spPr>
          <p:txBody>
            <a:bodyPr wrap="square" lIns="0" tIns="0" rIns="0" bIns="0" rtlCol="0">
              <a:spAutoFit/>
            </a:bodyPr>
            <a:lstStyle/>
            <a:p>
              <a:r>
                <a:rPr lang="en-US" sz="1600" dirty="0">
                  <a:solidFill>
                    <a:srgbClr val="002060"/>
                  </a:solidFill>
                </a:rPr>
                <a:t>Seller submits single file to Amex with multiple currency transactions</a:t>
              </a:r>
            </a:p>
          </p:txBody>
        </p:sp>
        <p:sp>
          <p:nvSpPr>
            <p:cNvPr id="5" name="TextBox 4">
              <a:extLst>
                <a:ext uri="{FF2B5EF4-FFF2-40B4-BE49-F238E27FC236}">
                  <a16:creationId xmlns:a16="http://schemas.microsoft.com/office/drawing/2014/main" xmlns="" id="{57EEFF93-26FA-714E-A911-0DF3A72EFA6C}"/>
                </a:ext>
              </a:extLst>
            </p:cNvPr>
            <p:cNvSpPr txBox="1"/>
            <p:nvPr/>
          </p:nvSpPr>
          <p:spPr>
            <a:xfrm>
              <a:off x="7486397" y="4588034"/>
              <a:ext cx="1308050" cy="443198"/>
            </a:xfrm>
            <a:prstGeom prst="rect">
              <a:avLst/>
            </a:prstGeom>
          </p:spPr>
          <p:txBody>
            <a:bodyPr wrap="none" lIns="0" tIns="0" rIns="0" bIns="0" rtlCol="0">
              <a:spAutoFit/>
            </a:bodyPr>
            <a:lstStyle/>
            <a:p>
              <a:pPr algn="ctr">
                <a:lnSpc>
                  <a:spcPct val="90000"/>
                </a:lnSpc>
                <a:spcBef>
                  <a:spcPts val="600"/>
                </a:spcBef>
              </a:pPr>
              <a:r>
                <a:rPr lang="en-US" sz="3200" dirty="0">
                  <a:solidFill>
                    <a:schemeClr val="accent1"/>
                  </a:solidFill>
                  <a:latin typeface="BentonSans Light" panose="02000503000000020004" pitchFamily="2" charset="0"/>
                </a:rPr>
                <a:t>$ € ¥ £</a:t>
              </a:r>
            </a:p>
          </p:txBody>
        </p:sp>
      </p:grpSp>
      <p:grpSp>
        <p:nvGrpSpPr>
          <p:cNvPr id="9" name="Group 8">
            <a:extLst>
              <a:ext uri="{FF2B5EF4-FFF2-40B4-BE49-F238E27FC236}">
                <a16:creationId xmlns:a16="http://schemas.microsoft.com/office/drawing/2014/main" xmlns="" id="{901B7FEF-B683-0F41-AE02-F7594ECB0FEC}"/>
              </a:ext>
            </a:extLst>
          </p:cNvPr>
          <p:cNvGrpSpPr/>
          <p:nvPr/>
        </p:nvGrpSpPr>
        <p:grpSpPr>
          <a:xfrm>
            <a:off x="864142" y="4421632"/>
            <a:ext cx="1955258" cy="1494508"/>
            <a:chOff x="864142" y="4421632"/>
            <a:chExt cx="1955258" cy="1494508"/>
          </a:xfrm>
        </p:grpSpPr>
        <p:sp>
          <p:nvSpPr>
            <p:cNvPr id="15" name="TextBox 14">
              <a:extLst>
                <a:ext uri="{FF2B5EF4-FFF2-40B4-BE49-F238E27FC236}">
                  <a16:creationId xmlns:a16="http://schemas.microsoft.com/office/drawing/2014/main" xmlns="" id="{5A90C676-8392-F749-B998-8C4A95C59F37}"/>
                </a:ext>
              </a:extLst>
            </p:cNvPr>
            <p:cNvSpPr txBox="1"/>
            <p:nvPr/>
          </p:nvSpPr>
          <p:spPr>
            <a:xfrm>
              <a:off x="864142" y="5177476"/>
              <a:ext cx="1955258" cy="738664"/>
            </a:xfrm>
            <a:prstGeom prst="rect">
              <a:avLst/>
            </a:prstGeom>
            <a:noFill/>
          </p:spPr>
          <p:txBody>
            <a:bodyPr wrap="square" lIns="0" tIns="0" rIns="0" bIns="0" rtlCol="0">
              <a:spAutoFit/>
            </a:bodyPr>
            <a:lstStyle/>
            <a:p>
              <a:r>
                <a:rPr lang="en-US" sz="1600" dirty="0">
                  <a:solidFill>
                    <a:srgbClr val="002060"/>
                  </a:solidFill>
                </a:rPr>
                <a:t>Card Member enters Seller website &amp; selects currency</a:t>
              </a:r>
            </a:p>
          </p:txBody>
        </p:sp>
        <p:sp>
          <p:nvSpPr>
            <p:cNvPr id="26" name="Freeform 25">
              <a:extLst>
                <a:ext uri="{FF2B5EF4-FFF2-40B4-BE49-F238E27FC236}">
                  <a16:creationId xmlns:a16="http://schemas.microsoft.com/office/drawing/2014/main" xmlns="" id="{85CD9DD0-7BDB-F54D-AB57-F548788E5338}"/>
                </a:ext>
              </a:extLst>
            </p:cNvPr>
            <p:cNvSpPr/>
            <p:nvPr/>
          </p:nvSpPr>
          <p:spPr>
            <a:xfrm>
              <a:off x="1689371" y="4421632"/>
              <a:ext cx="304800" cy="609600"/>
            </a:xfrm>
            <a:custGeom>
              <a:avLst/>
              <a:gdLst>
                <a:gd name="connsiteX0" fmla="*/ 152400 w 304800"/>
                <a:gd name="connsiteY0" fmla="*/ 514350 h 609600"/>
                <a:gd name="connsiteX1" fmla="*/ 171450 w 304800"/>
                <a:gd name="connsiteY1" fmla="*/ 533400 h 609600"/>
                <a:gd name="connsiteX2" fmla="*/ 152400 w 304800"/>
                <a:gd name="connsiteY2" fmla="*/ 552450 h 609600"/>
                <a:gd name="connsiteX3" fmla="*/ 133350 w 304800"/>
                <a:gd name="connsiteY3" fmla="*/ 533400 h 609600"/>
                <a:gd name="connsiteX4" fmla="*/ 152400 w 304800"/>
                <a:gd name="connsiteY4" fmla="*/ 514350 h 609600"/>
                <a:gd name="connsiteX5" fmla="*/ 38097 w 304800"/>
                <a:gd name="connsiteY5" fmla="*/ 495299 h 609600"/>
                <a:gd name="connsiteX6" fmla="*/ 38097 w 304800"/>
                <a:gd name="connsiteY6" fmla="*/ 571499 h 609600"/>
                <a:gd name="connsiteX7" fmla="*/ 266697 w 304800"/>
                <a:gd name="connsiteY7" fmla="*/ 571499 h 609600"/>
                <a:gd name="connsiteX8" fmla="*/ 266697 w 304800"/>
                <a:gd name="connsiteY8" fmla="*/ 495299 h 609600"/>
                <a:gd name="connsiteX9" fmla="*/ 110817 w 304800"/>
                <a:gd name="connsiteY9" fmla="*/ 341152 h 609600"/>
                <a:gd name="connsiteX10" fmla="*/ 122463 w 304800"/>
                <a:gd name="connsiteY10" fmla="*/ 349932 h 609600"/>
                <a:gd name="connsiteX11" fmla="*/ 149857 w 304800"/>
                <a:gd name="connsiteY11" fmla="*/ 366036 h 609600"/>
                <a:gd name="connsiteX12" fmla="*/ 152394 w 304800"/>
                <a:gd name="connsiteY12" fmla="*/ 366023 h 609600"/>
                <a:gd name="connsiteX13" fmla="*/ 152394 w 304800"/>
                <a:gd name="connsiteY13" fmla="*/ 435886 h 609600"/>
                <a:gd name="connsiteX14" fmla="*/ 151013 w 304800"/>
                <a:gd name="connsiteY14" fmla="*/ 436038 h 609600"/>
                <a:gd name="connsiteX15" fmla="*/ 131963 w 304800"/>
                <a:gd name="connsiteY15" fmla="*/ 416988 h 609600"/>
                <a:gd name="connsiteX16" fmla="*/ 131963 w 304800"/>
                <a:gd name="connsiteY16" fmla="*/ 401507 h 609600"/>
                <a:gd name="connsiteX17" fmla="*/ 89621 w 304800"/>
                <a:gd name="connsiteY17" fmla="*/ 369236 h 609600"/>
                <a:gd name="connsiteX18" fmla="*/ 96390 w 304800"/>
                <a:gd name="connsiteY18" fmla="*/ 343163 h 609600"/>
                <a:gd name="connsiteX19" fmla="*/ 110817 w 304800"/>
                <a:gd name="connsiteY19" fmla="*/ 341152 h 609600"/>
                <a:gd name="connsiteX20" fmla="*/ 152401 w 304800"/>
                <a:gd name="connsiteY20" fmla="*/ 173705 h 609600"/>
                <a:gd name="connsiteX21" fmla="*/ 170054 w 304800"/>
                <a:gd name="connsiteY21" fmla="*/ 192615 h 609600"/>
                <a:gd name="connsiteX22" fmla="*/ 170054 w 304800"/>
                <a:gd name="connsiteY22" fmla="*/ 204122 h 609600"/>
                <a:gd name="connsiteX23" fmla="*/ 215177 w 304800"/>
                <a:gd name="connsiteY23" fmla="*/ 237002 h 609600"/>
                <a:gd name="connsiteX24" fmla="*/ 208421 w 304800"/>
                <a:gd name="connsiteY24" fmla="*/ 263088 h 609600"/>
                <a:gd name="connsiteX25" fmla="*/ 182335 w 304800"/>
                <a:gd name="connsiteY25" fmla="*/ 256331 h 609600"/>
                <a:gd name="connsiteX26" fmla="*/ 154941 w 304800"/>
                <a:gd name="connsiteY26" fmla="*/ 240202 h 609600"/>
                <a:gd name="connsiteX27" fmla="*/ 152401 w 304800"/>
                <a:gd name="connsiteY27" fmla="*/ 240215 h 609600"/>
                <a:gd name="connsiteX28" fmla="*/ 151010 w 304800"/>
                <a:gd name="connsiteY28" fmla="*/ 173562 h 609600"/>
                <a:gd name="connsiteX29" fmla="*/ 152394 w 304800"/>
                <a:gd name="connsiteY29" fmla="*/ 173702 h 609600"/>
                <a:gd name="connsiteX30" fmla="*/ 152394 w 304800"/>
                <a:gd name="connsiteY30" fmla="*/ 240212 h 609600"/>
                <a:gd name="connsiteX31" fmla="*/ 150426 w 304800"/>
                <a:gd name="connsiteY31" fmla="*/ 240224 h 609600"/>
                <a:gd name="connsiteX32" fmla="*/ 125089 w 304800"/>
                <a:gd name="connsiteY32" fmla="*/ 258309 h 609600"/>
                <a:gd name="connsiteX33" fmla="*/ 152394 w 304800"/>
                <a:gd name="connsiteY33" fmla="*/ 283214 h 609600"/>
                <a:gd name="connsiteX34" fmla="*/ 152394 w 304800"/>
                <a:gd name="connsiteY34" fmla="*/ 283215 h 609600"/>
                <a:gd name="connsiteX35" fmla="*/ 155467 w 304800"/>
                <a:gd name="connsiteY35" fmla="*/ 284294 h 609600"/>
                <a:gd name="connsiteX36" fmla="*/ 160281 w 304800"/>
                <a:gd name="connsiteY36" fmla="*/ 285450 h 609600"/>
                <a:gd name="connsiteX37" fmla="*/ 217812 w 304800"/>
                <a:gd name="connsiteY37" fmla="*/ 347934 h 609600"/>
                <a:gd name="connsiteX38" fmla="*/ 170060 w 304800"/>
                <a:gd name="connsiteY38" fmla="*/ 402252 h 609600"/>
                <a:gd name="connsiteX39" fmla="*/ 170060 w 304800"/>
                <a:gd name="connsiteY39" fmla="*/ 416984 h 609600"/>
                <a:gd name="connsiteX40" fmla="*/ 152394 w 304800"/>
                <a:gd name="connsiteY40" fmla="*/ 435894 h 609600"/>
                <a:gd name="connsiteX41" fmla="*/ 152394 w 304800"/>
                <a:gd name="connsiteY41" fmla="*/ 435886 h 609600"/>
                <a:gd name="connsiteX42" fmla="*/ 152397 w 304800"/>
                <a:gd name="connsiteY42" fmla="*/ 435886 h 609600"/>
                <a:gd name="connsiteX43" fmla="*/ 152397 w 304800"/>
                <a:gd name="connsiteY43" fmla="*/ 366023 h 609600"/>
                <a:gd name="connsiteX44" fmla="*/ 152394 w 304800"/>
                <a:gd name="connsiteY44" fmla="*/ 366023 h 609600"/>
                <a:gd name="connsiteX45" fmla="*/ 152394 w 304800"/>
                <a:gd name="connsiteY45" fmla="*/ 366019 h 609600"/>
                <a:gd name="connsiteX46" fmla="*/ 154375 w 304800"/>
                <a:gd name="connsiteY46" fmla="*/ 366006 h 609600"/>
                <a:gd name="connsiteX47" fmla="*/ 179712 w 304800"/>
                <a:gd name="connsiteY47" fmla="*/ 347934 h 609600"/>
                <a:gd name="connsiteX48" fmla="*/ 152394 w 304800"/>
                <a:gd name="connsiteY48" fmla="*/ 323030 h 609600"/>
                <a:gd name="connsiteX49" fmla="*/ 152394 w 304800"/>
                <a:gd name="connsiteY49" fmla="*/ 323028 h 609600"/>
                <a:gd name="connsiteX50" fmla="*/ 149333 w 304800"/>
                <a:gd name="connsiteY50" fmla="*/ 321949 h 609600"/>
                <a:gd name="connsiteX51" fmla="*/ 144507 w 304800"/>
                <a:gd name="connsiteY51" fmla="*/ 320793 h 609600"/>
                <a:gd name="connsiteX52" fmla="*/ 86989 w 304800"/>
                <a:gd name="connsiteY52" fmla="*/ 258309 h 609600"/>
                <a:gd name="connsiteX53" fmla="*/ 131960 w 304800"/>
                <a:gd name="connsiteY53" fmla="*/ 204829 h 609600"/>
                <a:gd name="connsiteX54" fmla="*/ 131960 w 304800"/>
                <a:gd name="connsiteY54" fmla="*/ 192612 h 609600"/>
                <a:gd name="connsiteX55" fmla="*/ 151010 w 304800"/>
                <a:gd name="connsiteY55" fmla="*/ 173562 h 609600"/>
                <a:gd name="connsiteX56" fmla="*/ 38097 w 304800"/>
                <a:gd name="connsiteY56" fmla="*/ 152399 h 609600"/>
                <a:gd name="connsiteX57" fmla="*/ 38097 w 304800"/>
                <a:gd name="connsiteY57" fmla="*/ 457199 h 609600"/>
                <a:gd name="connsiteX58" fmla="*/ 266697 w 304800"/>
                <a:gd name="connsiteY58" fmla="*/ 457199 h 609600"/>
                <a:gd name="connsiteX59" fmla="*/ 266697 w 304800"/>
                <a:gd name="connsiteY59" fmla="*/ 152399 h 609600"/>
                <a:gd name="connsiteX60" fmla="*/ 114300 w 304800"/>
                <a:gd name="connsiteY60" fmla="*/ 57150 h 609600"/>
                <a:gd name="connsiteX61" fmla="*/ 190500 w 304800"/>
                <a:gd name="connsiteY61" fmla="*/ 57150 h 609600"/>
                <a:gd name="connsiteX62" fmla="*/ 209550 w 304800"/>
                <a:gd name="connsiteY62" fmla="*/ 76200 h 609600"/>
                <a:gd name="connsiteX63" fmla="*/ 190500 w 304800"/>
                <a:gd name="connsiteY63" fmla="*/ 95250 h 609600"/>
                <a:gd name="connsiteX64" fmla="*/ 114300 w 304800"/>
                <a:gd name="connsiteY64" fmla="*/ 95250 h 609600"/>
                <a:gd name="connsiteX65" fmla="*/ 95250 w 304800"/>
                <a:gd name="connsiteY65" fmla="*/ 76200 h 609600"/>
                <a:gd name="connsiteX66" fmla="*/ 114300 w 304800"/>
                <a:gd name="connsiteY66" fmla="*/ 57150 h 609600"/>
                <a:gd name="connsiteX67" fmla="*/ 38097 w 304800"/>
                <a:gd name="connsiteY67" fmla="*/ 38099 h 609600"/>
                <a:gd name="connsiteX68" fmla="*/ 38097 w 304800"/>
                <a:gd name="connsiteY68" fmla="*/ 114299 h 609600"/>
                <a:gd name="connsiteX69" fmla="*/ 266697 w 304800"/>
                <a:gd name="connsiteY69" fmla="*/ 114299 h 609600"/>
                <a:gd name="connsiteX70" fmla="*/ 266697 w 304800"/>
                <a:gd name="connsiteY70" fmla="*/ 38099 h 609600"/>
                <a:gd name="connsiteX71" fmla="*/ 38100 w 304800"/>
                <a:gd name="connsiteY71" fmla="*/ 0 h 609600"/>
                <a:gd name="connsiteX72" fmla="*/ 266700 w 304800"/>
                <a:gd name="connsiteY72" fmla="*/ 0 h 609600"/>
                <a:gd name="connsiteX73" fmla="*/ 304800 w 304800"/>
                <a:gd name="connsiteY73" fmla="*/ 38100 h 609600"/>
                <a:gd name="connsiteX74" fmla="*/ 304800 w 304800"/>
                <a:gd name="connsiteY74" fmla="*/ 114300 h 609600"/>
                <a:gd name="connsiteX75" fmla="*/ 304800 w 304800"/>
                <a:gd name="connsiteY75" fmla="*/ 152400 h 609600"/>
                <a:gd name="connsiteX76" fmla="*/ 304800 w 304800"/>
                <a:gd name="connsiteY76" fmla="*/ 457200 h 609600"/>
                <a:gd name="connsiteX77" fmla="*/ 304800 w 304800"/>
                <a:gd name="connsiteY77" fmla="*/ 495300 h 609600"/>
                <a:gd name="connsiteX78" fmla="*/ 304800 w 304800"/>
                <a:gd name="connsiteY78" fmla="*/ 571500 h 609600"/>
                <a:gd name="connsiteX79" fmla="*/ 266700 w 304800"/>
                <a:gd name="connsiteY79" fmla="*/ 609600 h 609600"/>
                <a:gd name="connsiteX80" fmla="*/ 38100 w 304800"/>
                <a:gd name="connsiteY80" fmla="*/ 609600 h 609600"/>
                <a:gd name="connsiteX81" fmla="*/ 0 w 304800"/>
                <a:gd name="connsiteY81" fmla="*/ 571500 h 609600"/>
                <a:gd name="connsiteX82" fmla="*/ 0 w 304800"/>
                <a:gd name="connsiteY82" fmla="*/ 495300 h 609600"/>
                <a:gd name="connsiteX83" fmla="*/ 0 w 304800"/>
                <a:gd name="connsiteY83" fmla="*/ 457200 h 609600"/>
                <a:gd name="connsiteX84" fmla="*/ 0 w 304800"/>
                <a:gd name="connsiteY84" fmla="*/ 152400 h 609600"/>
                <a:gd name="connsiteX85" fmla="*/ 0 w 304800"/>
                <a:gd name="connsiteY85" fmla="*/ 114300 h 609600"/>
                <a:gd name="connsiteX86" fmla="*/ 0 w 304800"/>
                <a:gd name="connsiteY86" fmla="*/ 38100 h 609600"/>
                <a:gd name="connsiteX87" fmla="*/ 38100 w 304800"/>
                <a:gd name="connsiteY87"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304800" h="609600">
                  <a:moveTo>
                    <a:pt x="152400" y="514350"/>
                  </a:moveTo>
                  <a:cubicBezTo>
                    <a:pt x="162916" y="514350"/>
                    <a:pt x="171450" y="522872"/>
                    <a:pt x="171450" y="533400"/>
                  </a:cubicBezTo>
                  <a:cubicBezTo>
                    <a:pt x="171450" y="543916"/>
                    <a:pt x="162916" y="552450"/>
                    <a:pt x="152400" y="552450"/>
                  </a:cubicBezTo>
                  <a:cubicBezTo>
                    <a:pt x="141872" y="552450"/>
                    <a:pt x="133350" y="543916"/>
                    <a:pt x="133350" y="533400"/>
                  </a:cubicBezTo>
                  <a:cubicBezTo>
                    <a:pt x="133350" y="522872"/>
                    <a:pt x="141872" y="514350"/>
                    <a:pt x="152400" y="514350"/>
                  </a:cubicBezTo>
                  <a:close/>
                  <a:moveTo>
                    <a:pt x="38097" y="495299"/>
                  </a:moveTo>
                  <a:lnTo>
                    <a:pt x="38097" y="571499"/>
                  </a:lnTo>
                  <a:lnTo>
                    <a:pt x="266697" y="571499"/>
                  </a:lnTo>
                  <a:lnTo>
                    <a:pt x="266697" y="495299"/>
                  </a:lnTo>
                  <a:close/>
                  <a:moveTo>
                    <a:pt x="110817" y="341152"/>
                  </a:moveTo>
                  <a:cubicBezTo>
                    <a:pt x="115538" y="342376"/>
                    <a:pt x="119796" y="345398"/>
                    <a:pt x="122463" y="349932"/>
                  </a:cubicBezTo>
                  <a:cubicBezTo>
                    <a:pt x="128534" y="360270"/>
                    <a:pt x="137246" y="365388"/>
                    <a:pt x="149857" y="366036"/>
                  </a:cubicBezTo>
                  <a:lnTo>
                    <a:pt x="152394" y="366023"/>
                  </a:lnTo>
                  <a:lnTo>
                    <a:pt x="152394" y="435886"/>
                  </a:lnTo>
                  <a:lnTo>
                    <a:pt x="151013" y="436038"/>
                  </a:lnTo>
                  <a:cubicBezTo>
                    <a:pt x="140497" y="436038"/>
                    <a:pt x="131963" y="427504"/>
                    <a:pt x="131963" y="416988"/>
                  </a:cubicBezTo>
                  <a:lnTo>
                    <a:pt x="131963" y="401507"/>
                  </a:lnTo>
                  <a:cubicBezTo>
                    <a:pt x="113725" y="396770"/>
                    <a:pt x="99387" y="385873"/>
                    <a:pt x="89621" y="369236"/>
                  </a:cubicBezTo>
                  <a:cubicBezTo>
                    <a:pt x="84287" y="360168"/>
                    <a:pt x="87322" y="348484"/>
                    <a:pt x="96390" y="343163"/>
                  </a:cubicBezTo>
                  <a:cubicBezTo>
                    <a:pt x="100911" y="340503"/>
                    <a:pt x="106096" y="339928"/>
                    <a:pt x="110817" y="341152"/>
                  </a:cubicBezTo>
                  <a:close/>
                  <a:moveTo>
                    <a:pt x="152401" y="173705"/>
                  </a:moveTo>
                  <a:cubicBezTo>
                    <a:pt x="162256" y="174429"/>
                    <a:pt x="170054" y="182570"/>
                    <a:pt x="170054" y="192615"/>
                  </a:cubicBezTo>
                  <a:lnTo>
                    <a:pt x="170054" y="204122"/>
                  </a:lnTo>
                  <a:cubicBezTo>
                    <a:pt x="189599" y="208439"/>
                    <a:pt x="204903" y="219539"/>
                    <a:pt x="215177" y="237002"/>
                  </a:cubicBezTo>
                  <a:cubicBezTo>
                    <a:pt x="220511" y="246070"/>
                    <a:pt x="217489" y="257754"/>
                    <a:pt x="208421" y="263088"/>
                  </a:cubicBezTo>
                  <a:cubicBezTo>
                    <a:pt x="199366" y="268434"/>
                    <a:pt x="187669" y="265386"/>
                    <a:pt x="182335" y="256331"/>
                  </a:cubicBezTo>
                  <a:cubicBezTo>
                    <a:pt x="176252" y="245968"/>
                    <a:pt x="167539" y="240850"/>
                    <a:pt x="154941" y="240202"/>
                  </a:cubicBezTo>
                  <a:lnTo>
                    <a:pt x="152401" y="240215"/>
                  </a:lnTo>
                  <a:close/>
                  <a:moveTo>
                    <a:pt x="151010" y="173562"/>
                  </a:moveTo>
                  <a:cubicBezTo>
                    <a:pt x="151480" y="173562"/>
                    <a:pt x="151924" y="173664"/>
                    <a:pt x="152394" y="173702"/>
                  </a:cubicBezTo>
                  <a:lnTo>
                    <a:pt x="152394" y="240212"/>
                  </a:lnTo>
                  <a:lnTo>
                    <a:pt x="150426" y="240224"/>
                  </a:lnTo>
                  <a:cubicBezTo>
                    <a:pt x="133204" y="240770"/>
                    <a:pt x="125089" y="249991"/>
                    <a:pt x="125089" y="258309"/>
                  </a:cubicBezTo>
                  <a:cubicBezTo>
                    <a:pt x="125089" y="269130"/>
                    <a:pt x="125368" y="273943"/>
                    <a:pt x="152394" y="283214"/>
                  </a:cubicBezTo>
                  <a:lnTo>
                    <a:pt x="152394" y="283215"/>
                  </a:lnTo>
                  <a:cubicBezTo>
                    <a:pt x="153474" y="283583"/>
                    <a:pt x="154299" y="283901"/>
                    <a:pt x="155467" y="284294"/>
                  </a:cubicBezTo>
                  <a:lnTo>
                    <a:pt x="160281" y="285450"/>
                  </a:lnTo>
                  <a:cubicBezTo>
                    <a:pt x="190596" y="295343"/>
                    <a:pt x="217812" y="307586"/>
                    <a:pt x="217812" y="347934"/>
                  </a:cubicBezTo>
                  <a:cubicBezTo>
                    <a:pt x="217812" y="371353"/>
                    <a:pt x="201454" y="395496"/>
                    <a:pt x="170060" y="402252"/>
                  </a:cubicBezTo>
                  <a:lnTo>
                    <a:pt x="170060" y="416984"/>
                  </a:lnTo>
                  <a:cubicBezTo>
                    <a:pt x="170060" y="427030"/>
                    <a:pt x="162249" y="435171"/>
                    <a:pt x="152394" y="435894"/>
                  </a:cubicBezTo>
                  <a:lnTo>
                    <a:pt x="152394" y="435886"/>
                  </a:lnTo>
                  <a:lnTo>
                    <a:pt x="152397" y="435886"/>
                  </a:lnTo>
                  <a:lnTo>
                    <a:pt x="152397" y="366023"/>
                  </a:lnTo>
                  <a:lnTo>
                    <a:pt x="152394" y="366023"/>
                  </a:lnTo>
                  <a:lnTo>
                    <a:pt x="152394" y="366019"/>
                  </a:lnTo>
                  <a:lnTo>
                    <a:pt x="154375" y="366006"/>
                  </a:lnTo>
                  <a:cubicBezTo>
                    <a:pt x="171596" y="365460"/>
                    <a:pt x="179712" y="356265"/>
                    <a:pt x="179712" y="347934"/>
                  </a:cubicBezTo>
                  <a:cubicBezTo>
                    <a:pt x="179712" y="337101"/>
                    <a:pt x="179420" y="332288"/>
                    <a:pt x="152394" y="323030"/>
                  </a:cubicBezTo>
                  <a:lnTo>
                    <a:pt x="152394" y="323028"/>
                  </a:lnTo>
                  <a:cubicBezTo>
                    <a:pt x="151327" y="322660"/>
                    <a:pt x="150489" y="322330"/>
                    <a:pt x="149333" y="321949"/>
                  </a:cubicBezTo>
                  <a:lnTo>
                    <a:pt x="144507" y="320793"/>
                  </a:lnTo>
                  <a:cubicBezTo>
                    <a:pt x="114205" y="310900"/>
                    <a:pt x="86989" y="298657"/>
                    <a:pt x="86989" y="258309"/>
                  </a:cubicBezTo>
                  <a:cubicBezTo>
                    <a:pt x="86989" y="235614"/>
                    <a:pt x="102483" y="212411"/>
                    <a:pt x="131960" y="204829"/>
                  </a:cubicBezTo>
                  <a:lnTo>
                    <a:pt x="131960" y="192612"/>
                  </a:lnTo>
                  <a:cubicBezTo>
                    <a:pt x="131960" y="182096"/>
                    <a:pt x="140494" y="173562"/>
                    <a:pt x="151010" y="173562"/>
                  </a:cubicBezTo>
                  <a:close/>
                  <a:moveTo>
                    <a:pt x="38097" y="152399"/>
                  </a:moveTo>
                  <a:lnTo>
                    <a:pt x="38097" y="457199"/>
                  </a:lnTo>
                  <a:lnTo>
                    <a:pt x="266697" y="457199"/>
                  </a:lnTo>
                  <a:lnTo>
                    <a:pt x="266697" y="152399"/>
                  </a:lnTo>
                  <a:close/>
                  <a:moveTo>
                    <a:pt x="114300" y="57150"/>
                  </a:moveTo>
                  <a:lnTo>
                    <a:pt x="190500" y="57150"/>
                  </a:lnTo>
                  <a:cubicBezTo>
                    <a:pt x="201016" y="57150"/>
                    <a:pt x="209550" y="65672"/>
                    <a:pt x="209550" y="76200"/>
                  </a:cubicBezTo>
                  <a:cubicBezTo>
                    <a:pt x="209550" y="86716"/>
                    <a:pt x="201016" y="95250"/>
                    <a:pt x="190500" y="95250"/>
                  </a:cubicBezTo>
                  <a:lnTo>
                    <a:pt x="114300" y="95250"/>
                  </a:lnTo>
                  <a:cubicBezTo>
                    <a:pt x="103784" y="95250"/>
                    <a:pt x="95250" y="86716"/>
                    <a:pt x="95250" y="76200"/>
                  </a:cubicBezTo>
                  <a:cubicBezTo>
                    <a:pt x="95250" y="65672"/>
                    <a:pt x="103784" y="57150"/>
                    <a:pt x="114300" y="57150"/>
                  </a:cubicBezTo>
                  <a:close/>
                  <a:moveTo>
                    <a:pt x="38097" y="38099"/>
                  </a:moveTo>
                  <a:lnTo>
                    <a:pt x="38097" y="114299"/>
                  </a:lnTo>
                  <a:lnTo>
                    <a:pt x="266697" y="114299"/>
                  </a:lnTo>
                  <a:lnTo>
                    <a:pt x="266697" y="38099"/>
                  </a:lnTo>
                  <a:close/>
                  <a:moveTo>
                    <a:pt x="38100" y="0"/>
                  </a:moveTo>
                  <a:lnTo>
                    <a:pt x="266700" y="0"/>
                  </a:lnTo>
                  <a:cubicBezTo>
                    <a:pt x="287642" y="0"/>
                    <a:pt x="304800" y="17145"/>
                    <a:pt x="304800" y="38100"/>
                  </a:cubicBezTo>
                  <a:lnTo>
                    <a:pt x="304800" y="114300"/>
                  </a:lnTo>
                  <a:lnTo>
                    <a:pt x="304800" y="152400"/>
                  </a:lnTo>
                  <a:lnTo>
                    <a:pt x="304800" y="457200"/>
                  </a:lnTo>
                  <a:lnTo>
                    <a:pt x="304800" y="495300"/>
                  </a:lnTo>
                  <a:lnTo>
                    <a:pt x="304800" y="571500"/>
                  </a:lnTo>
                  <a:cubicBezTo>
                    <a:pt x="304800" y="592442"/>
                    <a:pt x="287642" y="609600"/>
                    <a:pt x="266700" y="609600"/>
                  </a:cubicBezTo>
                  <a:lnTo>
                    <a:pt x="38100" y="609600"/>
                  </a:lnTo>
                  <a:cubicBezTo>
                    <a:pt x="17145" y="609600"/>
                    <a:pt x="0" y="592442"/>
                    <a:pt x="0" y="571500"/>
                  </a:cubicBezTo>
                  <a:lnTo>
                    <a:pt x="0" y="495300"/>
                  </a:lnTo>
                  <a:lnTo>
                    <a:pt x="0" y="457200"/>
                  </a:lnTo>
                  <a:lnTo>
                    <a:pt x="0" y="152400"/>
                  </a:lnTo>
                  <a:lnTo>
                    <a:pt x="0" y="114300"/>
                  </a:lnTo>
                  <a:lnTo>
                    <a:pt x="0" y="38100"/>
                  </a:lnTo>
                  <a:cubicBezTo>
                    <a:pt x="0" y="17145"/>
                    <a:pt x="17145" y="0"/>
                    <a:pt x="38100"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grpSp>
        <p:nvGrpSpPr>
          <p:cNvPr id="8" name="Group 7">
            <a:extLst>
              <a:ext uri="{FF2B5EF4-FFF2-40B4-BE49-F238E27FC236}">
                <a16:creationId xmlns:a16="http://schemas.microsoft.com/office/drawing/2014/main" xmlns="" id="{E0F013B0-02DA-644A-9126-45D556952B31}"/>
              </a:ext>
            </a:extLst>
          </p:cNvPr>
          <p:cNvGrpSpPr/>
          <p:nvPr/>
        </p:nvGrpSpPr>
        <p:grpSpPr>
          <a:xfrm>
            <a:off x="3887831" y="4639125"/>
            <a:ext cx="2488369" cy="1523236"/>
            <a:chOff x="3683277" y="4639125"/>
            <a:chExt cx="2488369" cy="1523236"/>
          </a:xfrm>
        </p:grpSpPr>
        <p:sp>
          <p:nvSpPr>
            <p:cNvPr id="17" name="TextBox 16">
              <a:extLst>
                <a:ext uri="{FF2B5EF4-FFF2-40B4-BE49-F238E27FC236}">
                  <a16:creationId xmlns:a16="http://schemas.microsoft.com/office/drawing/2014/main" xmlns="" id="{FBB0E7BC-F2BC-D442-98F5-23F94D149474}"/>
                </a:ext>
              </a:extLst>
            </p:cNvPr>
            <p:cNvSpPr txBox="1"/>
            <p:nvPr/>
          </p:nvSpPr>
          <p:spPr>
            <a:xfrm>
              <a:off x="3683277" y="5177476"/>
              <a:ext cx="2488369" cy="984885"/>
            </a:xfrm>
            <a:prstGeom prst="rect">
              <a:avLst/>
            </a:prstGeom>
            <a:noFill/>
          </p:spPr>
          <p:txBody>
            <a:bodyPr wrap="square" lIns="0" tIns="0" rIns="0" bIns="0" rtlCol="0">
              <a:spAutoFit/>
            </a:bodyPr>
            <a:lstStyle/>
            <a:p>
              <a:r>
                <a:rPr lang="en-US" sz="1600" dirty="0">
                  <a:solidFill>
                    <a:srgbClr val="002060"/>
                  </a:solidFill>
                </a:rPr>
                <a:t>Card Member completes purchase in currency pre-selected at start of shopping experience</a:t>
              </a:r>
            </a:p>
          </p:txBody>
        </p:sp>
        <p:sp>
          <p:nvSpPr>
            <p:cNvPr id="27" name="Freeform 26">
              <a:extLst>
                <a:ext uri="{FF2B5EF4-FFF2-40B4-BE49-F238E27FC236}">
                  <a16:creationId xmlns:a16="http://schemas.microsoft.com/office/drawing/2014/main" xmlns="" id="{8141ED33-7564-0143-A9C1-BB92941EC9FF}"/>
                </a:ext>
              </a:extLst>
            </p:cNvPr>
            <p:cNvSpPr/>
            <p:nvPr/>
          </p:nvSpPr>
          <p:spPr>
            <a:xfrm>
              <a:off x="4624290" y="4639125"/>
              <a:ext cx="606343" cy="392107"/>
            </a:xfrm>
            <a:custGeom>
              <a:avLst/>
              <a:gdLst>
                <a:gd name="connsiteX0" fmla="*/ 353949 w 606343"/>
                <a:gd name="connsiteY0" fmla="*/ 106057 h 392107"/>
                <a:gd name="connsiteX1" fmla="*/ 353949 w 606343"/>
                <a:gd name="connsiteY1" fmla="*/ 129349 h 392107"/>
                <a:gd name="connsiteX2" fmla="*/ 399072 w 606343"/>
                <a:gd name="connsiteY2" fmla="*/ 162216 h 392107"/>
                <a:gd name="connsiteX3" fmla="*/ 392315 w 606343"/>
                <a:gd name="connsiteY3" fmla="*/ 188315 h 392107"/>
                <a:gd name="connsiteX4" fmla="*/ 366230 w 606343"/>
                <a:gd name="connsiteY4" fmla="*/ 181546 h 392107"/>
                <a:gd name="connsiteX5" fmla="*/ 338836 w 606343"/>
                <a:gd name="connsiteY5" fmla="*/ 165417 h 392107"/>
                <a:gd name="connsiteX6" fmla="*/ 334327 w 606343"/>
                <a:gd name="connsiteY6" fmla="*/ 165442 h 392107"/>
                <a:gd name="connsiteX7" fmla="*/ 308978 w 606343"/>
                <a:gd name="connsiteY7" fmla="*/ 183527 h 392107"/>
                <a:gd name="connsiteX8" fmla="*/ 339356 w 606343"/>
                <a:gd name="connsiteY8" fmla="*/ 209524 h 392107"/>
                <a:gd name="connsiteX9" fmla="*/ 344182 w 606343"/>
                <a:gd name="connsiteY9" fmla="*/ 210667 h 392107"/>
                <a:gd name="connsiteX10" fmla="*/ 401701 w 606343"/>
                <a:gd name="connsiteY10" fmla="*/ 273176 h 392107"/>
                <a:gd name="connsiteX11" fmla="*/ 353949 w 606343"/>
                <a:gd name="connsiteY11" fmla="*/ 327482 h 392107"/>
                <a:gd name="connsiteX12" fmla="*/ 353949 w 606343"/>
                <a:gd name="connsiteY12" fmla="*/ 354012 h 392107"/>
                <a:gd name="connsiteX13" fmla="*/ 568248 w 606343"/>
                <a:gd name="connsiteY13" fmla="*/ 354012 h 392107"/>
                <a:gd name="connsiteX14" fmla="*/ 568248 w 606343"/>
                <a:gd name="connsiteY14" fmla="*/ 106057 h 392107"/>
                <a:gd name="connsiteX15" fmla="*/ 104350 w 606343"/>
                <a:gd name="connsiteY15" fmla="*/ 106052 h 392107"/>
                <a:gd name="connsiteX16" fmla="*/ 104350 w 606343"/>
                <a:gd name="connsiteY16" fmla="*/ 354007 h 392107"/>
                <a:gd name="connsiteX17" fmla="*/ 315856 w 606343"/>
                <a:gd name="connsiteY17" fmla="*/ 354007 h 392107"/>
                <a:gd name="connsiteX18" fmla="*/ 315856 w 606343"/>
                <a:gd name="connsiteY18" fmla="*/ 326740 h 392107"/>
                <a:gd name="connsiteX19" fmla="*/ 273514 w 606343"/>
                <a:gd name="connsiteY19" fmla="*/ 294457 h 392107"/>
                <a:gd name="connsiteX20" fmla="*/ 280283 w 606343"/>
                <a:gd name="connsiteY20" fmla="*/ 268383 h 392107"/>
                <a:gd name="connsiteX21" fmla="*/ 306356 w 606343"/>
                <a:gd name="connsiteY21" fmla="*/ 275153 h 392107"/>
                <a:gd name="connsiteX22" fmla="*/ 333750 w 606343"/>
                <a:gd name="connsiteY22" fmla="*/ 291256 h 392107"/>
                <a:gd name="connsiteX23" fmla="*/ 338259 w 606343"/>
                <a:gd name="connsiteY23" fmla="*/ 291231 h 392107"/>
                <a:gd name="connsiteX24" fmla="*/ 363608 w 606343"/>
                <a:gd name="connsiteY24" fmla="*/ 273171 h 392107"/>
                <a:gd name="connsiteX25" fmla="*/ 333229 w 606343"/>
                <a:gd name="connsiteY25" fmla="*/ 247174 h 392107"/>
                <a:gd name="connsiteX26" fmla="*/ 328403 w 606343"/>
                <a:gd name="connsiteY26" fmla="*/ 246006 h 392107"/>
                <a:gd name="connsiteX27" fmla="*/ 270885 w 606343"/>
                <a:gd name="connsiteY27" fmla="*/ 183535 h 392107"/>
                <a:gd name="connsiteX28" fmla="*/ 315856 w 606343"/>
                <a:gd name="connsiteY28" fmla="*/ 130055 h 392107"/>
                <a:gd name="connsiteX29" fmla="*/ 315856 w 606343"/>
                <a:gd name="connsiteY29" fmla="*/ 106052 h 392107"/>
                <a:gd name="connsiteX30" fmla="*/ 100413 w 606343"/>
                <a:gd name="connsiteY30" fmla="*/ 67952 h 392107"/>
                <a:gd name="connsiteX31" fmla="*/ 572167 w 606343"/>
                <a:gd name="connsiteY31" fmla="*/ 67952 h 392107"/>
                <a:gd name="connsiteX32" fmla="*/ 606343 w 606343"/>
                <a:gd name="connsiteY32" fmla="*/ 102128 h 392107"/>
                <a:gd name="connsiteX33" fmla="*/ 606343 w 606343"/>
                <a:gd name="connsiteY33" fmla="*/ 357931 h 392107"/>
                <a:gd name="connsiteX34" fmla="*/ 572167 w 606343"/>
                <a:gd name="connsiteY34" fmla="*/ 392107 h 392107"/>
                <a:gd name="connsiteX35" fmla="*/ 100413 w 606343"/>
                <a:gd name="connsiteY35" fmla="*/ 392107 h 392107"/>
                <a:gd name="connsiteX36" fmla="*/ 66250 w 606343"/>
                <a:gd name="connsiteY36" fmla="*/ 357931 h 392107"/>
                <a:gd name="connsiteX37" fmla="*/ 66250 w 606343"/>
                <a:gd name="connsiteY37" fmla="*/ 102128 h 392107"/>
                <a:gd name="connsiteX38" fmla="*/ 100413 w 606343"/>
                <a:gd name="connsiteY38" fmla="*/ 67952 h 392107"/>
                <a:gd name="connsiteX39" fmla="*/ 34163 w 606343"/>
                <a:gd name="connsiteY39" fmla="*/ 0 h 392107"/>
                <a:gd name="connsiteX40" fmla="*/ 526974 w 606343"/>
                <a:gd name="connsiteY40" fmla="*/ 0 h 392107"/>
                <a:gd name="connsiteX41" fmla="*/ 546024 w 606343"/>
                <a:gd name="connsiteY41" fmla="*/ 19050 h 392107"/>
                <a:gd name="connsiteX42" fmla="*/ 526974 w 606343"/>
                <a:gd name="connsiteY42" fmla="*/ 38100 h 392107"/>
                <a:gd name="connsiteX43" fmla="*/ 38100 w 606343"/>
                <a:gd name="connsiteY43" fmla="*/ 38100 h 392107"/>
                <a:gd name="connsiteX44" fmla="*/ 38100 w 606343"/>
                <a:gd name="connsiteY44" fmla="*/ 303873 h 392107"/>
                <a:gd name="connsiteX45" fmla="*/ 19050 w 606343"/>
                <a:gd name="connsiteY45" fmla="*/ 322923 h 392107"/>
                <a:gd name="connsiteX46" fmla="*/ 0 w 606343"/>
                <a:gd name="connsiteY46" fmla="*/ 303873 h 392107"/>
                <a:gd name="connsiteX47" fmla="*/ 0 w 606343"/>
                <a:gd name="connsiteY47" fmla="*/ 34176 h 392107"/>
                <a:gd name="connsiteX48" fmla="*/ 34163 w 606343"/>
                <a:gd name="connsiteY48" fmla="*/ 0 h 39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6343" h="392107">
                  <a:moveTo>
                    <a:pt x="353949" y="106057"/>
                  </a:moveTo>
                  <a:lnTo>
                    <a:pt x="353949" y="129349"/>
                  </a:lnTo>
                  <a:cubicBezTo>
                    <a:pt x="373494" y="133654"/>
                    <a:pt x="388797" y="144767"/>
                    <a:pt x="399072" y="162216"/>
                  </a:cubicBezTo>
                  <a:cubicBezTo>
                    <a:pt x="404406" y="171297"/>
                    <a:pt x="401383" y="182981"/>
                    <a:pt x="392315" y="188315"/>
                  </a:cubicBezTo>
                  <a:cubicBezTo>
                    <a:pt x="383260" y="193649"/>
                    <a:pt x="371564" y="190626"/>
                    <a:pt x="366230" y="181546"/>
                  </a:cubicBezTo>
                  <a:cubicBezTo>
                    <a:pt x="360146" y="171195"/>
                    <a:pt x="351434" y="166065"/>
                    <a:pt x="338836" y="165417"/>
                  </a:cubicBezTo>
                  <a:lnTo>
                    <a:pt x="334327" y="165442"/>
                  </a:lnTo>
                  <a:cubicBezTo>
                    <a:pt x="317093" y="165988"/>
                    <a:pt x="308978" y="175221"/>
                    <a:pt x="308978" y="183527"/>
                  </a:cubicBezTo>
                  <a:cubicBezTo>
                    <a:pt x="308978" y="194792"/>
                    <a:pt x="308978" y="199504"/>
                    <a:pt x="339356" y="209524"/>
                  </a:cubicBezTo>
                  <a:lnTo>
                    <a:pt x="344182" y="210667"/>
                  </a:lnTo>
                  <a:cubicBezTo>
                    <a:pt x="374497" y="220560"/>
                    <a:pt x="401701" y="232816"/>
                    <a:pt x="401701" y="273176"/>
                  </a:cubicBezTo>
                  <a:cubicBezTo>
                    <a:pt x="401701" y="296582"/>
                    <a:pt x="385343" y="320725"/>
                    <a:pt x="353949" y="327482"/>
                  </a:cubicBezTo>
                  <a:lnTo>
                    <a:pt x="353949" y="354012"/>
                  </a:lnTo>
                  <a:lnTo>
                    <a:pt x="568248" y="354012"/>
                  </a:lnTo>
                  <a:lnTo>
                    <a:pt x="568248" y="106057"/>
                  </a:lnTo>
                  <a:close/>
                  <a:moveTo>
                    <a:pt x="104350" y="106052"/>
                  </a:moveTo>
                  <a:lnTo>
                    <a:pt x="104350" y="354007"/>
                  </a:lnTo>
                  <a:lnTo>
                    <a:pt x="315856" y="354007"/>
                  </a:lnTo>
                  <a:lnTo>
                    <a:pt x="315856" y="326740"/>
                  </a:lnTo>
                  <a:cubicBezTo>
                    <a:pt x="297619" y="322003"/>
                    <a:pt x="283280" y="311094"/>
                    <a:pt x="273514" y="294457"/>
                  </a:cubicBezTo>
                  <a:cubicBezTo>
                    <a:pt x="268180" y="285401"/>
                    <a:pt x="271215" y="273717"/>
                    <a:pt x="280283" y="268383"/>
                  </a:cubicBezTo>
                  <a:cubicBezTo>
                    <a:pt x="289325" y="263075"/>
                    <a:pt x="301022" y="266085"/>
                    <a:pt x="306356" y="275153"/>
                  </a:cubicBezTo>
                  <a:cubicBezTo>
                    <a:pt x="312427" y="285503"/>
                    <a:pt x="321139" y="290608"/>
                    <a:pt x="333750" y="291256"/>
                  </a:cubicBezTo>
                  <a:lnTo>
                    <a:pt x="338259" y="291231"/>
                  </a:lnTo>
                  <a:cubicBezTo>
                    <a:pt x="355493" y="290685"/>
                    <a:pt x="363608" y="281477"/>
                    <a:pt x="363608" y="273171"/>
                  </a:cubicBezTo>
                  <a:cubicBezTo>
                    <a:pt x="363608" y="261906"/>
                    <a:pt x="363608" y="257195"/>
                    <a:pt x="333229" y="247174"/>
                  </a:cubicBezTo>
                  <a:lnTo>
                    <a:pt x="328403" y="246006"/>
                  </a:lnTo>
                  <a:cubicBezTo>
                    <a:pt x="298088" y="236113"/>
                    <a:pt x="270885" y="223883"/>
                    <a:pt x="270885" y="183535"/>
                  </a:cubicBezTo>
                  <a:cubicBezTo>
                    <a:pt x="270885" y="160840"/>
                    <a:pt x="286379" y="137637"/>
                    <a:pt x="315856" y="130055"/>
                  </a:cubicBezTo>
                  <a:lnTo>
                    <a:pt x="315856" y="106052"/>
                  </a:lnTo>
                  <a:close/>
                  <a:moveTo>
                    <a:pt x="100413" y="67952"/>
                  </a:moveTo>
                  <a:lnTo>
                    <a:pt x="572167" y="67952"/>
                  </a:lnTo>
                  <a:cubicBezTo>
                    <a:pt x="591014" y="67952"/>
                    <a:pt x="606343" y="83281"/>
                    <a:pt x="606343" y="102128"/>
                  </a:cubicBezTo>
                  <a:lnTo>
                    <a:pt x="606343" y="357931"/>
                  </a:lnTo>
                  <a:cubicBezTo>
                    <a:pt x="606343" y="376778"/>
                    <a:pt x="591014" y="392107"/>
                    <a:pt x="572167" y="392107"/>
                  </a:cubicBezTo>
                  <a:lnTo>
                    <a:pt x="100413" y="392107"/>
                  </a:lnTo>
                  <a:cubicBezTo>
                    <a:pt x="81579" y="392107"/>
                    <a:pt x="66250" y="376778"/>
                    <a:pt x="66250" y="357931"/>
                  </a:cubicBezTo>
                  <a:lnTo>
                    <a:pt x="66250" y="102128"/>
                  </a:lnTo>
                  <a:cubicBezTo>
                    <a:pt x="66250" y="83281"/>
                    <a:pt x="81579" y="67952"/>
                    <a:pt x="100413" y="67952"/>
                  </a:cubicBezTo>
                  <a:close/>
                  <a:moveTo>
                    <a:pt x="34163" y="0"/>
                  </a:moveTo>
                  <a:lnTo>
                    <a:pt x="526974" y="0"/>
                  </a:lnTo>
                  <a:cubicBezTo>
                    <a:pt x="537489" y="0"/>
                    <a:pt x="546024" y="8534"/>
                    <a:pt x="546024" y="19050"/>
                  </a:cubicBezTo>
                  <a:cubicBezTo>
                    <a:pt x="546024" y="29566"/>
                    <a:pt x="537489" y="38100"/>
                    <a:pt x="526974" y="38100"/>
                  </a:cubicBezTo>
                  <a:lnTo>
                    <a:pt x="38100" y="38100"/>
                  </a:lnTo>
                  <a:lnTo>
                    <a:pt x="38100" y="303873"/>
                  </a:lnTo>
                  <a:cubicBezTo>
                    <a:pt x="38100" y="314388"/>
                    <a:pt x="29566" y="322923"/>
                    <a:pt x="19050" y="322923"/>
                  </a:cubicBezTo>
                  <a:cubicBezTo>
                    <a:pt x="8534" y="322923"/>
                    <a:pt x="0" y="314388"/>
                    <a:pt x="0" y="303873"/>
                  </a:cubicBezTo>
                  <a:lnTo>
                    <a:pt x="0" y="34176"/>
                  </a:lnTo>
                  <a:cubicBezTo>
                    <a:pt x="0" y="15329"/>
                    <a:pt x="15329" y="0"/>
                    <a:pt x="34163"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
        <p:nvSpPr>
          <p:cNvPr id="16" name="Freeform 3">
            <a:extLst>
              <a:ext uri="{FF2B5EF4-FFF2-40B4-BE49-F238E27FC236}">
                <a16:creationId xmlns:a16="http://schemas.microsoft.com/office/drawing/2014/main" xmlns="" id="{884113B3-EED6-FD49-91F3-7EAA05C04BCA}"/>
              </a:ext>
            </a:extLst>
          </p:cNvPr>
          <p:cNvSpPr/>
          <p:nvPr/>
        </p:nvSpPr>
        <p:spPr>
          <a:xfrm>
            <a:off x="3086916" y="4762257"/>
            <a:ext cx="533399" cy="995689"/>
          </a:xfrm>
          <a:custGeom>
            <a:avLst/>
            <a:gdLst>
              <a:gd name="connsiteX0" fmla="*/ 280168 w 285750"/>
              <a:gd name="connsiteY0" fmla="*/ 253232 h 533406"/>
              <a:gd name="connsiteX1" fmla="*/ 32518 w 285750"/>
              <a:gd name="connsiteY1" fmla="*/ 5582 h 533406"/>
              <a:gd name="connsiteX2" fmla="*/ 5582 w 285750"/>
              <a:gd name="connsiteY2" fmla="*/ 5582 h 533406"/>
              <a:gd name="connsiteX3" fmla="*/ 5582 w 285750"/>
              <a:gd name="connsiteY3" fmla="*/ 32518 h 533406"/>
              <a:gd name="connsiteX4" fmla="*/ 239757 w 285750"/>
              <a:gd name="connsiteY4" fmla="*/ 266706 h 533406"/>
              <a:gd name="connsiteX5" fmla="*/ 5582 w 285750"/>
              <a:gd name="connsiteY5" fmla="*/ 500882 h 533406"/>
              <a:gd name="connsiteX6" fmla="*/ 5582 w 285750"/>
              <a:gd name="connsiteY6" fmla="*/ 527818 h 533406"/>
              <a:gd name="connsiteX7" fmla="*/ 19044 w 285750"/>
              <a:gd name="connsiteY7" fmla="*/ 533406 h 533406"/>
              <a:gd name="connsiteX8" fmla="*/ 32518 w 285750"/>
              <a:gd name="connsiteY8" fmla="*/ 527831 h 533406"/>
              <a:gd name="connsiteX9" fmla="*/ 280168 w 285750"/>
              <a:gd name="connsiteY9" fmla="*/ 280181 h 533406"/>
              <a:gd name="connsiteX10" fmla="*/ 280168 w 285750"/>
              <a:gd name="connsiteY10" fmla="*/ 253232 h 53340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85750" h="533406">
                <a:moveTo>
                  <a:pt x="280168" y="253232"/>
                </a:moveTo>
                <a:lnTo>
                  <a:pt x="32518" y="5582"/>
                </a:lnTo>
                <a:cubicBezTo>
                  <a:pt x="25076" y="-1861"/>
                  <a:pt x="13024" y="-1861"/>
                  <a:pt x="5582" y="5582"/>
                </a:cubicBezTo>
                <a:cubicBezTo>
                  <a:pt x="-1861" y="13024"/>
                  <a:pt x="-1861" y="25089"/>
                  <a:pt x="5582" y="32518"/>
                </a:cubicBezTo>
                <a:lnTo>
                  <a:pt x="239757" y="266706"/>
                </a:lnTo>
                <a:lnTo>
                  <a:pt x="5582" y="500882"/>
                </a:lnTo>
                <a:cubicBezTo>
                  <a:pt x="-1861" y="508324"/>
                  <a:pt x="-1861" y="520376"/>
                  <a:pt x="5582" y="527818"/>
                </a:cubicBezTo>
                <a:cubicBezTo>
                  <a:pt x="9303" y="531552"/>
                  <a:pt x="14180" y="533406"/>
                  <a:pt x="19044" y="533406"/>
                </a:cubicBezTo>
                <a:cubicBezTo>
                  <a:pt x="23920" y="533406"/>
                  <a:pt x="28797" y="531552"/>
                  <a:pt x="32518" y="527831"/>
                </a:cubicBezTo>
                <a:lnTo>
                  <a:pt x="280168" y="280181"/>
                </a:lnTo>
                <a:cubicBezTo>
                  <a:pt x="287611" y="272739"/>
                  <a:pt x="287611" y="260674"/>
                  <a:pt x="280168" y="253232"/>
                </a:cubicBezTo>
              </a:path>
            </a:pathLst>
          </a:custGeom>
          <a:solidFill>
            <a:schemeClr val="accent3"/>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18" name="Freeform 3">
            <a:extLst>
              <a:ext uri="{FF2B5EF4-FFF2-40B4-BE49-F238E27FC236}">
                <a16:creationId xmlns:a16="http://schemas.microsoft.com/office/drawing/2014/main" xmlns="" id="{81BC33D1-EE00-3B4F-938C-7887224B5065}"/>
              </a:ext>
            </a:extLst>
          </p:cNvPr>
          <p:cNvSpPr/>
          <p:nvPr/>
        </p:nvSpPr>
        <p:spPr>
          <a:xfrm>
            <a:off x="6643716" y="4762257"/>
            <a:ext cx="533399" cy="995689"/>
          </a:xfrm>
          <a:custGeom>
            <a:avLst/>
            <a:gdLst>
              <a:gd name="connsiteX0" fmla="*/ 280168 w 285750"/>
              <a:gd name="connsiteY0" fmla="*/ 253232 h 533406"/>
              <a:gd name="connsiteX1" fmla="*/ 32518 w 285750"/>
              <a:gd name="connsiteY1" fmla="*/ 5582 h 533406"/>
              <a:gd name="connsiteX2" fmla="*/ 5582 w 285750"/>
              <a:gd name="connsiteY2" fmla="*/ 5582 h 533406"/>
              <a:gd name="connsiteX3" fmla="*/ 5582 w 285750"/>
              <a:gd name="connsiteY3" fmla="*/ 32518 h 533406"/>
              <a:gd name="connsiteX4" fmla="*/ 239757 w 285750"/>
              <a:gd name="connsiteY4" fmla="*/ 266706 h 533406"/>
              <a:gd name="connsiteX5" fmla="*/ 5582 w 285750"/>
              <a:gd name="connsiteY5" fmla="*/ 500882 h 533406"/>
              <a:gd name="connsiteX6" fmla="*/ 5582 w 285750"/>
              <a:gd name="connsiteY6" fmla="*/ 527818 h 533406"/>
              <a:gd name="connsiteX7" fmla="*/ 19044 w 285750"/>
              <a:gd name="connsiteY7" fmla="*/ 533406 h 533406"/>
              <a:gd name="connsiteX8" fmla="*/ 32518 w 285750"/>
              <a:gd name="connsiteY8" fmla="*/ 527831 h 533406"/>
              <a:gd name="connsiteX9" fmla="*/ 280168 w 285750"/>
              <a:gd name="connsiteY9" fmla="*/ 280181 h 533406"/>
              <a:gd name="connsiteX10" fmla="*/ 280168 w 285750"/>
              <a:gd name="connsiteY10" fmla="*/ 253232 h 53340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85750" h="533406">
                <a:moveTo>
                  <a:pt x="280168" y="253232"/>
                </a:moveTo>
                <a:lnTo>
                  <a:pt x="32518" y="5582"/>
                </a:lnTo>
                <a:cubicBezTo>
                  <a:pt x="25076" y="-1861"/>
                  <a:pt x="13024" y="-1861"/>
                  <a:pt x="5582" y="5582"/>
                </a:cubicBezTo>
                <a:cubicBezTo>
                  <a:pt x="-1861" y="13024"/>
                  <a:pt x="-1861" y="25089"/>
                  <a:pt x="5582" y="32518"/>
                </a:cubicBezTo>
                <a:lnTo>
                  <a:pt x="239757" y="266706"/>
                </a:lnTo>
                <a:lnTo>
                  <a:pt x="5582" y="500882"/>
                </a:lnTo>
                <a:cubicBezTo>
                  <a:pt x="-1861" y="508324"/>
                  <a:pt x="-1861" y="520376"/>
                  <a:pt x="5582" y="527818"/>
                </a:cubicBezTo>
                <a:cubicBezTo>
                  <a:pt x="9303" y="531552"/>
                  <a:pt x="14180" y="533406"/>
                  <a:pt x="19044" y="533406"/>
                </a:cubicBezTo>
                <a:cubicBezTo>
                  <a:pt x="23920" y="533406"/>
                  <a:pt x="28797" y="531552"/>
                  <a:pt x="32518" y="527831"/>
                </a:cubicBezTo>
                <a:lnTo>
                  <a:pt x="280168" y="280181"/>
                </a:lnTo>
                <a:cubicBezTo>
                  <a:pt x="287611" y="272739"/>
                  <a:pt x="287611" y="260674"/>
                  <a:pt x="280168" y="253232"/>
                </a:cubicBezTo>
              </a:path>
            </a:pathLst>
          </a:custGeom>
          <a:solidFill>
            <a:schemeClr val="accent3"/>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20" name="Freeform 3">
            <a:extLst>
              <a:ext uri="{FF2B5EF4-FFF2-40B4-BE49-F238E27FC236}">
                <a16:creationId xmlns:a16="http://schemas.microsoft.com/office/drawing/2014/main" xmlns="" id="{1B1C1B67-A3B3-F94B-B6D2-A49992BDAE70}"/>
              </a:ext>
            </a:extLst>
          </p:cNvPr>
          <p:cNvSpPr/>
          <p:nvPr/>
        </p:nvSpPr>
        <p:spPr>
          <a:xfrm>
            <a:off x="9921947" y="4762257"/>
            <a:ext cx="533399" cy="995689"/>
          </a:xfrm>
          <a:custGeom>
            <a:avLst/>
            <a:gdLst>
              <a:gd name="connsiteX0" fmla="*/ 280168 w 285750"/>
              <a:gd name="connsiteY0" fmla="*/ 253232 h 533406"/>
              <a:gd name="connsiteX1" fmla="*/ 32518 w 285750"/>
              <a:gd name="connsiteY1" fmla="*/ 5582 h 533406"/>
              <a:gd name="connsiteX2" fmla="*/ 5582 w 285750"/>
              <a:gd name="connsiteY2" fmla="*/ 5582 h 533406"/>
              <a:gd name="connsiteX3" fmla="*/ 5582 w 285750"/>
              <a:gd name="connsiteY3" fmla="*/ 32518 h 533406"/>
              <a:gd name="connsiteX4" fmla="*/ 239757 w 285750"/>
              <a:gd name="connsiteY4" fmla="*/ 266706 h 533406"/>
              <a:gd name="connsiteX5" fmla="*/ 5582 w 285750"/>
              <a:gd name="connsiteY5" fmla="*/ 500882 h 533406"/>
              <a:gd name="connsiteX6" fmla="*/ 5582 w 285750"/>
              <a:gd name="connsiteY6" fmla="*/ 527818 h 533406"/>
              <a:gd name="connsiteX7" fmla="*/ 19044 w 285750"/>
              <a:gd name="connsiteY7" fmla="*/ 533406 h 533406"/>
              <a:gd name="connsiteX8" fmla="*/ 32518 w 285750"/>
              <a:gd name="connsiteY8" fmla="*/ 527831 h 533406"/>
              <a:gd name="connsiteX9" fmla="*/ 280168 w 285750"/>
              <a:gd name="connsiteY9" fmla="*/ 280181 h 533406"/>
              <a:gd name="connsiteX10" fmla="*/ 280168 w 285750"/>
              <a:gd name="connsiteY10" fmla="*/ 253232 h 53340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85750" h="533406">
                <a:moveTo>
                  <a:pt x="280168" y="253232"/>
                </a:moveTo>
                <a:lnTo>
                  <a:pt x="32518" y="5582"/>
                </a:lnTo>
                <a:cubicBezTo>
                  <a:pt x="25076" y="-1861"/>
                  <a:pt x="13024" y="-1861"/>
                  <a:pt x="5582" y="5582"/>
                </a:cubicBezTo>
                <a:cubicBezTo>
                  <a:pt x="-1861" y="13024"/>
                  <a:pt x="-1861" y="25089"/>
                  <a:pt x="5582" y="32518"/>
                </a:cubicBezTo>
                <a:lnTo>
                  <a:pt x="239757" y="266706"/>
                </a:lnTo>
                <a:lnTo>
                  <a:pt x="5582" y="500882"/>
                </a:lnTo>
                <a:cubicBezTo>
                  <a:pt x="-1861" y="508324"/>
                  <a:pt x="-1861" y="520376"/>
                  <a:pt x="5582" y="527818"/>
                </a:cubicBezTo>
                <a:cubicBezTo>
                  <a:pt x="9303" y="531552"/>
                  <a:pt x="14180" y="533406"/>
                  <a:pt x="19044" y="533406"/>
                </a:cubicBezTo>
                <a:cubicBezTo>
                  <a:pt x="23920" y="533406"/>
                  <a:pt x="28797" y="531552"/>
                  <a:pt x="32518" y="527831"/>
                </a:cubicBezTo>
                <a:lnTo>
                  <a:pt x="280168" y="280181"/>
                </a:lnTo>
                <a:cubicBezTo>
                  <a:pt x="287611" y="272739"/>
                  <a:pt x="287611" y="260674"/>
                  <a:pt x="280168" y="253232"/>
                </a:cubicBezTo>
              </a:path>
            </a:pathLst>
          </a:custGeom>
          <a:solidFill>
            <a:schemeClr val="accent3"/>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23" name="TextBox 22">
            <a:extLst>
              <a:ext uri="{FF2B5EF4-FFF2-40B4-BE49-F238E27FC236}">
                <a16:creationId xmlns:a16="http://schemas.microsoft.com/office/drawing/2014/main" xmlns="" id="{2297333F-B9A7-4A4A-B5B2-DF06A958525E}"/>
              </a:ext>
            </a:extLst>
          </p:cNvPr>
          <p:cNvSpPr txBox="1"/>
          <p:nvPr/>
        </p:nvSpPr>
        <p:spPr>
          <a:xfrm>
            <a:off x="10474036" y="-17729"/>
            <a:ext cx="3343564" cy="677108"/>
          </a:xfrm>
          <a:prstGeom prst="rect">
            <a:avLst/>
          </a:prstGeom>
          <a:solidFill>
            <a:srgbClr val="FFFF00"/>
          </a:solidFill>
        </p:spPr>
        <p:txBody>
          <a:bodyPr wrap="square" lIns="91440" tIns="91440" rIns="91440" bIns="91440" rtlCol="0">
            <a:spAutoFit/>
          </a:bodyPr>
          <a:lstStyle/>
          <a:p>
            <a:pPr>
              <a:spcBef>
                <a:spcPts val="1000"/>
              </a:spcBef>
            </a:pPr>
            <a:r>
              <a:rPr lang="en-US" sz="1600" dirty="0">
                <a:solidFill>
                  <a:srgbClr val="FF0000"/>
                </a:solidFill>
                <a:latin typeface="Arial" panose="020B0604020202020204" pitchFamily="34" charset="0"/>
                <a:cs typeface="Arial" panose="020B0604020202020204" pitchFamily="34" charset="0"/>
              </a:rPr>
              <a:t>Confirm your Partner’s eligibility </a:t>
            </a:r>
            <a:r>
              <a:rPr lang="en-US" sz="1600" b="1" dirty="0">
                <a:solidFill>
                  <a:srgbClr val="FF0000"/>
                </a:solidFill>
                <a:latin typeface="Arial" panose="020B0604020202020204" pitchFamily="34" charset="0"/>
                <a:cs typeface="Arial" panose="020B0604020202020204" pitchFamily="34" charset="0"/>
              </a:rPr>
              <a:t>BEFORE</a:t>
            </a:r>
            <a:r>
              <a:rPr lang="en-US" sz="1600" dirty="0">
                <a:solidFill>
                  <a:srgbClr val="FF0000"/>
                </a:solidFill>
                <a:latin typeface="Arial" panose="020B0604020202020204" pitchFamily="34" charset="0"/>
                <a:cs typeface="Arial" panose="020B0604020202020204" pitchFamily="34" charset="0"/>
              </a:rPr>
              <a:t> discussing this asset.</a:t>
            </a:r>
          </a:p>
        </p:txBody>
      </p:sp>
    </p:spTree>
    <p:extLst>
      <p:ext uri="{BB962C8B-B14F-4D97-AF65-F5344CB8AC3E}">
        <p14:creationId xmlns:p14="http://schemas.microsoft.com/office/powerpoint/2010/main" val="4134342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202C48E-DB53-C94E-B800-E05844FB065D}"/>
              </a:ext>
            </a:extLst>
          </p:cNvPr>
          <p:cNvSpPr>
            <a:spLocks noGrp="1"/>
          </p:cNvSpPr>
          <p:nvPr>
            <p:ph type="title"/>
          </p:nvPr>
        </p:nvSpPr>
        <p:spPr/>
        <p:txBody>
          <a:bodyPr/>
          <a:lstStyle/>
          <a:p>
            <a:r>
              <a:rPr lang="en-US" dirty="0"/>
              <a:t>American Express Business Value</a:t>
            </a:r>
          </a:p>
        </p:txBody>
      </p:sp>
      <p:sp>
        <p:nvSpPr>
          <p:cNvPr id="4" name="Text Placeholder 3">
            <a:extLst>
              <a:ext uri="{FF2B5EF4-FFF2-40B4-BE49-F238E27FC236}">
                <a16:creationId xmlns:a16="http://schemas.microsoft.com/office/drawing/2014/main" xmlns="" id="{3A763610-5629-E344-A39D-C137B3D8F6C1}"/>
              </a:ext>
            </a:extLst>
          </p:cNvPr>
          <p:cNvSpPr>
            <a:spLocks noGrp="1"/>
          </p:cNvSpPr>
          <p:nvPr>
            <p:ph type="body" sz="quarter" idx="13"/>
          </p:nvPr>
        </p:nvSpPr>
        <p:spPr>
          <a:xfrm>
            <a:off x="531534" y="1224810"/>
            <a:ext cx="7368985" cy="2177006"/>
          </a:xfrm>
        </p:spPr>
        <p:txBody>
          <a:bodyPr wrap="square" bIns="0">
            <a:spAutoFit/>
          </a:bodyPr>
          <a:lstStyle/>
          <a:p>
            <a:r>
              <a:rPr lang="en-US" sz="2200" b="1" dirty="0">
                <a:solidFill>
                  <a:schemeClr val="accent1"/>
                </a:solidFill>
                <a:latin typeface="+mj-lt"/>
              </a:rPr>
              <a:t>DATA INTELLIGENCE SOLUTIONS</a:t>
            </a:r>
          </a:p>
          <a:p>
            <a:pPr>
              <a:lnSpc>
                <a:spcPct val="100000"/>
              </a:lnSpc>
              <a:spcBef>
                <a:spcPts val="800"/>
              </a:spcBef>
            </a:pPr>
            <a:r>
              <a:rPr lang="en-US" sz="1600" dirty="0" err="1">
                <a:solidFill>
                  <a:schemeClr val="accent5"/>
                </a:solidFill>
              </a:rPr>
              <a:t>InAuth</a:t>
            </a:r>
            <a:r>
              <a:rPr lang="en-US" sz="1600" baseline="30000" dirty="0">
                <a:solidFill>
                  <a:schemeClr val="accent5"/>
                </a:solidFill>
              </a:rPr>
              <a:t>®</a:t>
            </a:r>
            <a:r>
              <a:rPr lang="en-US" sz="1600" dirty="0">
                <a:solidFill>
                  <a:schemeClr val="accent5"/>
                </a:solidFill>
              </a:rPr>
              <a:t> offers deep device intelligence that allows businesses to quickly and easily recognize returning devices and identify suspect devices in real time. </a:t>
            </a:r>
            <a:r>
              <a:rPr lang="en-US" sz="1600" dirty="0" err="1">
                <a:solidFill>
                  <a:schemeClr val="accent5"/>
                </a:solidFill>
              </a:rPr>
              <a:t>InAuth</a:t>
            </a:r>
            <a:r>
              <a:rPr lang="en-US" sz="1600" dirty="0">
                <a:solidFill>
                  <a:schemeClr val="accent5"/>
                </a:solidFill>
              </a:rPr>
              <a:t> is a wholly-owned subsidiary of American Express. </a:t>
            </a:r>
            <a:r>
              <a:rPr lang="en-US" sz="1600" dirty="0" err="1">
                <a:solidFill>
                  <a:schemeClr val="accent5"/>
                </a:solidFill>
              </a:rPr>
              <a:t>InAuth</a:t>
            </a:r>
            <a:r>
              <a:rPr lang="en-US" sz="1600" dirty="0">
                <a:solidFill>
                  <a:schemeClr val="accent5"/>
                </a:solidFill>
              </a:rPr>
              <a:t> are the digital intelligence experts for a digital world. </a:t>
            </a:r>
            <a:r>
              <a:rPr lang="en-US" sz="1600" dirty="0" err="1">
                <a:solidFill>
                  <a:schemeClr val="accent5"/>
                </a:solidFill>
              </a:rPr>
              <a:t>InAuth</a:t>
            </a:r>
            <a:r>
              <a:rPr lang="en-US" sz="1600" dirty="0">
                <a:solidFill>
                  <a:schemeClr val="accent5"/>
                </a:solidFill>
              </a:rPr>
              <a:t> analyzes devices and associated identities to ensure trust with those interacting within digital channels, helping businesses verify identity, assess and mitigate risk, optimize the customer experience, and improve operating processes and reduce cost.</a:t>
            </a:r>
          </a:p>
        </p:txBody>
      </p:sp>
      <p:sp>
        <p:nvSpPr>
          <p:cNvPr id="5" name="Rectangle 4">
            <a:extLst>
              <a:ext uri="{FF2B5EF4-FFF2-40B4-BE49-F238E27FC236}">
                <a16:creationId xmlns:a16="http://schemas.microsoft.com/office/drawing/2014/main" xmlns="" id="{2ED76D85-4742-8B45-B859-9ECC8997CC5B}"/>
              </a:ext>
            </a:extLst>
          </p:cNvPr>
          <p:cNvSpPr/>
          <p:nvPr/>
        </p:nvSpPr>
        <p:spPr>
          <a:xfrm>
            <a:off x="560716" y="3886200"/>
            <a:ext cx="7368985" cy="2811026"/>
          </a:xfrm>
          <a:prstGeom prst="rect">
            <a:avLst/>
          </a:prstGeom>
        </p:spPr>
        <p:txBody>
          <a:bodyPr wrap="square" lIns="0" tIns="0" rIns="0" bIns="0">
            <a:spAutoFit/>
          </a:bodyPr>
          <a:lstStyle/>
          <a:p>
            <a:pPr lvl="0" defTabSz="609616">
              <a:spcBef>
                <a:spcPts val="2000"/>
              </a:spcBef>
            </a:pPr>
            <a:r>
              <a:rPr lang="en-US" sz="1600" b="1" dirty="0">
                <a:solidFill>
                  <a:srgbClr val="002663"/>
                </a:solidFill>
                <a:latin typeface="Arial" panose="020B0604020202020204" pitchFamily="34" charset="0"/>
                <a:cs typeface="Arial" pitchFamily="34" charset="0"/>
              </a:rPr>
              <a:t>Why Participate?</a:t>
            </a:r>
          </a:p>
          <a:p>
            <a:pPr lvl="0" defTabSz="609616">
              <a:spcBef>
                <a:spcPts val="800"/>
              </a:spcBef>
            </a:pPr>
            <a:r>
              <a:rPr lang="en-US" sz="1600" dirty="0" err="1">
                <a:solidFill>
                  <a:schemeClr val="accent5"/>
                </a:solidFill>
              </a:rPr>
              <a:t>InAuth</a:t>
            </a:r>
            <a:r>
              <a:rPr lang="en-US" sz="1600" dirty="0">
                <a:solidFill>
                  <a:schemeClr val="accent5"/>
                </a:solidFill>
              </a:rPr>
              <a:t> creates a trusted device ID, allowing businesses to utilize the user’s device as a trusted second factor of authentication because it is “something they have”. </a:t>
            </a:r>
            <a:r>
              <a:rPr lang="en-US" sz="1600" dirty="0" err="1">
                <a:solidFill>
                  <a:schemeClr val="accent5"/>
                </a:solidFill>
              </a:rPr>
              <a:t>InAuth</a:t>
            </a:r>
            <a:r>
              <a:rPr lang="en-US" sz="1600" dirty="0">
                <a:solidFill>
                  <a:schemeClr val="accent5"/>
                </a:solidFill>
              </a:rPr>
              <a:t> detects and analyzes unusual device behaviors that can be leading indicators of fraud, for instance, non-typical location, geolocation inconsistency, unusual access times, the use of spoofing tools, evidence of app tampering, velocity across many accounts, or device attributes that have changed significantly from what is normally expected. </a:t>
            </a:r>
            <a:r>
              <a:rPr lang="en-US" sz="1600" dirty="0" err="1">
                <a:solidFill>
                  <a:schemeClr val="accent5"/>
                </a:solidFill>
              </a:rPr>
              <a:t>InAuth’s</a:t>
            </a:r>
            <a:r>
              <a:rPr lang="en-US" sz="1600" dirty="0">
                <a:solidFill>
                  <a:schemeClr val="accent5"/>
                </a:solidFill>
              </a:rPr>
              <a:t> combination of enhanced device identification and our powerful risk analysis capabilities helps business reduce friction and convert more customers by lessening the need for additional verification for trusted devices.</a:t>
            </a:r>
          </a:p>
        </p:txBody>
      </p:sp>
      <p:pic>
        <p:nvPicPr>
          <p:cNvPr id="9" name="Picture 8">
            <a:extLst>
              <a:ext uri="{FF2B5EF4-FFF2-40B4-BE49-F238E27FC236}">
                <a16:creationId xmlns:a16="http://schemas.microsoft.com/office/drawing/2014/main" xmlns="" id="{1D51262A-96E8-1F4B-8CE4-213D59ABC83B}"/>
              </a:ext>
            </a:extLst>
          </p:cNvPr>
          <p:cNvPicPr>
            <a:picLocks noChangeAspect="1"/>
          </p:cNvPicPr>
          <p:nvPr/>
        </p:nvPicPr>
        <p:blipFill>
          <a:blip r:embed="rId3"/>
          <a:stretch>
            <a:fillRect/>
          </a:stretch>
        </p:blipFill>
        <p:spPr>
          <a:xfrm>
            <a:off x="8743338" y="2167089"/>
            <a:ext cx="3943189" cy="1090763"/>
          </a:xfrm>
          <a:prstGeom prst="rect">
            <a:avLst/>
          </a:prstGeom>
        </p:spPr>
      </p:pic>
      <p:sp>
        <p:nvSpPr>
          <p:cNvPr id="7" name="TextBox 6">
            <a:extLst>
              <a:ext uri="{FF2B5EF4-FFF2-40B4-BE49-F238E27FC236}">
                <a16:creationId xmlns:a16="http://schemas.microsoft.com/office/drawing/2014/main" xmlns="" id="{FFFC2683-695F-0643-BD49-191AFF43A735}"/>
              </a:ext>
            </a:extLst>
          </p:cNvPr>
          <p:cNvSpPr txBox="1"/>
          <p:nvPr/>
        </p:nvSpPr>
        <p:spPr>
          <a:xfrm>
            <a:off x="10474036" y="-17729"/>
            <a:ext cx="3343564" cy="677108"/>
          </a:xfrm>
          <a:prstGeom prst="rect">
            <a:avLst/>
          </a:prstGeom>
          <a:solidFill>
            <a:srgbClr val="FFFF00"/>
          </a:solidFill>
        </p:spPr>
        <p:txBody>
          <a:bodyPr wrap="square" lIns="91440" tIns="91440" rIns="91440" bIns="91440" rtlCol="0">
            <a:spAutoFit/>
          </a:bodyPr>
          <a:lstStyle/>
          <a:p>
            <a:pPr>
              <a:spcBef>
                <a:spcPts val="1000"/>
              </a:spcBef>
            </a:pPr>
            <a:r>
              <a:rPr lang="en-US" sz="1600" dirty="0">
                <a:solidFill>
                  <a:srgbClr val="FF0000"/>
                </a:solidFill>
                <a:latin typeface="Arial" panose="020B0604020202020204" pitchFamily="34" charset="0"/>
                <a:cs typeface="Arial" panose="020B0604020202020204" pitchFamily="34" charset="0"/>
              </a:rPr>
              <a:t>Confirm your Partner’s eligibility </a:t>
            </a:r>
            <a:r>
              <a:rPr lang="en-US" sz="1600" b="1" dirty="0">
                <a:solidFill>
                  <a:srgbClr val="FF0000"/>
                </a:solidFill>
                <a:latin typeface="Arial" panose="020B0604020202020204" pitchFamily="34" charset="0"/>
                <a:cs typeface="Arial" panose="020B0604020202020204" pitchFamily="34" charset="0"/>
              </a:rPr>
              <a:t>BEFORE</a:t>
            </a:r>
            <a:r>
              <a:rPr lang="en-US" sz="1600" dirty="0">
                <a:solidFill>
                  <a:srgbClr val="FF0000"/>
                </a:solidFill>
                <a:latin typeface="Arial" panose="020B0604020202020204" pitchFamily="34" charset="0"/>
                <a:cs typeface="Arial" panose="020B0604020202020204" pitchFamily="34" charset="0"/>
              </a:rPr>
              <a:t> discussing this asset.</a:t>
            </a:r>
          </a:p>
        </p:txBody>
      </p:sp>
    </p:spTree>
    <p:extLst>
      <p:ext uri="{BB962C8B-B14F-4D97-AF65-F5344CB8AC3E}">
        <p14:creationId xmlns:p14="http://schemas.microsoft.com/office/powerpoint/2010/main" val="3158500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202C48E-DB53-C94E-B800-E05844FB065D}"/>
              </a:ext>
            </a:extLst>
          </p:cNvPr>
          <p:cNvSpPr>
            <a:spLocks noGrp="1"/>
          </p:cNvSpPr>
          <p:nvPr>
            <p:ph type="title"/>
          </p:nvPr>
        </p:nvSpPr>
        <p:spPr/>
        <p:txBody>
          <a:bodyPr/>
          <a:lstStyle/>
          <a:p>
            <a:r>
              <a:rPr lang="en-US" dirty="0"/>
              <a:t>American Express Business Value</a:t>
            </a:r>
          </a:p>
        </p:txBody>
      </p:sp>
      <p:sp>
        <p:nvSpPr>
          <p:cNvPr id="4" name="Text Placeholder 3">
            <a:extLst>
              <a:ext uri="{FF2B5EF4-FFF2-40B4-BE49-F238E27FC236}">
                <a16:creationId xmlns:a16="http://schemas.microsoft.com/office/drawing/2014/main" xmlns="" id="{3A763610-5629-E344-A39D-C137B3D8F6C1}"/>
              </a:ext>
            </a:extLst>
          </p:cNvPr>
          <p:cNvSpPr>
            <a:spLocks noGrp="1"/>
          </p:cNvSpPr>
          <p:nvPr>
            <p:ph type="body" sz="quarter" idx="13"/>
          </p:nvPr>
        </p:nvSpPr>
        <p:spPr>
          <a:xfrm>
            <a:off x="531534" y="1224810"/>
            <a:ext cx="5830355" cy="397032"/>
          </a:xfrm>
        </p:spPr>
        <p:txBody>
          <a:bodyPr wrap="square">
            <a:spAutoFit/>
          </a:bodyPr>
          <a:lstStyle/>
          <a:p>
            <a:r>
              <a:rPr lang="en-US" sz="2200" b="1" dirty="0">
                <a:solidFill>
                  <a:schemeClr val="accent1"/>
                </a:solidFill>
                <a:latin typeface="+mj-lt"/>
              </a:rPr>
              <a:t>DATA INTELLIGENCE SOLUTIONS</a:t>
            </a:r>
          </a:p>
        </p:txBody>
      </p:sp>
      <p:pic>
        <p:nvPicPr>
          <p:cNvPr id="6" name="Picture 5">
            <a:extLst>
              <a:ext uri="{FF2B5EF4-FFF2-40B4-BE49-F238E27FC236}">
                <a16:creationId xmlns:a16="http://schemas.microsoft.com/office/drawing/2014/main" xmlns="" id="{D4D88856-CF0B-F346-A80B-6FBA2FB824DC}"/>
              </a:ext>
            </a:extLst>
          </p:cNvPr>
          <p:cNvPicPr>
            <a:picLocks noChangeAspect="1"/>
          </p:cNvPicPr>
          <p:nvPr/>
        </p:nvPicPr>
        <p:blipFill>
          <a:blip r:embed="rId3"/>
          <a:stretch>
            <a:fillRect/>
          </a:stretch>
        </p:blipFill>
        <p:spPr>
          <a:xfrm>
            <a:off x="11173016" y="1149021"/>
            <a:ext cx="1598767" cy="442250"/>
          </a:xfrm>
          <a:prstGeom prst="rect">
            <a:avLst/>
          </a:prstGeom>
        </p:spPr>
      </p:pic>
      <p:sp>
        <p:nvSpPr>
          <p:cNvPr id="8" name="TextBox 7">
            <a:extLst>
              <a:ext uri="{FF2B5EF4-FFF2-40B4-BE49-F238E27FC236}">
                <a16:creationId xmlns:a16="http://schemas.microsoft.com/office/drawing/2014/main" xmlns="" id="{76D8CE37-7B45-1841-B01B-43BB13C533AD}"/>
              </a:ext>
            </a:extLst>
          </p:cNvPr>
          <p:cNvSpPr txBox="1"/>
          <p:nvPr/>
        </p:nvSpPr>
        <p:spPr>
          <a:xfrm>
            <a:off x="10474036" y="-17729"/>
            <a:ext cx="3343564" cy="677108"/>
          </a:xfrm>
          <a:prstGeom prst="rect">
            <a:avLst/>
          </a:prstGeom>
          <a:solidFill>
            <a:srgbClr val="FFFF00"/>
          </a:solidFill>
        </p:spPr>
        <p:txBody>
          <a:bodyPr wrap="square" lIns="91440" tIns="91440" rIns="91440" bIns="91440" rtlCol="0">
            <a:spAutoFit/>
          </a:bodyPr>
          <a:lstStyle/>
          <a:p>
            <a:pPr>
              <a:spcBef>
                <a:spcPts val="1000"/>
              </a:spcBef>
            </a:pPr>
            <a:r>
              <a:rPr lang="en-US" sz="1600" dirty="0">
                <a:solidFill>
                  <a:srgbClr val="FF0000"/>
                </a:solidFill>
                <a:cs typeface="Arial" panose="020B0604020202020204" pitchFamily="34" charset="0"/>
              </a:rPr>
              <a:t>Confirm your Partner’s eligibility </a:t>
            </a:r>
            <a:r>
              <a:rPr lang="en-US" sz="1600" b="1" dirty="0">
                <a:solidFill>
                  <a:srgbClr val="FF0000"/>
                </a:solidFill>
                <a:cs typeface="Arial" panose="020B0604020202020204" pitchFamily="34" charset="0"/>
              </a:rPr>
              <a:t>BEFORE</a:t>
            </a:r>
            <a:r>
              <a:rPr lang="en-US" sz="1600" dirty="0">
                <a:solidFill>
                  <a:srgbClr val="FF0000"/>
                </a:solidFill>
                <a:cs typeface="Arial" panose="020B0604020202020204" pitchFamily="34" charset="0"/>
              </a:rPr>
              <a:t> discussing this asset.</a:t>
            </a:r>
          </a:p>
        </p:txBody>
      </p:sp>
      <p:grpSp>
        <p:nvGrpSpPr>
          <p:cNvPr id="13" name="Group 12">
            <a:extLst>
              <a:ext uri="{FF2B5EF4-FFF2-40B4-BE49-F238E27FC236}">
                <a16:creationId xmlns:a16="http://schemas.microsoft.com/office/drawing/2014/main" xmlns="" id="{AE946FAD-B342-554F-B4EB-5255820BD6C5}"/>
              </a:ext>
            </a:extLst>
          </p:cNvPr>
          <p:cNvGrpSpPr/>
          <p:nvPr/>
        </p:nvGrpSpPr>
        <p:grpSpPr>
          <a:xfrm>
            <a:off x="560717" y="2128618"/>
            <a:ext cx="3558701" cy="3594345"/>
            <a:chOff x="560717" y="2513649"/>
            <a:chExt cx="3558701" cy="3594345"/>
          </a:xfrm>
        </p:grpSpPr>
        <p:sp>
          <p:nvSpPr>
            <p:cNvPr id="9" name="TextBox 8">
              <a:extLst>
                <a:ext uri="{FF2B5EF4-FFF2-40B4-BE49-F238E27FC236}">
                  <a16:creationId xmlns:a16="http://schemas.microsoft.com/office/drawing/2014/main" xmlns="" id="{5F9673A6-147A-3A42-8AD3-6A61799F8316}"/>
                </a:ext>
              </a:extLst>
            </p:cNvPr>
            <p:cNvSpPr txBox="1"/>
            <p:nvPr/>
          </p:nvSpPr>
          <p:spPr>
            <a:xfrm>
              <a:off x="560717" y="2513649"/>
              <a:ext cx="3558701" cy="433965"/>
            </a:xfrm>
            <a:prstGeom prst="rect">
              <a:avLst/>
            </a:prstGeom>
            <a:solidFill>
              <a:schemeClr val="accent1"/>
            </a:solidFill>
          </p:spPr>
          <p:txBody>
            <a:bodyPr wrap="square" lIns="91440" tIns="91440" rIns="91440" bIns="91440" rtlCol="0">
              <a:spAutoFit/>
            </a:bodyPr>
            <a:lstStyle/>
            <a:p>
              <a:pPr algn="ctr">
                <a:lnSpc>
                  <a:spcPct val="90000"/>
                </a:lnSpc>
                <a:spcBef>
                  <a:spcPts val="600"/>
                </a:spcBef>
              </a:pPr>
              <a:r>
                <a:rPr lang="en-US" sz="1800" dirty="0">
                  <a:solidFill>
                    <a:schemeClr val="bg1"/>
                  </a:solidFill>
                  <a:latin typeface="Cambria" panose="02040503050406030204" pitchFamily="18" charset="0"/>
                </a:rPr>
                <a:t>Comprehensive Solutions</a:t>
              </a:r>
            </a:p>
          </p:txBody>
        </p:sp>
        <p:sp>
          <p:nvSpPr>
            <p:cNvPr id="5" name="Rectangle 4">
              <a:extLst>
                <a:ext uri="{FF2B5EF4-FFF2-40B4-BE49-F238E27FC236}">
                  <a16:creationId xmlns:a16="http://schemas.microsoft.com/office/drawing/2014/main" xmlns="" id="{1E5EA3BB-4887-8348-9A7D-A99EF34A7AE2}"/>
                </a:ext>
              </a:extLst>
            </p:cNvPr>
            <p:cNvSpPr/>
            <p:nvPr/>
          </p:nvSpPr>
          <p:spPr>
            <a:xfrm>
              <a:off x="619044" y="3199505"/>
              <a:ext cx="3248086" cy="2908489"/>
            </a:xfrm>
            <a:prstGeom prst="rect">
              <a:avLst/>
            </a:prstGeom>
          </p:spPr>
          <p:txBody>
            <a:bodyPr wrap="square" lIns="0" tIns="0" rIns="0" bIns="0">
              <a:spAutoFit/>
            </a:bodyPr>
            <a:lstStyle/>
            <a:p>
              <a:r>
                <a:rPr lang="en-US" sz="1400" dirty="0">
                  <a:solidFill>
                    <a:schemeClr val="accent5"/>
                  </a:solidFill>
                  <a:latin typeface="Arial" panose="020B0604020202020204" pitchFamily="34" charset="0"/>
                </a:rPr>
                <a:t>The </a:t>
              </a:r>
              <a:r>
                <a:rPr lang="en-US" sz="1400" dirty="0" err="1">
                  <a:solidFill>
                    <a:schemeClr val="accent5"/>
                  </a:solidFill>
                  <a:latin typeface="Arial" panose="020B0604020202020204" pitchFamily="34" charset="0"/>
                </a:rPr>
                <a:t>InAuth</a:t>
              </a:r>
              <a:r>
                <a:rPr lang="en-US" sz="1400" dirty="0">
                  <a:solidFill>
                    <a:schemeClr val="accent5"/>
                  </a:solidFill>
                  <a:latin typeface="Arial" panose="020B0604020202020204" pitchFamily="34" charset="0"/>
                </a:rPr>
                <a:t> Security Platform: Leveraging thousands of device attributes, the </a:t>
              </a:r>
              <a:r>
                <a:rPr lang="en-US" sz="1400" dirty="0" err="1">
                  <a:solidFill>
                    <a:schemeClr val="accent5"/>
                  </a:solidFill>
                  <a:latin typeface="Arial" panose="020B0604020202020204" pitchFamily="34" charset="0"/>
                </a:rPr>
                <a:t>InAuth</a:t>
              </a:r>
              <a:r>
                <a:rPr lang="en-US" sz="1400" dirty="0">
                  <a:solidFill>
                    <a:schemeClr val="accent5"/>
                  </a:solidFill>
                  <a:latin typeface="Arial" panose="020B0604020202020204" pitchFamily="34" charset="0"/>
                </a:rPr>
                <a:t> Security Platform is designed to help organizations more consistently identify and better validate the trustworthiness of every device transacting within your digital channels. The Platform offers solutions for all online traffic.</a:t>
              </a:r>
            </a:p>
            <a:p>
              <a:pPr marL="365760" indent="-171450">
                <a:spcBef>
                  <a:spcPts val="600"/>
                </a:spcBef>
                <a:spcAft>
                  <a:spcPts val="600"/>
                </a:spcAft>
                <a:buFont typeface="Arial" panose="020B0604020202020204" pitchFamily="34" charset="0"/>
                <a:buChar char="•"/>
              </a:pPr>
              <a:r>
                <a:rPr lang="en-US" sz="1400" dirty="0" err="1">
                  <a:solidFill>
                    <a:schemeClr val="accent5"/>
                  </a:solidFill>
                  <a:latin typeface="Arial" panose="020B0604020202020204" pitchFamily="34" charset="0"/>
                </a:rPr>
                <a:t>InMobile</a:t>
              </a:r>
              <a:r>
                <a:rPr lang="en-US" sz="1400" baseline="30000" dirty="0" err="1">
                  <a:solidFill>
                    <a:schemeClr val="accent5"/>
                  </a:solidFill>
                  <a:latin typeface="Arial" panose="020B0604020202020204" pitchFamily="34" charset="0"/>
                </a:rPr>
                <a:t>TM</a:t>
              </a:r>
              <a:endParaRPr lang="en-US" sz="1400" baseline="30000" dirty="0">
                <a:solidFill>
                  <a:schemeClr val="accent5"/>
                </a:solidFill>
                <a:latin typeface="Arial" panose="020B0604020202020204" pitchFamily="34" charset="0"/>
              </a:endParaRPr>
            </a:p>
            <a:p>
              <a:pPr marL="365760" indent="-171450">
                <a:spcAft>
                  <a:spcPts val="600"/>
                </a:spcAft>
                <a:buFont typeface="Arial" panose="020B0604020202020204" pitchFamily="34" charset="0"/>
                <a:buChar char="•"/>
              </a:pPr>
              <a:r>
                <a:rPr lang="en-US" sz="1400" dirty="0" err="1">
                  <a:solidFill>
                    <a:schemeClr val="accent5"/>
                  </a:solidFill>
                  <a:latin typeface="Arial" panose="020B0604020202020204" pitchFamily="34" charset="0"/>
                </a:rPr>
                <a:t>InBrowser</a:t>
              </a:r>
              <a:r>
                <a:rPr lang="en-US" sz="1400" baseline="30000" dirty="0" err="1">
                  <a:solidFill>
                    <a:schemeClr val="accent5"/>
                  </a:solidFill>
                  <a:latin typeface="Arial" panose="020B0604020202020204" pitchFamily="34" charset="0"/>
                </a:rPr>
                <a:t>TM</a:t>
              </a:r>
              <a:endParaRPr lang="en-US" sz="1400" baseline="30000" dirty="0">
                <a:solidFill>
                  <a:schemeClr val="accent5"/>
                </a:solidFill>
                <a:latin typeface="Arial" panose="020B0604020202020204" pitchFamily="34" charset="0"/>
              </a:endParaRPr>
            </a:p>
            <a:p>
              <a:pPr marL="365760" indent="-171450">
                <a:spcAft>
                  <a:spcPts val="600"/>
                </a:spcAft>
                <a:buFont typeface="Arial" panose="020B0604020202020204" pitchFamily="34" charset="0"/>
                <a:buChar char="•"/>
              </a:pPr>
              <a:r>
                <a:rPr lang="en-US" sz="1400" dirty="0" err="1">
                  <a:solidFill>
                    <a:schemeClr val="accent5"/>
                  </a:solidFill>
                  <a:latin typeface="Arial" panose="020B0604020202020204" pitchFamily="34" charset="0"/>
                </a:rPr>
                <a:t>InRisk</a:t>
              </a:r>
              <a:r>
                <a:rPr lang="en-US" sz="1400" baseline="30000" dirty="0" err="1">
                  <a:solidFill>
                    <a:schemeClr val="accent5"/>
                  </a:solidFill>
                  <a:latin typeface="Arial" panose="020B0604020202020204" pitchFamily="34" charset="0"/>
                </a:rPr>
                <a:t>TM</a:t>
              </a:r>
              <a:endParaRPr lang="en-US" sz="1400" baseline="30000" dirty="0">
                <a:solidFill>
                  <a:schemeClr val="accent5"/>
                </a:solidFill>
                <a:latin typeface="Arial" panose="020B0604020202020204" pitchFamily="34" charset="0"/>
              </a:endParaRPr>
            </a:p>
          </p:txBody>
        </p:sp>
      </p:grpSp>
      <p:grpSp>
        <p:nvGrpSpPr>
          <p:cNvPr id="14" name="Group 13">
            <a:extLst>
              <a:ext uri="{FF2B5EF4-FFF2-40B4-BE49-F238E27FC236}">
                <a16:creationId xmlns:a16="http://schemas.microsoft.com/office/drawing/2014/main" xmlns="" id="{8662FE2C-3683-644C-96E3-152B39ED6449}"/>
              </a:ext>
            </a:extLst>
          </p:cNvPr>
          <p:cNvGrpSpPr/>
          <p:nvPr/>
        </p:nvGrpSpPr>
        <p:grpSpPr>
          <a:xfrm>
            <a:off x="4869026" y="2128618"/>
            <a:ext cx="3558701" cy="2193961"/>
            <a:chOff x="4376906" y="2513649"/>
            <a:chExt cx="3558701" cy="2193961"/>
          </a:xfrm>
        </p:grpSpPr>
        <p:sp>
          <p:nvSpPr>
            <p:cNvPr id="10" name="TextBox 9">
              <a:extLst>
                <a:ext uri="{FF2B5EF4-FFF2-40B4-BE49-F238E27FC236}">
                  <a16:creationId xmlns:a16="http://schemas.microsoft.com/office/drawing/2014/main" xmlns="" id="{5B5A2E1E-9275-3D4E-861E-21AD0D725254}"/>
                </a:ext>
              </a:extLst>
            </p:cNvPr>
            <p:cNvSpPr txBox="1"/>
            <p:nvPr/>
          </p:nvSpPr>
          <p:spPr>
            <a:xfrm>
              <a:off x="4376906" y="2513649"/>
              <a:ext cx="3558701" cy="433965"/>
            </a:xfrm>
            <a:prstGeom prst="rect">
              <a:avLst/>
            </a:prstGeom>
            <a:solidFill>
              <a:schemeClr val="accent1"/>
            </a:solidFill>
          </p:spPr>
          <p:txBody>
            <a:bodyPr wrap="square" lIns="91440" tIns="91440" rIns="91440" bIns="91440" rtlCol="0">
              <a:spAutoFit/>
            </a:bodyPr>
            <a:lstStyle/>
            <a:p>
              <a:pPr algn="ctr">
                <a:lnSpc>
                  <a:spcPct val="90000"/>
                </a:lnSpc>
                <a:spcBef>
                  <a:spcPts val="600"/>
                </a:spcBef>
              </a:pPr>
              <a:r>
                <a:rPr lang="en-US" sz="1800" dirty="0">
                  <a:solidFill>
                    <a:schemeClr val="bg1"/>
                  </a:solidFill>
                  <a:latin typeface="Cambria" panose="02040503050406030204" pitchFamily="18" charset="0"/>
                </a:rPr>
                <a:t>Enhanced Offerings</a:t>
              </a:r>
            </a:p>
          </p:txBody>
        </p:sp>
        <p:sp>
          <p:nvSpPr>
            <p:cNvPr id="11" name="Rectangle 10">
              <a:extLst>
                <a:ext uri="{FF2B5EF4-FFF2-40B4-BE49-F238E27FC236}">
                  <a16:creationId xmlns:a16="http://schemas.microsoft.com/office/drawing/2014/main" xmlns="" id="{859A832E-DA2F-3145-9BA5-9D791AB59C38}"/>
                </a:ext>
              </a:extLst>
            </p:cNvPr>
            <p:cNvSpPr/>
            <p:nvPr/>
          </p:nvSpPr>
          <p:spPr>
            <a:xfrm>
              <a:off x="4376906" y="3199505"/>
              <a:ext cx="3558701" cy="1508105"/>
            </a:xfrm>
            <a:prstGeom prst="rect">
              <a:avLst/>
            </a:prstGeom>
          </p:spPr>
          <p:txBody>
            <a:bodyPr wrap="square" lIns="0" tIns="0" rIns="0" bIns="0">
              <a:spAutoFit/>
            </a:bodyPr>
            <a:lstStyle/>
            <a:p>
              <a:r>
                <a:rPr lang="en-US" sz="1400" dirty="0" err="1">
                  <a:solidFill>
                    <a:schemeClr val="accent5"/>
                  </a:solidFill>
                  <a:latin typeface="+mj-lt"/>
                </a:rPr>
                <a:t>InAuthenticateTM</a:t>
              </a:r>
              <a:r>
                <a:rPr lang="en-US" sz="1400" dirty="0">
                  <a:solidFill>
                    <a:schemeClr val="accent5"/>
                  </a:solidFill>
                  <a:latin typeface="+mj-lt"/>
                </a:rPr>
                <a:t>: </a:t>
              </a:r>
              <a:r>
                <a:rPr lang="en-US" sz="1400" dirty="0">
                  <a:solidFill>
                    <a:schemeClr val="accent5"/>
                  </a:solidFill>
                  <a:latin typeface="Arial" panose="020B0604020202020204" pitchFamily="34" charset="0"/>
                </a:rPr>
                <a:t>Secure 2FA solution</a:t>
              </a:r>
            </a:p>
            <a:p>
              <a:endParaRPr lang="en-US" sz="1400" dirty="0">
                <a:solidFill>
                  <a:schemeClr val="accent5"/>
                </a:solidFill>
                <a:latin typeface="Arial" panose="020B0604020202020204" pitchFamily="34" charset="0"/>
              </a:endParaRPr>
            </a:p>
            <a:p>
              <a:r>
                <a:rPr lang="en-US" sz="1400" dirty="0" err="1">
                  <a:solidFill>
                    <a:schemeClr val="accent5"/>
                  </a:solidFill>
                  <a:latin typeface="+mj-lt"/>
                </a:rPr>
                <a:t>InExchangeTM</a:t>
              </a:r>
              <a:r>
                <a:rPr lang="en-US" sz="1400" dirty="0">
                  <a:solidFill>
                    <a:schemeClr val="accent5"/>
                  </a:solidFill>
                  <a:latin typeface="+mj-lt"/>
                </a:rPr>
                <a:t>: </a:t>
              </a:r>
              <a:r>
                <a:rPr lang="en-US" sz="1400" dirty="0">
                  <a:solidFill>
                    <a:schemeClr val="accent5"/>
                  </a:solidFill>
                  <a:latin typeface="Arial" panose="020B0604020202020204" pitchFamily="34" charset="0"/>
                </a:rPr>
                <a:t>Platform of pooled digital intelligence across many industries</a:t>
              </a:r>
            </a:p>
            <a:p>
              <a:endParaRPr lang="en-US" sz="1400" dirty="0">
                <a:solidFill>
                  <a:schemeClr val="accent5"/>
                </a:solidFill>
                <a:latin typeface="Arial" panose="020B0604020202020204" pitchFamily="34" charset="0"/>
              </a:endParaRPr>
            </a:p>
            <a:p>
              <a:r>
                <a:rPr lang="en-US" sz="1400" dirty="0" err="1">
                  <a:solidFill>
                    <a:schemeClr val="accent5"/>
                  </a:solidFill>
                  <a:latin typeface="+mj-lt"/>
                </a:rPr>
                <a:t>InReachTM</a:t>
              </a:r>
              <a:r>
                <a:rPr lang="en-US" sz="1400" dirty="0">
                  <a:solidFill>
                    <a:schemeClr val="accent5"/>
                  </a:solidFill>
                  <a:latin typeface="+mj-lt"/>
                </a:rPr>
                <a:t>: </a:t>
              </a:r>
              <a:r>
                <a:rPr lang="en-US" sz="1400" dirty="0">
                  <a:solidFill>
                    <a:schemeClr val="accent5"/>
                  </a:solidFill>
                  <a:latin typeface="Arial" panose="020B0604020202020204" pitchFamily="34" charset="0"/>
                </a:rPr>
                <a:t>Enhanced device recognition solution for business analytics </a:t>
              </a:r>
            </a:p>
          </p:txBody>
        </p:sp>
      </p:grpSp>
      <p:grpSp>
        <p:nvGrpSpPr>
          <p:cNvPr id="15" name="Group 14">
            <a:extLst>
              <a:ext uri="{FF2B5EF4-FFF2-40B4-BE49-F238E27FC236}">
                <a16:creationId xmlns:a16="http://schemas.microsoft.com/office/drawing/2014/main" xmlns="" id="{5E55AC8A-99C9-B74A-815D-762E468F3B7B}"/>
              </a:ext>
            </a:extLst>
          </p:cNvPr>
          <p:cNvGrpSpPr/>
          <p:nvPr/>
        </p:nvGrpSpPr>
        <p:grpSpPr>
          <a:xfrm>
            <a:off x="9177333" y="2128618"/>
            <a:ext cx="4021223" cy="4209898"/>
            <a:chOff x="8750560" y="2513649"/>
            <a:chExt cx="4021223" cy="4209898"/>
          </a:xfrm>
        </p:grpSpPr>
        <p:sp>
          <p:nvSpPr>
            <p:cNvPr id="3" name="Rectangle 2">
              <a:extLst>
                <a:ext uri="{FF2B5EF4-FFF2-40B4-BE49-F238E27FC236}">
                  <a16:creationId xmlns:a16="http://schemas.microsoft.com/office/drawing/2014/main" xmlns="" id="{9A8A686B-9332-2E45-B059-91696B8F2D74}"/>
                </a:ext>
              </a:extLst>
            </p:cNvPr>
            <p:cNvSpPr/>
            <p:nvPr/>
          </p:nvSpPr>
          <p:spPr>
            <a:xfrm>
              <a:off x="8750560" y="3199505"/>
              <a:ext cx="4021223" cy="3524042"/>
            </a:xfrm>
            <a:prstGeom prst="rect">
              <a:avLst/>
            </a:prstGeom>
          </p:spPr>
          <p:txBody>
            <a:bodyPr wrap="square" lIns="0" tIns="0" rIns="0" bIns="0">
              <a:spAutoFit/>
            </a:bodyPr>
            <a:lstStyle/>
            <a:p>
              <a:pPr marL="171450" indent="-171450">
                <a:spcAft>
                  <a:spcPts val="600"/>
                </a:spcAft>
                <a:buFont typeface="Arial" panose="020B0604020202020204" pitchFamily="34" charset="0"/>
                <a:buChar char="•"/>
              </a:pPr>
              <a:r>
                <a:rPr lang="en-US" sz="1400" dirty="0">
                  <a:solidFill>
                    <a:schemeClr val="accent5"/>
                  </a:solidFill>
                  <a:latin typeface="Arial" panose="020B0604020202020204" pitchFamily="34" charset="0"/>
                  <a:cs typeface="Arial" panose="020B0604020202020204" pitchFamily="34" charset="0"/>
                </a:rPr>
                <a:t>Account Takeover Protection</a:t>
              </a:r>
            </a:p>
            <a:p>
              <a:pPr marL="457200" lvl="1" indent="-171450">
                <a:spcAft>
                  <a:spcPts val="600"/>
                </a:spcAft>
                <a:buFont typeface="Arial" panose="020B0604020202020204" pitchFamily="34" charset="0"/>
                <a:buChar char="•"/>
              </a:pPr>
              <a:r>
                <a:rPr lang="en-US" sz="1400" dirty="0">
                  <a:solidFill>
                    <a:schemeClr val="accent5"/>
                  </a:solidFill>
                  <a:latin typeface="Arial" panose="020B0604020202020204" pitchFamily="34" charset="0"/>
                  <a:cs typeface="Arial" panose="020B0604020202020204" pitchFamily="34" charset="0"/>
                </a:rPr>
                <a:t>Chargeback Reduction</a:t>
              </a:r>
            </a:p>
            <a:p>
              <a:pPr marL="457200" lvl="1" indent="-171450">
                <a:spcAft>
                  <a:spcPts val="600"/>
                </a:spcAft>
                <a:buFont typeface="Arial" panose="020B0604020202020204" pitchFamily="34" charset="0"/>
                <a:buChar char="•"/>
              </a:pPr>
              <a:r>
                <a:rPr lang="en-US" sz="1400" dirty="0">
                  <a:solidFill>
                    <a:schemeClr val="accent5"/>
                  </a:solidFill>
                  <a:latin typeface="Arial" panose="020B0604020202020204" pitchFamily="34" charset="0"/>
                  <a:cs typeface="Arial" panose="020B0604020202020204" pitchFamily="34" charset="0"/>
                </a:rPr>
                <a:t>Frictionless Checkouts</a:t>
              </a:r>
            </a:p>
            <a:p>
              <a:pPr marL="457200" lvl="1" indent="-171450">
                <a:spcAft>
                  <a:spcPts val="600"/>
                </a:spcAft>
                <a:buFont typeface="Arial" panose="020B0604020202020204" pitchFamily="34" charset="0"/>
                <a:buChar char="•"/>
              </a:pPr>
              <a:r>
                <a:rPr lang="en-US" sz="1400" dirty="0">
                  <a:solidFill>
                    <a:schemeClr val="accent5"/>
                  </a:solidFill>
                  <a:latin typeface="Arial" panose="020B0604020202020204" pitchFamily="34" charset="0"/>
                  <a:cs typeface="Arial" panose="020B0604020202020204" pitchFamily="34" charset="0"/>
                </a:rPr>
                <a:t>Increased Conversions</a:t>
              </a:r>
            </a:p>
            <a:p>
              <a:pPr marL="457200" lvl="1" indent="-171450">
                <a:spcAft>
                  <a:spcPts val="600"/>
                </a:spcAft>
                <a:buFont typeface="Arial" panose="020B0604020202020204" pitchFamily="34" charset="0"/>
                <a:buChar char="•"/>
              </a:pPr>
              <a:r>
                <a:rPr lang="en-US" sz="1400" dirty="0">
                  <a:solidFill>
                    <a:schemeClr val="accent5"/>
                  </a:solidFill>
                  <a:latin typeface="Arial" panose="020B0604020202020204" pitchFamily="34" charset="0"/>
                  <a:cs typeface="Arial" panose="020B0604020202020204" pitchFamily="34" charset="0"/>
                </a:rPr>
                <a:t>False Positive Reduction</a:t>
              </a:r>
            </a:p>
            <a:p>
              <a:pPr marL="457200" lvl="1" indent="-171450">
                <a:spcAft>
                  <a:spcPts val="600"/>
                </a:spcAft>
                <a:buFont typeface="Arial" panose="020B0604020202020204" pitchFamily="34" charset="0"/>
                <a:buChar char="•"/>
              </a:pPr>
              <a:r>
                <a:rPr lang="en-US" sz="1400" dirty="0">
                  <a:solidFill>
                    <a:schemeClr val="accent5"/>
                  </a:solidFill>
                  <a:latin typeface="Arial" panose="020B0604020202020204" pitchFamily="34" charset="0"/>
                  <a:cs typeface="Arial" panose="020B0604020202020204" pitchFamily="34" charset="0"/>
                </a:rPr>
                <a:t>Manual Review Reduction </a:t>
              </a:r>
            </a:p>
            <a:p>
              <a:pPr marL="457200" lvl="1" indent="-171450">
                <a:spcAft>
                  <a:spcPts val="600"/>
                </a:spcAft>
                <a:buFont typeface="Arial" panose="020B0604020202020204" pitchFamily="34" charset="0"/>
                <a:buChar char="•"/>
              </a:pPr>
              <a:r>
                <a:rPr lang="en-US" sz="1400" dirty="0">
                  <a:solidFill>
                    <a:schemeClr val="accent5"/>
                  </a:solidFill>
                  <a:latin typeface="Arial" panose="020B0604020202020204" pitchFamily="34" charset="0"/>
                  <a:cs typeface="Arial" panose="020B0604020202020204" pitchFamily="34" charset="0"/>
                </a:rPr>
                <a:t>Loyalty Protection</a:t>
              </a:r>
            </a:p>
            <a:p>
              <a:pPr marL="171450" indent="-171450">
                <a:spcAft>
                  <a:spcPts val="600"/>
                </a:spcAft>
                <a:buFont typeface="Arial" panose="020B0604020202020204" pitchFamily="34" charset="0"/>
                <a:buChar char="•"/>
              </a:pPr>
              <a:r>
                <a:rPr lang="en-US" sz="1400" dirty="0">
                  <a:solidFill>
                    <a:schemeClr val="accent5"/>
                  </a:solidFill>
                  <a:latin typeface="Arial" panose="020B0604020202020204" pitchFamily="34" charset="0"/>
                  <a:cs typeface="Arial" panose="020B0604020202020204" pitchFamily="34" charset="0"/>
                </a:rPr>
                <a:t>Guest Checkout Fraud Prevention </a:t>
              </a:r>
            </a:p>
            <a:p>
              <a:pPr marL="171450" indent="-171450">
                <a:spcAft>
                  <a:spcPts val="600"/>
                </a:spcAft>
                <a:buFont typeface="Arial" panose="020B0604020202020204" pitchFamily="34" charset="0"/>
                <a:buChar char="•"/>
              </a:pPr>
              <a:r>
                <a:rPr lang="en-US" sz="1400" dirty="0">
                  <a:solidFill>
                    <a:schemeClr val="accent5"/>
                  </a:solidFill>
                  <a:latin typeface="Arial" panose="020B0604020202020204" pitchFamily="34" charset="0"/>
                  <a:cs typeface="Arial" panose="020B0604020202020204" pitchFamily="34" charset="0"/>
                </a:rPr>
                <a:t>Secure Account Opening </a:t>
              </a:r>
            </a:p>
            <a:p>
              <a:pPr marL="171450" indent="-171450">
                <a:spcAft>
                  <a:spcPts val="600"/>
                </a:spcAft>
                <a:buFont typeface="Arial" panose="020B0604020202020204" pitchFamily="34" charset="0"/>
                <a:buChar char="•"/>
              </a:pPr>
              <a:r>
                <a:rPr lang="en-US" sz="1400" dirty="0">
                  <a:solidFill>
                    <a:schemeClr val="accent5"/>
                  </a:solidFill>
                  <a:latin typeface="Arial" panose="020B0604020202020204" pitchFamily="34" charset="0"/>
                  <a:cs typeface="Arial" panose="020B0604020202020204" pitchFamily="34" charset="0"/>
                </a:rPr>
                <a:t>Mobile Wallet Fraud Prevention </a:t>
              </a:r>
            </a:p>
            <a:p>
              <a:pPr marL="171450" indent="-171450">
                <a:spcAft>
                  <a:spcPts val="600"/>
                </a:spcAft>
                <a:buFont typeface="Arial" panose="020B0604020202020204" pitchFamily="34" charset="0"/>
                <a:buChar char="•"/>
              </a:pPr>
              <a:r>
                <a:rPr lang="en-US" sz="1400" dirty="0">
                  <a:solidFill>
                    <a:schemeClr val="accent5"/>
                  </a:solidFill>
                  <a:latin typeface="Arial" panose="020B0604020202020204" pitchFamily="34" charset="0"/>
                  <a:cs typeface="Arial" panose="020B0604020202020204" pitchFamily="34" charset="0"/>
                </a:rPr>
                <a:t>Strong Customer Authentication</a:t>
              </a:r>
            </a:p>
            <a:p>
              <a:pPr marL="171450" indent="-171450">
                <a:spcAft>
                  <a:spcPts val="600"/>
                </a:spcAft>
                <a:buFont typeface="Arial" panose="020B0604020202020204" pitchFamily="34" charset="0"/>
                <a:buChar char="•"/>
              </a:pPr>
              <a:r>
                <a:rPr lang="en-US" sz="1400" dirty="0">
                  <a:solidFill>
                    <a:schemeClr val="accent5"/>
                  </a:solidFill>
                  <a:latin typeface="Arial" panose="020B0604020202020204" pitchFamily="34" charset="0"/>
                  <a:cs typeface="Arial" panose="020B0604020202020204" pitchFamily="34" charset="0"/>
                </a:rPr>
                <a:t>Better Customer Experience</a:t>
              </a:r>
              <a:endParaRPr lang="en-US" sz="1100" dirty="0">
                <a:solidFill>
                  <a:schemeClr val="accent5"/>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xmlns="" id="{6243B499-A3C7-AE49-BBEA-DDF245B66986}"/>
                </a:ext>
              </a:extLst>
            </p:cNvPr>
            <p:cNvSpPr txBox="1"/>
            <p:nvPr/>
          </p:nvSpPr>
          <p:spPr>
            <a:xfrm>
              <a:off x="8750560" y="2513649"/>
              <a:ext cx="4021223" cy="433965"/>
            </a:xfrm>
            <a:prstGeom prst="rect">
              <a:avLst/>
            </a:prstGeom>
            <a:solidFill>
              <a:schemeClr val="accent1"/>
            </a:solidFill>
          </p:spPr>
          <p:txBody>
            <a:bodyPr wrap="square" lIns="91440" tIns="91440" rIns="91440" bIns="91440" rtlCol="0">
              <a:spAutoFit/>
            </a:bodyPr>
            <a:lstStyle/>
            <a:p>
              <a:pPr algn="ctr">
                <a:lnSpc>
                  <a:spcPct val="90000"/>
                </a:lnSpc>
                <a:spcBef>
                  <a:spcPts val="600"/>
                </a:spcBef>
              </a:pPr>
              <a:r>
                <a:rPr lang="en-US" sz="1800" dirty="0">
                  <a:solidFill>
                    <a:schemeClr val="bg1"/>
                  </a:solidFill>
                  <a:latin typeface="Cambria" panose="02040503050406030204" pitchFamily="18" charset="0"/>
                </a:rPr>
                <a:t>How </a:t>
              </a:r>
              <a:r>
                <a:rPr lang="en-US" sz="1800" dirty="0" err="1">
                  <a:solidFill>
                    <a:schemeClr val="bg1"/>
                  </a:solidFill>
                  <a:latin typeface="Cambria" panose="02040503050406030204" pitchFamily="18" charset="0"/>
                </a:rPr>
                <a:t>InAuth</a:t>
              </a:r>
              <a:r>
                <a:rPr lang="en-US" sz="1800" dirty="0">
                  <a:solidFill>
                    <a:schemeClr val="bg1"/>
                  </a:solidFill>
                  <a:latin typeface="Cambria" panose="02040503050406030204" pitchFamily="18" charset="0"/>
                </a:rPr>
                <a:t> Can Help Your Customers</a:t>
              </a:r>
            </a:p>
          </p:txBody>
        </p:sp>
      </p:grpSp>
      <p:cxnSp>
        <p:nvCxnSpPr>
          <p:cNvPr id="16" name="Straight Connector 15">
            <a:extLst>
              <a:ext uri="{FF2B5EF4-FFF2-40B4-BE49-F238E27FC236}">
                <a16:creationId xmlns:a16="http://schemas.microsoft.com/office/drawing/2014/main" xmlns="" id="{73308745-3FF9-E442-AFE5-9F936187EFBD}"/>
              </a:ext>
            </a:extLst>
          </p:cNvPr>
          <p:cNvCxnSpPr/>
          <p:nvPr/>
        </p:nvCxnSpPr>
        <p:spPr>
          <a:xfrm>
            <a:off x="4494222" y="2128618"/>
            <a:ext cx="0" cy="4137100"/>
          </a:xfrm>
          <a:prstGeom prst="line">
            <a:avLst/>
          </a:prstGeom>
          <a:ln w="12700">
            <a:solidFill>
              <a:srgbClr val="4D4F53"/>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xmlns="" id="{C4F45AC9-0B9E-F944-8145-B9841CE5DF77}"/>
              </a:ext>
            </a:extLst>
          </p:cNvPr>
          <p:cNvCxnSpPr/>
          <p:nvPr/>
        </p:nvCxnSpPr>
        <p:spPr>
          <a:xfrm>
            <a:off x="8802531" y="2128618"/>
            <a:ext cx="0" cy="4137100"/>
          </a:xfrm>
          <a:prstGeom prst="line">
            <a:avLst/>
          </a:prstGeom>
          <a:ln w="12700">
            <a:solidFill>
              <a:srgbClr val="4D4F53"/>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43994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xmlns="" id="{71055CBD-708C-C54B-850E-AA5A7AF9F635}"/>
              </a:ext>
            </a:extLst>
          </p:cNvPr>
          <p:cNvGraphicFramePr>
            <a:graphicFrameLocks noGrp="1"/>
          </p:cNvGraphicFramePr>
          <p:nvPr>
            <p:extLst>
              <p:ext uri="{D42A27DB-BD31-4B8C-83A1-F6EECF244321}">
                <p14:modId xmlns:p14="http://schemas.microsoft.com/office/powerpoint/2010/main" val="2454762966"/>
              </p:ext>
            </p:extLst>
          </p:nvPr>
        </p:nvGraphicFramePr>
        <p:xfrm>
          <a:off x="7637741" y="1835589"/>
          <a:ext cx="5306450" cy="3672912"/>
        </p:xfrm>
        <a:graphic>
          <a:graphicData uri="http://schemas.openxmlformats.org/drawingml/2006/table">
            <a:tbl>
              <a:tblPr firstRow="1" bandRow="1">
                <a:tableStyleId>{5C22544A-7EE6-4342-B048-85BDC9FD1C3A}</a:tableStyleId>
              </a:tblPr>
              <a:tblGrid>
                <a:gridCol w="1061290">
                  <a:extLst>
                    <a:ext uri="{9D8B030D-6E8A-4147-A177-3AD203B41FA5}">
                      <a16:colId xmlns:a16="http://schemas.microsoft.com/office/drawing/2014/main" xmlns="" val="312836622"/>
                    </a:ext>
                  </a:extLst>
                </a:gridCol>
                <a:gridCol w="1061290">
                  <a:extLst>
                    <a:ext uri="{9D8B030D-6E8A-4147-A177-3AD203B41FA5}">
                      <a16:colId xmlns:a16="http://schemas.microsoft.com/office/drawing/2014/main" xmlns="" val="658522450"/>
                    </a:ext>
                  </a:extLst>
                </a:gridCol>
                <a:gridCol w="1061290">
                  <a:extLst>
                    <a:ext uri="{9D8B030D-6E8A-4147-A177-3AD203B41FA5}">
                      <a16:colId xmlns:a16="http://schemas.microsoft.com/office/drawing/2014/main" xmlns="" val="3813173386"/>
                    </a:ext>
                  </a:extLst>
                </a:gridCol>
                <a:gridCol w="1061290">
                  <a:extLst>
                    <a:ext uri="{9D8B030D-6E8A-4147-A177-3AD203B41FA5}">
                      <a16:colId xmlns:a16="http://schemas.microsoft.com/office/drawing/2014/main" xmlns="" val="3951276008"/>
                    </a:ext>
                  </a:extLst>
                </a:gridCol>
                <a:gridCol w="1061290">
                  <a:extLst>
                    <a:ext uri="{9D8B030D-6E8A-4147-A177-3AD203B41FA5}">
                      <a16:colId xmlns:a16="http://schemas.microsoft.com/office/drawing/2014/main" xmlns="" val="270379011"/>
                    </a:ext>
                  </a:extLst>
                </a:gridCol>
              </a:tblGrid>
              <a:tr h="1224304">
                <a:tc>
                  <a:txBody>
                    <a:bodyPr/>
                    <a:lstStyle/>
                    <a:p>
                      <a:pPr algn="ctr"/>
                      <a:r>
                        <a:rPr lang="en-US" sz="900" b="0" i="0" dirty="0">
                          <a:solidFill>
                            <a:srgbClr val="000000">
                              <a:lumMod val="65000"/>
                              <a:lumOff val="35000"/>
                            </a:srgbClr>
                          </a:solidFill>
                          <a:latin typeface="Arial" panose="020B0604020202020204" pitchFamily="34" charset="0"/>
                          <a:cs typeface="Calibri" pitchFamily="34" charset="0"/>
                        </a:rPr>
                        <a:t>Customer </a:t>
                      </a:r>
                    </a:p>
                    <a:p>
                      <a:pPr algn="ctr"/>
                      <a:r>
                        <a:rPr lang="en-US" sz="900" b="0" i="0" dirty="0">
                          <a:solidFill>
                            <a:srgbClr val="000000">
                              <a:lumMod val="65000"/>
                              <a:lumOff val="35000"/>
                            </a:srgbClr>
                          </a:solidFill>
                          <a:latin typeface="Arial" panose="020B0604020202020204" pitchFamily="34" charset="0"/>
                          <a:cs typeface="Calibri" pitchFamily="34" charset="0"/>
                        </a:rPr>
                        <a:t>Host Server</a:t>
                      </a:r>
                    </a:p>
                  </a:txBody>
                  <a:tcPr anchor="b">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09616" rtl="0" eaLnBrk="1" fontAlgn="auto" latinLnBrk="0" hangingPunct="1">
                        <a:lnSpc>
                          <a:spcPct val="100000"/>
                        </a:lnSpc>
                        <a:spcBef>
                          <a:spcPts val="0"/>
                        </a:spcBef>
                        <a:spcAft>
                          <a:spcPts val="0"/>
                        </a:spcAft>
                        <a:buClrTx/>
                        <a:buSzTx/>
                        <a:buFontTx/>
                        <a:buNone/>
                        <a:tabLst/>
                        <a:defRPr/>
                      </a:pPr>
                      <a:r>
                        <a:rPr lang="en-US" sz="900" b="0" i="0" dirty="0">
                          <a:solidFill>
                            <a:srgbClr val="000000">
                              <a:lumMod val="65000"/>
                              <a:lumOff val="35000"/>
                            </a:srgbClr>
                          </a:solidFill>
                          <a:latin typeface="Arial" panose="020B0604020202020204" pitchFamily="34" charset="0"/>
                          <a:cs typeface="Calibri" pitchFamily="34" charset="0"/>
                        </a:rPr>
                        <a:t>IP</a:t>
                      </a:r>
                      <a:br>
                        <a:rPr lang="en-US" sz="900" b="0" i="0" dirty="0">
                          <a:solidFill>
                            <a:srgbClr val="000000">
                              <a:lumMod val="65000"/>
                              <a:lumOff val="35000"/>
                            </a:srgbClr>
                          </a:solidFill>
                          <a:latin typeface="Arial" panose="020B0604020202020204" pitchFamily="34" charset="0"/>
                          <a:cs typeface="Calibri" pitchFamily="34" charset="0"/>
                        </a:rPr>
                      </a:br>
                      <a:r>
                        <a:rPr lang="en-US" sz="900" b="0" i="0" dirty="0">
                          <a:solidFill>
                            <a:srgbClr val="000000">
                              <a:lumMod val="65000"/>
                              <a:lumOff val="35000"/>
                            </a:srgbClr>
                          </a:solidFill>
                          <a:latin typeface="Arial" panose="020B0604020202020204" pitchFamily="34" charset="0"/>
                          <a:cs typeface="Calibri" pitchFamily="34" charset="0"/>
                        </a:rPr>
                        <a:t>Address</a:t>
                      </a:r>
                    </a:p>
                  </a:txBody>
                  <a:tcPr anchor="b">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i="0" dirty="0">
                          <a:solidFill>
                            <a:srgbClr val="000000">
                              <a:lumMod val="65000"/>
                              <a:lumOff val="35000"/>
                            </a:srgbClr>
                          </a:solidFill>
                          <a:latin typeface="Arial" panose="020B0604020202020204" pitchFamily="34" charset="0"/>
                          <a:cs typeface="Calibri" pitchFamily="34" charset="0"/>
                        </a:rPr>
                        <a:t>Billing</a:t>
                      </a:r>
                    </a:p>
                    <a:p>
                      <a:pPr algn="ctr"/>
                      <a:r>
                        <a:rPr lang="en-US" sz="900" b="0" i="0" dirty="0">
                          <a:solidFill>
                            <a:srgbClr val="000000">
                              <a:lumMod val="65000"/>
                              <a:lumOff val="35000"/>
                            </a:srgbClr>
                          </a:solidFill>
                          <a:latin typeface="Arial" panose="020B0604020202020204" pitchFamily="34" charset="0"/>
                          <a:cs typeface="Calibri" pitchFamily="34" charset="0"/>
                        </a:rPr>
                        <a:t> Phone</a:t>
                      </a:r>
                    </a:p>
                  </a:txBody>
                  <a:tcPr anchor="b">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i="0" dirty="0">
                          <a:solidFill>
                            <a:srgbClr val="000000">
                              <a:lumMod val="65000"/>
                              <a:lumOff val="35000"/>
                            </a:srgbClr>
                          </a:solidFill>
                          <a:latin typeface="Arial" panose="020B0604020202020204" pitchFamily="34" charset="0"/>
                          <a:cs typeface="Calibri" pitchFamily="34" charset="0"/>
                        </a:rPr>
                        <a:t>Shipping </a:t>
                      </a:r>
                    </a:p>
                    <a:p>
                      <a:pPr algn="ctr"/>
                      <a:r>
                        <a:rPr lang="en-US" sz="900" b="0" i="0" dirty="0">
                          <a:solidFill>
                            <a:srgbClr val="000000">
                              <a:lumMod val="65000"/>
                              <a:lumOff val="35000"/>
                            </a:srgbClr>
                          </a:solidFill>
                          <a:latin typeface="Arial" panose="020B0604020202020204" pitchFamily="34" charset="0"/>
                          <a:cs typeface="Calibri" pitchFamily="34" charset="0"/>
                        </a:rPr>
                        <a:t>Name</a:t>
                      </a:r>
                    </a:p>
                  </a:txBody>
                  <a:tcPr anchor="b">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09616" rtl="0" eaLnBrk="1" fontAlgn="auto" latinLnBrk="0" hangingPunct="1">
                        <a:lnSpc>
                          <a:spcPct val="100000"/>
                        </a:lnSpc>
                        <a:spcBef>
                          <a:spcPts val="0"/>
                        </a:spcBef>
                        <a:spcAft>
                          <a:spcPts val="0"/>
                        </a:spcAft>
                        <a:buClrTx/>
                        <a:buSzTx/>
                        <a:buFontTx/>
                        <a:buNone/>
                        <a:tabLst/>
                        <a:defRPr/>
                      </a:pPr>
                      <a:r>
                        <a:rPr lang="en-US" sz="900" b="0" i="0" dirty="0">
                          <a:solidFill>
                            <a:srgbClr val="000000">
                              <a:lumMod val="65000"/>
                              <a:lumOff val="35000"/>
                            </a:srgbClr>
                          </a:solidFill>
                          <a:latin typeface="Arial" panose="020B0604020202020204" pitchFamily="34" charset="0"/>
                          <a:cs typeface="Calibri" pitchFamily="34" charset="0"/>
                        </a:rPr>
                        <a:t>Shipping Method</a:t>
                      </a:r>
                    </a:p>
                  </a:txBody>
                  <a:tcPr anchor="b">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884932216"/>
                  </a:ext>
                </a:extLst>
              </a:tr>
              <a:tr h="1224304">
                <a:tc>
                  <a:txBody>
                    <a:bodyPr/>
                    <a:lstStyle/>
                    <a:p>
                      <a:pPr marL="0" marR="0" lvl="0" indent="0" algn="ctr" defTabSz="609616" rtl="0" eaLnBrk="1" fontAlgn="auto" latinLnBrk="0" hangingPunct="1">
                        <a:lnSpc>
                          <a:spcPct val="100000"/>
                        </a:lnSpc>
                        <a:spcBef>
                          <a:spcPts val="0"/>
                        </a:spcBef>
                        <a:spcAft>
                          <a:spcPts val="0"/>
                        </a:spcAft>
                        <a:buClrTx/>
                        <a:buSzTx/>
                        <a:buFontTx/>
                        <a:buNone/>
                        <a:tabLst/>
                        <a:defRPr/>
                      </a:pPr>
                      <a:r>
                        <a:rPr lang="en-US" sz="900" b="0" i="0" dirty="0">
                          <a:solidFill>
                            <a:srgbClr val="000000">
                              <a:lumMod val="65000"/>
                              <a:lumOff val="35000"/>
                            </a:srgbClr>
                          </a:solidFill>
                          <a:latin typeface="Arial" panose="020B0604020202020204" pitchFamily="34" charset="0"/>
                          <a:cs typeface="Calibri" pitchFamily="34" charset="0"/>
                        </a:rPr>
                        <a:t>Billing </a:t>
                      </a:r>
                      <a:br>
                        <a:rPr lang="en-US" sz="900" b="0" i="0" dirty="0">
                          <a:solidFill>
                            <a:srgbClr val="000000">
                              <a:lumMod val="65000"/>
                              <a:lumOff val="35000"/>
                            </a:srgbClr>
                          </a:solidFill>
                          <a:latin typeface="Arial" panose="020B0604020202020204" pitchFamily="34" charset="0"/>
                          <a:cs typeface="Calibri" pitchFamily="34" charset="0"/>
                        </a:rPr>
                      </a:br>
                      <a:r>
                        <a:rPr lang="en-US" sz="900" b="0" i="0" dirty="0">
                          <a:solidFill>
                            <a:srgbClr val="000000">
                              <a:lumMod val="65000"/>
                              <a:lumOff val="35000"/>
                            </a:srgbClr>
                          </a:solidFill>
                          <a:latin typeface="Arial" panose="020B0604020202020204" pitchFamily="34" charset="0"/>
                          <a:cs typeface="Calibri" pitchFamily="34" charset="0"/>
                        </a:rPr>
                        <a:t>Zip</a:t>
                      </a:r>
                    </a:p>
                  </a:txBody>
                  <a:tcPr anchor="b">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i="0" dirty="0">
                          <a:solidFill>
                            <a:srgbClr val="000000">
                              <a:lumMod val="65000"/>
                              <a:lumOff val="35000"/>
                            </a:srgbClr>
                          </a:solidFill>
                          <a:latin typeface="Arial" panose="020B0604020202020204" pitchFamily="34" charset="0"/>
                          <a:cs typeface="Calibri" pitchFamily="34" charset="0"/>
                        </a:rPr>
                        <a:t>Browser </a:t>
                      </a:r>
                    </a:p>
                    <a:p>
                      <a:pPr algn="ctr"/>
                      <a:r>
                        <a:rPr lang="en-US" sz="900" b="0" i="0" dirty="0">
                          <a:solidFill>
                            <a:srgbClr val="000000">
                              <a:lumMod val="65000"/>
                              <a:lumOff val="35000"/>
                            </a:srgbClr>
                          </a:solidFill>
                          <a:latin typeface="Arial" panose="020B0604020202020204" pitchFamily="34" charset="0"/>
                          <a:cs typeface="Calibri" pitchFamily="34" charset="0"/>
                        </a:rPr>
                        <a:t>Detail</a:t>
                      </a:r>
                    </a:p>
                  </a:txBody>
                  <a:tcPr anchor="b">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09616" rtl="0" eaLnBrk="1" fontAlgn="auto" latinLnBrk="0" hangingPunct="1">
                        <a:lnSpc>
                          <a:spcPct val="100000"/>
                        </a:lnSpc>
                        <a:spcBef>
                          <a:spcPts val="0"/>
                        </a:spcBef>
                        <a:spcAft>
                          <a:spcPts val="0"/>
                        </a:spcAft>
                        <a:buClrTx/>
                        <a:buSzTx/>
                        <a:buFontTx/>
                        <a:buNone/>
                        <a:tabLst/>
                        <a:defRPr/>
                      </a:pPr>
                      <a:r>
                        <a:rPr lang="en-US" sz="900" b="0" i="0" dirty="0">
                          <a:solidFill>
                            <a:srgbClr val="000000">
                              <a:lumMod val="65000"/>
                              <a:lumOff val="35000"/>
                            </a:srgbClr>
                          </a:solidFill>
                          <a:latin typeface="Arial" panose="020B0604020202020204" pitchFamily="34" charset="0"/>
                          <a:cs typeface="Calibri" pitchFamily="34" charset="0"/>
                        </a:rPr>
                        <a:t>Billing </a:t>
                      </a:r>
                      <a:br>
                        <a:rPr lang="en-US" sz="900" b="0" i="0" dirty="0">
                          <a:solidFill>
                            <a:srgbClr val="000000">
                              <a:lumMod val="65000"/>
                              <a:lumOff val="35000"/>
                            </a:srgbClr>
                          </a:solidFill>
                          <a:latin typeface="Arial" panose="020B0604020202020204" pitchFamily="34" charset="0"/>
                          <a:cs typeface="Calibri" pitchFamily="34" charset="0"/>
                        </a:rPr>
                      </a:br>
                      <a:r>
                        <a:rPr lang="en-US" sz="900" b="0" i="0" dirty="0">
                          <a:solidFill>
                            <a:srgbClr val="000000">
                              <a:lumMod val="65000"/>
                              <a:lumOff val="35000"/>
                            </a:srgbClr>
                          </a:solidFill>
                          <a:latin typeface="Arial" panose="020B0604020202020204" pitchFamily="34" charset="0"/>
                          <a:cs typeface="Calibri" pitchFamily="34" charset="0"/>
                        </a:rPr>
                        <a:t>Address</a:t>
                      </a:r>
                    </a:p>
                  </a:txBody>
                  <a:tcPr anchor="b">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i="0" dirty="0">
                          <a:solidFill>
                            <a:srgbClr val="000000">
                              <a:lumMod val="65000"/>
                              <a:lumOff val="35000"/>
                            </a:srgbClr>
                          </a:solidFill>
                          <a:latin typeface="Arial" panose="020B0604020202020204" pitchFamily="34" charset="0"/>
                          <a:cs typeface="Calibri" pitchFamily="34" charset="0"/>
                        </a:rPr>
                        <a:t>Shipping</a:t>
                      </a:r>
                    </a:p>
                    <a:p>
                      <a:pPr algn="ctr"/>
                      <a:r>
                        <a:rPr lang="en-US" sz="900" b="0" i="0" dirty="0">
                          <a:solidFill>
                            <a:srgbClr val="000000">
                              <a:lumMod val="65000"/>
                              <a:lumOff val="35000"/>
                            </a:srgbClr>
                          </a:solidFill>
                          <a:latin typeface="Arial" panose="020B0604020202020204" pitchFamily="34" charset="0"/>
                          <a:cs typeface="Calibri" pitchFamily="34" charset="0"/>
                        </a:rPr>
                        <a:t> Phone</a:t>
                      </a:r>
                    </a:p>
                  </a:txBody>
                  <a:tcPr anchor="b">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09616" rtl="0" eaLnBrk="1" fontAlgn="auto" latinLnBrk="0" hangingPunct="1">
                        <a:lnSpc>
                          <a:spcPct val="100000"/>
                        </a:lnSpc>
                        <a:spcBef>
                          <a:spcPts val="0"/>
                        </a:spcBef>
                        <a:spcAft>
                          <a:spcPts val="0"/>
                        </a:spcAft>
                        <a:buClrTx/>
                        <a:buSzTx/>
                        <a:buFontTx/>
                        <a:buNone/>
                        <a:tabLst/>
                        <a:defRPr/>
                      </a:pPr>
                      <a:r>
                        <a:rPr lang="en-US" sz="900" b="0" i="0" dirty="0">
                          <a:solidFill>
                            <a:srgbClr val="000000">
                              <a:lumMod val="65000"/>
                              <a:lumOff val="35000"/>
                            </a:srgbClr>
                          </a:solidFill>
                          <a:latin typeface="Arial" panose="020B0604020202020204" pitchFamily="34" charset="0"/>
                          <a:cs typeface="Calibri" pitchFamily="34" charset="0"/>
                        </a:rPr>
                        <a:t>Shipping Address</a:t>
                      </a:r>
                    </a:p>
                  </a:txBody>
                  <a:tcPr anchor="b">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722365354"/>
                  </a:ext>
                </a:extLst>
              </a:tr>
              <a:tr h="1224304">
                <a:tc>
                  <a:txBody>
                    <a:bodyPr/>
                    <a:lstStyle/>
                    <a:p>
                      <a:pPr marL="0" marR="0" lvl="0" indent="0" algn="ctr" defTabSz="609616" rtl="0" eaLnBrk="1" fontAlgn="auto" latinLnBrk="0" hangingPunct="1">
                        <a:lnSpc>
                          <a:spcPct val="100000"/>
                        </a:lnSpc>
                        <a:spcBef>
                          <a:spcPts val="0"/>
                        </a:spcBef>
                        <a:spcAft>
                          <a:spcPts val="0"/>
                        </a:spcAft>
                        <a:buClrTx/>
                        <a:buSzTx/>
                        <a:buFontTx/>
                        <a:buNone/>
                        <a:tabLst/>
                        <a:defRPr/>
                      </a:pPr>
                      <a:r>
                        <a:rPr lang="en-US" sz="900" b="0" i="0" dirty="0">
                          <a:solidFill>
                            <a:srgbClr val="000000">
                              <a:lumMod val="65000"/>
                              <a:lumOff val="35000"/>
                            </a:srgbClr>
                          </a:solidFill>
                          <a:latin typeface="Arial" panose="020B0604020202020204" pitchFamily="34" charset="0"/>
                          <a:cs typeface="Calibri" pitchFamily="34" charset="0"/>
                        </a:rPr>
                        <a:t>Product </a:t>
                      </a:r>
                      <a:br>
                        <a:rPr lang="en-US" sz="900" b="0" i="0" dirty="0">
                          <a:solidFill>
                            <a:srgbClr val="000000">
                              <a:lumMod val="65000"/>
                              <a:lumOff val="35000"/>
                            </a:srgbClr>
                          </a:solidFill>
                          <a:latin typeface="Arial" panose="020B0604020202020204" pitchFamily="34" charset="0"/>
                          <a:cs typeface="Calibri" pitchFamily="34" charset="0"/>
                        </a:rPr>
                      </a:br>
                      <a:r>
                        <a:rPr lang="en-US" sz="900" b="0" i="0" dirty="0">
                          <a:solidFill>
                            <a:srgbClr val="000000">
                              <a:lumMod val="65000"/>
                              <a:lumOff val="35000"/>
                            </a:srgbClr>
                          </a:solidFill>
                          <a:latin typeface="Arial" panose="020B0604020202020204" pitchFamily="34" charset="0"/>
                          <a:cs typeface="Calibri" pitchFamily="34" charset="0"/>
                        </a:rPr>
                        <a:t>Detail</a:t>
                      </a:r>
                    </a:p>
                  </a:txBody>
                  <a:tcPr anchor="b">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09616" rtl="0" eaLnBrk="1" fontAlgn="auto" latinLnBrk="0" hangingPunct="1">
                        <a:lnSpc>
                          <a:spcPct val="100000"/>
                        </a:lnSpc>
                        <a:spcBef>
                          <a:spcPts val="0"/>
                        </a:spcBef>
                        <a:spcAft>
                          <a:spcPts val="0"/>
                        </a:spcAft>
                        <a:buClrTx/>
                        <a:buSzTx/>
                        <a:buFontTx/>
                        <a:buNone/>
                        <a:tabLst/>
                        <a:defRPr/>
                      </a:pPr>
                      <a:r>
                        <a:rPr lang="en-US" sz="900" b="0" i="0" dirty="0">
                          <a:solidFill>
                            <a:srgbClr val="000000">
                              <a:lumMod val="65000"/>
                              <a:lumOff val="35000"/>
                            </a:srgbClr>
                          </a:solidFill>
                          <a:latin typeface="Arial" panose="020B0604020202020204" pitchFamily="34" charset="0"/>
                          <a:cs typeface="Calibri" pitchFamily="34" charset="0"/>
                        </a:rPr>
                        <a:t>Card Member Name</a:t>
                      </a:r>
                    </a:p>
                  </a:txBody>
                  <a:tcPr anchor="b">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09616" rtl="0" eaLnBrk="1" fontAlgn="auto" latinLnBrk="0" hangingPunct="1">
                        <a:lnSpc>
                          <a:spcPct val="100000"/>
                        </a:lnSpc>
                        <a:spcBef>
                          <a:spcPts val="0"/>
                        </a:spcBef>
                        <a:spcAft>
                          <a:spcPts val="0"/>
                        </a:spcAft>
                        <a:buClrTx/>
                        <a:buSzTx/>
                        <a:buFontTx/>
                        <a:buNone/>
                        <a:tabLst/>
                        <a:defRPr/>
                      </a:pPr>
                      <a:r>
                        <a:rPr lang="en-US" sz="900" b="0" i="0" dirty="0">
                          <a:solidFill>
                            <a:srgbClr val="000000">
                              <a:lumMod val="65000"/>
                              <a:lumOff val="35000"/>
                            </a:srgbClr>
                          </a:solidFill>
                          <a:latin typeface="Arial" panose="020B0604020202020204" pitchFamily="34" charset="0"/>
                          <a:cs typeface="Calibri" pitchFamily="34" charset="0"/>
                        </a:rPr>
                        <a:t>Billing </a:t>
                      </a:r>
                      <a:br>
                        <a:rPr lang="en-US" sz="900" b="0" i="0" dirty="0">
                          <a:solidFill>
                            <a:srgbClr val="000000">
                              <a:lumMod val="65000"/>
                              <a:lumOff val="35000"/>
                            </a:srgbClr>
                          </a:solidFill>
                          <a:latin typeface="Arial" panose="020B0604020202020204" pitchFamily="34" charset="0"/>
                          <a:cs typeface="Calibri" pitchFamily="34" charset="0"/>
                        </a:rPr>
                      </a:br>
                      <a:r>
                        <a:rPr lang="en-US" sz="900" b="0" i="0" dirty="0">
                          <a:solidFill>
                            <a:srgbClr val="000000">
                              <a:lumMod val="65000"/>
                              <a:lumOff val="35000"/>
                            </a:srgbClr>
                          </a:solidFill>
                          <a:latin typeface="Arial" panose="020B0604020202020204" pitchFamily="34" charset="0"/>
                          <a:cs typeface="Calibri" pitchFamily="34" charset="0"/>
                        </a:rPr>
                        <a:t>Email</a:t>
                      </a:r>
                    </a:p>
                  </a:txBody>
                  <a:tcPr anchor="b">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09616" rtl="0" eaLnBrk="1" fontAlgn="auto" latinLnBrk="0" hangingPunct="1">
                        <a:lnSpc>
                          <a:spcPct val="100000"/>
                        </a:lnSpc>
                        <a:spcBef>
                          <a:spcPts val="0"/>
                        </a:spcBef>
                        <a:spcAft>
                          <a:spcPts val="0"/>
                        </a:spcAft>
                        <a:buClrTx/>
                        <a:buSzTx/>
                        <a:buFontTx/>
                        <a:buNone/>
                        <a:tabLst/>
                        <a:defRPr/>
                      </a:pPr>
                      <a:r>
                        <a:rPr lang="en-US" sz="900" b="0" i="0" dirty="0">
                          <a:solidFill>
                            <a:srgbClr val="000000">
                              <a:lumMod val="65000"/>
                              <a:lumOff val="35000"/>
                            </a:srgbClr>
                          </a:solidFill>
                          <a:latin typeface="Arial" panose="020B0604020202020204" pitchFamily="34" charset="0"/>
                          <a:cs typeface="Calibri" pitchFamily="34" charset="0"/>
                        </a:rPr>
                        <a:t>Ship-to </a:t>
                      </a:r>
                      <a:br>
                        <a:rPr lang="en-US" sz="900" b="0" i="0" dirty="0">
                          <a:solidFill>
                            <a:srgbClr val="000000">
                              <a:lumMod val="65000"/>
                              <a:lumOff val="35000"/>
                            </a:srgbClr>
                          </a:solidFill>
                          <a:latin typeface="Arial" panose="020B0604020202020204" pitchFamily="34" charset="0"/>
                          <a:cs typeface="Calibri" pitchFamily="34" charset="0"/>
                        </a:rPr>
                      </a:br>
                      <a:r>
                        <a:rPr lang="en-US" sz="900" b="0" i="0" dirty="0">
                          <a:solidFill>
                            <a:srgbClr val="000000">
                              <a:lumMod val="65000"/>
                              <a:lumOff val="35000"/>
                            </a:srgbClr>
                          </a:solidFill>
                          <a:latin typeface="Arial" panose="020B0604020202020204" pitchFamily="34" charset="0"/>
                          <a:cs typeface="Calibri" pitchFamily="34" charset="0"/>
                        </a:rPr>
                        <a:t>Country</a:t>
                      </a:r>
                    </a:p>
                  </a:txBody>
                  <a:tcPr anchor="b">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09616" rtl="0" eaLnBrk="1" fontAlgn="auto" latinLnBrk="0" hangingPunct="1">
                        <a:lnSpc>
                          <a:spcPct val="100000"/>
                        </a:lnSpc>
                        <a:spcBef>
                          <a:spcPts val="0"/>
                        </a:spcBef>
                        <a:spcAft>
                          <a:spcPts val="0"/>
                        </a:spcAft>
                        <a:buClrTx/>
                        <a:buSzTx/>
                        <a:buFontTx/>
                        <a:buNone/>
                        <a:tabLst/>
                        <a:defRPr/>
                      </a:pPr>
                      <a:r>
                        <a:rPr lang="en-US" sz="900" b="0" i="0" dirty="0">
                          <a:solidFill>
                            <a:srgbClr val="000000">
                              <a:lumMod val="65000"/>
                              <a:lumOff val="35000"/>
                            </a:srgbClr>
                          </a:solidFill>
                          <a:latin typeface="Arial" panose="020B0604020202020204" pitchFamily="34" charset="0"/>
                          <a:cs typeface="Calibri" pitchFamily="34" charset="0"/>
                        </a:rPr>
                        <a:t>Shipping </a:t>
                      </a:r>
                      <a:br>
                        <a:rPr lang="en-US" sz="900" b="0" i="0" dirty="0">
                          <a:solidFill>
                            <a:srgbClr val="000000">
                              <a:lumMod val="65000"/>
                              <a:lumOff val="35000"/>
                            </a:srgbClr>
                          </a:solidFill>
                          <a:latin typeface="Arial" panose="020B0604020202020204" pitchFamily="34" charset="0"/>
                          <a:cs typeface="Calibri" pitchFamily="34" charset="0"/>
                        </a:rPr>
                      </a:br>
                      <a:r>
                        <a:rPr lang="en-US" sz="900" b="0" i="0" dirty="0">
                          <a:solidFill>
                            <a:srgbClr val="000000">
                              <a:lumMod val="65000"/>
                              <a:lumOff val="35000"/>
                            </a:srgbClr>
                          </a:solidFill>
                          <a:latin typeface="Arial" panose="020B0604020202020204" pitchFamily="34" charset="0"/>
                          <a:cs typeface="Calibri" pitchFamily="34" charset="0"/>
                        </a:rPr>
                        <a:t>Zip</a:t>
                      </a:r>
                    </a:p>
                  </a:txBody>
                  <a:tcPr anchor="b">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3"/>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1891256"/>
                  </a:ext>
                </a:extLst>
              </a:tr>
            </a:tbl>
          </a:graphicData>
        </a:graphic>
      </p:graphicFrame>
      <p:sp>
        <p:nvSpPr>
          <p:cNvPr id="4" name="Text Placeholder 3">
            <a:extLst>
              <a:ext uri="{FF2B5EF4-FFF2-40B4-BE49-F238E27FC236}">
                <a16:creationId xmlns:a16="http://schemas.microsoft.com/office/drawing/2014/main" xmlns="" id="{3A763610-5629-E344-A39D-C137B3D8F6C1}"/>
              </a:ext>
            </a:extLst>
          </p:cNvPr>
          <p:cNvSpPr>
            <a:spLocks noGrp="1"/>
          </p:cNvSpPr>
          <p:nvPr>
            <p:ph type="body" sz="quarter" idx="13"/>
          </p:nvPr>
        </p:nvSpPr>
        <p:spPr>
          <a:xfrm>
            <a:off x="560717" y="1224810"/>
            <a:ext cx="6606437" cy="5206041"/>
          </a:xfrm>
        </p:spPr>
        <p:txBody>
          <a:bodyPr wrap="square">
            <a:spAutoFit/>
          </a:bodyPr>
          <a:lstStyle/>
          <a:p>
            <a:r>
              <a:rPr lang="en-US" sz="2200" b="1" dirty="0">
                <a:solidFill>
                  <a:schemeClr val="accent1"/>
                </a:solidFill>
                <a:latin typeface="+mj-lt"/>
              </a:rPr>
              <a:t>ENHANCED AMEX AUTHORIZATION</a:t>
            </a:r>
          </a:p>
          <a:p>
            <a:pPr>
              <a:lnSpc>
                <a:spcPts val="1900"/>
              </a:lnSpc>
              <a:spcBef>
                <a:spcPts val="800"/>
              </a:spcBef>
            </a:pPr>
            <a:r>
              <a:rPr lang="en-US" sz="1600" dirty="0">
                <a:solidFill>
                  <a:schemeClr val="accent5"/>
                </a:solidFill>
                <a:latin typeface="Arial" panose="020B0604020202020204" pitchFamily="34" charset="0"/>
                <a:ea typeface="Arial Unicode MS" panose="020B0604020202020204" pitchFamily="34" charset="-128"/>
                <a:cs typeface="Arial Unicode MS" panose="020B0604020202020204" pitchFamily="34" charset="-128"/>
              </a:rPr>
              <a:t>Helps reduce fraud and allows for increased approvals by leveraging additional transaction details. By capturing these additional transaction details, it helps improve American Express’ risk assessment. Details such as email and IP addresses can help link internet transactions to both legitimate and suspicious sources. </a:t>
            </a:r>
          </a:p>
          <a:p>
            <a:pPr>
              <a:lnSpc>
                <a:spcPct val="100000"/>
              </a:lnSpc>
              <a:spcBef>
                <a:spcPts val="2000"/>
              </a:spcBef>
            </a:pPr>
            <a:r>
              <a:rPr lang="en-US" sz="1600" b="1" dirty="0">
                <a:latin typeface="Arial" panose="020B0604020202020204" pitchFamily="34" charset="0"/>
                <a:cs typeface="Arial" pitchFamily="34" charset="0"/>
              </a:rPr>
              <a:t>Why Participate?</a:t>
            </a:r>
          </a:p>
          <a:p>
            <a:pPr marL="201168" indent="-182880">
              <a:spcBef>
                <a:spcPts val="1000"/>
              </a:spcBef>
              <a:buClr>
                <a:schemeClr val="accent1"/>
              </a:buClr>
              <a:buFont typeface="Arial" pitchFamily="34" charset="0"/>
              <a:buChar char="•"/>
            </a:pPr>
            <a:r>
              <a:rPr lang="en-US" sz="1600" dirty="0">
                <a:solidFill>
                  <a:schemeClr val="accent5"/>
                </a:solidFill>
                <a:ea typeface="MS PGothic"/>
                <a:cs typeface="Arial" pitchFamily="34" charset="0"/>
              </a:rPr>
              <a:t>Transaction details are matched to Card Member profile information and negative/positive databases , and help improve risk assessment.</a:t>
            </a:r>
          </a:p>
          <a:p>
            <a:pPr marL="201168" indent="-182880">
              <a:spcBef>
                <a:spcPts val="1000"/>
              </a:spcBef>
              <a:buClr>
                <a:schemeClr val="accent1"/>
              </a:buClr>
              <a:buFont typeface="Arial" pitchFamily="34" charset="0"/>
              <a:buChar char="•"/>
            </a:pPr>
            <a:r>
              <a:rPr lang="en-US" sz="1600" dirty="0">
                <a:solidFill>
                  <a:schemeClr val="accent5"/>
                </a:solidFill>
                <a:ea typeface="MS PGothic"/>
                <a:cs typeface="Arial" pitchFamily="34" charset="0"/>
              </a:rPr>
              <a:t>Details such as email, IP address, and shipping information can help link internet transactions to both legitimate and suspicious sources.</a:t>
            </a:r>
          </a:p>
          <a:p>
            <a:pPr marL="201168" indent="-182880">
              <a:spcBef>
                <a:spcPts val="1000"/>
              </a:spcBef>
              <a:buClr>
                <a:schemeClr val="accent1"/>
              </a:buClr>
              <a:buFont typeface="Arial" pitchFamily="34" charset="0"/>
              <a:buChar char="•"/>
            </a:pPr>
            <a:r>
              <a:rPr lang="en-US" sz="1600" dirty="0">
                <a:solidFill>
                  <a:schemeClr val="accent5"/>
                </a:solidFill>
                <a:ea typeface="MS PGothic"/>
                <a:cs typeface="Arial" pitchFamily="34" charset="0"/>
              </a:rPr>
              <a:t>Match responses are returned to the merchant for Address, Phone, and Email, that can be incorporated into fraud risk and customer contact strategies.</a:t>
            </a:r>
          </a:p>
          <a:p>
            <a:pPr marL="201168" indent="-182880">
              <a:spcBef>
                <a:spcPts val="1000"/>
              </a:spcBef>
              <a:buClr>
                <a:schemeClr val="accent1"/>
              </a:buClr>
              <a:buFont typeface="Arial" pitchFamily="34" charset="0"/>
              <a:buChar char="•"/>
            </a:pPr>
            <a:r>
              <a:rPr lang="en-US" sz="1600" dirty="0">
                <a:solidFill>
                  <a:schemeClr val="accent5"/>
                </a:solidFill>
                <a:ea typeface="MS PGothic"/>
                <a:cs typeface="Arial" pitchFamily="34" charset="0"/>
              </a:rPr>
              <a:t>Provides a seamless customer experience.</a:t>
            </a:r>
          </a:p>
          <a:p>
            <a:pPr marL="201168" indent="-182880">
              <a:spcBef>
                <a:spcPts val="1000"/>
              </a:spcBef>
              <a:buClr>
                <a:schemeClr val="accent1"/>
              </a:buClr>
              <a:buFont typeface="Arial" pitchFamily="34" charset="0"/>
              <a:buChar char="•"/>
            </a:pPr>
            <a:r>
              <a:rPr lang="en-US" sz="1600" dirty="0">
                <a:solidFill>
                  <a:schemeClr val="accent5"/>
                </a:solidFill>
                <a:ea typeface="MS PGothic"/>
                <a:cs typeface="Arial" pitchFamily="34" charset="0"/>
              </a:rPr>
              <a:t>Could help maintain or improve order approval rates.</a:t>
            </a:r>
          </a:p>
          <a:p>
            <a:pPr marL="201168" indent="-182880">
              <a:spcBef>
                <a:spcPts val="1000"/>
              </a:spcBef>
              <a:buClr>
                <a:schemeClr val="accent1"/>
              </a:buClr>
              <a:buFont typeface="Arial" pitchFamily="34" charset="0"/>
              <a:buChar char="•"/>
            </a:pPr>
            <a:r>
              <a:rPr lang="en-US" sz="1600" dirty="0">
                <a:solidFill>
                  <a:schemeClr val="accent5"/>
                </a:solidFill>
                <a:ea typeface="MS PGothic"/>
                <a:cs typeface="Arial" pitchFamily="34" charset="0"/>
              </a:rPr>
              <a:t>Could lead to reduced operational expense.</a:t>
            </a:r>
            <a:endParaRPr lang="en-US" sz="1600" dirty="0">
              <a:solidFill>
                <a:srgbClr val="002060"/>
              </a:solidFill>
              <a:cs typeface="Arial"/>
            </a:endParaRPr>
          </a:p>
        </p:txBody>
      </p:sp>
      <p:sp>
        <p:nvSpPr>
          <p:cNvPr id="2" name="Title 1">
            <a:extLst>
              <a:ext uri="{FF2B5EF4-FFF2-40B4-BE49-F238E27FC236}">
                <a16:creationId xmlns:a16="http://schemas.microsoft.com/office/drawing/2014/main" xmlns="" id="{E202C48E-DB53-C94E-B800-E05844FB065D}"/>
              </a:ext>
            </a:extLst>
          </p:cNvPr>
          <p:cNvSpPr>
            <a:spLocks noGrp="1"/>
          </p:cNvSpPr>
          <p:nvPr>
            <p:ph type="title"/>
          </p:nvPr>
        </p:nvSpPr>
        <p:spPr/>
        <p:txBody>
          <a:bodyPr/>
          <a:lstStyle/>
          <a:p>
            <a:r>
              <a:rPr lang="en-US" dirty="0"/>
              <a:t>American Express Business Value</a:t>
            </a:r>
          </a:p>
        </p:txBody>
      </p:sp>
      <p:sp>
        <p:nvSpPr>
          <p:cNvPr id="77" name="TextBox 76">
            <a:extLst>
              <a:ext uri="{FF2B5EF4-FFF2-40B4-BE49-F238E27FC236}">
                <a16:creationId xmlns:a16="http://schemas.microsoft.com/office/drawing/2014/main" xmlns="" id="{CE579FC5-5B21-A241-A2B6-C37ED70E52BD}"/>
              </a:ext>
            </a:extLst>
          </p:cNvPr>
          <p:cNvSpPr txBox="1"/>
          <p:nvPr/>
        </p:nvSpPr>
        <p:spPr>
          <a:xfrm>
            <a:off x="7637741" y="6370830"/>
            <a:ext cx="5175820"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en-US" sz="1400" dirty="0">
                <a:solidFill>
                  <a:schemeClr val="accent1"/>
                </a:solidFill>
                <a:cs typeface="Arial" pitchFamily="34" charset="0"/>
              </a:rPr>
              <a:t>Contact </a:t>
            </a:r>
            <a:r>
              <a:rPr lang="en-US" sz="1400" dirty="0">
                <a:solidFill>
                  <a:schemeClr val="tx2"/>
                </a:solidFill>
              </a:rPr>
              <a:t>Joshua W </a:t>
            </a:r>
            <a:r>
              <a:rPr lang="en-US" sz="1400" dirty="0" err="1">
                <a:solidFill>
                  <a:schemeClr val="tx2"/>
                </a:solidFill>
              </a:rPr>
              <a:t>Shideler</a:t>
            </a:r>
            <a:r>
              <a:rPr lang="en-US" sz="1400" dirty="0">
                <a:solidFill>
                  <a:schemeClr val="tx2"/>
                </a:solidFill>
              </a:rPr>
              <a:t> </a:t>
            </a:r>
            <a:r>
              <a:rPr lang="en-US" sz="1400" dirty="0">
                <a:solidFill>
                  <a:schemeClr val="accent1"/>
                </a:solidFill>
                <a:cs typeface="Arial" pitchFamily="34" charset="0"/>
              </a:rPr>
              <a:t>for consultation and information.</a:t>
            </a:r>
          </a:p>
        </p:txBody>
      </p:sp>
      <p:sp>
        <p:nvSpPr>
          <p:cNvPr id="78" name="Freeform 77">
            <a:extLst>
              <a:ext uri="{FF2B5EF4-FFF2-40B4-BE49-F238E27FC236}">
                <a16:creationId xmlns:a16="http://schemas.microsoft.com/office/drawing/2014/main" xmlns="" id="{CFAC84B2-DE06-274A-AC63-BAB5C3360C77}"/>
              </a:ext>
            </a:extLst>
          </p:cNvPr>
          <p:cNvSpPr/>
          <p:nvPr/>
        </p:nvSpPr>
        <p:spPr>
          <a:xfrm>
            <a:off x="10090786" y="3290436"/>
            <a:ext cx="483866" cy="483890"/>
          </a:xfrm>
          <a:custGeom>
            <a:avLst/>
            <a:gdLst>
              <a:gd name="connsiteX0" fmla="*/ 266694 w 533373"/>
              <a:gd name="connsiteY0" fmla="*/ 40830 h 533400"/>
              <a:gd name="connsiteX1" fmla="*/ 48724 w 533373"/>
              <a:gd name="connsiteY1" fmla="*/ 266331 h 533400"/>
              <a:gd name="connsiteX2" fmla="*/ 107944 w 533373"/>
              <a:gd name="connsiteY2" fmla="*/ 266331 h 533400"/>
              <a:gd name="connsiteX3" fmla="*/ 126994 w 533373"/>
              <a:gd name="connsiteY3" fmla="*/ 285394 h 533400"/>
              <a:gd name="connsiteX4" fmla="*/ 126994 w 533373"/>
              <a:gd name="connsiteY4" fmla="*/ 495261 h 533400"/>
              <a:gd name="connsiteX5" fmla="*/ 190494 w 533373"/>
              <a:gd name="connsiteY5" fmla="*/ 495261 h 533400"/>
              <a:gd name="connsiteX6" fmla="*/ 190494 w 533373"/>
              <a:gd name="connsiteY6" fmla="*/ 418884 h 533400"/>
              <a:gd name="connsiteX7" fmla="*/ 228594 w 533373"/>
              <a:gd name="connsiteY7" fmla="*/ 380746 h 533400"/>
              <a:gd name="connsiteX8" fmla="*/ 304794 w 533373"/>
              <a:gd name="connsiteY8" fmla="*/ 380746 h 533400"/>
              <a:gd name="connsiteX9" fmla="*/ 342894 w 533373"/>
              <a:gd name="connsiteY9" fmla="*/ 418884 h 533400"/>
              <a:gd name="connsiteX10" fmla="*/ 342894 w 533373"/>
              <a:gd name="connsiteY10" fmla="*/ 495261 h 533400"/>
              <a:gd name="connsiteX11" fmla="*/ 406394 w 533373"/>
              <a:gd name="connsiteY11" fmla="*/ 495261 h 533400"/>
              <a:gd name="connsiteX12" fmla="*/ 406394 w 533373"/>
              <a:gd name="connsiteY12" fmla="*/ 285394 h 533400"/>
              <a:gd name="connsiteX13" fmla="*/ 425444 w 533373"/>
              <a:gd name="connsiteY13" fmla="*/ 266331 h 533400"/>
              <a:gd name="connsiteX14" fmla="*/ 484664 w 533373"/>
              <a:gd name="connsiteY14" fmla="*/ 266331 h 533400"/>
              <a:gd name="connsiteX15" fmla="*/ 266606 w 533373"/>
              <a:gd name="connsiteY15" fmla="*/ 0 h 533400"/>
              <a:gd name="connsiteX16" fmla="*/ 289061 w 533373"/>
              <a:gd name="connsiteY16" fmla="*/ 9144 h 533400"/>
              <a:gd name="connsiteX17" fmla="*/ 524862 w 533373"/>
              <a:gd name="connsiteY17" fmla="*/ 253073 h 533400"/>
              <a:gd name="connsiteX18" fmla="*/ 530881 w 533373"/>
              <a:gd name="connsiteY18" fmla="*/ 286753 h 533400"/>
              <a:gd name="connsiteX19" fmla="*/ 501646 w 533373"/>
              <a:gd name="connsiteY19" fmla="*/ 304470 h 533400"/>
              <a:gd name="connsiteX20" fmla="*/ 444496 w 533373"/>
              <a:gd name="connsiteY20" fmla="*/ 304800 h 533400"/>
              <a:gd name="connsiteX21" fmla="*/ 444496 w 533373"/>
              <a:gd name="connsiteY21" fmla="*/ 501650 h 533400"/>
              <a:gd name="connsiteX22" fmla="*/ 412746 w 533373"/>
              <a:gd name="connsiteY22" fmla="*/ 533400 h 533400"/>
              <a:gd name="connsiteX23" fmla="*/ 323846 w 533373"/>
              <a:gd name="connsiteY23" fmla="*/ 533400 h 533400"/>
              <a:gd name="connsiteX24" fmla="*/ 304783 w 533373"/>
              <a:gd name="connsiteY24" fmla="*/ 514337 h 533400"/>
              <a:gd name="connsiteX25" fmla="*/ 304923 w 533373"/>
              <a:gd name="connsiteY25" fmla="*/ 512966 h 533400"/>
              <a:gd name="connsiteX26" fmla="*/ 304783 w 533373"/>
              <a:gd name="connsiteY26" fmla="*/ 512966 h 533400"/>
              <a:gd name="connsiteX27" fmla="*/ 304783 w 533373"/>
              <a:gd name="connsiteY27" fmla="*/ 419100 h 533400"/>
              <a:gd name="connsiteX28" fmla="*/ 228583 w 533373"/>
              <a:gd name="connsiteY28" fmla="*/ 419100 h 533400"/>
              <a:gd name="connsiteX29" fmla="*/ 228621 w 533373"/>
              <a:gd name="connsiteY29" fmla="*/ 512966 h 533400"/>
              <a:gd name="connsiteX30" fmla="*/ 228456 w 533373"/>
              <a:gd name="connsiteY30" fmla="*/ 512966 h 533400"/>
              <a:gd name="connsiteX31" fmla="*/ 228583 w 533373"/>
              <a:gd name="connsiteY31" fmla="*/ 514337 h 533400"/>
              <a:gd name="connsiteX32" fmla="*/ 209533 w 533373"/>
              <a:gd name="connsiteY32" fmla="*/ 533400 h 533400"/>
              <a:gd name="connsiteX33" fmla="*/ 120633 w 533373"/>
              <a:gd name="connsiteY33" fmla="*/ 533400 h 533400"/>
              <a:gd name="connsiteX34" fmla="*/ 88883 w 533373"/>
              <a:gd name="connsiteY34" fmla="*/ 501523 h 533400"/>
              <a:gd name="connsiteX35" fmla="*/ 88883 w 533373"/>
              <a:gd name="connsiteY35" fmla="*/ 304470 h 533400"/>
              <a:gd name="connsiteX36" fmla="*/ 31733 w 533373"/>
              <a:gd name="connsiteY36" fmla="*/ 304800 h 533400"/>
              <a:gd name="connsiteX37" fmla="*/ 2536 w 533373"/>
              <a:gd name="connsiteY37" fmla="*/ 286817 h 533400"/>
              <a:gd name="connsiteX38" fmla="*/ 8149 w 533373"/>
              <a:gd name="connsiteY38" fmla="*/ 253454 h 533400"/>
              <a:gd name="connsiteX39" fmla="*/ 244674 w 533373"/>
              <a:gd name="connsiteY39" fmla="*/ 8763 h 533400"/>
              <a:gd name="connsiteX40" fmla="*/ 266606 w 533373"/>
              <a:gd name="connsiteY40"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33373" h="533400">
                <a:moveTo>
                  <a:pt x="266694" y="40830"/>
                </a:moveTo>
                <a:lnTo>
                  <a:pt x="48724" y="266331"/>
                </a:lnTo>
                <a:lnTo>
                  <a:pt x="107944" y="266331"/>
                </a:lnTo>
                <a:cubicBezTo>
                  <a:pt x="118460" y="266331"/>
                  <a:pt x="126994" y="274866"/>
                  <a:pt x="126994" y="285394"/>
                </a:cubicBezTo>
                <a:lnTo>
                  <a:pt x="126994" y="495261"/>
                </a:lnTo>
                <a:lnTo>
                  <a:pt x="190494" y="495261"/>
                </a:lnTo>
                <a:lnTo>
                  <a:pt x="190494" y="418884"/>
                </a:lnTo>
                <a:cubicBezTo>
                  <a:pt x="190494" y="397852"/>
                  <a:pt x="207576" y="380746"/>
                  <a:pt x="228594" y="380746"/>
                </a:cubicBezTo>
                <a:lnTo>
                  <a:pt x="304794" y="380746"/>
                </a:lnTo>
                <a:cubicBezTo>
                  <a:pt x="325800" y="380746"/>
                  <a:pt x="342894" y="397852"/>
                  <a:pt x="342894" y="418884"/>
                </a:cubicBezTo>
                <a:lnTo>
                  <a:pt x="342894" y="495261"/>
                </a:lnTo>
                <a:lnTo>
                  <a:pt x="406394" y="495261"/>
                </a:lnTo>
                <a:lnTo>
                  <a:pt x="406394" y="285394"/>
                </a:lnTo>
                <a:cubicBezTo>
                  <a:pt x="406394" y="274866"/>
                  <a:pt x="414916" y="266331"/>
                  <a:pt x="425444" y="266331"/>
                </a:cubicBezTo>
                <a:lnTo>
                  <a:pt x="484664" y="266331"/>
                </a:lnTo>
                <a:close/>
                <a:moveTo>
                  <a:pt x="266606" y="0"/>
                </a:moveTo>
                <a:cubicBezTo>
                  <a:pt x="274974" y="0"/>
                  <a:pt x="283429" y="2984"/>
                  <a:pt x="289061" y="9144"/>
                </a:cubicBezTo>
                <a:lnTo>
                  <a:pt x="524862" y="253073"/>
                </a:lnTo>
                <a:cubicBezTo>
                  <a:pt x="533434" y="262407"/>
                  <a:pt x="535707" y="275806"/>
                  <a:pt x="530881" y="286753"/>
                </a:cubicBezTo>
                <a:cubicBezTo>
                  <a:pt x="525408" y="299009"/>
                  <a:pt x="512263" y="304470"/>
                  <a:pt x="501646" y="304470"/>
                </a:cubicBezTo>
                <a:lnTo>
                  <a:pt x="444496" y="304800"/>
                </a:lnTo>
                <a:lnTo>
                  <a:pt x="444496" y="501650"/>
                </a:lnTo>
                <a:cubicBezTo>
                  <a:pt x="444496" y="518338"/>
                  <a:pt x="429358" y="533400"/>
                  <a:pt x="412746" y="533400"/>
                </a:cubicBezTo>
                <a:lnTo>
                  <a:pt x="323846" y="533400"/>
                </a:lnTo>
                <a:cubicBezTo>
                  <a:pt x="313318" y="533400"/>
                  <a:pt x="304783" y="524866"/>
                  <a:pt x="304783" y="514337"/>
                </a:cubicBezTo>
                <a:cubicBezTo>
                  <a:pt x="304783" y="513867"/>
                  <a:pt x="304898" y="513423"/>
                  <a:pt x="304923" y="512966"/>
                </a:cubicBezTo>
                <a:lnTo>
                  <a:pt x="304783" y="512966"/>
                </a:lnTo>
                <a:lnTo>
                  <a:pt x="304783" y="419100"/>
                </a:lnTo>
                <a:lnTo>
                  <a:pt x="228583" y="419100"/>
                </a:lnTo>
                <a:lnTo>
                  <a:pt x="228621" y="512966"/>
                </a:lnTo>
                <a:lnTo>
                  <a:pt x="228456" y="512966"/>
                </a:lnTo>
                <a:cubicBezTo>
                  <a:pt x="228482" y="513423"/>
                  <a:pt x="228583" y="513867"/>
                  <a:pt x="228583" y="514337"/>
                </a:cubicBezTo>
                <a:cubicBezTo>
                  <a:pt x="228583" y="524866"/>
                  <a:pt x="220062" y="533400"/>
                  <a:pt x="209533" y="533400"/>
                </a:cubicBezTo>
                <a:lnTo>
                  <a:pt x="120633" y="533400"/>
                </a:lnTo>
                <a:cubicBezTo>
                  <a:pt x="104022" y="533400"/>
                  <a:pt x="88883" y="518198"/>
                  <a:pt x="88883" y="501523"/>
                </a:cubicBezTo>
                <a:lnTo>
                  <a:pt x="88883" y="304470"/>
                </a:lnTo>
                <a:lnTo>
                  <a:pt x="31733" y="304800"/>
                </a:lnTo>
                <a:cubicBezTo>
                  <a:pt x="21116" y="304800"/>
                  <a:pt x="7972" y="299009"/>
                  <a:pt x="2536" y="286817"/>
                </a:cubicBezTo>
                <a:cubicBezTo>
                  <a:pt x="-2328" y="275831"/>
                  <a:pt x="-55" y="262446"/>
                  <a:pt x="8149" y="253454"/>
                </a:cubicBezTo>
                <a:lnTo>
                  <a:pt x="244674" y="8763"/>
                </a:lnTo>
                <a:cubicBezTo>
                  <a:pt x="249958" y="2984"/>
                  <a:pt x="258238" y="0"/>
                  <a:pt x="266606"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79" name="Freeform 78">
            <a:extLst>
              <a:ext uri="{FF2B5EF4-FFF2-40B4-BE49-F238E27FC236}">
                <a16:creationId xmlns:a16="http://schemas.microsoft.com/office/drawing/2014/main" xmlns="" id="{8C454158-6714-9A42-84D7-93863C96DFD6}"/>
              </a:ext>
            </a:extLst>
          </p:cNvPr>
          <p:cNvSpPr/>
          <p:nvPr/>
        </p:nvSpPr>
        <p:spPr>
          <a:xfrm>
            <a:off x="7961596" y="4553064"/>
            <a:ext cx="483890" cy="414763"/>
          </a:xfrm>
          <a:custGeom>
            <a:avLst/>
            <a:gdLst>
              <a:gd name="connsiteX0" fmla="*/ 196850 w 533400"/>
              <a:gd name="connsiteY0" fmla="*/ 374650 h 457200"/>
              <a:gd name="connsiteX1" fmla="*/ 361950 w 533400"/>
              <a:gd name="connsiteY1" fmla="*/ 374650 h 457200"/>
              <a:gd name="connsiteX2" fmla="*/ 381000 w 533400"/>
              <a:gd name="connsiteY2" fmla="*/ 393700 h 457200"/>
              <a:gd name="connsiteX3" fmla="*/ 361950 w 533400"/>
              <a:gd name="connsiteY3" fmla="*/ 412750 h 457200"/>
              <a:gd name="connsiteX4" fmla="*/ 196850 w 533400"/>
              <a:gd name="connsiteY4" fmla="*/ 412750 h 457200"/>
              <a:gd name="connsiteX5" fmla="*/ 177800 w 533400"/>
              <a:gd name="connsiteY5" fmla="*/ 393700 h 457200"/>
              <a:gd name="connsiteX6" fmla="*/ 196850 w 533400"/>
              <a:gd name="connsiteY6" fmla="*/ 374650 h 457200"/>
              <a:gd name="connsiteX7" fmla="*/ 63500 w 533400"/>
              <a:gd name="connsiteY7" fmla="*/ 368300 h 457200"/>
              <a:gd name="connsiteX8" fmla="*/ 38100 w 533400"/>
              <a:gd name="connsiteY8" fmla="*/ 393700 h 457200"/>
              <a:gd name="connsiteX9" fmla="*/ 63500 w 533400"/>
              <a:gd name="connsiteY9" fmla="*/ 419100 h 457200"/>
              <a:gd name="connsiteX10" fmla="*/ 88900 w 533400"/>
              <a:gd name="connsiteY10" fmla="*/ 393700 h 457200"/>
              <a:gd name="connsiteX11" fmla="*/ 63500 w 533400"/>
              <a:gd name="connsiteY11" fmla="*/ 368300 h 457200"/>
              <a:gd name="connsiteX12" fmla="*/ 196850 w 533400"/>
              <a:gd name="connsiteY12" fmla="*/ 209550 h 457200"/>
              <a:gd name="connsiteX13" fmla="*/ 514350 w 533400"/>
              <a:gd name="connsiteY13" fmla="*/ 209550 h 457200"/>
              <a:gd name="connsiteX14" fmla="*/ 533400 w 533400"/>
              <a:gd name="connsiteY14" fmla="*/ 228600 h 457200"/>
              <a:gd name="connsiteX15" fmla="*/ 514350 w 533400"/>
              <a:gd name="connsiteY15" fmla="*/ 247650 h 457200"/>
              <a:gd name="connsiteX16" fmla="*/ 196850 w 533400"/>
              <a:gd name="connsiteY16" fmla="*/ 247650 h 457200"/>
              <a:gd name="connsiteX17" fmla="*/ 177800 w 533400"/>
              <a:gd name="connsiteY17" fmla="*/ 228600 h 457200"/>
              <a:gd name="connsiteX18" fmla="*/ 196850 w 533400"/>
              <a:gd name="connsiteY18" fmla="*/ 209550 h 457200"/>
              <a:gd name="connsiteX19" fmla="*/ 63500 w 533400"/>
              <a:gd name="connsiteY19" fmla="*/ 203200 h 457200"/>
              <a:gd name="connsiteX20" fmla="*/ 38100 w 533400"/>
              <a:gd name="connsiteY20" fmla="*/ 228600 h 457200"/>
              <a:gd name="connsiteX21" fmla="*/ 63500 w 533400"/>
              <a:gd name="connsiteY21" fmla="*/ 254000 h 457200"/>
              <a:gd name="connsiteX22" fmla="*/ 88900 w 533400"/>
              <a:gd name="connsiteY22" fmla="*/ 228600 h 457200"/>
              <a:gd name="connsiteX23" fmla="*/ 63500 w 533400"/>
              <a:gd name="connsiteY23" fmla="*/ 203200 h 457200"/>
              <a:gd name="connsiteX24" fmla="*/ 196850 w 533400"/>
              <a:gd name="connsiteY24" fmla="*/ 44450 h 457200"/>
              <a:gd name="connsiteX25" fmla="*/ 400050 w 533400"/>
              <a:gd name="connsiteY25" fmla="*/ 44450 h 457200"/>
              <a:gd name="connsiteX26" fmla="*/ 419100 w 533400"/>
              <a:gd name="connsiteY26" fmla="*/ 63500 h 457200"/>
              <a:gd name="connsiteX27" fmla="*/ 400050 w 533400"/>
              <a:gd name="connsiteY27" fmla="*/ 82550 h 457200"/>
              <a:gd name="connsiteX28" fmla="*/ 196850 w 533400"/>
              <a:gd name="connsiteY28" fmla="*/ 82550 h 457200"/>
              <a:gd name="connsiteX29" fmla="*/ 177800 w 533400"/>
              <a:gd name="connsiteY29" fmla="*/ 63500 h 457200"/>
              <a:gd name="connsiteX30" fmla="*/ 196850 w 533400"/>
              <a:gd name="connsiteY30" fmla="*/ 44450 h 457200"/>
              <a:gd name="connsiteX31" fmla="*/ 63500 w 533400"/>
              <a:gd name="connsiteY31" fmla="*/ 38100 h 457200"/>
              <a:gd name="connsiteX32" fmla="*/ 38100 w 533400"/>
              <a:gd name="connsiteY32" fmla="*/ 63500 h 457200"/>
              <a:gd name="connsiteX33" fmla="*/ 63500 w 533400"/>
              <a:gd name="connsiteY33" fmla="*/ 88900 h 457200"/>
              <a:gd name="connsiteX34" fmla="*/ 88900 w 533400"/>
              <a:gd name="connsiteY34" fmla="*/ 63500 h 457200"/>
              <a:gd name="connsiteX35" fmla="*/ 63500 w 533400"/>
              <a:gd name="connsiteY35" fmla="*/ 38100 h 457200"/>
              <a:gd name="connsiteX36" fmla="*/ 63500 w 533400"/>
              <a:gd name="connsiteY36" fmla="*/ 0 h 457200"/>
              <a:gd name="connsiteX37" fmla="*/ 127000 w 533400"/>
              <a:gd name="connsiteY37" fmla="*/ 63500 h 457200"/>
              <a:gd name="connsiteX38" fmla="*/ 82550 w 533400"/>
              <a:gd name="connsiteY38" fmla="*/ 123774 h 457200"/>
              <a:gd name="connsiteX39" fmla="*/ 82550 w 533400"/>
              <a:gd name="connsiteY39" fmla="*/ 168326 h 457200"/>
              <a:gd name="connsiteX40" fmla="*/ 127000 w 533400"/>
              <a:gd name="connsiteY40" fmla="*/ 228600 h 457200"/>
              <a:gd name="connsiteX41" fmla="*/ 82550 w 533400"/>
              <a:gd name="connsiteY41" fmla="*/ 288874 h 457200"/>
              <a:gd name="connsiteX42" fmla="*/ 82550 w 533400"/>
              <a:gd name="connsiteY42" fmla="*/ 333426 h 457200"/>
              <a:gd name="connsiteX43" fmla="*/ 127000 w 533400"/>
              <a:gd name="connsiteY43" fmla="*/ 393700 h 457200"/>
              <a:gd name="connsiteX44" fmla="*/ 63500 w 533400"/>
              <a:gd name="connsiteY44" fmla="*/ 457200 h 457200"/>
              <a:gd name="connsiteX45" fmla="*/ 0 w 533400"/>
              <a:gd name="connsiteY45" fmla="*/ 393700 h 457200"/>
              <a:gd name="connsiteX46" fmla="*/ 44450 w 533400"/>
              <a:gd name="connsiteY46" fmla="*/ 333426 h 457200"/>
              <a:gd name="connsiteX47" fmla="*/ 44450 w 533400"/>
              <a:gd name="connsiteY47" fmla="*/ 288874 h 457200"/>
              <a:gd name="connsiteX48" fmla="*/ 0 w 533400"/>
              <a:gd name="connsiteY48" fmla="*/ 228600 h 457200"/>
              <a:gd name="connsiteX49" fmla="*/ 44450 w 533400"/>
              <a:gd name="connsiteY49" fmla="*/ 168326 h 457200"/>
              <a:gd name="connsiteX50" fmla="*/ 44450 w 533400"/>
              <a:gd name="connsiteY50" fmla="*/ 123774 h 457200"/>
              <a:gd name="connsiteX51" fmla="*/ 0 w 533400"/>
              <a:gd name="connsiteY51" fmla="*/ 63500 h 457200"/>
              <a:gd name="connsiteX52" fmla="*/ 63500 w 533400"/>
              <a:gd name="connsiteY52"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33400" h="457200">
                <a:moveTo>
                  <a:pt x="196850" y="374650"/>
                </a:moveTo>
                <a:lnTo>
                  <a:pt x="361950" y="374650"/>
                </a:lnTo>
                <a:cubicBezTo>
                  <a:pt x="372466" y="374650"/>
                  <a:pt x="381000" y="383184"/>
                  <a:pt x="381000" y="393700"/>
                </a:cubicBezTo>
                <a:cubicBezTo>
                  <a:pt x="381000" y="404216"/>
                  <a:pt x="372466" y="412750"/>
                  <a:pt x="361950" y="412750"/>
                </a:cubicBezTo>
                <a:lnTo>
                  <a:pt x="196850" y="412750"/>
                </a:lnTo>
                <a:cubicBezTo>
                  <a:pt x="186334" y="412750"/>
                  <a:pt x="177800" y="404216"/>
                  <a:pt x="177800" y="393700"/>
                </a:cubicBezTo>
                <a:cubicBezTo>
                  <a:pt x="177800" y="383184"/>
                  <a:pt x="186334" y="374650"/>
                  <a:pt x="196850" y="374650"/>
                </a:cubicBezTo>
                <a:close/>
                <a:moveTo>
                  <a:pt x="63500" y="368300"/>
                </a:moveTo>
                <a:cubicBezTo>
                  <a:pt x="49492" y="368300"/>
                  <a:pt x="38100" y="379692"/>
                  <a:pt x="38100" y="393700"/>
                </a:cubicBezTo>
                <a:cubicBezTo>
                  <a:pt x="38100" y="407708"/>
                  <a:pt x="49492" y="419100"/>
                  <a:pt x="63500" y="419100"/>
                </a:cubicBezTo>
                <a:cubicBezTo>
                  <a:pt x="77508" y="419100"/>
                  <a:pt x="88900" y="407708"/>
                  <a:pt x="88900" y="393700"/>
                </a:cubicBezTo>
                <a:cubicBezTo>
                  <a:pt x="88900" y="379692"/>
                  <a:pt x="77508" y="368300"/>
                  <a:pt x="63500" y="368300"/>
                </a:cubicBezTo>
                <a:close/>
                <a:moveTo>
                  <a:pt x="196850" y="209550"/>
                </a:moveTo>
                <a:lnTo>
                  <a:pt x="514350" y="209550"/>
                </a:lnTo>
                <a:cubicBezTo>
                  <a:pt x="524866" y="209550"/>
                  <a:pt x="533400" y="218072"/>
                  <a:pt x="533400" y="228600"/>
                </a:cubicBezTo>
                <a:cubicBezTo>
                  <a:pt x="533400" y="239128"/>
                  <a:pt x="524866" y="247650"/>
                  <a:pt x="514350" y="247650"/>
                </a:cubicBezTo>
                <a:lnTo>
                  <a:pt x="196850" y="247650"/>
                </a:lnTo>
                <a:cubicBezTo>
                  <a:pt x="186334" y="247650"/>
                  <a:pt x="177800" y="239128"/>
                  <a:pt x="177800" y="228600"/>
                </a:cubicBezTo>
                <a:cubicBezTo>
                  <a:pt x="177800" y="218072"/>
                  <a:pt x="186334" y="209550"/>
                  <a:pt x="196850" y="209550"/>
                </a:cubicBezTo>
                <a:close/>
                <a:moveTo>
                  <a:pt x="63500" y="203200"/>
                </a:moveTo>
                <a:cubicBezTo>
                  <a:pt x="49492" y="203200"/>
                  <a:pt x="38100" y="214592"/>
                  <a:pt x="38100" y="228600"/>
                </a:cubicBezTo>
                <a:cubicBezTo>
                  <a:pt x="38100" y="242608"/>
                  <a:pt x="49492" y="254000"/>
                  <a:pt x="63500" y="254000"/>
                </a:cubicBezTo>
                <a:cubicBezTo>
                  <a:pt x="77508" y="254000"/>
                  <a:pt x="88900" y="242608"/>
                  <a:pt x="88900" y="228600"/>
                </a:cubicBezTo>
                <a:cubicBezTo>
                  <a:pt x="88900" y="214592"/>
                  <a:pt x="77508" y="203200"/>
                  <a:pt x="63500" y="203200"/>
                </a:cubicBezTo>
                <a:close/>
                <a:moveTo>
                  <a:pt x="196850" y="44450"/>
                </a:moveTo>
                <a:lnTo>
                  <a:pt x="400050" y="44450"/>
                </a:lnTo>
                <a:cubicBezTo>
                  <a:pt x="410566" y="44450"/>
                  <a:pt x="419100" y="52972"/>
                  <a:pt x="419100" y="63500"/>
                </a:cubicBezTo>
                <a:cubicBezTo>
                  <a:pt x="419100" y="74028"/>
                  <a:pt x="410566" y="82550"/>
                  <a:pt x="400050" y="82550"/>
                </a:cubicBezTo>
                <a:lnTo>
                  <a:pt x="196850" y="82550"/>
                </a:lnTo>
                <a:cubicBezTo>
                  <a:pt x="186334" y="82550"/>
                  <a:pt x="177800" y="74028"/>
                  <a:pt x="177800" y="63500"/>
                </a:cubicBezTo>
                <a:cubicBezTo>
                  <a:pt x="177800" y="52972"/>
                  <a:pt x="186334" y="44450"/>
                  <a:pt x="196850" y="44450"/>
                </a:cubicBezTo>
                <a:close/>
                <a:moveTo>
                  <a:pt x="63500" y="38100"/>
                </a:moveTo>
                <a:cubicBezTo>
                  <a:pt x="49492" y="38100"/>
                  <a:pt x="38100" y="49492"/>
                  <a:pt x="38100" y="63500"/>
                </a:cubicBezTo>
                <a:cubicBezTo>
                  <a:pt x="38100" y="77508"/>
                  <a:pt x="49492" y="88900"/>
                  <a:pt x="63500" y="88900"/>
                </a:cubicBezTo>
                <a:cubicBezTo>
                  <a:pt x="77508" y="88900"/>
                  <a:pt x="88900" y="77508"/>
                  <a:pt x="88900" y="63500"/>
                </a:cubicBezTo>
                <a:cubicBezTo>
                  <a:pt x="88900" y="49492"/>
                  <a:pt x="77508" y="38100"/>
                  <a:pt x="63500" y="38100"/>
                </a:cubicBezTo>
                <a:close/>
                <a:moveTo>
                  <a:pt x="63500" y="0"/>
                </a:moveTo>
                <a:cubicBezTo>
                  <a:pt x="98577" y="0"/>
                  <a:pt x="127000" y="28423"/>
                  <a:pt x="127000" y="63500"/>
                </a:cubicBezTo>
                <a:cubicBezTo>
                  <a:pt x="127000" y="91884"/>
                  <a:pt x="108242" y="115634"/>
                  <a:pt x="82550" y="123774"/>
                </a:cubicBezTo>
                <a:lnTo>
                  <a:pt x="82550" y="168326"/>
                </a:lnTo>
                <a:cubicBezTo>
                  <a:pt x="108242" y="176466"/>
                  <a:pt x="127000" y="200216"/>
                  <a:pt x="127000" y="228600"/>
                </a:cubicBezTo>
                <a:cubicBezTo>
                  <a:pt x="127000" y="256984"/>
                  <a:pt x="108242" y="280734"/>
                  <a:pt x="82550" y="288874"/>
                </a:cubicBezTo>
                <a:lnTo>
                  <a:pt x="82550" y="333426"/>
                </a:lnTo>
                <a:cubicBezTo>
                  <a:pt x="108242" y="341566"/>
                  <a:pt x="127000" y="365316"/>
                  <a:pt x="127000" y="393700"/>
                </a:cubicBezTo>
                <a:cubicBezTo>
                  <a:pt x="127000" y="428765"/>
                  <a:pt x="98577" y="457200"/>
                  <a:pt x="63500" y="457200"/>
                </a:cubicBezTo>
                <a:cubicBezTo>
                  <a:pt x="28423" y="457200"/>
                  <a:pt x="0" y="428765"/>
                  <a:pt x="0" y="393700"/>
                </a:cubicBezTo>
                <a:cubicBezTo>
                  <a:pt x="0" y="365316"/>
                  <a:pt x="18758" y="341566"/>
                  <a:pt x="44450" y="333426"/>
                </a:cubicBezTo>
                <a:lnTo>
                  <a:pt x="44450" y="288874"/>
                </a:lnTo>
                <a:cubicBezTo>
                  <a:pt x="18758" y="280734"/>
                  <a:pt x="0" y="256984"/>
                  <a:pt x="0" y="228600"/>
                </a:cubicBezTo>
                <a:cubicBezTo>
                  <a:pt x="0" y="200216"/>
                  <a:pt x="18758" y="176466"/>
                  <a:pt x="44450" y="168326"/>
                </a:cubicBezTo>
                <a:lnTo>
                  <a:pt x="44450" y="123774"/>
                </a:lnTo>
                <a:cubicBezTo>
                  <a:pt x="18758" y="115634"/>
                  <a:pt x="0" y="91884"/>
                  <a:pt x="0" y="63500"/>
                </a:cubicBezTo>
                <a:cubicBezTo>
                  <a:pt x="0" y="28423"/>
                  <a:pt x="28423" y="0"/>
                  <a:pt x="63500"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80" name="Freeform 79">
            <a:extLst>
              <a:ext uri="{FF2B5EF4-FFF2-40B4-BE49-F238E27FC236}">
                <a16:creationId xmlns:a16="http://schemas.microsoft.com/office/drawing/2014/main" xmlns="" id="{84994923-8B2A-134A-BAEA-E053D056FFAE}"/>
              </a:ext>
            </a:extLst>
          </p:cNvPr>
          <p:cNvSpPr/>
          <p:nvPr/>
        </p:nvSpPr>
        <p:spPr>
          <a:xfrm>
            <a:off x="11168651" y="2049177"/>
            <a:ext cx="483895" cy="472378"/>
          </a:xfrm>
          <a:custGeom>
            <a:avLst/>
            <a:gdLst>
              <a:gd name="connsiteX0" fmla="*/ 263203 w 533405"/>
              <a:gd name="connsiteY0" fmla="*/ 1 h 520710"/>
              <a:gd name="connsiteX1" fmla="*/ 266683 w 533405"/>
              <a:gd name="connsiteY1" fmla="*/ 90 h 520710"/>
              <a:gd name="connsiteX2" fmla="*/ 266734 w 533405"/>
              <a:gd name="connsiteY2" fmla="*/ 90 h 520710"/>
              <a:gd name="connsiteX3" fmla="*/ 266734 w 533405"/>
              <a:gd name="connsiteY3" fmla="*/ 38241 h 520710"/>
              <a:gd name="connsiteX4" fmla="*/ 266670 w 533405"/>
              <a:gd name="connsiteY4" fmla="*/ 38241 h 520710"/>
              <a:gd name="connsiteX5" fmla="*/ 264562 w 533405"/>
              <a:gd name="connsiteY5" fmla="*/ 38126 h 520710"/>
              <a:gd name="connsiteX6" fmla="*/ 263203 w 533405"/>
              <a:gd name="connsiteY6" fmla="*/ 38101 h 520710"/>
              <a:gd name="connsiteX7" fmla="*/ 178558 w 533405"/>
              <a:gd name="connsiteY7" fmla="*/ 124575 h 520710"/>
              <a:gd name="connsiteX8" fmla="*/ 178494 w 533405"/>
              <a:gd name="connsiteY8" fmla="*/ 125845 h 520710"/>
              <a:gd name="connsiteX9" fmla="*/ 178342 w 533405"/>
              <a:gd name="connsiteY9" fmla="*/ 127115 h 520710"/>
              <a:gd name="connsiteX10" fmla="*/ 213559 w 533405"/>
              <a:gd name="connsiteY10" fmla="*/ 255144 h 520710"/>
              <a:gd name="connsiteX11" fmla="*/ 231072 w 533405"/>
              <a:gd name="connsiteY11" fmla="*/ 269762 h 520710"/>
              <a:gd name="connsiteX12" fmla="*/ 189112 w 533405"/>
              <a:gd name="connsiteY12" fmla="*/ 284392 h 520710"/>
              <a:gd name="connsiteX13" fmla="*/ 140483 w 533405"/>
              <a:gd name="connsiteY13" fmla="*/ 122683 h 520710"/>
              <a:gd name="connsiteX14" fmla="*/ 263203 w 533405"/>
              <a:gd name="connsiteY14" fmla="*/ 1 h 520710"/>
              <a:gd name="connsiteX15" fmla="*/ 270285 w 533405"/>
              <a:gd name="connsiteY15" fmla="*/ 0 h 520710"/>
              <a:gd name="connsiteX16" fmla="*/ 392904 w 533405"/>
              <a:gd name="connsiteY16" fmla="*/ 122682 h 520710"/>
              <a:gd name="connsiteX17" fmla="*/ 377838 w 533405"/>
              <a:gd name="connsiteY17" fmla="*/ 237452 h 520710"/>
              <a:gd name="connsiteX18" fmla="*/ 344264 w 533405"/>
              <a:gd name="connsiteY18" fmla="*/ 284390 h 520710"/>
              <a:gd name="connsiteX19" fmla="*/ 346321 w 533405"/>
              <a:gd name="connsiteY19" fmla="*/ 294091 h 520710"/>
              <a:gd name="connsiteX20" fmla="*/ 364583 w 533405"/>
              <a:gd name="connsiteY20" fmla="*/ 338046 h 520710"/>
              <a:gd name="connsiteX21" fmla="*/ 480014 w 533405"/>
              <a:gd name="connsiteY21" fmla="*/ 403438 h 520710"/>
              <a:gd name="connsiteX22" fmla="*/ 533405 w 533405"/>
              <a:gd name="connsiteY22" fmla="*/ 487944 h 520710"/>
              <a:gd name="connsiteX23" fmla="*/ 497349 w 533405"/>
              <a:gd name="connsiteY23" fmla="*/ 520710 h 520710"/>
              <a:gd name="connsiteX24" fmla="*/ 266730 w 533405"/>
              <a:gd name="connsiteY24" fmla="*/ 520710 h 520710"/>
              <a:gd name="connsiteX25" fmla="*/ 266730 w 533405"/>
              <a:gd name="connsiteY25" fmla="*/ 520700 h 520710"/>
              <a:gd name="connsiteX26" fmla="*/ 36043 w 533405"/>
              <a:gd name="connsiteY26" fmla="*/ 520700 h 520710"/>
              <a:gd name="connsiteX27" fmla="*/ 0 w 533405"/>
              <a:gd name="connsiteY27" fmla="*/ 488176 h 520710"/>
              <a:gd name="connsiteX28" fmla="*/ 53378 w 533405"/>
              <a:gd name="connsiteY28" fmla="*/ 403441 h 520710"/>
              <a:gd name="connsiteX29" fmla="*/ 168796 w 533405"/>
              <a:gd name="connsiteY29" fmla="*/ 338049 h 520710"/>
              <a:gd name="connsiteX30" fmla="*/ 186474 w 533405"/>
              <a:gd name="connsiteY30" fmla="*/ 294691 h 520710"/>
              <a:gd name="connsiteX31" fmla="*/ 189116 w 533405"/>
              <a:gd name="connsiteY31" fmla="*/ 284391 h 520710"/>
              <a:gd name="connsiteX32" fmla="*/ 231076 w 533405"/>
              <a:gd name="connsiteY32" fmla="*/ 269761 h 520710"/>
              <a:gd name="connsiteX33" fmla="*/ 226454 w 533405"/>
              <a:gd name="connsiteY33" fmla="*/ 292100 h 520710"/>
              <a:gd name="connsiteX34" fmla="*/ 224130 w 533405"/>
              <a:gd name="connsiteY34" fmla="*/ 301536 h 520710"/>
              <a:gd name="connsiteX35" fmla="*/ 223622 w 533405"/>
              <a:gd name="connsiteY35" fmla="*/ 303314 h 520710"/>
              <a:gd name="connsiteX36" fmla="*/ 186626 w 533405"/>
              <a:gd name="connsiteY36" fmla="*/ 371729 h 520710"/>
              <a:gd name="connsiteX37" fmla="*/ 72822 w 533405"/>
              <a:gd name="connsiteY37" fmla="*/ 436207 h 520710"/>
              <a:gd name="connsiteX38" fmla="*/ 38875 w 533405"/>
              <a:gd name="connsiteY38" fmla="*/ 482600 h 520710"/>
              <a:gd name="connsiteX39" fmla="*/ 266738 w 533405"/>
              <a:gd name="connsiteY39" fmla="*/ 482600 h 520710"/>
              <a:gd name="connsiteX40" fmla="*/ 266738 w 533405"/>
              <a:gd name="connsiteY40" fmla="*/ 482610 h 520710"/>
              <a:gd name="connsiteX41" fmla="*/ 494593 w 533405"/>
              <a:gd name="connsiteY41" fmla="*/ 482610 h 520710"/>
              <a:gd name="connsiteX42" fmla="*/ 460773 w 533405"/>
              <a:gd name="connsiteY42" fmla="*/ 436319 h 520710"/>
              <a:gd name="connsiteX43" fmla="*/ 346753 w 533405"/>
              <a:gd name="connsiteY43" fmla="*/ 371739 h 520710"/>
              <a:gd name="connsiteX44" fmla="*/ 309123 w 533405"/>
              <a:gd name="connsiteY44" fmla="*/ 302537 h 520710"/>
              <a:gd name="connsiteX45" fmla="*/ 308970 w 533405"/>
              <a:gd name="connsiteY45" fmla="*/ 301953 h 520710"/>
              <a:gd name="connsiteX46" fmla="*/ 306456 w 533405"/>
              <a:gd name="connsiteY46" fmla="*/ 289354 h 520710"/>
              <a:gd name="connsiteX47" fmla="*/ 303726 w 533405"/>
              <a:gd name="connsiteY47" fmla="*/ 268581 h 520710"/>
              <a:gd name="connsiteX48" fmla="*/ 303724 w 533405"/>
              <a:gd name="connsiteY48" fmla="*/ 268580 h 520710"/>
              <a:gd name="connsiteX49" fmla="*/ 303726 w 533405"/>
              <a:gd name="connsiteY49" fmla="*/ 268579 h 520710"/>
              <a:gd name="connsiteX50" fmla="*/ 303725 w 533405"/>
              <a:gd name="connsiteY50" fmla="*/ 268577 h 520710"/>
              <a:gd name="connsiteX51" fmla="*/ 303727 w 533405"/>
              <a:gd name="connsiteY51" fmla="*/ 268578 h 520710"/>
              <a:gd name="connsiteX52" fmla="*/ 319828 w 533405"/>
              <a:gd name="connsiteY52" fmla="*/ 255143 h 520710"/>
              <a:gd name="connsiteX53" fmla="*/ 355020 w 533405"/>
              <a:gd name="connsiteY53" fmla="*/ 127013 h 520710"/>
              <a:gd name="connsiteX54" fmla="*/ 354893 w 533405"/>
              <a:gd name="connsiteY54" fmla="*/ 125844 h 520710"/>
              <a:gd name="connsiteX55" fmla="*/ 354817 w 533405"/>
              <a:gd name="connsiteY55" fmla="*/ 124574 h 520710"/>
              <a:gd name="connsiteX56" fmla="*/ 270285 w 533405"/>
              <a:gd name="connsiteY56" fmla="*/ 38100 h 520710"/>
              <a:gd name="connsiteX57" fmla="*/ 268698 w 533405"/>
              <a:gd name="connsiteY57" fmla="*/ 38138 h 520710"/>
              <a:gd name="connsiteX58" fmla="*/ 266742 w 533405"/>
              <a:gd name="connsiteY58" fmla="*/ 38240 h 520710"/>
              <a:gd name="connsiteX59" fmla="*/ 266742 w 533405"/>
              <a:gd name="connsiteY59" fmla="*/ 89 h 520710"/>
              <a:gd name="connsiteX60" fmla="*/ 270285 w 533405"/>
              <a:gd name="connsiteY60" fmla="*/ 0 h 520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33405" h="520710">
                <a:moveTo>
                  <a:pt x="263203" y="1"/>
                </a:moveTo>
                <a:cubicBezTo>
                  <a:pt x="264791" y="1"/>
                  <a:pt x="265972" y="52"/>
                  <a:pt x="266683" y="90"/>
                </a:cubicBezTo>
                <a:lnTo>
                  <a:pt x="266734" y="90"/>
                </a:lnTo>
                <a:lnTo>
                  <a:pt x="266734" y="38241"/>
                </a:lnTo>
                <a:lnTo>
                  <a:pt x="266670" y="38241"/>
                </a:lnTo>
                <a:lnTo>
                  <a:pt x="264562" y="38126"/>
                </a:lnTo>
                <a:cubicBezTo>
                  <a:pt x="264283" y="38114"/>
                  <a:pt x="263813" y="38101"/>
                  <a:pt x="263203" y="38101"/>
                </a:cubicBezTo>
                <a:cubicBezTo>
                  <a:pt x="190686" y="38101"/>
                  <a:pt x="179853" y="98578"/>
                  <a:pt x="178558" y="124575"/>
                </a:cubicBezTo>
                <a:lnTo>
                  <a:pt x="178494" y="125845"/>
                </a:lnTo>
                <a:lnTo>
                  <a:pt x="178342" y="127115"/>
                </a:lnTo>
                <a:cubicBezTo>
                  <a:pt x="175548" y="152134"/>
                  <a:pt x="176412" y="224156"/>
                  <a:pt x="213559" y="255144"/>
                </a:cubicBezTo>
                <a:lnTo>
                  <a:pt x="231072" y="269762"/>
                </a:lnTo>
                <a:lnTo>
                  <a:pt x="189112" y="284392"/>
                </a:lnTo>
                <a:cubicBezTo>
                  <a:pt x="127555" y="233008"/>
                  <a:pt x="140483" y="122683"/>
                  <a:pt x="140483" y="122683"/>
                </a:cubicBezTo>
                <a:cubicBezTo>
                  <a:pt x="146211" y="7405"/>
                  <a:pt x="241677" y="1"/>
                  <a:pt x="263203" y="1"/>
                </a:cubicBezTo>
                <a:close/>
                <a:moveTo>
                  <a:pt x="270285" y="0"/>
                </a:moveTo>
                <a:cubicBezTo>
                  <a:pt x="292231" y="0"/>
                  <a:pt x="387163" y="7404"/>
                  <a:pt x="392904" y="122682"/>
                </a:cubicBezTo>
                <a:cubicBezTo>
                  <a:pt x="392904" y="122682"/>
                  <a:pt x="400176" y="184747"/>
                  <a:pt x="377838" y="237452"/>
                </a:cubicBezTo>
                <a:lnTo>
                  <a:pt x="344264" y="284390"/>
                </a:lnTo>
                <a:lnTo>
                  <a:pt x="346321" y="294091"/>
                </a:lnTo>
                <a:cubicBezTo>
                  <a:pt x="349394" y="309852"/>
                  <a:pt x="355338" y="333385"/>
                  <a:pt x="364583" y="338046"/>
                </a:cubicBezTo>
                <a:cubicBezTo>
                  <a:pt x="364583" y="338046"/>
                  <a:pt x="420921" y="368412"/>
                  <a:pt x="480014" y="403438"/>
                </a:cubicBezTo>
                <a:cubicBezTo>
                  <a:pt x="520463" y="427073"/>
                  <a:pt x="530814" y="452841"/>
                  <a:pt x="533405" y="487944"/>
                </a:cubicBezTo>
                <a:cubicBezTo>
                  <a:pt x="531563" y="506308"/>
                  <a:pt x="516221" y="520710"/>
                  <a:pt x="497349" y="520710"/>
                </a:cubicBezTo>
                <a:lnTo>
                  <a:pt x="266730" y="520710"/>
                </a:lnTo>
                <a:lnTo>
                  <a:pt x="266730" y="520700"/>
                </a:lnTo>
                <a:lnTo>
                  <a:pt x="36043" y="520700"/>
                </a:lnTo>
                <a:cubicBezTo>
                  <a:pt x="17234" y="520700"/>
                  <a:pt x="1943" y="506425"/>
                  <a:pt x="0" y="488176"/>
                </a:cubicBezTo>
                <a:cubicBezTo>
                  <a:pt x="2654" y="452959"/>
                  <a:pt x="13399" y="427127"/>
                  <a:pt x="53378" y="403441"/>
                </a:cubicBezTo>
                <a:cubicBezTo>
                  <a:pt x="112484" y="368415"/>
                  <a:pt x="168796" y="338049"/>
                  <a:pt x="168796" y="338049"/>
                </a:cubicBezTo>
                <a:cubicBezTo>
                  <a:pt x="178029" y="333375"/>
                  <a:pt x="183388" y="310452"/>
                  <a:pt x="186474" y="294691"/>
                </a:cubicBezTo>
                <a:cubicBezTo>
                  <a:pt x="187693" y="290017"/>
                  <a:pt x="188062" y="289522"/>
                  <a:pt x="189116" y="284391"/>
                </a:cubicBezTo>
                <a:lnTo>
                  <a:pt x="231076" y="269761"/>
                </a:lnTo>
                <a:lnTo>
                  <a:pt x="226454" y="292100"/>
                </a:lnTo>
                <a:cubicBezTo>
                  <a:pt x="225450" y="296914"/>
                  <a:pt x="224892" y="298869"/>
                  <a:pt x="224130" y="301536"/>
                </a:cubicBezTo>
                <a:cubicBezTo>
                  <a:pt x="223977" y="302057"/>
                  <a:pt x="223812" y="302616"/>
                  <a:pt x="223622" y="303314"/>
                </a:cubicBezTo>
                <a:cubicBezTo>
                  <a:pt x="217094" y="336233"/>
                  <a:pt x="208166" y="360477"/>
                  <a:pt x="186626" y="371729"/>
                </a:cubicBezTo>
                <a:cubicBezTo>
                  <a:pt x="182270" y="374079"/>
                  <a:pt x="128435" y="403251"/>
                  <a:pt x="72822" y="436207"/>
                </a:cubicBezTo>
                <a:cubicBezTo>
                  <a:pt x="48641" y="450546"/>
                  <a:pt x="41504" y="462953"/>
                  <a:pt x="38875" y="482600"/>
                </a:cubicBezTo>
                <a:lnTo>
                  <a:pt x="266738" y="482600"/>
                </a:lnTo>
                <a:lnTo>
                  <a:pt x="266738" y="482610"/>
                </a:lnTo>
                <a:lnTo>
                  <a:pt x="494593" y="482610"/>
                </a:lnTo>
                <a:cubicBezTo>
                  <a:pt x="492041" y="462519"/>
                  <a:pt x="485170" y="450593"/>
                  <a:pt x="460773" y="436319"/>
                </a:cubicBezTo>
                <a:cubicBezTo>
                  <a:pt x="404944" y="403248"/>
                  <a:pt x="351045" y="374051"/>
                  <a:pt x="346753" y="371739"/>
                </a:cubicBezTo>
                <a:cubicBezTo>
                  <a:pt x="328122" y="361986"/>
                  <a:pt x="316819" y="341196"/>
                  <a:pt x="309123" y="302537"/>
                </a:cubicBezTo>
                <a:lnTo>
                  <a:pt x="308970" y="301953"/>
                </a:lnTo>
                <a:cubicBezTo>
                  <a:pt x="308246" y="299209"/>
                  <a:pt x="307268" y="295463"/>
                  <a:pt x="306456" y="289354"/>
                </a:cubicBezTo>
                <a:lnTo>
                  <a:pt x="303726" y="268581"/>
                </a:lnTo>
                <a:lnTo>
                  <a:pt x="303724" y="268580"/>
                </a:lnTo>
                <a:lnTo>
                  <a:pt x="303726" y="268579"/>
                </a:lnTo>
                <a:lnTo>
                  <a:pt x="303725" y="268577"/>
                </a:lnTo>
                <a:lnTo>
                  <a:pt x="303727" y="268578"/>
                </a:lnTo>
                <a:lnTo>
                  <a:pt x="319828" y="255143"/>
                </a:lnTo>
                <a:cubicBezTo>
                  <a:pt x="356963" y="224155"/>
                  <a:pt x="357826" y="152133"/>
                  <a:pt x="355020" y="127013"/>
                </a:cubicBezTo>
                <a:lnTo>
                  <a:pt x="354893" y="125844"/>
                </a:lnTo>
                <a:lnTo>
                  <a:pt x="354817" y="124574"/>
                </a:lnTo>
                <a:cubicBezTo>
                  <a:pt x="351083" y="49340"/>
                  <a:pt x="300245" y="38100"/>
                  <a:pt x="270285" y="38100"/>
                </a:cubicBezTo>
                <a:cubicBezTo>
                  <a:pt x="269574" y="38100"/>
                  <a:pt x="269041" y="38113"/>
                  <a:pt x="268698" y="38138"/>
                </a:cubicBezTo>
                <a:lnTo>
                  <a:pt x="266742" y="38240"/>
                </a:lnTo>
                <a:lnTo>
                  <a:pt x="266742" y="89"/>
                </a:lnTo>
                <a:cubicBezTo>
                  <a:pt x="267491" y="51"/>
                  <a:pt x="268685" y="0"/>
                  <a:pt x="270285"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81" name="Freeform 80">
            <a:extLst>
              <a:ext uri="{FF2B5EF4-FFF2-40B4-BE49-F238E27FC236}">
                <a16:creationId xmlns:a16="http://schemas.microsoft.com/office/drawing/2014/main" xmlns="" id="{AF1D4152-E24F-9642-BD92-62A694F2649F}"/>
              </a:ext>
            </a:extLst>
          </p:cNvPr>
          <p:cNvSpPr/>
          <p:nvPr/>
        </p:nvSpPr>
        <p:spPr>
          <a:xfrm>
            <a:off x="7928968" y="2041770"/>
            <a:ext cx="549146" cy="487192"/>
          </a:xfrm>
          <a:custGeom>
            <a:avLst/>
            <a:gdLst>
              <a:gd name="connsiteX0" fmla="*/ 235390 w 605333"/>
              <a:gd name="connsiteY0" fmla="*/ 312694 h 537040"/>
              <a:gd name="connsiteX1" fmla="*/ 261425 w 605333"/>
              <a:gd name="connsiteY1" fmla="*/ 338729 h 537040"/>
              <a:gd name="connsiteX2" fmla="*/ 235390 w 605333"/>
              <a:gd name="connsiteY2" fmla="*/ 364777 h 537040"/>
              <a:gd name="connsiteX3" fmla="*/ 209342 w 605333"/>
              <a:gd name="connsiteY3" fmla="*/ 338729 h 537040"/>
              <a:gd name="connsiteX4" fmla="*/ 235390 w 605333"/>
              <a:gd name="connsiteY4" fmla="*/ 312694 h 537040"/>
              <a:gd name="connsiteX5" fmla="*/ 163840 w 605333"/>
              <a:gd name="connsiteY5" fmla="*/ 312694 h 537040"/>
              <a:gd name="connsiteX6" fmla="*/ 189888 w 605333"/>
              <a:gd name="connsiteY6" fmla="*/ 338729 h 537040"/>
              <a:gd name="connsiteX7" fmla="*/ 163840 w 605333"/>
              <a:gd name="connsiteY7" fmla="*/ 364777 h 537040"/>
              <a:gd name="connsiteX8" fmla="*/ 137805 w 605333"/>
              <a:gd name="connsiteY8" fmla="*/ 338729 h 537040"/>
              <a:gd name="connsiteX9" fmla="*/ 163840 w 605333"/>
              <a:gd name="connsiteY9" fmla="*/ 312694 h 537040"/>
              <a:gd name="connsiteX10" fmla="*/ 92303 w 605333"/>
              <a:gd name="connsiteY10" fmla="*/ 312694 h 537040"/>
              <a:gd name="connsiteX11" fmla="*/ 118338 w 605333"/>
              <a:gd name="connsiteY11" fmla="*/ 338729 h 537040"/>
              <a:gd name="connsiteX12" fmla="*/ 92303 w 605333"/>
              <a:gd name="connsiteY12" fmla="*/ 364777 h 537040"/>
              <a:gd name="connsiteX13" fmla="*/ 66268 w 605333"/>
              <a:gd name="connsiteY13" fmla="*/ 338729 h 537040"/>
              <a:gd name="connsiteX14" fmla="*/ 92303 w 605333"/>
              <a:gd name="connsiteY14" fmla="*/ 312694 h 537040"/>
              <a:gd name="connsiteX15" fmla="*/ 40963 w 605333"/>
              <a:gd name="connsiteY15" fmla="*/ 272446 h 537040"/>
              <a:gd name="connsiteX16" fmla="*/ 38093 w 605333"/>
              <a:gd name="connsiteY16" fmla="*/ 275316 h 537040"/>
              <a:gd name="connsiteX17" fmla="*/ 38093 w 605333"/>
              <a:gd name="connsiteY17" fmla="*/ 402151 h 537040"/>
              <a:gd name="connsiteX18" fmla="*/ 40963 w 605333"/>
              <a:gd name="connsiteY18" fmla="*/ 405021 h 537040"/>
              <a:gd name="connsiteX19" fmla="*/ 564356 w 605333"/>
              <a:gd name="connsiteY19" fmla="*/ 405021 h 537040"/>
              <a:gd name="connsiteX20" fmla="*/ 567226 w 605333"/>
              <a:gd name="connsiteY20" fmla="*/ 402151 h 537040"/>
              <a:gd name="connsiteX21" fmla="*/ 567226 w 605333"/>
              <a:gd name="connsiteY21" fmla="*/ 275316 h 537040"/>
              <a:gd name="connsiteX22" fmla="*/ 564356 w 605333"/>
              <a:gd name="connsiteY22" fmla="*/ 272446 h 537040"/>
              <a:gd name="connsiteX23" fmla="*/ 40958 w 605333"/>
              <a:gd name="connsiteY23" fmla="*/ 234348 h 537040"/>
              <a:gd name="connsiteX24" fmla="*/ 564363 w 605333"/>
              <a:gd name="connsiteY24" fmla="*/ 234348 h 537040"/>
              <a:gd name="connsiteX25" fmla="*/ 605333 w 605333"/>
              <a:gd name="connsiteY25" fmla="*/ 275318 h 537040"/>
              <a:gd name="connsiteX26" fmla="*/ 605333 w 605333"/>
              <a:gd name="connsiteY26" fmla="*/ 402153 h 537040"/>
              <a:gd name="connsiteX27" fmla="*/ 564363 w 605333"/>
              <a:gd name="connsiteY27" fmla="*/ 443111 h 537040"/>
              <a:gd name="connsiteX28" fmla="*/ 327990 w 605333"/>
              <a:gd name="connsiteY28" fmla="*/ 443111 h 537040"/>
              <a:gd name="connsiteX29" fmla="*/ 327990 w 605333"/>
              <a:gd name="connsiteY29" fmla="*/ 498940 h 537040"/>
              <a:gd name="connsiteX30" fmla="*/ 586283 w 605333"/>
              <a:gd name="connsiteY30" fmla="*/ 498940 h 537040"/>
              <a:gd name="connsiteX31" fmla="*/ 605333 w 605333"/>
              <a:gd name="connsiteY31" fmla="*/ 517990 h 537040"/>
              <a:gd name="connsiteX32" fmla="*/ 586283 w 605333"/>
              <a:gd name="connsiteY32" fmla="*/ 537040 h 537040"/>
              <a:gd name="connsiteX33" fmla="*/ 19050 w 605333"/>
              <a:gd name="connsiteY33" fmla="*/ 537040 h 537040"/>
              <a:gd name="connsiteX34" fmla="*/ 0 w 605333"/>
              <a:gd name="connsiteY34" fmla="*/ 517990 h 537040"/>
              <a:gd name="connsiteX35" fmla="*/ 19050 w 605333"/>
              <a:gd name="connsiteY35" fmla="*/ 498940 h 537040"/>
              <a:gd name="connsiteX36" fmla="*/ 289890 w 605333"/>
              <a:gd name="connsiteY36" fmla="*/ 498940 h 537040"/>
              <a:gd name="connsiteX37" fmla="*/ 289890 w 605333"/>
              <a:gd name="connsiteY37" fmla="*/ 443111 h 537040"/>
              <a:gd name="connsiteX38" fmla="*/ 40958 w 605333"/>
              <a:gd name="connsiteY38" fmla="*/ 443111 h 537040"/>
              <a:gd name="connsiteX39" fmla="*/ 0 w 605333"/>
              <a:gd name="connsiteY39" fmla="*/ 402153 h 537040"/>
              <a:gd name="connsiteX40" fmla="*/ 0 w 605333"/>
              <a:gd name="connsiteY40" fmla="*/ 275318 h 537040"/>
              <a:gd name="connsiteX41" fmla="*/ 40958 w 605333"/>
              <a:gd name="connsiteY41" fmla="*/ 234348 h 537040"/>
              <a:gd name="connsiteX42" fmla="*/ 235390 w 605333"/>
              <a:gd name="connsiteY42" fmla="*/ 78345 h 537040"/>
              <a:gd name="connsiteX43" fmla="*/ 261425 w 605333"/>
              <a:gd name="connsiteY43" fmla="*/ 104380 h 537040"/>
              <a:gd name="connsiteX44" fmla="*/ 235390 w 605333"/>
              <a:gd name="connsiteY44" fmla="*/ 130428 h 537040"/>
              <a:gd name="connsiteX45" fmla="*/ 209342 w 605333"/>
              <a:gd name="connsiteY45" fmla="*/ 104380 h 537040"/>
              <a:gd name="connsiteX46" fmla="*/ 235390 w 605333"/>
              <a:gd name="connsiteY46" fmla="*/ 78345 h 537040"/>
              <a:gd name="connsiteX47" fmla="*/ 163840 w 605333"/>
              <a:gd name="connsiteY47" fmla="*/ 78345 h 537040"/>
              <a:gd name="connsiteX48" fmla="*/ 189888 w 605333"/>
              <a:gd name="connsiteY48" fmla="*/ 104380 h 537040"/>
              <a:gd name="connsiteX49" fmla="*/ 163840 w 605333"/>
              <a:gd name="connsiteY49" fmla="*/ 130428 h 537040"/>
              <a:gd name="connsiteX50" fmla="*/ 137805 w 605333"/>
              <a:gd name="connsiteY50" fmla="*/ 104380 h 537040"/>
              <a:gd name="connsiteX51" fmla="*/ 163840 w 605333"/>
              <a:gd name="connsiteY51" fmla="*/ 78345 h 537040"/>
              <a:gd name="connsiteX52" fmla="*/ 92303 w 605333"/>
              <a:gd name="connsiteY52" fmla="*/ 78345 h 537040"/>
              <a:gd name="connsiteX53" fmla="*/ 118338 w 605333"/>
              <a:gd name="connsiteY53" fmla="*/ 104380 h 537040"/>
              <a:gd name="connsiteX54" fmla="*/ 92303 w 605333"/>
              <a:gd name="connsiteY54" fmla="*/ 130428 h 537040"/>
              <a:gd name="connsiteX55" fmla="*/ 66268 w 605333"/>
              <a:gd name="connsiteY55" fmla="*/ 104380 h 537040"/>
              <a:gd name="connsiteX56" fmla="*/ 92303 w 605333"/>
              <a:gd name="connsiteY56" fmla="*/ 78345 h 537040"/>
              <a:gd name="connsiteX57" fmla="*/ 40963 w 605333"/>
              <a:gd name="connsiteY57" fmla="*/ 38098 h 537040"/>
              <a:gd name="connsiteX58" fmla="*/ 38093 w 605333"/>
              <a:gd name="connsiteY58" fmla="*/ 40968 h 537040"/>
              <a:gd name="connsiteX59" fmla="*/ 38093 w 605333"/>
              <a:gd name="connsiteY59" fmla="*/ 167803 h 537040"/>
              <a:gd name="connsiteX60" fmla="*/ 40963 w 605333"/>
              <a:gd name="connsiteY60" fmla="*/ 170673 h 537040"/>
              <a:gd name="connsiteX61" fmla="*/ 564356 w 605333"/>
              <a:gd name="connsiteY61" fmla="*/ 170673 h 537040"/>
              <a:gd name="connsiteX62" fmla="*/ 567226 w 605333"/>
              <a:gd name="connsiteY62" fmla="*/ 167803 h 537040"/>
              <a:gd name="connsiteX63" fmla="*/ 567226 w 605333"/>
              <a:gd name="connsiteY63" fmla="*/ 40968 h 537040"/>
              <a:gd name="connsiteX64" fmla="*/ 564356 w 605333"/>
              <a:gd name="connsiteY64" fmla="*/ 38098 h 537040"/>
              <a:gd name="connsiteX65" fmla="*/ 40958 w 605333"/>
              <a:gd name="connsiteY65" fmla="*/ 0 h 537040"/>
              <a:gd name="connsiteX66" fmla="*/ 564363 w 605333"/>
              <a:gd name="connsiteY66" fmla="*/ 0 h 537040"/>
              <a:gd name="connsiteX67" fmla="*/ 605333 w 605333"/>
              <a:gd name="connsiteY67" fmla="*/ 40970 h 537040"/>
              <a:gd name="connsiteX68" fmla="*/ 605333 w 605333"/>
              <a:gd name="connsiteY68" fmla="*/ 167805 h 537040"/>
              <a:gd name="connsiteX69" fmla="*/ 564363 w 605333"/>
              <a:gd name="connsiteY69" fmla="*/ 208763 h 537040"/>
              <a:gd name="connsiteX70" fmla="*/ 40958 w 605333"/>
              <a:gd name="connsiteY70" fmla="*/ 208763 h 537040"/>
              <a:gd name="connsiteX71" fmla="*/ 0 w 605333"/>
              <a:gd name="connsiteY71" fmla="*/ 167805 h 537040"/>
              <a:gd name="connsiteX72" fmla="*/ 0 w 605333"/>
              <a:gd name="connsiteY72" fmla="*/ 40970 h 537040"/>
              <a:gd name="connsiteX73" fmla="*/ 40958 w 605333"/>
              <a:gd name="connsiteY73" fmla="*/ 0 h 53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05333" h="537040">
                <a:moveTo>
                  <a:pt x="235390" y="312694"/>
                </a:moveTo>
                <a:cubicBezTo>
                  <a:pt x="249766" y="312694"/>
                  <a:pt x="261425" y="324353"/>
                  <a:pt x="261425" y="338729"/>
                </a:cubicBezTo>
                <a:cubicBezTo>
                  <a:pt x="261425" y="353118"/>
                  <a:pt x="249766" y="364777"/>
                  <a:pt x="235390" y="364777"/>
                </a:cubicBezTo>
                <a:cubicBezTo>
                  <a:pt x="221001" y="364777"/>
                  <a:pt x="209342" y="353118"/>
                  <a:pt x="209342" y="338729"/>
                </a:cubicBezTo>
                <a:cubicBezTo>
                  <a:pt x="209342" y="324353"/>
                  <a:pt x="221001" y="312694"/>
                  <a:pt x="235390" y="312694"/>
                </a:cubicBezTo>
                <a:close/>
                <a:moveTo>
                  <a:pt x="163840" y="312694"/>
                </a:moveTo>
                <a:cubicBezTo>
                  <a:pt x="178229" y="312694"/>
                  <a:pt x="189888" y="324353"/>
                  <a:pt x="189888" y="338729"/>
                </a:cubicBezTo>
                <a:cubicBezTo>
                  <a:pt x="189888" y="353118"/>
                  <a:pt x="178229" y="364777"/>
                  <a:pt x="163840" y="364777"/>
                </a:cubicBezTo>
                <a:cubicBezTo>
                  <a:pt x="149464" y="364777"/>
                  <a:pt x="137805" y="353118"/>
                  <a:pt x="137805" y="338729"/>
                </a:cubicBezTo>
                <a:cubicBezTo>
                  <a:pt x="137805" y="324353"/>
                  <a:pt x="149464" y="312694"/>
                  <a:pt x="163840" y="312694"/>
                </a:cubicBezTo>
                <a:close/>
                <a:moveTo>
                  <a:pt x="92303" y="312694"/>
                </a:moveTo>
                <a:cubicBezTo>
                  <a:pt x="106692" y="312694"/>
                  <a:pt x="118338" y="324353"/>
                  <a:pt x="118338" y="338729"/>
                </a:cubicBezTo>
                <a:cubicBezTo>
                  <a:pt x="118338" y="353118"/>
                  <a:pt x="106692" y="364777"/>
                  <a:pt x="92303" y="364777"/>
                </a:cubicBezTo>
                <a:cubicBezTo>
                  <a:pt x="77914" y="364777"/>
                  <a:pt x="66268" y="353118"/>
                  <a:pt x="66268" y="338729"/>
                </a:cubicBezTo>
                <a:cubicBezTo>
                  <a:pt x="66268" y="324353"/>
                  <a:pt x="77914" y="312694"/>
                  <a:pt x="92303" y="312694"/>
                </a:cubicBezTo>
                <a:close/>
                <a:moveTo>
                  <a:pt x="40963" y="272446"/>
                </a:moveTo>
                <a:cubicBezTo>
                  <a:pt x="39376" y="272446"/>
                  <a:pt x="38093" y="273729"/>
                  <a:pt x="38093" y="275316"/>
                </a:cubicBezTo>
                <a:lnTo>
                  <a:pt x="38093" y="402151"/>
                </a:lnTo>
                <a:cubicBezTo>
                  <a:pt x="38093" y="403739"/>
                  <a:pt x="39376" y="405021"/>
                  <a:pt x="40963" y="405021"/>
                </a:cubicBezTo>
                <a:lnTo>
                  <a:pt x="564356" y="405021"/>
                </a:lnTo>
                <a:cubicBezTo>
                  <a:pt x="565930" y="405021"/>
                  <a:pt x="567226" y="403739"/>
                  <a:pt x="567226" y="402151"/>
                </a:cubicBezTo>
                <a:lnTo>
                  <a:pt x="567226" y="275316"/>
                </a:lnTo>
                <a:cubicBezTo>
                  <a:pt x="567226" y="273729"/>
                  <a:pt x="565930" y="272446"/>
                  <a:pt x="564356" y="272446"/>
                </a:cubicBezTo>
                <a:close/>
                <a:moveTo>
                  <a:pt x="40958" y="234348"/>
                </a:moveTo>
                <a:lnTo>
                  <a:pt x="564363" y="234348"/>
                </a:lnTo>
                <a:cubicBezTo>
                  <a:pt x="586943" y="234348"/>
                  <a:pt x="605333" y="252725"/>
                  <a:pt x="605333" y="275318"/>
                </a:cubicBezTo>
                <a:lnTo>
                  <a:pt x="605333" y="402153"/>
                </a:lnTo>
                <a:cubicBezTo>
                  <a:pt x="605333" y="424746"/>
                  <a:pt x="586943" y="443111"/>
                  <a:pt x="564363" y="443111"/>
                </a:cubicBezTo>
                <a:lnTo>
                  <a:pt x="327990" y="443111"/>
                </a:lnTo>
                <a:lnTo>
                  <a:pt x="327990" y="498940"/>
                </a:lnTo>
                <a:lnTo>
                  <a:pt x="586283" y="498940"/>
                </a:lnTo>
                <a:cubicBezTo>
                  <a:pt x="596798" y="498940"/>
                  <a:pt x="605333" y="507474"/>
                  <a:pt x="605333" y="517990"/>
                </a:cubicBezTo>
                <a:cubicBezTo>
                  <a:pt x="605333" y="528505"/>
                  <a:pt x="596798" y="537040"/>
                  <a:pt x="586283" y="537040"/>
                </a:cubicBezTo>
                <a:lnTo>
                  <a:pt x="19050" y="537040"/>
                </a:lnTo>
                <a:cubicBezTo>
                  <a:pt x="8522" y="537040"/>
                  <a:pt x="0" y="528505"/>
                  <a:pt x="0" y="517990"/>
                </a:cubicBezTo>
                <a:cubicBezTo>
                  <a:pt x="0" y="507474"/>
                  <a:pt x="8522" y="498940"/>
                  <a:pt x="19050" y="498940"/>
                </a:cubicBezTo>
                <a:lnTo>
                  <a:pt x="289890" y="498940"/>
                </a:lnTo>
                <a:lnTo>
                  <a:pt x="289890" y="443111"/>
                </a:lnTo>
                <a:lnTo>
                  <a:pt x="40958" y="443111"/>
                </a:lnTo>
                <a:cubicBezTo>
                  <a:pt x="18377" y="443111"/>
                  <a:pt x="0" y="424746"/>
                  <a:pt x="0" y="402153"/>
                </a:cubicBezTo>
                <a:lnTo>
                  <a:pt x="0" y="275318"/>
                </a:lnTo>
                <a:cubicBezTo>
                  <a:pt x="0" y="252725"/>
                  <a:pt x="18377" y="234348"/>
                  <a:pt x="40958" y="234348"/>
                </a:cubicBezTo>
                <a:close/>
                <a:moveTo>
                  <a:pt x="235390" y="78345"/>
                </a:moveTo>
                <a:cubicBezTo>
                  <a:pt x="249766" y="78345"/>
                  <a:pt x="261425" y="90004"/>
                  <a:pt x="261425" y="104380"/>
                </a:cubicBezTo>
                <a:cubicBezTo>
                  <a:pt x="261425" y="118769"/>
                  <a:pt x="249766" y="130428"/>
                  <a:pt x="235390" y="130428"/>
                </a:cubicBezTo>
                <a:cubicBezTo>
                  <a:pt x="221001" y="130428"/>
                  <a:pt x="209342" y="118769"/>
                  <a:pt x="209342" y="104380"/>
                </a:cubicBezTo>
                <a:cubicBezTo>
                  <a:pt x="209342" y="90004"/>
                  <a:pt x="221001" y="78345"/>
                  <a:pt x="235390" y="78345"/>
                </a:cubicBezTo>
                <a:close/>
                <a:moveTo>
                  <a:pt x="163840" y="78345"/>
                </a:moveTo>
                <a:cubicBezTo>
                  <a:pt x="178229" y="78345"/>
                  <a:pt x="189888" y="90004"/>
                  <a:pt x="189888" y="104380"/>
                </a:cubicBezTo>
                <a:cubicBezTo>
                  <a:pt x="189888" y="118769"/>
                  <a:pt x="178229" y="130428"/>
                  <a:pt x="163840" y="130428"/>
                </a:cubicBezTo>
                <a:cubicBezTo>
                  <a:pt x="149464" y="130428"/>
                  <a:pt x="137805" y="118769"/>
                  <a:pt x="137805" y="104380"/>
                </a:cubicBezTo>
                <a:cubicBezTo>
                  <a:pt x="137805" y="90004"/>
                  <a:pt x="149464" y="78345"/>
                  <a:pt x="163840" y="78345"/>
                </a:cubicBezTo>
                <a:close/>
                <a:moveTo>
                  <a:pt x="92303" y="78345"/>
                </a:moveTo>
                <a:cubicBezTo>
                  <a:pt x="106692" y="78345"/>
                  <a:pt x="118338" y="90004"/>
                  <a:pt x="118338" y="104380"/>
                </a:cubicBezTo>
                <a:cubicBezTo>
                  <a:pt x="118338" y="118769"/>
                  <a:pt x="106692" y="130428"/>
                  <a:pt x="92303" y="130428"/>
                </a:cubicBezTo>
                <a:cubicBezTo>
                  <a:pt x="77914" y="130428"/>
                  <a:pt x="66268" y="118769"/>
                  <a:pt x="66268" y="104380"/>
                </a:cubicBezTo>
                <a:cubicBezTo>
                  <a:pt x="66268" y="90004"/>
                  <a:pt x="77914" y="78345"/>
                  <a:pt x="92303" y="78345"/>
                </a:cubicBezTo>
                <a:close/>
                <a:moveTo>
                  <a:pt x="40963" y="38098"/>
                </a:moveTo>
                <a:cubicBezTo>
                  <a:pt x="39376" y="38098"/>
                  <a:pt x="38093" y="39381"/>
                  <a:pt x="38093" y="40968"/>
                </a:cubicBezTo>
                <a:lnTo>
                  <a:pt x="38093" y="167803"/>
                </a:lnTo>
                <a:cubicBezTo>
                  <a:pt x="38093" y="169391"/>
                  <a:pt x="39376" y="170673"/>
                  <a:pt x="40963" y="170673"/>
                </a:cubicBezTo>
                <a:lnTo>
                  <a:pt x="564356" y="170673"/>
                </a:lnTo>
                <a:cubicBezTo>
                  <a:pt x="565930" y="170673"/>
                  <a:pt x="567226" y="169391"/>
                  <a:pt x="567226" y="167803"/>
                </a:cubicBezTo>
                <a:lnTo>
                  <a:pt x="567226" y="40968"/>
                </a:lnTo>
                <a:cubicBezTo>
                  <a:pt x="567226" y="39381"/>
                  <a:pt x="565930" y="38098"/>
                  <a:pt x="564356" y="38098"/>
                </a:cubicBezTo>
                <a:close/>
                <a:moveTo>
                  <a:pt x="40958" y="0"/>
                </a:moveTo>
                <a:lnTo>
                  <a:pt x="564363" y="0"/>
                </a:lnTo>
                <a:cubicBezTo>
                  <a:pt x="586943" y="0"/>
                  <a:pt x="605333" y="18377"/>
                  <a:pt x="605333" y="40970"/>
                </a:cubicBezTo>
                <a:lnTo>
                  <a:pt x="605333" y="167805"/>
                </a:lnTo>
                <a:cubicBezTo>
                  <a:pt x="605333" y="190398"/>
                  <a:pt x="586943" y="208763"/>
                  <a:pt x="564363" y="208763"/>
                </a:cubicBezTo>
                <a:lnTo>
                  <a:pt x="40958" y="208763"/>
                </a:lnTo>
                <a:cubicBezTo>
                  <a:pt x="18377" y="208763"/>
                  <a:pt x="0" y="190398"/>
                  <a:pt x="0" y="167805"/>
                </a:cubicBezTo>
                <a:lnTo>
                  <a:pt x="0" y="40970"/>
                </a:lnTo>
                <a:cubicBezTo>
                  <a:pt x="0" y="18377"/>
                  <a:pt x="18377" y="0"/>
                  <a:pt x="40958"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82" name="Freeform 81">
            <a:extLst>
              <a:ext uri="{FF2B5EF4-FFF2-40B4-BE49-F238E27FC236}">
                <a16:creationId xmlns:a16="http://schemas.microsoft.com/office/drawing/2014/main" xmlns="" id="{56740B71-0FDD-C745-9645-C4E820F1C39B}"/>
              </a:ext>
            </a:extLst>
          </p:cNvPr>
          <p:cNvSpPr/>
          <p:nvPr/>
        </p:nvSpPr>
        <p:spPr>
          <a:xfrm>
            <a:off x="12203846" y="2043470"/>
            <a:ext cx="483886" cy="483792"/>
          </a:xfrm>
          <a:custGeom>
            <a:avLst/>
            <a:gdLst>
              <a:gd name="connsiteX0" fmla="*/ 95246 w 533396"/>
              <a:gd name="connsiteY0" fmla="*/ 457092 h 533292"/>
              <a:gd name="connsiteX1" fmla="*/ 76196 w 533396"/>
              <a:gd name="connsiteY1" fmla="*/ 476142 h 533292"/>
              <a:gd name="connsiteX2" fmla="*/ 95246 w 533396"/>
              <a:gd name="connsiteY2" fmla="*/ 495192 h 533292"/>
              <a:gd name="connsiteX3" fmla="*/ 114296 w 533396"/>
              <a:gd name="connsiteY3" fmla="*/ 476142 h 533292"/>
              <a:gd name="connsiteX4" fmla="*/ 95246 w 533396"/>
              <a:gd name="connsiteY4" fmla="*/ 457092 h 533292"/>
              <a:gd name="connsiteX5" fmla="*/ 190496 w 533396"/>
              <a:gd name="connsiteY5" fmla="*/ 152404 h 533292"/>
              <a:gd name="connsiteX6" fmla="*/ 190496 w 533396"/>
              <a:gd name="connsiteY6" fmla="*/ 381004 h 533292"/>
              <a:gd name="connsiteX7" fmla="*/ 285746 w 533396"/>
              <a:gd name="connsiteY7" fmla="*/ 381004 h 533292"/>
              <a:gd name="connsiteX8" fmla="*/ 285746 w 533396"/>
              <a:gd name="connsiteY8" fmla="*/ 323854 h 533292"/>
              <a:gd name="connsiteX9" fmla="*/ 304796 w 533396"/>
              <a:gd name="connsiteY9" fmla="*/ 304804 h 533292"/>
              <a:gd name="connsiteX10" fmla="*/ 323846 w 533396"/>
              <a:gd name="connsiteY10" fmla="*/ 323854 h 533292"/>
              <a:gd name="connsiteX11" fmla="*/ 323846 w 533396"/>
              <a:gd name="connsiteY11" fmla="*/ 381004 h 533292"/>
              <a:gd name="connsiteX12" fmla="*/ 419096 w 533396"/>
              <a:gd name="connsiteY12" fmla="*/ 381004 h 533292"/>
              <a:gd name="connsiteX13" fmla="*/ 419096 w 533396"/>
              <a:gd name="connsiteY13" fmla="*/ 152404 h 533292"/>
              <a:gd name="connsiteX14" fmla="*/ 323846 w 533396"/>
              <a:gd name="connsiteY14" fmla="*/ 152404 h 533292"/>
              <a:gd name="connsiteX15" fmla="*/ 323846 w 533396"/>
              <a:gd name="connsiteY15" fmla="*/ 209554 h 533292"/>
              <a:gd name="connsiteX16" fmla="*/ 304796 w 533396"/>
              <a:gd name="connsiteY16" fmla="*/ 228604 h 533292"/>
              <a:gd name="connsiteX17" fmla="*/ 285746 w 533396"/>
              <a:gd name="connsiteY17" fmla="*/ 209554 h 533292"/>
              <a:gd name="connsiteX18" fmla="*/ 285746 w 533396"/>
              <a:gd name="connsiteY18" fmla="*/ 152404 h 533292"/>
              <a:gd name="connsiteX19" fmla="*/ 190496 w 533396"/>
              <a:gd name="connsiteY19" fmla="*/ 114304 h 533292"/>
              <a:gd name="connsiteX20" fmla="*/ 419096 w 533396"/>
              <a:gd name="connsiteY20" fmla="*/ 114304 h 533292"/>
              <a:gd name="connsiteX21" fmla="*/ 457196 w 533396"/>
              <a:gd name="connsiteY21" fmla="*/ 152404 h 533292"/>
              <a:gd name="connsiteX22" fmla="*/ 457196 w 533396"/>
              <a:gd name="connsiteY22" fmla="*/ 381004 h 533292"/>
              <a:gd name="connsiteX23" fmla="*/ 419096 w 533396"/>
              <a:gd name="connsiteY23" fmla="*/ 419104 h 533292"/>
              <a:gd name="connsiteX24" fmla="*/ 190496 w 533396"/>
              <a:gd name="connsiteY24" fmla="*/ 419104 h 533292"/>
              <a:gd name="connsiteX25" fmla="*/ 152396 w 533396"/>
              <a:gd name="connsiteY25" fmla="*/ 381004 h 533292"/>
              <a:gd name="connsiteX26" fmla="*/ 152396 w 533396"/>
              <a:gd name="connsiteY26" fmla="*/ 152404 h 533292"/>
              <a:gd name="connsiteX27" fmla="*/ 190496 w 533396"/>
              <a:gd name="connsiteY27" fmla="*/ 114304 h 533292"/>
              <a:gd name="connsiteX28" fmla="*/ 19046 w 533396"/>
              <a:gd name="connsiteY28" fmla="*/ 0 h 533292"/>
              <a:gd name="connsiteX29" fmla="*/ 32521 w 533396"/>
              <a:gd name="connsiteY29" fmla="*/ 5582 h 533292"/>
              <a:gd name="connsiteX30" fmla="*/ 108695 w 533396"/>
              <a:gd name="connsiteY30" fmla="*/ 81756 h 533292"/>
              <a:gd name="connsiteX31" fmla="*/ 112848 w 533396"/>
              <a:gd name="connsiteY31" fmla="*/ 88005 h 533292"/>
              <a:gd name="connsiteX32" fmla="*/ 112950 w 533396"/>
              <a:gd name="connsiteY32" fmla="*/ 88297 h 533292"/>
              <a:gd name="connsiteX33" fmla="*/ 114296 w 533396"/>
              <a:gd name="connsiteY33" fmla="*/ 95256 h 533292"/>
              <a:gd name="connsiteX34" fmla="*/ 114296 w 533396"/>
              <a:gd name="connsiteY34" fmla="*/ 422497 h 533292"/>
              <a:gd name="connsiteX35" fmla="*/ 148891 w 533396"/>
              <a:gd name="connsiteY35" fmla="*/ 457092 h 533292"/>
              <a:gd name="connsiteX36" fmla="*/ 514346 w 533396"/>
              <a:gd name="connsiteY36" fmla="*/ 457092 h 533292"/>
              <a:gd name="connsiteX37" fmla="*/ 533396 w 533396"/>
              <a:gd name="connsiteY37" fmla="*/ 476142 h 533292"/>
              <a:gd name="connsiteX38" fmla="*/ 514346 w 533396"/>
              <a:gd name="connsiteY38" fmla="*/ 495192 h 533292"/>
              <a:gd name="connsiteX39" fmla="*/ 148891 w 533396"/>
              <a:gd name="connsiteY39" fmla="*/ 495192 h 533292"/>
              <a:gd name="connsiteX40" fmla="*/ 95246 w 533396"/>
              <a:gd name="connsiteY40" fmla="*/ 533292 h 533292"/>
              <a:gd name="connsiteX41" fmla="*/ 38096 w 533396"/>
              <a:gd name="connsiteY41" fmla="*/ 476142 h 533292"/>
              <a:gd name="connsiteX42" fmla="*/ 76196 w 533396"/>
              <a:gd name="connsiteY42" fmla="*/ 422497 h 533292"/>
              <a:gd name="connsiteX43" fmla="*/ 76196 w 533396"/>
              <a:gd name="connsiteY43" fmla="*/ 103143 h 533292"/>
              <a:gd name="connsiteX44" fmla="*/ 5571 w 533396"/>
              <a:gd name="connsiteY44" fmla="*/ 32518 h 533292"/>
              <a:gd name="connsiteX45" fmla="*/ 5571 w 533396"/>
              <a:gd name="connsiteY45" fmla="*/ 5582 h 533292"/>
              <a:gd name="connsiteX46" fmla="*/ 19046 w 533396"/>
              <a:gd name="connsiteY46" fmla="*/ 0 h 533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33396" h="533292">
                <a:moveTo>
                  <a:pt x="95246" y="457092"/>
                </a:moveTo>
                <a:cubicBezTo>
                  <a:pt x="84743" y="457092"/>
                  <a:pt x="76196" y="465639"/>
                  <a:pt x="76196" y="476142"/>
                </a:cubicBezTo>
                <a:cubicBezTo>
                  <a:pt x="76196" y="486645"/>
                  <a:pt x="84743" y="495192"/>
                  <a:pt x="95246" y="495192"/>
                </a:cubicBezTo>
                <a:cubicBezTo>
                  <a:pt x="105749" y="495192"/>
                  <a:pt x="114296" y="486645"/>
                  <a:pt x="114296" y="476142"/>
                </a:cubicBezTo>
                <a:cubicBezTo>
                  <a:pt x="114296" y="465639"/>
                  <a:pt x="105749" y="457092"/>
                  <a:pt x="95246" y="457092"/>
                </a:cubicBezTo>
                <a:close/>
                <a:moveTo>
                  <a:pt x="190496" y="152404"/>
                </a:moveTo>
                <a:lnTo>
                  <a:pt x="190496" y="381004"/>
                </a:lnTo>
                <a:lnTo>
                  <a:pt x="285746" y="381004"/>
                </a:lnTo>
                <a:lnTo>
                  <a:pt x="285746" y="323854"/>
                </a:lnTo>
                <a:cubicBezTo>
                  <a:pt x="285746" y="313338"/>
                  <a:pt x="294280" y="304804"/>
                  <a:pt x="304796" y="304804"/>
                </a:cubicBezTo>
                <a:cubicBezTo>
                  <a:pt x="315312" y="304804"/>
                  <a:pt x="323846" y="313338"/>
                  <a:pt x="323846" y="323854"/>
                </a:cubicBezTo>
                <a:lnTo>
                  <a:pt x="323846" y="381004"/>
                </a:lnTo>
                <a:lnTo>
                  <a:pt x="419096" y="381004"/>
                </a:lnTo>
                <a:lnTo>
                  <a:pt x="419096" y="152404"/>
                </a:lnTo>
                <a:lnTo>
                  <a:pt x="323846" y="152404"/>
                </a:lnTo>
                <a:lnTo>
                  <a:pt x="323846" y="209554"/>
                </a:lnTo>
                <a:cubicBezTo>
                  <a:pt x="323846" y="220070"/>
                  <a:pt x="315312" y="228604"/>
                  <a:pt x="304796" y="228604"/>
                </a:cubicBezTo>
                <a:cubicBezTo>
                  <a:pt x="294280" y="228604"/>
                  <a:pt x="285746" y="220070"/>
                  <a:pt x="285746" y="209554"/>
                </a:cubicBezTo>
                <a:lnTo>
                  <a:pt x="285746" y="152404"/>
                </a:lnTo>
                <a:close/>
                <a:moveTo>
                  <a:pt x="190496" y="114304"/>
                </a:moveTo>
                <a:lnTo>
                  <a:pt x="419096" y="114304"/>
                </a:lnTo>
                <a:cubicBezTo>
                  <a:pt x="440140" y="114304"/>
                  <a:pt x="457196" y="131360"/>
                  <a:pt x="457196" y="152404"/>
                </a:cubicBezTo>
                <a:lnTo>
                  <a:pt x="457196" y="381004"/>
                </a:lnTo>
                <a:cubicBezTo>
                  <a:pt x="457196" y="402035"/>
                  <a:pt x="440140" y="419104"/>
                  <a:pt x="419096" y="419104"/>
                </a:cubicBezTo>
                <a:lnTo>
                  <a:pt x="190496" y="419104"/>
                </a:lnTo>
                <a:cubicBezTo>
                  <a:pt x="169452" y="419104"/>
                  <a:pt x="152396" y="402035"/>
                  <a:pt x="152396" y="381004"/>
                </a:cubicBezTo>
                <a:lnTo>
                  <a:pt x="152396" y="152404"/>
                </a:lnTo>
                <a:cubicBezTo>
                  <a:pt x="152396" y="131360"/>
                  <a:pt x="169452" y="114304"/>
                  <a:pt x="190496" y="114304"/>
                </a:cubicBezTo>
                <a:close/>
                <a:moveTo>
                  <a:pt x="19046" y="0"/>
                </a:moveTo>
                <a:cubicBezTo>
                  <a:pt x="23922" y="0"/>
                  <a:pt x="28799" y="1860"/>
                  <a:pt x="32521" y="5582"/>
                </a:cubicBezTo>
                <a:lnTo>
                  <a:pt x="108695" y="81756"/>
                </a:lnTo>
                <a:cubicBezTo>
                  <a:pt x="110473" y="83534"/>
                  <a:pt x="111883" y="85655"/>
                  <a:pt x="112848" y="88005"/>
                </a:cubicBezTo>
                <a:cubicBezTo>
                  <a:pt x="112899" y="88106"/>
                  <a:pt x="112912" y="88195"/>
                  <a:pt x="112950" y="88297"/>
                </a:cubicBezTo>
                <a:cubicBezTo>
                  <a:pt x="113788" y="90456"/>
                  <a:pt x="114296" y="92780"/>
                  <a:pt x="114296" y="95256"/>
                </a:cubicBezTo>
                <a:lnTo>
                  <a:pt x="114296" y="422497"/>
                </a:lnTo>
                <a:cubicBezTo>
                  <a:pt x="130438" y="428250"/>
                  <a:pt x="143138" y="440950"/>
                  <a:pt x="148891" y="457092"/>
                </a:cubicBezTo>
                <a:lnTo>
                  <a:pt x="514346" y="457092"/>
                </a:lnTo>
                <a:cubicBezTo>
                  <a:pt x="524861" y="457092"/>
                  <a:pt x="533396" y="465626"/>
                  <a:pt x="533396" y="476142"/>
                </a:cubicBezTo>
                <a:cubicBezTo>
                  <a:pt x="533396" y="486658"/>
                  <a:pt x="524861" y="495192"/>
                  <a:pt x="514346" y="495192"/>
                </a:cubicBezTo>
                <a:lnTo>
                  <a:pt x="148891" y="495192"/>
                </a:lnTo>
                <a:cubicBezTo>
                  <a:pt x="141004" y="517315"/>
                  <a:pt x="120049" y="533292"/>
                  <a:pt x="95246" y="533292"/>
                </a:cubicBezTo>
                <a:cubicBezTo>
                  <a:pt x="63737" y="533292"/>
                  <a:pt x="38096" y="507651"/>
                  <a:pt x="38096" y="476142"/>
                </a:cubicBezTo>
                <a:cubicBezTo>
                  <a:pt x="38096" y="451339"/>
                  <a:pt x="54072" y="430384"/>
                  <a:pt x="76196" y="422497"/>
                </a:cubicBezTo>
                <a:lnTo>
                  <a:pt x="76196" y="103143"/>
                </a:lnTo>
                <a:lnTo>
                  <a:pt x="5571" y="32518"/>
                </a:lnTo>
                <a:cubicBezTo>
                  <a:pt x="-1858" y="25076"/>
                  <a:pt x="-1858" y="13011"/>
                  <a:pt x="5571" y="5582"/>
                </a:cubicBezTo>
                <a:cubicBezTo>
                  <a:pt x="9292" y="1860"/>
                  <a:pt x="14169" y="0"/>
                  <a:pt x="19046"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83" name="Freeform 82">
            <a:extLst>
              <a:ext uri="{FF2B5EF4-FFF2-40B4-BE49-F238E27FC236}">
                <a16:creationId xmlns:a16="http://schemas.microsoft.com/office/drawing/2014/main" xmlns="" id="{DAECF954-FDD8-8C40-81FC-B75B1FA04D2A}"/>
              </a:ext>
            </a:extLst>
          </p:cNvPr>
          <p:cNvSpPr/>
          <p:nvPr/>
        </p:nvSpPr>
        <p:spPr>
          <a:xfrm>
            <a:off x="10133735" y="2043420"/>
            <a:ext cx="483614" cy="483892"/>
          </a:xfrm>
          <a:custGeom>
            <a:avLst/>
            <a:gdLst>
              <a:gd name="connsiteX0" fmla="*/ 109842 w 533096"/>
              <a:gd name="connsiteY0" fmla="*/ 37713 h 533402"/>
              <a:gd name="connsiteX1" fmla="*/ 94361 w 533096"/>
              <a:gd name="connsiteY1" fmla="*/ 45333 h 533402"/>
              <a:gd name="connsiteX2" fmla="*/ 73977 w 533096"/>
              <a:gd name="connsiteY2" fmla="*/ 65449 h 533402"/>
              <a:gd name="connsiteX3" fmla="*/ 53188 w 533096"/>
              <a:gd name="connsiteY3" fmla="*/ 85960 h 533402"/>
              <a:gd name="connsiteX4" fmla="*/ 38024 w 533096"/>
              <a:gd name="connsiteY4" fmla="*/ 118307 h 533402"/>
              <a:gd name="connsiteX5" fmla="*/ 40326 w 533096"/>
              <a:gd name="connsiteY5" fmla="*/ 152260 h 533402"/>
              <a:gd name="connsiteX6" fmla="*/ 51639 w 533096"/>
              <a:gd name="connsiteY6" fmla="*/ 191722 h 533402"/>
              <a:gd name="connsiteX7" fmla="*/ 136221 w 533096"/>
              <a:gd name="connsiteY7" fmla="*/ 331917 h 533402"/>
              <a:gd name="connsiteX8" fmla="*/ 310058 w 533096"/>
              <a:gd name="connsiteY8" fmla="*/ 468086 h 533402"/>
              <a:gd name="connsiteX9" fmla="*/ 402006 w 533096"/>
              <a:gd name="connsiteY9" fmla="*/ 495175 h 533402"/>
              <a:gd name="connsiteX10" fmla="*/ 406477 w 533096"/>
              <a:gd name="connsiteY10" fmla="*/ 495277 h 533402"/>
              <a:gd name="connsiteX11" fmla="*/ 449415 w 533096"/>
              <a:gd name="connsiteY11" fmla="*/ 477522 h 533402"/>
              <a:gd name="connsiteX12" fmla="*/ 476301 w 533096"/>
              <a:gd name="connsiteY12" fmla="*/ 449836 h 533402"/>
              <a:gd name="connsiteX13" fmla="*/ 486944 w 533096"/>
              <a:gd name="connsiteY13" fmla="*/ 439372 h 533402"/>
              <a:gd name="connsiteX14" fmla="*/ 494996 w 533096"/>
              <a:gd name="connsiteY14" fmla="*/ 423306 h 533402"/>
              <a:gd name="connsiteX15" fmla="*/ 486944 w 533096"/>
              <a:gd name="connsiteY15" fmla="*/ 407240 h 533402"/>
              <a:gd name="connsiteX16" fmla="*/ 442888 w 533096"/>
              <a:gd name="connsiteY16" fmla="*/ 363032 h 533402"/>
              <a:gd name="connsiteX17" fmla="*/ 421666 w 533096"/>
              <a:gd name="connsiteY17" fmla="*/ 341911 h 533402"/>
              <a:gd name="connsiteX18" fmla="*/ 406185 w 533096"/>
              <a:gd name="connsiteY18" fmla="*/ 334291 h 533402"/>
              <a:gd name="connsiteX19" fmla="*/ 390691 w 533096"/>
              <a:gd name="connsiteY19" fmla="*/ 341911 h 533402"/>
              <a:gd name="connsiteX20" fmla="*/ 350673 w 533096"/>
              <a:gd name="connsiteY20" fmla="*/ 382526 h 533402"/>
              <a:gd name="connsiteX21" fmla="*/ 343630 w 533096"/>
              <a:gd name="connsiteY21" fmla="*/ 388216 h 533402"/>
              <a:gd name="connsiteX22" fmla="*/ 330218 w 533096"/>
              <a:gd name="connsiteY22" fmla="*/ 391999 h 533402"/>
              <a:gd name="connsiteX23" fmla="*/ 330218 w 533096"/>
              <a:gd name="connsiteY23" fmla="*/ 392002 h 533402"/>
              <a:gd name="connsiteX24" fmla="*/ 317049 w 533096"/>
              <a:gd name="connsiteY24" fmla="*/ 388662 h 533402"/>
              <a:gd name="connsiteX25" fmla="*/ 309327 w 533096"/>
              <a:gd name="connsiteY25" fmla="*/ 384890 h 533402"/>
              <a:gd name="connsiteX26" fmla="*/ 289083 w 533096"/>
              <a:gd name="connsiteY26" fmla="*/ 374311 h 533402"/>
              <a:gd name="connsiteX27" fmla="*/ 182454 w 533096"/>
              <a:gd name="connsiteY27" fmla="*/ 277359 h 533402"/>
              <a:gd name="connsiteX28" fmla="*/ 143376 w 533096"/>
              <a:gd name="connsiteY28" fmla="*/ 214252 h 533402"/>
              <a:gd name="connsiteX29" fmla="*/ 143383 w 533096"/>
              <a:gd name="connsiteY29" fmla="*/ 214251 h 533402"/>
              <a:gd name="connsiteX30" fmla="*/ 141573 w 533096"/>
              <a:gd name="connsiteY30" fmla="*/ 197050 h 533402"/>
              <a:gd name="connsiteX31" fmla="*/ 149746 w 533096"/>
              <a:gd name="connsiteY31" fmla="*/ 182569 h 533402"/>
              <a:gd name="connsiteX32" fmla="*/ 189751 w 533096"/>
              <a:gd name="connsiteY32" fmla="*/ 143097 h 533402"/>
              <a:gd name="connsiteX33" fmla="*/ 198514 w 533096"/>
              <a:gd name="connsiteY33" fmla="*/ 126448 h 533402"/>
              <a:gd name="connsiteX34" fmla="*/ 190043 w 533096"/>
              <a:gd name="connsiteY34" fmla="*/ 110103 h 533402"/>
              <a:gd name="connsiteX35" fmla="*/ 169278 w 533096"/>
              <a:gd name="connsiteY35" fmla="*/ 89198 h 533402"/>
              <a:gd name="connsiteX36" fmla="*/ 158242 w 533096"/>
              <a:gd name="connsiteY36" fmla="*/ 78289 h 533402"/>
              <a:gd name="connsiteX37" fmla="*/ 125324 w 533096"/>
              <a:gd name="connsiteY37" fmla="*/ 45333 h 533402"/>
              <a:gd name="connsiteX38" fmla="*/ 109842 w 533096"/>
              <a:gd name="connsiteY38" fmla="*/ 37713 h 533402"/>
              <a:gd name="connsiteX39" fmla="*/ 109773 w 533096"/>
              <a:gd name="connsiteY39" fmla="*/ 0 h 533402"/>
              <a:gd name="connsiteX40" fmla="*/ 152260 w 533096"/>
              <a:gd name="connsiteY40" fmla="*/ 18371 h 533402"/>
              <a:gd name="connsiteX41" fmla="*/ 185191 w 533096"/>
              <a:gd name="connsiteY41" fmla="*/ 51327 h 533402"/>
              <a:gd name="connsiteX42" fmla="*/ 195974 w 533096"/>
              <a:gd name="connsiteY42" fmla="*/ 61982 h 533402"/>
              <a:gd name="connsiteX43" fmla="*/ 217348 w 533096"/>
              <a:gd name="connsiteY43" fmla="*/ 83522 h 533402"/>
              <a:gd name="connsiteX44" fmla="*/ 216979 w 533096"/>
              <a:gd name="connsiteY44" fmla="*/ 169755 h 533402"/>
              <a:gd name="connsiteX45" fmla="*/ 181064 w 533096"/>
              <a:gd name="connsiteY45" fmla="*/ 205340 h 533402"/>
              <a:gd name="connsiteX46" fmla="*/ 181060 w 533096"/>
              <a:gd name="connsiteY46" fmla="*/ 205341 h 533402"/>
              <a:gd name="connsiteX47" fmla="*/ 212045 w 533096"/>
              <a:gd name="connsiteY47" fmla="*/ 253343 h 533402"/>
              <a:gd name="connsiteX48" fmla="*/ 309136 w 533096"/>
              <a:gd name="connsiteY48" fmla="*/ 341900 h 533402"/>
              <a:gd name="connsiteX49" fmla="*/ 325875 w 533096"/>
              <a:gd name="connsiteY49" fmla="*/ 350549 h 533402"/>
              <a:gd name="connsiteX50" fmla="*/ 327687 w 533096"/>
              <a:gd name="connsiteY50" fmla="*/ 351410 h 533402"/>
              <a:gd name="connsiteX51" fmla="*/ 363741 w 533096"/>
              <a:gd name="connsiteY51" fmla="*/ 314962 h 533402"/>
              <a:gd name="connsiteX52" fmla="*/ 448603 w 533096"/>
              <a:gd name="connsiteY52" fmla="*/ 314949 h 533402"/>
              <a:gd name="connsiteX53" fmla="*/ 469723 w 533096"/>
              <a:gd name="connsiteY53" fmla="*/ 335955 h 533402"/>
              <a:gd name="connsiteX54" fmla="*/ 514058 w 533096"/>
              <a:gd name="connsiteY54" fmla="*/ 380456 h 533402"/>
              <a:gd name="connsiteX55" fmla="*/ 533096 w 533096"/>
              <a:gd name="connsiteY55" fmla="*/ 423306 h 533402"/>
              <a:gd name="connsiteX56" fmla="*/ 513881 w 533096"/>
              <a:gd name="connsiteY56" fmla="*/ 466334 h 533402"/>
              <a:gd name="connsiteX57" fmla="*/ 502895 w 533096"/>
              <a:gd name="connsiteY57" fmla="*/ 477141 h 533402"/>
              <a:gd name="connsiteX58" fmla="*/ 477889 w 533096"/>
              <a:gd name="connsiteY58" fmla="*/ 502846 h 533402"/>
              <a:gd name="connsiteX59" fmla="*/ 406477 w 533096"/>
              <a:gd name="connsiteY59" fmla="*/ 533402 h 533402"/>
              <a:gd name="connsiteX60" fmla="*/ 400190 w 533096"/>
              <a:gd name="connsiteY60" fmla="*/ 533250 h 533402"/>
              <a:gd name="connsiteX61" fmla="*/ 293320 w 533096"/>
              <a:gd name="connsiteY61" fmla="*/ 502351 h 533402"/>
              <a:gd name="connsiteX62" fmla="*/ 107163 w 533096"/>
              <a:gd name="connsiteY62" fmla="*/ 356580 h 533402"/>
              <a:gd name="connsiteX63" fmla="*/ 15888 w 533096"/>
              <a:gd name="connsiteY63" fmla="*/ 204917 h 533402"/>
              <a:gd name="connsiteX64" fmla="*/ 2596 w 533096"/>
              <a:gd name="connsiteY64" fmla="*/ 157832 h 533402"/>
              <a:gd name="connsiteX65" fmla="*/ 0 w 533096"/>
              <a:gd name="connsiteY65" fmla="*/ 115932 h 533402"/>
              <a:gd name="connsiteX66" fmla="*/ 0 w 533096"/>
              <a:gd name="connsiteY66" fmla="*/ 115932 h 533402"/>
              <a:gd name="connsiteX67" fmla="*/ 0 w 533096"/>
              <a:gd name="connsiteY67" fmla="*/ 115931 h 533402"/>
              <a:gd name="connsiteX68" fmla="*/ 0 w 533096"/>
              <a:gd name="connsiteY68" fmla="*/ 115928 h 533402"/>
              <a:gd name="connsiteX69" fmla="*/ 1 w 533096"/>
              <a:gd name="connsiteY69" fmla="*/ 115928 h 533402"/>
              <a:gd name="connsiteX70" fmla="*/ 7828 w 533096"/>
              <a:gd name="connsiteY70" fmla="*/ 84611 h 533402"/>
              <a:gd name="connsiteX71" fmla="*/ 26848 w 533096"/>
              <a:gd name="connsiteY71" fmla="*/ 58414 h 533402"/>
              <a:gd name="connsiteX72" fmla="*/ 47041 w 533096"/>
              <a:gd name="connsiteY72" fmla="*/ 38487 h 533402"/>
              <a:gd name="connsiteX73" fmla="*/ 67704 w 533096"/>
              <a:gd name="connsiteY73" fmla="*/ 18091 h 533402"/>
              <a:gd name="connsiteX74" fmla="*/ 109773 w 533096"/>
              <a:gd name="connsiteY74" fmla="*/ 0 h 533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33096" h="533402">
                <a:moveTo>
                  <a:pt x="109842" y="37713"/>
                </a:moveTo>
                <a:cubicBezTo>
                  <a:pt x="103340" y="37713"/>
                  <a:pt x="97828" y="41853"/>
                  <a:pt x="94361" y="45333"/>
                </a:cubicBezTo>
                <a:cubicBezTo>
                  <a:pt x="87376" y="52038"/>
                  <a:pt x="80683" y="58744"/>
                  <a:pt x="73977" y="65449"/>
                </a:cubicBezTo>
                <a:cubicBezTo>
                  <a:pt x="67056" y="72384"/>
                  <a:pt x="60122" y="79318"/>
                  <a:pt x="53188" y="85960"/>
                </a:cubicBezTo>
                <a:lnTo>
                  <a:pt x="38024" y="118307"/>
                </a:lnTo>
                <a:lnTo>
                  <a:pt x="40326" y="152260"/>
                </a:lnTo>
                <a:cubicBezTo>
                  <a:pt x="42552" y="164271"/>
                  <a:pt x="46280" y="177200"/>
                  <a:pt x="51639" y="191722"/>
                </a:cubicBezTo>
                <a:cubicBezTo>
                  <a:pt x="69647" y="240642"/>
                  <a:pt x="97321" y="286502"/>
                  <a:pt x="136221" y="331917"/>
                </a:cubicBezTo>
                <a:cubicBezTo>
                  <a:pt x="184493" y="389562"/>
                  <a:pt x="242939" y="435320"/>
                  <a:pt x="310058" y="468086"/>
                </a:cubicBezTo>
                <a:cubicBezTo>
                  <a:pt x="344932" y="485219"/>
                  <a:pt x="374117" y="493816"/>
                  <a:pt x="402006" y="495175"/>
                </a:cubicBezTo>
                <a:cubicBezTo>
                  <a:pt x="403479" y="495239"/>
                  <a:pt x="404991" y="495277"/>
                  <a:pt x="406477" y="495277"/>
                </a:cubicBezTo>
                <a:cubicBezTo>
                  <a:pt x="425031" y="495277"/>
                  <a:pt x="438265" y="489803"/>
                  <a:pt x="449415" y="477522"/>
                </a:cubicBezTo>
                <a:cubicBezTo>
                  <a:pt x="457759" y="467921"/>
                  <a:pt x="467195" y="458726"/>
                  <a:pt x="476301" y="449836"/>
                </a:cubicBezTo>
                <a:cubicBezTo>
                  <a:pt x="479870" y="446357"/>
                  <a:pt x="483426" y="442890"/>
                  <a:pt x="486944" y="439372"/>
                </a:cubicBezTo>
                <a:cubicBezTo>
                  <a:pt x="490614" y="435701"/>
                  <a:pt x="494996" y="429923"/>
                  <a:pt x="494996" y="423306"/>
                </a:cubicBezTo>
                <a:cubicBezTo>
                  <a:pt x="494996" y="416689"/>
                  <a:pt x="490614" y="410923"/>
                  <a:pt x="486944" y="407240"/>
                </a:cubicBezTo>
                <a:cubicBezTo>
                  <a:pt x="472288" y="392191"/>
                  <a:pt x="457543" y="377573"/>
                  <a:pt x="442888" y="363032"/>
                </a:cubicBezTo>
                <a:lnTo>
                  <a:pt x="421666" y="341911"/>
                </a:lnTo>
                <a:cubicBezTo>
                  <a:pt x="418186" y="338432"/>
                  <a:pt x="412687" y="334291"/>
                  <a:pt x="406185" y="334291"/>
                </a:cubicBezTo>
                <a:cubicBezTo>
                  <a:pt x="399670" y="334291"/>
                  <a:pt x="394170" y="338432"/>
                  <a:pt x="390691" y="341911"/>
                </a:cubicBezTo>
                <a:cubicBezTo>
                  <a:pt x="377165" y="355450"/>
                  <a:pt x="363627" y="368988"/>
                  <a:pt x="350673" y="382526"/>
                </a:cubicBezTo>
                <a:cubicBezTo>
                  <a:pt x="349410" y="383796"/>
                  <a:pt x="347051" y="386165"/>
                  <a:pt x="343630" y="388216"/>
                </a:cubicBezTo>
                <a:lnTo>
                  <a:pt x="330218" y="391999"/>
                </a:lnTo>
                <a:lnTo>
                  <a:pt x="330218" y="392002"/>
                </a:lnTo>
                <a:cubicBezTo>
                  <a:pt x="325837" y="392002"/>
                  <a:pt x="321532" y="390909"/>
                  <a:pt x="317049" y="388662"/>
                </a:cubicBezTo>
                <a:cubicBezTo>
                  <a:pt x="314458" y="387366"/>
                  <a:pt x="311892" y="386122"/>
                  <a:pt x="309327" y="384890"/>
                </a:cubicBezTo>
                <a:cubicBezTo>
                  <a:pt x="302698" y="381689"/>
                  <a:pt x="295852" y="378375"/>
                  <a:pt x="289083" y="374311"/>
                </a:cubicBezTo>
                <a:cubicBezTo>
                  <a:pt x="250272" y="349558"/>
                  <a:pt x="214547" y="317021"/>
                  <a:pt x="182454" y="277359"/>
                </a:cubicBezTo>
                <a:cubicBezTo>
                  <a:pt x="164725" y="255502"/>
                  <a:pt x="152304" y="235436"/>
                  <a:pt x="143376" y="214252"/>
                </a:cubicBezTo>
                <a:lnTo>
                  <a:pt x="143383" y="214251"/>
                </a:lnTo>
                <a:lnTo>
                  <a:pt x="141573" y="197050"/>
                </a:lnTo>
                <a:cubicBezTo>
                  <a:pt x="142656" y="191751"/>
                  <a:pt x="145403" y="186906"/>
                  <a:pt x="149746" y="182569"/>
                </a:cubicBezTo>
                <a:cubicBezTo>
                  <a:pt x="163246" y="169615"/>
                  <a:pt x="176911" y="156496"/>
                  <a:pt x="189751" y="143097"/>
                </a:cubicBezTo>
                <a:cubicBezTo>
                  <a:pt x="193904" y="138932"/>
                  <a:pt x="198514" y="132950"/>
                  <a:pt x="198514" y="126448"/>
                </a:cubicBezTo>
                <a:cubicBezTo>
                  <a:pt x="198514" y="119945"/>
                  <a:pt x="193904" y="113976"/>
                  <a:pt x="190043" y="110103"/>
                </a:cubicBezTo>
                <a:cubicBezTo>
                  <a:pt x="183071" y="102737"/>
                  <a:pt x="176212" y="96018"/>
                  <a:pt x="169278" y="89198"/>
                </a:cubicBezTo>
                <a:cubicBezTo>
                  <a:pt x="165621" y="85592"/>
                  <a:pt x="161925" y="81972"/>
                  <a:pt x="158242" y="78289"/>
                </a:cubicBezTo>
                <a:lnTo>
                  <a:pt x="125324" y="45333"/>
                </a:lnTo>
                <a:cubicBezTo>
                  <a:pt x="121857" y="41853"/>
                  <a:pt x="116345" y="37713"/>
                  <a:pt x="109842" y="37713"/>
                </a:cubicBezTo>
                <a:close/>
                <a:moveTo>
                  <a:pt x="109773" y="0"/>
                </a:moveTo>
                <a:cubicBezTo>
                  <a:pt x="124841" y="0"/>
                  <a:pt x="139980" y="6077"/>
                  <a:pt x="152260" y="18371"/>
                </a:cubicBezTo>
                <a:lnTo>
                  <a:pt x="185191" y="51327"/>
                </a:lnTo>
                <a:cubicBezTo>
                  <a:pt x="188798" y="54934"/>
                  <a:pt x="192392" y="58477"/>
                  <a:pt x="195974" y="61982"/>
                </a:cubicBezTo>
                <a:cubicBezTo>
                  <a:pt x="203238" y="69132"/>
                  <a:pt x="210426" y="76206"/>
                  <a:pt x="217348" y="83522"/>
                </a:cubicBezTo>
                <a:cubicBezTo>
                  <a:pt x="243268" y="109455"/>
                  <a:pt x="243268" y="143453"/>
                  <a:pt x="216979" y="169755"/>
                </a:cubicBezTo>
                <a:cubicBezTo>
                  <a:pt x="205372" y="181896"/>
                  <a:pt x="193091" y="193783"/>
                  <a:pt x="181064" y="205340"/>
                </a:cubicBezTo>
                <a:lnTo>
                  <a:pt x="181060" y="205341"/>
                </a:lnTo>
                <a:lnTo>
                  <a:pt x="212045" y="253343"/>
                </a:lnTo>
                <a:cubicBezTo>
                  <a:pt x="241572" y="289830"/>
                  <a:pt x="274224" y="319612"/>
                  <a:pt x="309136" y="341900"/>
                </a:cubicBezTo>
                <a:cubicBezTo>
                  <a:pt x="313975" y="344783"/>
                  <a:pt x="319754" y="347577"/>
                  <a:pt x="325875" y="350549"/>
                </a:cubicBezTo>
                <a:lnTo>
                  <a:pt x="327687" y="351410"/>
                </a:lnTo>
                <a:lnTo>
                  <a:pt x="363741" y="314962"/>
                </a:lnTo>
                <a:cubicBezTo>
                  <a:pt x="388316" y="290349"/>
                  <a:pt x="424041" y="290349"/>
                  <a:pt x="448603" y="314949"/>
                </a:cubicBezTo>
                <a:lnTo>
                  <a:pt x="469723" y="335955"/>
                </a:lnTo>
                <a:cubicBezTo>
                  <a:pt x="484531" y="350649"/>
                  <a:pt x="499428" y="365432"/>
                  <a:pt x="514058" y="380456"/>
                </a:cubicBezTo>
                <a:cubicBezTo>
                  <a:pt x="526454" y="392851"/>
                  <a:pt x="533096" y="407723"/>
                  <a:pt x="533096" y="423306"/>
                </a:cubicBezTo>
                <a:cubicBezTo>
                  <a:pt x="533096" y="438876"/>
                  <a:pt x="526454" y="453748"/>
                  <a:pt x="513881" y="466334"/>
                </a:cubicBezTo>
                <a:cubicBezTo>
                  <a:pt x="510248" y="469966"/>
                  <a:pt x="506565" y="473560"/>
                  <a:pt x="502895" y="477141"/>
                </a:cubicBezTo>
                <a:cubicBezTo>
                  <a:pt x="493942" y="485879"/>
                  <a:pt x="485483" y="494121"/>
                  <a:pt x="477889" y="502846"/>
                </a:cubicBezTo>
                <a:cubicBezTo>
                  <a:pt x="459144" y="523509"/>
                  <a:pt x="435877" y="533402"/>
                  <a:pt x="406477" y="533402"/>
                </a:cubicBezTo>
                <a:cubicBezTo>
                  <a:pt x="404407" y="533402"/>
                  <a:pt x="402311" y="533352"/>
                  <a:pt x="400190" y="533250"/>
                </a:cubicBezTo>
                <a:cubicBezTo>
                  <a:pt x="366903" y="531637"/>
                  <a:pt x="332956" y="521820"/>
                  <a:pt x="293320" y="502351"/>
                </a:cubicBezTo>
                <a:cubicBezTo>
                  <a:pt x="221400" y="467235"/>
                  <a:pt x="158738" y="418188"/>
                  <a:pt x="107163" y="356580"/>
                </a:cubicBezTo>
                <a:cubicBezTo>
                  <a:pt x="65977" y="308498"/>
                  <a:pt x="35218" y="257406"/>
                  <a:pt x="15888" y="204917"/>
                </a:cubicBezTo>
                <a:cubicBezTo>
                  <a:pt x="9576" y="187804"/>
                  <a:pt x="5195" y="172386"/>
                  <a:pt x="2596" y="157832"/>
                </a:cubicBezTo>
                <a:lnTo>
                  <a:pt x="0" y="115932"/>
                </a:lnTo>
                <a:lnTo>
                  <a:pt x="0" y="115932"/>
                </a:lnTo>
                <a:lnTo>
                  <a:pt x="0" y="115931"/>
                </a:lnTo>
                <a:lnTo>
                  <a:pt x="0" y="115928"/>
                </a:lnTo>
                <a:lnTo>
                  <a:pt x="1" y="115928"/>
                </a:lnTo>
                <a:lnTo>
                  <a:pt x="7828" y="84611"/>
                </a:lnTo>
                <a:cubicBezTo>
                  <a:pt x="12313" y="75006"/>
                  <a:pt x="18663" y="66256"/>
                  <a:pt x="26848" y="58414"/>
                </a:cubicBezTo>
                <a:cubicBezTo>
                  <a:pt x="33579" y="51962"/>
                  <a:pt x="40297" y="45231"/>
                  <a:pt x="47041" y="38487"/>
                </a:cubicBezTo>
                <a:cubicBezTo>
                  <a:pt x="53924" y="31591"/>
                  <a:pt x="60820" y="24695"/>
                  <a:pt x="67704" y="18091"/>
                </a:cubicBezTo>
                <a:cubicBezTo>
                  <a:pt x="79706" y="6077"/>
                  <a:pt x="94704" y="0"/>
                  <a:pt x="109773"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84" name="Freeform 83">
            <a:extLst>
              <a:ext uri="{FF2B5EF4-FFF2-40B4-BE49-F238E27FC236}">
                <a16:creationId xmlns:a16="http://schemas.microsoft.com/office/drawing/2014/main" xmlns="" id="{99CBDC9A-B1C0-0F47-B5DD-79BE75059B3F}"/>
              </a:ext>
            </a:extLst>
          </p:cNvPr>
          <p:cNvSpPr/>
          <p:nvPr/>
        </p:nvSpPr>
        <p:spPr>
          <a:xfrm>
            <a:off x="9029416" y="2083695"/>
            <a:ext cx="553017" cy="403343"/>
          </a:xfrm>
          <a:custGeom>
            <a:avLst/>
            <a:gdLst>
              <a:gd name="connsiteX0" fmla="*/ 14135 w 609600"/>
              <a:gd name="connsiteY0" fmla="*/ 406474 h 444612"/>
              <a:gd name="connsiteX1" fmla="*/ 145478 w 609600"/>
              <a:gd name="connsiteY1" fmla="*/ 406487 h 444612"/>
              <a:gd name="connsiteX2" fmla="*/ 464121 w 609600"/>
              <a:gd name="connsiteY2" fmla="*/ 406487 h 444612"/>
              <a:gd name="connsiteX3" fmla="*/ 595478 w 609600"/>
              <a:gd name="connsiteY3" fmla="*/ 406474 h 444612"/>
              <a:gd name="connsiteX4" fmla="*/ 609600 w 609600"/>
              <a:gd name="connsiteY4" fmla="*/ 420584 h 444612"/>
              <a:gd name="connsiteX5" fmla="*/ 603656 w 609600"/>
              <a:gd name="connsiteY5" fmla="*/ 431772 h 444612"/>
              <a:gd name="connsiteX6" fmla="*/ 570954 w 609600"/>
              <a:gd name="connsiteY6" fmla="*/ 444612 h 444612"/>
              <a:gd name="connsiteX7" fmla="*/ 317170 w 609600"/>
              <a:gd name="connsiteY7" fmla="*/ 444612 h 444612"/>
              <a:gd name="connsiteX8" fmla="*/ 292443 w 609600"/>
              <a:gd name="connsiteY8" fmla="*/ 444612 h 444612"/>
              <a:gd name="connsiteX9" fmla="*/ 38633 w 609600"/>
              <a:gd name="connsiteY9" fmla="*/ 444612 h 444612"/>
              <a:gd name="connsiteX10" fmla="*/ 5944 w 609600"/>
              <a:gd name="connsiteY10" fmla="*/ 431772 h 444612"/>
              <a:gd name="connsiteX11" fmla="*/ 0 w 609600"/>
              <a:gd name="connsiteY11" fmla="*/ 420584 h 444612"/>
              <a:gd name="connsiteX12" fmla="*/ 14135 w 609600"/>
              <a:gd name="connsiteY12" fmla="*/ 406474 h 444612"/>
              <a:gd name="connsiteX13" fmla="*/ 95252 w 609600"/>
              <a:gd name="connsiteY13" fmla="*/ 38099 h 444612"/>
              <a:gd name="connsiteX14" fmla="*/ 95252 w 609600"/>
              <a:gd name="connsiteY14" fmla="*/ 342899 h 444612"/>
              <a:gd name="connsiteX15" fmla="*/ 514352 w 609600"/>
              <a:gd name="connsiteY15" fmla="*/ 342899 h 444612"/>
              <a:gd name="connsiteX16" fmla="*/ 514352 w 609600"/>
              <a:gd name="connsiteY16" fmla="*/ 38099 h 444612"/>
              <a:gd name="connsiteX17" fmla="*/ 95254 w 609600"/>
              <a:gd name="connsiteY17" fmla="*/ 0 h 444612"/>
              <a:gd name="connsiteX18" fmla="*/ 514354 w 609600"/>
              <a:gd name="connsiteY18" fmla="*/ 0 h 444612"/>
              <a:gd name="connsiteX19" fmla="*/ 552454 w 609600"/>
              <a:gd name="connsiteY19" fmla="*/ 38100 h 444612"/>
              <a:gd name="connsiteX20" fmla="*/ 552454 w 609600"/>
              <a:gd name="connsiteY20" fmla="*/ 342900 h 444612"/>
              <a:gd name="connsiteX21" fmla="*/ 514354 w 609600"/>
              <a:gd name="connsiteY21" fmla="*/ 381000 h 444612"/>
              <a:gd name="connsiteX22" fmla="*/ 95254 w 609600"/>
              <a:gd name="connsiteY22" fmla="*/ 381000 h 444612"/>
              <a:gd name="connsiteX23" fmla="*/ 57154 w 609600"/>
              <a:gd name="connsiteY23" fmla="*/ 342900 h 444612"/>
              <a:gd name="connsiteX24" fmla="*/ 57154 w 609600"/>
              <a:gd name="connsiteY24" fmla="*/ 38100 h 444612"/>
              <a:gd name="connsiteX25" fmla="*/ 95254 w 609600"/>
              <a:gd name="connsiteY25" fmla="*/ 0 h 444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9600" h="444612">
                <a:moveTo>
                  <a:pt x="14135" y="406474"/>
                </a:moveTo>
                <a:lnTo>
                  <a:pt x="145478" y="406487"/>
                </a:lnTo>
                <a:lnTo>
                  <a:pt x="464121" y="406487"/>
                </a:lnTo>
                <a:lnTo>
                  <a:pt x="595478" y="406474"/>
                </a:lnTo>
                <a:cubicBezTo>
                  <a:pt x="603275" y="406474"/>
                  <a:pt x="609600" y="412786"/>
                  <a:pt x="609600" y="420584"/>
                </a:cubicBezTo>
                <a:cubicBezTo>
                  <a:pt x="609600" y="425257"/>
                  <a:pt x="607174" y="429207"/>
                  <a:pt x="603656" y="431772"/>
                </a:cubicBezTo>
                <a:cubicBezTo>
                  <a:pt x="603656" y="431772"/>
                  <a:pt x="580923" y="442542"/>
                  <a:pt x="570954" y="444612"/>
                </a:cubicBezTo>
                <a:lnTo>
                  <a:pt x="317170" y="444612"/>
                </a:lnTo>
                <a:lnTo>
                  <a:pt x="292443" y="444612"/>
                </a:lnTo>
                <a:lnTo>
                  <a:pt x="38633" y="444612"/>
                </a:lnTo>
                <a:cubicBezTo>
                  <a:pt x="28677" y="442542"/>
                  <a:pt x="5944" y="431772"/>
                  <a:pt x="5944" y="431772"/>
                </a:cubicBezTo>
                <a:cubicBezTo>
                  <a:pt x="2438" y="429207"/>
                  <a:pt x="0" y="425257"/>
                  <a:pt x="0" y="420584"/>
                </a:cubicBezTo>
                <a:cubicBezTo>
                  <a:pt x="0" y="412786"/>
                  <a:pt x="6325" y="406474"/>
                  <a:pt x="14135" y="406474"/>
                </a:cubicBezTo>
                <a:close/>
                <a:moveTo>
                  <a:pt x="95252" y="38099"/>
                </a:moveTo>
                <a:lnTo>
                  <a:pt x="95252" y="342899"/>
                </a:lnTo>
                <a:lnTo>
                  <a:pt x="514352" y="342899"/>
                </a:lnTo>
                <a:lnTo>
                  <a:pt x="514352" y="38099"/>
                </a:lnTo>
                <a:close/>
                <a:moveTo>
                  <a:pt x="95254" y="0"/>
                </a:moveTo>
                <a:lnTo>
                  <a:pt x="514354" y="0"/>
                </a:lnTo>
                <a:cubicBezTo>
                  <a:pt x="535296" y="0"/>
                  <a:pt x="552454" y="17145"/>
                  <a:pt x="552454" y="38100"/>
                </a:cubicBezTo>
                <a:lnTo>
                  <a:pt x="552454" y="342900"/>
                </a:lnTo>
                <a:cubicBezTo>
                  <a:pt x="552454" y="363842"/>
                  <a:pt x="535296" y="381000"/>
                  <a:pt x="514354" y="381000"/>
                </a:cubicBezTo>
                <a:lnTo>
                  <a:pt x="95254" y="381000"/>
                </a:lnTo>
                <a:cubicBezTo>
                  <a:pt x="74299" y="381000"/>
                  <a:pt x="57154" y="363842"/>
                  <a:pt x="57154" y="342900"/>
                </a:cubicBezTo>
                <a:lnTo>
                  <a:pt x="57154" y="38100"/>
                </a:lnTo>
                <a:cubicBezTo>
                  <a:pt x="57154" y="17145"/>
                  <a:pt x="74299" y="0"/>
                  <a:pt x="95254"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85" name="Freeform 84">
            <a:extLst>
              <a:ext uri="{FF2B5EF4-FFF2-40B4-BE49-F238E27FC236}">
                <a16:creationId xmlns:a16="http://schemas.microsoft.com/office/drawing/2014/main" xmlns="" id="{9488795E-CF77-C04E-9CF1-6743CFE506DB}"/>
              </a:ext>
            </a:extLst>
          </p:cNvPr>
          <p:cNvSpPr/>
          <p:nvPr/>
        </p:nvSpPr>
        <p:spPr>
          <a:xfrm>
            <a:off x="9034092" y="3290436"/>
            <a:ext cx="483898" cy="483890"/>
          </a:xfrm>
          <a:custGeom>
            <a:avLst/>
            <a:gdLst>
              <a:gd name="connsiteX0" fmla="*/ 209560 w 533409"/>
              <a:gd name="connsiteY0" fmla="*/ 38100 h 533400"/>
              <a:gd name="connsiteX1" fmla="*/ 88326 w 533409"/>
              <a:gd name="connsiteY1" fmla="*/ 88316 h 533400"/>
              <a:gd name="connsiteX2" fmla="*/ 38110 w 533409"/>
              <a:gd name="connsiteY2" fmla="*/ 209550 h 533400"/>
              <a:gd name="connsiteX3" fmla="*/ 88326 w 533409"/>
              <a:gd name="connsiteY3" fmla="*/ 330784 h 533400"/>
              <a:gd name="connsiteX4" fmla="*/ 209560 w 533409"/>
              <a:gd name="connsiteY4" fmla="*/ 381000 h 533400"/>
              <a:gd name="connsiteX5" fmla="*/ 330794 w 533409"/>
              <a:gd name="connsiteY5" fmla="*/ 330784 h 533400"/>
              <a:gd name="connsiteX6" fmla="*/ 381010 w 533409"/>
              <a:gd name="connsiteY6" fmla="*/ 209550 h 533400"/>
              <a:gd name="connsiteX7" fmla="*/ 330794 w 533409"/>
              <a:gd name="connsiteY7" fmla="*/ 88316 h 533400"/>
              <a:gd name="connsiteX8" fmla="*/ 209560 w 533409"/>
              <a:gd name="connsiteY8" fmla="*/ 38100 h 533400"/>
              <a:gd name="connsiteX9" fmla="*/ 209553 w 533409"/>
              <a:gd name="connsiteY9" fmla="*/ 0 h 533400"/>
              <a:gd name="connsiteX10" fmla="*/ 357724 w 533409"/>
              <a:gd name="connsiteY10" fmla="*/ 61379 h 533400"/>
              <a:gd name="connsiteX11" fmla="*/ 370513 w 533409"/>
              <a:gd name="connsiteY11" fmla="*/ 343573 h 533400"/>
              <a:gd name="connsiteX12" fmla="*/ 527828 w 533409"/>
              <a:gd name="connsiteY12" fmla="*/ 500875 h 533400"/>
              <a:gd name="connsiteX13" fmla="*/ 527828 w 533409"/>
              <a:gd name="connsiteY13" fmla="*/ 527812 h 533400"/>
              <a:gd name="connsiteX14" fmla="*/ 514353 w 533409"/>
              <a:gd name="connsiteY14" fmla="*/ 533400 h 533400"/>
              <a:gd name="connsiteX15" fmla="*/ 500891 w 533409"/>
              <a:gd name="connsiteY15" fmla="*/ 527812 h 533400"/>
              <a:gd name="connsiteX16" fmla="*/ 343576 w 533409"/>
              <a:gd name="connsiteY16" fmla="*/ 370510 h 533400"/>
              <a:gd name="connsiteX17" fmla="*/ 209553 w 533409"/>
              <a:gd name="connsiteY17" fmla="*/ 419100 h 533400"/>
              <a:gd name="connsiteX18" fmla="*/ 61370 w 533409"/>
              <a:gd name="connsiteY18" fmla="*/ 357721 h 533400"/>
              <a:gd name="connsiteX19" fmla="*/ 61370 w 533409"/>
              <a:gd name="connsiteY19" fmla="*/ 61379 h 533400"/>
              <a:gd name="connsiteX20" fmla="*/ 209553 w 533409"/>
              <a:gd name="connsiteY20"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33409" h="533400">
                <a:moveTo>
                  <a:pt x="209560" y="38100"/>
                </a:moveTo>
                <a:cubicBezTo>
                  <a:pt x="163751" y="38100"/>
                  <a:pt x="120711" y="55931"/>
                  <a:pt x="88326" y="88316"/>
                </a:cubicBezTo>
                <a:cubicBezTo>
                  <a:pt x="55941" y="120701"/>
                  <a:pt x="38110" y="163754"/>
                  <a:pt x="38110" y="209550"/>
                </a:cubicBezTo>
                <a:cubicBezTo>
                  <a:pt x="38110" y="255346"/>
                  <a:pt x="55941" y="298399"/>
                  <a:pt x="88326" y="330784"/>
                </a:cubicBezTo>
                <a:cubicBezTo>
                  <a:pt x="120711" y="363169"/>
                  <a:pt x="163751" y="381000"/>
                  <a:pt x="209560" y="381000"/>
                </a:cubicBezTo>
                <a:cubicBezTo>
                  <a:pt x="255344" y="381000"/>
                  <a:pt x="298409" y="363169"/>
                  <a:pt x="330794" y="330784"/>
                </a:cubicBezTo>
                <a:cubicBezTo>
                  <a:pt x="363179" y="298399"/>
                  <a:pt x="381010" y="255346"/>
                  <a:pt x="381010" y="209550"/>
                </a:cubicBezTo>
                <a:cubicBezTo>
                  <a:pt x="381010" y="163754"/>
                  <a:pt x="363179" y="120701"/>
                  <a:pt x="330794" y="88316"/>
                </a:cubicBezTo>
                <a:cubicBezTo>
                  <a:pt x="298409" y="55931"/>
                  <a:pt x="255344" y="38100"/>
                  <a:pt x="209560" y="38100"/>
                </a:cubicBezTo>
                <a:close/>
                <a:moveTo>
                  <a:pt x="209553" y="0"/>
                </a:moveTo>
                <a:cubicBezTo>
                  <a:pt x="263185" y="0"/>
                  <a:pt x="316817" y="20460"/>
                  <a:pt x="357724" y="61379"/>
                </a:cubicBezTo>
                <a:cubicBezTo>
                  <a:pt x="435016" y="138659"/>
                  <a:pt x="439207" y="261239"/>
                  <a:pt x="370513" y="343573"/>
                </a:cubicBezTo>
                <a:lnTo>
                  <a:pt x="527828" y="500875"/>
                </a:lnTo>
                <a:cubicBezTo>
                  <a:pt x="535270" y="508305"/>
                  <a:pt x="535270" y="520382"/>
                  <a:pt x="527828" y="527812"/>
                </a:cubicBezTo>
                <a:cubicBezTo>
                  <a:pt x="524107" y="531533"/>
                  <a:pt x="519230" y="533400"/>
                  <a:pt x="514353" y="533400"/>
                </a:cubicBezTo>
                <a:cubicBezTo>
                  <a:pt x="509489" y="533400"/>
                  <a:pt x="504612" y="531533"/>
                  <a:pt x="500891" y="527812"/>
                </a:cubicBezTo>
                <a:lnTo>
                  <a:pt x="343576" y="370510"/>
                </a:lnTo>
                <a:cubicBezTo>
                  <a:pt x="304829" y="402844"/>
                  <a:pt x="257216" y="419100"/>
                  <a:pt x="209553" y="419100"/>
                </a:cubicBezTo>
                <a:cubicBezTo>
                  <a:pt x="155934" y="419100"/>
                  <a:pt x="102302" y="398640"/>
                  <a:pt x="61370" y="357721"/>
                </a:cubicBezTo>
                <a:cubicBezTo>
                  <a:pt x="-20457" y="275882"/>
                  <a:pt x="-20457" y="143205"/>
                  <a:pt x="61370" y="61379"/>
                </a:cubicBezTo>
                <a:cubicBezTo>
                  <a:pt x="102302" y="20460"/>
                  <a:pt x="155934" y="0"/>
                  <a:pt x="209553"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86" name="Freeform 85">
            <a:extLst>
              <a:ext uri="{FF2B5EF4-FFF2-40B4-BE49-F238E27FC236}">
                <a16:creationId xmlns:a16="http://schemas.microsoft.com/office/drawing/2014/main" xmlns="" id="{D987E480-E17A-5D41-A6B1-361217CD208F}"/>
              </a:ext>
            </a:extLst>
          </p:cNvPr>
          <p:cNvSpPr/>
          <p:nvPr/>
        </p:nvSpPr>
        <p:spPr>
          <a:xfrm>
            <a:off x="12203856" y="3290436"/>
            <a:ext cx="483866" cy="483890"/>
          </a:xfrm>
          <a:custGeom>
            <a:avLst/>
            <a:gdLst>
              <a:gd name="connsiteX0" fmla="*/ 266694 w 533373"/>
              <a:gd name="connsiteY0" fmla="*/ 40830 h 533400"/>
              <a:gd name="connsiteX1" fmla="*/ 48724 w 533373"/>
              <a:gd name="connsiteY1" fmla="*/ 266331 h 533400"/>
              <a:gd name="connsiteX2" fmla="*/ 107944 w 533373"/>
              <a:gd name="connsiteY2" fmla="*/ 266331 h 533400"/>
              <a:gd name="connsiteX3" fmla="*/ 126994 w 533373"/>
              <a:gd name="connsiteY3" fmla="*/ 285394 h 533400"/>
              <a:gd name="connsiteX4" fmla="*/ 126994 w 533373"/>
              <a:gd name="connsiteY4" fmla="*/ 495261 h 533400"/>
              <a:gd name="connsiteX5" fmla="*/ 190494 w 533373"/>
              <a:gd name="connsiteY5" fmla="*/ 495261 h 533400"/>
              <a:gd name="connsiteX6" fmla="*/ 190494 w 533373"/>
              <a:gd name="connsiteY6" fmla="*/ 418884 h 533400"/>
              <a:gd name="connsiteX7" fmla="*/ 228594 w 533373"/>
              <a:gd name="connsiteY7" fmla="*/ 380746 h 533400"/>
              <a:gd name="connsiteX8" fmla="*/ 304794 w 533373"/>
              <a:gd name="connsiteY8" fmla="*/ 380746 h 533400"/>
              <a:gd name="connsiteX9" fmla="*/ 342894 w 533373"/>
              <a:gd name="connsiteY9" fmla="*/ 418884 h 533400"/>
              <a:gd name="connsiteX10" fmla="*/ 342894 w 533373"/>
              <a:gd name="connsiteY10" fmla="*/ 495261 h 533400"/>
              <a:gd name="connsiteX11" fmla="*/ 406394 w 533373"/>
              <a:gd name="connsiteY11" fmla="*/ 495261 h 533400"/>
              <a:gd name="connsiteX12" fmla="*/ 406394 w 533373"/>
              <a:gd name="connsiteY12" fmla="*/ 285394 h 533400"/>
              <a:gd name="connsiteX13" fmla="*/ 425444 w 533373"/>
              <a:gd name="connsiteY13" fmla="*/ 266331 h 533400"/>
              <a:gd name="connsiteX14" fmla="*/ 484664 w 533373"/>
              <a:gd name="connsiteY14" fmla="*/ 266331 h 533400"/>
              <a:gd name="connsiteX15" fmla="*/ 266606 w 533373"/>
              <a:gd name="connsiteY15" fmla="*/ 0 h 533400"/>
              <a:gd name="connsiteX16" fmla="*/ 289061 w 533373"/>
              <a:gd name="connsiteY16" fmla="*/ 9144 h 533400"/>
              <a:gd name="connsiteX17" fmla="*/ 524862 w 533373"/>
              <a:gd name="connsiteY17" fmla="*/ 253073 h 533400"/>
              <a:gd name="connsiteX18" fmla="*/ 530881 w 533373"/>
              <a:gd name="connsiteY18" fmla="*/ 286753 h 533400"/>
              <a:gd name="connsiteX19" fmla="*/ 501646 w 533373"/>
              <a:gd name="connsiteY19" fmla="*/ 304470 h 533400"/>
              <a:gd name="connsiteX20" fmla="*/ 444496 w 533373"/>
              <a:gd name="connsiteY20" fmla="*/ 304800 h 533400"/>
              <a:gd name="connsiteX21" fmla="*/ 444496 w 533373"/>
              <a:gd name="connsiteY21" fmla="*/ 501650 h 533400"/>
              <a:gd name="connsiteX22" fmla="*/ 412746 w 533373"/>
              <a:gd name="connsiteY22" fmla="*/ 533400 h 533400"/>
              <a:gd name="connsiteX23" fmla="*/ 323846 w 533373"/>
              <a:gd name="connsiteY23" fmla="*/ 533400 h 533400"/>
              <a:gd name="connsiteX24" fmla="*/ 304783 w 533373"/>
              <a:gd name="connsiteY24" fmla="*/ 514337 h 533400"/>
              <a:gd name="connsiteX25" fmla="*/ 304923 w 533373"/>
              <a:gd name="connsiteY25" fmla="*/ 512966 h 533400"/>
              <a:gd name="connsiteX26" fmla="*/ 304783 w 533373"/>
              <a:gd name="connsiteY26" fmla="*/ 512966 h 533400"/>
              <a:gd name="connsiteX27" fmla="*/ 304783 w 533373"/>
              <a:gd name="connsiteY27" fmla="*/ 419100 h 533400"/>
              <a:gd name="connsiteX28" fmla="*/ 228583 w 533373"/>
              <a:gd name="connsiteY28" fmla="*/ 419100 h 533400"/>
              <a:gd name="connsiteX29" fmla="*/ 228621 w 533373"/>
              <a:gd name="connsiteY29" fmla="*/ 512966 h 533400"/>
              <a:gd name="connsiteX30" fmla="*/ 228456 w 533373"/>
              <a:gd name="connsiteY30" fmla="*/ 512966 h 533400"/>
              <a:gd name="connsiteX31" fmla="*/ 228583 w 533373"/>
              <a:gd name="connsiteY31" fmla="*/ 514337 h 533400"/>
              <a:gd name="connsiteX32" fmla="*/ 209533 w 533373"/>
              <a:gd name="connsiteY32" fmla="*/ 533400 h 533400"/>
              <a:gd name="connsiteX33" fmla="*/ 120633 w 533373"/>
              <a:gd name="connsiteY33" fmla="*/ 533400 h 533400"/>
              <a:gd name="connsiteX34" fmla="*/ 88883 w 533373"/>
              <a:gd name="connsiteY34" fmla="*/ 501523 h 533400"/>
              <a:gd name="connsiteX35" fmla="*/ 88883 w 533373"/>
              <a:gd name="connsiteY35" fmla="*/ 304470 h 533400"/>
              <a:gd name="connsiteX36" fmla="*/ 31733 w 533373"/>
              <a:gd name="connsiteY36" fmla="*/ 304800 h 533400"/>
              <a:gd name="connsiteX37" fmla="*/ 2536 w 533373"/>
              <a:gd name="connsiteY37" fmla="*/ 286817 h 533400"/>
              <a:gd name="connsiteX38" fmla="*/ 8149 w 533373"/>
              <a:gd name="connsiteY38" fmla="*/ 253454 h 533400"/>
              <a:gd name="connsiteX39" fmla="*/ 244674 w 533373"/>
              <a:gd name="connsiteY39" fmla="*/ 8763 h 533400"/>
              <a:gd name="connsiteX40" fmla="*/ 266606 w 533373"/>
              <a:gd name="connsiteY40"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33373" h="533400">
                <a:moveTo>
                  <a:pt x="266694" y="40830"/>
                </a:moveTo>
                <a:lnTo>
                  <a:pt x="48724" y="266331"/>
                </a:lnTo>
                <a:lnTo>
                  <a:pt x="107944" y="266331"/>
                </a:lnTo>
                <a:cubicBezTo>
                  <a:pt x="118460" y="266331"/>
                  <a:pt x="126994" y="274866"/>
                  <a:pt x="126994" y="285394"/>
                </a:cubicBezTo>
                <a:lnTo>
                  <a:pt x="126994" y="495261"/>
                </a:lnTo>
                <a:lnTo>
                  <a:pt x="190494" y="495261"/>
                </a:lnTo>
                <a:lnTo>
                  <a:pt x="190494" y="418884"/>
                </a:lnTo>
                <a:cubicBezTo>
                  <a:pt x="190494" y="397852"/>
                  <a:pt x="207576" y="380746"/>
                  <a:pt x="228594" y="380746"/>
                </a:cubicBezTo>
                <a:lnTo>
                  <a:pt x="304794" y="380746"/>
                </a:lnTo>
                <a:cubicBezTo>
                  <a:pt x="325800" y="380746"/>
                  <a:pt x="342894" y="397852"/>
                  <a:pt x="342894" y="418884"/>
                </a:cubicBezTo>
                <a:lnTo>
                  <a:pt x="342894" y="495261"/>
                </a:lnTo>
                <a:lnTo>
                  <a:pt x="406394" y="495261"/>
                </a:lnTo>
                <a:lnTo>
                  <a:pt x="406394" y="285394"/>
                </a:lnTo>
                <a:cubicBezTo>
                  <a:pt x="406394" y="274866"/>
                  <a:pt x="414916" y="266331"/>
                  <a:pt x="425444" y="266331"/>
                </a:cubicBezTo>
                <a:lnTo>
                  <a:pt x="484664" y="266331"/>
                </a:lnTo>
                <a:close/>
                <a:moveTo>
                  <a:pt x="266606" y="0"/>
                </a:moveTo>
                <a:cubicBezTo>
                  <a:pt x="274974" y="0"/>
                  <a:pt x="283429" y="2984"/>
                  <a:pt x="289061" y="9144"/>
                </a:cubicBezTo>
                <a:lnTo>
                  <a:pt x="524862" y="253073"/>
                </a:lnTo>
                <a:cubicBezTo>
                  <a:pt x="533434" y="262407"/>
                  <a:pt x="535707" y="275806"/>
                  <a:pt x="530881" y="286753"/>
                </a:cubicBezTo>
                <a:cubicBezTo>
                  <a:pt x="525408" y="299009"/>
                  <a:pt x="512263" y="304470"/>
                  <a:pt x="501646" y="304470"/>
                </a:cubicBezTo>
                <a:lnTo>
                  <a:pt x="444496" y="304800"/>
                </a:lnTo>
                <a:lnTo>
                  <a:pt x="444496" y="501650"/>
                </a:lnTo>
                <a:cubicBezTo>
                  <a:pt x="444496" y="518338"/>
                  <a:pt x="429358" y="533400"/>
                  <a:pt x="412746" y="533400"/>
                </a:cubicBezTo>
                <a:lnTo>
                  <a:pt x="323846" y="533400"/>
                </a:lnTo>
                <a:cubicBezTo>
                  <a:pt x="313318" y="533400"/>
                  <a:pt x="304783" y="524866"/>
                  <a:pt x="304783" y="514337"/>
                </a:cubicBezTo>
                <a:cubicBezTo>
                  <a:pt x="304783" y="513867"/>
                  <a:pt x="304898" y="513423"/>
                  <a:pt x="304923" y="512966"/>
                </a:cubicBezTo>
                <a:lnTo>
                  <a:pt x="304783" y="512966"/>
                </a:lnTo>
                <a:lnTo>
                  <a:pt x="304783" y="419100"/>
                </a:lnTo>
                <a:lnTo>
                  <a:pt x="228583" y="419100"/>
                </a:lnTo>
                <a:lnTo>
                  <a:pt x="228621" y="512966"/>
                </a:lnTo>
                <a:lnTo>
                  <a:pt x="228456" y="512966"/>
                </a:lnTo>
                <a:cubicBezTo>
                  <a:pt x="228482" y="513423"/>
                  <a:pt x="228583" y="513867"/>
                  <a:pt x="228583" y="514337"/>
                </a:cubicBezTo>
                <a:cubicBezTo>
                  <a:pt x="228583" y="524866"/>
                  <a:pt x="220062" y="533400"/>
                  <a:pt x="209533" y="533400"/>
                </a:cubicBezTo>
                <a:lnTo>
                  <a:pt x="120633" y="533400"/>
                </a:lnTo>
                <a:cubicBezTo>
                  <a:pt x="104022" y="533400"/>
                  <a:pt x="88883" y="518198"/>
                  <a:pt x="88883" y="501523"/>
                </a:cubicBezTo>
                <a:lnTo>
                  <a:pt x="88883" y="304470"/>
                </a:lnTo>
                <a:lnTo>
                  <a:pt x="31733" y="304800"/>
                </a:lnTo>
                <a:cubicBezTo>
                  <a:pt x="21116" y="304800"/>
                  <a:pt x="7972" y="299009"/>
                  <a:pt x="2536" y="286817"/>
                </a:cubicBezTo>
                <a:cubicBezTo>
                  <a:pt x="-2328" y="275831"/>
                  <a:pt x="-55" y="262446"/>
                  <a:pt x="8149" y="253454"/>
                </a:cubicBezTo>
                <a:lnTo>
                  <a:pt x="244674" y="8763"/>
                </a:lnTo>
                <a:cubicBezTo>
                  <a:pt x="249958" y="2984"/>
                  <a:pt x="258238" y="0"/>
                  <a:pt x="266606"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87" name="Freeform 86">
            <a:extLst>
              <a:ext uri="{FF2B5EF4-FFF2-40B4-BE49-F238E27FC236}">
                <a16:creationId xmlns:a16="http://schemas.microsoft.com/office/drawing/2014/main" xmlns="" id="{D60E594C-DA06-994D-8872-73C68C66F34F}"/>
              </a:ext>
            </a:extLst>
          </p:cNvPr>
          <p:cNvSpPr/>
          <p:nvPr/>
        </p:nvSpPr>
        <p:spPr>
          <a:xfrm>
            <a:off x="11147448" y="3290435"/>
            <a:ext cx="483614" cy="483892"/>
          </a:xfrm>
          <a:custGeom>
            <a:avLst/>
            <a:gdLst>
              <a:gd name="connsiteX0" fmla="*/ 109842 w 533096"/>
              <a:gd name="connsiteY0" fmla="*/ 37713 h 533402"/>
              <a:gd name="connsiteX1" fmla="*/ 94361 w 533096"/>
              <a:gd name="connsiteY1" fmla="*/ 45333 h 533402"/>
              <a:gd name="connsiteX2" fmla="*/ 73977 w 533096"/>
              <a:gd name="connsiteY2" fmla="*/ 65449 h 533402"/>
              <a:gd name="connsiteX3" fmla="*/ 53188 w 533096"/>
              <a:gd name="connsiteY3" fmla="*/ 85960 h 533402"/>
              <a:gd name="connsiteX4" fmla="*/ 38024 w 533096"/>
              <a:gd name="connsiteY4" fmla="*/ 118307 h 533402"/>
              <a:gd name="connsiteX5" fmla="*/ 40326 w 533096"/>
              <a:gd name="connsiteY5" fmla="*/ 152260 h 533402"/>
              <a:gd name="connsiteX6" fmla="*/ 51639 w 533096"/>
              <a:gd name="connsiteY6" fmla="*/ 191722 h 533402"/>
              <a:gd name="connsiteX7" fmla="*/ 136221 w 533096"/>
              <a:gd name="connsiteY7" fmla="*/ 331917 h 533402"/>
              <a:gd name="connsiteX8" fmla="*/ 310058 w 533096"/>
              <a:gd name="connsiteY8" fmla="*/ 468086 h 533402"/>
              <a:gd name="connsiteX9" fmla="*/ 402006 w 533096"/>
              <a:gd name="connsiteY9" fmla="*/ 495175 h 533402"/>
              <a:gd name="connsiteX10" fmla="*/ 406477 w 533096"/>
              <a:gd name="connsiteY10" fmla="*/ 495277 h 533402"/>
              <a:gd name="connsiteX11" fmla="*/ 449415 w 533096"/>
              <a:gd name="connsiteY11" fmla="*/ 477522 h 533402"/>
              <a:gd name="connsiteX12" fmla="*/ 476301 w 533096"/>
              <a:gd name="connsiteY12" fmla="*/ 449836 h 533402"/>
              <a:gd name="connsiteX13" fmla="*/ 486944 w 533096"/>
              <a:gd name="connsiteY13" fmla="*/ 439372 h 533402"/>
              <a:gd name="connsiteX14" fmla="*/ 494996 w 533096"/>
              <a:gd name="connsiteY14" fmla="*/ 423306 h 533402"/>
              <a:gd name="connsiteX15" fmla="*/ 486944 w 533096"/>
              <a:gd name="connsiteY15" fmla="*/ 407240 h 533402"/>
              <a:gd name="connsiteX16" fmla="*/ 442888 w 533096"/>
              <a:gd name="connsiteY16" fmla="*/ 363032 h 533402"/>
              <a:gd name="connsiteX17" fmla="*/ 421666 w 533096"/>
              <a:gd name="connsiteY17" fmla="*/ 341911 h 533402"/>
              <a:gd name="connsiteX18" fmla="*/ 406185 w 533096"/>
              <a:gd name="connsiteY18" fmla="*/ 334291 h 533402"/>
              <a:gd name="connsiteX19" fmla="*/ 390691 w 533096"/>
              <a:gd name="connsiteY19" fmla="*/ 341911 h 533402"/>
              <a:gd name="connsiteX20" fmla="*/ 350673 w 533096"/>
              <a:gd name="connsiteY20" fmla="*/ 382526 h 533402"/>
              <a:gd name="connsiteX21" fmla="*/ 343630 w 533096"/>
              <a:gd name="connsiteY21" fmla="*/ 388216 h 533402"/>
              <a:gd name="connsiteX22" fmla="*/ 330218 w 533096"/>
              <a:gd name="connsiteY22" fmla="*/ 391999 h 533402"/>
              <a:gd name="connsiteX23" fmla="*/ 330218 w 533096"/>
              <a:gd name="connsiteY23" fmla="*/ 392002 h 533402"/>
              <a:gd name="connsiteX24" fmla="*/ 317049 w 533096"/>
              <a:gd name="connsiteY24" fmla="*/ 388662 h 533402"/>
              <a:gd name="connsiteX25" fmla="*/ 309327 w 533096"/>
              <a:gd name="connsiteY25" fmla="*/ 384890 h 533402"/>
              <a:gd name="connsiteX26" fmla="*/ 289083 w 533096"/>
              <a:gd name="connsiteY26" fmla="*/ 374311 h 533402"/>
              <a:gd name="connsiteX27" fmla="*/ 182454 w 533096"/>
              <a:gd name="connsiteY27" fmla="*/ 277359 h 533402"/>
              <a:gd name="connsiteX28" fmla="*/ 143376 w 533096"/>
              <a:gd name="connsiteY28" fmla="*/ 214252 h 533402"/>
              <a:gd name="connsiteX29" fmla="*/ 143383 w 533096"/>
              <a:gd name="connsiteY29" fmla="*/ 214251 h 533402"/>
              <a:gd name="connsiteX30" fmla="*/ 141573 w 533096"/>
              <a:gd name="connsiteY30" fmla="*/ 197050 h 533402"/>
              <a:gd name="connsiteX31" fmla="*/ 149746 w 533096"/>
              <a:gd name="connsiteY31" fmla="*/ 182569 h 533402"/>
              <a:gd name="connsiteX32" fmla="*/ 189751 w 533096"/>
              <a:gd name="connsiteY32" fmla="*/ 143097 h 533402"/>
              <a:gd name="connsiteX33" fmla="*/ 198514 w 533096"/>
              <a:gd name="connsiteY33" fmla="*/ 126448 h 533402"/>
              <a:gd name="connsiteX34" fmla="*/ 190043 w 533096"/>
              <a:gd name="connsiteY34" fmla="*/ 110103 h 533402"/>
              <a:gd name="connsiteX35" fmla="*/ 169278 w 533096"/>
              <a:gd name="connsiteY35" fmla="*/ 89198 h 533402"/>
              <a:gd name="connsiteX36" fmla="*/ 158242 w 533096"/>
              <a:gd name="connsiteY36" fmla="*/ 78289 h 533402"/>
              <a:gd name="connsiteX37" fmla="*/ 125324 w 533096"/>
              <a:gd name="connsiteY37" fmla="*/ 45333 h 533402"/>
              <a:gd name="connsiteX38" fmla="*/ 109842 w 533096"/>
              <a:gd name="connsiteY38" fmla="*/ 37713 h 533402"/>
              <a:gd name="connsiteX39" fmla="*/ 109773 w 533096"/>
              <a:gd name="connsiteY39" fmla="*/ 0 h 533402"/>
              <a:gd name="connsiteX40" fmla="*/ 152260 w 533096"/>
              <a:gd name="connsiteY40" fmla="*/ 18371 h 533402"/>
              <a:gd name="connsiteX41" fmla="*/ 185191 w 533096"/>
              <a:gd name="connsiteY41" fmla="*/ 51327 h 533402"/>
              <a:gd name="connsiteX42" fmla="*/ 195974 w 533096"/>
              <a:gd name="connsiteY42" fmla="*/ 61982 h 533402"/>
              <a:gd name="connsiteX43" fmla="*/ 217348 w 533096"/>
              <a:gd name="connsiteY43" fmla="*/ 83522 h 533402"/>
              <a:gd name="connsiteX44" fmla="*/ 216979 w 533096"/>
              <a:gd name="connsiteY44" fmla="*/ 169755 h 533402"/>
              <a:gd name="connsiteX45" fmla="*/ 181064 w 533096"/>
              <a:gd name="connsiteY45" fmla="*/ 205340 h 533402"/>
              <a:gd name="connsiteX46" fmla="*/ 181060 w 533096"/>
              <a:gd name="connsiteY46" fmla="*/ 205341 h 533402"/>
              <a:gd name="connsiteX47" fmla="*/ 212045 w 533096"/>
              <a:gd name="connsiteY47" fmla="*/ 253343 h 533402"/>
              <a:gd name="connsiteX48" fmla="*/ 309136 w 533096"/>
              <a:gd name="connsiteY48" fmla="*/ 341900 h 533402"/>
              <a:gd name="connsiteX49" fmla="*/ 325875 w 533096"/>
              <a:gd name="connsiteY49" fmla="*/ 350549 h 533402"/>
              <a:gd name="connsiteX50" fmla="*/ 327687 w 533096"/>
              <a:gd name="connsiteY50" fmla="*/ 351410 h 533402"/>
              <a:gd name="connsiteX51" fmla="*/ 363741 w 533096"/>
              <a:gd name="connsiteY51" fmla="*/ 314962 h 533402"/>
              <a:gd name="connsiteX52" fmla="*/ 448603 w 533096"/>
              <a:gd name="connsiteY52" fmla="*/ 314949 h 533402"/>
              <a:gd name="connsiteX53" fmla="*/ 469723 w 533096"/>
              <a:gd name="connsiteY53" fmla="*/ 335955 h 533402"/>
              <a:gd name="connsiteX54" fmla="*/ 514058 w 533096"/>
              <a:gd name="connsiteY54" fmla="*/ 380456 h 533402"/>
              <a:gd name="connsiteX55" fmla="*/ 533096 w 533096"/>
              <a:gd name="connsiteY55" fmla="*/ 423306 h 533402"/>
              <a:gd name="connsiteX56" fmla="*/ 513881 w 533096"/>
              <a:gd name="connsiteY56" fmla="*/ 466334 h 533402"/>
              <a:gd name="connsiteX57" fmla="*/ 502895 w 533096"/>
              <a:gd name="connsiteY57" fmla="*/ 477141 h 533402"/>
              <a:gd name="connsiteX58" fmla="*/ 477889 w 533096"/>
              <a:gd name="connsiteY58" fmla="*/ 502846 h 533402"/>
              <a:gd name="connsiteX59" fmla="*/ 406477 w 533096"/>
              <a:gd name="connsiteY59" fmla="*/ 533402 h 533402"/>
              <a:gd name="connsiteX60" fmla="*/ 400190 w 533096"/>
              <a:gd name="connsiteY60" fmla="*/ 533250 h 533402"/>
              <a:gd name="connsiteX61" fmla="*/ 293320 w 533096"/>
              <a:gd name="connsiteY61" fmla="*/ 502351 h 533402"/>
              <a:gd name="connsiteX62" fmla="*/ 107163 w 533096"/>
              <a:gd name="connsiteY62" fmla="*/ 356580 h 533402"/>
              <a:gd name="connsiteX63" fmla="*/ 15888 w 533096"/>
              <a:gd name="connsiteY63" fmla="*/ 204917 h 533402"/>
              <a:gd name="connsiteX64" fmla="*/ 2596 w 533096"/>
              <a:gd name="connsiteY64" fmla="*/ 157832 h 533402"/>
              <a:gd name="connsiteX65" fmla="*/ 0 w 533096"/>
              <a:gd name="connsiteY65" fmla="*/ 115932 h 533402"/>
              <a:gd name="connsiteX66" fmla="*/ 0 w 533096"/>
              <a:gd name="connsiteY66" fmla="*/ 115932 h 533402"/>
              <a:gd name="connsiteX67" fmla="*/ 0 w 533096"/>
              <a:gd name="connsiteY67" fmla="*/ 115931 h 533402"/>
              <a:gd name="connsiteX68" fmla="*/ 0 w 533096"/>
              <a:gd name="connsiteY68" fmla="*/ 115928 h 533402"/>
              <a:gd name="connsiteX69" fmla="*/ 1 w 533096"/>
              <a:gd name="connsiteY69" fmla="*/ 115928 h 533402"/>
              <a:gd name="connsiteX70" fmla="*/ 7828 w 533096"/>
              <a:gd name="connsiteY70" fmla="*/ 84611 h 533402"/>
              <a:gd name="connsiteX71" fmla="*/ 26848 w 533096"/>
              <a:gd name="connsiteY71" fmla="*/ 58414 h 533402"/>
              <a:gd name="connsiteX72" fmla="*/ 47041 w 533096"/>
              <a:gd name="connsiteY72" fmla="*/ 38487 h 533402"/>
              <a:gd name="connsiteX73" fmla="*/ 67704 w 533096"/>
              <a:gd name="connsiteY73" fmla="*/ 18091 h 533402"/>
              <a:gd name="connsiteX74" fmla="*/ 109773 w 533096"/>
              <a:gd name="connsiteY74" fmla="*/ 0 h 533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33096" h="533402">
                <a:moveTo>
                  <a:pt x="109842" y="37713"/>
                </a:moveTo>
                <a:cubicBezTo>
                  <a:pt x="103340" y="37713"/>
                  <a:pt x="97828" y="41853"/>
                  <a:pt x="94361" y="45333"/>
                </a:cubicBezTo>
                <a:cubicBezTo>
                  <a:pt x="87376" y="52038"/>
                  <a:pt x="80683" y="58744"/>
                  <a:pt x="73977" y="65449"/>
                </a:cubicBezTo>
                <a:cubicBezTo>
                  <a:pt x="67056" y="72384"/>
                  <a:pt x="60122" y="79318"/>
                  <a:pt x="53188" y="85960"/>
                </a:cubicBezTo>
                <a:lnTo>
                  <a:pt x="38024" y="118307"/>
                </a:lnTo>
                <a:lnTo>
                  <a:pt x="40326" y="152260"/>
                </a:lnTo>
                <a:cubicBezTo>
                  <a:pt x="42552" y="164271"/>
                  <a:pt x="46280" y="177200"/>
                  <a:pt x="51639" y="191722"/>
                </a:cubicBezTo>
                <a:cubicBezTo>
                  <a:pt x="69647" y="240642"/>
                  <a:pt x="97321" y="286502"/>
                  <a:pt x="136221" y="331917"/>
                </a:cubicBezTo>
                <a:cubicBezTo>
                  <a:pt x="184493" y="389562"/>
                  <a:pt x="242939" y="435320"/>
                  <a:pt x="310058" y="468086"/>
                </a:cubicBezTo>
                <a:cubicBezTo>
                  <a:pt x="344932" y="485219"/>
                  <a:pt x="374117" y="493816"/>
                  <a:pt x="402006" y="495175"/>
                </a:cubicBezTo>
                <a:cubicBezTo>
                  <a:pt x="403479" y="495239"/>
                  <a:pt x="404991" y="495277"/>
                  <a:pt x="406477" y="495277"/>
                </a:cubicBezTo>
                <a:cubicBezTo>
                  <a:pt x="425031" y="495277"/>
                  <a:pt x="438265" y="489803"/>
                  <a:pt x="449415" y="477522"/>
                </a:cubicBezTo>
                <a:cubicBezTo>
                  <a:pt x="457759" y="467921"/>
                  <a:pt x="467195" y="458726"/>
                  <a:pt x="476301" y="449836"/>
                </a:cubicBezTo>
                <a:cubicBezTo>
                  <a:pt x="479870" y="446357"/>
                  <a:pt x="483426" y="442890"/>
                  <a:pt x="486944" y="439372"/>
                </a:cubicBezTo>
                <a:cubicBezTo>
                  <a:pt x="490614" y="435701"/>
                  <a:pt x="494996" y="429923"/>
                  <a:pt x="494996" y="423306"/>
                </a:cubicBezTo>
                <a:cubicBezTo>
                  <a:pt x="494996" y="416689"/>
                  <a:pt x="490614" y="410923"/>
                  <a:pt x="486944" y="407240"/>
                </a:cubicBezTo>
                <a:cubicBezTo>
                  <a:pt x="472288" y="392191"/>
                  <a:pt x="457543" y="377573"/>
                  <a:pt x="442888" y="363032"/>
                </a:cubicBezTo>
                <a:lnTo>
                  <a:pt x="421666" y="341911"/>
                </a:lnTo>
                <a:cubicBezTo>
                  <a:pt x="418186" y="338432"/>
                  <a:pt x="412687" y="334291"/>
                  <a:pt x="406185" y="334291"/>
                </a:cubicBezTo>
                <a:cubicBezTo>
                  <a:pt x="399670" y="334291"/>
                  <a:pt x="394170" y="338432"/>
                  <a:pt x="390691" y="341911"/>
                </a:cubicBezTo>
                <a:cubicBezTo>
                  <a:pt x="377165" y="355450"/>
                  <a:pt x="363627" y="368988"/>
                  <a:pt x="350673" y="382526"/>
                </a:cubicBezTo>
                <a:cubicBezTo>
                  <a:pt x="349410" y="383796"/>
                  <a:pt x="347051" y="386165"/>
                  <a:pt x="343630" y="388216"/>
                </a:cubicBezTo>
                <a:lnTo>
                  <a:pt x="330218" y="391999"/>
                </a:lnTo>
                <a:lnTo>
                  <a:pt x="330218" y="392002"/>
                </a:lnTo>
                <a:cubicBezTo>
                  <a:pt x="325837" y="392002"/>
                  <a:pt x="321532" y="390909"/>
                  <a:pt x="317049" y="388662"/>
                </a:cubicBezTo>
                <a:cubicBezTo>
                  <a:pt x="314458" y="387366"/>
                  <a:pt x="311892" y="386122"/>
                  <a:pt x="309327" y="384890"/>
                </a:cubicBezTo>
                <a:cubicBezTo>
                  <a:pt x="302698" y="381689"/>
                  <a:pt x="295852" y="378375"/>
                  <a:pt x="289083" y="374311"/>
                </a:cubicBezTo>
                <a:cubicBezTo>
                  <a:pt x="250272" y="349558"/>
                  <a:pt x="214547" y="317021"/>
                  <a:pt x="182454" y="277359"/>
                </a:cubicBezTo>
                <a:cubicBezTo>
                  <a:pt x="164725" y="255502"/>
                  <a:pt x="152304" y="235436"/>
                  <a:pt x="143376" y="214252"/>
                </a:cubicBezTo>
                <a:lnTo>
                  <a:pt x="143383" y="214251"/>
                </a:lnTo>
                <a:lnTo>
                  <a:pt x="141573" y="197050"/>
                </a:lnTo>
                <a:cubicBezTo>
                  <a:pt x="142656" y="191751"/>
                  <a:pt x="145403" y="186906"/>
                  <a:pt x="149746" y="182569"/>
                </a:cubicBezTo>
                <a:cubicBezTo>
                  <a:pt x="163246" y="169615"/>
                  <a:pt x="176911" y="156496"/>
                  <a:pt x="189751" y="143097"/>
                </a:cubicBezTo>
                <a:cubicBezTo>
                  <a:pt x="193904" y="138932"/>
                  <a:pt x="198514" y="132950"/>
                  <a:pt x="198514" y="126448"/>
                </a:cubicBezTo>
                <a:cubicBezTo>
                  <a:pt x="198514" y="119945"/>
                  <a:pt x="193904" y="113976"/>
                  <a:pt x="190043" y="110103"/>
                </a:cubicBezTo>
                <a:cubicBezTo>
                  <a:pt x="183071" y="102737"/>
                  <a:pt x="176212" y="96018"/>
                  <a:pt x="169278" y="89198"/>
                </a:cubicBezTo>
                <a:cubicBezTo>
                  <a:pt x="165621" y="85592"/>
                  <a:pt x="161925" y="81972"/>
                  <a:pt x="158242" y="78289"/>
                </a:cubicBezTo>
                <a:lnTo>
                  <a:pt x="125324" y="45333"/>
                </a:lnTo>
                <a:cubicBezTo>
                  <a:pt x="121857" y="41853"/>
                  <a:pt x="116345" y="37713"/>
                  <a:pt x="109842" y="37713"/>
                </a:cubicBezTo>
                <a:close/>
                <a:moveTo>
                  <a:pt x="109773" y="0"/>
                </a:moveTo>
                <a:cubicBezTo>
                  <a:pt x="124841" y="0"/>
                  <a:pt x="139980" y="6077"/>
                  <a:pt x="152260" y="18371"/>
                </a:cubicBezTo>
                <a:lnTo>
                  <a:pt x="185191" y="51327"/>
                </a:lnTo>
                <a:cubicBezTo>
                  <a:pt x="188798" y="54934"/>
                  <a:pt x="192392" y="58477"/>
                  <a:pt x="195974" y="61982"/>
                </a:cubicBezTo>
                <a:cubicBezTo>
                  <a:pt x="203238" y="69132"/>
                  <a:pt x="210426" y="76206"/>
                  <a:pt x="217348" y="83522"/>
                </a:cubicBezTo>
                <a:cubicBezTo>
                  <a:pt x="243268" y="109455"/>
                  <a:pt x="243268" y="143453"/>
                  <a:pt x="216979" y="169755"/>
                </a:cubicBezTo>
                <a:cubicBezTo>
                  <a:pt x="205372" y="181896"/>
                  <a:pt x="193091" y="193783"/>
                  <a:pt x="181064" y="205340"/>
                </a:cubicBezTo>
                <a:lnTo>
                  <a:pt x="181060" y="205341"/>
                </a:lnTo>
                <a:lnTo>
                  <a:pt x="212045" y="253343"/>
                </a:lnTo>
                <a:cubicBezTo>
                  <a:pt x="241572" y="289830"/>
                  <a:pt x="274224" y="319612"/>
                  <a:pt x="309136" y="341900"/>
                </a:cubicBezTo>
                <a:cubicBezTo>
                  <a:pt x="313975" y="344783"/>
                  <a:pt x="319754" y="347577"/>
                  <a:pt x="325875" y="350549"/>
                </a:cubicBezTo>
                <a:lnTo>
                  <a:pt x="327687" y="351410"/>
                </a:lnTo>
                <a:lnTo>
                  <a:pt x="363741" y="314962"/>
                </a:lnTo>
                <a:cubicBezTo>
                  <a:pt x="388316" y="290349"/>
                  <a:pt x="424041" y="290349"/>
                  <a:pt x="448603" y="314949"/>
                </a:cubicBezTo>
                <a:lnTo>
                  <a:pt x="469723" y="335955"/>
                </a:lnTo>
                <a:cubicBezTo>
                  <a:pt x="484531" y="350649"/>
                  <a:pt x="499428" y="365432"/>
                  <a:pt x="514058" y="380456"/>
                </a:cubicBezTo>
                <a:cubicBezTo>
                  <a:pt x="526454" y="392851"/>
                  <a:pt x="533096" y="407723"/>
                  <a:pt x="533096" y="423306"/>
                </a:cubicBezTo>
                <a:cubicBezTo>
                  <a:pt x="533096" y="438876"/>
                  <a:pt x="526454" y="453748"/>
                  <a:pt x="513881" y="466334"/>
                </a:cubicBezTo>
                <a:cubicBezTo>
                  <a:pt x="510248" y="469966"/>
                  <a:pt x="506565" y="473560"/>
                  <a:pt x="502895" y="477141"/>
                </a:cubicBezTo>
                <a:cubicBezTo>
                  <a:pt x="493942" y="485879"/>
                  <a:pt x="485483" y="494121"/>
                  <a:pt x="477889" y="502846"/>
                </a:cubicBezTo>
                <a:cubicBezTo>
                  <a:pt x="459144" y="523509"/>
                  <a:pt x="435877" y="533402"/>
                  <a:pt x="406477" y="533402"/>
                </a:cubicBezTo>
                <a:cubicBezTo>
                  <a:pt x="404407" y="533402"/>
                  <a:pt x="402311" y="533352"/>
                  <a:pt x="400190" y="533250"/>
                </a:cubicBezTo>
                <a:cubicBezTo>
                  <a:pt x="366903" y="531637"/>
                  <a:pt x="332956" y="521820"/>
                  <a:pt x="293320" y="502351"/>
                </a:cubicBezTo>
                <a:cubicBezTo>
                  <a:pt x="221400" y="467235"/>
                  <a:pt x="158738" y="418188"/>
                  <a:pt x="107163" y="356580"/>
                </a:cubicBezTo>
                <a:cubicBezTo>
                  <a:pt x="65977" y="308498"/>
                  <a:pt x="35218" y="257406"/>
                  <a:pt x="15888" y="204917"/>
                </a:cubicBezTo>
                <a:cubicBezTo>
                  <a:pt x="9576" y="187804"/>
                  <a:pt x="5195" y="172386"/>
                  <a:pt x="2596" y="157832"/>
                </a:cubicBezTo>
                <a:lnTo>
                  <a:pt x="0" y="115932"/>
                </a:lnTo>
                <a:lnTo>
                  <a:pt x="0" y="115932"/>
                </a:lnTo>
                <a:lnTo>
                  <a:pt x="0" y="115931"/>
                </a:lnTo>
                <a:lnTo>
                  <a:pt x="0" y="115928"/>
                </a:lnTo>
                <a:lnTo>
                  <a:pt x="1" y="115928"/>
                </a:lnTo>
                <a:lnTo>
                  <a:pt x="7828" y="84611"/>
                </a:lnTo>
                <a:cubicBezTo>
                  <a:pt x="12313" y="75006"/>
                  <a:pt x="18663" y="66256"/>
                  <a:pt x="26848" y="58414"/>
                </a:cubicBezTo>
                <a:cubicBezTo>
                  <a:pt x="33579" y="51962"/>
                  <a:pt x="40297" y="45231"/>
                  <a:pt x="47041" y="38487"/>
                </a:cubicBezTo>
                <a:cubicBezTo>
                  <a:pt x="53924" y="31591"/>
                  <a:pt x="60820" y="24695"/>
                  <a:pt x="67704" y="18091"/>
                </a:cubicBezTo>
                <a:cubicBezTo>
                  <a:pt x="79706" y="6077"/>
                  <a:pt x="94704" y="0"/>
                  <a:pt x="109773"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88" name="Freeform 87">
            <a:extLst>
              <a:ext uri="{FF2B5EF4-FFF2-40B4-BE49-F238E27FC236}">
                <a16:creationId xmlns:a16="http://schemas.microsoft.com/office/drawing/2014/main" xmlns="" id="{CB59A296-397A-C24F-BCDF-AFE67AF62A42}"/>
              </a:ext>
            </a:extLst>
          </p:cNvPr>
          <p:cNvSpPr/>
          <p:nvPr/>
        </p:nvSpPr>
        <p:spPr>
          <a:xfrm>
            <a:off x="8983641" y="4524256"/>
            <a:ext cx="483895" cy="472378"/>
          </a:xfrm>
          <a:custGeom>
            <a:avLst/>
            <a:gdLst>
              <a:gd name="connsiteX0" fmla="*/ 263203 w 533405"/>
              <a:gd name="connsiteY0" fmla="*/ 1 h 520710"/>
              <a:gd name="connsiteX1" fmla="*/ 266683 w 533405"/>
              <a:gd name="connsiteY1" fmla="*/ 90 h 520710"/>
              <a:gd name="connsiteX2" fmla="*/ 266734 w 533405"/>
              <a:gd name="connsiteY2" fmla="*/ 90 h 520710"/>
              <a:gd name="connsiteX3" fmla="*/ 266734 w 533405"/>
              <a:gd name="connsiteY3" fmla="*/ 38241 h 520710"/>
              <a:gd name="connsiteX4" fmla="*/ 266670 w 533405"/>
              <a:gd name="connsiteY4" fmla="*/ 38241 h 520710"/>
              <a:gd name="connsiteX5" fmla="*/ 264562 w 533405"/>
              <a:gd name="connsiteY5" fmla="*/ 38126 h 520710"/>
              <a:gd name="connsiteX6" fmla="*/ 263203 w 533405"/>
              <a:gd name="connsiteY6" fmla="*/ 38101 h 520710"/>
              <a:gd name="connsiteX7" fmla="*/ 178558 w 533405"/>
              <a:gd name="connsiteY7" fmla="*/ 124575 h 520710"/>
              <a:gd name="connsiteX8" fmla="*/ 178494 w 533405"/>
              <a:gd name="connsiteY8" fmla="*/ 125845 h 520710"/>
              <a:gd name="connsiteX9" fmla="*/ 178342 w 533405"/>
              <a:gd name="connsiteY9" fmla="*/ 127115 h 520710"/>
              <a:gd name="connsiteX10" fmla="*/ 213559 w 533405"/>
              <a:gd name="connsiteY10" fmla="*/ 255144 h 520710"/>
              <a:gd name="connsiteX11" fmla="*/ 231072 w 533405"/>
              <a:gd name="connsiteY11" fmla="*/ 269762 h 520710"/>
              <a:gd name="connsiteX12" fmla="*/ 189112 w 533405"/>
              <a:gd name="connsiteY12" fmla="*/ 284392 h 520710"/>
              <a:gd name="connsiteX13" fmla="*/ 140483 w 533405"/>
              <a:gd name="connsiteY13" fmla="*/ 122683 h 520710"/>
              <a:gd name="connsiteX14" fmla="*/ 263203 w 533405"/>
              <a:gd name="connsiteY14" fmla="*/ 1 h 520710"/>
              <a:gd name="connsiteX15" fmla="*/ 270285 w 533405"/>
              <a:gd name="connsiteY15" fmla="*/ 0 h 520710"/>
              <a:gd name="connsiteX16" fmla="*/ 392904 w 533405"/>
              <a:gd name="connsiteY16" fmla="*/ 122682 h 520710"/>
              <a:gd name="connsiteX17" fmla="*/ 377838 w 533405"/>
              <a:gd name="connsiteY17" fmla="*/ 237452 h 520710"/>
              <a:gd name="connsiteX18" fmla="*/ 344264 w 533405"/>
              <a:gd name="connsiteY18" fmla="*/ 284390 h 520710"/>
              <a:gd name="connsiteX19" fmla="*/ 346321 w 533405"/>
              <a:gd name="connsiteY19" fmla="*/ 294091 h 520710"/>
              <a:gd name="connsiteX20" fmla="*/ 364583 w 533405"/>
              <a:gd name="connsiteY20" fmla="*/ 338046 h 520710"/>
              <a:gd name="connsiteX21" fmla="*/ 480014 w 533405"/>
              <a:gd name="connsiteY21" fmla="*/ 403438 h 520710"/>
              <a:gd name="connsiteX22" fmla="*/ 533405 w 533405"/>
              <a:gd name="connsiteY22" fmla="*/ 487944 h 520710"/>
              <a:gd name="connsiteX23" fmla="*/ 497349 w 533405"/>
              <a:gd name="connsiteY23" fmla="*/ 520710 h 520710"/>
              <a:gd name="connsiteX24" fmla="*/ 266730 w 533405"/>
              <a:gd name="connsiteY24" fmla="*/ 520710 h 520710"/>
              <a:gd name="connsiteX25" fmla="*/ 266730 w 533405"/>
              <a:gd name="connsiteY25" fmla="*/ 520700 h 520710"/>
              <a:gd name="connsiteX26" fmla="*/ 36043 w 533405"/>
              <a:gd name="connsiteY26" fmla="*/ 520700 h 520710"/>
              <a:gd name="connsiteX27" fmla="*/ 0 w 533405"/>
              <a:gd name="connsiteY27" fmla="*/ 488176 h 520710"/>
              <a:gd name="connsiteX28" fmla="*/ 53378 w 533405"/>
              <a:gd name="connsiteY28" fmla="*/ 403441 h 520710"/>
              <a:gd name="connsiteX29" fmla="*/ 168796 w 533405"/>
              <a:gd name="connsiteY29" fmla="*/ 338049 h 520710"/>
              <a:gd name="connsiteX30" fmla="*/ 186474 w 533405"/>
              <a:gd name="connsiteY30" fmla="*/ 294691 h 520710"/>
              <a:gd name="connsiteX31" fmla="*/ 189116 w 533405"/>
              <a:gd name="connsiteY31" fmla="*/ 284391 h 520710"/>
              <a:gd name="connsiteX32" fmla="*/ 231076 w 533405"/>
              <a:gd name="connsiteY32" fmla="*/ 269761 h 520710"/>
              <a:gd name="connsiteX33" fmla="*/ 226454 w 533405"/>
              <a:gd name="connsiteY33" fmla="*/ 292100 h 520710"/>
              <a:gd name="connsiteX34" fmla="*/ 224130 w 533405"/>
              <a:gd name="connsiteY34" fmla="*/ 301536 h 520710"/>
              <a:gd name="connsiteX35" fmla="*/ 223622 w 533405"/>
              <a:gd name="connsiteY35" fmla="*/ 303314 h 520710"/>
              <a:gd name="connsiteX36" fmla="*/ 186626 w 533405"/>
              <a:gd name="connsiteY36" fmla="*/ 371729 h 520710"/>
              <a:gd name="connsiteX37" fmla="*/ 72822 w 533405"/>
              <a:gd name="connsiteY37" fmla="*/ 436207 h 520710"/>
              <a:gd name="connsiteX38" fmla="*/ 38875 w 533405"/>
              <a:gd name="connsiteY38" fmla="*/ 482600 h 520710"/>
              <a:gd name="connsiteX39" fmla="*/ 266738 w 533405"/>
              <a:gd name="connsiteY39" fmla="*/ 482600 h 520710"/>
              <a:gd name="connsiteX40" fmla="*/ 266738 w 533405"/>
              <a:gd name="connsiteY40" fmla="*/ 482610 h 520710"/>
              <a:gd name="connsiteX41" fmla="*/ 494593 w 533405"/>
              <a:gd name="connsiteY41" fmla="*/ 482610 h 520710"/>
              <a:gd name="connsiteX42" fmla="*/ 460773 w 533405"/>
              <a:gd name="connsiteY42" fmla="*/ 436319 h 520710"/>
              <a:gd name="connsiteX43" fmla="*/ 346753 w 533405"/>
              <a:gd name="connsiteY43" fmla="*/ 371739 h 520710"/>
              <a:gd name="connsiteX44" fmla="*/ 309123 w 533405"/>
              <a:gd name="connsiteY44" fmla="*/ 302537 h 520710"/>
              <a:gd name="connsiteX45" fmla="*/ 308970 w 533405"/>
              <a:gd name="connsiteY45" fmla="*/ 301953 h 520710"/>
              <a:gd name="connsiteX46" fmla="*/ 306456 w 533405"/>
              <a:gd name="connsiteY46" fmla="*/ 289354 h 520710"/>
              <a:gd name="connsiteX47" fmla="*/ 303726 w 533405"/>
              <a:gd name="connsiteY47" fmla="*/ 268581 h 520710"/>
              <a:gd name="connsiteX48" fmla="*/ 303724 w 533405"/>
              <a:gd name="connsiteY48" fmla="*/ 268580 h 520710"/>
              <a:gd name="connsiteX49" fmla="*/ 303726 w 533405"/>
              <a:gd name="connsiteY49" fmla="*/ 268579 h 520710"/>
              <a:gd name="connsiteX50" fmla="*/ 303725 w 533405"/>
              <a:gd name="connsiteY50" fmla="*/ 268577 h 520710"/>
              <a:gd name="connsiteX51" fmla="*/ 303727 w 533405"/>
              <a:gd name="connsiteY51" fmla="*/ 268578 h 520710"/>
              <a:gd name="connsiteX52" fmla="*/ 319828 w 533405"/>
              <a:gd name="connsiteY52" fmla="*/ 255143 h 520710"/>
              <a:gd name="connsiteX53" fmla="*/ 355020 w 533405"/>
              <a:gd name="connsiteY53" fmla="*/ 127013 h 520710"/>
              <a:gd name="connsiteX54" fmla="*/ 354893 w 533405"/>
              <a:gd name="connsiteY54" fmla="*/ 125844 h 520710"/>
              <a:gd name="connsiteX55" fmla="*/ 354817 w 533405"/>
              <a:gd name="connsiteY55" fmla="*/ 124574 h 520710"/>
              <a:gd name="connsiteX56" fmla="*/ 270285 w 533405"/>
              <a:gd name="connsiteY56" fmla="*/ 38100 h 520710"/>
              <a:gd name="connsiteX57" fmla="*/ 268698 w 533405"/>
              <a:gd name="connsiteY57" fmla="*/ 38138 h 520710"/>
              <a:gd name="connsiteX58" fmla="*/ 266742 w 533405"/>
              <a:gd name="connsiteY58" fmla="*/ 38240 h 520710"/>
              <a:gd name="connsiteX59" fmla="*/ 266742 w 533405"/>
              <a:gd name="connsiteY59" fmla="*/ 89 h 520710"/>
              <a:gd name="connsiteX60" fmla="*/ 270285 w 533405"/>
              <a:gd name="connsiteY60" fmla="*/ 0 h 520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33405" h="520710">
                <a:moveTo>
                  <a:pt x="263203" y="1"/>
                </a:moveTo>
                <a:cubicBezTo>
                  <a:pt x="264791" y="1"/>
                  <a:pt x="265972" y="52"/>
                  <a:pt x="266683" y="90"/>
                </a:cubicBezTo>
                <a:lnTo>
                  <a:pt x="266734" y="90"/>
                </a:lnTo>
                <a:lnTo>
                  <a:pt x="266734" y="38241"/>
                </a:lnTo>
                <a:lnTo>
                  <a:pt x="266670" y="38241"/>
                </a:lnTo>
                <a:lnTo>
                  <a:pt x="264562" y="38126"/>
                </a:lnTo>
                <a:cubicBezTo>
                  <a:pt x="264283" y="38114"/>
                  <a:pt x="263813" y="38101"/>
                  <a:pt x="263203" y="38101"/>
                </a:cubicBezTo>
                <a:cubicBezTo>
                  <a:pt x="190686" y="38101"/>
                  <a:pt x="179853" y="98578"/>
                  <a:pt x="178558" y="124575"/>
                </a:cubicBezTo>
                <a:lnTo>
                  <a:pt x="178494" y="125845"/>
                </a:lnTo>
                <a:lnTo>
                  <a:pt x="178342" y="127115"/>
                </a:lnTo>
                <a:cubicBezTo>
                  <a:pt x="175548" y="152134"/>
                  <a:pt x="176412" y="224156"/>
                  <a:pt x="213559" y="255144"/>
                </a:cubicBezTo>
                <a:lnTo>
                  <a:pt x="231072" y="269762"/>
                </a:lnTo>
                <a:lnTo>
                  <a:pt x="189112" y="284392"/>
                </a:lnTo>
                <a:cubicBezTo>
                  <a:pt x="127555" y="233008"/>
                  <a:pt x="140483" y="122683"/>
                  <a:pt x="140483" y="122683"/>
                </a:cubicBezTo>
                <a:cubicBezTo>
                  <a:pt x="146211" y="7405"/>
                  <a:pt x="241677" y="1"/>
                  <a:pt x="263203" y="1"/>
                </a:cubicBezTo>
                <a:close/>
                <a:moveTo>
                  <a:pt x="270285" y="0"/>
                </a:moveTo>
                <a:cubicBezTo>
                  <a:pt x="292231" y="0"/>
                  <a:pt x="387163" y="7404"/>
                  <a:pt x="392904" y="122682"/>
                </a:cubicBezTo>
                <a:cubicBezTo>
                  <a:pt x="392904" y="122682"/>
                  <a:pt x="400176" y="184747"/>
                  <a:pt x="377838" y="237452"/>
                </a:cubicBezTo>
                <a:lnTo>
                  <a:pt x="344264" y="284390"/>
                </a:lnTo>
                <a:lnTo>
                  <a:pt x="346321" y="294091"/>
                </a:lnTo>
                <a:cubicBezTo>
                  <a:pt x="349394" y="309852"/>
                  <a:pt x="355338" y="333385"/>
                  <a:pt x="364583" y="338046"/>
                </a:cubicBezTo>
                <a:cubicBezTo>
                  <a:pt x="364583" y="338046"/>
                  <a:pt x="420921" y="368412"/>
                  <a:pt x="480014" y="403438"/>
                </a:cubicBezTo>
                <a:cubicBezTo>
                  <a:pt x="520463" y="427073"/>
                  <a:pt x="530814" y="452841"/>
                  <a:pt x="533405" y="487944"/>
                </a:cubicBezTo>
                <a:cubicBezTo>
                  <a:pt x="531563" y="506308"/>
                  <a:pt x="516221" y="520710"/>
                  <a:pt x="497349" y="520710"/>
                </a:cubicBezTo>
                <a:lnTo>
                  <a:pt x="266730" y="520710"/>
                </a:lnTo>
                <a:lnTo>
                  <a:pt x="266730" y="520700"/>
                </a:lnTo>
                <a:lnTo>
                  <a:pt x="36043" y="520700"/>
                </a:lnTo>
                <a:cubicBezTo>
                  <a:pt x="17234" y="520700"/>
                  <a:pt x="1943" y="506425"/>
                  <a:pt x="0" y="488176"/>
                </a:cubicBezTo>
                <a:cubicBezTo>
                  <a:pt x="2654" y="452959"/>
                  <a:pt x="13399" y="427127"/>
                  <a:pt x="53378" y="403441"/>
                </a:cubicBezTo>
                <a:cubicBezTo>
                  <a:pt x="112484" y="368415"/>
                  <a:pt x="168796" y="338049"/>
                  <a:pt x="168796" y="338049"/>
                </a:cubicBezTo>
                <a:cubicBezTo>
                  <a:pt x="178029" y="333375"/>
                  <a:pt x="183388" y="310452"/>
                  <a:pt x="186474" y="294691"/>
                </a:cubicBezTo>
                <a:cubicBezTo>
                  <a:pt x="187693" y="290017"/>
                  <a:pt x="188062" y="289522"/>
                  <a:pt x="189116" y="284391"/>
                </a:cubicBezTo>
                <a:lnTo>
                  <a:pt x="231076" y="269761"/>
                </a:lnTo>
                <a:lnTo>
                  <a:pt x="226454" y="292100"/>
                </a:lnTo>
                <a:cubicBezTo>
                  <a:pt x="225450" y="296914"/>
                  <a:pt x="224892" y="298869"/>
                  <a:pt x="224130" y="301536"/>
                </a:cubicBezTo>
                <a:cubicBezTo>
                  <a:pt x="223977" y="302057"/>
                  <a:pt x="223812" y="302616"/>
                  <a:pt x="223622" y="303314"/>
                </a:cubicBezTo>
                <a:cubicBezTo>
                  <a:pt x="217094" y="336233"/>
                  <a:pt x="208166" y="360477"/>
                  <a:pt x="186626" y="371729"/>
                </a:cubicBezTo>
                <a:cubicBezTo>
                  <a:pt x="182270" y="374079"/>
                  <a:pt x="128435" y="403251"/>
                  <a:pt x="72822" y="436207"/>
                </a:cubicBezTo>
                <a:cubicBezTo>
                  <a:pt x="48641" y="450546"/>
                  <a:pt x="41504" y="462953"/>
                  <a:pt x="38875" y="482600"/>
                </a:cubicBezTo>
                <a:lnTo>
                  <a:pt x="266738" y="482600"/>
                </a:lnTo>
                <a:lnTo>
                  <a:pt x="266738" y="482610"/>
                </a:lnTo>
                <a:lnTo>
                  <a:pt x="494593" y="482610"/>
                </a:lnTo>
                <a:cubicBezTo>
                  <a:pt x="492041" y="462519"/>
                  <a:pt x="485170" y="450593"/>
                  <a:pt x="460773" y="436319"/>
                </a:cubicBezTo>
                <a:cubicBezTo>
                  <a:pt x="404944" y="403248"/>
                  <a:pt x="351045" y="374051"/>
                  <a:pt x="346753" y="371739"/>
                </a:cubicBezTo>
                <a:cubicBezTo>
                  <a:pt x="328122" y="361986"/>
                  <a:pt x="316819" y="341196"/>
                  <a:pt x="309123" y="302537"/>
                </a:cubicBezTo>
                <a:lnTo>
                  <a:pt x="308970" y="301953"/>
                </a:lnTo>
                <a:cubicBezTo>
                  <a:pt x="308246" y="299209"/>
                  <a:pt x="307268" y="295463"/>
                  <a:pt x="306456" y="289354"/>
                </a:cubicBezTo>
                <a:lnTo>
                  <a:pt x="303726" y="268581"/>
                </a:lnTo>
                <a:lnTo>
                  <a:pt x="303724" y="268580"/>
                </a:lnTo>
                <a:lnTo>
                  <a:pt x="303726" y="268579"/>
                </a:lnTo>
                <a:lnTo>
                  <a:pt x="303725" y="268577"/>
                </a:lnTo>
                <a:lnTo>
                  <a:pt x="303727" y="268578"/>
                </a:lnTo>
                <a:lnTo>
                  <a:pt x="319828" y="255143"/>
                </a:lnTo>
                <a:cubicBezTo>
                  <a:pt x="356963" y="224155"/>
                  <a:pt x="357826" y="152133"/>
                  <a:pt x="355020" y="127013"/>
                </a:cubicBezTo>
                <a:lnTo>
                  <a:pt x="354893" y="125844"/>
                </a:lnTo>
                <a:lnTo>
                  <a:pt x="354817" y="124574"/>
                </a:lnTo>
                <a:cubicBezTo>
                  <a:pt x="351083" y="49340"/>
                  <a:pt x="300245" y="38100"/>
                  <a:pt x="270285" y="38100"/>
                </a:cubicBezTo>
                <a:cubicBezTo>
                  <a:pt x="269574" y="38100"/>
                  <a:pt x="269041" y="38113"/>
                  <a:pt x="268698" y="38138"/>
                </a:cubicBezTo>
                <a:lnTo>
                  <a:pt x="266742" y="38240"/>
                </a:lnTo>
                <a:lnTo>
                  <a:pt x="266742" y="89"/>
                </a:lnTo>
                <a:cubicBezTo>
                  <a:pt x="267491" y="51"/>
                  <a:pt x="268685" y="0"/>
                  <a:pt x="270285"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89" name="Freeform 88">
            <a:extLst>
              <a:ext uri="{FF2B5EF4-FFF2-40B4-BE49-F238E27FC236}">
                <a16:creationId xmlns:a16="http://schemas.microsoft.com/office/drawing/2014/main" xmlns="" id="{CDDC745F-BCBB-BC43-84CC-6999570DFC14}"/>
              </a:ext>
            </a:extLst>
          </p:cNvPr>
          <p:cNvSpPr/>
          <p:nvPr/>
        </p:nvSpPr>
        <p:spPr>
          <a:xfrm>
            <a:off x="10005691" y="4553064"/>
            <a:ext cx="553017" cy="414763"/>
          </a:xfrm>
          <a:custGeom>
            <a:avLst/>
            <a:gdLst>
              <a:gd name="connsiteX0" fmla="*/ 38100 w 609600"/>
              <a:gd name="connsiteY0" fmla="*/ 60770 h 457200"/>
              <a:gd name="connsiteX1" fmla="*/ 38100 w 609600"/>
              <a:gd name="connsiteY1" fmla="*/ 419100 h 457200"/>
              <a:gd name="connsiteX2" fmla="*/ 571500 w 609600"/>
              <a:gd name="connsiteY2" fmla="*/ 419100 h 457200"/>
              <a:gd name="connsiteX3" fmla="*/ 571500 w 609600"/>
              <a:gd name="connsiteY3" fmla="*/ 60770 h 457200"/>
              <a:gd name="connsiteX4" fmla="*/ 318275 w 609600"/>
              <a:gd name="connsiteY4" fmla="*/ 314008 h 457200"/>
              <a:gd name="connsiteX5" fmla="*/ 304800 w 609600"/>
              <a:gd name="connsiteY5" fmla="*/ 319583 h 457200"/>
              <a:gd name="connsiteX6" fmla="*/ 291325 w 609600"/>
              <a:gd name="connsiteY6" fmla="*/ 314008 h 457200"/>
              <a:gd name="connsiteX7" fmla="*/ 69304 w 609600"/>
              <a:gd name="connsiteY7" fmla="*/ 38099 h 457200"/>
              <a:gd name="connsiteX8" fmla="*/ 304800 w 609600"/>
              <a:gd name="connsiteY8" fmla="*/ 273595 h 457200"/>
              <a:gd name="connsiteX9" fmla="*/ 540296 w 609600"/>
              <a:gd name="connsiteY9" fmla="*/ 38099 h 457200"/>
              <a:gd name="connsiteX10" fmla="*/ 38100 w 609600"/>
              <a:gd name="connsiteY10" fmla="*/ 0 h 457200"/>
              <a:gd name="connsiteX11" fmla="*/ 571500 w 609600"/>
              <a:gd name="connsiteY11" fmla="*/ 0 h 457200"/>
              <a:gd name="connsiteX12" fmla="*/ 609600 w 609600"/>
              <a:gd name="connsiteY12" fmla="*/ 38100 h 457200"/>
              <a:gd name="connsiteX13" fmla="*/ 609600 w 609600"/>
              <a:gd name="connsiteY13" fmla="*/ 419100 h 457200"/>
              <a:gd name="connsiteX14" fmla="*/ 571500 w 609600"/>
              <a:gd name="connsiteY14" fmla="*/ 457200 h 457200"/>
              <a:gd name="connsiteX15" fmla="*/ 38100 w 609600"/>
              <a:gd name="connsiteY15" fmla="*/ 457200 h 457200"/>
              <a:gd name="connsiteX16" fmla="*/ 0 w 609600"/>
              <a:gd name="connsiteY16" fmla="*/ 419100 h 457200"/>
              <a:gd name="connsiteX17" fmla="*/ 0 w 609600"/>
              <a:gd name="connsiteY17" fmla="*/ 38100 h 457200"/>
              <a:gd name="connsiteX18" fmla="*/ 38100 w 609600"/>
              <a:gd name="connsiteY18"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9600" h="457200">
                <a:moveTo>
                  <a:pt x="38100" y="60770"/>
                </a:moveTo>
                <a:lnTo>
                  <a:pt x="38100" y="419100"/>
                </a:lnTo>
                <a:lnTo>
                  <a:pt x="571500" y="419100"/>
                </a:lnTo>
                <a:lnTo>
                  <a:pt x="571500" y="60770"/>
                </a:lnTo>
                <a:lnTo>
                  <a:pt x="318275" y="314008"/>
                </a:lnTo>
                <a:cubicBezTo>
                  <a:pt x="314554" y="317729"/>
                  <a:pt x="309677" y="319583"/>
                  <a:pt x="304800" y="319583"/>
                </a:cubicBezTo>
                <a:cubicBezTo>
                  <a:pt x="299923" y="319583"/>
                  <a:pt x="295046" y="317729"/>
                  <a:pt x="291325" y="314008"/>
                </a:cubicBezTo>
                <a:close/>
                <a:moveTo>
                  <a:pt x="69304" y="38099"/>
                </a:moveTo>
                <a:lnTo>
                  <a:pt x="304800" y="273595"/>
                </a:lnTo>
                <a:lnTo>
                  <a:pt x="540296" y="38099"/>
                </a:lnTo>
                <a:close/>
                <a:moveTo>
                  <a:pt x="38100" y="0"/>
                </a:moveTo>
                <a:lnTo>
                  <a:pt x="571500" y="0"/>
                </a:lnTo>
                <a:cubicBezTo>
                  <a:pt x="592455" y="0"/>
                  <a:pt x="609600" y="17145"/>
                  <a:pt x="609600" y="38100"/>
                </a:cubicBezTo>
                <a:lnTo>
                  <a:pt x="609600" y="419100"/>
                </a:lnTo>
                <a:cubicBezTo>
                  <a:pt x="609600" y="440042"/>
                  <a:pt x="592455" y="457200"/>
                  <a:pt x="571500" y="457200"/>
                </a:cubicBezTo>
                <a:lnTo>
                  <a:pt x="38100" y="457200"/>
                </a:lnTo>
                <a:cubicBezTo>
                  <a:pt x="17145" y="457200"/>
                  <a:pt x="0" y="440042"/>
                  <a:pt x="0" y="419100"/>
                </a:cubicBezTo>
                <a:lnTo>
                  <a:pt x="0" y="38100"/>
                </a:lnTo>
                <a:cubicBezTo>
                  <a:pt x="0" y="17145"/>
                  <a:pt x="17145" y="0"/>
                  <a:pt x="38100"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90" name="Freeform 89">
            <a:extLst>
              <a:ext uri="{FF2B5EF4-FFF2-40B4-BE49-F238E27FC236}">
                <a16:creationId xmlns:a16="http://schemas.microsoft.com/office/drawing/2014/main" xmlns="" id="{ACFBAF1D-E0BA-014E-AA21-BF384E1AD512}"/>
              </a:ext>
            </a:extLst>
          </p:cNvPr>
          <p:cNvSpPr/>
          <p:nvPr/>
        </p:nvSpPr>
        <p:spPr>
          <a:xfrm>
            <a:off x="11096863" y="4483937"/>
            <a:ext cx="553017" cy="553017"/>
          </a:xfrm>
          <a:custGeom>
            <a:avLst/>
            <a:gdLst>
              <a:gd name="connsiteX0" fmla="*/ 151130 w 609600"/>
              <a:gd name="connsiteY0" fmla="*/ 466090 h 609600"/>
              <a:gd name="connsiteX1" fmla="*/ 114300 w 609600"/>
              <a:gd name="connsiteY1" fmla="*/ 495300 h 609600"/>
              <a:gd name="connsiteX2" fmla="*/ 226060 w 609600"/>
              <a:gd name="connsiteY2" fmla="*/ 562610 h 609600"/>
              <a:gd name="connsiteX3" fmla="*/ 151130 w 609600"/>
              <a:gd name="connsiteY3" fmla="*/ 466090 h 609600"/>
              <a:gd name="connsiteX4" fmla="*/ 459738 w 609600"/>
              <a:gd name="connsiteY4" fmla="*/ 466087 h 609600"/>
              <a:gd name="connsiteX5" fmla="*/ 384808 w 609600"/>
              <a:gd name="connsiteY5" fmla="*/ 562607 h 609600"/>
              <a:gd name="connsiteX6" fmla="*/ 496568 w 609600"/>
              <a:gd name="connsiteY6" fmla="*/ 495297 h 609600"/>
              <a:gd name="connsiteX7" fmla="*/ 459738 w 609600"/>
              <a:gd name="connsiteY7" fmla="*/ 466087 h 609600"/>
              <a:gd name="connsiteX8" fmla="*/ 321308 w 609600"/>
              <a:gd name="connsiteY8" fmla="*/ 419102 h 609600"/>
              <a:gd name="connsiteX9" fmla="*/ 321308 w 609600"/>
              <a:gd name="connsiteY9" fmla="*/ 567692 h 609600"/>
              <a:gd name="connsiteX10" fmla="*/ 427988 w 609600"/>
              <a:gd name="connsiteY10" fmla="*/ 448312 h 609600"/>
              <a:gd name="connsiteX11" fmla="*/ 321308 w 609600"/>
              <a:gd name="connsiteY11" fmla="*/ 419102 h 609600"/>
              <a:gd name="connsiteX12" fmla="*/ 287015 w 609600"/>
              <a:gd name="connsiteY12" fmla="*/ 419100 h 609600"/>
              <a:gd name="connsiteX13" fmla="*/ 180335 w 609600"/>
              <a:gd name="connsiteY13" fmla="*/ 448310 h 609600"/>
              <a:gd name="connsiteX14" fmla="*/ 287015 w 609600"/>
              <a:gd name="connsiteY14" fmla="*/ 566433 h 609600"/>
              <a:gd name="connsiteX15" fmla="*/ 321308 w 609600"/>
              <a:gd name="connsiteY15" fmla="*/ 322590 h 609600"/>
              <a:gd name="connsiteX16" fmla="*/ 321308 w 609600"/>
              <a:gd name="connsiteY16" fmla="*/ 384807 h 609600"/>
              <a:gd name="connsiteX17" fmla="*/ 441958 w 609600"/>
              <a:gd name="connsiteY17" fmla="*/ 417840 h 609600"/>
              <a:gd name="connsiteX18" fmla="*/ 462278 w 609600"/>
              <a:gd name="connsiteY18" fmla="*/ 322590 h 609600"/>
              <a:gd name="connsiteX19" fmla="*/ 497836 w 609600"/>
              <a:gd name="connsiteY19" fmla="*/ 321307 h 609600"/>
              <a:gd name="connsiteX20" fmla="*/ 473706 w 609600"/>
              <a:gd name="connsiteY20" fmla="*/ 434337 h 609600"/>
              <a:gd name="connsiteX21" fmla="*/ 518156 w 609600"/>
              <a:gd name="connsiteY21" fmla="*/ 468640 h 609600"/>
              <a:gd name="connsiteX22" fmla="*/ 574036 w 609600"/>
              <a:gd name="connsiteY22" fmla="*/ 321307 h 609600"/>
              <a:gd name="connsiteX23" fmla="*/ 146050 w 609600"/>
              <a:gd name="connsiteY23" fmla="*/ 321307 h 609600"/>
              <a:gd name="connsiteX24" fmla="*/ 166370 w 609600"/>
              <a:gd name="connsiteY24" fmla="*/ 416557 h 609600"/>
              <a:gd name="connsiteX25" fmla="*/ 287020 w 609600"/>
              <a:gd name="connsiteY25" fmla="*/ 383537 h 609600"/>
              <a:gd name="connsiteX26" fmla="*/ 287020 w 609600"/>
              <a:gd name="connsiteY26" fmla="*/ 321307 h 609600"/>
              <a:gd name="connsiteX27" fmla="*/ 35558 w 609600"/>
              <a:gd name="connsiteY27" fmla="*/ 321307 h 609600"/>
              <a:gd name="connsiteX28" fmla="*/ 91438 w 609600"/>
              <a:gd name="connsiteY28" fmla="*/ 468640 h 609600"/>
              <a:gd name="connsiteX29" fmla="*/ 135888 w 609600"/>
              <a:gd name="connsiteY29" fmla="*/ 434337 h 609600"/>
              <a:gd name="connsiteX30" fmla="*/ 111758 w 609600"/>
              <a:gd name="connsiteY30" fmla="*/ 321307 h 609600"/>
              <a:gd name="connsiteX31" fmla="*/ 441958 w 609600"/>
              <a:gd name="connsiteY31" fmla="*/ 191772 h 609600"/>
              <a:gd name="connsiteX32" fmla="*/ 321308 w 609600"/>
              <a:gd name="connsiteY32" fmla="*/ 224792 h 609600"/>
              <a:gd name="connsiteX33" fmla="*/ 321308 w 609600"/>
              <a:gd name="connsiteY33" fmla="*/ 287022 h 609600"/>
              <a:gd name="connsiteX34" fmla="*/ 462278 w 609600"/>
              <a:gd name="connsiteY34" fmla="*/ 287022 h 609600"/>
              <a:gd name="connsiteX35" fmla="*/ 441958 w 609600"/>
              <a:gd name="connsiteY35" fmla="*/ 191772 h 609600"/>
              <a:gd name="connsiteX36" fmla="*/ 166365 w 609600"/>
              <a:gd name="connsiteY36" fmla="*/ 191772 h 609600"/>
              <a:gd name="connsiteX37" fmla="*/ 146045 w 609600"/>
              <a:gd name="connsiteY37" fmla="*/ 287022 h 609600"/>
              <a:gd name="connsiteX38" fmla="*/ 287015 w 609600"/>
              <a:gd name="connsiteY38" fmla="*/ 287022 h 609600"/>
              <a:gd name="connsiteX39" fmla="*/ 287015 w 609600"/>
              <a:gd name="connsiteY39" fmla="*/ 224792 h 609600"/>
              <a:gd name="connsiteX40" fmla="*/ 166365 w 609600"/>
              <a:gd name="connsiteY40" fmla="*/ 191772 h 609600"/>
              <a:gd name="connsiteX41" fmla="*/ 518156 w 609600"/>
              <a:gd name="connsiteY41" fmla="*/ 139701 h 609600"/>
              <a:gd name="connsiteX42" fmla="*/ 473706 w 609600"/>
              <a:gd name="connsiteY42" fmla="*/ 173991 h 609600"/>
              <a:gd name="connsiteX43" fmla="*/ 497836 w 609600"/>
              <a:gd name="connsiteY43" fmla="*/ 287021 h 609600"/>
              <a:gd name="connsiteX44" fmla="*/ 574036 w 609600"/>
              <a:gd name="connsiteY44" fmla="*/ 287021 h 609600"/>
              <a:gd name="connsiteX45" fmla="*/ 518156 w 609600"/>
              <a:gd name="connsiteY45" fmla="*/ 139701 h 609600"/>
              <a:gd name="connsiteX46" fmla="*/ 91438 w 609600"/>
              <a:gd name="connsiteY46" fmla="*/ 139701 h 609600"/>
              <a:gd name="connsiteX47" fmla="*/ 35558 w 609600"/>
              <a:gd name="connsiteY47" fmla="*/ 287021 h 609600"/>
              <a:gd name="connsiteX48" fmla="*/ 111758 w 609600"/>
              <a:gd name="connsiteY48" fmla="*/ 287021 h 609600"/>
              <a:gd name="connsiteX49" fmla="*/ 137158 w 609600"/>
              <a:gd name="connsiteY49" fmla="*/ 173991 h 609600"/>
              <a:gd name="connsiteX50" fmla="*/ 91438 w 609600"/>
              <a:gd name="connsiteY50" fmla="*/ 139701 h 609600"/>
              <a:gd name="connsiteX51" fmla="*/ 226058 w 609600"/>
              <a:gd name="connsiteY51" fmla="*/ 46992 h 609600"/>
              <a:gd name="connsiteX52" fmla="*/ 113028 w 609600"/>
              <a:gd name="connsiteY52" fmla="*/ 114302 h 609600"/>
              <a:gd name="connsiteX53" fmla="*/ 151128 w 609600"/>
              <a:gd name="connsiteY53" fmla="*/ 143512 h 609600"/>
              <a:gd name="connsiteX54" fmla="*/ 226058 w 609600"/>
              <a:gd name="connsiteY54" fmla="*/ 46992 h 609600"/>
              <a:gd name="connsiteX55" fmla="*/ 384805 w 609600"/>
              <a:gd name="connsiteY55" fmla="*/ 46990 h 609600"/>
              <a:gd name="connsiteX56" fmla="*/ 459735 w 609600"/>
              <a:gd name="connsiteY56" fmla="*/ 143510 h 609600"/>
              <a:gd name="connsiteX57" fmla="*/ 496565 w 609600"/>
              <a:gd name="connsiteY57" fmla="*/ 114300 h 609600"/>
              <a:gd name="connsiteX58" fmla="*/ 384805 w 609600"/>
              <a:gd name="connsiteY58" fmla="*/ 46990 h 609600"/>
              <a:gd name="connsiteX59" fmla="*/ 287015 w 609600"/>
              <a:gd name="connsiteY59" fmla="*/ 41914 h 609600"/>
              <a:gd name="connsiteX60" fmla="*/ 180335 w 609600"/>
              <a:gd name="connsiteY60" fmla="*/ 161294 h 609600"/>
              <a:gd name="connsiteX61" fmla="*/ 287015 w 609600"/>
              <a:gd name="connsiteY61" fmla="*/ 190504 h 609600"/>
              <a:gd name="connsiteX62" fmla="*/ 321308 w 609600"/>
              <a:gd name="connsiteY62" fmla="*/ 41910 h 609600"/>
              <a:gd name="connsiteX63" fmla="*/ 321308 w 609600"/>
              <a:gd name="connsiteY63" fmla="*/ 190500 h 609600"/>
              <a:gd name="connsiteX64" fmla="*/ 427988 w 609600"/>
              <a:gd name="connsiteY64" fmla="*/ 160020 h 609600"/>
              <a:gd name="connsiteX65" fmla="*/ 321308 w 609600"/>
              <a:gd name="connsiteY65" fmla="*/ 41910 h 609600"/>
              <a:gd name="connsiteX66" fmla="*/ 304800 w 609600"/>
              <a:gd name="connsiteY66" fmla="*/ 0 h 609600"/>
              <a:gd name="connsiteX67" fmla="*/ 609600 w 609600"/>
              <a:gd name="connsiteY67" fmla="*/ 304800 h 609600"/>
              <a:gd name="connsiteX68" fmla="*/ 304800 w 609600"/>
              <a:gd name="connsiteY68" fmla="*/ 609600 h 609600"/>
              <a:gd name="connsiteX69" fmla="*/ 0 w 609600"/>
              <a:gd name="connsiteY69" fmla="*/ 304800 h 609600"/>
              <a:gd name="connsiteX70" fmla="*/ 304800 w 609600"/>
              <a:gd name="connsiteY70"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9600" h="609600">
                <a:moveTo>
                  <a:pt x="151130" y="466090"/>
                </a:moveTo>
                <a:cubicBezTo>
                  <a:pt x="138430" y="474980"/>
                  <a:pt x="125730" y="485140"/>
                  <a:pt x="114300" y="495300"/>
                </a:cubicBezTo>
                <a:cubicBezTo>
                  <a:pt x="144780" y="525780"/>
                  <a:pt x="182880" y="549910"/>
                  <a:pt x="226060" y="562610"/>
                </a:cubicBezTo>
                <a:cubicBezTo>
                  <a:pt x="194310" y="534683"/>
                  <a:pt x="170180" y="501650"/>
                  <a:pt x="151130" y="466090"/>
                </a:cubicBezTo>
                <a:close/>
                <a:moveTo>
                  <a:pt x="459738" y="466087"/>
                </a:moveTo>
                <a:cubicBezTo>
                  <a:pt x="440688" y="501647"/>
                  <a:pt x="415288" y="534680"/>
                  <a:pt x="384808" y="562607"/>
                </a:cubicBezTo>
                <a:cubicBezTo>
                  <a:pt x="426718" y="549907"/>
                  <a:pt x="464818" y="525790"/>
                  <a:pt x="496568" y="495297"/>
                </a:cubicBezTo>
                <a:cubicBezTo>
                  <a:pt x="485138" y="483880"/>
                  <a:pt x="472438" y="474990"/>
                  <a:pt x="459738" y="466087"/>
                </a:cubicBezTo>
                <a:close/>
                <a:moveTo>
                  <a:pt x="321308" y="419102"/>
                </a:moveTo>
                <a:lnTo>
                  <a:pt x="321308" y="567692"/>
                </a:lnTo>
                <a:cubicBezTo>
                  <a:pt x="368298" y="537212"/>
                  <a:pt x="403858" y="495302"/>
                  <a:pt x="427988" y="448312"/>
                </a:cubicBezTo>
                <a:cubicBezTo>
                  <a:pt x="393698" y="431802"/>
                  <a:pt x="358138" y="421642"/>
                  <a:pt x="321308" y="419102"/>
                </a:cubicBezTo>
                <a:close/>
                <a:moveTo>
                  <a:pt x="287015" y="419100"/>
                </a:moveTo>
                <a:cubicBezTo>
                  <a:pt x="250185" y="421640"/>
                  <a:pt x="214625" y="431800"/>
                  <a:pt x="180335" y="448310"/>
                </a:cubicBezTo>
                <a:cubicBezTo>
                  <a:pt x="204465" y="495300"/>
                  <a:pt x="241295" y="535940"/>
                  <a:pt x="287015" y="566433"/>
                </a:cubicBezTo>
                <a:close/>
                <a:moveTo>
                  <a:pt x="321308" y="322590"/>
                </a:moveTo>
                <a:lnTo>
                  <a:pt x="321308" y="384807"/>
                </a:lnTo>
                <a:cubicBezTo>
                  <a:pt x="363218" y="387347"/>
                  <a:pt x="405128" y="398790"/>
                  <a:pt x="441958" y="417840"/>
                </a:cubicBezTo>
                <a:cubicBezTo>
                  <a:pt x="453388" y="387347"/>
                  <a:pt x="461008" y="355597"/>
                  <a:pt x="462278" y="322590"/>
                </a:cubicBezTo>
                <a:close/>
                <a:moveTo>
                  <a:pt x="497836" y="321307"/>
                </a:moveTo>
                <a:cubicBezTo>
                  <a:pt x="496566" y="360690"/>
                  <a:pt x="487676" y="398790"/>
                  <a:pt x="473706" y="434337"/>
                </a:cubicBezTo>
                <a:cubicBezTo>
                  <a:pt x="488946" y="444497"/>
                  <a:pt x="504186" y="455940"/>
                  <a:pt x="518156" y="468640"/>
                </a:cubicBezTo>
                <a:cubicBezTo>
                  <a:pt x="549906" y="426730"/>
                  <a:pt x="570226" y="377187"/>
                  <a:pt x="574036" y="321307"/>
                </a:cubicBezTo>
                <a:close/>
                <a:moveTo>
                  <a:pt x="146050" y="321307"/>
                </a:moveTo>
                <a:cubicBezTo>
                  <a:pt x="148590" y="355597"/>
                  <a:pt x="154940" y="387347"/>
                  <a:pt x="166370" y="416557"/>
                </a:cubicBezTo>
                <a:cubicBezTo>
                  <a:pt x="204470" y="397507"/>
                  <a:pt x="245110" y="386090"/>
                  <a:pt x="287020" y="383537"/>
                </a:cubicBezTo>
                <a:lnTo>
                  <a:pt x="287020" y="321307"/>
                </a:lnTo>
                <a:close/>
                <a:moveTo>
                  <a:pt x="35558" y="321307"/>
                </a:moveTo>
                <a:cubicBezTo>
                  <a:pt x="39368" y="377187"/>
                  <a:pt x="59688" y="426730"/>
                  <a:pt x="91438" y="468640"/>
                </a:cubicBezTo>
                <a:cubicBezTo>
                  <a:pt x="105408" y="455940"/>
                  <a:pt x="120648" y="444497"/>
                  <a:pt x="135888" y="434337"/>
                </a:cubicBezTo>
                <a:cubicBezTo>
                  <a:pt x="121918" y="398790"/>
                  <a:pt x="113028" y="360690"/>
                  <a:pt x="111758" y="321307"/>
                </a:cubicBezTo>
                <a:close/>
                <a:moveTo>
                  <a:pt x="441958" y="191772"/>
                </a:moveTo>
                <a:cubicBezTo>
                  <a:pt x="403858" y="210822"/>
                  <a:pt x="363218" y="222252"/>
                  <a:pt x="321308" y="224792"/>
                </a:cubicBezTo>
                <a:lnTo>
                  <a:pt x="321308" y="287022"/>
                </a:lnTo>
                <a:lnTo>
                  <a:pt x="462278" y="287022"/>
                </a:lnTo>
                <a:cubicBezTo>
                  <a:pt x="461008" y="254002"/>
                  <a:pt x="453388" y="222252"/>
                  <a:pt x="441958" y="191772"/>
                </a:cubicBezTo>
                <a:close/>
                <a:moveTo>
                  <a:pt x="166365" y="191772"/>
                </a:moveTo>
                <a:cubicBezTo>
                  <a:pt x="154935" y="222252"/>
                  <a:pt x="147315" y="254002"/>
                  <a:pt x="146045" y="287022"/>
                </a:cubicBezTo>
                <a:lnTo>
                  <a:pt x="287015" y="287022"/>
                </a:lnTo>
                <a:lnTo>
                  <a:pt x="287015" y="224792"/>
                </a:lnTo>
                <a:cubicBezTo>
                  <a:pt x="246375" y="222252"/>
                  <a:pt x="205735" y="210822"/>
                  <a:pt x="166365" y="191772"/>
                </a:cubicBezTo>
                <a:close/>
                <a:moveTo>
                  <a:pt x="518156" y="139701"/>
                </a:moveTo>
                <a:cubicBezTo>
                  <a:pt x="504186" y="152401"/>
                  <a:pt x="488946" y="163831"/>
                  <a:pt x="473706" y="173991"/>
                </a:cubicBezTo>
                <a:cubicBezTo>
                  <a:pt x="487676" y="209551"/>
                  <a:pt x="496566" y="247651"/>
                  <a:pt x="497836" y="287021"/>
                </a:cubicBezTo>
                <a:lnTo>
                  <a:pt x="574036" y="287021"/>
                </a:lnTo>
                <a:cubicBezTo>
                  <a:pt x="570226" y="231141"/>
                  <a:pt x="549906" y="181611"/>
                  <a:pt x="518156" y="139701"/>
                </a:cubicBezTo>
                <a:close/>
                <a:moveTo>
                  <a:pt x="91438" y="139701"/>
                </a:moveTo>
                <a:cubicBezTo>
                  <a:pt x="59688" y="181611"/>
                  <a:pt x="39368" y="231141"/>
                  <a:pt x="35558" y="287021"/>
                </a:cubicBezTo>
                <a:lnTo>
                  <a:pt x="111758" y="287021"/>
                </a:lnTo>
                <a:cubicBezTo>
                  <a:pt x="113028" y="248921"/>
                  <a:pt x="121918" y="210821"/>
                  <a:pt x="137158" y="173991"/>
                </a:cubicBezTo>
                <a:cubicBezTo>
                  <a:pt x="120648" y="163831"/>
                  <a:pt x="105408" y="152401"/>
                  <a:pt x="91438" y="139701"/>
                </a:cubicBezTo>
                <a:close/>
                <a:moveTo>
                  <a:pt x="226058" y="46992"/>
                </a:moveTo>
                <a:cubicBezTo>
                  <a:pt x="182878" y="59692"/>
                  <a:pt x="144778" y="83822"/>
                  <a:pt x="113028" y="114302"/>
                </a:cubicBezTo>
                <a:cubicBezTo>
                  <a:pt x="125728" y="125732"/>
                  <a:pt x="138428" y="134622"/>
                  <a:pt x="151128" y="143512"/>
                </a:cubicBezTo>
                <a:cubicBezTo>
                  <a:pt x="170178" y="107952"/>
                  <a:pt x="195578" y="74932"/>
                  <a:pt x="226058" y="46992"/>
                </a:cubicBezTo>
                <a:close/>
                <a:moveTo>
                  <a:pt x="384805" y="46990"/>
                </a:moveTo>
                <a:cubicBezTo>
                  <a:pt x="416555" y="74930"/>
                  <a:pt x="440685" y="107950"/>
                  <a:pt x="459735" y="143510"/>
                </a:cubicBezTo>
                <a:cubicBezTo>
                  <a:pt x="472435" y="134620"/>
                  <a:pt x="485135" y="124460"/>
                  <a:pt x="496565" y="114300"/>
                </a:cubicBezTo>
                <a:cubicBezTo>
                  <a:pt x="464815" y="83820"/>
                  <a:pt x="426715" y="59690"/>
                  <a:pt x="384805" y="46990"/>
                </a:cubicBezTo>
                <a:close/>
                <a:moveTo>
                  <a:pt x="287015" y="41914"/>
                </a:moveTo>
                <a:cubicBezTo>
                  <a:pt x="242565" y="72394"/>
                  <a:pt x="205735" y="114304"/>
                  <a:pt x="180335" y="161294"/>
                </a:cubicBezTo>
                <a:cubicBezTo>
                  <a:pt x="214625" y="177804"/>
                  <a:pt x="250185" y="187964"/>
                  <a:pt x="287015" y="190504"/>
                </a:cubicBezTo>
                <a:close/>
                <a:moveTo>
                  <a:pt x="321308" y="41910"/>
                </a:moveTo>
                <a:lnTo>
                  <a:pt x="321308" y="190500"/>
                </a:lnTo>
                <a:cubicBezTo>
                  <a:pt x="359408" y="187960"/>
                  <a:pt x="394968" y="177800"/>
                  <a:pt x="427988" y="160020"/>
                </a:cubicBezTo>
                <a:cubicBezTo>
                  <a:pt x="403858" y="113030"/>
                  <a:pt x="367028" y="72390"/>
                  <a:pt x="321308" y="41910"/>
                </a:cubicBezTo>
                <a:close/>
                <a:moveTo>
                  <a:pt x="304800" y="0"/>
                </a:moveTo>
                <a:cubicBezTo>
                  <a:pt x="473710" y="0"/>
                  <a:pt x="609600" y="135890"/>
                  <a:pt x="609600" y="304800"/>
                </a:cubicBezTo>
                <a:cubicBezTo>
                  <a:pt x="609600" y="473710"/>
                  <a:pt x="473710" y="609600"/>
                  <a:pt x="304800" y="609600"/>
                </a:cubicBezTo>
                <a:cubicBezTo>
                  <a:pt x="135890" y="609600"/>
                  <a:pt x="0" y="473710"/>
                  <a:pt x="0" y="304800"/>
                </a:cubicBezTo>
                <a:cubicBezTo>
                  <a:pt x="0" y="135890"/>
                  <a:pt x="135890" y="0"/>
                  <a:pt x="304800"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93" name="Freeform 92">
            <a:extLst>
              <a:ext uri="{FF2B5EF4-FFF2-40B4-BE49-F238E27FC236}">
                <a16:creationId xmlns:a16="http://schemas.microsoft.com/office/drawing/2014/main" xmlns="" id="{F01CBBB4-DB57-F844-B9A7-62A11A3F3F86}"/>
              </a:ext>
            </a:extLst>
          </p:cNvPr>
          <p:cNvSpPr/>
          <p:nvPr/>
        </p:nvSpPr>
        <p:spPr>
          <a:xfrm>
            <a:off x="7945787" y="3303686"/>
            <a:ext cx="515509" cy="457391"/>
          </a:xfrm>
          <a:custGeom>
            <a:avLst/>
            <a:gdLst>
              <a:gd name="connsiteX0" fmla="*/ 457196 w 568254"/>
              <a:gd name="connsiteY0" fmla="*/ 213357 h 504190"/>
              <a:gd name="connsiteX1" fmla="*/ 379726 w 568254"/>
              <a:gd name="connsiteY1" fmla="*/ 287004 h 504190"/>
              <a:gd name="connsiteX2" fmla="*/ 379726 w 568254"/>
              <a:gd name="connsiteY2" fmla="*/ 288287 h 504190"/>
              <a:gd name="connsiteX3" fmla="*/ 387346 w 568254"/>
              <a:gd name="connsiteY3" fmla="*/ 295907 h 504190"/>
              <a:gd name="connsiteX4" fmla="*/ 396236 w 568254"/>
              <a:gd name="connsiteY4" fmla="*/ 299704 h 504190"/>
              <a:gd name="connsiteX5" fmla="*/ 410206 w 568254"/>
              <a:gd name="connsiteY5" fmla="*/ 304797 h 504190"/>
              <a:gd name="connsiteX6" fmla="*/ 411476 w 568254"/>
              <a:gd name="connsiteY6" fmla="*/ 304797 h 504190"/>
              <a:gd name="connsiteX7" fmla="*/ 415286 w 568254"/>
              <a:gd name="connsiteY7" fmla="*/ 306054 h 504190"/>
              <a:gd name="connsiteX8" fmla="*/ 494026 w 568254"/>
              <a:gd name="connsiteY8" fmla="*/ 363204 h 504190"/>
              <a:gd name="connsiteX9" fmla="*/ 494026 w 568254"/>
              <a:gd name="connsiteY9" fmla="*/ 364487 h 504190"/>
              <a:gd name="connsiteX10" fmla="*/ 401316 w 568254"/>
              <a:gd name="connsiteY10" fmla="*/ 466087 h 504190"/>
              <a:gd name="connsiteX11" fmla="*/ 513076 w 568254"/>
              <a:gd name="connsiteY11" fmla="*/ 466087 h 504190"/>
              <a:gd name="connsiteX12" fmla="*/ 532126 w 568254"/>
              <a:gd name="connsiteY12" fmla="*/ 448307 h 504190"/>
              <a:gd name="connsiteX13" fmla="*/ 468626 w 568254"/>
              <a:gd name="connsiteY13" fmla="*/ 229854 h 504190"/>
              <a:gd name="connsiteX14" fmla="*/ 457196 w 568254"/>
              <a:gd name="connsiteY14" fmla="*/ 213357 h 504190"/>
              <a:gd name="connsiteX15" fmla="*/ 341626 w 568254"/>
              <a:gd name="connsiteY15" fmla="*/ 210805 h 504190"/>
              <a:gd name="connsiteX16" fmla="*/ 248916 w 568254"/>
              <a:gd name="connsiteY16" fmla="*/ 373378 h 504190"/>
              <a:gd name="connsiteX17" fmla="*/ 219706 w 568254"/>
              <a:gd name="connsiteY17" fmla="*/ 387348 h 504190"/>
              <a:gd name="connsiteX18" fmla="*/ 190496 w 568254"/>
              <a:gd name="connsiteY18" fmla="*/ 373378 h 504190"/>
              <a:gd name="connsiteX19" fmla="*/ 102866 w 568254"/>
              <a:gd name="connsiteY19" fmla="*/ 224788 h 504190"/>
              <a:gd name="connsiteX20" fmla="*/ 101596 w 568254"/>
              <a:gd name="connsiteY20" fmla="*/ 229855 h 504190"/>
              <a:gd name="connsiteX21" fmla="*/ 38096 w 568254"/>
              <a:gd name="connsiteY21" fmla="*/ 448308 h 504190"/>
              <a:gd name="connsiteX22" fmla="*/ 55876 w 568254"/>
              <a:gd name="connsiteY22" fmla="*/ 466088 h 504190"/>
              <a:gd name="connsiteX23" fmla="*/ 318766 w 568254"/>
              <a:gd name="connsiteY23" fmla="*/ 466088 h 504190"/>
              <a:gd name="connsiteX24" fmla="*/ 453386 w 568254"/>
              <a:gd name="connsiteY24" fmla="*/ 365758 h 504190"/>
              <a:gd name="connsiteX25" fmla="*/ 400046 w 568254"/>
              <a:gd name="connsiteY25" fmla="*/ 341628 h 504190"/>
              <a:gd name="connsiteX26" fmla="*/ 397506 w 568254"/>
              <a:gd name="connsiteY26" fmla="*/ 340358 h 504190"/>
              <a:gd name="connsiteX27" fmla="*/ 380996 w 568254"/>
              <a:gd name="connsiteY27" fmla="*/ 334008 h 504190"/>
              <a:gd name="connsiteX28" fmla="*/ 372106 w 568254"/>
              <a:gd name="connsiteY28" fmla="*/ 331455 h 504190"/>
              <a:gd name="connsiteX29" fmla="*/ 339086 w 568254"/>
              <a:gd name="connsiteY29" fmla="*/ 288288 h 504190"/>
              <a:gd name="connsiteX30" fmla="*/ 393696 w 568254"/>
              <a:gd name="connsiteY30" fmla="*/ 210805 h 504190"/>
              <a:gd name="connsiteX31" fmla="*/ 220976 w 568254"/>
              <a:gd name="connsiteY31" fmla="*/ 109210 h 504190"/>
              <a:gd name="connsiteX32" fmla="*/ 189226 w 568254"/>
              <a:gd name="connsiteY32" fmla="*/ 140960 h 504190"/>
              <a:gd name="connsiteX33" fmla="*/ 220976 w 568254"/>
              <a:gd name="connsiteY33" fmla="*/ 172710 h 504190"/>
              <a:gd name="connsiteX34" fmla="*/ 252726 w 568254"/>
              <a:gd name="connsiteY34" fmla="*/ 140960 h 504190"/>
              <a:gd name="connsiteX35" fmla="*/ 220976 w 568254"/>
              <a:gd name="connsiteY35" fmla="*/ 109210 h 504190"/>
              <a:gd name="connsiteX36" fmla="*/ 220976 w 568254"/>
              <a:gd name="connsiteY36" fmla="*/ 71110 h 504190"/>
              <a:gd name="connsiteX37" fmla="*/ 290826 w 568254"/>
              <a:gd name="connsiteY37" fmla="*/ 140960 h 504190"/>
              <a:gd name="connsiteX38" fmla="*/ 220976 w 568254"/>
              <a:gd name="connsiteY38" fmla="*/ 210810 h 504190"/>
              <a:gd name="connsiteX39" fmla="*/ 151126 w 568254"/>
              <a:gd name="connsiteY39" fmla="*/ 140960 h 504190"/>
              <a:gd name="connsiteX40" fmla="*/ 220976 w 568254"/>
              <a:gd name="connsiteY40" fmla="*/ 71110 h 504190"/>
              <a:gd name="connsiteX41" fmla="*/ 219705 w 568254"/>
              <a:gd name="connsiteY41" fmla="*/ 39360 h 504190"/>
              <a:gd name="connsiteX42" fmla="*/ 126995 w 568254"/>
              <a:gd name="connsiteY42" fmla="*/ 152390 h 504190"/>
              <a:gd name="connsiteX43" fmla="*/ 128265 w 568254"/>
              <a:gd name="connsiteY43" fmla="*/ 167643 h 504190"/>
              <a:gd name="connsiteX44" fmla="*/ 129535 w 568254"/>
              <a:gd name="connsiteY44" fmla="*/ 176533 h 504190"/>
              <a:gd name="connsiteX45" fmla="*/ 130805 w 568254"/>
              <a:gd name="connsiteY45" fmla="*/ 182883 h 504190"/>
              <a:gd name="connsiteX46" fmla="*/ 133345 w 568254"/>
              <a:gd name="connsiteY46" fmla="*/ 195583 h 504190"/>
              <a:gd name="connsiteX47" fmla="*/ 133345 w 568254"/>
              <a:gd name="connsiteY47" fmla="*/ 198110 h 504190"/>
              <a:gd name="connsiteX48" fmla="*/ 138425 w 568254"/>
              <a:gd name="connsiteY48" fmla="*/ 212093 h 504190"/>
              <a:gd name="connsiteX49" fmla="*/ 219705 w 568254"/>
              <a:gd name="connsiteY49" fmla="*/ 349240 h 504190"/>
              <a:gd name="connsiteX50" fmla="*/ 300985 w 568254"/>
              <a:gd name="connsiteY50" fmla="*/ 212093 h 504190"/>
              <a:gd name="connsiteX51" fmla="*/ 306065 w 568254"/>
              <a:gd name="connsiteY51" fmla="*/ 198110 h 504190"/>
              <a:gd name="connsiteX52" fmla="*/ 306065 w 568254"/>
              <a:gd name="connsiteY52" fmla="*/ 195583 h 504190"/>
              <a:gd name="connsiteX53" fmla="*/ 308605 w 568254"/>
              <a:gd name="connsiteY53" fmla="*/ 182883 h 504190"/>
              <a:gd name="connsiteX54" fmla="*/ 309875 w 568254"/>
              <a:gd name="connsiteY54" fmla="*/ 176533 h 504190"/>
              <a:gd name="connsiteX55" fmla="*/ 311145 w 568254"/>
              <a:gd name="connsiteY55" fmla="*/ 167643 h 504190"/>
              <a:gd name="connsiteX56" fmla="*/ 312415 w 568254"/>
              <a:gd name="connsiteY56" fmla="*/ 152390 h 504190"/>
              <a:gd name="connsiteX57" fmla="*/ 219705 w 568254"/>
              <a:gd name="connsiteY57" fmla="*/ 39360 h 504190"/>
              <a:gd name="connsiteX58" fmla="*/ 220980 w 568254"/>
              <a:gd name="connsiteY58" fmla="*/ 0 h 504190"/>
              <a:gd name="connsiteX59" fmla="*/ 351790 w 568254"/>
              <a:gd name="connsiteY59" fmla="*/ 151130 h 504190"/>
              <a:gd name="connsiteX60" fmla="*/ 350520 w 568254"/>
              <a:gd name="connsiteY60" fmla="*/ 171450 h 504190"/>
              <a:gd name="connsiteX61" fmla="*/ 350520 w 568254"/>
              <a:gd name="connsiteY61" fmla="*/ 172707 h 504190"/>
              <a:gd name="connsiteX62" fmla="*/ 449580 w 568254"/>
              <a:gd name="connsiteY62" fmla="*/ 172707 h 504190"/>
              <a:gd name="connsiteX63" fmla="*/ 505460 w 568254"/>
              <a:gd name="connsiteY63" fmla="*/ 222250 h 504190"/>
              <a:gd name="connsiteX64" fmla="*/ 567690 w 568254"/>
              <a:gd name="connsiteY64" fmla="*/ 436880 h 504190"/>
              <a:gd name="connsiteX65" fmla="*/ 567690 w 568254"/>
              <a:gd name="connsiteY65" fmla="*/ 448297 h 504190"/>
              <a:gd name="connsiteX66" fmla="*/ 511810 w 568254"/>
              <a:gd name="connsiteY66" fmla="*/ 504190 h 504190"/>
              <a:gd name="connsiteX67" fmla="*/ 55880 w 568254"/>
              <a:gd name="connsiteY67" fmla="*/ 504190 h 504190"/>
              <a:gd name="connsiteX68" fmla="*/ 0 w 568254"/>
              <a:gd name="connsiteY68" fmla="*/ 448297 h 504190"/>
              <a:gd name="connsiteX69" fmla="*/ 1270 w 568254"/>
              <a:gd name="connsiteY69" fmla="*/ 436880 h 504190"/>
              <a:gd name="connsiteX70" fmla="*/ 66040 w 568254"/>
              <a:gd name="connsiteY70" fmla="*/ 222250 h 504190"/>
              <a:gd name="connsiteX71" fmla="*/ 92710 w 568254"/>
              <a:gd name="connsiteY71" fmla="*/ 180340 h 504190"/>
              <a:gd name="connsiteX72" fmla="*/ 91440 w 568254"/>
              <a:gd name="connsiteY72" fmla="*/ 173990 h 504190"/>
              <a:gd name="connsiteX73" fmla="*/ 90170 w 568254"/>
              <a:gd name="connsiteY73" fmla="*/ 167640 h 504190"/>
              <a:gd name="connsiteX74" fmla="*/ 88900 w 568254"/>
              <a:gd name="connsiteY74" fmla="*/ 151130 h 504190"/>
              <a:gd name="connsiteX75" fmla="*/ 125730 w 568254"/>
              <a:gd name="connsiteY75" fmla="*/ 41897 h 504190"/>
              <a:gd name="connsiteX76" fmla="*/ 156210 w 568254"/>
              <a:gd name="connsiteY76" fmla="*/ 16497 h 504190"/>
              <a:gd name="connsiteX77" fmla="*/ 167640 w 568254"/>
              <a:gd name="connsiteY77" fmla="*/ 10147 h 504190"/>
              <a:gd name="connsiteX78" fmla="*/ 193040 w 568254"/>
              <a:gd name="connsiteY78" fmla="*/ 2540 h 504190"/>
              <a:gd name="connsiteX79" fmla="*/ 220980 w 568254"/>
              <a:gd name="connsiteY79" fmla="*/ 0 h 504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568254" h="504190">
                <a:moveTo>
                  <a:pt x="457196" y="213357"/>
                </a:moveTo>
                <a:cubicBezTo>
                  <a:pt x="438146" y="227327"/>
                  <a:pt x="378456" y="269237"/>
                  <a:pt x="379726" y="287004"/>
                </a:cubicBezTo>
                <a:lnTo>
                  <a:pt x="379726" y="288287"/>
                </a:lnTo>
                <a:cubicBezTo>
                  <a:pt x="379726" y="288287"/>
                  <a:pt x="379726" y="293354"/>
                  <a:pt x="387346" y="295907"/>
                </a:cubicBezTo>
                <a:cubicBezTo>
                  <a:pt x="389886" y="297177"/>
                  <a:pt x="392426" y="298447"/>
                  <a:pt x="396236" y="299704"/>
                </a:cubicBezTo>
                <a:cubicBezTo>
                  <a:pt x="400046" y="300987"/>
                  <a:pt x="405126" y="303527"/>
                  <a:pt x="410206" y="304797"/>
                </a:cubicBezTo>
                <a:lnTo>
                  <a:pt x="411476" y="304797"/>
                </a:lnTo>
                <a:lnTo>
                  <a:pt x="415286" y="306054"/>
                </a:lnTo>
                <a:cubicBezTo>
                  <a:pt x="450846" y="318754"/>
                  <a:pt x="491486" y="334007"/>
                  <a:pt x="494026" y="363204"/>
                </a:cubicBezTo>
                <a:lnTo>
                  <a:pt x="494026" y="364487"/>
                </a:lnTo>
                <a:cubicBezTo>
                  <a:pt x="494026" y="379727"/>
                  <a:pt x="482596" y="416557"/>
                  <a:pt x="401316" y="466087"/>
                </a:cubicBezTo>
                <a:lnTo>
                  <a:pt x="513076" y="466087"/>
                </a:lnTo>
                <a:cubicBezTo>
                  <a:pt x="521966" y="466087"/>
                  <a:pt x="530856" y="458454"/>
                  <a:pt x="532126" y="448307"/>
                </a:cubicBezTo>
                <a:lnTo>
                  <a:pt x="468626" y="229854"/>
                </a:lnTo>
                <a:cubicBezTo>
                  <a:pt x="468626" y="222247"/>
                  <a:pt x="463546" y="215897"/>
                  <a:pt x="457196" y="213357"/>
                </a:cubicBezTo>
                <a:close/>
                <a:moveTo>
                  <a:pt x="341626" y="210805"/>
                </a:moveTo>
                <a:cubicBezTo>
                  <a:pt x="317496" y="290828"/>
                  <a:pt x="257806" y="363205"/>
                  <a:pt x="248916" y="373378"/>
                </a:cubicBezTo>
                <a:cubicBezTo>
                  <a:pt x="241296" y="382255"/>
                  <a:pt x="231136" y="387348"/>
                  <a:pt x="219706" y="387348"/>
                </a:cubicBezTo>
                <a:cubicBezTo>
                  <a:pt x="208276" y="387348"/>
                  <a:pt x="198116" y="382255"/>
                  <a:pt x="190496" y="373378"/>
                </a:cubicBezTo>
                <a:cubicBezTo>
                  <a:pt x="182876" y="364488"/>
                  <a:pt x="128266" y="298448"/>
                  <a:pt x="102866" y="224788"/>
                </a:cubicBezTo>
                <a:cubicBezTo>
                  <a:pt x="101596" y="227328"/>
                  <a:pt x="101596" y="228598"/>
                  <a:pt x="101596" y="229855"/>
                </a:cubicBezTo>
                <a:lnTo>
                  <a:pt x="38096" y="448308"/>
                </a:lnTo>
                <a:cubicBezTo>
                  <a:pt x="38096" y="458455"/>
                  <a:pt x="46986" y="466088"/>
                  <a:pt x="55876" y="466088"/>
                </a:cubicBezTo>
                <a:lnTo>
                  <a:pt x="318766" y="466088"/>
                </a:lnTo>
                <a:cubicBezTo>
                  <a:pt x="433066" y="411478"/>
                  <a:pt x="450846" y="374648"/>
                  <a:pt x="453386" y="365758"/>
                </a:cubicBezTo>
                <a:cubicBezTo>
                  <a:pt x="445766" y="358138"/>
                  <a:pt x="414016" y="346708"/>
                  <a:pt x="400046" y="341628"/>
                </a:cubicBezTo>
                <a:lnTo>
                  <a:pt x="397506" y="340358"/>
                </a:lnTo>
                <a:cubicBezTo>
                  <a:pt x="392426" y="337805"/>
                  <a:pt x="386076" y="336548"/>
                  <a:pt x="380996" y="334008"/>
                </a:cubicBezTo>
                <a:cubicBezTo>
                  <a:pt x="377186" y="334008"/>
                  <a:pt x="374646" y="332738"/>
                  <a:pt x="372106" y="331455"/>
                </a:cubicBezTo>
                <a:cubicBezTo>
                  <a:pt x="347976" y="321308"/>
                  <a:pt x="339086" y="302258"/>
                  <a:pt x="339086" y="288288"/>
                </a:cubicBezTo>
                <a:cubicBezTo>
                  <a:pt x="337816" y="262888"/>
                  <a:pt x="360676" y="237488"/>
                  <a:pt x="393696" y="210805"/>
                </a:cubicBezTo>
                <a:close/>
                <a:moveTo>
                  <a:pt x="220976" y="109210"/>
                </a:moveTo>
                <a:cubicBezTo>
                  <a:pt x="203196" y="109210"/>
                  <a:pt x="189226" y="123193"/>
                  <a:pt x="189226" y="140960"/>
                </a:cubicBezTo>
                <a:cubicBezTo>
                  <a:pt x="189226" y="158740"/>
                  <a:pt x="203196" y="172710"/>
                  <a:pt x="220976" y="172710"/>
                </a:cubicBezTo>
                <a:cubicBezTo>
                  <a:pt x="238756" y="172710"/>
                  <a:pt x="252726" y="158740"/>
                  <a:pt x="252726" y="140960"/>
                </a:cubicBezTo>
                <a:cubicBezTo>
                  <a:pt x="252726" y="123193"/>
                  <a:pt x="238756" y="109210"/>
                  <a:pt x="220976" y="109210"/>
                </a:cubicBezTo>
                <a:close/>
                <a:moveTo>
                  <a:pt x="220976" y="71110"/>
                </a:moveTo>
                <a:cubicBezTo>
                  <a:pt x="259076" y="71110"/>
                  <a:pt x="290826" y="102860"/>
                  <a:pt x="290826" y="140960"/>
                </a:cubicBezTo>
                <a:cubicBezTo>
                  <a:pt x="290826" y="179060"/>
                  <a:pt x="259076" y="210810"/>
                  <a:pt x="220976" y="210810"/>
                </a:cubicBezTo>
                <a:cubicBezTo>
                  <a:pt x="182876" y="210810"/>
                  <a:pt x="151126" y="179060"/>
                  <a:pt x="151126" y="140960"/>
                </a:cubicBezTo>
                <a:cubicBezTo>
                  <a:pt x="151126" y="102860"/>
                  <a:pt x="182876" y="71110"/>
                  <a:pt x="220976" y="71110"/>
                </a:cubicBezTo>
                <a:close/>
                <a:moveTo>
                  <a:pt x="219705" y="39360"/>
                </a:moveTo>
                <a:cubicBezTo>
                  <a:pt x="158745" y="39360"/>
                  <a:pt x="126995" y="88890"/>
                  <a:pt x="126995" y="152390"/>
                </a:cubicBezTo>
                <a:cubicBezTo>
                  <a:pt x="126995" y="157483"/>
                  <a:pt x="128265" y="162550"/>
                  <a:pt x="128265" y="167643"/>
                </a:cubicBezTo>
                <a:cubicBezTo>
                  <a:pt x="128265" y="170183"/>
                  <a:pt x="129535" y="173993"/>
                  <a:pt x="129535" y="176533"/>
                </a:cubicBezTo>
                <a:cubicBezTo>
                  <a:pt x="129535" y="179060"/>
                  <a:pt x="130805" y="180343"/>
                  <a:pt x="130805" y="182883"/>
                </a:cubicBezTo>
                <a:cubicBezTo>
                  <a:pt x="130805" y="186693"/>
                  <a:pt x="132075" y="191760"/>
                  <a:pt x="133345" y="195583"/>
                </a:cubicBezTo>
                <a:lnTo>
                  <a:pt x="133345" y="198110"/>
                </a:lnTo>
                <a:cubicBezTo>
                  <a:pt x="134615" y="201933"/>
                  <a:pt x="137155" y="207000"/>
                  <a:pt x="138425" y="212093"/>
                </a:cubicBezTo>
                <a:cubicBezTo>
                  <a:pt x="163825" y="281943"/>
                  <a:pt x="219705" y="349240"/>
                  <a:pt x="219705" y="349240"/>
                </a:cubicBezTo>
                <a:cubicBezTo>
                  <a:pt x="219705" y="349240"/>
                  <a:pt x="275585" y="283200"/>
                  <a:pt x="300985" y="212093"/>
                </a:cubicBezTo>
                <a:cubicBezTo>
                  <a:pt x="303525" y="208283"/>
                  <a:pt x="304795" y="203190"/>
                  <a:pt x="306065" y="198110"/>
                </a:cubicBezTo>
                <a:lnTo>
                  <a:pt x="306065" y="195583"/>
                </a:lnTo>
                <a:cubicBezTo>
                  <a:pt x="307335" y="190490"/>
                  <a:pt x="307335" y="186693"/>
                  <a:pt x="308605" y="182883"/>
                </a:cubicBezTo>
                <a:cubicBezTo>
                  <a:pt x="308605" y="180343"/>
                  <a:pt x="309875" y="179060"/>
                  <a:pt x="309875" y="176533"/>
                </a:cubicBezTo>
                <a:cubicBezTo>
                  <a:pt x="309875" y="173993"/>
                  <a:pt x="311145" y="170183"/>
                  <a:pt x="311145" y="167643"/>
                </a:cubicBezTo>
                <a:cubicBezTo>
                  <a:pt x="312415" y="162550"/>
                  <a:pt x="312415" y="157483"/>
                  <a:pt x="312415" y="152390"/>
                </a:cubicBezTo>
                <a:cubicBezTo>
                  <a:pt x="312415" y="90160"/>
                  <a:pt x="280665" y="39360"/>
                  <a:pt x="219705" y="39360"/>
                </a:cubicBezTo>
                <a:close/>
                <a:moveTo>
                  <a:pt x="220980" y="0"/>
                </a:moveTo>
                <a:cubicBezTo>
                  <a:pt x="298450" y="0"/>
                  <a:pt x="351790" y="62230"/>
                  <a:pt x="351790" y="151130"/>
                </a:cubicBezTo>
                <a:cubicBezTo>
                  <a:pt x="351790" y="157480"/>
                  <a:pt x="351790" y="165100"/>
                  <a:pt x="350520" y="171450"/>
                </a:cubicBezTo>
                <a:lnTo>
                  <a:pt x="350520" y="172707"/>
                </a:lnTo>
                <a:lnTo>
                  <a:pt x="449580" y="172707"/>
                </a:lnTo>
                <a:cubicBezTo>
                  <a:pt x="478790" y="172707"/>
                  <a:pt x="501650" y="194297"/>
                  <a:pt x="505460" y="222250"/>
                </a:cubicBezTo>
                <a:lnTo>
                  <a:pt x="567690" y="436880"/>
                </a:lnTo>
                <a:cubicBezTo>
                  <a:pt x="567690" y="440690"/>
                  <a:pt x="568960" y="444500"/>
                  <a:pt x="567690" y="448297"/>
                </a:cubicBezTo>
                <a:cubicBezTo>
                  <a:pt x="567690" y="478790"/>
                  <a:pt x="542290" y="504190"/>
                  <a:pt x="511810" y="504190"/>
                </a:cubicBezTo>
                <a:lnTo>
                  <a:pt x="55880" y="504190"/>
                </a:lnTo>
                <a:cubicBezTo>
                  <a:pt x="25400" y="504190"/>
                  <a:pt x="0" y="478790"/>
                  <a:pt x="0" y="448297"/>
                </a:cubicBezTo>
                <a:cubicBezTo>
                  <a:pt x="0" y="444500"/>
                  <a:pt x="1270" y="440690"/>
                  <a:pt x="1270" y="436880"/>
                </a:cubicBezTo>
                <a:lnTo>
                  <a:pt x="66040" y="222250"/>
                </a:lnTo>
                <a:cubicBezTo>
                  <a:pt x="67310" y="204457"/>
                  <a:pt x="78740" y="189230"/>
                  <a:pt x="92710" y="180340"/>
                </a:cubicBezTo>
                <a:cubicBezTo>
                  <a:pt x="91440" y="177800"/>
                  <a:pt x="91440" y="176530"/>
                  <a:pt x="91440" y="173990"/>
                </a:cubicBezTo>
                <a:cubicBezTo>
                  <a:pt x="90170" y="171450"/>
                  <a:pt x="90170" y="170180"/>
                  <a:pt x="90170" y="167640"/>
                </a:cubicBezTo>
                <a:cubicBezTo>
                  <a:pt x="88900" y="162547"/>
                  <a:pt x="88900" y="156197"/>
                  <a:pt x="88900" y="151130"/>
                </a:cubicBezTo>
                <a:cubicBezTo>
                  <a:pt x="88900" y="107950"/>
                  <a:pt x="101600" y="69850"/>
                  <a:pt x="125730" y="41897"/>
                </a:cubicBezTo>
                <a:cubicBezTo>
                  <a:pt x="134620" y="31750"/>
                  <a:pt x="144780" y="22847"/>
                  <a:pt x="156210" y="16497"/>
                </a:cubicBezTo>
                <a:cubicBezTo>
                  <a:pt x="160020" y="13957"/>
                  <a:pt x="163830" y="11430"/>
                  <a:pt x="167640" y="10147"/>
                </a:cubicBezTo>
                <a:cubicBezTo>
                  <a:pt x="175260" y="7607"/>
                  <a:pt x="184150" y="3797"/>
                  <a:pt x="193040" y="2540"/>
                </a:cubicBezTo>
                <a:cubicBezTo>
                  <a:pt x="201930" y="1257"/>
                  <a:pt x="210820" y="0"/>
                  <a:pt x="220980"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94" name="Freeform 93">
            <a:extLst>
              <a:ext uri="{FF2B5EF4-FFF2-40B4-BE49-F238E27FC236}">
                <a16:creationId xmlns:a16="http://schemas.microsoft.com/office/drawing/2014/main" xmlns="" id="{0A9AA3D0-1E3A-1244-8ECD-57770B0C7671}"/>
              </a:ext>
            </a:extLst>
          </p:cNvPr>
          <p:cNvSpPr/>
          <p:nvPr/>
        </p:nvSpPr>
        <p:spPr>
          <a:xfrm>
            <a:off x="12188035" y="4531750"/>
            <a:ext cx="515509" cy="457391"/>
          </a:xfrm>
          <a:custGeom>
            <a:avLst/>
            <a:gdLst>
              <a:gd name="connsiteX0" fmla="*/ 457196 w 568254"/>
              <a:gd name="connsiteY0" fmla="*/ 213357 h 504190"/>
              <a:gd name="connsiteX1" fmla="*/ 379726 w 568254"/>
              <a:gd name="connsiteY1" fmla="*/ 287004 h 504190"/>
              <a:gd name="connsiteX2" fmla="*/ 379726 w 568254"/>
              <a:gd name="connsiteY2" fmla="*/ 288287 h 504190"/>
              <a:gd name="connsiteX3" fmla="*/ 387346 w 568254"/>
              <a:gd name="connsiteY3" fmla="*/ 295907 h 504190"/>
              <a:gd name="connsiteX4" fmla="*/ 396236 w 568254"/>
              <a:gd name="connsiteY4" fmla="*/ 299704 h 504190"/>
              <a:gd name="connsiteX5" fmla="*/ 410206 w 568254"/>
              <a:gd name="connsiteY5" fmla="*/ 304797 h 504190"/>
              <a:gd name="connsiteX6" fmla="*/ 411476 w 568254"/>
              <a:gd name="connsiteY6" fmla="*/ 304797 h 504190"/>
              <a:gd name="connsiteX7" fmla="*/ 415286 w 568254"/>
              <a:gd name="connsiteY7" fmla="*/ 306054 h 504190"/>
              <a:gd name="connsiteX8" fmla="*/ 494026 w 568254"/>
              <a:gd name="connsiteY8" fmla="*/ 363204 h 504190"/>
              <a:gd name="connsiteX9" fmla="*/ 494026 w 568254"/>
              <a:gd name="connsiteY9" fmla="*/ 364487 h 504190"/>
              <a:gd name="connsiteX10" fmla="*/ 401316 w 568254"/>
              <a:gd name="connsiteY10" fmla="*/ 466087 h 504190"/>
              <a:gd name="connsiteX11" fmla="*/ 513076 w 568254"/>
              <a:gd name="connsiteY11" fmla="*/ 466087 h 504190"/>
              <a:gd name="connsiteX12" fmla="*/ 532126 w 568254"/>
              <a:gd name="connsiteY12" fmla="*/ 448307 h 504190"/>
              <a:gd name="connsiteX13" fmla="*/ 468626 w 568254"/>
              <a:gd name="connsiteY13" fmla="*/ 229854 h 504190"/>
              <a:gd name="connsiteX14" fmla="*/ 457196 w 568254"/>
              <a:gd name="connsiteY14" fmla="*/ 213357 h 504190"/>
              <a:gd name="connsiteX15" fmla="*/ 341626 w 568254"/>
              <a:gd name="connsiteY15" fmla="*/ 210805 h 504190"/>
              <a:gd name="connsiteX16" fmla="*/ 248916 w 568254"/>
              <a:gd name="connsiteY16" fmla="*/ 373378 h 504190"/>
              <a:gd name="connsiteX17" fmla="*/ 219706 w 568254"/>
              <a:gd name="connsiteY17" fmla="*/ 387348 h 504190"/>
              <a:gd name="connsiteX18" fmla="*/ 190496 w 568254"/>
              <a:gd name="connsiteY18" fmla="*/ 373378 h 504190"/>
              <a:gd name="connsiteX19" fmla="*/ 102866 w 568254"/>
              <a:gd name="connsiteY19" fmla="*/ 224788 h 504190"/>
              <a:gd name="connsiteX20" fmla="*/ 101596 w 568254"/>
              <a:gd name="connsiteY20" fmla="*/ 229855 h 504190"/>
              <a:gd name="connsiteX21" fmla="*/ 38096 w 568254"/>
              <a:gd name="connsiteY21" fmla="*/ 448308 h 504190"/>
              <a:gd name="connsiteX22" fmla="*/ 55876 w 568254"/>
              <a:gd name="connsiteY22" fmla="*/ 466088 h 504190"/>
              <a:gd name="connsiteX23" fmla="*/ 318766 w 568254"/>
              <a:gd name="connsiteY23" fmla="*/ 466088 h 504190"/>
              <a:gd name="connsiteX24" fmla="*/ 453386 w 568254"/>
              <a:gd name="connsiteY24" fmla="*/ 365758 h 504190"/>
              <a:gd name="connsiteX25" fmla="*/ 400046 w 568254"/>
              <a:gd name="connsiteY25" fmla="*/ 341628 h 504190"/>
              <a:gd name="connsiteX26" fmla="*/ 397506 w 568254"/>
              <a:gd name="connsiteY26" fmla="*/ 340358 h 504190"/>
              <a:gd name="connsiteX27" fmla="*/ 380996 w 568254"/>
              <a:gd name="connsiteY27" fmla="*/ 334008 h 504190"/>
              <a:gd name="connsiteX28" fmla="*/ 372106 w 568254"/>
              <a:gd name="connsiteY28" fmla="*/ 331455 h 504190"/>
              <a:gd name="connsiteX29" fmla="*/ 339086 w 568254"/>
              <a:gd name="connsiteY29" fmla="*/ 288288 h 504190"/>
              <a:gd name="connsiteX30" fmla="*/ 393696 w 568254"/>
              <a:gd name="connsiteY30" fmla="*/ 210805 h 504190"/>
              <a:gd name="connsiteX31" fmla="*/ 220976 w 568254"/>
              <a:gd name="connsiteY31" fmla="*/ 109210 h 504190"/>
              <a:gd name="connsiteX32" fmla="*/ 189226 w 568254"/>
              <a:gd name="connsiteY32" fmla="*/ 140960 h 504190"/>
              <a:gd name="connsiteX33" fmla="*/ 220976 w 568254"/>
              <a:gd name="connsiteY33" fmla="*/ 172710 h 504190"/>
              <a:gd name="connsiteX34" fmla="*/ 252726 w 568254"/>
              <a:gd name="connsiteY34" fmla="*/ 140960 h 504190"/>
              <a:gd name="connsiteX35" fmla="*/ 220976 w 568254"/>
              <a:gd name="connsiteY35" fmla="*/ 109210 h 504190"/>
              <a:gd name="connsiteX36" fmla="*/ 220976 w 568254"/>
              <a:gd name="connsiteY36" fmla="*/ 71110 h 504190"/>
              <a:gd name="connsiteX37" fmla="*/ 290826 w 568254"/>
              <a:gd name="connsiteY37" fmla="*/ 140960 h 504190"/>
              <a:gd name="connsiteX38" fmla="*/ 220976 w 568254"/>
              <a:gd name="connsiteY38" fmla="*/ 210810 h 504190"/>
              <a:gd name="connsiteX39" fmla="*/ 151126 w 568254"/>
              <a:gd name="connsiteY39" fmla="*/ 140960 h 504190"/>
              <a:gd name="connsiteX40" fmla="*/ 220976 w 568254"/>
              <a:gd name="connsiteY40" fmla="*/ 71110 h 504190"/>
              <a:gd name="connsiteX41" fmla="*/ 219705 w 568254"/>
              <a:gd name="connsiteY41" fmla="*/ 39360 h 504190"/>
              <a:gd name="connsiteX42" fmla="*/ 126995 w 568254"/>
              <a:gd name="connsiteY42" fmla="*/ 152390 h 504190"/>
              <a:gd name="connsiteX43" fmla="*/ 128265 w 568254"/>
              <a:gd name="connsiteY43" fmla="*/ 167643 h 504190"/>
              <a:gd name="connsiteX44" fmla="*/ 129535 w 568254"/>
              <a:gd name="connsiteY44" fmla="*/ 176533 h 504190"/>
              <a:gd name="connsiteX45" fmla="*/ 130805 w 568254"/>
              <a:gd name="connsiteY45" fmla="*/ 182883 h 504190"/>
              <a:gd name="connsiteX46" fmla="*/ 133345 w 568254"/>
              <a:gd name="connsiteY46" fmla="*/ 195583 h 504190"/>
              <a:gd name="connsiteX47" fmla="*/ 133345 w 568254"/>
              <a:gd name="connsiteY47" fmla="*/ 198110 h 504190"/>
              <a:gd name="connsiteX48" fmla="*/ 138425 w 568254"/>
              <a:gd name="connsiteY48" fmla="*/ 212093 h 504190"/>
              <a:gd name="connsiteX49" fmla="*/ 219705 w 568254"/>
              <a:gd name="connsiteY49" fmla="*/ 349240 h 504190"/>
              <a:gd name="connsiteX50" fmla="*/ 300985 w 568254"/>
              <a:gd name="connsiteY50" fmla="*/ 212093 h 504190"/>
              <a:gd name="connsiteX51" fmla="*/ 306065 w 568254"/>
              <a:gd name="connsiteY51" fmla="*/ 198110 h 504190"/>
              <a:gd name="connsiteX52" fmla="*/ 306065 w 568254"/>
              <a:gd name="connsiteY52" fmla="*/ 195583 h 504190"/>
              <a:gd name="connsiteX53" fmla="*/ 308605 w 568254"/>
              <a:gd name="connsiteY53" fmla="*/ 182883 h 504190"/>
              <a:gd name="connsiteX54" fmla="*/ 309875 w 568254"/>
              <a:gd name="connsiteY54" fmla="*/ 176533 h 504190"/>
              <a:gd name="connsiteX55" fmla="*/ 311145 w 568254"/>
              <a:gd name="connsiteY55" fmla="*/ 167643 h 504190"/>
              <a:gd name="connsiteX56" fmla="*/ 312415 w 568254"/>
              <a:gd name="connsiteY56" fmla="*/ 152390 h 504190"/>
              <a:gd name="connsiteX57" fmla="*/ 219705 w 568254"/>
              <a:gd name="connsiteY57" fmla="*/ 39360 h 504190"/>
              <a:gd name="connsiteX58" fmla="*/ 220980 w 568254"/>
              <a:gd name="connsiteY58" fmla="*/ 0 h 504190"/>
              <a:gd name="connsiteX59" fmla="*/ 351790 w 568254"/>
              <a:gd name="connsiteY59" fmla="*/ 151130 h 504190"/>
              <a:gd name="connsiteX60" fmla="*/ 350520 w 568254"/>
              <a:gd name="connsiteY60" fmla="*/ 171450 h 504190"/>
              <a:gd name="connsiteX61" fmla="*/ 350520 w 568254"/>
              <a:gd name="connsiteY61" fmla="*/ 172707 h 504190"/>
              <a:gd name="connsiteX62" fmla="*/ 449580 w 568254"/>
              <a:gd name="connsiteY62" fmla="*/ 172707 h 504190"/>
              <a:gd name="connsiteX63" fmla="*/ 505460 w 568254"/>
              <a:gd name="connsiteY63" fmla="*/ 222250 h 504190"/>
              <a:gd name="connsiteX64" fmla="*/ 567690 w 568254"/>
              <a:gd name="connsiteY64" fmla="*/ 436880 h 504190"/>
              <a:gd name="connsiteX65" fmla="*/ 567690 w 568254"/>
              <a:gd name="connsiteY65" fmla="*/ 448297 h 504190"/>
              <a:gd name="connsiteX66" fmla="*/ 511810 w 568254"/>
              <a:gd name="connsiteY66" fmla="*/ 504190 h 504190"/>
              <a:gd name="connsiteX67" fmla="*/ 55880 w 568254"/>
              <a:gd name="connsiteY67" fmla="*/ 504190 h 504190"/>
              <a:gd name="connsiteX68" fmla="*/ 0 w 568254"/>
              <a:gd name="connsiteY68" fmla="*/ 448297 h 504190"/>
              <a:gd name="connsiteX69" fmla="*/ 1270 w 568254"/>
              <a:gd name="connsiteY69" fmla="*/ 436880 h 504190"/>
              <a:gd name="connsiteX70" fmla="*/ 66040 w 568254"/>
              <a:gd name="connsiteY70" fmla="*/ 222250 h 504190"/>
              <a:gd name="connsiteX71" fmla="*/ 92710 w 568254"/>
              <a:gd name="connsiteY71" fmla="*/ 180340 h 504190"/>
              <a:gd name="connsiteX72" fmla="*/ 91440 w 568254"/>
              <a:gd name="connsiteY72" fmla="*/ 173990 h 504190"/>
              <a:gd name="connsiteX73" fmla="*/ 90170 w 568254"/>
              <a:gd name="connsiteY73" fmla="*/ 167640 h 504190"/>
              <a:gd name="connsiteX74" fmla="*/ 88900 w 568254"/>
              <a:gd name="connsiteY74" fmla="*/ 151130 h 504190"/>
              <a:gd name="connsiteX75" fmla="*/ 125730 w 568254"/>
              <a:gd name="connsiteY75" fmla="*/ 41897 h 504190"/>
              <a:gd name="connsiteX76" fmla="*/ 156210 w 568254"/>
              <a:gd name="connsiteY76" fmla="*/ 16497 h 504190"/>
              <a:gd name="connsiteX77" fmla="*/ 167640 w 568254"/>
              <a:gd name="connsiteY77" fmla="*/ 10147 h 504190"/>
              <a:gd name="connsiteX78" fmla="*/ 193040 w 568254"/>
              <a:gd name="connsiteY78" fmla="*/ 2540 h 504190"/>
              <a:gd name="connsiteX79" fmla="*/ 220980 w 568254"/>
              <a:gd name="connsiteY79" fmla="*/ 0 h 504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568254" h="504190">
                <a:moveTo>
                  <a:pt x="457196" y="213357"/>
                </a:moveTo>
                <a:cubicBezTo>
                  <a:pt x="438146" y="227327"/>
                  <a:pt x="378456" y="269237"/>
                  <a:pt x="379726" y="287004"/>
                </a:cubicBezTo>
                <a:lnTo>
                  <a:pt x="379726" y="288287"/>
                </a:lnTo>
                <a:cubicBezTo>
                  <a:pt x="379726" y="288287"/>
                  <a:pt x="379726" y="293354"/>
                  <a:pt x="387346" y="295907"/>
                </a:cubicBezTo>
                <a:cubicBezTo>
                  <a:pt x="389886" y="297177"/>
                  <a:pt x="392426" y="298447"/>
                  <a:pt x="396236" y="299704"/>
                </a:cubicBezTo>
                <a:cubicBezTo>
                  <a:pt x="400046" y="300987"/>
                  <a:pt x="405126" y="303527"/>
                  <a:pt x="410206" y="304797"/>
                </a:cubicBezTo>
                <a:lnTo>
                  <a:pt x="411476" y="304797"/>
                </a:lnTo>
                <a:lnTo>
                  <a:pt x="415286" y="306054"/>
                </a:lnTo>
                <a:cubicBezTo>
                  <a:pt x="450846" y="318754"/>
                  <a:pt x="491486" y="334007"/>
                  <a:pt x="494026" y="363204"/>
                </a:cubicBezTo>
                <a:lnTo>
                  <a:pt x="494026" y="364487"/>
                </a:lnTo>
                <a:cubicBezTo>
                  <a:pt x="494026" y="379727"/>
                  <a:pt x="482596" y="416557"/>
                  <a:pt x="401316" y="466087"/>
                </a:cubicBezTo>
                <a:lnTo>
                  <a:pt x="513076" y="466087"/>
                </a:lnTo>
                <a:cubicBezTo>
                  <a:pt x="521966" y="466087"/>
                  <a:pt x="530856" y="458454"/>
                  <a:pt x="532126" y="448307"/>
                </a:cubicBezTo>
                <a:lnTo>
                  <a:pt x="468626" y="229854"/>
                </a:lnTo>
                <a:cubicBezTo>
                  <a:pt x="468626" y="222247"/>
                  <a:pt x="463546" y="215897"/>
                  <a:pt x="457196" y="213357"/>
                </a:cubicBezTo>
                <a:close/>
                <a:moveTo>
                  <a:pt x="341626" y="210805"/>
                </a:moveTo>
                <a:cubicBezTo>
                  <a:pt x="317496" y="290828"/>
                  <a:pt x="257806" y="363205"/>
                  <a:pt x="248916" y="373378"/>
                </a:cubicBezTo>
                <a:cubicBezTo>
                  <a:pt x="241296" y="382255"/>
                  <a:pt x="231136" y="387348"/>
                  <a:pt x="219706" y="387348"/>
                </a:cubicBezTo>
                <a:cubicBezTo>
                  <a:pt x="208276" y="387348"/>
                  <a:pt x="198116" y="382255"/>
                  <a:pt x="190496" y="373378"/>
                </a:cubicBezTo>
                <a:cubicBezTo>
                  <a:pt x="182876" y="364488"/>
                  <a:pt x="128266" y="298448"/>
                  <a:pt x="102866" y="224788"/>
                </a:cubicBezTo>
                <a:cubicBezTo>
                  <a:pt x="101596" y="227328"/>
                  <a:pt x="101596" y="228598"/>
                  <a:pt x="101596" y="229855"/>
                </a:cubicBezTo>
                <a:lnTo>
                  <a:pt x="38096" y="448308"/>
                </a:lnTo>
                <a:cubicBezTo>
                  <a:pt x="38096" y="458455"/>
                  <a:pt x="46986" y="466088"/>
                  <a:pt x="55876" y="466088"/>
                </a:cubicBezTo>
                <a:lnTo>
                  <a:pt x="318766" y="466088"/>
                </a:lnTo>
                <a:cubicBezTo>
                  <a:pt x="433066" y="411478"/>
                  <a:pt x="450846" y="374648"/>
                  <a:pt x="453386" y="365758"/>
                </a:cubicBezTo>
                <a:cubicBezTo>
                  <a:pt x="445766" y="358138"/>
                  <a:pt x="414016" y="346708"/>
                  <a:pt x="400046" y="341628"/>
                </a:cubicBezTo>
                <a:lnTo>
                  <a:pt x="397506" y="340358"/>
                </a:lnTo>
                <a:cubicBezTo>
                  <a:pt x="392426" y="337805"/>
                  <a:pt x="386076" y="336548"/>
                  <a:pt x="380996" y="334008"/>
                </a:cubicBezTo>
                <a:cubicBezTo>
                  <a:pt x="377186" y="334008"/>
                  <a:pt x="374646" y="332738"/>
                  <a:pt x="372106" y="331455"/>
                </a:cubicBezTo>
                <a:cubicBezTo>
                  <a:pt x="347976" y="321308"/>
                  <a:pt x="339086" y="302258"/>
                  <a:pt x="339086" y="288288"/>
                </a:cubicBezTo>
                <a:cubicBezTo>
                  <a:pt x="337816" y="262888"/>
                  <a:pt x="360676" y="237488"/>
                  <a:pt x="393696" y="210805"/>
                </a:cubicBezTo>
                <a:close/>
                <a:moveTo>
                  <a:pt x="220976" y="109210"/>
                </a:moveTo>
                <a:cubicBezTo>
                  <a:pt x="203196" y="109210"/>
                  <a:pt x="189226" y="123193"/>
                  <a:pt x="189226" y="140960"/>
                </a:cubicBezTo>
                <a:cubicBezTo>
                  <a:pt x="189226" y="158740"/>
                  <a:pt x="203196" y="172710"/>
                  <a:pt x="220976" y="172710"/>
                </a:cubicBezTo>
                <a:cubicBezTo>
                  <a:pt x="238756" y="172710"/>
                  <a:pt x="252726" y="158740"/>
                  <a:pt x="252726" y="140960"/>
                </a:cubicBezTo>
                <a:cubicBezTo>
                  <a:pt x="252726" y="123193"/>
                  <a:pt x="238756" y="109210"/>
                  <a:pt x="220976" y="109210"/>
                </a:cubicBezTo>
                <a:close/>
                <a:moveTo>
                  <a:pt x="220976" y="71110"/>
                </a:moveTo>
                <a:cubicBezTo>
                  <a:pt x="259076" y="71110"/>
                  <a:pt x="290826" y="102860"/>
                  <a:pt x="290826" y="140960"/>
                </a:cubicBezTo>
                <a:cubicBezTo>
                  <a:pt x="290826" y="179060"/>
                  <a:pt x="259076" y="210810"/>
                  <a:pt x="220976" y="210810"/>
                </a:cubicBezTo>
                <a:cubicBezTo>
                  <a:pt x="182876" y="210810"/>
                  <a:pt x="151126" y="179060"/>
                  <a:pt x="151126" y="140960"/>
                </a:cubicBezTo>
                <a:cubicBezTo>
                  <a:pt x="151126" y="102860"/>
                  <a:pt x="182876" y="71110"/>
                  <a:pt x="220976" y="71110"/>
                </a:cubicBezTo>
                <a:close/>
                <a:moveTo>
                  <a:pt x="219705" y="39360"/>
                </a:moveTo>
                <a:cubicBezTo>
                  <a:pt x="158745" y="39360"/>
                  <a:pt x="126995" y="88890"/>
                  <a:pt x="126995" y="152390"/>
                </a:cubicBezTo>
                <a:cubicBezTo>
                  <a:pt x="126995" y="157483"/>
                  <a:pt x="128265" y="162550"/>
                  <a:pt x="128265" y="167643"/>
                </a:cubicBezTo>
                <a:cubicBezTo>
                  <a:pt x="128265" y="170183"/>
                  <a:pt x="129535" y="173993"/>
                  <a:pt x="129535" y="176533"/>
                </a:cubicBezTo>
                <a:cubicBezTo>
                  <a:pt x="129535" y="179060"/>
                  <a:pt x="130805" y="180343"/>
                  <a:pt x="130805" y="182883"/>
                </a:cubicBezTo>
                <a:cubicBezTo>
                  <a:pt x="130805" y="186693"/>
                  <a:pt x="132075" y="191760"/>
                  <a:pt x="133345" y="195583"/>
                </a:cubicBezTo>
                <a:lnTo>
                  <a:pt x="133345" y="198110"/>
                </a:lnTo>
                <a:cubicBezTo>
                  <a:pt x="134615" y="201933"/>
                  <a:pt x="137155" y="207000"/>
                  <a:pt x="138425" y="212093"/>
                </a:cubicBezTo>
                <a:cubicBezTo>
                  <a:pt x="163825" y="281943"/>
                  <a:pt x="219705" y="349240"/>
                  <a:pt x="219705" y="349240"/>
                </a:cubicBezTo>
                <a:cubicBezTo>
                  <a:pt x="219705" y="349240"/>
                  <a:pt x="275585" y="283200"/>
                  <a:pt x="300985" y="212093"/>
                </a:cubicBezTo>
                <a:cubicBezTo>
                  <a:pt x="303525" y="208283"/>
                  <a:pt x="304795" y="203190"/>
                  <a:pt x="306065" y="198110"/>
                </a:cubicBezTo>
                <a:lnTo>
                  <a:pt x="306065" y="195583"/>
                </a:lnTo>
                <a:cubicBezTo>
                  <a:pt x="307335" y="190490"/>
                  <a:pt x="307335" y="186693"/>
                  <a:pt x="308605" y="182883"/>
                </a:cubicBezTo>
                <a:cubicBezTo>
                  <a:pt x="308605" y="180343"/>
                  <a:pt x="309875" y="179060"/>
                  <a:pt x="309875" y="176533"/>
                </a:cubicBezTo>
                <a:cubicBezTo>
                  <a:pt x="309875" y="173993"/>
                  <a:pt x="311145" y="170183"/>
                  <a:pt x="311145" y="167643"/>
                </a:cubicBezTo>
                <a:cubicBezTo>
                  <a:pt x="312415" y="162550"/>
                  <a:pt x="312415" y="157483"/>
                  <a:pt x="312415" y="152390"/>
                </a:cubicBezTo>
                <a:cubicBezTo>
                  <a:pt x="312415" y="90160"/>
                  <a:pt x="280665" y="39360"/>
                  <a:pt x="219705" y="39360"/>
                </a:cubicBezTo>
                <a:close/>
                <a:moveTo>
                  <a:pt x="220980" y="0"/>
                </a:moveTo>
                <a:cubicBezTo>
                  <a:pt x="298450" y="0"/>
                  <a:pt x="351790" y="62230"/>
                  <a:pt x="351790" y="151130"/>
                </a:cubicBezTo>
                <a:cubicBezTo>
                  <a:pt x="351790" y="157480"/>
                  <a:pt x="351790" y="165100"/>
                  <a:pt x="350520" y="171450"/>
                </a:cubicBezTo>
                <a:lnTo>
                  <a:pt x="350520" y="172707"/>
                </a:lnTo>
                <a:lnTo>
                  <a:pt x="449580" y="172707"/>
                </a:lnTo>
                <a:cubicBezTo>
                  <a:pt x="478790" y="172707"/>
                  <a:pt x="501650" y="194297"/>
                  <a:pt x="505460" y="222250"/>
                </a:cubicBezTo>
                <a:lnTo>
                  <a:pt x="567690" y="436880"/>
                </a:lnTo>
                <a:cubicBezTo>
                  <a:pt x="567690" y="440690"/>
                  <a:pt x="568960" y="444500"/>
                  <a:pt x="567690" y="448297"/>
                </a:cubicBezTo>
                <a:cubicBezTo>
                  <a:pt x="567690" y="478790"/>
                  <a:pt x="542290" y="504190"/>
                  <a:pt x="511810" y="504190"/>
                </a:cubicBezTo>
                <a:lnTo>
                  <a:pt x="55880" y="504190"/>
                </a:lnTo>
                <a:cubicBezTo>
                  <a:pt x="25400" y="504190"/>
                  <a:pt x="0" y="478790"/>
                  <a:pt x="0" y="448297"/>
                </a:cubicBezTo>
                <a:cubicBezTo>
                  <a:pt x="0" y="444500"/>
                  <a:pt x="1270" y="440690"/>
                  <a:pt x="1270" y="436880"/>
                </a:cubicBezTo>
                <a:lnTo>
                  <a:pt x="66040" y="222250"/>
                </a:lnTo>
                <a:cubicBezTo>
                  <a:pt x="67310" y="204457"/>
                  <a:pt x="78740" y="189230"/>
                  <a:pt x="92710" y="180340"/>
                </a:cubicBezTo>
                <a:cubicBezTo>
                  <a:pt x="91440" y="177800"/>
                  <a:pt x="91440" y="176530"/>
                  <a:pt x="91440" y="173990"/>
                </a:cubicBezTo>
                <a:cubicBezTo>
                  <a:pt x="90170" y="171450"/>
                  <a:pt x="90170" y="170180"/>
                  <a:pt x="90170" y="167640"/>
                </a:cubicBezTo>
                <a:cubicBezTo>
                  <a:pt x="88900" y="162547"/>
                  <a:pt x="88900" y="156197"/>
                  <a:pt x="88900" y="151130"/>
                </a:cubicBezTo>
                <a:cubicBezTo>
                  <a:pt x="88900" y="107950"/>
                  <a:pt x="101600" y="69850"/>
                  <a:pt x="125730" y="41897"/>
                </a:cubicBezTo>
                <a:cubicBezTo>
                  <a:pt x="134620" y="31750"/>
                  <a:pt x="144780" y="22847"/>
                  <a:pt x="156210" y="16497"/>
                </a:cubicBezTo>
                <a:cubicBezTo>
                  <a:pt x="160020" y="13957"/>
                  <a:pt x="163830" y="11430"/>
                  <a:pt x="167640" y="10147"/>
                </a:cubicBezTo>
                <a:cubicBezTo>
                  <a:pt x="175260" y="7607"/>
                  <a:pt x="184150" y="3797"/>
                  <a:pt x="193040" y="2540"/>
                </a:cubicBezTo>
                <a:cubicBezTo>
                  <a:pt x="201930" y="1257"/>
                  <a:pt x="210820" y="0"/>
                  <a:pt x="220980"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21" name="TextBox 20">
            <a:extLst>
              <a:ext uri="{FF2B5EF4-FFF2-40B4-BE49-F238E27FC236}">
                <a16:creationId xmlns:a16="http://schemas.microsoft.com/office/drawing/2014/main" xmlns="" id="{18866DDC-D5A9-2B40-9F72-A55D5E370D6D}"/>
              </a:ext>
            </a:extLst>
          </p:cNvPr>
          <p:cNvSpPr txBox="1"/>
          <p:nvPr/>
        </p:nvSpPr>
        <p:spPr>
          <a:xfrm>
            <a:off x="10474036" y="-17729"/>
            <a:ext cx="3343564" cy="677108"/>
          </a:xfrm>
          <a:prstGeom prst="rect">
            <a:avLst/>
          </a:prstGeom>
          <a:solidFill>
            <a:srgbClr val="FFFF00"/>
          </a:solidFill>
        </p:spPr>
        <p:txBody>
          <a:bodyPr wrap="square" lIns="91440" tIns="91440" rIns="91440" bIns="91440" rtlCol="0">
            <a:spAutoFit/>
          </a:bodyPr>
          <a:lstStyle/>
          <a:p>
            <a:pPr>
              <a:spcBef>
                <a:spcPts val="1000"/>
              </a:spcBef>
            </a:pPr>
            <a:r>
              <a:rPr lang="en-US" sz="1600" dirty="0">
                <a:solidFill>
                  <a:srgbClr val="FF0000"/>
                </a:solidFill>
                <a:latin typeface="Arial" panose="020B0604020202020204" pitchFamily="34" charset="0"/>
                <a:cs typeface="Arial" panose="020B0604020202020204" pitchFamily="34" charset="0"/>
              </a:rPr>
              <a:t>Confirm your Partner’s eligibility </a:t>
            </a:r>
            <a:r>
              <a:rPr lang="en-US" sz="1600" b="1" dirty="0">
                <a:solidFill>
                  <a:srgbClr val="FF0000"/>
                </a:solidFill>
                <a:latin typeface="Arial" panose="020B0604020202020204" pitchFamily="34" charset="0"/>
                <a:cs typeface="Arial" panose="020B0604020202020204" pitchFamily="34" charset="0"/>
              </a:rPr>
              <a:t>BEFORE</a:t>
            </a:r>
            <a:r>
              <a:rPr lang="en-US" sz="1600" dirty="0">
                <a:solidFill>
                  <a:srgbClr val="FF0000"/>
                </a:solidFill>
                <a:latin typeface="Arial" panose="020B0604020202020204" pitchFamily="34" charset="0"/>
                <a:cs typeface="Arial" panose="020B0604020202020204" pitchFamily="34" charset="0"/>
              </a:rPr>
              <a:t> discussing this asset.</a:t>
            </a:r>
          </a:p>
        </p:txBody>
      </p:sp>
    </p:spTree>
    <p:extLst>
      <p:ext uri="{BB962C8B-B14F-4D97-AF65-F5344CB8AC3E}">
        <p14:creationId xmlns:p14="http://schemas.microsoft.com/office/powerpoint/2010/main" val="53425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996673F4-8697-3C40-A0ED-738E861D43DC}"/>
              </a:ext>
            </a:extLst>
          </p:cNvPr>
          <p:cNvSpPr txBox="1"/>
          <p:nvPr/>
        </p:nvSpPr>
        <p:spPr>
          <a:xfrm>
            <a:off x="560717" y="1896438"/>
            <a:ext cx="7368985" cy="3118803"/>
          </a:xfrm>
          <a:prstGeom prst="rect">
            <a:avLst/>
          </a:prstGeom>
        </p:spPr>
        <p:txBody>
          <a:bodyPr wrap="square" lIns="0" tIns="0" rIns="0" bIns="0" rtlCol="0">
            <a:spAutoFit/>
          </a:bodyPr>
          <a:lstStyle/>
          <a:p>
            <a:pPr>
              <a:spcBef>
                <a:spcPts val="2400"/>
              </a:spcBef>
            </a:pPr>
            <a:r>
              <a:rPr lang="en-US" sz="1500" dirty="0" err="1">
                <a:solidFill>
                  <a:schemeClr val="accent5"/>
                </a:solidFill>
              </a:rPr>
              <a:t>Accertify</a:t>
            </a:r>
            <a:r>
              <a:rPr lang="en-US" sz="1500" dirty="0">
                <a:solidFill>
                  <a:schemeClr val="accent5"/>
                </a:solidFill>
              </a:rPr>
              <a:t> was acquired by Amex and currently has over 190 clients. </a:t>
            </a:r>
            <a:r>
              <a:rPr lang="en-US" sz="1500" dirty="0" err="1">
                <a:solidFill>
                  <a:schemeClr val="accent5"/>
                </a:solidFill>
              </a:rPr>
              <a:t>Accertify’s</a:t>
            </a:r>
            <a:r>
              <a:rPr lang="en-US" sz="1500" dirty="0">
                <a:solidFill>
                  <a:schemeClr val="accent5"/>
                </a:solidFill>
              </a:rPr>
              <a:t> software platform was designed from the ground up to be scalable, simple and easy to use, and highly effective at managing risk. </a:t>
            </a:r>
            <a:r>
              <a:rPr lang="en-US" sz="1500" dirty="0" err="1">
                <a:solidFill>
                  <a:schemeClr val="accent5"/>
                </a:solidFill>
              </a:rPr>
              <a:t>Accertify</a:t>
            </a:r>
            <a:r>
              <a:rPr lang="en-US" sz="1500" dirty="0">
                <a:solidFill>
                  <a:schemeClr val="accent5"/>
                </a:solidFill>
              </a:rPr>
              <a:t> incorporated these principles, and many more, into their </a:t>
            </a:r>
            <a:r>
              <a:rPr lang="en-US" sz="1500" dirty="0" err="1">
                <a:solidFill>
                  <a:schemeClr val="accent5"/>
                </a:solidFill>
              </a:rPr>
              <a:t>Interceptas</a:t>
            </a:r>
            <a:r>
              <a:rPr lang="en-US" sz="1500" dirty="0">
                <a:solidFill>
                  <a:schemeClr val="accent5"/>
                </a:solidFill>
              </a:rPr>
              <a:t>® Platform - the basis for </a:t>
            </a:r>
            <a:r>
              <a:rPr lang="en-US" sz="1500" dirty="0" err="1">
                <a:solidFill>
                  <a:schemeClr val="accent5"/>
                </a:solidFill>
              </a:rPr>
              <a:t>Accertify’s</a:t>
            </a:r>
            <a:r>
              <a:rPr lang="en-US" sz="1500" dirty="0">
                <a:solidFill>
                  <a:schemeClr val="accent5"/>
                </a:solidFill>
              </a:rPr>
              <a:t> fraud, chargeback management, and payment gateway solutions. </a:t>
            </a:r>
          </a:p>
          <a:p>
            <a:pPr>
              <a:spcBef>
                <a:spcPts val="2400"/>
              </a:spcBef>
            </a:pPr>
            <a:r>
              <a:rPr lang="en-US" sz="1500" dirty="0">
                <a:solidFill>
                  <a:schemeClr val="accent5"/>
                </a:solidFill>
              </a:rPr>
              <a:t>While each industry faces unique challenges, </a:t>
            </a:r>
            <a:r>
              <a:rPr lang="en-US" sz="1500" dirty="0" err="1">
                <a:solidFill>
                  <a:schemeClr val="accent5"/>
                </a:solidFill>
              </a:rPr>
              <a:t>Accertify’s</a:t>
            </a:r>
            <a:r>
              <a:rPr lang="en-US" sz="1500" dirty="0">
                <a:solidFill>
                  <a:schemeClr val="accent5"/>
                </a:solidFill>
              </a:rPr>
              <a:t> flexible approach to online commerce means they can help any business, anywhere. </a:t>
            </a:r>
            <a:r>
              <a:rPr lang="en-US" sz="1500" dirty="0" err="1">
                <a:solidFill>
                  <a:schemeClr val="accent5"/>
                </a:solidFill>
              </a:rPr>
              <a:t>Accertify</a:t>
            </a:r>
            <a:r>
              <a:rPr lang="en-US" sz="1500" dirty="0">
                <a:solidFill>
                  <a:schemeClr val="accent5"/>
                </a:solidFill>
              </a:rPr>
              <a:t> has formed strategic relationships with service providers in order to offer their clients a full complement of tools and services to help them fight fraud. The </a:t>
            </a:r>
            <a:r>
              <a:rPr lang="en-US" sz="1500" dirty="0" err="1">
                <a:solidFill>
                  <a:schemeClr val="accent5"/>
                </a:solidFill>
              </a:rPr>
              <a:t>Accertify</a:t>
            </a:r>
            <a:r>
              <a:rPr lang="en-US" sz="1500" dirty="0">
                <a:solidFill>
                  <a:schemeClr val="accent5"/>
                </a:solidFill>
              </a:rPr>
              <a:t> Team collaborate with Partners based on where they are headquartered in the U.S. </a:t>
            </a:r>
          </a:p>
          <a:p>
            <a:pPr>
              <a:lnSpc>
                <a:spcPct val="100000"/>
              </a:lnSpc>
              <a:spcBef>
                <a:spcPts val="2000"/>
              </a:spcBef>
            </a:pPr>
            <a:r>
              <a:rPr lang="en-US" sz="1600" b="1" dirty="0">
                <a:solidFill>
                  <a:schemeClr val="tx2"/>
                </a:solidFill>
                <a:cs typeface="Arial" pitchFamily="34" charset="0"/>
              </a:rPr>
              <a:t>Why Participate?</a:t>
            </a:r>
          </a:p>
        </p:txBody>
      </p:sp>
      <p:sp>
        <p:nvSpPr>
          <p:cNvPr id="2" name="Title 1">
            <a:extLst>
              <a:ext uri="{FF2B5EF4-FFF2-40B4-BE49-F238E27FC236}">
                <a16:creationId xmlns:a16="http://schemas.microsoft.com/office/drawing/2014/main" xmlns="" id="{E202C48E-DB53-C94E-B800-E05844FB065D}"/>
              </a:ext>
            </a:extLst>
          </p:cNvPr>
          <p:cNvSpPr>
            <a:spLocks noGrp="1"/>
          </p:cNvSpPr>
          <p:nvPr>
            <p:ph type="title"/>
          </p:nvPr>
        </p:nvSpPr>
        <p:spPr/>
        <p:txBody>
          <a:bodyPr/>
          <a:lstStyle/>
          <a:p>
            <a:r>
              <a:rPr lang="en-US" dirty="0"/>
              <a:t>American Express Business Value</a:t>
            </a:r>
          </a:p>
        </p:txBody>
      </p:sp>
      <p:sp>
        <p:nvSpPr>
          <p:cNvPr id="4" name="Text Placeholder 3">
            <a:extLst>
              <a:ext uri="{FF2B5EF4-FFF2-40B4-BE49-F238E27FC236}">
                <a16:creationId xmlns:a16="http://schemas.microsoft.com/office/drawing/2014/main" xmlns="" id="{3A763610-5629-E344-A39D-C137B3D8F6C1}"/>
              </a:ext>
            </a:extLst>
          </p:cNvPr>
          <p:cNvSpPr>
            <a:spLocks noGrp="1"/>
          </p:cNvSpPr>
          <p:nvPr>
            <p:ph type="body" sz="quarter" idx="13"/>
          </p:nvPr>
        </p:nvSpPr>
        <p:spPr>
          <a:xfrm>
            <a:off x="531534" y="1224810"/>
            <a:ext cx="8349819" cy="397032"/>
          </a:xfrm>
        </p:spPr>
        <p:txBody>
          <a:bodyPr wrap="square">
            <a:spAutoFit/>
          </a:bodyPr>
          <a:lstStyle/>
          <a:p>
            <a:r>
              <a:rPr lang="en-US" sz="2200" b="1" dirty="0">
                <a:solidFill>
                  <a:schemeClr val="accent1"/>
                </a:solidFill>
                <a:latin typeface="+mj-lt"/>
              </a:rPr>
              <a:t>FRAUD SOLUTIONS</a:t>
            </a:r>
          </a:p>
        </p:txBody>
      </p:sp>
      <p:pic>
        <p:nvPicPr>
          <p:cNvPr id="3" name="Picture 2">
            <a:extLst>
              <a:ext uri="{FF2B5EF4-FFF2-40B4-BE49-F238E27FC236}">
                <a16:creationId xmlns:a16="http://schemas.microsoft.com/office/drawing/2014/main" xmlns="" id="{D5B1621F-8579-5746-9556-EA25AE4F72E0}"/>
              </a:ext>
            </a:extLst>
          </p:cNvPr>
          <p:cNvPicPr>
            <a:picLocks noChangeAspect="1"/>
          </p:cNvPicPr>
          <p:nvPr/>
        </p:nvPicPr>
        <p:blipFill>
          <a:blip r:embed="rId3"/>
          <a:stretch>
            <a:fillRect/>
          </a:stretch>
        </p:blipFill>
        <p:spPr>
          <a:xfrm>
            <a:off x="8928223" y="1860727"/>
            <a:ext cx="3752739" cy="1431966"/>
          </a:xfrm>
          <a:prstGeom prst="rect">
            <a:avLst/>
          </a:prstGeom>
        </p:spPr>
      </p:pic>
      <p:sp>
        <p:nvSpPr>
          <p:cNvPr id="12" name="TextBox 11">
            <a:extLst>
              <a:ext uri="{FF2B5EF4-FFF2-40B4-BE49-F238E27FC236}">
                <a16:creationId xmlns:a16="http://schemas.microsoft.com/office/drawing/2014/main" xmlns="" id="{7D35BC34-036D-C849-8699-C8AC5246745C}"/>
              </a:ext>
            </a:extLst>
          </p:cNvPr>
          <p:cNvSpPr txBox="1"/>
          <p:nvPr/>
        </p:nvSpPr>
        <p:spPr>
          <a:xfrm>
            <a:off x="8928223" y="6221841"/>
            <a:ext cx="286042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en-US" sz="1400" dirty="0">
                <a:solidFill>
                  <a:schemeClr val="accent1"/>
                </a:solidFill>
                <a:cs typeface="Arial" pitchFamily="34" charset="0"/>
              </a:rPr>
              <a:t>Inquiries: </a:t>
            </a:r>
            <a:r>
              <a:rPr lang="en-US" sz="1400" dirty="0" err="1">
                <a:solidFill>
                  <a:schemeClr val="tx2"/>
                </a:solidFill>
                <a:cs typeface="Arial" pitchFamily="34" charset="0"/>
              </a:rPr>
              <a:t>info@accertify.com</a:t>
            </a:r>
            <a:r>
              <a:rPr lang="en-US" sz="1400" dirty="0">
                <a:solidFill>
                  <a:schemeClr val="tx2"/>
                </a:solidFill>
                <a:cs typeface="Arial" pitchFamily="34" charset="0"/>
              </a:rPr>
              <a:t> </a:t>
            </a:r>
          </a:p>
        </p:txBody>
      </p:sp>
      <p:sp>
        <p:nvSpPr>
          <p:cNvPr id="13" name="Rectangle 12">
            <a:extLst>
              <a:ext uri="{FF2B5EF4-FFF2-40B4-BE49-F238E27FC236}">
                <a16:creationId xmlns:a16="http://schemas.microsoft.com/office/drawing/2014/main" xmlns="" id="{F3DB7BCB-9A92-2B4C-A6DC-A7B047626012}"/>
              </a:ext>
            </a:extLst>
          </p:cNvPr>
          <p:cNvSpPr/>
          <p:nvPr/>
        </p:nvSpPr>
        <p:spPr>
          <a:xfrm>
            <a:off x="8928223" y="3979144"/>
            <a:ext cx="3202046" cy="1308050"/>
          </a:xfrm>
          <a:prstGeom prst="rect">
            <a:avLst/>
          </a:prstGeom>
          <a:noFill/>
        </p:spPr>
        <p:txBody>
          <a:bodyPr wrap="square" lIns="0" tIns="0" rIns="0" bIns="0">
            <a:spAutoFit/>
          </a:bodyPr>
          <a:lstStyle/>
          <a:p>
            <a:r>
              <a:rPr lang="en-US" sz="1400" b="1" dirty="0">
                <a:solidFill>
                  <a:schemeClr val="tx2"/>
                </a:solidFill>
                <a:latin typeface="Arial" panose="020B0604020202020204" pitchFamily="34" charset="0"/>
              </a:rPr>
              <a:t>Custom Pricing is determined by three main components:</a:t>
            </a:r>
          </a:p>
          <a:p>
            <a:pPr marL="173736" indent="-173736">
              <a:spcBef>
                <a:spcPts val="600"/>
              </a:spcBef>
              <a:buFont typeface="Arial" panose="020B0604020202020204" pitchFamily="34" charset="0"/>
              <a:buChar char="•"/>
            </a:pPr>
            <a:r>
              <a:rPr lang="en-US" sz="1400" dirty="0">
                <a:solidFill>
                  <a:schemeClr val="tx2"/>
                </a:solidFill>
                <a:latin typeface="Arial" panose="020B0604020202020204" pitchFamily="34" charset="0"/>
              </a:rPr>
              <a:t>annual transaction volume</a:t>
            </a:r>
          </a:p>
          <a:p>
            <a:pPr marL="173736" indent="-173736">
              <a:spcBef>
                <a:spcPts val="600"/>
              </a:spcBef>
              <a:buFont typeface="Arial" panose="020B0604020202020204" pitchFamily="34" charset="0"/>
              <a:buChar char="•"/>
            </a:pPr>
            <a:r>
              <a:rPr lang="en-US" sz="1400" dirty="0">
                <a:solidFill>
                  <a:schemeClr val="tx2"/>
                </a:solidFill>
                <a:latin typeface="Arial" panose="020B0604020202020204" pitchFamily="34" charset="0"/>
              </a:rPr>
              <a:t>overage fees</a:t>
            </a:r>
          </a:p>
          <a:p>
            <a:pPr marL="173736" indent="-173736">
              <a:spcBef>
                <a:spcPts val="600"/>
              </a:spcBef>
              <a:buFont typeface="Arial" panose="020B0604020202020204" pitchFamily="34" charset="0"/>
              <a:buChar char="•"/>
            </a:pPr>
            <a:r>
              <a:rPr lang="en-US" sz="1400" dirty="0">
                <a:solidFill>
                  <a:schemeClr val="tx2"/>
                </a:solidFill>
                <a:latin typeface="Arial" panose="020B0604020202020204" pitchFamily="34" charset="0"/>
              </a:rPr>
              <a:t>one-time implementation</a:t>
            </a:r>
          </a:p>
        </p:txBody>
      </p:sp>
      <p:grpSp>
        <p:nvGrpSpPr>
          <p:cNvPr id="26" name="Group 25">
            <a:extLst>
              <a:ext uri="{FF2B5EF4-FFF2-40B4-BE49-F238E27FC236}">
                <a16:creationId xmlns:a16="http://schemas.microsoft.com/office/drawing/2014/main" xmlns="" id="{B6C05AE9-E6A9-8F4F-9249-A35F5576642D}"/>
              </a:ext>
            </a:extLst>
          </p:cNvPr>
          <p:cNvGrpSpPr/>
          <p:nvPr/>
        </p:nvGrpSpPr>
        <p:grpSpPr>
          <a:xfrm>
            <a:off x="483482" y="5184162"/>
            <a:ext cx="1279902" cy="1253123"/>
            <a:chOff x="483482" y="5184162"/>
            <a:chExt cx="1279902" cy="1253123"/>
          </a:xfrm>
        </p:grpSpPr>
        <p:sp>
          <p:nvSpPr>
            <p:cNvPr id="15" name="Freeform 14">
              <a:extLst>
                <a:ext uri="{FF2B5EF4-FFF2-40B4-BE49-F238E27FC236}">
                  <a16:creationId xmlns:a16="http://schemas.microsoft.com/office/drawing/2014/main" xmlns="" id="{646EBBA6-9027-3747-9C4A-8E54761757A3}"/>
                </a:ext>
              </a:extLst>
            </p:cNvPr>
            <p:cNvSpPr/>
            <p:nvPr/>
          </p:nvSpPr>
          <p:spPr>
            <a:xfrm>
              <a:off x="856733" y="5184162"/>
              <a:ext cx="533400" cy="533400"/>
            </a:xfrm>
            <a:custGeom>
              <a:avLst/>
              <a:gdLst>
                <a:gd name="connsiteX0" fmla="*/ 323850 w 533400"/>
                <a:gd name="connsiteY0" fmla="*/ 355593 h 533400"/>
                <a:gd name="connsiteX1" fmla="*/ 438150 w 533400"/>
                <a:gd name="connsiteY1" fmla="*/ 355593 h 533400"/>
                <a:gd name="connsiteX2" fmla="*/ 457200 w 533400"/>
                <a:gd name="connsiteY2" fmla="*/ 374643 h 533400"/>
                <a:gd name="connsiteX3" fmla="*/ 438150 w 533400"/>
                <a:gd name="connsiteY3" fmla="*/ 393693 h 533400"/>
                <a:gd name="connsiteX4" fmla="*/ 323850 w 533400"/>
                <a:gd name="connsiteY4" fmla="*/ 393693 h 533400"/>
                <a:gd name="connsiteX5" fmla="*/ 304800 w 533400"/>
                <a:gd name="connsiteY5" fmla="*/ 374643 h 533400"/>
                <a:gd name="connsiteX6" fmla="*/ 323850 w 533400"/>
                <a:gd name="connsiteY6" fmla="*/ 355593 h 533400"/>
                <a:gd name="connsiteX7" fmla="*/ 387350 w 533400"/>
                <a:gd name="connsiteY7" fmla="*/ 279393 h 533400"/>
                <a:gd name="connsiteX8" fmla="*/ 438150 w 533400"/>
                <a:gd name="connsiteY8" fmla="*/ 279393 h 533400"/>
                <a:gd name="connsiteX9" fmla="*/ 457200 w 533400"/>
                <a:gd name="connsiteY9" fmla="*/ 298443 h 533400"/>
                <a:gd name="connsiteX10" fmla="*/ 438150 w 533400"/>
                <a:gd name="connsiteY10" fmla="*/ 317493 h 533400"/>
                <a:gd name="connsiteX11" fmla="*/ 387350 w 533400"/>
                <a:gd name="connsiteY11" fmla="*/ 317493 h 533400"/>
                <a:gd name="connsiteX12" fmla="*/ 368300 w 533400"/>
                <a:gd name="connsiteY12" fmla="*/ 298443 h 533400"/>
                <a:gd name="connsiteX13" fmla="*/ 387350 w 533400"/>
                <a:gd name="connsiteY13" fmla="*/ 279393 h 533400"/>
                <a:gd name="connsiteX14" fmla="*/ 412750 w 533400"/>
                <a:gd name="connsiteY14" fmla="*/ 203193 h 533400"/>
                <a:gd name="connsiteX15" fmla="*/ 438150 w 533400"/>
                <a:gd name="connsiteY15" fmla="*/ 203193 h 533400"/>
                <a:gd name="connsiteX16" fmla="*/ 457200 w 533400"/>
                <a:gd name="connsiteY16" fmla="*/ 222243 h 533400"/>
                <a:gd name="connsiteX17" fmla="*/ 438150 w 533400"/>
                <a:gd name="connsiteY17" fmla="*/ 241293 h 533400"/>
                <a:gd name="connsiteX18" fmla="*/ 412750 w 533400"/>
                <a:gd name="connsiteY18" fmla="*/ 241293 h 533400"/>
                <a:gd name="connsiteX19" fmla="*/ 393700 w 533400"/>
                <a:gd name="connsiteY19" fmla="*/ 222243 h 533400"/>
                <a:gd name="connsiteX20" fmla="*/ 412750 w 533400"/>
                <a:gd name="connsiteY20" fmla="*/ 203193 h 533400"/>
                <a:gd name="connsiteX21" fmla="*/ 255425 w 533400"/>
                <a:gd name="connsiteY21" fmla="*/ 120484 h 533400"/>
                <a:gd name="connsiteX22" fmla="*/ 269225 w 533400"/>
                <a:gd name="connsiteY22" fmla="*/ 124453 h 533400"/>
                <a:gd name="connsiteX23" fmla="*/ 271778 w 533400"/>
                <a:gd name="connsiteY23" fmla="*/ 151123 h 533400"/>
                <a:gd name="connsiteX24" fmla="*/ 168908 w 533400"/>
                <a:gd name="connsiteY24" fmla="*/ 273043 h 533400"/>
                <a:gd name="connsiteX25" fmla="*/ 156208 w 533400"/>
                <a:gd name="connsiteY25" fmla="*/ 279393 h 533400"/>
                <a:gd name="connsiteX26" fmla="*/ 142225 w 533400"/>
                <a:gd name="connsiteY26" fmla="*/ 274325 h 533400"/>
                <a:gd name="connsiteX27" fmla="*/ 82548 w 533400"/>
                <a:gd name="connsiteY27" fmla="*/ 215893 h 533400"/>
                <a:gd name="connsiteX28" fmla="*/ 82548 w 533400"/>
                <a:gd name="connsiteY28" fmla="*/ 189223 h 533400"/>
                <a:gd name="connsiteX29" fmla="*/ 109218 w 533400"/>
                <a:gd name="connsiteY29" fmla="*/ 189223 h 533400"/>
                <a:gd name="connsiteX30" fmla="*/ 153668 w 533400"/>
                <a:gd name="connsiteY30" fmla="*/ 233673 h 533400"/>
                <a:gd name="connsiteX31" fmla="*/ 242568 w 533400"/>
                <a:gd name="connsiteY31" fmla="*/ 126993 h 533400"/>
                <a:gd name="connsiteX32" fmla="*/ 255425 w 533400"/>
                <a:gd name="connsiteY32" fmla="*/ 120484 h 533400"/>
                <a:gd name="connsiteX33" fmla="*/ 323850 w 533400"/>
                <a:gd name="connsiteY33" fmla="*/ 63501 h 533400"/>
                <a:gd name="connsiteX34" fmla="*/ 368300 w 533400"/>
                <a:gd name="connsiteY34" fmla="*/ 184151 h 533400"/>
                <a:gd name="connsiteX35" fmla="*/ 190500 w 533400"/>
                <a:gd name="connsiteY35" fmla="*/ 368288 h 533400"/>
                <a:gd name="connsiteX36" fmla="*/ 190500 w 533400"/>
                <a:gd name="connsiteY36" fmla="*/ 471171 h 533400"/>
                <a:gd name="connsiteX37" fmla="*/ 215900 w 533400"/>
                <a:gd name="connsiteY37" fmla="*/ 448311 h 533400"/>
                <a:gd name="connsiteX38" fmla="*/ 241300 w 533400"/>
                <a:gd name="connsiteY38" fmla="*/ 448311 h 533400"/>
                <a:gd name="connsiteX39" fmla="*/ 285750 w 533400"/>
                <a:gd name="connsiteY39" fmla="*/ 488938 h 533400"/>
                <a:gd name="connsiteX40" fmla="*/ 330200 w 533400"/>
                <a:gd name="connsiteY40" fmla="*/ 448311 h 533400"/>
                <a:gd name="connsiteX41" fmla="*/ 342900 w 533400"/>
                <a:gd name="connsiteY41" fmla="*/ 443231 h 533400"/>
                <a:gd name="connsiteX42" fmla="*/ 355600 w 533400"/>
                <a:gd name="connsiteY42" fmla="*/ 448311 h 533400"/>
                <a:gd name="connsiteX43" fmla="*/ 400050 w 533400"/>
                <a:gd name="connsiteY43" fmla="*/ 488938 h 533400"/>
                <a:gd name="connsiteX44" fmla="*/ 444500 w 533400"/>
                <a:gd name="connsiteY44" fmla="*/ 448311 h 533400"/>
                <a:gd name="connsiteX45" fmla="*/ 469900 w 533400"/>
                <a:gd name="connsiteY45" fmla="*/ 448311 h 533400"/>
                <a:gd name="connsiteX46" fmla="*/ 495300 w 533400"/>
                <a:gd name="connsiteY46" fmla="*/ 471171 h 533400"/>
                <a:gd name="connsiteX47" fmla="*/ 495300 w 533400"/>
                <a:gd name="connsiteY47" fmla="*/ 63501 h 533400"/>
                <a:gd name="connsiteX48" fmla="*/ 184150 w 533400"/>
                <a:gd name="connsiteY48" fmla="*/ 38093 h 533400"/>
                <a:gd name="connsiteX49" fmla="*/ 38100 w 533400"/>
                <a:gd name="connsiteY49" fmla="*/ 184143 h 533400"/>
                <a:gd name="connsiteX50" fmla="*/ 184150 w 533400"/>
                <a:gd name="connsiteY50" fmla="*/ 330193 h 533400"/>
                <a:gd name="connsiteX51" fmla="*/ 330200 w 533400"/>
                <a:gd name="connsiteY51" fmla="*/ 184143 h 533400"/>
                <a:gd name="connsiteX52" fmla="*/ 184150 w 533400"/>
                <a:gd name="connsiteY52" fmla="*/ 38093 h 533400"/>
                <a:gd name="connsiteX53" fmla="*/ 184150 w 533400"/>
                <a:gd name="connsiteY53" fmla="*/ 0 h 533400"/>
                <a:gd name="connsiteX54" fmla="*/ 276860 w 533400"/>
                <a:gd name="connsiteY54" fmla="*/ 25400 h 533400"/>
                <a:gd name="connsiteX55" fmla="*/ 495300 w 533400"/>
                <a:gd name="connsiteY55" fmla="*/ 25400 h 533400"/>
                <a:gd name="connsiteX56" fmla="*/ 533400 w 533400"/>
                <a:gd name="connsiteY56" fmla="*/ 63500 h 533400"/>
                <a:gd name="connsiteX57" fmla="*/ 533400 w 533400"/>
                <a:gd name="connsiteY57" fmla="*/ 514350 h 533400"/>
                <a:gd name="connsiteX58" fmla="*/ 521970 w 533400"/>
                <a:gd name="connsiteY58" fmla="*/ 532130 h 533400"/>
                <a:gd name="connsiteX59" fmla="*/ 514350 w 533400"/>
                <a:gd name="connsiteY59" fmla="*/ 533400 h 533400"/>
                <a:gd name="connsiteX60" fmla="*/ 501650 w 533400"/>
                <a:gd name="connsiteY60" fmla="*/ 528320 h 533400"/>
                <a:gd name="connsiteX61" fmla="*/ 457200 w 533400"/>
                <a:gd name="connsiteY61" fmla="*/ 487680 h 533400"/>
                <a:gd name="connsiteX62" fmla="*/ 412750 w 533400"/>
                <a:gd name="connsiteY62" fmla="*/ 528320 h 533400"/>
                <a:gd name="connsiteX63" fmla="*/ 387350 w 533400"/>
                <a:gd name="connsiteY63" fmla="*/ 528320 h 533400"/>
                <a:gd name="connsiteX64" fmla="*/ 342900 w 533400"/>
                <a:gd name="connsiteY64" fmla="*/ 487680 h 533400"/>
                <a:gd name="connsiteX65" fmla="*/ 298450 w 533400"/>
                <a:gd name="connsiteY65" fmla="*/ 528320 h 533400"/>
                <a:gd name="connsiteX66" fmla="*/ 273050 w 533400"/>
                <a:gd name="connsiteY66" fmla="*/ 528320 h 533400"/>
                <a:gd name="connsiteX67" fmla="*/ 228600 w 533400"/>
                <a:gd name="connsiteY67" fmla="*/ 487680 h 533400"/>
                <a:gd name="connsiteX68" fmla="*/ 184150 w 533400"/>
                <a:gd name="connsiteY68" fmla="*/ 528320 h 533400"/>
                <a:gd name="connsiteX69" fmla="*/ 163817 w 533400"/>
                <a:gd name="connsiteY69" fmla="*/ 532130 h 533400"/>
                <a:gd name="connsiteX70" fmla="*/ 152400 w 533400"/>
                <a:gd name="connsiteY70" fmla="*/ 514350 h 533400"/>
                <a:gd name="connsiteX71" fmla="*/ 152400 w 533400"/>
                <a:gd name="connsiteY71" fmla="*/ 365760 h 533400"/>
                <a:gd name="connsiteX72" fmla="*/ 0 w 533400"/>
                <a:gd name="connsiteY72" fmla="*/ 184150 h 533400"/>
                <a:gd name="connsiteX73" fmla="*/ 184150 w 533400"/>
                <a:gd name="connsiteY73"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33400" h="533400">
                  <a:moveTo>
                    <a:pt x="323850" y="355593"/>
                  </a:moveTo>
                  <a:lnTo>
                    <a:pt x="438150" y="355593"/>
                  </a:lnTo>
                  <a:cubicBezTo>
                    <a:pt x="448310" y="355593"/>
                    <a:pt x="457200" y="364483"/>
                    <a:pt x="457200" y="374643"/>
                  </a:cubicBezTo>
                  <a:cubicBezTo>
                    <a:pt x="457200" y="384816"/>
                    <a:pt x="448310" y="393693"/>
                    <a:pt x="438150" y="393693"/>
                  </a:cubicBezTo>
                  <a:lnTo>
                    <a:pt x="323850" y="393693"/>
                  </a:lnTo>
                  <a:cubicBezTo>
                    <a:pt x="313677" y="393693"/>
                    <a:pt x="304800" y="384816"/>
                    <a:pt x="304800" y="374643"/>
                  </a:cubicBezTo>
                  <a:cubicBezTo>
                    <a:pt x="304800" y="364483"/>
                    <a:pt x="313677" y="355593"/>
                    <a:pt x="323850" y="355593"/>
                  </a:cubicBezTo>
                  <a:close/>
                  <a:moveTo>
                    <a:pt x="387350" y="279393"/>
                  </a:moveTo>
                  <a:lnTo>
                    <a:pt x="438150" y="279393"/>
                  </a:lnTo>
                  <a:cubicBezTo>
                    <a:pt x="448310" y="279393"/>
                    <a:pt x="457200" y="288283"/>
                    <a:pt x="457200" y="298443"/>
                  </a:cubicBezTo>
                  <a:cubicBezTo>
                    <a:pt x="457200" y="308616"/>
                    <a:pt x="448310" y="317493"/>
                    <a:pt x="438150" y="317493"/>
                  </a:cubicBezTo>
                  <a:lnTo>
                    <a:pt x="387350" y="317493"/>
                  </a:lnTo>
                  <a:cubicBezTo>
                    <a:pt x="377177" y="317493"/>
                    <a:pt x="368300" y="308616"/>
                    <a:pt x="368300" y="298443"/>
                  </a:cubicBezTo>
                  <a:cubicBezTo>
                    <a:pt x="368300" y="288283"/>
                    <a:pt x="377177" y="279393"/>
                    <a:pt x="387350" y="279393"/>
                  </a:cubicBezTo>
                  <a:close/>
                  <a:moveTo>
                    <a:pt x="412750" y="203193"/>
                  </a:moveTo>
                  <a:lnTo>
                    <a:pt x="438150" y="203193"/>
                  </a:lnTo>
                  <a:cubicBezTo>
                    <a:pt x="448310" y="203193"/>
                    <a:pt x="457200" y="212083"/>
                    <a:pt x="457200" y="222243"/>
                  </a:cubicBezTo>
                  <a:cubicBezTo>
                    <a:pt x="457200" y="232403"/>
                    <a:pt x="448310" y="241293"/>
                    <a:pt x="438150" y="241293"/>
                  </a:cubicBezTo>
                  <a:lnTo>
                    <a:pt x="412750" y="241293"/>
                  </a:lnTo>
                  <a:cubicBezTo>
                    <a:pt x="402577" y="241293"/>
                    <a:pt x="393700" y="232403"/>
                    <a:pt x="393700" y="222243"/>
                  </a:cubicBezTo>
                  <a:cubicBezTo>
                    <a:pt x="393700" y="212083"/>
                    <a:pt x="402577" y="203193"/>
                    <a:pt x="412750" y="203193"/>
                  </a:cubicBezTo>
                  <a:close/>
                  <a:moveTo>
                    <a:pt x="255425" y="120484"/>
                  </a:moveTo>
                  <a:cubicBezTo>
                    <a:pt x="260345" y="120008"/>
                    <a:pt x="265422" y="121278"/>
                    <a:pt x="269225" y="124453"/>
                  </a:cubicBezTo>
                  <a:cubicBezTo>
                    <a:pt x="276858" y="130803"/>
                    <a:pt x="278128" y="143503"/>
                    <a:pt x="271778" y="151123"/>
                  </a:cubicBezTo>
                  <a:lnTo>
                    <a:pt x="168908" y="273043"/>
                  </a:lnTo>
                  <a:cubicBezTo>
                    <a:pt x="167625" y="276865"/>
                    <a:pt x="162558" y="279393"/>
                    <a:pt x="156208" y="279393"/>
                  </a:cubicBezTo>
                  <a:cubicBezTo>
                    <a:pt x="151128" y="279393"/>
                    <a:pt x="146048" y="276865"/>
                    <a:pt x="142225" y="274325"/>
                  </a:cubicBezTo>
                  <a:lnTo>
                    <a:pt x="82548" y="215893"/>
                  </a:lnTo>
                  <a:cubicBezTo>
                    <a:pt x="74928" y="208273"/>
                    <a:pt x="74928" y="196843"/>
                    <a:pt x="82548" y="189223"/>
                  </a:cubicBezTo>
                  <a:cubicBezTo>
                    <a:pt x="90168" y="181603"/>
                    <a:pt x="101598" y="181603"/>
                    <a:pt x="109218" y="189223"/>
                  </a:cubicBezTo>
                  <a:lnTo>
                    <a:pt x="153668" y="233673"/>
                  </a:lnTo>
                  <a:lnTo>
                    <a:pt x="242568" y="126993"/>
                  </a:lnTo>
                  <a:cubicBezTo>
                    <a:pt x="245743" y="123183"/>
                    <a:pt x="250506" y="120960"/>
                    <a:pt x="255425" y="120484"/>
                  </a:cubicBezTo>
                  <a:close/>
                  <a:moveTo>
                    <a:pt x="323850" y="63501"/>
                  </a:moveTo>
                  <a:cubicBezTo>
                    <a:pt x="351777" y="96521"/>
                    <a:pt x="368300" y="138431"/>
                    <a:pt x="368300" y="184151"/>
                  </a:cubicBezTo>
                  <a:cubicBezTo>
                    <a:pt x="368300" y="284481"/>
                    <a:pt x="289560" y="364491"/>
                    <a:pt x="190500" y="368288"/>
                  </a:cubicBezTo>
                  <a:lnTo>
                    <a:pt x="190500" y="471171"/>
                  </a:lnTo>
                  <a:lnTo>
                    <a:pt x="215900" y="448311"/>
                  </a:lnTo>
                  <a:cubicBezTo>
                    <a:pt x="222250" y="441961"/>
                    <a:pt x="233667" y="441961"/>
                    <a:pt x="241300" y="448311"/>
                  </a:cubicBezTo>
                  <a:lnTo>
                    <a:pt x="285750" y="488938"/>
                  </a:lnTo>
                  <a:lnTo>
                    <a:pt x="330200" y="448311"/>
                  </a:lnTo>
                  <a:cubicBezTo>
                    <a:pt x="334010" y="444488"/>
                    <a:pt x="337820" y="443231"/>
                    <a:pt x="342900" y="443231"/>
                  </a:cubicBezTo>
                  <a:cubicBezTo>
                    <a:pt x="347967" y="443231"/>
                    <a:pt x="351777" y="444488"/>
                    <a:pt x="355600" y="448311"/>
                  </a:cubicBezTo>
                  <a:lnTo>
                    <a:pt x="400050" y="488938"/>
                  </a:lnTo>
                  <a:lnTo>
                    <a:pt x="444500" y="448311"/>
                  </a:lnTo>
                  <a:cubicBezTo>
                    <a:pt x="450850" y="441961"/>
                    <a:pt x="462267" y="441961"/>
                    <a:pt x="469900" y="448311"/>
                  </a:cubicBezTo>
                  <a:lnTo>
                    <a:pt x="495300" y="471171"/>
                  </a:lnTo>
                  <a:lnTo>
                    <a:pt x="495300" y="63501"/>
                  </a:lnTo>
                  <a:close/>
                  <a:moveTo>
                    <a:pt x="184150" y="38093"/>
                  </a:moveTo>
                  <a:cubicBezTo>
                    <a:pt x="104127" y="38093"/>
                    <a:pt x="38100" y="104133"/>
                    <a:pt x="38100" y="184143"/>
                  </a:cubicBezTo>
                  <a:cubicBezTo>
                    <a:pt x="38100" y="264166"/>
                    <a:pt x="104127" y="330193"/>
                    <a:pt x="184150" y="330193"/>
                  </a:cubicBezTo>
                  <a:cubicBezTo>
                    <a:pt x="264160" y="330193"/>
                    <a:pt x="330200" y="264166"/>
                    <a:pt x="330200" y="184143"/>
                  </a:cubicBezTo>
                  <a:cubicBezTo>
                    <a:pt x="330200" y="104133"/>
                    <a:pt x="264160" y="38093"/>
                    <a:pt x="184150" y="38093"/>
                  </a:cubicBezTo>
                  <a:close/>
                  <a:moveTo>
                    <a:pt x="184150" y="0"/>
                  </a:moveTo>
                  <a:cubicBezTo>
                    <a:pt x="218427" y="0"/>
                    <a:pt x="248920" y="8890"/>
                    <a:pt x="276860" y="25400"/>
                  </a:cubicBezTo>
                  <a:lnTo>
                    <a:pt x="495300" y="25400"/>
                  </a:lnTo>
                  <a:cubicBezTo>
                    <a:pt x="516877" y="25400"/>
                    <a:pt x="533400" y="41910"/>
                    <a:pt x="533400" y="63500"/>
                  </a:cubicBezTo>
                  <a:lnTo>
                    <a:pt x="533400" y="514350"/>
                  </a:lnTo>
                  <a:cubicBezTo>
                    <a:pt x="533400" y="521970"/>
                    <a:pt x="528320" y="529590"/>
                    <a:pt x="521970" y="532130"/>
                  </a:cubicBezTo>
                  <a:cubicBezTo>
                    <a:pt x="519417" y="533400"/>
                    <a:pt x="516877" y="533400"/>
                    <a:pt x="514350" y="533400"/>
                  </a:cubicBezTo>
                  <a:cubicBezTo>
                    <a:pt x="509270" y="533400"/>
                    <a:pt x="505460" y="532130"/>
                    <a:pt x="501650" y="528320"/>
                  </a:cubicBezTo>
                  <a:lnTo>
                    <a:pt x="457200" y="487680"/>
                  </a:lnTo>
                  <a:lnTo>
                    <a:pt x="412750" y="528320"/>
                  </a:lnTo>
                  <a:cubicBezTo>
                    <a:pt x="406400" y="534670"/>
                    <a:pt x="394970" y="534670"/>
                    <a:pt x="387350" y="528320"/>
                  </a:cubicBezTo>
                  <a:lnTo>
                    <a:pt x="342900" y="487680"/>
                  </a:lnTo>
                  <a:lnTo>
                    <a:pt x="298450" y="528320"/>
                  </a:lnTo>
                  <a:cubicBezTo>
                    <a:pt x="292100" y="534670"/>
                    <a:pt x="280670" y="534670"/>
                    <a:pt x="273050" y="528320"/>
                  </a:cubicBezTo>
                  <a:lnTo>
                    <a:pt x="228600" y="487680"/>
                  </a:lnTo>
                  <a:lnTo>
                    <a:pt x="184150" y="528320"/>
                  </a:lnTo>
                  <a:cubicBezTo>
                    <a:pt x="179070" y="533400"/>
                    <a:pt x="170167" y="534670"/>
                    <a:pt x="163817" y="532130"/>
                  </a:cubicBezTo>
                  <a:cubicBezTo>
                    <a:pt x="157467" y="528320"/>
                    <a:pt x="152400" y="521970"/>
                    <a:pt x="152400" y="514350"/>
                  </a:cubicBezTo>
                  <a:lnTo>
                    <a:pt x="152400" y="365760"/>
                  </a:lnTo>
                  <a:cubicBezTo>
                    <a:pt x="66027" y="350520"/>
                    <a:pt x="0" y="275590"/>
                    <a:pt x="0" y="184150"/>
                  </a:cubicBezTo>
                  <a:cubicBezTo>
                    <a:pt x="0" y="82550"/>
                    <a:pt x="82550" y="0"/>
                    <a:pt x="184150"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9" name="TextBox 18">
              <a:extLst>
                <a:ext uri="{FF2B5EF4-FFF2-40B4-BE49-F238E27FC236}">
                  <a16:creationId xmlns:a16="http://schemas.microsoft.com/office/drawing/2014/main" xmlns="" id="{132B27D4-EF4A-F84D-9EB7-882C6EAF5665}"/>
                </a:ext>
              </a:extLst>
            </p:cNvPr>
            <p:cNvSpPr txBox="1"/>
            <p:nvPr/>
          </p:nvSpPr>
          <p:spPr>
            <a:xfrm>
              <a:off x="483482" y="5994087"/>
              <a:ext cx="1279902" cy="443198"/>
            </a:xfrm>
            <a:prstGeom prst="rect">
              <a:avLst/>
            </a:prstGeom>
          </p:spPr>
          <p:txBody>
            <a:bodyPr wrap="none" lIns="0" tIns="0" rIns="0" bIns="0" rtlCol="0">
              <a:spAutoFit/>
            </a:bodyPr>
            <a:lstStyle/>
            <a:p>
              <a:pPr algn="ctr">
                <a:lnSpc>
                  <a:spcPct val="90000"/>
                </a:lnSpc>
                <a:spcBef>
                  <a:spcPts val="600"/>
                </a:spcBef>
              </a:pPr>
              <a:r>
                <a:rPr lang="en-US" sz="1600" dirty="0">
                  <a:solidFill>
                    <a:schemeClr val="accent1"/>
                  </a:solidFill>
                  <a:latin typeface="+mj-lt"/>
                </a:rPr>
                <a:t>Fraud</a:t>
              </a:r>
              <a:br>
                <a:rPr lang="en-US" sz="1600" dirty="0">
                  <a:solidFill>
                    <a:schemeClr val="accent1"/>
                  </a:solidFill>
                  <a:latin typeface="+mj-lt"/>
                </a:rPr>
              </a:br>
              <a:r>
                <a:rPr lang="en-US" sz="1600" dirty="0">
                  <a:solidFill>
                    <a:schemeClr val="accent1"/>
                  </a:solidFill>
                  <a:latin typeface="+mj-lt"/>
                </a:rPr>
                <a:t>Management</a:t>
              </a:r>
            </a:p>
          </p:txBody>
        </p:sp>
      </p:grpSp>
      <p:grpSp>
        <p:nvGrpSpPr>
          <p:cNvPr id="25" name="Group 24">
            <a:extLst>
              <a:ext uri="{FF2B5EF4-FFF2-40B4-BE49-F238E27FC236}">
                <a16:creationId xmlns:a16="http://schemas.microsoft.com/office/drawing/2014/main" xmlns="" id="{99101B33-D2F1-E74E-B99A-7C814EAB3773}"/>
              </a:ext>
            </a:extLst>
          </p:cNvPr>
          <p:cNvGrpSpPr/>
          <p:nvPr/>
        </p:nvGrpSpPr>
        <p:grpSpPr>
          <a:xfrm>
            <a:off x="2536367" y="5076490"/>
            <a:ext cx="1279902" cy="1360795"/>
            <a:chOff x="2263644" y="5076490"/>
            <a:chExt cx="1279902" cy="1360795"/>
          </a:xfrm>
        </p:grpSpPr>
        <p:sp>
          <p:nvSpPr>
            <p:cNvPr id="14" name="Freeform 13">
              <a:extLst>
                <a:ext uri="{FF2B5EF4-FFF2-40B4-BE49-F238E27FC236}">
                  <a16:creationId xmlns:a16="http://schemas.microsoft.com/office/drawing/2014/main" xmlns="" id="{B65C149B-3E60-0241-93CE-FA9C74FCDBC9}"/>
                </a:ext>
              </a:extLst>
            </p:cNvPr>
            <p:cNvSpPr/>
            <p:nvPr/>
          </p:nvSpPr>
          <p:spPr>
            <a:xfrm>
              <a:off x="2598795" y="5076490"/>
              <a:ext cx="609600" cy="609587"/>
            </a:xfrm>
            <a:custGeom>
              <a:avLst/>
              <a:gdLst>
                <a:gd name="connsiteX0" fmla="*/ 181767 w 609600"/>
                <a:gd name="connsiteY0" fmla="*/ 297779 h 609587"/>
                <a:gd name="connsiteX1" fmla="*/ 182148 w 609600"/>
                <a:gd name="connsiteY1" fmla="*/ 375033 h 609587"/>
                <a:gd name="connsiteX2" fmla="*/ 427461 w 609600"/>
                <a:gd name="connsiteY2" fmla="*/ 374335 h 609587"/>
                <a:gd name="connsiteX3" fmla="*/ 427461 w 609600"/>
                <a:gd name="connsiteY3" fmla="*/ 297779 h 609587"/>
                <a:gd name="connsiteX4" fmla="*/ 427461 w 609600"/>
                <a:gd name="connsiteY4" fmla="*/ 234567 h 609587"/>
                <a:gd name="connsiteX5" fmla="*/ 181462 w 609600"/>
                <a:gd name="connsiteY5" fmla="*/ 235253 h 609587"/>
                <a:gd name="connsiteX6" fmla="*/ 181576 w 609600"/>
                <a:gd name="connsiteY6" fmla="*/ 259675 h 609587"/>
                <a:gd name="connsiteX7" fmla="*/ 427461 w 609600"/>
                <a:gd name="connsiteY7" fmla="*/ 259675 h 609587"/>
                <a:gd name="connsiteX8" fmla="*/ 181458 w 609600"/>
                <a:gd name="connsiteY8" fmla="*/ 197154 h 609587"/>
                <a:gd name="connsiteX9" fmla="*/ 428143 w 609600"/>
                <a:gd name="connsiteY9" fmla="*/ 197154 h 609587"/>
                <a:gd name="connsiteX10" fmla="*/ 465557 w 609600"/>
                <a:gd name="connsiteY10" fmla="*/ 234568 h 609587"/>
                <a:gd name="connsiteX11" fmla="*/ 465557 w 609600"/>
                <a:gd name="connsiteY11" fmla="*/ 375030 h 609587"/>
                <a:gd name="connsiteX12" fmla="*/ 428143 w 609600"/>
                <a:gd name="connsiteY12" fmla="*/ 412432 h 609587"/>
                <a:gd name="connsiteX13" fmla="*/ 181458 w 609600"/>
                <a:gd name="connsiteY13" fmla="*/ 412432 h 609587"/>
                <a:gd name="connsiteX14" fmla="*/ 144044 w 609600"/>
                <a:gd name="connsiteY14" fmla="*/ 375030 h 609587"/>
                <a:gd name="connsiteX15" fmla="*/ 144044 w 609600"/>
                <a:gd name="connsiteY15" fmla="*/ 234568 h 609587"/>
                <a:gd name="connsiteX16" fmla="*/ 181458 w 609600"/>
                <a:gd name="connsiteY16" fmla="*/ 197154 h 609587"/>
                <a:gd name="connsiteX17" fmla="*/ 258753 w 609600"/>
                <a:gd name="connsiteY17" fmla="*/ 38703 h 609587"/>
                <a:gd name="connsiteX18" fmla="*/ 258753 w 609600"/>
                <a:gd name="connsiteY18" fmla="*/ 76866 h 609587"/>
                <a:gd name="connsiteX19" fmla="*/ 244732 w 609600"/>
                <a:gd name="connsiteY19" fmla="*/ 95472 h 609587"/>
                <a:gd name="connsiteX20" fmla="*/ 220132 w 609600"/>
                <a:gd name="connsiteY20" fmla="*/ 104172 h 609587"/>
                <a:gd name="connsiteX21" fmla="*/ 220132 w 609600"/>
                <a:gd name="connsiteY21" fmla="*/ 104184 h 609587"/>
                <a:gd name="connsiteX22" fmla="*/ 199311 w 609600"/>
                <a:gd name="connsiteY22" fmla="*/ 114353 h 609587"/>
                <a:gd name="connsiteX23" fmla="*/ 176223 w 609600"/>
                <a:gd name="connsiteY23" fmla="*/ 111115 h 609587"/>
                <a:gd name="connsiteX24" fmla="*/ 149197 w 609600"/>
                <a:gd name="connsiteY24" fmla="*/ 84089 h 609587"/>
                <a:gd name="connsiteX25" fmla="*/ 84097 w 609600"/>
                <a:gd name="connsiteY25" fmla="*/ 149202 h 609587"/>
                <a:gd name="connsiteX26" fmla="*/ 111123 w 609600"/>
                <a:gd name="connsiteY26" fmla="*/ 176227 h 609587"/>
                <a:gd name="connsiteX27" fmla="*/ 114348 w 609600"/>
                <a:gd name="connsiteY27" fmla="*/ 199303 h 609587"/>
                <a:gd name="connsiteX28" fmla="*/ 103591 w 609600"/>
                <a:gd name="connsiteY28" fmla="*/ 221528 h 609587"/>
                <a:gd name="connsiteX29" fmla="*/ 103596 w 609600"/>
                <a:gd name="connsiteY29" fmla="*/ 221533 h 609587"/>
                <a:gd name="connsiteX30" fmla="*/ 103594 w 609600"/>
                <a:gd name="connsiteY30" fmla="*/ 221533 h 609587"/>
                <a:gd name="connsiteX31" fmla="*/ 95479 w 609600"/>
                <a:gd name="connsiteY31" fmla="*/ 244736 h 609587"/>
                <a:gd name="connsiteX32" fmla="*/ 76873 w 609600"/>
                <a:gd name="connsiteY32" fmla="*/ 258744 h 609587"/>
                <a:gd name="connsiteX33" fmla="*/ 38697 w 609600"/>
                <a:gd name="connsiteY33" fmla="*/ 258744 h 609587"/>
                <a:gd name="connsiteX34" fmla="*/ 38697 w 609600"/>
                <a:gd name="connsiteY34" fmla="*/ 350845 h 609587"/>
                <a:gd name="connsiteX35" fmla="*/ 76873 w 609600"/>
                <a:gd name="connsiteY35" fmla="*/ 350845 h 609587"/>
                <a:gd name="connsiteX36" fmla="*/ 95479 w 609600"/>
                <a:gd name="connsiteY36" fmla="*/ 364878 h 609587"/>
                <a:gd name="connsiteX37" fmla="*/ 102934 w 609600"/>
                <a:gd name="connsiteY37" fmla="*/ 386443 h 609587"/>
                <a:gd name="connsiteX38" fmla="*/ 102936 w 609600"/>
                <a:gd name="connsiteY38" fmla="*/ 386443 h 609587"/>
                <a:gd name="connsiteX39" fmla="*/ 114351 w 609600"/>
                <a:gd name="connsiteY39" fmla="*/ 410251 h 609587"/>
                <a:gd name="connsiteX40" fmla="*/ 111138 w 609600"/>
                <a:gd name="connsiteY40" fmla="*/ 433353 h 609587"/>
                <a:gd name="connsiteX41" fmla="*/ 84087 w 609600"/>
                <a:gd name="connsiteY41" fmla="*/ 460391 h 609587"/>
                <a:gd name="connsiteX42" fmla="*/ 149213 w 609600"/>
                <a:gd name="connsiteY42" fmla="*/ 525504 h 609587"/>
                <a:gd name="connsiteX43" fmla="*/ 176251 w 609600"/>
                <a:gd name="connsiteY43" fmla="*/ 498466 h 609587"/>
                <a:gd name="connsiteX44" fmla="*/ 199340 w 609600"/>
                <a:gd name="connsiteY44" fmla="*/ 495227 h 609587"/>
                <a:gd name="connsiteX45" fmla="*/ 222022 w 609600"/>
                <a:gd name="connsiteY45" fmla="*/ 506162 h 609587"/>
                <a:gd name="connsiteX46" fmla="*/ 222024 w 609600"/>
                <a:gd name="connsiteY46" fmla="*/ 506160 h 609587"/>
                <a:gd name="connsiteX47" fmla="*/ 222024 w 609600"/>
                <a:gd name="connsiteY47" fmla="*/ 506165 h 609587"/>
                <a:gd name="connsiteX48" fmla="*/ 244732 w 609600"/>
                <a:gd name="connsiteY48" fmla="*/ 514089 h 609587"/>
                <a:gd name="connsiteX49" fmla="*/ 258765 w 609600"/>
                <a:gd name="connsiteY49" fmla="*/ 532695 h 609587"/>
                <a:gd name="connsiteX50" fmla="*/ 258765 w 609600"/>
                <a:gd name="connsiteY50" fmla="*/ 570884 h 609587"/>
                <a:gd name="connsiteX51" fmla="*/ 350840 w 609600"/>
                <a:gd name="connsiteY51" fmla="*/ 570884 h 609587"/>
                <a:gd name="connsiteX52" fmla="*/ 350840 w 609600"/>
                <a:gd name="connsiteY52" fmla="*/ 532695 h 609587"/>
                <a:gd name="connsiteX53" fmla="*/ 364874 w 609600"/>
                <a:gd name="connsiteY53" fmla="*/ 514089 h 609587"/>
                <a:gd name="connsiteX54" fmla="*/ 389131 w 609600"/>
                <a:gd name="connsiteY54" fmla="*/ 505530 h 609587"/>
                <a:gd name="connsiteX55" fmla="*/ 389131 w 609600"/>
                <a:gd name="connsiteY55" fmla="*/ 505524 h 609587"/>
                <a:gd name="connsiteX56" fmla="*/ 410258 w 609600"/>
                <a:gd name="connsiteY56" fmla="*/ 495239 h 609587"/>
                <a:gd name="connsiteX57" fmla="*/ 433360 w 609600"/>
                <a:gd name="connsiteY57" fmla="*/ 498465 h 609587"/>
                <a:gd name="connsiteX58" fmla="*/ 460411 w 609600"/>
                <a:gd name="connsiteY58" fmla="*/ 525503 h 609587"/>
                <a:gd name="connsiteX59" fmla="*/ 525536 w 609600"/>
                <a:gd name="connsiteY59" fmla="*/ 460390 h 609587"/>
                <a:gd name="connsiteX60" fmla="*/ 498498 w 609600"/>
                <a:gd name="connsiteY60" fmla="*/ 433352 h 609587"/>
                <a:gd name="connsiteX61" fmla="*/ 495259 w 609600"/>
                <a:gd name="connsiteY61" fmla="*/ 410276 h 609587"/>
                <a:gd name="connsiteX62" fmla="*/ 506931 w 609600"/>
                <a:gd name="connsiteY62" fmla="*/ 385777 h 609587"/>
                <a:gd name="connsiteX63" fmla="*/ 506924 w 609600"/>
                <a:gd name="connsiteY63" fmla="*/ 385770 h 609587"/>
                <a:gd name="connsiteX64" fmla="*/ 506933 w 609600"/>
                <a:gd name="connsiteY64" fmla="*/ 385770 h 609587"/>
                <a:gd name="connsiteX65" fmla="*/ 514134 w 609600"/>
                <a:gd name="connsiteY65" fmla="*/ 364840 h 609587"/>
                <a:gd name="connsiteX66" fmla="*/ 532740 w 609600"/>
                <a:gd name="connsiteY66" fmla="*/ 350832 h 609587"/>
                <a:gd name="connsiteX67" fmla="*/ 570903 w 609600"/>
                <a:gd name="connsiteY67" fmla="*/ 350832 h 609587"/>
                <a:gd name="connsiteX68" fmla="*/ 570903 w 609600"/>
                <a:gd name="connsiteY68" fmla="*/ 258744 h 609587"/>
                <a:gd name="connsiteX69" fmla="*/ 532740 w 609600"/>
                <a:gd name="connsiteY69" fmla="*/ 258744 h 609587"/>
                <a:gd name="connsiteX70" fmla="*/ 514134 w 609600"/>
                <a:gd name="connsiteY70" fmla="*/ 244749 h 609587"/>
                <a:gd name="connsiteX71" fmla="*/ 505409 w 609600"/>
                <a:gd name="connsiteY71" fmla="*/ 220111 h 609587"/>
                <a:gd name="connsiteX72" fmla="*/ 505406 w 609600"/>
                <a:gd name="connsiteY72" fmla="*/ 220111 h 609587"/>
                <a:gd name="connsiteX73" fmla="*/ 495275 w 609600"/>
                <a:gd name="connsiteY73" fmla="*/ 199330 h 609587"/>
                <a:gd name="connsiteX74" fmla="*/ 498501 w 609600"/>
                <a:gd name="connsiteY74" fmla="*/ 176228 h 609587"/>
                <a:gd name="connsiteX75" fmla="*/ 525526 w 609600"/>
                <a:gd name="connsiteY75" fmla="*/ 149203 h 609587"/>
                <a:gd name="connsiteX76" fmla="*/ 460401 w 609600"/>
                <a:gd name="connsiteY76" fmla="*/ 84090 h 609587"/>
                <a:gd name="connsiteX77" fmla="*/ 433362 w 609600"/>
                <a:gd name="connsiteY77" fmla="*/ 111128 h 609587"/>
                <a:gd name="connsiteX78" fmla="*/ 410261 w 609600"/>
                <a:gd name="connsiteY78" fmla="*/ 114341 h 609587"/>
                <a:gd name="connsiteX79" fmla="*/ 386398 w 609600"/>
                <a:gd name="connsiteY79" fmla="*/ 102924 h 609587"/>
                <a:gd name="connsiteX80" fmla="*/ 386396 w 609600"/>
                <a:gd name="connsiteY80" fmla="*/ 102926 h 609587"/>
                <a:gd name="connsiteX81" fmla="*/ 364836 w 609600"/>
                <a:gd name="connsiteY81" fmla="*/ 95472 h 609587"/>
                <a:gd name="connsiteX82" fmla="*/ 350828 w 609600"/>
                <a:gd name="connsiteY82" fmla="*/ 76866 h 609587"/>
                <a:gd name="connsiteX83" fmla="*/ 350828 w 609600"/>
                <a:gd name="connsiteY83" fmla="*/ 38703 h 609587"/>
                <a:gd name="connsiteX84" fmla="*/ 256874 w 609600"/>
                <a:gd name="connsiteY84" fmla="*/ 0 h 609587"/>
                <a:gd name="connsiteX85" fmla="*/ 352695 w 609600"/>
                <a:gd name="connsiteY85" fmla="*/ 0 h 609587"/>
                <a:gd name="connsiteX86" fmla="*/ 389538 w 609600"/>
                <a:gd name="connsiteY86" fmla="*/ 36843 h 609587"/>
                <a:gd name="connsiteX87" fmla="*/ 389538 w 609600"/>
                <a:gd name="connsiteY87" fmla="*/ 62738 h 609587"/>
                <a:gd name="connsiteX88" fmla="*/ 401565 w 609600"/>
                <a:gd name="connsiteY88" fmla="*/ 67297 h 609587"/>
                <a:gd name="connsiteX89" fmla="*/ 401565 w 609600"/>
                <a:gd name="connsiteY89" fmla="*/ 67300 h 609587"/>
                <a:gd name="connsiteX90" fmla="*/ 416001 w 609600"/>
                <a:gd name="connsiteY90" fmla="*/ 73725 h 609587"/>
                <a:gd name="connsiteX91" fmla="*/ 434340 w 609600"/>
                <a:gd name="connsiteY91" fmla="*/ 55386 h 609587"/>
                <a:gd name="connsiteX92" fmla="*/ 486448 w 609600"/>
                <a:gd name="connsiteY92" fmla="*/ 55386 h 609587"/>
                <a:gd name="connsiteX93" fmla="*/ 554215 w 609600"/>
                <a:gd name="connsiteY93" fmla="*/ 123153 h 609587"/>
                <a:gd name="connsiteX94" fmla="*/ 565010 w 609600"/>
                <a:gd name="connsiteY94" fmla="*/ 149201 h 609587"/>
                <a:gd name="connsiteX95" fmla="*/ 554202 w 609600"/>
                <a:gd name="connsiteY95" fmla="*/ 175261 h 609587"/>
                <a:gd name="connsiteX96" fmla="*/ 535863 w 609600"/>
                <a:gd name="connsiteY96" fmla="*/ 193575 h 609587"/>
                <a:gd name="connsiteX97" fmla="*/ 541578 w 609600"/>
                <a:gd name="connsiteY97" fmla="*/ 206236 h 609587"/>
                <a:gd name="connsiteX98" fmla="*/ 541577 w 609600"/>
                <a:gd name="connsiteY98" fmla="*/ 206237 h 609587"/>
                <a:gd name="connsiteX99" fmla="*/ 541579 w 609600"/>
                <a:gd name="connsiteY99" fmla="*/ 206237 h 609587"/>
                <a:gd name="connsiteX100" fmla="*/ 546875 w 609600"/>
                <a:gd name="connsiteY100" fmla="*/ 220042 h 609587"/>
                <a:gd name="connsiteX101" fmla="*/ 572783 w 609600"/>
                <a:gd name="connsiteY101" fmla="*/ 220042 h 609587"/>
                <a:gd name="connsiteX102" fmla="*/ 609600 w 609600"/>
                <a:gd name="connsiteY102" fmla="*/ 256872 h 609587"/>
                <a:gd name="connsiteX103" fmla="*/ 609600 w 609600"/>
                <a:gd name="connsiteY103" fmla="*/ 352693 h 609587"/>
                <a:gd name="connsiteX104" fmla="*/ 572783 w 609600"/>
                <a:gd name="connsiteY104" fmla="*/ 389536 h 609587"/>
                <a:gd name="connsiteX105" fmla="*/ 546862 w 609600"/>
                <a:gd name="connsiteY105" fmla="*/ 389536 h 609587"/>
                <a:gd name="connsiteX106" fmla="*/ 542468 w 609600"/>
                <a:gd name="connsiteY106" fmla="*/ 401119 h 609587"/>
                <a:gd name="connsiteX107" fmla="*/ 542467 w 609600"/>
                <a:gd name="connsiteY107" fmla="*/ 401119 h 609587"/>
                <a:gd name="connsiteX108" fmla="*/ 535864 w 609600"/>
                <a:gd name="connsiteY108" fmla="*/ 415975 h 609587"/>
                <a:gd name="connsiteX109" fmla="*/ 554215 w 609600"/>
                <a:gd name="connsiteY109" fmla="*/ 434326 h 609587"/>
                <a:gd name="connsiteX110" fmla="*/ 554215 w 609600"/>
                <a:gd name="connsiteY110" fmla="*/ 486422 h 609587"/>
                <a:gd name="connsiteX111" fmla="*/ 486448 w 609600"/>
                <a:gd name="connsiteY111" fmla="*/ 554176 h 609587"/>
                <a:gd name="connsiteX112" fmla="*/ 434353 w 609600"/>
                <a:gd name="connsiteY112" fmla="*/ 554176 h 609587"/>
                <a:gd name="connsiteX113" fmla="*/ 416001 w 609600"/>
                <a:gd name="connsiteY113" fmla="*/ 535838 h 609587"/>
                <a:gd name="connsiteX114" fmla="*/ 405959 w 609600"/>
                <a:gd name="connsiteY114" fmla="*/ 540420 h 609587"/>
                <a:gd name="connsiteX115" fmla="*/ 405959 w 609600"/>
                <a:gd name="connsiteY115" fmla="*/ 540423 h 609587"/>
                <a:gd name="connsiteX116" fmla="*/ 389551 w 609600"/>
                <a:gd name="connsiteY116" fmla="*/ 546824 h 609587"/>
                <a:gd name="connsiteX117" fmla="*/ 389551 w 609600"/>
                <a:gd name="connsiteY117" fmla="*/ 572757 h 609587"/>
                <a:gd name="connsiteX118" fmla="*/ 352721 w 609600"/>
                <a:gd name="connsiteY118" fmla="*/ 609587 h 609587"/>
                <a:gd name="connsiteX119" fmla="*/ 256887 w 609600"/>
                <a:gd name="connsiteY119" fmla="*/ 609587 h 609587"/>
                <a:gd name="connsiteX120" fmla="*/ 220069 w 609600"/>
                <a:gd name="connsiteY120" fmla="*/ 572757 h 609587"/>
                <a:gd name="connsiteX121" fmla="*/ 220069 w 609600"/>
                <a:gd name="connsiteY121" fmla="*/ 546824 h 609587"/>
                <a:gd name="connsiteX122" fmla="*/ 207560 w 609600"/>
                <a:gd name="connsiteY122" fmla="*/ 542061 h 609587"/>
                <a:gd name="connsiteX123" fmla="*/ 207560 w 609600"/>
                <a:gd name="connsiteY123" fmla="*/ 542059 h 609587"/>
                <a:gd name="connsiteX124" fmla="*/ 207556 w 609600"/>
                <a:gd name="connsiteY124" fmla="*/ 542063 h 609587"/>
                <a:gd name="connsiteX125" fmla="*/ 193598 w 609600"/>
                <a:gd name="connsiteY125" fmla="*/ 535827 h 609587"/>
                <a:gd name="connsiteX126" fmla="*/ 175247 w 609600"/>
                <a:gd name="connsiteY126" fmla="*/ 554191 h 609587"/>
                <a:gd name="connsiteX127" fmla="*/ 123152 w 609600"/>
                <a:gd name="connsiteY127" fmla="*/ 554204 h 609587"/>
                <a:gd name="connsiteX128" fmla="*/ 55397 w 609600"/>
                <a:gd name="connsiteY128" fmla="*/ 486437 h 609587"/>
                <a:gd name="connsiteX129" fmla="*/ 55384 w 609600"/>
                <a:gd name="connsiteY129" fmla="*/ 434341 h 609587"/>
                <a:gd name="connsiteX130" fmla="*/ 73736 w 609600"/>
                <a:gd name="connsiteY130" fmla="*/ 415990 h 609587"/>
                <a:gd name="connsiteX131" fmla="*/ 67792 w 609600"/>
                <a:gd name="connsiteY131" fmla="*/ 402731 h 609587"/>
                <a:gd name="connsiteX132" fmla="*/ 67793 w 609600"/>
                <a:gd name="connsiteY132" fmla="*/ 402731 h 609587"/>
                <a:gd name="connsiteX133" fmla="*/ 62751 w 609600"/>
                <a:gd name="connsiteY133" fmla="*/ 389549 h 609587"/>
                <a:gd name="connsiteX134" fmla="*/ 36843 w 609600"/>
                <a:gd name="connsiteY134" fmla="*/ 389549 h 609587"/>
                <a:gd name="connsiteX135" fmla="*/ 0 w 609600"/>
                <a:gd name="connsiteY135" fmla="*/ 352706 h 609587"/>
                <a:gd name="connsiteX136" fmla="*/ 0 w 609600"/>
                <a:gd name="connsiteY136" fmla="*/ 256885 h 609587"/>
                <a:gd name="connsiteX137" fmla="*/ 36843 w 609600"/>
                <a:gd name="connsiteY137" fmla="*/ 220042 h 609587"/>
                <a:gd name="connsiteX138" fmla="*/ 62738 w 609600"/>
                <a:gd name="connsiteY138" fmla="*/ 220042 h 609587"/>
                <a:gd name="connsiteX139" fmla="*/ 68034 w 609600"/>
                <a:gd name="connsiteY139" fmla="*/ 206237 h 609587"/>
                <a:gd name="connsiteX140" fmla="*/ 68039 w 609600"/>
                <a:gd name="connsiteY140" fmla="*/ 206237 h 609587"/>
                <a:gd name="connsiteX141" fmla="*/ 73736 w 609600"/>
                <a:gd name="connsiteY141" fmla="*/ 193560 h 609587"/>
                <a:gd name="connsiteX142" fmla="*/ 55397 w 609600"/>
                <a:gd name="connsiteY142" fmla="*/ 175234 h 609587"/>
                <a:gd name="connsiteX143" fmla="*/ 44615 w 609600"/>
                <a:gd name="connsiteY143" fmla="*/ 149186 h 609587"/>
                <a:gd name="connsiteX144" fmla="*/ 55385 w 609600"/>
                <a:gd name="connsiteY144" fmla="*/ 123151 h 609587"/>
                <a:gd name="connsiteX145" fmla="*/ 123152 w 609600"/>
                <a:gd name="connsiteY145" fmla="*/ 55397 h 609587"/>
                <a:gd name="connsiteX146" fmla="*/ 149174 w 609600"/>
                <a:gd name="connsiteY146" fmla="*/ 45300 h 609587"/>
                <a:gd name="connsiteX147" fmla="*/ 175235 w 609600"/>
                <a:gd name="connsiteY147" fmla="*/ 55397 h 609587"/>
                <a:gd name="connsiteX148" fmla="*/ 193561 w 609600"/>
                <a:gd name="connsiteY148" fmla="*/ 73723 h 609587"/>
                <a:gd name="connsiteX149" fmla="*/ 206112 w 609600"/>
                <a:gd name="connsiteY149" fmla="*/ 68088 h 609587"/>
                <a:gd name="connsiteX150" fmla="*/ 206112 w 609600"/>
                <a:gd name="connsiteY150" fmla="*/ 68085 h 609587"/>
                <a:gd name="connsiteX151" fmla="*/ 220044 w 609600"/>
                <a:gd name="connsiteY151" fmla="*/ 62738 h 609587"/>
                <a:gd name="connsiteX152" fmla="*/ 220044 w 609600"/>
                <a:gd name="connsiteY152" fmla="*/ 36843 h 609587"/>
                <a:gd name="connsiteX153" fmla="*/ 256874 w 609600"/>
                <a:gd name="connsiteY153" fmla="*/ 0 h 60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609600" h="609587">
                  <a:moveTo>
                    <a:pt x="181767" y="297779"/>
                  </a:moveTo>
                  <a:lnTo>
                    <a:pt x="182148" y="375033"/>
                  </a:lnTo>
                  <a:lnTo>
                    <a:pt x="427461" y="374335"/>
                  </a:lnTo>
                  <a:lnTo>
                    <a:pt x="427461" y="297779"/>
                  </a:lnTo>
                  <a:close/>
                  <a:moveTo>
                    <a:pt x="427461" y="234567"/>
                  </a:moveTo>
                  <a:lnTo>
                    <a:pt x="181462" y="235253"/>
                  </a:lnTo>
                  <a:lnTo>
                    <a:pt x="181576" y="259675"/>
                  </a:lnTo>
                  <a:lnTo>
                    <a:pt x="427461" y="259675"/>
                  </a:lnTo>
                  <a:close/>
                  <a:moveTo>
                    <a:pt x="181458" y="197154"/>
                  </a:moveTo>
                  <a:lnTo>
                    <a:pt x="428143" y="197154"/>
                  </a:lnTo>
                  <a:cubicBezTo>
                    <a:pt x="448781" y="197154"/>
                    <a:pt x="465557" y="213931"/>
                    <a:pt x="465557" y="234568"/>
                  </a:cubicBezTo>
                  <a:lnTo>
                    <a:pt x="465557" y="375030"/>
                  </a:lnTo>
                  <a:cubicBezTo>
                    <a:pt x="465557" y="395655"/>
                    <a:pt x="448781" y="412432"/>
                    <a:pt x="428143" y="412432"/>
                  </a:cubicBezTo>
                  <a:lnTo>
                    <a:pt x="181458" y="412432"/>
                  </a:lnTo>
                  <a:cubicBezTo>
                    <a:pt x="160821" y="412432"/>
                    <a:pt x="144044" y="395655"/>
                    <a:pt x="144044" y="375030"/>
                  </a:cubicBezTo>
                  <a:lnTo>
                    <a:pt x="144044" y="234568"/>
                  </a:lnTo>
                  <a:cubicBezTo>
                    <a:pt x="144044" y="213931"/>
                    <a:pt x="160821" y="197154"/>
                    <a:pt x="181458" y="197154"/>
                  </a:cubicBezTo>
                  <a:close/>
                  <a:moveTo>
                    <a:pt x="258753" y="38703"/>
                  </a:moveTo>
                  <a:lnTo>
                    <a:pt x="258753" y="76866"/>
                  </a:lnTo>
                  <a:cubicBezTo>
                    <a:pt x="258753" y="85503"/>
                    <a:pt x="253038" y="93084"/>
                    <a:pt x="244732" y="95472"/>
                  </a:cubicBezTo>
                  <a:cubicBezTo>
                    <a:pt x="236388" y="97872"/>
                    <a:pt x="228158" y="100781"/>
                    <a:pt x="220132" y="104172"/>
                  </a:cubicBezTo>
                  <a:lnTo>
                    <a:pt x="220132" y="104184"/>
                  </a:lnTo>
                  <a:lnTo>
                    <a:pt x="199311" y="114353"/>
                  </a:lnTo>
                  <a:cubicBezTo>
                    <a:pt x="191793" y="118531"/>
                    <a:pt x="182357" y="117261"/>
                    <a:pt x="176223" y="111115"/>
                  </a:cubicBezTo>
                  <a:lnTo>
                    <a:pt x="149197" y="84089"/>
                  </a:lnTo>
                  <a:lnTo>
                    <a:pt x="84097" y="149202"/>
                  </a:lnTo>
                  <a:lnTo>
                    <a:pt x="111123" y="176227"/>
                  </a:lnTo>
                  <a:cubicBezTo>
                    <a:pt x="117219" y="182336"/>
                    <a:pt x="118552" y="191747"/>
                    <a:pt x="114348" y="199303"/>
                  </a:cubicBezTo>
                  <a:cubicBezTo>
                    <a:pt x="110335" y="206504"/>
                    <a:pt x="106754" y="213934"/>
                    <a:pt x="103591" y="221528"/>
                  </a:cubicBezTo>
                  <a:lnTo>
                    <a:pt x="103596" y="221533"/>
                  </a:lnTo>
                  <a:lnTo>
                    <a:pt x="103594" y="221533"/>
                  </a:lnTo>
                  <a:cubicBezTo>
                    <a:pt x="100444" y="229115"/>
                    <a:pt x="97727" y="236875"/>
                    <a:pt x="95479" y="244736"/>
                  </a:cubicBezTo>
                  <a:cubicBezTo>
                    <a:pt x="93104" y="253029"/>
                    <a:pt x="85496" y="258744"/>
                    <a:pt x="76873" y="258744"/>
                  </a:cubicBezTo>
                  <a:lnTo>
                    <a:pt x="38697" y="258744"/>
                  </a:lnTo>
                  <a:lnTo>
                    <a:pt x="38697" y="350845"/>
                  </a:lnTo>
                  <a:lnTo>
                    <a:pt x="76873" y="350845"/>
                  </a:lnTo>
                  <a:cubicBezTo>
                    <a:pt x="85509" y="350845"/>
                    <a:pt x="93104" y="356560"/>
                    <a:pt x="95479" y="364878"/>
                  </a:cubicBezTo>
                  <a:cubicBezTo>
                    <a:pt x="97587" y="372181"/>
                    <a:pt x="100063" y="379369"/>
                    <a:pt x="102934" y="386443"/>
                  </a:cubicBezTo>
                  <a:lnTo>
                    <a:pt x="102936" y="386443"/>
                  </a:lnTo>
                  <a:lnTo>
                    <a:pt x="114351" y="410251"/>
                  </a:lnTo>
                  <a:cubicBezTo>
                    <a:pt x="118568" y="417808"/>
                    <a:pt x="117247" y="427231"/>
                    <a:pt x="111138" y="433353"/>
                  </a:cubicBezTo>
                  <a:lnTo>
                    <a:pt x="84087" y="460391"/>
                  </a:lnTo>
                  <a:lnTo>
                    <a:pt x="149213" y="525504"/>
                  </a:lnTo>
                  <a:lnTo>
                    <a:pt x="176251" y="498466"/>
                  </a:lnTo>
                  <a:cubicBezTo>
                    <a:pt x="182360" y="492319"/>
                    <a:pt x="191796" y="491036"/>
                    <a:pt x="199340" y="495227"/>
                  </a:cubicBezTo>
                  <a:cubicBezTo>
                    <a:pt x="206705" y="499317"/>
                    <a:pt x="214287" y="502974"/>
                    <a:pt x="222022" y="506162"/>
                  </a:cubicBezTo>
                  <a:lnTo>
                    <a:pt x="222024" y="506160"/>
                  </a:lnTo>
                  <a:lnTo>
                    <a:pt x="222024" y="506165"/>
                  </a:lnTo>
                  <a:cubicBezTo>
                    <a:pt x="229467" y="509251"/>
                    <a:pt x="237048" y="511892"/>
                    <a:pt x="244732" y="514089"/>
                  </a:cubicBezTo>
                  <a:cubicBezTo>
                    <a:pt x="253050" y="516464"/>
                    <a:pt x="258765" y="524046"/>
                    <a:pt x="258765" y="532695"/>
                  </a:cubicBezTo>
                  <a:lnTo>
                    <a:pt x="258765" y="570884"/>
                  </a:lnTo>
                  <a:lnTo>
                    <a:pt x="350840" y="570884"/>
                  </a:lnTo>
                  <a:lnTo>
                    <a:pt x="350840" y="532695"/>
                  </a:lnTo>
                  <a:cubicBezTo>
                    <a:pt x="350840" y="524059"/>
                    <a:pt x="356568" y="516464"/>
                    <a:pt x="364874" y="514089"/>
                  </a:cubicBezTo>
                  <a:cubicBezTo>
                    <a:pt x="373104" y="511727"/>
                    <a:pt x="381219" y="508870"/>
                    <a:pt x="389131" y="505530"/>
                  </a:cubicBezTo>
                  <a:lnTo>
                    <a:pt x="389131" y="505524"/>
                  </a:lnTo>
                  <a:lnTo>
                    <a:pt x="410258" y="495239"/>
                  </a:lnTo>
                  <a:cubicBezTo>
                    <a:pt x="417777" y="491022"/>
                    <a:pt x="427213" y="492318"/>
                    <a:pt x="433360" y="498465"/>
                  </a:cubicBezTo>
                  <a:lnTo>
                    <a:pt x="460411" y="525503"/>
                  </a:lnTo>
                  <a:lnTo>
                    <a:pt x="525536" y="460390"/>
                  </a:lnTo>
                  <a:lnTo>
                    <a:pt x="498498" y="433352"/>
                  </a:lnTo>
                  <a:cubicBezTo>
                    <a:pt x="492377" y="427230"/>
                    <a:pt x="491068" y="417832"/>
                    <a:pt x="495259" y="410276"/>
                  </a:cubicBezTo>
                  <a:cubicBezTo>
                    <a:pt x="499654" y="402351"/>
                    <a:pt x="503553" y="394159"/>
                    <a:pt x="506931" y="385777"/>
                  </a:cubicBezTo>
                  <a:lnTo>
                    <a:pt x="506924" y="385770"/>
                  </a:lnTo>
                  <a:lnTo>
                    <a:pt x="506933" y="385770"/>
                  </a:lnTo>
                  <a:cubicBezTo>
                    <a:pt x="509689" y="378912"/>
                    <a:pt x="512102" y="371914"/>
                    <a:pt x="514134" y="364840"/>
                  </a:cubicBezTo>
                  <a:cubicBezTo>
                    <a:pt x="516535" y="356547"/>
                    <a:pt x="524104" y="350832"/>
                    <a:pt x="532740" y="350832"/>
                  </a:cubicBezTo>
                  <a:lnTo>
                    <a:pt x="570903" y="350832"/>
                  </a:lnTo>
                  <a:lnTo>
                    <a:pt x="570903" y="258744"/>
                  </a:lnTo>
                  <a:lnTo>
                    <a:pt x="532740" y="258744"/>
                  </a:lnTo>
                  <a:cubicBezTo>
                    <a:pt x="524104" y="258744"/>
                    <a:pt x="516509" y="253042"/>
                    <a:pt x="514134" y="244749"/>
                  </a:cubicBezTo>
                  <a:cubicBezTo>
                    <a:pt x="511721" y="236380"/>
                    <a:pt x="508813" y="228150"/>
                    <a:pt x="505409" y="220111"/>
                  </a:cubicBezTo>
                  <a:lnTo>
                    <a:pt x="505406" y="220111"/>
                  </a:lnTo>
                  <a:lnTo>
                    <a:pt x="495275" y="199330"/>
                  </a:lnTo>
                  <a:cubicBezTo>
                    <a:pt x="491071" y="191761"/>
                    <a:pt x="492379" y="182337"/>
                    <a:pt x="498501" y="176228"/>
                  </a:cubicBezTo>
                  <a:lnTo>
                    <a:pt x="525526" y="149203"/>
                  </a:lnTo>
                  <a:lnTo>
                    <a:pt x="460401" y="84090"/>
                  </a:lnTo>
                  <a:lnTo>
                    <a:pt x="433362" y="111128"/>
                  </a:lnTo>
                  <a:cubicBezTo>
                    <a:pt x="427216" y="117237"/>
                    <a:pt x="417779" y="118532"/>
                    <a:pt x="410261" y="114341"/>
                  </a:cubicBezTo>
                  <a:cubicBezTo>
                    <a:pt x="402552" y="110062"/>
                    <a:pt x="394577" y="106239"/>
                    <a:pt x="386398" y="102924"/>
                  </a:cubicBezTo>
                  <a:lnTo>
                    <a:pt x="386396" y="102926"/>
                  </a:lnTo>
                  <a:lnTo>
                    <a:pt x="364836" y="95472"/>
                  </a:lnTo>
                  <a:cubicBezTo>
                    <a:pt x="356555" y="93084"/>
                    <a:pt x="350828" y="85503"/>
                    <a:pt x="350828" y="76866"/>
                  </a:cubicBezTo>
                  <a:lnTo>
                    <a:pt x="350828" y="38703"/>
                  </a:lnTo>
                  <a:close/>
                  <a:moveTo>
                    <a:pt x="256874" y="0"/>
                  </a:moveTo>
                  <a:lnTo>
                    <a:pt x="352695" y="0"/>
                  </a:lnTo>
                  <a:cubicBezTo>
                    <a:pt x="373015" y="0"/>
                    <a:pt x="389538" y="16523"/>
                    <a:pt x="389538" y="36843"/>
                  </a:cubicBezTo>
                  <a:lnTo>
                    <a:pt x="389538" y="62738"/>
                  </a:lnTo>
                  <a:cubicBezTo>
                    <a:pt x="393577" y="64148"/>
                    <a:pt x="397603" y="65672"/>
                    <a:pt x="401565" y="67297"/>
                  </a:cubicBezTo>
                  <a:lnTo>
                    <a:pt x="401565" y="67300"/>
                  </a:lnTo>
                  <a:lnTo>
                    <a:pt x="416001" y="73725"/>
                  </a:lnTo>
                  <a:lnTo>
                    <a:pt x="434340" y="55386"/>
                  </a:lnTo>
                  <a:cubicBezTo>
                    <a:pt x="448348" y="41467"/>
                    <a:pt x="472529" y="41492"/>
                    <a:pt x="486448" y="55386"/>
                  </a:cubicBezTo>
                  <a:lnTo>
                    <a:pt x="554215" y="123153"/>
                  </a:lnTo>
                  <a:cubicBezTo>
                    <a:pt x="561187" y="130113"/>
                    <a:pt x="565010" y="139371"/>
                    <a:pt x="565010" y="149201"/>
                  </a:cubicBezTo>
                  <a:cubicBezTo>
                    <a:pt x="564997" y="159056"/>
                    <a:pt x="561175" y="168302"/>
                    <a:pt x="554202" y="175261"/>
                  </a:cubicBezTo>
                  <a:lnTo>
                    <a:pt x="535863" y="193575"/>
                  </a:lnTo>
                  <a:cubicBezTo>
                    <a:pt x="537895" y="197740"/>
                    <a:pt x="539788" y="201969"/>
                    <a:pt x="541578" y="206236"/>
                  </a:cubicBezTo>
                  <a:lnTo>
                    <a:pt x="541577" y="206237"/>
                  </a:lnTo>
                  <a:lnTo>
                    <a:pt x="541579" y="206237"/>
                  </a:lnTo>
                  <a:cubicBezTo>
                    <a:pt x="543471" y="210796"/>
                    <a:pt x="545236" y="215394"/>
                    <a:pt x="546875" y="220042"/>
                  </a:cubicBezTo>
                  <a:lnTo>
                    <a:pt x="572783" y="220042"/>
                  </a:lnTo>
                  <a:cubicBezTo>
                    <a:pt x="593077" y="220042"/>
                    <a:pt x="609600" y="236552"/>
                    <a:pt x="609600" y="256872"/>
                  </a:cubicBezTo>
                  <a:lnTo>
                    <a:pt x="609600" y="352693"/>
                  </a:lnTo>
                  <a:cubicBezTo>
                    <a:pt x="609600" y="373001"/>
                    <a:pt x="593077" y="389536"/>
                    <a:pt x="572783" y="389536"/>
                  </a:cubicBezTo>
                  <a:lnTo>
                    <a:pt x="546862" y="389536"/>
                  </a:lnTo>
                  <a:cubicBezTo>
                    <a:pt x="545490" y="393435"/>
                    <a:pt x="544017" y="397296"/>
                    <a:pt x="542468" y="401119"/>
                  </a:cubicBezTo>
                  <a:lnTo>
                    <a:pt x="542467" y="401119"/>
                  </a:lnTo>
                  <a:lnTo>
                    <a:pt x="535864" y="415975"/>
                  </a:lnTo>
                  <a:lnTo>
                    <a:pt x="554215" y="434326"/>
                  </a:lnTo>
                  <a:cubicBezTo>
                    <a:pt x="568579" y="448703"/>
                    <a:pt x="568579" y="472058"/>
                    <a:pt x="554215" y="486422"/>
                  </a:cubicBezTo>
                  <a:lnTo>
                    <a:pt x="486448" y="554176"/>
                  </a:lnTo>
                  <a:cubicBezTo>
                    <a:pt x="473011" y="567626"/>
                    <a:pt x="447827" y="567651"/>
                    <a:pt x="434353" y="554176"/>
                  </a:cubicBezTo>
                  <a:lnTo>
                    <a:pt x="416001" y="535838"/>
                  </a:lnTo>
                  <a:lnTo>
                    <a:pt x="405959" y="540420"/>
                  </a:lnTo>
                  <a:lnTo>
                    <a:pt x="405959" y="540423"/>
                  </a:lnTo>
                  <a:cubicBezTo>
                    <a:pt x="400562" y="542760"/>
                    <a:pt x="395075" y="544881"/>
                    <a:pt x="389551" y="546824"/>
                  </a:cubicBezTo>
                  <a:lnTo>
                    <a:pt x="389551" y="572757"/>
                  </a:lnTo>
                  <a:cubicBezTo>
                    <a:pt x="389551" y="593052"/>
                    <a:pt x="373028" y="609587"/>
                    <a:pt x="352721" y="609587"/>
                  </a:cubicBezTo>
                  <a:lnTo>
                    <a:pt x="256887" y="609587"/>
                  </a:lnTo>
                  <a:cubicBezTo>
                    <a:pt x="236579" y="609587"/>
                    <a:pt x="220069" y="593052"/>
                    <a:pt x="220069" y="572757"/>
                  </a:cubicBezTo>
                  <a:lnTo>
                    <a:pt x="220069" y="546824"/>
                  </a:lnTo>
                  <a:cubicBezTo>
                    <a:pt x="215866" y="545351"/>
                    <a:pt x="211687" y="543763"/>
                    <a:pt x="207560" y="542061"/>
                  </a:cubicBezTo>
                  <a:lnTo>
                    <a:pt x="207560" y="542059"/>
                  </a:lnTo>
                  <a:lnTo>
                    <a:pt x="207556" y="542063"/>
                  </a:lnTo>
                  <a:cubicBezTo>
                    <a:pt x="202857" y="540119"/>
                    <a:pt x="198196" y="538049"/>
                    <a:pt x="193598" y="535827"/>
                  </a:cubicBezTo>
                  <a:lnTo>
                    <a:pt x="175247" y="554191"/>
                  </a:lnTo>
                  <a:cubicBezTo>
                    <a:pt x="161340" y="568098"/>
                    <a:pt x="137083" y="568110"/>
                    <a:pt x="123152" y="554204"/>
                  </a:cubicBezTo>
                  <a:lnTo>
                    <a:pt x="55397" y="486437"/>
                  </a:lnTo>
                  <a:cubicBezTo>
                    <a:pt x="41059" y="472086"/>
                    <a:pt x="41046" y="448705"/>
                    <a:pt x="55384" y="434341"/>
                  </a:cubicBezTo>
                  <a:lnTo>
                    <a:pt x="73736" y="415990"/>
                  </a:lnTo>
                  <a:cubicBezTo>
                    <a:pt x="71628" y="411621"/>
                    <a:pt x="69646" y="407214"/>
                    <a:pt x="67792" y="402731"/>
                  </a:cubicBezTo>
                  <a:lnTo>
                    <a:pt x="67793" y="402731"/>
                  </a:lnTo>
                  <a:lnTo>
                    <a:pt x="62751" y="389549"/>
                  </a:lnTo>
                  <a:lnTo>
                    <a:pt x="36843" y="389549"/>
                  </a:lnTo>
                  <a:cubicBezTo>
                    <a:pt x="16523" y="389549"/>
                    <a:pt x="0" y="373013"/>
                    <a:pt x="0" y="352706"/>
                  </a:cubicBezTo>
                  <a:lnTo>
                    <a:pt x="0" y="256885"/>
                  </a:lnTo>
                  <a:cubicBezTo>
                    <a:pt x="0" y="236565"/>
                    <a:pt x="16523" y="220042"/>
                    <a:pt x="36843" y="220042"/>
                  </a:cubicBezTo>
                  <a:lnTo>
                    <a:pt x="62738" y="220042"/>
                  </a:lnTo>
                  <a:cubicBezTo>
                    <a:pt x="64364" y="215394"/>
                    <a:pt x="66129" y="210796"/>
                    <a:pt x="68034" y="206237"/>
                  </a:cubicBezTo>
                  <a:lnTo>
                    <a:pt x="68039" y="206237"/>
                  </a:lnTo>
                  <a:lnTo>
                    <a:pt x="73736" y="193560"/>
                  </a:lnTo>
                  <a:lnTo>
                    <a:pt x="55397" y="175234"/>
                  </a:lnTo>
                  <a:cubicBezTo>
                    <a:pt x="48450" y="168287"/>
                    <a:pt x="44615" y="159041"/>
                    <a:pt x="44615" y="149186"/>
                  </a:cubicBezTo>
                  <a:cubicBezTo>
                    <a:pt x="44615" y="139356"/>
                    <a:pt x="48450" y="130098"/>
                    <a:pt x="55385" y="123151"/>
                  </a:cubicBezTo>
                  <a:lnTo>
                    <a:pt x="123152" y="55397"/>
                  </a:lnTo>
                  <a:cubicBezTo>
                    <a:pt x="129858" y="48672"/>
                    <a:pt x="139513" y="45303"/>
                    <a:pt x="149174" y="45300"/>
                  </a:cubicBezTo>
                  <a:cubicBezTo>
                    <a:pt x="158836" y="45297"/>
                    <a:pt x="168504" y="48659"/>
                    <a:pt x="175235" y="55397"/>
                  </a:cubicBezTo>
                  <a:lnTo>
                    <a:pt x="193561" y="73723"/>
                  </a:lnTo>
                  <a:lnTo>
                    <a:pt x="206112" y="68088"/>
                  </a:lnTo>
                  <a:lnTo>
                    <a:pt x="206112" y="68085"/>
                  </a:lnTo>
                  <a:cubicBezTo>
                    <a:pt x="210709" y="66154"/>
                    <a:pt x="215358" y="64376"/>
                    <a:pt x="220044" y="62738"/>
                  </a:cubicBezTo>
                  <a:lnTo>
                    <a:pt x="220044" y="36843"/>
                  </a:lnTo>
                  <a:cubicBezTo>
                    <a:pt x="220044" y="16523"/>
                    <a:pt x="236567" y="0"/>
                    <a:pt x="256874"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20" name="TextBox 19">
              <a:extLst>
                <a:ext uri="{FF2B5EF4-FFF2-40B4-BE49-F238E27FC236}">
                  <a16:creationId xmlns:a16="http://schemas.microsoft.com/office/drawing/2014/main" xmlns="" id="{648AA9BA-B83C-9641-80B8-6BA9C00675C1}"/>
                </a:ext>
              </a:extLst>
            </p:cNvPr>
            <p:cNvSpPr txBox="1"/>
            <p:nvPr/>
          </p:nvSpPr>
          <p:spPr>
            <a:xfrm>
              <a:off x="2263644" y="5994087"/>
              <a:ext cx="1279902" cy="443198"/>
            </a:xfrm>
            <a:prstGeom prst="rect">
              <a:avLst/>
            </a:prstGeom>
          </p:spPr>
          <p:txBody>
            <a:bodyPr wrap="none" lIns="0" tIns="0" rIns="0" bIns="0" rtlCol="0">
              <a:spAutoFit/>
            </a:bodyPr>
            <a:lstStyle/>
            <a:p>
              <a:pPr algn="ctr">
                <a:lnSpc>
                  <a:spcPct val="90000"/>
                </a:lnSpc>
                <a:spcBef>
                  <a:spcPts val="600"/>
                </a:spcBef>
              </a:pPr>
              <a:r>
                <a:rPr lang="en-US" sz="1600" dirty="0">
                  <a:solidFill>
                    <a:schemeClr val="accent1"/>
                  </a:solidFill>
                  <a:latin typeface="+mj-lt"/>
                </a:rPr>
                <a:t>Chargeback</a:t>
              </a:r>
              <a:br>
                <a:rPr lang="en-US" sz="1600" dirty="0">
                  <a:solidFill>
                    <a:schemeClr val="accent1"/>
                  </a:solidFill>
                  <a:latin typeface="+mj-lt"/>
                </a:rPr>
              </a:br>
              <a:r>
                <a:rPr lang="en-US" sz="1600" dirty="0">
                  <a:solidFill>
                    <a:schemeClr val="accent1"/>
                  </a:solidFill>
                  <a:latin typeface="+mj-lt"/>
                </a:rPr>
                <a:t>Management</a:t>
              </a:r>
            </a:p>
          </p:txBody>
        </p:sp>
      </p:grpSp>
      <p:grpSp>
        <p:nvGrpSpPr>
          <p:cNvPr id="24" name="Group 23">
            <a:extLst>
              <a:ext uri="{FF2B5EF4-FFF2-40B4-BE49-F238E27FC236}">
                <a16:creationId xmlns:a16="http://schemas.microsoft.com/office/drawing/2014/main" xmlns="" id="{E490B555-55F7-6E45-88E3-5C80BFC74A5A}"/>
              </a:ext>
            </a:extLst>
          </p:cNvPr>
          <p:cNvGrpSpPr/>
          <p:nvPr/>
        </p:nvGrpSpPr>
        <p:grpSpPr>
          <a:xfrm>
            <a:off x="4589252" y="5142989"/>
            <a:ext cx="867032" cy="1294296"/>
            <a:chOff x="4289151" y="5142989"/>
            <a:chExt cx="867032" cy="1294296"/>
          </a:xfrm>
        </p:grpSpPr>
        <p:sp>
          <p:nvSpPr>
            <p:cNvPr id="16" name="Freeform 15">
              <a:extLst>
                <a:ext uri="{FF2B5EF4-FFF2-40B4-BE49-F238E27FC236}">
                  <a16:creationId xmlns:a16="http://schemas.microsoft.com/office/drawing/2014/main" xmlns="" id="{826AEBA3-AD72-E149-B471-EDD5C81A59A9}"/>
                </a:ext>
              </a:extLst>
            </p:cNvPr>
            <p:cNvSpPr/>
            <p:nvPr/>
          </p:nvSpPr>
          <p:spPr>
            <a:xfrm>
              <a:off x="4402750" y="5142989"/>
              <a:ext cx="639835" cy="574573"/>
            </a:xfrm>
            <a:custGeom>
              <a:avLst/>
              <a:gdLst>
                <a:gd name="connsiteX0" fmla="*/ 86178 w 639835"/>
                <a:gd name="connsiteY0" fmla="*/ 461370 h 574573"/>
                <a:gd name="connsiteX1" fmla="*/ 57183 w 639835"/>
                <a:gd name="connsiteY1" fmla="*/ 465193 h 574573"/>
                <a:gd name="connsiteX2" fmla="*/ 43201 w 639835"/>
                <a:gd name="connsiteY2" fmla="*/ 517390 h 574573"/>
                <a:gd name="connsiteX3" fmla="*/ 95398 w 639835"/>
                <a:gd name="connsiteY3" fmla="*/ 531372 h 574573"/>
                <a:gd name="connsiteX4" fmla="*/ 113190 w 639835"/>
                <a:gd name="connsiteY4" fmla="*/ 508170 h 574573"/>
                <a:gd name="connsiteX5" fmla="*/ 109380 w 639835"/>
                <a:gd name="connsiteY5" fmla="*/ 479188 h 574573"/>
                <a:gd name="connsiteX6" fmla="*/ 86178 w 639835"/>
                <a:gd name="connsiteY6" fmla="*/ 461370 h 574573"/>
                <a:gd name="connsiteX7" fmla="*/ 563602 w 639835"/>
                <a:gd name="connsiteY7" fmla="*/ 460082 h 574573"/>
                <a:gd name="connsiteX8" fmla="*/ 530455 w 639835"/>
                <a:gd name="connsiteY8" fmla="*/ 479183 h 574573"/>
                <a:gd name="connsiteX9" fmla="*/ 526645 w 639835"/>
                <a:gd name="connsiteY9" fmla="*/ 508164 h 574573"/>
                <a:gd name="connsiteX10" fmla="*/ 544450 w 639835"/>
                <a:gd name="connsiteY10" fmla="*/ 531367 h 574573"/>
                <a:gd name="connsiteX11" fmla="*/ 544450 w 639835"/>
                <a:gd name="connsiteY11" fmla="*/ 531380 h 574573"/>
                <a:gd name="connsiteX12" fmla="*/ 596634 w 639835"/>
                <a:gd name="connsiteY12" fmla="*/ 517384 h 574573"/>
                <a:gd name="connsiteX13" fmla="*/ 582639 w 639835"/>
                <a:gd name="connsiteY13" fmla="*/ 465200 h 574573"/>
                <a:gd name="connsiteX14" fmla="*/ 563602 w 639835"/>
                <a:gd name="connsiteY14" fmla="*/ 460082 h 574573"/>
                <a:gd name="connsiteX15" fmla="*/ 300863 w 639835"/>
                <a:gd name="connsiteY15" fmla="*/ 442176 h 574573"/>
                <a:gd name="connsiteX16" fmla="*/ 236334 w 639835"/>
                <a:gd name="connsiteY16" fmla="*/ 459308 h 574573"/>
                <a:gd name="connsiteX17" fmla="*/ 300863 w 639835"/>
                <a:gd name="connsiteY17" fmla="*/ 488721 h 574573"/>
                <a:gd name="connsiteX18" fmla="*/ 338963 w 639835"/>
                <a:gd name="connsiteY18" fmla="*/ 441973 h 574573"/>
                <a:gd name="connsiteX19" fmla="*/ 338963 w 639835"/>
                <a:gd name="connsiteY19" fmla="*/ 488722 h 574573"/>
                <a:gd name="connsiteX20" fmla="*/ 404254 w 639835"/>
                <a:gd name="connsiteY20" fmla="*/ 458610 h 574573"/>
                <a:gd name="connsiteX21" fmla="*/ 338963 w 639835"/>
                <a:gd name="connsiteY21" fmla="*/ 441973 h 574573"/>
                <a:gd name="connsiteX22" fmla="*/ 192671 w 639835"/>
                <a:gd name="connsiteY22" fmla="*/ 380523 h 574573"/>
                <a:gd name="connsiteX23" fmla="*/ 210908 w 639835"/>
                <a:gd name="connsiteY23" fmla="*/ 429786 h 574573"/>
                <a:gd name="connsiteX24" fmla="*/ 300862 w 639835"/>
                <a:gd name="connsiteY24" fmla="*/ 403891 h 574573"/>
                <a:gd name="connsiteX25" fmla="*/ 300862 w 639835"/>
                <a:gd name="connsiteY25" fmla="*/ 380523 h 574573"/>
                <a:gd name="connsiteX26" fmla="*/ 338963 w 639835"/>
                <a:gd name="connsiteY26" fmla="*/ 380520 h 574573"/>
                <a:gd name="connsiteX27" fmla="*/ 338963 w 639835"/>
                <a:gd name="connsiteY27" fmla="*/ 403748 h 574573"/>
                <a:gd name="connsiteX28" fmla="*/ 429489 w 639835"/>
                <a:gd name="connsiteY28" fmla="*/ 428869 h 574573"/>
                <a:gd name="connsiteX29" fmla="*/ 447167 w 639835"/>
                <a:gd name="connsiteY29" fmla="*/ 380520 h 574573"/>
                <a:gd name="connsiteX30" fmla="*/ 210057 w 639835"/>
                <a:gd name="connsiteY30" fmla="*/ 294545 h 574573"/>
                <a:gd name="connsiteX31" fmla="*/ 192671 w 639835"/>
                <a:gd name="connsiteY31" fmla="*/ 342424 h 574573"/>
                <a:gd name="connsiteX32" fmla="*/ 300862 w 639835"/>
                <a:gd name="connsiteY32" fmla="*/ 342424 h 574573"/>
                <a:gd name="connsiteX33" fmla="*/ 300862 w 639835"/>
                <a:gd name="connsiteY33" fmla="*/ 319551 h 574573"/>
                <a:gd name="connsiteX34" fmla="*/ 210057 w 639835"/>
                <a:gd name="connsiteY34" fmla="*/ 294545 h 574573"/>
                <a:gd name="connsiteX35" fmla="*/ 428930 w 639835"/>
                <a:gd name="connsiteY35" fmla="*/ 293161 h 574573"/>
                <a:gd name="connsiteX36" fmla="*/ 338963 w 639835"/>
                <a:gd name="connsiteY36" fmla="*/ 319386 h 574573"/>
                <a:gd name="connsiteX37" fmla="*/ 338963 w 639835"/>
                <a:gd name="connsiteY37" fmla="*/ 342424 h 574573"/>
                <a:gd name="connsiteX38" fmla="*/ 447167 w 639835"/>
                <a:gd name="connsiteY38" fmla="*/ 342424 h 574573"/>
                <a:gd name="connsiteX39" fmla="*/ 428930 w 639835"/>
                <a:gd name="connsiteY39" fmla="*/ 293161 h 574573"/>
                <a:gd name="connsiteX40" fmla="*/ 300863 w 639835"/>
                <a:gd name="connsiteY40" fmla="*/ 234232 h 574573"/>
                <a:gd name="connsiteX41" fmla="*/ 235166 w 639835"/>
                <a:gd name="connsiteY41" fmla="*/ 264712 h 574573"/>
                <a:gd name="connsiteX42" fmla="*/ 300863 w 639835"/>
                <a:gd name="connsiteY42" fmla="*/ 281374 h 574573"/>
                <a:gd name="connsiteX43" fmla="*/ 338961 w 639835"/>
                <a:gd name="connsiteY43" fmla="*/ 234229 h 574573"/>
                <a:gd name="connsiteX44" fmla="*/ 338961 w 639835"/>
                <a:gd name="connsiteY44" fmla="*/ 281067 h 574573"/>
                <a:gd name="connsiteX45" fmla="*/ 403579 w 639835"/>
                <a:gd name="connsiteY45" fmla="*/ 263718 h 574573"/>
                <a:gd name="connsiteX46" fmla="*/ 338961 w 639835"/>
                <a:gd name="connsiteY46" fmla="*/ 234229 h 574573"/>
                <a:gd name="connsiteX47" fmla="*/ 319916 w 639835"/>
                <a:gd name="connsiteY47" fmla="*/ 38105 h 574573"/>
                <a:gd name="connsiteX48" fmla="*/ 281714 w 639835"/>
                <a:gd name="connsiteY48" fmla="*/ 76307 h 574573"/>
                <a:gd name="connsiteX49" fmla="*/ 319916 w 639835"/>
                <a:gd name="connsiteY49" fmla="*/ 114508 h 574573"/>
                <a:gd name="connsiteX50" fmla="*/ 358130 w 639835"/>
                <a:gd name="connsiteY50" fmla="*/ 76307 h 574573"/>
                <a:gd name="connsiteX51" fmla="*/ 319916 w 639835"/>
                <a:gd name="connsiteY51" fmla="*/ 38105 h 574573"/>
                <a:gd name="connsiteX52" fmla="*/ 319909 w 639835"/>
                <a:gd name="connsiteY52" fmla="*/ 0 h 574573"/>
                <a:gd name="connsiteX53" fmla="*/ 322132 w 639835"/>
                <a:gd name="connsiteY53" fmla="*/ 114 h 574573"/>
                <a:gd name="connsiteX54" fmla="*/ 322132 w 639835"/>
                <a:gd name="connsiteY54" fmla="*/ 108 h 574573"/>
                <a:gd name="connsiteX55" fmla="*/ 396224 w 639835"/>
                <a:gd name="connsiteY55" fmla="*/ 76308 h 574573"/>
                <a:gd name="connsiteX56" fmla="*/ 338960 w 639835"/>
                <a:gd name="connsiteY56" fmla="*/ 150120 h 574573"/>
                <a:gd name="connsiteX57" fmla="*/ 338960 w 639835"/>
                <a:gd name="connsiteY57" fmla="*/ 195726 h 574573"/>
                <a:gd name="connsiteX58" fmla="*/ 486838 w 639835"/>
                <a:gd name="connsiteY58" fmla="*/ 361474 h 574573"/>
                <a:gd name="connsiteX59" fmla="*/ 486699 w 639835"/>
                <a:gd name="connsiteY59" fmla="*/ 364179 h 574573"/>
                <a:gd name="connsiteX60" fmla="*/ 486699 w 639835"/>
                <a:gd name="connsiteY60" fmla="*/ 364178 h 574573"/>
                <a:gd name="connsiteX61" fmla="*/ 322132 w 639835"/>
                <a:gd name="connsiteY61" fmla="*/ 364178 h 574573"/>
                <a:gd name="connsiteX62" fmla="*/ 322132 w 639835"/>
                <a:gd name="connsiteY62" fmla="*/ 364179 h 574573"/>
                <a:gd name="connsiteX63" fmla="*/ 486699 w 639835"/>
                <a:gd name="connsiteY63" fmla="*/ 364179 h 574573"/>
                <a:gd name="connsiteX64" fmla="*/ 474291 w 639835"/>
                <a:gd name="connsiteY64" fmla="*/ 424757 h 574573"/>
                <a:gd name="connsiteX65" fmla="*/ 509152 w 639835"/>
                <a:gd name="connsiteY65" fmla="*/ 444899 h 574573"/>
                <a:gd name="connsiteX66" fmla="*/ 601697 w 639835"/>
                <a:gd name="connsiteY66" fmla="*/ 432199 h 574573"/>
                <a:gd name="connsiteX67" fmla="*/ 629624 w 639835"/>
                <a:gd name="connsiteY67" fmla="*/ 536441 h 574573"/>
                <a:gd name="connsiteX68" fmla="*/ 563419 w 639835"/>
                <a:gd name="connsiteY68" fmla="*/ 574566 h 574573"/>
                <a:gd name="connsiteX69" fmla="*/ 525395 w 639835"/>
                <a:gd name="connsiteY69" fmla="*/ 564368 h 574573"/>
                <a:gd name="connsiteX70" fmla="*/ 489835 w 639835"/>
                <a:gd name="connsiteY70" fmla="*/ 518026 h 574573"/>
                <a:gd name="connsiteX71" fmla="*/ 490077 w 639835"/>
                <a:gd name="connsiteY71" fmla="*/ 477856 h 574573"/>
                <a:gd name="connsiteX72" fmla="*/ 455787 w 639835"/>
                <a:gd name="connsiteY72" fmla="*/ 458069 h 574573"/>
                <a:gd name="connsiteX73" fmla="*/ 322132 w 639835"/>
                <a:gd name="connsiteY73" fmla="*/ 528249 h 574573"/>
                <a:gd name="connsiteX74" fmla="*/ 322132 w 639835"/>
                <a:gd name="connsiteY74" fmla="*/ 364185 h 574573"/>
                <a:gd name="connsiteX75" fmla="*/ 322129 w 639835"/>
                <a:gd name="connsiteY75" fmla="*/ 364185 h 574573"/>
                <a:gd name="connsiteX76" fmla="*/ 322129 w 639835"/>
                <a:gd name="connsiteY76" fmla="*/ 528244 h 574573"/>
                <a:gd name="connsiteX77" fmla="*/ 319907 w 639835"/>
                <a:gd name="connsiteY77" fmla="*/ 528383 h 574573"/>
                <a:gd name="connsiteX78" fmla="*/ 184042 w 639835"/>
                <a:gd name="connsiteY78" fmla="*/ 458063 h 574573"/>
                <a:gd name="connsiteX79" fmla="*/ 149752 w 639835"/>
                <a:gd name="connsiteY79" fmla="*/ 477863 h 574573"/>
                <a:gd name="connsiteX80" fmla="*/ 149993 w 639835"/>
                <a:gd name="connsiteY80" fmla="*/ 518033 h 574573"/>
                <a:gd name="connsiteX81" fmla="*/ 114446 w 639835"/>
                <a:gd name="connsiteY81" fmla="*/ 564362 h 574573"/>
                <a:gd name="connsiteX82" fmla="*/ 76422 w 639835"/>
                <a:gd name="connsiteY82" fmla="*/ 574573 h 574573"/>
                <a:gd name="connsiteX83" fmla="*/ 10205 w 639835"/>
                <a:gd name="connsiteY83" fmla="*/ 536435 h 574573"/>
                <a:gd name="connsiteX84" fmla="*/ 38132 w 639835"/>
                <a:gd name="connsiteY84" fmla="*/ 432206 h 574573"/>
                <a:gd name="connsiteX85" fmla="*/ 38132 w 639835"/>
                <a:gd name="connsiteY85" fmla="*/ 432194 h 574573"/>
                <a:gd name="connsiteX86" fmla="*/ 130677 w 639835"/>
                <a:gd name="connsiteY86" fmla="*/ 444881 h 574573"/>
                <a:gd name="connsiteX87" fmla="*/ 165538 w 639835"/>
                <a:gd name="connsiteY87" fmla="*/ 424751 h 574573"/>
                <a:gd name="connsiteX88" fmla="*/ 153143 w 639835"/>
                <a:gd name="connsiteY88" fmla="*/ 364185 h 574573"/>
                <a:gd name="connsiteX89" fmla="*/ 153133 w 639835"/>
                <a:gd name="connsiteY89" fmla="*/ 364185 h 574573"/>
                <a:gd name="connsiteX90" fmla="*/ 153006 w 639835"/>
                <a:gd name="connsiteY90" fmla="*/ 361480 h 574573"/>
                <a:gd name="connsiteX91" fmla="*/ 300859 w 639835"/>
                <a:gd name="connsiteY91" fmla="*/ 195732 h 574573"/>
                <a:gd name="connsiteX92" fmla="*/ 300859 w 639835"/>
                <a:gd name="connsiteY92" fmla="*/ 150114 h 574573"/>
                <a:gd name="connsiteX93" fmla="*/ 243608 w 639835"/>
                <a:gd name="connsiteY93" fmla="*/ 76314 h 574573"/>
                <a:gd name="connsiteX94" fmla="*/ 319909 w 639835"/>
                <a:gd name="connsiteY94" fmla="*/ 0 h 57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639835" h="574573">
                  <a:moveTo>
                    <a:pt x="86178" y="461370"/>
                  </a:moveTo>
                  <a:cubicBezTo>
                    <a:pt x="76322" y="458741"/>
                    <a:pt x="66023" y="460100"/>
                    <a:pt x="57183" y="465193"/>
                  </a:cubicBezTo>
                  <a:cubicBezTo>
                    <a:pt x="38946" y="475721"/>
                    <a:pt x="32672" y="499140"/>
                    <a:pt x="43201" y="517390"/>
                  </a:cubicBezTo>
                  <a:cubicBezTo>
                    <a:pt x="53729" y="535627"/>
                    <a:pt x="77161" y="541901"/>
                    <a:pt x="95398" y="531372"/>
                  </a:cubicBezTo>
                  <a:cubicBezTo>
                    <a:pt x="104224" y="526267"/>
                    <a:pt x="110549" y="518025"/>
                    <a:pt x="113190" y="508170"/>
                  </a:cubicBezTo>
                  <a:cubicBezTo>
                    <a:pt x="115832" y="498327"/>
                    <a:pt x="114486" y="488015"/>
                    <a:pt x="109380" y="479188"/>
                  </a:cubicBezTo>
                  <a:cubicBezTo>
                    <a:pt x="104275" y="470336"/>
                    <a:pt x="96033" y="464012"/>
                    <a:pt x="86178" y="461370"/>
                  </a:cubicBezTo>
                  <a:close/>
                  <a:moveTo>
                    <a:pt x="563602" y="460082"/>
                  </a:moveTo>
                  <a:cubicBezTo>
                    <a:pt x="550394" y="460082"/>
                    <a:pt x="537529" y="466940"/>
                    <a:pt x="530455" y="479183"/>
                  </a:cubicBezTo>
                  <a:cubicBezTo>
                    <a:pt x="525362" y="488009"/>
                    <a:pt x="523990" y="498309"/>
                    <a:pt x="526645" y="508164"/>
                  </a:cubicBezTo>
                  <a:cubicBezTo>
                    <a:pt x="529286" y="518032"/>
                    <a:pt x="535598" y="526262"/>
                    <a:pt x="544450" y="531367"/>
                  </a:cubicBezTo>
                  <a:lnTo>
                    <a:pt x="544450" y="531380"/>
                  </a:lnTo>
                  <a:cubicBezTo>
                    <a:pt x="562700" y="541908"/>
                    <a:pt x="586106" y="535634"/>
                    <a:pt x="596634" y="517384"/>
                  </a:cubicBezTo>
                  <a:cubicBezTo>
                    <a:pt x="607163" y="499134"/>
                    <a:pt x="600889" y="475728"/>
                    <a:pt x="582639" y="465200"/>
                  </a:cubicBezTo>
                  <a:cubicBezTo>
                    <a:pt x="576645" y="461733"/>
                    <a:pt x="570079" y="460082"/>
                    <a:pt x="563602" y="460082"/>
                  </a:cubicBezTo>
                  <a:close/>
                  <a:moveTo>
                    <a:pt x="300863" y="442176"/>
                  </a:moveTo>
                  <a:cubicBezTo>
                    <a:pt x="276199" y="444348"/>
                    <a:pt x="253644" y="450406"/>
                    <a:pt x="236334" y="459308"/>
                  </a:cubicBezTo>
                  <a:cubicBezTo>
                    <a:pt x="254279" y="474650"/>
                    <a:pt x="276466" y="485077"/>
                    <a:pt x="300863" y="488721"/>
                  </a:cubicBezTo>
                  <a:close/>
                  <a:moveTo>
                    <a:pt x="338963" y="441973"/>
                  </a:moveTo>
                  <a:lnTo>
                    <a:pt x="338963" y="488722"/>
                  </a:lnTo>
                  <a:cubicBezTo>
                    <a:pt x="363728" y="485026"/>
                    <a:pt x="386182" y="474320"/>
                    <a:pt x="404254" y="458610"/>
                  </a:cubicBezTo>
                  <a:cubicBezTo>
                    <a:pt x="386550" y="449847"/>
                    <a:pt x="363614" y="443929"/>
                    <a:pt x="338963" y="441973"/>
                  </a:cubicBezTo>
                  <a:close/>
                  <a:moveTo>
                    <a:pt x="192671" y="380523"/>
                  </a:moveTo>
                  <a:cubicBezTo>
                    <a:pt x="195338" y="398405"/>
                    <a:pt x="201663" y="415092"/>
                    <a:pt x="210908" y="429786"/>
                  </a:cubicBezTo>
                  <a:cubicBezTo>
                    <a:pt x="234721" y="415689"/>
                    <a:pt x="266395" y="406495"/>
                    <a:pt x="300862" y="403891"/>
                  </a:cubicBezTo>
                  <a:lnTo>
                    <a:pt x="300862" y="380523"/>
                  </a:lnTo>
                  <a:close/>
                  <a:moveTo>
                    <a:pt x="338963" y="380520"/>
                  </a:moveTo>
                  <a:lnTo>
                    <a:pt x="338963" y="403748"/>
                  </a:lnTo>
                  <a:cubicBezTo>
                    <a:pt x="373710" y="406034"/>
                    <a:pt x="405346" y="414886"/>
                    <a:pt x="429489" y="428869"/>
                  </a:cubicBezTo>
                  <a:cubicBezTo>
                    <a:pt x="438429" y="414378"/>
                    <a:pt x="444551" y="398033"/>
                    <a:pt x="447167" y="380520"/>
                  </a:cubicBezTo>
                  <a:close/>
                  <a:moveTo>
                    <a:pt x="210057" y="294545"/>
                  </a:moveTo>
                  <a:cubicBezTo>
                    <a:pt x="201282" y="308909"/>
                    <a:pt x="195262" y="325101"/>
                    <a:pt x="192671" y="342424"/>
                  </a:cubicBezTo>
                  <a:lnTo>
                    <a:pt x="300862" y="342424"/>
                  </a:lnTo>
                  <a:lnTo>
                    <a:pt x="300862" y="319551"/>
                  </a:lnTo>
                  <a:cubicBezTo>
                    <a:pt x="266026" y="317329"/>
                    <a:pt x="234289" y="308515"/>
                    <a:pt x="210057" y="294545"/>
                  </a:cubicBezTo>
                  <a:close/>
                  <a:moveTo>
                    <a:pt x="428930" y="293161"/>
                  </a:moveTo>
                  <a:cubicBezTo>
                    <a:pt x="405155" y="307385"/>
                    <a:pt x="373507" y="316719"/>
                    <a:pt x="338963" y="319386"/>
                  </a:cubicBezTo>
                  <a:lnTo>
                    <a:pt x="338963" y="342424"/>
                  </a:lnTo>
                  <a:lnTo>
                    <a:pt x="447167" y="342424"/>
                  </a:lnTo>
                  <a:cubicBezTo>
                    <a:pt x="444500" y="324543"/>
                    <a:pt x="438175" y="307868"/>
                    <a:pt x="428930" y="293161"/>
                  </a:cubicBezTo>
                  <a:close/>
                  <a:moveTo>
                    <a:pt x="300863" y="234232"/>
                  </a:moveTo>
                  <a:cubicBezTo>
                    <a:pt x="275908" y="237953"/>
                    <a:pt x="253302" y="248799"/>
                    <a:pt x="235166" y="264712"/>
                  </a:cubicBezTo>
                  <a:cubicBezTo>
                    <a:pt x="252984" y="273500"/>
                    <a:pt x="276060" y="279457"/>
                    <a:pt x="300863" y="281374"/>
                  </a:cubicBezTo>
                  <a:close/>
                  <a:moveTo>
                    <a:pt x="338961" y="234229"/>
                  </a:moveTo>
                  <a:lnTo>
                    <a:pt x="338961" y="281067"/>
                  </a:lnTo>
                  <a:cubicBezTo>
                    <a:pt x="363701" y="278831"/>
                    <a:pt x="386307" y="272710"/>
                    <a:pt x="403579" y="263718"/>
                  </a:cubicBezTo>
                  <a:cubicBezTo>
                    <a:pt x="385621" y="248326"/>
                    <a:pt x="363409" y="237874"/>
                    <a:pt x="338961" y="234229"/>
                  </a:cubicBezTo>
                  <a:close/>
                  <a:moveTo>
                    <a:pt x="319916" y="38105"/>
                  </a:moveTo>
                  <a:cubicBezTo>
                    <a:pt x="298859" y="38105"/>
                    <a:pt x="281714" y="55237"/>
                    <a:pt x="281714" y="76307"/>
                  </a:cubicBezTo>
                  <a:cubicBezTo>
                    <a:pt x="281714" y="97376"/>
                    <a:pt x="298859" y="114508"/>
                    <a:pt x="319916" y="114508"/>
                  </a:cubicBezTo>
                  <a:cubicBezTo>
                    <a:pt x="340985" y="114508"/>
                    <a:pt x="358130" y="97376"/>
                    <a:pt x="358130" y="76307"/>
                  </a:cubicBezTo>
                  <a:cubicBezTo>
                    <a:pt x="358130" y="55237"/>
                    <a:pt x="340985" y="38105"/>
                    <a:pt x="319916" y="38105"/>
                  </a:cubicBezTo>
                  <a:close/>
                  <a:moveTo>
                    <a:pt x="319909" y="0"/>
                  </a:moveTo>
                  <a:cubicBezTo>
                    <a:pt x="320659" y="0"/>
                    <a:pt x="321383" y="102"/>
                    <a:pt x="322132" y="114"/>
                  </a:cubicBezTo>
                  <a:lnTo>
                    <a:pt x="322132" y="108"/>
                  </a:lnTo>
                  <a:cubicBezTo>
                    <a:pt x="363178" y="1302"/>
                    <a:pt x="396224" y="34982"/>
                    <a:pt x="396224" y="76308"/>
                  </a:cubicBezTo>
                  <a:cubicBezTo>
                    <a:pt x="396224" y="111792"/>
                    <a:pt x="371840" y="141624"/>
                    <a:pt x="338960" y="150120"/>
                  </a:cubicBezTo>
                  <a:lnTo>
                    <a:pt x="338960" y="195726"/>
                  </a:lnTo>
                  <a:cubicBezTo>
                    <a:pt x="422056" y="205226"/>
                    <a:pt x="486838" y="275876"/>
                    <a:pt x="486838" y="361474"/>
                  </a:cubicBezTo>
                  <a:cubicBezTo>
                    <a:pt x="486838" y="362376"/>
                    <a:pt x="486711" y="363277"/>
                    <a:pt x="486699" y="364179"/>
                  </a:cubicBezTo>
                  <a:lnTo>
                    <a:pt x="486699" y="364178"/>
                  </a:lnTo>
                  <a:lnTo>
                    <a:pt x="322132" y="364178"/>
                  </a:lnTo>
                  <a:lnTo>
                    <a:pt x="322132" y="364179"/>
                  </a:lnTo>
                  <a:lnTo>
                    <a:pt x="486699" y="364179"/>
                  </a:lnTo>
                  <a:lnTo>
                    <a:pt x="474291" y="424757"/>
                  </a:lnTo>
                  <a:lnTo>
                    <a:pt x="509152" y="444899"/>
                  </a:lnTo>
                  <a:cubicBezTo>
                    <a:pt x="532939" y="420668"/>
                    <a:pt x="570963" y="414470"/>
                    <a:pt x="601697" y="432199"/>
                  </a:cubicBezTo>
                  <a:cubicBezTo>
                    <a:pt x="638133" y="453243"/>
                    <a:pt x="650668" y="500005"/>
                    <a:pt x="629624" y="536441"/>
                  </a:cubicBezTo>
                  <a:cubicBezTo>
                    <a:pt x="615515" y="560888"/>
                    <a:pt x="589810" y="574566"/>
                    <a:pt x="563419" y="574566"/>
                  </a:cubicBezTo>
                  <a:cubicBezTo>
                    <a:pt x="550478" y="574566"/>
                    <a:pt x="537372" y="571290"/>
                    <a:pt x="525395" y="564368"/>
                  </a:cubicBezTo>
                  <a:cubicBezTo>
                    <a:pt x="507743" y="554170"/>
                    <a:pt x="495119" y="537723"/>
                    <a:pt x="489835" y="518026"/>
                  </a:cubicBezTo>
                  <a:cubicBezTo>
                    <a:pt x="486254" y="504653"/>
                    <a:pt x="486445" y="490873"/>
                    <a:pt x="490077" y="477856"/>
                  </a:cubicBezTo>
                  <a:lnTo>
                    <a:pt x="455787" y="458069"/>
                  </a:lnTo>
                  <a:cubicBezTo>
                    <a:pt x="425904" y="499966"/>
                    <a:pt x="377237" y="527513"/>
                    <a:pt x="322132" y="528249"/>
                  </a:cubicBezTo>
                  <a:lnTo>
                    <a:pt x="322132" y="364185"/>
                  </a:lnTo>
                  <a:lnTo>
                    <a:pt x="322129" y="364185"/>
                  </a:lnTo>
                  <a:lnTo>
                    <a:pt x="322129" y="528244"/>
                  </a:lnTo>
                  <a:cubicBezTo>
                    <a:pt x="321380" y="528256"/>
                    <a:pt x="320656" y="528383"/>
                    <a:pt x="319907" y="528383"/>
                  </a:cubicBezTo>
                  <a:cubicBezTo>
                    <a:pt x="263874" y="528383"/>
                    <a:pt x="214319" y="500545"/>
                    <a:pt x="184042" y="458063"/>
                  </a:cubicBezTo>
                  <a:lnTo>
                    <a:pt x="149752" y="477863"/>
                  </a:lnTo>
                  <a:cubicBezTo>
                    <a:pt x="153384" y="490868"/>
                    <a:pt x="153588" y="504647"/>
                    <a:pt x="149993" y="518033"/>
                  </a:cubicBezTo>
                  <a:cubicBezTo>
                    <a:pt x="144710" y="537731"/>
                    <a:pt x="132086" y="554164"/>
                    <a:pt x="114446" y="564362"/>
                  </a:cubicBezTo>
                  <a:cubicBezTo>
                    <a:pt x="102457" y="571284"/>
                    <a:pt x="89351" y="574573"/>
                    <a:pt x="76422" y="574573"/>
                  </a:cubicBezTo>
                  <a:cubicBezTo>
                    <a:pt x="50019" y="574573"/>
                    <a:pt x="24327" y="560895"/>
                    <a:pt x="10205" y="536435"/>
                  </a:cubicBezTo>
                  <a:cubicBezTo>
                    <a:pt x="-10827" y="499999"/>
                    <a:pt x="1696" y="453237"/>
                    <a:pt x="38132" y="432206"/>
                  </a:cubicBezTo>
                  <a:lnTo>
                    <a:pt x="38132" y="432194"/>
                  </a:lnTo>
                  <a:cubicBezTo>
                    <a:pt x="68879" y="414464"/>
                    <a:pt x="106890" y="420675"/>
                    <a:pt x="130677" y="444881"/>
                  </a:cubicBezTo>
                  <a:lnTo>
                    <a:pt x="165538" y="424751"/>
                  </a:lnTo>
                  <a:cubicBezTo>
                    <a:pt x="157829" y="406006"/>
                    <a:pt x="153486" y="385585"/>
                    <a:pt x="153143" y="364185"/>
                  </a:cubicBezTo>
                  <a:lnTo>
                    <a:pt x="153133" y="364185"/>
                  </a:lnTo>
                  <a:cubicBezTo>
                    <a:pt x="153120" y="363271"/>
                    <a:pt x="153006" y="362382"/>
                    <a:pt x="153006" y="361480"/>
                  </a:cubicBezTo>
                  <a:cubicBezTo>
                    <a:pt x="153006" y="275882"/>
                    <a:pt x="217776" y="205219"/>
                    <a:pt x="300859" y="195732"/>
                  </a:cubicBezTo>
                  <a:lnTo>
                    <a:pt x="300859" y="150114"/>
                  </a:lnTo>
                  <a:cubicBezTo>
                    <a:pt x="267992" y="141618"/>
                    <a:pt x="243608" y="111798"/>
                    <a:pt x="243608" y="76314"/>
                  </a:cubicBezTo>
                  <a:cubicBezTo>
                    <a:pt x="243608" y="34239"/>
                    <a:pt x="277847" y="0"/>
                    <a:pt x="319909"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21" name="TextBox 20">
              <a:extLst>
                <a:ext uri="{FF2B5EF4-FFF2-40B4-BE49-F238E27FC236}">
                  <a16:creationId xmlns:a16="http://schemas.microsoft.com/office/drawing/2014/main" xmlns="" id="{23645AE3-C8A5-C243-8F32-C1D068A579BF}"/>
                </a:ext>
              </a:extLst>
            </p:cNvPr>
            <p:cNvSpPr txBox="1"/>
            <p:nvPr/>
          </p:nvSpPr>
          <p:spPr>
            <a:xfrm>
              <a:off x="4289151" y="5994087"/>
              <a:ext cx="867032" cy="443198"/>
            </a:xfrm>
            <a:prstGeom prst="rect">
              <a:avLst/>
            </a:prstGeom>
          </p:spPr>
          <p:txBody>
            <a:bodyPr wrap="none" lIns="0" tIns="0" rIns="0" bIns="0" rtlCol="0">
              <a:spAutoFit/>
            </a:bodyPr>
            <a:lstStyle/>
            <a:p>
              <a:pPr algn="ctr">
                <a:lnSpc>
                  <a:spcPct val="90000"/>
                </a:lnSpc>
                <a:spcBef>
                  <a:spcPts val="600"/>
                </a:spcBef>
              </a:pPr>
              <a:r>
                <a:rPr lang="en-US" sz="1600" dirty="0">
                  <a:solidFill>
                    <a:schemeClr val="accent1"/>
                  </a:solidFill>
                  <a:latin typeface="+mj-lt"/>
                </a:rPr>
                <a:t>Payment</a:t>
              </a:r>
              <a:br>
                <a:rPr lang="en-US" sz="1600" dirty="0">
                  <a:solidFill>
                    <a:schemeClr val="accent1"/>
                  </a:solidFill>
                  <a:latin typeface="+mj-lt"/>
                </a:rPr>
              </a:br>
              <a:r>
                <a:rPr lang="en-US" sz="1600" dirty="0">
                  <a:solidFill>
                    <a:schemeClr val="accent1"/>
                  </a:solidFill>
                  <a:latin typeface="+mj-lt"/>
                </a:rPr>
                <a:t>Gateway</a:t>
              </a:r>
            </a:p>
          </p:txBody>
        </p:sp>
      </p:grpSp>
      <p:grpSp>
        <p:nvGrpSpPr>
          <p:cNvPr id="23" name="Group 22">
            <a:extLst>
              <a:ext uri="{FF2B5EF4-FFF2-40B4-BE49-F238E27FC236}">
                <a16:creationId xmlns:a16="http://schemas.microsoft.com/office/drawing/2014/main" xmlns="" id="{251E6F07-1371-974E-944F-F3717B6B95AA}"/>
              </a:ext>
            </a:extLst>
          </p:cNvPr>
          <p:cNvGrpSpPr/>
          <p:nvPr/>
        </p:nvGrpSpPr>
        <p:grpSpPr>
          <a:xfrm>
            <a:off x="6229267" y="5287194"/>
            <a:ext cx="705321" cy="1150091"/>
            <a:chOff x="6229267" y="5287194"/>
            <a:chExt cx="705321" cy="1150091"/>
          </a:xfrm>
        </p:grpSpPr>
        <p:sp>
          <p:nvSpPr>
            <p:cNvPr id="18" name="Freeform 17">
              <a:extLst>
                <a:ext uri="{FF2B5EF4-FFF2-40B4-BE49-F238E27FC236}">
                  <a16:creationId xmlns:a16="http://schemas.microsoft.com/office/drawing/2014/main" xmlns="" id="{4D57883A-3F9F-E940-BF0C-E11CEB9AADE0}"/>
                </a:ext>
              </a:extLst>
            </p:cNvPr>
            <p:cNvSpPr/>
            <p:nvPr/>
          </p:nvSpPr>
          <p:spPr>
            <a:xfrm>
              <a:off x="6270549" y="5287194"/>
              <a:ext cx="622757" cy="457772"/>
            </a:xfrm>
            <a:custGeom>
              <a:avLst/>
              <a:gdLst>
                <a:gd name="connsiteX0" fmla="*/ 155022 w 622757"/>
                <a:gd name="connsiteY0" fmla="*/ 191010 h 457772"/>
                <a:gd name="connsiteX1" fmla="*/ 153942 w 622757"/>
                <a:gd name="connsiteY1" fmla="*/ 191074 h 457772"/>
                <a:gd name="connsiteX2" fmla="*/ 152101 w 622757"/>
                <a:gd name="connsiteY2" fmla="*/ 191023 h 457772"/>
                <a:gd name="connsiteX3" fmla="*/ 152050 w 622757"/>
                <a:gd name="connsiteY3" fmla="*/ 191023 h 457772"/>
                <a:gd name="connsiteX4" fmla="*/ 108921 w 622757"/>
                <a:gd name="connsiteY4" fmla="*/ 235727 h 457772"/>
                <a:gd name="connsiteX5" fmla="*/ 126688 w 622757"/>
                <a:gd name="connsiteY5" fmla="*/ 303164 h 457772"/>
                <a:gd name="connsiteX6" fmla="*/ 135235 w 622757"/>
                <a:gd name="connsiteY6" fmla="*/ 310454 h 457772"/>
                <a:gd name="connsiteX7" fmla="*/ 133013 w 622757"/>
                <a:gd name="connsiteY7" fmla="*/ 321439 h 457772"/>
                <a:gd name="connsiteX8" fmla="*/ 131870 w 622757"/>
                <a:gd name="connsiteY8" fmla="*/ 326163 h 457772"/>
                <a:gd name="connsiteX9" fmla="*/ 131463 w 622757"/>
                <a:gd name="connsiteY9" fmla="*/ 327662 h 457772"/>
                <a:gd name="connsiteX10" fmla="*/ 112858 w 622757"/>
                <a:gd name="connsiteY10" fmla="*/ 362054 h 457772"/>
                <a:gd name="connsiteX11" fmla="*/ 55987 w 622757"/>
                <a:gd name="connsiteY11" fmla="*/ 394921 h 457772"/>
                <a:gd name="connsiteX12" fmla="*/ 38639 w 622757"/>
                <a:gd name="connsiteY12" fmla="*/ 420080 h 457772"/>
                <a:gd name="connsiteX13" fmla="*/ 267747 w 622757"/>
                <a:gd name="connsiteY13" fmla="*/ 419661 h 457772"/>
                <a:gd name="connsiteX14" fmla="*/ 250538 w 622757"/>
                <a:gd name="connsiteY14" fmla="*/ 394985 h 457772"/>
                <a:gd name="connsiteX15" fmla="*/ 195560 w 622757"/>
                <a:gd name="connsiteY15" fmla="*/ 363184 h 457772"/>
                <a:gd name="connsiteX16" fmla="*/ 188270 w 622757"/>
                <a:gd name="connsiteY16" fmla="*/ 358358 h 457772"/>
                <a:gd name="connsiteX17" fmla="*/ 174377 w 622757"/>
                <a:gd name="connsiteY17" fmla="*/ 326176 h 457772"/>
                <a:gd name="connsiteX18" fmla="*/ 173183 w 622757"/>
                <a:gd name="connsiteY18" fmla="*/ 320093 h 457772"/>
                <a:gd name="connsiteX19" fmla="*/ 171849 w 622757"/>
                <a:gd name="connsiteY19" fmla="*/ 309869 h 457772"/>
                <a:gd name="connsiteX20" fmla="*/ 179723 w 622757"/>
                <a:gd name="connsiteY20" fmla="*/ 303164 h 457772"/>
                <a:gd name="connsiteX21" fmla="*/ 197592 w 622757"/>
                <a:gd name="connsiteY21" fmla="*/ 236971 h 457772"/>
                <a:gd name="connsiteX22" fmla="*/ 155022 w 622757"/>
                <a:gd name="connsiteY22" fmla="*/ 191010 h 457772"/>
                <a:gd name="connsiteX23" fmla="*/ 303773 w 622757"/>
                <a:gd name="connsiteY23" fmla="*/ 180489 h 457772"/>
                <a:gd name="connsiteX24" fmla="*/ 341873 w 622757"/>
                <a:gd name="connsiteY24" fmla="*/ 180489 h 457772"/>
                <a:gd name="connsiteX25" fmla="*/ 341873 w 622757"/>
                <a:gd name="connsiteY25" fmla="*/ 280794 h 457772"/>
                <a:gd name="connsiteX26" fmla="*/ 303773 w 622757"/>
                <a:gd name="connsiteY26" fmla="*/ 280794 h 457772"/>
                <a:gd name="connsiteX27" fmla="*/ 377522 w 622757"/>
                <a:gd name="connsiteY27" fmla="*/ 142009 h 457772"/>
                <a:gd name="connsiteX28" fmla="*/ 415622 w 622757"/>
                <a:gd name="connsiteY28" fmla="*/ 142009 h 457772"/>
                <a:gd name="connsiteX29" fmla="*/ 415622 w 622757"/>
                <a:gd name="connsiteY29" fmla="*/ 280795 h 457772"/>
                <a:gd name="connsiteX30" fmla="*/ 377522 w 622757"/>
                <a:gd name="connsiteY30" fmla="*/ 280795 h 457772"/>
                <a:gd name="connsiteX31" fmla="*/ 451271 w 622757"/>
                <a:gd name="connsiteY31" fmla="*/ 77454 h 457772"/>
                <a:gd name="connsiteX32" fmla="*/ 489371 w 622757"/>
                <a:gd name="connsiteY32" fmla="*/ 77454 h 457772"/>
                <a:gd name="connsiteX33" fmla="*/ 489371 w 622757"/>
                <a:gd name="connsiteY33" fmla="*/ 280794 h 457772"/>
                <a:gd name="connsiteX34" fmla="*/ 451271 w 622757"/>
                <a:gd name="connsiteY34" fmla="*/ 280794 h 457772"/>
                <a:gd name="connsiteX35" fmla="*/ 54934 w 622757"/>
                <a:gd name="connsiteY35" fmla="*/ 38097 h 457772"/>
                <a:gd name="connsiteX36" fmla="*/ 47263 w 622757"/>
                <a:gd name="connsiteY36" fmla="*/ 45768 h 457772"/>
                <a:gd name="connsiteX37" fmla="*/ 47263 w 622757"/>
                <a:gd name="connsiteY37" fmla="*/ 318653 h 457772"/>
                <a:gd name="connsiteX38" fmla="*/ 54934 w 622757"/>
                <a:gd name="connsiteY38" fmla="*/ 326323 h 457772"/>
                <a:gd name="connsiteX39" fmla="*/ 92551 w 622757"/>
                <a:gd name="connsiteY39" fmla="*/ 326323 h 457772"/>
                <a:gd name="connsiteX40" fmla="*/ 93237 w 622757"/>
                <a:gd name="connsiteY40" fmla="*/ 323504 h 457772"/>
                <a:gd name="connsiteX41" fmla="*/ 70771 w 622757"/>
                <a:gd name="connsiteY41" fmla="*/ 232636 h 457772"/>
                <a:gd name="connsiteX42" fmla="*/ 151441 w 622757"/>
                <a:gd name="connsiteY42" fmla="*/ 152905 h 457772"/>
                <a:gd name="connsiteX43" fmla="*/ 155023 w 622757"/>
                <a:gd name="connsiteY43" fmla="*/ 152905 h 457772"/>
                <a:gd name="connsiteX44" fmla="*/ 235731 w 622757"/>
                <a:gd name="connsiteY44" fmla="*/ 233880 h 457772"/>
                <a:gd name="connsiteX45" fmla="*/ 212998 w 622757"/>
                <a:gd name="connsiteY45" fmla="*/ 323695 h 457772"/>
                <a:gd name="connsiteX46" fmla="*/ 213697 w 622757"/>
                <a:gd name="connsiteY46" fmla="*/ 326323 h 457772"/>
                <a:gd name="connsiteX47" fmla="*/ 576993 w 622757"/>
                <a:gd name="connsiteY47" fmla="*/ 326323 h 457772"/>
                <a:gd name="connsiteX48" fmla="*/ 584664 w 622757"/>
                <a:gd name="connsiteY48" fmla="*/ 318653 h 457772"/>
                <a:gd name="connsiteX49" fmla="*/ 584664 w 622757"/>
                <a:gd name="connsiteY49" fmla="*/ 45768 h 457772"/>
                <a:gd name="connsiteX50" fmla="*/ 576993 w 622757"/>
                <a:gd name="connsiteY50" fmla="*/ 38097 h 457772"/>
                <a:gd name="connsiteX51" fmla="*/ 54940 w 622757"/>
                <a:gd name="connsiteY51" fmla="*/ 0 h 457772"/>
                <a:gd name="connsiteX52" fmla="*/ 576986 w 622757"/>
                <a:gd name="connsiteY52" fmla="*/ 0 h 457772"/>
                <a:gd name="connsiteX53" fmla="*/ 622757 w 622757"/>
                <a:gd name="connsiteY53" fmla="*/ 45771 h 457772"/>
                <a:gd name="connsiteX54" fmla="*/ 622757 w 622757"/>
                <a:gd name="connsiteY54" fmla="*/ 318656 h 457772"/>
                <a:gd name="connsiteX55" fmla="*/ 576986 w 622757"/>
                <a:gd name="connsiteY55" fmla="*/ 364414 h 457772"/>
                <a:gd name="connsiteX56" fmla="*/ 273355 w 622757"/>
                <a:gd name="connsiteY56" fmla="*/ 364414 h 457772"/>
                <a:gd name="connsiteX57" fmla="*/ 306299 w 622757"/>
                <a:gd name="connsiteY57" fmla="*/ 420561 h 457772"/>
                <a:gd name="connsiteX58" fmla="*/ 306400 w 622757"/>
                <a:gd name="connsiteY58" fmla="*/ 422173 h 457772"/>
                <a:gd name="connsiteX59" fmla="*/ 306261 w 622757"/>
                <a:gd name="connsiteY59" fmla="*/ 423774 h 457772"/>
                <a:gd name="connsiteX60" fmla="*/ 269088 w 622757"/>
                <a:gd name="connsiteY60" fmla="*/ 457772 h 457772"/>
                <a:gd name="connsiteX61" fmla="*/ 37325 w 622757"/>
                <a:gd name="connsiteY61" fmla="*/ 457772 h 457772"/>
                <a:gd name="connsiteX62" fmla="*/ 178 w 622757"/>
                <a:gd name="connsiteY62" fmla="*/ 424002 h 457772"/>
                <a:gd name="connsiteX63" fmla="*/ 0 w 622757"/>
                <a:gd name="connsiteY63" fmla="*/ 422326 h 457772"/>
                <a:gd name="connsiteX64" fmla="*/ 127 w 622757"/>
                <a:gd name="connsiteY64" fmla="*/ 420637 h 457772"/>
                <a:gd name="connsiteX65" fmla="*/ 36106 w 622757"/>
                <a:gd name="connsiteY65" fmla="*/ 362344 h 457772"/>
                <a:gd name="connsiteX66" fmla="*/ 38138 w 622757"/>
                <a:gd name="connsiteY66" fmla="*/ 361124 h 457772"/>
                <a:gd name="connsiteX67" fmla="*/ 9157 w 622757"/>
                <a:gd name="connsiteY67" fmla="*/ 318656 h 457772"/>
                <a:gd name="connsiteX68" fmla="*/ 9157 w 622757"/>
                <a:gd name="connsiteY68" fmla="*/ 45771 h 457772"/>
                <a:gd name="connsiteX69" fmla="*/ 54940 w 622757"/>
                <a:gd name="connsiteY69" fmla="*/ 0 h 457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22757" h="457772">
                  <a:moveTo>
                    <a:pt x="155022" y="191010"/>
                  </a:moveTo>
                  <a:lnTo>
                    <a:pt x="153942" y="191074"/>
                  </a:lnTo>
                  <a:lnTo>
                    <a:pt x="152101" y="191023"/>
                  </a:lnTo>
                  <a:lnTo>
                    <a:pt x="152050" y="191023"/>
                  </a:lnTo>
                  <a:cubicBezTo>
                    <a:pt x="139248" y="191023"/>
                    <a:pt x="110889" y="195417"/>
                    <a:pt x="108921" y="235727"/>
                  </a:cubicBezTo>
                  <a:cubicBezTo>
                    <a:pt x="107409" y="249913"/>
                    <a:pt x="107829" y="287136"/>
                    <a:pt x="126688" y="303164"/>
                  </a:cubicBezTo>
                  <a:lnTo>
                    <a:pt x="135235" y="310454"/>
                  </a:lnTo>
                  <a:lnTo>
                    <a:pt x="133013" y="321439"/>
                  </a:lnTo>
                  <a:cubicBezTo>
                    <a:pt x="132517" y="323839"/>
                    <a:pt x="132238" y="324830"/>
                    <a:pt x="131870" y="326163"/>
                  </a:cubicBezTo>
                  <a:lnTo>
                    <a:pt x="131463" y="327662"/>
                  </a:lnTo>
                  <a:cubicBezTo>
                    <a:pt x="128415" y="343689"/>
                    <a:pt x="123958" y="356326"/>
                    <a:pt x="112858" y="362054"/>
                  </a:cubicBezTo>
                  <a:cubicBezTo>
                    <a:pt x="112871" y="362054"/>
                    <a:pt x="84905" y="377446"/>
                    <a:pt x="55987" y="394921"/>
                  </a:cubicBezTo>
                  <a:cubicBezTo>
                    <a:pt x="43313" y="402579"/>
                    <a:pt x="39884" y="409221"/>
                    <a:pt x="38639" y="420080"/>
                  </a:cubicBezTo>
                  <a:lnTo>
                    <a:pt x="267747" y="419661"/>
                  </a:lnTo>
                  <a:cubicBezTo>
                    <a:pt x="266515" y="408802"/>
                    <a:pt x="263150" y="402503"/>
                    <a:pt x="250538" y="394985"/>
                  </a:cubicBezTo>
                  <a:cubicBezTo>
                    <a:pt x="226167" y="380253"/>
                    <a:pt x="202761" y="367159"/>
                    <a:pt x="195560" y="363184"/>
                  </a:cubicBezTo>
                  <a:cubicBezTo>
                    <a:pt x="192766" y="362143"/>
                    <a:pt x="190277" y="360504"/>
                    <a:pt x="188270" y="358358"/>
                  </a:cubicBezTo>
                  <a:cubicBezTo>
                    <a:pt x="181895" y="352579"/>
                    <a:pt x="177526" y="342521"/>
                    <a:pt x="174377" y="326176"/>
                  </a:cubicBezTo>
                  <a:cubicBezTo>
                    <a:pt x="173945" y="324627"/>
                    <a:pt x="173564" y="323077"/>
                    <a:pt x="173183" y="320093"/>
                  </a:cubicBezTo>
                  <a:lnTo>
                    <a:pt x="171849" y="309869"/>
                  </a:lnTo>
                  <a:lnTo>
                    <a:pt x="179723" y="303164"/>
                  </a:lnTo>
                  <a:cubicBezTo>
                    <a:pt x="198659" y="287060"/>
                    <a:pt x="198964" y="249024"/>
                    <a:pt x="197592" y="236971"/>
                  </a:cubicBezTo>
                  <a:cubicBezTo>
                    <a:pt x="195586" y="196827"/>
                    <a:pt x="170071" y="191010"/>
                    <a:pt x="155022" y="191010"/>
                  </a:cubicBezTo>
                  <a:close/>
                  <a:moveTo>
                    <a:pt x="303773" y="180489"/>
                  </a:moveTo>
                  <a:lnTo>
                    <a:pt x="341873" y="180489"/>
                  </a:lnTo>
                  <a:lnTo>
                    <a:pt x="341873" y="280794"/>
                  </a:lnTo>
                  <a:lnTo>
                    <a:pt x="303773" y="280794"/>
                  </a:lnTo>
                  <a:close/>
                  <a:moveTo>
                    <a:pt x="377522" y="142009"/>
                  </a:moveTo>
                  <a:lnTo>
                    <a:pt x="415622" y="142009"/>
                  </a:lnTo>
                  <a:lnTo>
                    <a:pt x="415622" y="280795"/>
                  </a:lnTo>
                  <a:lnTo>
                    <a:pt x="377522" y="280795"/>
                  </a:lnTo>
                  <a:close/>
                  <a:moveTo>
                    <a:pt x="451271" y="77454"/>
                  </a:moveTo>
                  <a:lnTo>
                    <a:pt x="489371" y="77454"/>
                  </a:lnTo>
                  <a:lnTo>
                    <a:pt x="489371" y="280794"/>
                  </a:lnTo>
                  <a:lnTo>
                    <a:pt x="451271" y="280794"/>
                  </a:lnTo>
                  <a:close/>
                  <a:moveTo>
                    <a:pt x="54934" y="38097"/>
                  </a:moveTo>
                  <a:cubicBezTo>
                    <a:pt x="50705" y="38097"/>
                    <a:pt x="47263" y="41539"/>
                    <a:pt x="47263" y="45768"/>
                  </a:cubicBezTo>
                  <a:lnTo>
                    <a:pt x="47263" y="318653"/>
                  </a:lnTo>
                  <a:cubicBezTo>
                    <a:pt x="47263" y="322882"/>
                    <a:pt x="50705" y="326323"/>
                    <a:pt x="54934" y="326323"/>
                  </a:cubicBezTo>
                  <a:lnTo>
                    <a:pt x="92551" y="326323"/>
                  </a:lnTo>
                  <a:cubicBezTo>
                    <a:pt x="92767" y="325447"/>
                    <a:pt x="92983" y="324634"/>
                    <a:pt x="93237" y="323504"/>
                  </a:cubicBezTo>
                  <a:cubicBezTo>
                    <a:pt x="64649" y="289443"/>
                    <a:pt x="70491" y="235125"/>
                    <a:pt x="70771" y="232636"/>
                  </a:cubicBezTo>
                  <a:cubicBezTo>
                    <a:pt x="73590" y="174114"/>
                    <a:pt x="116008" y="152905"/>
                    <a:pt x="151441" y="152905"/>
                  </a:cubicBezTo>
                  <a:cubicBezTo>
                    <a:pt x="152813" y="152918"/>
                    <a:pt x="153651" y="152905"/>
                    <a:pt x="155023" y="152905"/>
                  </a:cubicBezTo>
                  <a:cubicBezTo>
                    <a:pt x="190430" y="152905"/>
                    <a:pt x="232823" y="174114"/>
                    <a:pt x="235731" y="233880"/>
                  </a:cubicBezTo>
                  <a:cubicBezTo>
                    <a:pt x="235934" y="235239"/>
                    <a:pt x="241789" y="289659"/>
                    <a:pt x="212998" y="323695"/>
                  </a:cubicBezTo>
                  <a:cubicBezTo>
                    <a:pt x="213252" y="324736"/>
                    <a:pt x="213468" y="325498"/>
                    <a:pt x="213697" y="326323"/>
                  </a:cubicBezTo>
                  <a:lnTo>
                    <a:pt x="576993" y="326323"/>
                  </a:lnTo>
                  <a:cubicBezTo>
                    <a:pt x="581222" y="326323"/>
                    <a:pt x="584664" y="322882"/>
                    <a:pt x="584664" y="318653"/>
                  </a:cubicBezTo>
                  <a:lnTo>
                    <a:pt x="584664" y="45768"/>
                  </a:lnTo>
                  <a:cubicBezTo>
                    <a:pt x="584664" y="41539"/>
                    <a:pt x="581222" y="38097"/>
                    <a:pt x="576993" y="38097"/>
                  </a:cubicBezTo>
                  <a:close/>
                  <a:moveTo>
                    <a:pt x="54940" y="0"/>
                  </a:moveTo>
                  <a:lnTo>
                    <a:pt x="576986" y="0"/>
                  </a:lnTo>
                  <a:cubicBezTo>
                    <a:pt x="602221" y="0"/>
                    <a:pt x="622757" y="20523"/>
                    <a:pt x="622757" y="45771"/>
                  </a:cubicBezTo>
                  <a:lnTo>
                    <a:pt x="622757" y="318656"/>
                  </a:lnTo>
                  <a:cubicBezTo>
                    <a:pt x="622757" y="343891"/>
                    <a:pt x="602221" y="364414"/>
                    <a:pt x="576986" y="364414"/>
                  </a:cubicBezTo>
                  <a:lnTo>
                    <a:pt x="273355" y="364414"/>
                  </a:lnTo>
                  <a:cubicBezTo>
                    <a:pt x="299745" y="381495"/>
                    <a:pt x="304978" y="402285"/>
                    <a:pt x="306299" y="420561"/>
                  </a:cubicBezTo>
                  <a:lnTo>
                    <a:pt x="306400" y="422173"/>
                  </a:lnTo>
                  <a:lnTo>
                    <a:pt x="306261" y="423774"/>
                  </a:lnTo>
                  <a:cubicBezTo>
                    <a:pt x="304343" y="443154"/>
                    <a:pt x="288366" y="457772"/>
                    <a:pt x="269088" y="457772"/>
                  </a:cubicBezTo>
                  <a:lnTo>
                    <a:pt x="37325" y="457772"/>
                  </a:lnTo>
                  <a:cubicBezTo>
                    <a:pt x="18148" y="457772"/>
                    <a:pt x="2172" y="443255"/>
                    <a:pt x="178" y="424002"/>
                  </a:cubicBezTo>
                  <a:lnTo>
                    <a:pt x="0" y="422326"/>
                  </a:lnTo>
                  <a:lnTo>
                    <a:pt x="127" y="420637"/>
                  </a:lnTo>
                  <a:cubicBezTo>
                    <a:pt x="1524" y="401714"/>
                    <a:pt x="6896" y="379984"/>
                    <a:pt x="36106" y="362344"/>
                  </a:cubicBezTo>
                  <a:cubicBezTo>
                    <a:pt x="36792" y="361937"/>
                    <a:pt x="37465" y="361544"/>
                    <a:pt x="38138" y="361124"/>
                  </a:cubicBezTo>
                  <a:cubicBezTo>
                    <a:pt x="21196" y="354406"/>
                    <a:pt x="9157" y="337947"/>
                    <a:pt x="9157" y="318656"/>
                  </a:cubicBezTo>
                  <a:lnTo>
                    <a:pt x="9157" y="45771"/>
                  </a:lnTo>
                  <a:cubicBezTo>
                    <a:pt x="9157" y="20523"/>
                    <a:pt x="29693" y="0"/>
                    <a:pt x="54940"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22" name="TextBox 21">
              <a:extLst>
                <a:ext uri="{FF2B5EF4-FFF2-40B4-BE49-F238E27FC236}">
                  <a16:creationId xmlns:a16="http://schemas.microsoft.com/office/drawing/2014/main" xmlns="" id="{D34BA187-2F99-404D-A594-B45D72AC29D3}"/>
                </a:ext>
              </a:extLst>
            </p:cNvPr>
            <p:cNvSpPr txBox="1"/>
            <p:nvPr/>
          </p:nvSpPr>
          <p:spPr>
            <a:xfrm>
              <a:off x="6229267" y="5994087"/>
              <a:ext cx="705321" cy="443198"/>
            </a:xfrm>
            <a:prstGeom prst="rect">
              <a:avLst/>
            </a:prstGeom>
          </p:spPr>
          <p:txBody>
            <a:bodyPr wrap="none" lIns="0" tIns="0" rIns="0" bIns="0" rtlCol="0">
              <a:spAutoFit/>
            </a:bodyPr>
            <a:lstStyle/>
            <a:p>
              <a:pPr algn="ctr">
                <a:lnSpc>
                  <a:spcPct val="90000"/>
                </a:lnSpc>
                <a:spcBef>
                  <a:spcPts val="600"/>
                </a:spcBef>
              </a:pPr>
              <a:r>
                <a:rPr lang="en-US" sz="1600" dirty="0">
                  <a:solidFill>
                    <a:schemeClr val="accent1"/>
                  </a:solidFill>
                  <a:latin typeface="+mj-lt"/>
                </a:rPr>
                <a:t>Profile </a:t>
              </a:r>
              <a:br>
                <a:rPr lang="en-US" sz="1600" dirty="0">
                  <a:solidFill>
                    <a:schemeClr val="accent1"/>
                  </a:solidFill>
                  <a:latin typeface="+mj-lt"/>
                </a:rPr>
              </a:br>
              <a:r>
                <a:rPr lang="en-US" sz="1600" dirty="0">
                  <a:solidFill>
                    <a:schemeClr val="accent1"/>
                  </a:solidFill>
                  <a:latin typeface="+mj-lt"/>
                </a:rPr>
                <a:t>Builder</a:t>
              </a:r>
            </a:p>
          </p:txBody>
        </p:sp>
      </p:grpSp>
      <p:cxnSp>
        <p:nvCxnSpPr>
          <p:cNvPr id="6" name="Straight Connector 5">
            <a:extLst>
              <a:ext uri="{FF2B5EF4-FFF2-40B4-BE49-F238E27FC236}">
                <a16:creationId xmlns:a16="http://schemas.microsoft.com/office/drawing/2014/main" xmlns="" id="{03884D17-AB4E-A842-B835-19F29FB619CB}"/>
              </a:ext>
            </a:extLst>
          </p:cNvPr>
          <p:cNvCxnSpPr/>
          <p:nvPr/>
        </p:nvCxnSpPr>
        <p:spPr>
          <a:xfrm>
            <a:off x="8354291" y="1860727"/>
            <a:ext cx="0" cy="4576558"/>
          </a:xfrm>
          <a:prstGeom prst="line">
            <a:avLst/>
          </a:prstGeom>
          <a:ln w="12700">
            <a:solidFill>
              <a:srgbClr val="4D4F53"/>
            </a:solidFill>
          </a:ln>
          <a:effectLst/>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xmlns="" id="{95A840EC-5FBF-C541-B47A-BE7E877E1AE3}"/>
              </a:ext>
            </a:extLst>
          </p:cNvPr>
          <p:cNvSpPr txBox="1"/>
          <p:nvPr/>
        </p:nvSpPr>
        <p:spPr>
          <a:xfrm>
            <a:off x="10474036" y="-17729"/>
            <a:ext cx="3343564" cy="677108"/>
          </a:xfrm>
          <a:prstGeom prst="rect">
            <a:avLst/>
          </a:prstGeom>
          <a:solidFill>
            <a:srgbClr val="FFFF00"/>
          </a:solidFill>
        </p:spPr>
        <p:txBody>
          <a:bodyPr wrap="square" lIns="91440" tIns="91440" rIns="91440" bIns="91440" rtlCol="0">
            <a:spAutoFit/>
          </a:bodyPr>
          <a:lstStyle/>
          <a:p>
            <a:pPr>
              <a:spcBef>
                <a:spcPts val="1000"/>
              </a:spcBef>
            </a:pPr>
            <a:r>
              <a:rPr lang="en-US" sz="1600" dirty="0">
                <a:solidFill>
                  <a:srgbClr val="FF0000"/>
                </a:solidFill>
                <a:latin typeface="Arial" panose="020B0604020202020204" pitchFamily="34" charset="0"/>
                <a:cs typeface="Arial" panose="020B0604020202020204" pitchFamily="34" charset="0"/>
              </a:rPr>
              <a:t>Confirm your Partner’s eligibility </a:t>
            </a:r>
            <a:r>
              <a:rPr lang="en-US" sz="1600" b="1" dirty="0">
                <a:solidFill>
                  <a:srgbClr val="FF0000"/>
                </a:solidFill>
                <a:latin typeface="Arial" panose="020B0604020202020204" pitchFamily="34" charset="0"/>
                <a:cs typeface="Arial" panose="020B0604020202020204" pitchFamily="34" charset="0"/>
              </a:rPr>
              <a:t>BEFORE</a:t>
            </a:r>
            <a:r>
              <a:rPr lang="en-US" sz="1600" dirty="0">
                <a:solidFill>
                  <a:srgbClr val="FF0000"/>
                </a:solidFill>
                <a:latin typeface="Arial" panose="020B0604020202020204" pitchFamily="34" charset="0"/>
                <a:cs typeface="Arial" panose="020B0604020202020204" pitchFamily="34" charset="0"/>
              </a:rPr>
              <a:t> discussing this asset.</a:t>
            </a:r>
          </a:p>
        </p:txBody>
      </p:sp>
    </p:spTree>
    <p:extLst>
      <p:ext uri="{BB962C8B-B14F-4D97-AF65-F5344CB8AC3E}">
        <p14:creationId xmlns:p14="http://schemas.microsoft.com/office/powerpoint/2010/main" val="2542853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xmlns="" id="{BD25204E-90F5-1043-991A-824D3B591639}"/>
              </a:ext>
            </a:extLst>
          </p:cNvPr>
          <p:cNvPicPr>
            <a:picLocks noChangeAspect="1"/>
          </p:cNvPicPr>
          <p:nvPr/>
        </p:nvPicPr>
        <p:blipFill>
          <a:blip r:embed="rId3"/>
          <a:stretch>
            <a:fillRect/>
          </a:stretch>
        </p:blipFill>
        <p:spPr>
          <a:xfrm>
            <a:off x="11173016" y="1062209"/>
            <a:ext cx="1598767" cy="610056"/>
          </a:xfrm>
          <a:prstGeom prst="rect">
            <a:avLst/>
          </a:prstGeom>
        </p:spPr>
      </p:pic>
      <p:sp>
        <p:nvSpPr>
          <p:cNvPr id="2" name="Title 1">
            <a:extLst>
              <a:ext uri="{FF2B5EF4-FFF2-40B4-BE49-F238E27FC236}">
                <a16:creationId xmlns:a16="http://schemas.microsoft.com/office/drawing/2014/main" xmlns="" id="{E202C48E-DB53-C94E-B800-E05844FB065D}"/>
              </a:ext>
            </a:extLst>
          </p:cNvPr>
          <p:cNvSpPr>
            <a:spLocks noGrp="1"/>
          </p:cNvSpPr>
          <p:nvPr>
            <p:ph type="title"/>
          </p:nvPr>
        </p:nvSpPr>
        <p:spPr/>
        <p:txBody>
          <a:bodyPr/>
          <a:lstStyle/>
          <a:p>
            <a:r>
              <a:rPr lang="en-US" dirty="0"/>
              <a:t>American Express Business Value</a:t>
            </a:r>
          </a:p>
        </p:txBody>
      </p:sp>
      <p:sp>
        <p:nvSpPr>
          <p:cNvPr id="4" name="Text Placeholder 3">
            <a:extLst>
              <a:ext uri="{FF2B5EF4-FFF2-40B4-BE49-F238E27FC236}">
                <a16:creationId xmlns:a16="http://schemas.microsoft.com/office/drawing/2014/main" xmlns="" id="{3A763610-5629-E344-A39D-C137B3D8F6C1}"/>
              </a:ext>
            </a:extLst>
          </p:cNvPr>
          <p:cNvSpPr>
            <a:spLocks noGrp="1"/>
          </p:cNvSpPr>
          <p:nvPr>
            <p:ph type="body" sz="quarter" idx="13"/>
          </p:nvPr>
        </p:nvSpPr>
        <p:spPr>
          <a:xfrm>
            <a:off x="531534" y="1224810"/>
            <a:ext cx="5830355" cy="397032"/>
          </a:xfrm>
        </p:spPr>
        <p:txBody>
          <a:bodyPr wrap="square">
            <a:spAutoFit/>
          </a:bodyPr>
          <a:lstStyle/>
          <a:p>
            <a:r>
              <a:rPr lang="en-US" sz="2200" b="1" dirty="0">
                <a:solidFill>
                  <a:schemeClr val="accent1"/>
                </a:solidFill>
                <a:latin typeface="+mj-lt"/>
              </a:rPr>
              <a:t>FRAUD SOLUTIONS</a:t>
            </a:r>
          </a:p>
        </p:txBody>
      </p:sp>
      <p:grpSp>
        <p:nvGrpSpPr>
          <p:cNvPr id="6" name="Group 5">
            <a:extLst>
              <a:ext uri="{FF2B5EF4-FFF2-40B4-BE49-F238E27FC236}">
                <a16:creationId xmlns:a16="http://schemas.microsoft.com/office/drawing/2014/main" xmlns="" id="{95C82DA5-F917-7640-8C2E-A1CE5E997BA3}"/>
              </a:ext>
            </a:extLst>
          </p:cNvPr>
          <p:cNvGrpSpPr/>
          <p:nvPr/>
        </p:nvGrpSpPr>
        <p:grpSpPr>
          <a:xfrm>
            <a:off x="514437" y="2561851"/>
            <a:ext cx="2789480" cy="2778737"/>
            <a:chOff x="514437" y="1827060"/>
            <a:chExt cx="2789480" cy="2778737"/>
          </a:xfrm>
        </p:grpSpPr>
        <p:sp>
          <p:nvSpPr>
            <p:cNvPr id="9" name="TextBox 8">
              <a:extLst>
                <a:ext uri="{FF2B5EF4-FFF2-40B4-BE49-F238E27FC236}">
                  <a16:creationId xmlns:a16="http://schemas.microsoft.com/office/drawing/2014/main" xmlns="" id="{5F9673A6-147A-3A42-8AD3-6A61799F8316}"/>
                </a:ext>
              </a:extLst>
            </p:cNvPr>
            <p:cNvSpPr txBox="1"/>
            <p:nvPr/>
          </p:nvSpPr>
          <p:spPr>
            <a:xfrm>
              <a:off x="560717" y="1827060"/>
              <a:ext cx="2743200" cy="433965"/>
            </a:xfrm>
            <a:prstGeom prst="rect">
              <a:avLst/>
            </a:prstGeom>
            <a:solidFill>
              <a:schemeClr val="accent1"/>
            </a:solidFill>
          </p:spPr>
          <p:txBody>
            <a:bodyPr wrap="square" lIns="91440" tIns="91440" rIns="91440" bIns="91440" rtlCol="0">
              <a:spAutoFit/>
            </a:bodyPr>
            <a:lstStyle/>
            <a:p>
              <a:pPr algn="ctr">
                <a:lnSpc>
                  <a:spcPct val="90000"/>
                </a:lnSpc>
                <a:spcBef>
                  <a:spcPts val="600"/>
                </a:spcBef>
              </a:pPr>
              <a:r>
                <a:rPr lang="en-US" sz="1800" dirty="0">
                  <a:solidFill>
                    <a:schemeClr val="bg1"/>
                  </a:solidFill>
                  <a:latin typeface="Cambria" panose="02040503050406030204" pitchFamily="18" charset="0"/>
                </a:rPr>
                <a:t>Fraud Management</a:t>
              </a:r>
            </a:p>
          </p:txBody>
        </p:sp>
        <p:sp>
          <p:nvSpPr>
            <p:cNvPr id="5" name="Rectangle 4">
              <a:extLst>
                <a:ext uri="{FF2B5EF4-FFF2-40B4-BE49-F238E27FC236}">
                  <a16:creationId xmlns:a16="http://schemas.microsoft.com/office/drawing/2014/main" xmlns="" id="{1E5EA3BB-4887-8348-9A7D-A99EF34A7AE2}"/>
                </a:ext>
              </a:extLst>
            </p:cNvPr>
            <p:cNvSpPr/>
            <p:nvPr/>
          </p:nvSpPr>
          <p:spPr>
            <a:xfrm>
              <a:off x="514437" y="2512916"/>
              <a:ext cx="2743200" cy="2092881"/>
            </a:xfrm>
            <a:prstGeom prst="rect">
              <a:avLst/>
            </a:prstGeom>
          </p:spPr>
          <p:txBody>
            <a:bodyPr wrap="square" lIns="0" tIns="0" rIns="0" bIns="0">
              <a:spAutoFit/>
            </a:bodyPr>
            <a:lstStyle/>
            <a:p>
              <a:pPr marL="173736" indent="-171450">
                <a:spcAft>
                  <a:spcPts val="600"/>
                </a:spcAft>
                <a:buFont typeface="Arial" panose="020B0604020202020204" pitchFamily="34" charset="0"/>
                <a:buChar char="•"/>
              </a:pPr>
              <a:r>
                <a:rPr lang="en-US" sz="1400" dirty="0">
                  <a:solidFill>
                    <a:schemeClr val="accent5"/>
                  </a:solidFill>
                  <a:latin typeface="Arial" panose="020B0604020202020204" pitchFamily="34" charset="0"/>
                </a:rPr>
                <a:t>Helps to stop fraud in real time and streamlines the fraud management process.</a:t>
              </a:r>
            </a:p>
            <a:p>
              <a:pPr marL="173736" indent="-171450">
                <a:spcAft>
                  <a:spcPts val="600"/>
                </a:spcAft>
                <a:buFont typeface="Arial" panose="020B0604020202020204" pitchFamily="34" charset="0"/>
                <a:buChar char="•"/>
              </a:pPr>
              <a:r>
                <a:rPr lang="en-US" sz="1400" dirty="0">
                  <a:solidFill>
                    <a:schemeClr val="accent5"/>
                  </a:solidFill>
                  <a:latin typeface="Arial" panose="020B0604020202020204" pitchFamily="34" charset="0"/>
                </a:rPr>
                <a:t>Supports Omni-channel commerce in most major languages and currencies. </a:t>
              </a:r>
            </a:p>
            <a:p>
              <a:pPr marL="173736" indent="-171450">
                <a:spcAft>
                  <a:spcPts val="600"/>
                </a:spcAft>
                <a:buFont typeface="Arial" panose="020B0604020202020204" pitchFamily="34" charset="0"/>
                <a:buChar char="•"/>
              </a:pPr>
              <a:r>
                <a:rPr lang="en-US" sz="1400" dirty="0">
                  <a:solidFill>
                    <a:schemeClr val="accent5"/>
                  </a:solidFill>
                  <a:latin typeface="Arial" panose="020B0604020202020204" pitchFamily="34" charset="0"/>
                </a:rPr>
                <a:t>Allows the user to stay ahead of future schemes and evolving trends, without IT resources.</a:t>
              </a:r>
            </a:p>
          </p:txBody>
        </p:sp>
      </p:grpSp>
      <p:grpSp>
        <p:nvGrpSpPr>
          <p:cNvPr id="7" name="Group 6">
            <a:extLst>
              <a:ext uri="{FF2B5EF4-FFF2-40B4-BE49-F238E27FC236}">
                <a16:creationId xmlns:a16="http://schemas.microsoft.com/office/drawing/2014/main" xmlns="" id="{B8A84386-F213-ED44-ADF3-842165D1DBD9}"/>
              </a:ext>
            </a:extLst>
          </p:cNvPr>
          <p:cNvGrpSpPr/>
          <p:nvPr/>
        </p:nvGrpSpPr>
        <p:grpSpPr>
          <a:xfrm>
            <a:off x="3784677" y="2561851"/>
            <a:ext cx="2743201" cy="2994180"/>
            <a:chOff x="3415363" y="1827060"/>
            <a:chExt cx="2743201" cy="2994180"/>
          </a:xfrm>
        </p:grpSpPr>
        <p:sp>
          <p:nvSpPr>
            <p:cNvPr id="10" name="TextBox 9">
              <a:extLst>
                <a:ext uri="{FF2B5EF4-FFF2-40B4-BE49-F238E27FC236}">
                  <a16:creationId xmlns:a16="http://schemas.microsoft.com/office/drawing/2014/main" xmlns="" id="{5B5A2E1E-9275-3D4E-861E-21AD0D725254}"/>
                </a:ext>
              </a:extLst>
            </p:cNvPr>
            <p:cNvSpPr txBox="1"/>
            <p:nvPr/>
          </p:nvSpPr>
          <p:spPr>
            <a:xfrm>
              <a:off x="3415364" y="1827060"/>
              <a:ext cx="2743200" cy="433965"/>
            </a:xfrm>
            <a:prstGeom prst="rect">
              <a:avLst/>
            </a:prstGeom>
            <a:solidFill>
              <a:schemeClr val="accent1"/>
            </a:solidFill>
          </p:spPr>
          <p:txBody>
            <a:bodyPr wrap="square" lIns="91440" tIns="91440" rIns="91440" bIns="91440" rtlCol="0">
              <a:spAutoFit/>
            </a:bodyPr>
            <a:lstStyle/>
            <a:p>
              <a:pPr algn="ctr">
                <a:lnSpc>
                  <a:spcPct val="90000"/>
                </a:lnSpc>
                <a:spcBef>
                  <a:spcPts val="600"/>
                </a:spcBef>
              </a:pPr>
              <a:r>
                <a:rPr lang="en-US" sz="1800" dirty="0">
                  <a:solidFill>
                    <a:schemeClr val="bg1"/>
                  </a:solidFill>
                  <a:latin typeface="Cambria" panose="02040503050406030204" pitchFamily="18" charset="0"/>
                </a:rPr>
                <a:t>Chargeback Management</a:t>
              </a:r>
            </a:p>
          </p:txBody>
        </p:sp>
        <p:sp>
          <p:nvSpPr>
            <p:cNvPr id="11" name="Rectangle 10">
              <a:extLst>
                <a:ext uri="{FF2B5EF4-FFF2-40B4-BE49-F238E27FC236}">
                  <a16:creationId xmlns:a16="http://schemas.microsoft.com/office/drawing/2014/main" xmlns="" id="{859A832E-DA2F-3145-9BA5-9D791AB59C38}"/>
                </a:ext>
              </a:extLst>
            </p:cNvPr>
            <p:cNvSpPr/>
            <p:nvPr/>
          </p:nvSpPr>
          <p:spPr>
            <a:xfrm>
              <a:off x="3415363" y="2512916"/>
              <a:ext cx="2743200" cy="2308324"/>
            </a:xfrm>
            <a:prstGeom prst="rect">
              <a:avLst/>
            </a:prstGeom>
          </p:spPr>
          <p:txBody>
            <a:bodyPr wrap="square" lIns="0" tIns="0" rIns="0" bIns="0">
              <a:spAutoFit/>
            </a:bodyPr>
            <a:lstStyle/>
            <a:p>
              <a:pPr marL="173736" indent="-173736">
                <a:spcAft>
                  <a:spcPts val="600"/>
                </a:spcAft>
                <a:buFont typeface="Arial" panose="020B0604020202020204" pitchFamily="34" charset="0"/>
                <a:buChar char="•"/>
              </a:pPr>
              <a:r>
                <a:rPr lang="en-US" sz="1400" dirty="0">
                  <a:solidFill>
                    <a:schemeClr val="accent5"/>
                  </a:solidFill>
                  <a:latin typeface="Arial" panose="020B0604020202020204" pitchFamily="34" charset="0"/>
                </a:rPr>
                <a:t>A complete end-to-end solution increases win rates while minimizing the cost of chargeback management.</a:t>
              </a:r>
            </a:p>
            <a:p>
              <a:pPr marL="173736" indent="-173736">
                <a:spcAft>
                  <a:spcPts val="600"/>
                </a:spcAft>
                <a:buFont typeface="Arial" panose="020B0604020202020204" pitchFamily="34" charset="0"/>
                <a:buChar char="•"/>
              </a:pPr>
              <a:r>
                <a:rPr lang="en-US" sz="1400" dirty="0">
                  <a:solidFill>
                    <a:schemeClr val="accent5"/>
                  </a:solidFill>
                  <a:latin typeface="Arial" panose="020B0604020202020204" pitchFamily="34" charset="0"/>
                </a:rPr>
                <a:t>Meets all major card brand and processor requirements for managing and replying to chargebacks.</a:t>
              </a:r>
            </a:p>
            <a:p>
              <a:pPr marL="173736" indent="-173736">
                <a:spcAft>
                  <a:spcPts val="600"/>
                </a:spcAft>
                <a:buFont typeface="Arial" panose="020B0604020202020204" pitchFamily="34" charset="0"/>
                <a:buChar char="•"/>
              </a:pPr>
              <a:r>
                <a:rPr lang="en-US" sz="1400" dirty="0">
                  <a:solidFill>
                    <a:schemeClr val="accent5"/>
                  </a:solidFill>
                  <a:latin typeface="Arial" panose="020B0604020202020204" pitchFamily="34" charset="0"/>
                </a:rPr>
                <a:t>Reduces manual efforts and boosts revenue recovery.</a:t>
              </a:r>
            </a:p>
          </p:txBody>
        </p:sp>
      </p:grpSp>
      <p:grpSp>
        <p:nvGrpSpPr>
          <p:cNvPr id="13" name="Group 12">
            <a:extLst>
              <a:ext uri="{FF2B5EF4-FFF2-40B4-BE49-F238E27FC236}">
                <a16:creationId xmlns:a16="http://schemas.microsoft.com/office/drawing/2014/main" xmlns="" id="{CE9B9019-253B-B943-BC53-6F7E1B47BFEF}"/>
              </a:ext>
            </a:extLst>
          </p:cNvPr>
          <p:cNvGrpSpPr/>
          <p:nvPr/>
        </p:nvGrpSpPr>
        <p:grpSpPr>
          <a:xfrm>
            <a:off x="7008638" y="2561851"/>
            <a:ext cx="2743200" cy="4148340"/>
            <a:chOff x="6475240" y="1827060"/>
            <a:chExt cx="2743200" cy="4148340"/>
          </a:xfrm>
        </p:grpSpPr>
        <p:sp>
          <p:nvSpPr>
            <p:cNvPr id="3" name="Rectangle 2">
              <a:extLst>
                <a:ext uri="{FF2B5EF4-FFF2-40B4-BE49-F238E27FC236}">
                  <a16:creationId xmlns:a16="http://schemas.microsoft.com/office/drawing/2014/main" xmlns="" id="{9A8A686B-9332-2E45-B059-91696B8F2D74}"/>
                </a:ext>
              </a:extLst>
            </p:cNvPr>
            <p:cNvSpPr/>
            <p:nvPr/>
          </p:nvSpPr>
          <p:spPr>
            <a:xfrm>
              <a:off x="6475241" y="2512914"/>
              <a:ext cx="2743199" cy="3462486"/>
            </a:xfrm>
            <a:prstGeom prst="rect">
              <a:avLst/>
            </a:prstGeom>
          </p:spPr>
          <p:txBody>
            <a:bodyPr wrap="square" lIns="0" tIns="0" rIns="0" bIns="0">
              <a:spAutoFit/>
            </a:bodyPr>
            <a:lstStyle/>
            <a:p>
              <a:pPr marL="171450" indent="-171450">
                <a:spcAft>
                  <a:spcPts val="600"/>
                </a:spcAft>
                <a:buFont typeface="Arial" panose="020B0604020202020204" pitchFamily="34" charset="0"/>
                <a:buChar char="•"/>
              </a:pPr>
              <a:r>
                <a:rPr lang="en-US" sz="1400" dirty="0">
                  <a:solidFill>
                    <a:schemeClr val="accent5"/>
                  </a:solidFill>
                </a:rPr>
                <a:t>Customizable, single-source, global enterprise payments processing platform.</a:t>
              </a:r>
            </a:p>
            <a:p>
              <a:pPr marL="171450" indent="-171450">
                <a:spcAft>
                  <a:spcPts val="600"/>
                </a:spcAft>
                <a:buFont typeface="Arial" panose="020B0604020202020204" pitchFamily="34" charset="0"/>
                <a:buChar char="•"/>
              </a:pPr>
              <a:r>
                <a:rPr lang="en-US" sz="1400" dirty="0">
                  <a:solidFill>
                    <a:schemeClr val="accent5"/>
                  </a:solidFill>
                </a:rPr>
                <a:t>Protects, encrypts and stores sensitive data in a PCI DSS Level 1 certified network. Secure tokenization technology simplifies compliance requirements</a:t>
              </a:r>
            </a:p>
            <a:p>
              <a:pPr marL="171450" indent="-171450">
                <a:spcAft>
                  <a:spcPts val="600"/>
                </a:spcAft>
                <a:buFont typeface="Arial" panose="020B0604020202020204" pitchFamily="34" charset="0"/>
                <a:buChar char="•"/>
              </a:pPr>
              <a:r>
                <a:rPr lang="en-US" sz="1400" dirty="0">
                  <a:solidFill>
                    <a:schemeClr val="accent5"/>
                  </a:solidFill>
                </a:rPr>
                <a:t>Supports most major card brands in 120+ currencies. </a:t>
              </a:r>
            </a:p>
            <a:p>
              <a:pPr marL="171450" indent="-171450">
                <a:spcAft>
                  <a:spcPts val="600"/>
                </a:spcAft>
                <a:buFont typeface="Arial" panose="020B0604020202020204" pitchFamily="34" charset="0"/>
                <a:buChar char="•"/>
              </a:pPr>
              <a:r>
                <a:rPr lang="en-US" sz="1400" dirty="0">
                  <a:solidFill>
                    <a:schemeClr val="accent5"/>
                  </a:solidFill>
                </a:rPr>
                <a:t>Merchants will be able to connect with acquirers in multiple countries to quickly grow their business globally. </a:t>
              </a:r>
            </a:p>
          </p:txBody>
        </p:sp>
        <p:sp>
          <p:nvSpPr>
            <p:cNvPr id="12" name="TextBox 11">
              <a:extLst>
                <a:ext uri="{FF2B5EF4-FFF2-40B4-BE49-F238E27FC236}">
                  <a16:creationId xmlns:a16="http://schemas.microsoft.com/office/drawing/2014/main" xmlns="" id="{6243B499-A3C7-AE49-BBEA-DDF245B66986}"/>
                </a:ext>
              </a:extLst>
            </p:cNvPr>
            <p:cNvSpPr txBox="1"/>
            <p:nvPr/>
          </p:nvSpPr>
          <p:spPr>
            <a:xfrm>
              <a:off x="6475240" y="1827060"/>
              <a:ext cx="2743200" cy="433965"/>
            </a:xfrm>
            <a:prstGeom prst="rect">
              <a:avLst/>
            </a:prstGeom>
            <a:solidFill>
              <a:schemeClr val="accent1"/>
            </a:solidFill>
          </p:spPr>
          <p:txBody>
            <a:bodyPr wrap="square" lIns="91440" tIns="91440" rIns="91440" bIns="91440" rtlCol="0">
              <a:spAutoFit/>
            </a:bodyPr>
            <a:lstStyle/>
            <a:p>
              <a:pPr algn="ctr">
                <a:lnSpc>
                  <a:spcPct val="90000"/>
                </a:lnSpc>
                <a:spcBef>
                  <a:spcPts val="600"/>
                </a:spcBef>
              </a:pPr>
              <a:r>
                <a:rPr lang="en-US" sz="1800" dirty="0">
                  <a:solidFill>
                    <a:schemeClr val="bg1"/>
                  </a:solidFill>
                  <a:latin typeface="Cambria" panose="02040503050406030204" pitchFamily="18" charset="0"/>
                </a:rPr>
                <a:t>Payment Gateway</a:t>
              </a:r>
            </a:p>
          </p:txBody>
        </p:sp>
      </p:grpSp>
      <p:grpSp>
        <p:nvGrpSpPr>
          <p:cNvPr id="20" name="Group 19">
            <a:extLst>
              <a:ext uri="{FF2B5EF4-FFF2-40B4-BE49-F238E27FC236}">
                <a16:creationId xmlns:a16="http://schemas.microsoft.com/office/drawing/2014/main" xmlns="" id="{4950F021-977C-684F-86A1-13F86F0A6864}"/>
              </a:ext>
            </a:extLst>
          </p:cNvPr>
          <p:cNvGrpSpPr/>
          <p:nvPr/>
        </p:nvGrpSpPr>
        <p:grpSpPr>
          <a:xfrm>
            <a:off x="10232596" y="2604970"/>
            <a:ext cx="2743200" cy="3425066"/>
            <a:chOff x="9733833" y="1870179"/>
            <a:chExt cx="2743200" cy="3425066"/>
          </a:xfrm>
        </p:grpSpPr>
        <p:sp>
          <p:nvSpPr>
            <p:cNvPr id="18" name="TextBox 17">
              <a:extLst>
                <a:ext uri="{FF2B5EF4-FFF2-40B4-BE49-F238E27FC236}">
                  <a16:creationId xmlns:a16="http://schemas.microsoft.com/office/drawing/2014/main" xmlns="" id="{6F22FB1A-5920-0D41-A998-48757A22A5AA}"/>
                </a:ext>
              </a:extLst>
            </p:cNvPr>
            <p:cNvSpPr txBox="1"/>
            <p:nvPr/>
          </p:nvSpPr>
          <p:spPr>
            <a:xfrm>
              <a:off x="9733833" y="1870179"/>
              <a:ext cx="2743200" cy="433965"/>
            </a:xfrm>
            <a:prstGeom prst="rect">
              <a:avLst/>
            </a:prstGeom>
            <a:solidFill>
              <a:schemeClr val="accent1"/>
            </a:solidFill>
          </p:spPr>
          <p:txBody>
            <a:bodyPr wrap="square" lIns="91440" tIns="91440" rIns="91440" bIns="91440" rtlCol="0">
              <a:spAutoFit/>
            </a:bodyPr>
            <a:lstStyle/>
            <a:p>
              <a:pPr algn="ctr">
                <a:lnSpc>
                  <a:spcPct val="90000"/>
                </a:lnSpc>
                <a:spcBef>
                  <a:spcPts val="600"/>
                </a:spcBef>
              </a:pPr>
              <a:r>
                <a:rPr lang="en-US" sz="1800" dirty="0">
                  <a:solidFill>
                    <a:schemeClr val="bg1"/>
                  </a:solidFill>
                  <a:latin typeface="Cambria" panose="02040503050406030204" pitchFamily="18" charset="0"/>
                </a:rPr>
                <a:t>Profile Builder </a:t>
              </a:r>
            </a:p>
          </p:txBody>
        </p:sp>
        <p:sp>
          <p:nvSpPr>
            <p:cNvPr id="19" name="Rectangle 18">
              <a:extLst>
                <a:ext uri="{FF2B5EF4-FFF2-40B4-BE49-F238E27FC236}">
                  <a16:creationId xmlns:a16="http://schemas.microsoft.com/office/drawing/2014/main" xmlns="" id="{356A2315-C71D-EE42-BEAC-47E71B7D5A49}"/>
                </a:ext>
              </a:extLst>
            </p:cNvPr>
            <p:cNvSpPr/>
            <p:nvPr/>
          </p:nvSpPr>
          <p:spPr>
            <a:xfrm>
              <a:off x="9733833" y="2556034"/>
              <a:ext cx="2743200" cy="2739211"/>
            </a:xfrm>
            <a:prstGeom prst="rect">
              <a:avLst/>
            </a:prstGeom>
          </p:spPr>
          <p:txBody>
            <a:bodyPr wrap="square" lIns="0" tIns="0" rIns="0" bIns="0">
              <a:spAutoFit/>
            </a:bodyPr>
            <a:lstStyle/>
            <a:p>
              <a:pPr marL="173736" indent="-171450">
                <a:spcAft>
                  <a:spcPts val="600"/>
                </a:spcAft>
                <a:buFont typeface="Arial" panose="020B0604020202020204" pitchFamily="34" charset="0"/>
                <a:buChar char="•"/>
              </a:pPr>
              <a:r>
                <a:rPr lang="en-US" sz="1400" dirty="0">
                  <a:solidFill>
                    <a:schemeClr val="accent5"/>
                  </a:solidFill>
                  <a:latin typeface="Arial" panose="020B0604020202020204" pitchFamily="34" charset="0"/>
                </a:rPr>
                <a:t>Allows a merchant to collect, store and aggregate large volumes of data in real time. </a:t>
              </a:r>
            </a:p>
            <a:p>
              <a:pPr marL="173736" indent="-171450">
                <a:spcAft>
                  <a:spcPts val="600"/>
                </a:spcAft>
                <a:buFont typeface="Arial" panose="020B0604020202020204" pitchFamily="34" charset="0"/>
                <a:buChar char="•"/>
              </a:pPr>
              <a:r>
                <a:rPr lang="en-US" sz="1400" dirty="0">
                  <a:solidFill>
                    <a:schemeClr val="accent5"/>
                  </a:solidFill>
                  <a:latin typeface="Arial" panose="020B0604020202020204" pitchFamily="34" charset="0"/>
                </a:rPr>
                <a:t>Provides an innovative and powerful way to organize, summarize, and utilize their valuable data</a:t>
              </a:r>
            </a:p>
            <a:p>
              <a:pPr marL="173736" indent="-171450">
                <a:spcAft>
                  <a:spcPts val="600"/>
                </a:spcAft>
                <a:buFont typeface="Arial" panose="020B0604020202020204" pitchFamily="34" charset="0"/>
                <a:buChar char="•"/>
              </a:pPr>
              <a:r>
                <a:rPr lang="en-US" sz="1400" dirty="0">
                  <a:solidFill>
                    <a:schemeClr val="accent5"/>
                  </a:solidFill>
                  <a:latin typeface="Arial" panose="020B0604020202020204" pitchFamily="34" charset="0"/>
                </a:rPr>
                <a:t>Create views around a customer, a product, an event or any number of data points to turn disparate data into actionable intelligence.</a:t>
              </a:r>
            </a:p>
          </p:txBody>
        </p:sp>
      </p:grpSp>
      <p:sp>
        <p:nvSpPr>
          <p:cNvPr id="22" name="Freeform 21">
            <a:extLst>
              <a:ext uri="{FF2B5EF4-FFF2-40B4-BE49-F238E27FC236}">
                <a16:creationId xmlns:a16="http://schemas.microsoft.com/office/drawing/2014/main" xmlns="" id="{A1E475D9-3DCE-CB4B-B159-67945B194332}"/>
              </a:ext>
            </a:extLst>
          </p:cNvPr>
          <p:cNvSpPr/>
          <p:nvPr/>
        </p:nvSpPr>
        <p:spPr>
          <a:xfrm>
            <a:off x="1642477" y="1902505"/>
            <a:ext cx="533400" cy="533400"/>
          </a:xfrm>
          <a:custGeom>
            <a:avLst/>
            <a:gdLst>
              <a:gd name="connsiteX0" fmla="*/ 323850 w 533400"/>
              <a:gd name="connsiteY0" fmla="*/ 355593 h 533400"/>
              <a:gd name="connsiteX1" fmla="*/ 438150 w 533400"/>
              <a:gd name="connsiteY1" fmla="*/ 355593 h 533400"/>
              <a:gd name="connsiteX2" fmla="*/ 457200 w 533400"/>
              <a:gd name="connsiteY2" fmla="*/ 374643 h 533400"/>
              <a:gd name="connsiteX3" fmla="*/ 438150 w 533400"/>
              <a:gd name="connsiteY3" fmla="*/ 393693 h 533400"/>
              <a:gd name="connsiteX4" fmla="*/ 323850 w 533400"/>
              <a:gd name="connsiteY4" fmla="*/ 393693 h 533400"/>
              <a:gd name="connsiteX5" fmla="*/ 304800 w 533400"/>
              <a:gd name="connsiteY5" fmla="*/ 374643 h 533400"/>
              <a:gd name="connsiteX6" fmla="*/ 323850 w 533400"/>
              <a:gd name="connsiteY6" fmla="*/ 355593 h 533400"/>
              <a:gd name="connsiteX7" fmla="*/ 387350 w 533400"/>
              <a:gd name="connsiteY7" fmla="*/ 279393 h 533400"/>
              <a:gd name="connsiteX8" fmla="*/ 438150 w 533400"/>
              <a:gd name="connsiteY8" fmla="*/ 279393 h 533400"/>
              <a:gd name="connsiteX9" fmla="*/ 457200 w 533400"/>
              <a:gd name="connsiteY9" fmla="*/ 298443 h 533400"/>
              <a:gd name="connsiteX10" fmla="*/ 438150 w 533400"/>
              <a:gd name="connsiteY10" fmla="*/ 317493 h 533400"/>
              <a:gd name="connsiteX11" fmla="*/ 387350 w 533400"/>
              <a:gd name="connsiteY11" fmla="*/ 317493 h 533400"/>
              <a:gd name="connsiteX12" fmla="*/ 368300 w 533400"/>
              <a:gd name="connsiteY12" fmla="*/ 298443 h 533400"/>
              <a:gd name="connsiteX13" fmla="*/ 387350 w 533400"/>
              <a:gd name="connsiteY13" fmla="*/ 279393 h 533400"/>
              <a:gd name="connsiteX14" fmla="*/ 412750 w 533400"/>
              <a:gd name="connsiteY14" fmla="*/ 203193 h 533400"/>
              <a:gd name="connsiteX15" fmla="*/ 438150 w 533400"/>
              <a:gd name="connsiteY15" fmla="*/ 203193 h 533400"/>
              <a:gd name="connsiteX16" fmla="*/ 457200 w 533400"/>
              <a:gd name="connsiteY16" fmla="*/ 222243 h 533400"/>
              <a:gd name="connsiteX17" fmla="*/ 438150 w 533400"/>
              <a:gd name="connsiteY17" fmla="*/ 241293 h 533400"/>
              <a:gd name="connsiteX18" fmla="*/ 412750 w 533400"/>
              <a:gd name="connsiteY18" fmla="*/ 241293 h 533400"/>
              <a:gd name="connsiteX19" fmla="*/ 393700 w 533400"/>
              <a:gd name="connsiteY19" fmla="*/ 222243 h 533400"/>
              <a:gd name="connsiteX20" fmla="*/ 412750 w 533400"/>
              <a:gd name="connsiteY20" fmla="*/ 203193 h 533400"/>
              <a:gd name="connsiteX21" fmla="*/ 255425 w 533400"/>
              <a:gd name="connsiteY21" fmla="*/ 120484 h 533400"/>
              <a:gd name="connsiteX22" fmla="*/ 269225 w 533400"/>
              <a:gd name="connsiteY22" fmla="*/ 124453 h 533400"/>
              <a:gd name="connsiteX23" fmla="*/ 271778 w 533400"/>
              <a:gd name="connsiteY23" fmla="*/ 151123 h 533400"/>
              <a:gd name="connsiteX24" fmla="*/ 168908 w 533400"/>
              <a:gd name="connsiteY24" fmla="*/ 273043 h 533400"/>
              <a:gd name="connsiteX25" fmla="*/ 156208 w 533400"/>
              <a:gd name="connsiteY25" fmla="*/ 279393 h 533400"/>
              <a:gd name="connsiteX26" fmla="*/ 142225 w 533400"/>
              <a:gd name="connsiteY26" fmla="*/ 274325 h 533400"/>
              <a:gd name="connsiteX27" fmla="*/ 82548 w 533400"/>
              <a:gd name="connsiteY27" fmla="*/ 215893 h 533400"/>
              <a:gd name="connsiteX28" fmla="*/ 82548 w 533400"/>
              <a:gd name="connsiteY28" fmla="*/ 189223 h 533400"/>
              <a:gd name="connsiteX29" fmla="*/ 109218 w 533400"/>
              <a:gd name="connsiteY29" fmla="*/ 189223 h 533400"/>
              <a:gd name="connsiteX30" fmla="*/ 153668 w 533400"/>
              <a:gd name="connsiteY30" fmla="*/ 233673 h 533400"/>
              <a:gd name="connsiteX31" fmla="*/ 242568 w 533400"/>
              <a:gd name="connsiteY31" fmla="*/ 126993 h 533400"/>
              <a:gd name="connsiteX32" fmla="*/ 255425 w 533400"/>
              <a:gd name="connsiteY32" fmla="*/ 120484 h 533400"/>
              <a:gd name="connsiteX33" fmla="*/ 323850 w 533400"/>
              <a:gd name="connsiteY33" fmla="*/ 63501 h 533400"/>
              <a:gd name="connsiteX34" fmla="*/ 368300 w 533400"/>
              <a:gd name="connsiteY34" fmla="*/ 184151 h 533400"/>
              <a:gd name="connsiteX35" fmla="*/ 190500 w 533400"/>
              <a:gd name="connsiteY35" fmla="*/ 368288 h 533400"/>
              <a:gd name="connsiteX36" fmla="*/ 190500 w 533400"/>
              <a:gd name="connsiteY36" fmla="*/ 471171 h 533400"/>
              <a:gd name="connsiteX37" fmla="*/ 215900 w 533400"/>
              <a:gd name="connsiteY37" fmla="*/ 448311 h 533400"/>
              <a:gd name="connsiteX38" fmla="*/ 241300 w 533400"/>
              <a:gd name="connsiteY38" fmla="*/ 448311 h 533400"/>
              <a:gd name="connsiteX39" fmla="*/ 285750 w 533400"/>
              <a:gd name="connsiteY39" fmla="*/ 488938 h 533400"/>
              <a:gd name="connsiteX40" fmla="*/ 330200 w 533400"/>
              <a:gd name="connsiteY40" fmla="*/ 448311 h 533400"/>
              <a:gd name="connsiteX41" fmla="*/ 342900 w 533400"/>
              <a:gd name="connsiteY41" fmla="*/ 443231 h 533400"/>
              <a:gd name="connsiteX42" fmla="*/ 355600 w 533400"/>
              <a:gd name="connsiteY42" fmla="*/ 448311 h 533400"/>
              <a:gd name="connsiteX43" fmla="*/ 400050 w 533400"/>
              <a:gd name="connsiteY43" fmla="*/ 488938 h 533400"/>
              <a:gd name="connsiteX44" fmla="*/ 444500 w 533400"/>
              <a:gd name="connsiteY44" fmla="*/ 448311 h 533400"/>
              <a:gd name="connsiteX45" fmla="*/ 469900 w 533400"/>
              <a:gd name="connsiteY45" fmla="*/ 448311 h 533400"/>
              <a:gd name="connsiteX46" fmla="*/ 495300 w 533400"/>
              <a:gd name="connsiteY46" fmla="*/ 471171 h 533400"/>
              <a:gd name="connsiteX47" fmla="*/ 495300 w 533400"/>
              <a:gd name="connsiteY47" fmla="*/ 63501 h 533400"/>
              <a:gd name="connsiteX48" fmla="*/ 184150 w 533400"/>
              <a:gd name="connsiteY48" fmla="*/ 38093 h 533400"/>
              <a:gd name="connsiteX49" fmla="*/ 38100 w 533400"/>
              <a:gd name="connsiteY49" fmla="*/ 184143 h 533400"/>
              <a:gd name="connsiteX50" fmla="*/ 184150 w 533400"/>
              <a:gd name="connsiteY50" fmla="*/ 330193 h 533400"/>
              <a:gd name="connsiteX51" fmla="*/ 330200 w 533400"/>
              <a:gd name="connsiteY51" fmla="*/ 184143 h 533400"/>
              <a:gd name="connsiteX52" fmla="*/ 184150 w 533400"/>
              <a:gd name="connsiteY52" fmla="*/ 38093 h 533400"/>
              <a:gd name="connsiteX53" fmla="*/ 184150 w 533400"/>
              <a:gd name="connsiteY53" fmla="*/ 0 h 533400"/>
              <a:gd name="connsiteX54" fmla="*/ 276860 w 533400"/>
              <a:gd name="connsiteY54" fmla="*/ 25400 h 533400"/>
              <a:gd name="connsiteX55" fmla="*/ 495300 w 533400"/>
              <a:gd name="connsiteY55" fmla="*/ 25400 h 533400"/>
              <a:gd name="connsiteX56" fmla="*/ 533400 w 533400"/>
              <a:gd name="connsiteY56" fmla="*/ 63500 h 533400"/>
              <a:gd name="connsiteX57" fmla="*/ 533400 w 533400"/>
              <a:gd name="connsiteY57" fmla="*/ 514350 h 533400"/>
              <a:gd name="connsiteX58" fmla="*/ 521970 w 533400"/>
              <a:gd name="connsiteY58" fmla="*/ 532130 h 533400"/>
              <a:gd name="connsiteX59" fmla="*/ 514350 w 533400"/>
              <a:gd name="connsiteY59" fmla="*/ 533400 h 533400"/>
              <a:gd name="connsiteX60" fmla="*/ 501650 w 533400"/>
              <a:gd name="connsiteY60" fmla="*/ 528320 h 533400"/>
              <a:gd name="connsiteX61" fmla="*/ 457200 w 533400"/>
              <a:gd name="connsiteY61" fmla="*/ 487680 h 533400"/>
              <a:gd name="connsiteX62" fmla="*/ 412750 w 533400"/>
              <a:gd name="connsiteY62" fmla="*/ 528320 h 533400"/>
              <a:gd name="connsiteX63" fmla="*/ 387350 w 533400"/>
              <a:gd name="connsiteY63" fmla="*/ 528320 h 533400"/>
              <a:gd name="connsiteX64" fmla="*/ 342900 w 533400"/>
              <a:gd name="connsiteY64" fmla="*/ 487680 h 533400"/>
              <a:gd name="connsiteX65" fmla="*/ 298450 w 533400"/>
              <a:gd name="connsiteY65" fmla="*/ 528320 h 533400"/>
              <a:gd name="connsiteX66" fmla="*/ 273050 w 533400"/>
              <a:gd name="connsiteY66" fmla="*/ 528320 h 533400"/>
              <a:gd name="connsiteX67" fmla="*/ 228600 w 533400"/>
              <a:gd name="connsiteY67" fmla="*/ 487680 h 533400"/>
              <a:gd name="connsiteX68" fmla="*/ 184150 w 533400"/>
              <a:gd name="connsiteY68" fmla="*/ 528320 h 533400"/>
              <a:gd name="connsiteX69" fmla="*/ 163817 w 533400"/>
              <a:gd name="connsiteY69" fmla="*/ 532130 h 533400"/>
              <a:gd name="connsiteX70" fmla="*/ 152400 w 533400"/>
              <a:gd name="connsiteY70" fmla="*/ 514350 h 533400"/>
              <a:gd name="connsiteX71" fmla="*/ 152400 w 533400"/>
              <a:gd name="connsiteY71" fmla="*/ 365760 h 533400"/>
              <a:gd name="connsiteX72" fmla="*/ 0 w 533400"/>
              <a:gd name="connsiteY72" fmla="*/ 184150 h 533400"/>
              <a:gd name="connsiteX73" fmla="*/ 184150 w 533400"/>
              <a:gd name="connsiteY73"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33400" h="533400">
                <a:moveTo>
                  <a:pt x="323850" y="355593"/>
                </a:moveTo>
                <a:lnTo>
                  <a:pt x="438150" y="355593"/>
                </a:lnTo>
                <a:cubicBezTo>
                  <a:pt x="448310" y="355593"/>
                  <a:pt x="457200" y="364483"/>
                  <a:pt x="457200" y="374643"/>
                </a:cubicBezTo>
                <a:cubicBezTo>
                  <a:pt x="457200" y="384816"/>
                  <a:pt x="448310" y="393693"/>
                  <a:pt x="438150" y="393693"/>
                </a:cubicBezTo>
                <a:lnTo>
                  <a:pt x="323850" y="393693"/>
                </a:lnTo>
                <a:cubicBezTo>
                  <a:pt x="313677" y="393693"/>
                  <a:pt x="304800" y="384816"/>
                  <a:pt x="304800" y="374643"/>
                </a:cubicBezTo>
                <a:cubicBezTo>
                  <a:pt x="304800" y="364483"/>
                  <a:pt x="313677" y="355593"/>
                  <a:pt x="323850" y="355593"/>
                </a:cubicBezTo>
                <a:close/>
                <a:moveTo>
                  <a:pt x="387350" y="279393"/>
                </a:moveTo>
                <a:lnTo>
                  <a:pt x="438150" y="279393"/>
                </a:lnTo>
                <a:cubicBezTo>
                  <a:pt x="448310" y="279393"/>
                  <a:pt x="457200" y="288283"/>
                  <a:pt x="457200" y="298443"/>
                </a:cubicBezTo>
                <a:cubicBezTo>
                  <a:pt x="457200" y="308616"/>
                  <a:pt x="448310" y="317493"/>
                  <a:pt x="438150" y="317493"/>
                </a:cubicBezTo>
                <a:lnTo>
                  <a:pt x="387350" y="317493"/>
                </a:lnTo>
                <a:cubicBezTo>
                  <a:pt x="377177" y="317493"/>
                  <a:pt x="368300" y="308616"/>
                  <a:pt x="368300" y="298443"/>
                </a:cubicBezTo>
                <a:cubicBezTo>
                  <a:pt x="368300" y="288283"/>
                  <a:pt x="377177" y="279393"/>
                  <a:pt x="387350" y="279393"/>
                </a:cubicBezTo>
                <a:close/>
                <a:moveTo>
                  <a:pt x="412750" y="203193"/>
                </a:moveTo>
                <a:lnTo>
                  <a:pt x="438150" y="203193"/>
                </a:lnTo>
                <a:cubicBezTo>
                  <a:pt x="448310" y="203193"/>
                  <a:pt x="457200" y="212083"/>
                  <a:pt x="457200" y="222243"/>
                </a:cubicBezTo>
                <a:cubicBezTo>
                  <a:pt x="457200" y="232403"/>
                  <a:pt x="448310" y="241293"/>
                  <a:pt x="438150" y="241293"/>
                </a:cubicBezTo>
                <a:lnTo>
                  <a:pt x="412750" y="241293"/>
                </a:lnTo>
                <a:cubicBezTo>
                  <a:pt x="402577" y="241293"/>
                  <a:pt x="393700" y="232403"/>
                  <a:pt x="393700" y="222243"/>
                </a:cubicBezTo>
                <a:cubicBezTo>
                  <a:pt x="393700" y="212083"/>
                  <a:pt x="402577" y="203193"/>
                  <a:pt x="412750" y="203193"/>
                </a:cubicBezTo>
                <a:close/>
                <a:moveTo>
                  <a:pt x="255425" y="120484"/>
                </a:moveTo>
                <a:cubicBezTo>
                  <a:pt x="260345" y="120008"/>
                  <a:pt x="265422" y="121278"/>
                  <a:pt x="269225" y="124453"/>
                </a:cubicBezTo>
                <a:cubicBezTo>
                  <a:pt x="276858" y="130803"/>
                  <a:pt x="278128" y="143503"/>
                  <a:pt x="271778" y="151123"/>
                </a:cubicBezTo>
                <a:lnTo>
                  <a:pt x="168908" y="273043"/>
                </a:lnTo>
                <a:cubicBezTo>
                  <a:pt x="167625" y="276865"/>
                  <a:pt x="162558" y="279393"/>
                  <a:pt x="156208" y="279393"/>
                </a:cubicBezTo>
                <a:cubicBezTo>
                  <a:pt x="151128" y="279393"/>
                  <a:pt x="146048" y="276865"/>
                  <a:pt x="142225" y="274325"/>
                </a:cubicBezTo>
                <a:lnTo>
                  <a:pt x="82548" y="215893"/>
                </a:lnTo>
                <a:cubicBezTo>
                  <a:pt x="74928" y="208273"/>
                  <a:pt x="74928" y="196843"/>
                  <a:pt x="82548" y="189223"/>
                </a:cubicBezTo>
                <a:cubicBezTo>
                  <a:pt x="90168" y="181603"/>
                  <a:pt x="101598" y="181603"/>
                  <a:pt x="109218" y="189223"/>
                </a:cubicBezTo>
                <a:lnTo>
                  <a:pt x="153668" y="233673"/>
                </a:lnTo>
                <a:lnTo>
                  <a:pt x="242568" y="126993"/>
                </a:lnTo>
                <a:cubicBezTo>
                  <a:pt x="245743" y="123183"/>
                  <a:pt x="250506" y="120960"/>
                  <a:pt x="255425" y="120484"/>
                </a:cubicBezTo>
                <a:close/>
                <a:moveTo>
                  <a:pt x="323850" y="63501"/>
                </a:moveTo>
                <a:cubicBezTo>
                  <a:pt x="351777" y="96521"/>
                  <a:pt x="368300" y="138431"/>
                  <a:pt x="368300" y="184151"/>
                </a:cubicBezTo>
                <a:cubicBezTo>
                  <a:pt x="368300" y="284481"/>
                  <a:pt x="289560" y="364491"/>
                  <a:pt x="190500" y="368288"/>
                </a:cubicBezTo>
                <a:lnTo>
                  <a:pt x="190500" y="471171"/>
                </a:lnTo>
                <a:lnTo>
                  <a:pt x="215900" y="448311"/>
                </a:lnTo>
                <a:cubicBezTo>
                  <a:pt x="222250" y="441961"/>
                  <a:pt x="233667" y="441961"/>
                  <a:pt x="241300" y="448311"/>
                </a:cubicBezTo>
                <a:lnTo>
                  <a:pt x="285750" y="488938"/>
                </a:lnTo>
                <a:lnTo>
                  <a:pt x="330200" y="448311"/>
                </a:lnTo>
                <a:cubicBezTo>
                  <a:pt x="334010" y="444488"/>
                  <a:pt x="337820" y="443231"/>
                  <a:pt x="342900" y="443231"/>
                </a:cubicBezTo>
                <a:cubicBezTo>
                  <a:pt x="347967" y="443231"/>
                  <a:pt x="351777" y="444488"/>
                  <a:pt x="355600" y="448311"/>
                </a:cubicBezTo>
                <a:lnTo>
                  <a:pt x="400050" y="488938"/>
                </a:lnTo>
                <a:lnTo>
                  <a:pt x="444500" y="448311"/>
                </a:lnTo>
                <a:cubicBezTo>
                  <a:pt x="450850" y="441961"/>
                  <a:pt x="462267" y="441961"/>
                  <a:pt x="469900" y="448311"/>
                </a:cubicBezTo>
                <a:lnTo>
                  <a:pt x="495300" y="471171"/>
                </a:lnTo>
                <a:lnTo>
                  <a:pt x="495300" y="63501"/>
                </a:lnTo>
                <a:close/>
                <a:moveTo>
                  <a:pt x="184150" y="38093"/>
                </a:moveTo>
                <a:cubicBezTo>
                  <a:pt x="104127" y="38093"/>
                  <a:pt x="38100" y="104133"/>
                  <a:pt x="38100" y="184143"/>
                </a:cubicBezTo>
                <a:cubicBezTo>
                  <a:pt x="38100" y="264166"/>
                  <a:pt x="104127" y="330193"/>
                  <a:pt x="184150" y="330193"/>
                </a:cubicBezTo>
                <a:cubicBezTo>
                  <a:pt x="264160" y="330193"/>
                  <a:pt x="330200" y="264166"/>
                  <a:pt x="330200" y="184143"/>
                </a:cubicBezTo>
                <a:cubicBezTo>
                  <a:pt x="330200" y="104133"/>
                  <a:pt x="264160" y="38093"/>
                  <a:pt x="184150" y="38093"/>
                </a:cubicBezTo>
                <a:close/>
                <a:moveTo>
                  <a:pt x="184150" y="0"/>
                </a:moveTo>
                <a:cubicBezTo>
                  <a:pt x="218427" y="0"/>
                  <a:pt x="248920" y="8890"/>
                  <a:pt x="276860" y="25400"/>
                </a:cubicBezTo>
                <a:lnTo>
                  <a:pt x="495300" y="25400"/>
                </a:lnTo>
                <a:cubicBezTo>
                  <a:pt x="516877" y="25400"/>
                  <a:pt x="533400" y="41910"/>
                  <a:pt x="533400" y="63500"/>
                </a:cubicBezTo>
                <a:lnTo>
                  <a:pt x="533400" y="514350"/>
                </a:lnTo>
                <a:cubicBezTo>
                  <a:pt x="533400" y="521970"/>
                  <a:pt x="528320" y="529590"/>
                  <a:pt x="521970" y="532130"/>
                </a:cubicBezTo>
                <a:cubicBezTo>
                  <a:pt x="519417" y="533400"/>
                  <a:pt x="516877" y="533400"/>
                  <a:pt x="514350" y="533400"/>
                </a:cubicBezTo>
                <a:cubicBezTo>
                  <a:pt x="509270" y="533400"/>
                  <a:pt x="505460" y="532130"/>
                  <a:pt x="501650" y="528320"/>
                </a:cubicBezTo>
                <a:lnTo>
                  <a:pt x="457200" y="487680"/>
                </a:lnTo>
                <a:lnTo>
                  <a:pt x="412750" y="528320"/>
                </a:lnTo>
                <a:cubicBezTo>
                  <a:pt x="406400" y="534670"/>
                  <a:pt x="394970" y="534670"/>
                  <a:pt x="387350" y="528320"/>
                </a:cubicBezTo>
                <a:lnTo>
                  <a:pt x="342900" y="487680"/>
                </a:lnTo>
                <a:lnTo>
                  <a:pt x="298450" y="528320"/>
                </a:lnTo>
                <a:cubicBezTo>
                  <a:pt x="292100" y="534670"/>
                  <a:pt x="280670" y="534670"/>
                  <a:pt x="273050" y="528320"/>
                </a:cubicBezTo>
                <a:lnTo>
                  <a:pt x="228600" y="487680"/>
                </a:lnTo>
                <a:lnTo>
                  <a:pt x="184150" y="528320"/>
                </a:lnTo>
                <a:cubicBezTo>
                  <a:pt x="179070" y="533400"/>
                  <a:pt x="170167" y="534670"/>
                  <a:pt x="163817" y="532130"/>
                </a:cubicBezTo>
                <a:cubicBezTo>
                  <a:pt x="157467" y="528320"/>
                  <a:pt x="152400" y="521970"/>
                  <a:pt x="152400" y="514350"/>
                </a:cubicBezTo>
                <a:lnTo>
                  <a:pt x="152400" y="365760"/>
                </a:lnTo>
                <a:cubicBezTo>
                  <a:pt x="66027" y="350520"/>
                  <a:pt x="0" y="275590"/>
                  <a:pt x="0" y="184150"/>
                </a:cubicBezTo>
                <a:cubicBezTo>
                  <a:pt x="0" y="82550"/>
                  <a:pt x="82550" y="0"/>
                  <a:pt x="184150"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25" name="Freeform 24">
            <a:extLst>
              <a:ext uri="{FF2B5EF4-FFF2-40B4-BE49-F238E27FC236}">
                <a16:creationId xmlns:a16="http://schemas.microsoft.com/office/drawing/2014/main" xmlns="" id="{B2D953A9-131B-9A4D-9F67-FCD6C86CDFAD}"/>
              </a:ext>
            </a:extLst>
          </p:cNvPr>
          <p:cNvSpPr/>
          <p:nvPr/>
        </p:nvSpPr>
        <p:spPr>
          <a:xfrm>
            <a:off x="4851477" y="1826318"/>
            <a:ext cx="609600" cy="609587"/>
          </a:xfrm>
          <a:custGeom>
            <a:avLst/>
            <a:gdLst>
              <a:gd name="connsiteX0" fmla="*/ 181767 w 609600"/>
              <a:gd name="connsiteY0" fmla="*/ 297779 h 609587"/>
              <a:gd name="connsiteX1" fmla="*/ 182148 w 609600"/>
              <a:gd name="connsiteY1" fmla="*/ 375033 h 609587"/>
              <a:gd name="connsiteX2" fmla="*/ 427461 w 609600"/>
              <a:gd name="connsiteY2" fmla="*/ 374335 h 609587"/>
              <a:gd name="connsiteX3" fmla="*/ 427461 w 609600"/>
              <a:gd name="connsiteY3" fmla="*/ 297779 h 609587"/>
              <a:gd name="connsiteX4" fmla="*/ 427461 w 609600"/>
              <a:gd name="connsiteY4" fmla="*/ 234567 h 609587"/>
              <a:gd name="connsiteX5" fmla="*/ 181462 w 609600"/>
              <a:gd name="connsiteY5" fmla="*/ 235253 h 609587"/>
              <a:gd name="connsiteX6" fmla="*/ 181576 w 609600"/>
              <a:gd name="connsiteY6" fmla="*/ 259675 h 609587"/>
              <a:gd name="connsiteX7" fmla="*/ 427461 w 609600"/>
              <a:gd name="connsiteY7" fmla="*/ 259675 h 609587"/>
              <a:gd name="connsiteX8" fmla="*/ 181458 w 609600"/>
              <a:gd name="connsiteY8" fmla="*/ 197154 h 609587"/>
              <a:gd name="connsiteX9" fmla="*/ 428143 w 609600"/>
              <a:gd name="connsiteY9" fmla="*/ 197154 h 609587"/>
              <a:gd name="connsiteX10" fmla="*/ 465557 w 609600"/>
              <a:gd name="connsiteY10" fmla="*/ 234568 h 609587"/>
              <a:gd name="connsiteX11" fmla="*/ 465557 w 609600"/>
              <a:gd name="connsiteY11" fmla="*/ 375030 h 609587"/>
              <a:gd name="connsiteX12" fmla="*/ 428143 w 609600"/>
              <a:gd name="connsiteY12" fmla="*/ 412432 h 609587"/>
              <a:gd name="connsiteX13" fmla="*/ 181458 w 609600"/>
              <a:gd name="connsiteY13" fmla="*/ 412432 h 609587"/>
              <a:gd name="connsiteX14" fmla="*/ 144044 w 609600"/>
              <a:gd name="connsiteY14" fmla="*/ 375030 h 609587"/>
              <a:gd name="connsiteX15" fmla="*/ 144044 w 609600"/>
              <a:gd name="connsiteY15" fmla="*/ 234568 h 609587"/>
              <a:gd name="connsiteX16" fmla="*/ 181458 w 609600"/>
              <a:gd name="connsiteY16" fmla="*/ 197154 h 609587"/>
              <a:gd name="connsiteX17" fmla="*/ 258753 w 609600"/>
              <a:gd name="connsiteY17" fmla="*/ 38703 h 609587"/>
              <a:gd name="connsiteX18" fmla="*/ 258753 w 609600"/>
              <a:gd name="connsiteY18" fmla="*/ 76866 h 609587"/>
              <a:gd name="connsiteX19" fmla="*/ 244732 w 609600"/>
              <a:gd name="connsiteY19" fmla="*/ 95472 h 609587"/>
              <a:gd name="connsiteX20" fmla="*/ 220132 w 609600"/>
              <a:gd name="connsiteY20" fmla="*/ 104172 h 609587"/>
              <a:gd name="connsiteX21" fmla="*/ 220132 w 609600"/>
              <a:gd name="connsiteY21" fmla="*/ 104184 h 609587"/>
              <a:gd name="connsiteX22" fmla="*/ 199311 w 609600"/>
              <a:gd name="connsiteY22" fmla="*/ 114353 h 609587"/>
              <a:gd name="connsiteX23" fmla="*/ 176223 w 609600"/>
              <a:gd name="connsiteY23" fmla="*/ 111115 h 609587"/>
              <a:gd name="connsiteX24" fmla="*/ 149197 w 609600"/>
              <a:gd name="connsiteY24" fmla="*/ 84089 h 609587"/>
              <a:gd name="connsiteX25" fmla="*/ 84097 w 609600"/>
              <a:gd name="connsiteY25" fmla="*/ 149202 h 609587"/>
              <a:gd name="connsiteX26" fmla="*/ 111123 w 609600"/>
              <a:gd name="connsiteY26" fmla="*/ 176227 h 609587"/>
              <a:gd name="connsiteX27" fmla="*/ 114348 w 609600"/>
              <a:gd name="connsiteY27" fmla="*/ 199303 h 609587"/>
              <a:gd name="connsiteX28" fmla="*/ 103591 w 609600"/>
              <a:gd name="connsiteY28" fmla="*/ 221528 h 609587"/>
              <a:gd name="connsiteX29" fmla="*/ 103596 w 609600"/>
              <a:gd name="connsiteY29" fmla="*/ 221533 h 609587"/>
              <a:gd name="connsiteX30" fmla="*/ 103594 w 609600"/>
              <a:gd name="connsiteY30" fmla="*/ 221533 h 609587"/>
              <a:gd name="connsiteX31" fmla="*/ 95479 w 609600"/>
              <a:gd name="connsiteY31" fmla="*/ 244736 h 609587"/>
              <a:gd name="connsiteX32" fmla="*/ 76873 w 609600"/>
              <a:gd name="connsiteY32" fmla="*/ 258744 h 609587"/>
              <a:gd name="connsiteX33" fmla="*/ 38697 w 609600"/>
              <a:gd name="connsiteY33" fmla="*/ 258744 h 609587"/>
              <a:gd name="connsiteX34" fmla="*/ 38697 w 609600"/>
              <a:gd name="connsiteY34" fmla="*/ 350845 h 609587"/>
              <a:gd name="connsiteX35" fmla="*/ 76873 w 609600"/>
              <a:gd name="connsiteY35" fmla="*/ 350845 h 609587"/>
              <a:gd name="connsiteX36" fmla="*/ 95479 w 609600"/>
              <a:gd name="connsiteY36" fmla="*/ 364878 h 609587"/>
              <a:gd name="connsiteX37" fmla="*/ 102934 w 609600"/>
              <a:gd name="connsiteY37" fmla="*/ 386443 h 609587"/>
              <a:gd name="connsiteX38" fmla="*/ 102936 w 609600"/>
              <a:gd name="connsiteY38" fmla="*/ 386443 h 609587"/>
              <a:gd name="connsiteX39" fmla="*/ 114351 w 609600"/>
              <a:gd name="connsiteY39" fmla="*/ 410251 h 609587"/>
              <a:gd name="connsiteX40" fmla="*/ 111138 w 609600"/>
              <a:gd name="connsiteY40" fmla="*/ 433353 h 609587"/>
              <a:gd name="connsiteX41" fmla="*/ 84087 w 609600"/>
              <a:gd name="connsiteY41" fmla="*/ 460391 h 609587"/>
              <a:gd name="connsiteX42" fmla="*/ 149213 w 609600"/>
              <a:gd name="connsiteY42" fmla="*/ 525504 h 609587"/>
              <a:gd name="connsiteX43" fmla="*/ 176251 w 609600"/>
              <a:gd name="connsiteY43" fmla="*/ 498466 h 609587"/>
              <a:gd name="connsiteX44" fmla="*/ 199340 w 609600"/>
              <a:gd name="connsiteY44" fmla="*/ 495227 h 609587"/>
              <a:gd name="connsiteX45" fmla="*/ 222022 w 609600"/>
              <a:gd name="connsiteY45" fmla="*/ 506162 h 609587"/>
              <a:gd name="connsiteX46" fmla="*/ 222024 w 609600"/>
              <a:gd name="connsiteY46" fmla="*/ 506160 h 609587"/>
              <a:gd name="connsiteX47" fmla="*/ 222024 w 609600"/>
              <a:gd name="connsiteY47" fmla="*/ 506165 h 609587"/>
              <a:gd name="connsiteX48" fmla="*/ 244732 w 609600"/>
              <a:gd name="connsiteY48" fmla="*/ 514089 h 609587"/>
              <a:gd name="connsiteX49" fmla="*/ 258765 w 609600"/>
              <a:gd name="connsiteY49" fmla="*/ 532695 h 609587"/>
              <a:gd name="connsiteX50" fmla="*/ 258765 w 609600"/>
              <a:gd name="connsiteY50" fmla="*/ 570884 h 609587"/>
              <a:gd name="connsiteX51" fmla="*/ 350840 w 609600"/>
              <a:gd name="connsiteY51" fmla="*/ 570884 h 609587"/>
              <a:gd name="connsiteX52" fmla="*/ 350840 w 609600"/>
              <a:gd name="connsiteY52" fmla="*/ 532695 h 609587"/>
              <a:gd name="connsiteX53" fmla="*/ 364874 w 609600"/>
              <a:gd name="connsiteY53" fmla="*/ 514089 h 609587"/>
              <a:gd name="connsiteX54" fmla="*/ 389131 w 609600"/>
              <a:gd name="connsiteY54" fmla="*/ 505530 h 609587"/>
              <a:gd name="connsiteX55" fmla="*/ 389131 w 609600"/>
              <a:gd name="connsiteY55" fmla="*/ 505524 h 609587"/>
              <a:gd name="connsiteX56" fmla="*/ 410258 w 609600"/>
              <a:gd name="connsiteY56" fmla="*/ 495239 h 609587"/>
              <a:gd name="connsiteX57" fmla="*/ 433360 w 609600"/>
              <a:gd name="connsiteY57" fmla="*/ 498465 h 609587"/>
              <a:gd name="connsiteX58" fmla="*/ 460411 w 609600"/>
              <a:gd name="connsiteY58" fmla="*/ 525503 h 609587"/>
              <a:gd name="connsiteX59" fmla="*/ 525536 w 609600"/>
              <a:gd name="connsiteY59" fmla="*/ 460390 h 609587"/>
              <a:gd name="connsiteX60" fmla="*/ 498498 w 609600"/>
              <a:gd name="connsiteY60" fmla="*/ 433352 h 609587"/>
              <a:gd name="connsiteX61" fmla="*/ 495259 w 609600"/>
              <a:gd name="connsiteY61" fmla="*/ 410276 h 609587"/>
              <a:gd name="connsiteX62" fmla="*/ 506931 w 609600"/>
              <a:gd name="connsiteY62" fmla="*/ 385777 h 609587"/>
              <a:gd name="connsiteX63" fmla="*/ 506924 w 609600"/>
              <a:gd name="connsiteY63" fmla="*/ 385770 h 609587"/>
              <a:gd name="connsiteX64" fmla="*/ 506933 w 609600"/>
              <a:gd name="connsiteY64" fmla="*/ 385770 h 609587"/>
              <a:gd name="connsiteX65" fmla="*/ 514134 w 609600"/>
              <a:gd name="connsiteY65" fmla="*/ 364840 h 609587"/>
              <a:gd name="connsiteX66" fmla="*/ 532740 w 609600"/>
              <a:gd name="connsiteY66" fmla="*/ 350832 h 609587"/>
              <a:gd name="connsiteX67" fmla="*/ 570903 w 609600"/>
              <a:gd name="connsiteY67" fmla="*/ 350832 h 609587"/>
              <a:gd name="connsiteX68" fmla="*/ 570903 w 609600"/>
              <a:gd name="connsiteY68" fmla="*/ 258744 h 609587"/>
              <a:gd name="connsiteX69" fmla="*/ 532740 w 609600"/>
              <a:gd name="connsiteY69" fmla="*/ 258744 h 609587"/>
              <a:gd name="connsiteX70" fmla="*/ 514134 w 609600"/>
              <a:gd name="connsiteY70" fmla="*/ 244749 h 609587"/>
              <a:gd name="connsiteX71" fmla="*/ 505409 w 609600"/>
              <a:gd name="connsiteY71" fmla="*/ 220111 h 609587"/>
              <a:gd name="connsiteX72" fmla="*/ 505406 w 609600"/>
              <a:gd name="connsiteY72" fmla="*/ 220111 h 609587"/>
              <a:gd name="connsiteX73" fmla="*/ 495275 w 609600"/>
              <a:gd name="connsiteY73" fmla="*/ 199330 h 609587"/>
              <a:gd name="connsiteX74" fmla="*/ 498501 w 609600"/>
              <a:gd name="connsiteY74" fmla="*/ 176228 h 609587"/>
              <a:gd name="connsiteX75" fmla="*/ 525526 w 609600"/>
              <a:gd name="connsiteY75" fmla="*/ 149203 h 609587"/>
              <a:gd name="connsiteX76" fmla="*/ 460401 w 609600"/>
              <a:gd name="connsiteY76" fmla="*/ 84090 h 609587"/>
              <a:gd name="connsiteX77" fmla="*/ 433362 w 609600"/>
              <a:gd name="connsiteY77" fmla="*/ 111128 h 609587"/>
              <a:gd name="connsiteX78" fmla="*/ 410261 w 609600"/>
              <a:gd name="connsiteY78" fmla="*/ 114341 h 609587"/>
              <a:gd name="connsiteX79" fmla="*/ 386398 w 609600"/>
              <a:gd name="connsiteY79" fmla="*/ 102924 h 609587"/>
              <a:gd name="connsiteX80" fmla="*/ 386396 w 609600"/>
              <a:gd name="connsiteY80" fmla="*/ 102926 h 609587"/>
              <a:gd name="connsiteX81" fmla="*/ 364836 w 609600"/>
              <a:gd name="connsiteY81" fmla="*/ 95472 h 609587"/>
              <a:gd name="connsiteX82" fmla="*/ 350828 w 609600"/>
              <a:gd name="connsiteY82" fmla="*/ 76866 h 609587"/>
              <a:gd name="connsiteX83" fmla="*/ 350828 w 609600"/>
              <a:gd name="connsiteY83" fmla="*/ 38703 h 609587"/>
              <a:gd name="connsiteX84" fmla="*/ 256874 w 609600"/>
              <a:gd name="connsiteY84" fmla="*/ 0 h 609587"/>
              <a:gd name="connsiteX85" fmla="*/ 352695 w 609600"/>
              <a:gd name="connsiteY85" fmla="*/ 0 h 609587"/>
              <a:gd name="connsiteX86" fmla="*/ 389538 w 609600"/>
              <a:gd name="connsiteY86" fmla="*/ 36843 h 609587"/>
              <a:gd name="connsiteX87" fmla="*/ 389538 w 609600"/>
              <a:gd name="connsiteY87" fmla="*/ 62738 h 609587"/>
              <a:gd name="connsiteX88" fmla="*/ 401565 w 609600"/>
              <a:gd name="connsiteY88" fmla="*/ 67297 h 609587"/>
              <a:gd name="connsiteX89" fmla="*/ 401565 w 609600"/>
              <a:gd name="connsiteY89" fmla="*/ 67300 h 609587"/>
              <a:gd name="connsiteX90" fmla="*/ 416001 w 609600"/>
              <a:gd name="connsiteY90" fmla="*/ 73725 h 609587"/>
              <a:gd name="connsiteX91" fmla="*/ 434340 w 609600"/>
              <a:gd name="connsiteY91" fmla="*/ 55386 h 609587"/>
              <a:gd name="connsiteX92" fmla="*/ 486448 w 609600"/>
              <a:gd name="connsiteY92" fmla="*/ 55386 h 609587"/>
              <a:gd name="connsiteX93" fmla="*/ 554215 w 609600"/>
              <a:gd name="connsiteY93" fmla="*/ 123153 h 609587"/>
              <a:gd name="connsiteX94" fmla="*/ 565010 w 609600"/>
              <a:gd name="connsiteY94" fmla="*/ 149201 h 609587"/>
              <a:gd name="connsiteX95" fmla="*/ 554202 w 609600"/>
              <a:gd name="connsiteY95" fmla="*/ 175261 h 609587"/>
              <a:gd name="connsiteX96" fmla="*/ 535863 w 609600"/>
              <a:gd name="connsiteY96" fmla="*/ 193575 h 609587"/>
              <a:gd name="connsiteX97" fmla="*/ 541578 w 609600"/>
              <a:gd name="connsiteY97" fmla="*/ 206236 h 609587"/>
              <a:gd name="connsiteX98" fmla="*/ 541577 w 609600"/>
              <a:gd name="connsiteY98" fmla="*/ 206237 h 609587"/>
              <a:gd name="connsiteX99" fmla="*/ 541579 w 609600"/>
              <a:gd name="connsiteY99" fmla="*/ 206237 h 609587"/>
              <a:gd name="connsiteX100" fmla="*/ 546875 w 609600"/>
              <a:gd name="connsiteY100" fmla="*/ 220042 h 609587"/>
              <a:gd name="connsiteX101" fmla="*/ 572783 w 609600"/>
              <a:gd name="connsiteY101" fmla="*/ 220042 h 609587"/>
              <a:gd name="connsiteX102" fmla="*/ 609600 w 609600"/>
              <a:gd name="connsiteY102" fmla="*/ 256872 h 609587"/>
              <a:gd name="connsiteX103" fmla="*/ 609600 w 609600"/>
              <a:gd name="connsiteY103" fmla="*/ 352693 h 609587"/>
              <a:gd name="connsiteX104" fmla="*/ 572783 w 609600"/>
              <a:gd name="connsiteY104" fmla="*/ 389536 h 609587"/>
              <a:gd name="connsiteX105" fmla="*/ 546862 w 609600"/>
              <a:gd name="connsiteY105" fmla="*/ 389536 h 609587"/>
              <a:gd name="connsiteX106" fmla="*/ 542468 w 609600"/>
              <a:gd name="connsiteY106" fmla="*/ 401119 h 609587"/>
              <a:gd name="connsiteX107" fmla="*/ 542467 w 609600"/>
              <a:gd name="connsiteY107" fmla="*/ 401119 h 609587"/>
              <a:gd name="connsiteX108" fmla="*/ 535864 w 609600"/>
              <a:gd name="connsiteY108" fmla="*/ 415975 h 609587"/>
              <a:gd name="connsiteX109" fmla="*/ 554215 w 609600"/>
              <a:gd name="connsiteY109" fmla="*/ 434326 h 609587"/>
              <a:gd name="connsiteX110" fmla="*/ 554215 w 609600"/>
              <a:gd name="connsiteY110" fmla="*/ 486422 h 609587"/>
              <a:gd name="connsiteX111" fmla="*/ 486448 w 609600"/>
              <a:gd name="connsiteY111" fmla="*/ 554176 h 609587"/>
              <a:gd name="connsiteX112" fmla="*/ 434353 w 609600"/>
              <a:gd name="connsiteY112" fmla="*/ 554176 h 609587"/>
              <a:gd name="connsiteX113" fmla="*/ 416001 w 609600"/>
              <a:gd name="connsiteY113" fmla="*/ 535838 h 609587"/>
              <a:gd name="connsiteX114" fmla="*/ 405959 w 609600"/>
              <a:gd name="connsiteY114" fmla="*/ 540420 h 609587"/>
              <a:gd name="connsiteX115" fmla="*/ 405959 w 609600"/>
              <a:gd name="connsiteY115" fmla="*/ 540423 h 609587"/>
              <a:gd name="connsiteX116" fmla="*/ 389551 w 609600"/>
              <a:gd name="connsiteY116" fmla="*/ 546824 h 609587"/>
              <a:gd name="connsiteX117" fmla="*/ 389551 w 609600"/>
              <a:gd name="connsiteY117" fmla="*/ 572757 h 609587"/>
              <a:gd name="connsiteX118" fmla="*/ 352721 w 609600"/>
              <a:gd name="connsiteY118" fmla="*/ 609587 h 609587"/>
              <a:gd name="connsiteX119" fmla="*/ 256887 w 609600"/>
              <a:gd name="connsiteY119" fmla="*/ 609587 h 609587"/>
              <a:gd name="connsiteX120" fmla="*/ 220069 w 609600"/>
              <a:gd name="connsiteY120" fmla="*/ 572757 h 609587"/>
              <a:gd name="connsiteX121" fmla="*/ 220069 w 609600"/>
              <a:gd name="connsiteY121" fmla="*/ 546824 h 609587"/>
              <a:gd name="connsiteX122" fmla="*/ 207560 w 609600"/>
              <a:gd name="connsiteY122" fmla="*/ 542061 h 609587"/>
              <a:gd name="connsiteX123" fmla="*/ 207560 w 609600"/>
              <a:gd name="connsiteY123" fmla="*/ 542059 h 609587"/>
              <a:gd name="connsiteX124" fmla="*/ 207556 w 609600"/>
              <a:gd name="connsiteY124" fmla="*/ 542063 h 609587"/>
              <a:gd name="connsiteX125" fmla="*/ 193598 w 609600"/>
              <a:gd name="connsiteY125" fmla="*/ 535827 h 609587"/>
              <a:gd name="connsiteX126" fmla="*/ 175247 w 609600"/>
              <a:gd name="connsiteY126" fmla="*/ 554191 h 609587"/>
              <a:gd name="connsiteX127" fmla="*/ 123152 w 609600"/>
              <a:gd name="connsiteY127" fmla="*/ 554204 h 609587"/>
              <a:gd name="connsiteX128" fmla="*/ 55397 w 609600"/>
              <a:gd name="connsiteY128" fmla="*/ 486437 h 609587"/>
              <a:gd name="connsiteX129" fmla="*/ 55384 w 609600"/>
              <a:gd name="connsiteY129" fmla="*/ 434341 h 609587"/>
              <a:gd name="connsiteX130" fmla="*/ 73736 w 609600"/>
              <a:gd name="connsiteY130" fmla="*/ 415990 h 609587"/>
              <a:gd name="connsiteX131" fmla="*/ 67792 w 609600"/>
              <a:gd name="connsiteY131" fmla="*/ 402731 h 609587"/>
              <a:gd name="connsiteX132" fmla="*/ 67793 w 609600"/>
              <a:gd name="connsiteY132" fmla="*/ 402731 h 609587"/>
              <a:gd name="connsiteX133" fmla="*/ 62751 w 609600"/>
              <a:gd name="connsiteY133" fmla="*/ 389549 h 609587"/>
              <a:gd name="connsiteX134" fmla="*/ 36843 w 609600"/>
              <a:gd name="connsiteY134" fmla="*/ 389549 h 609587"/>
              <a:gd name="connsiteX135" fmla="*/ 0 w 609600"/>
              <a:gd name="connsiteY135" fmla="*/ 352706 h 609587"/>
              <a:gd name="connsiteX136" fmla="*/ 0 w 609600"/>
              <a:gd name="connsiteY136" fmla="*/ 256885 h 609587"/>
              <a:gd name="connsiteX137" fmla="*/ 36843 w 609600"/>
              <a:gd name="connsiteY137" fmla="*/ 220042 h 609587"/>
              <a:gd name="connsiteX138" fmla="*/ 62738 w 609600"/>
              <a:gd name="connsiteY138" fmla="*/ 220042 h 609587"/>
              <a:gd name="connsiteX139" fmla="*/ 68034 w 609600"/>
              <a:gd name="connsiteY139" fmla="*/ 206237 h 609587"/>
              <a:gd name="connsiteX140" fmla="*/ 68039 w 609600"/>
              <a:gd name="connsiteY140" fmla="*/ 206237 h 609587"/>
              <a:gd name="connsiteX141" fmla="*/ 73736 w 609600"/>
              <a:gd name="connsiteY141" fmla="*/ 193560 h 609587"/>
              <a:gd name="connsiteX142" fmla="*/ 55397 w 609600"/>
              <a:gd name="connsiteY142" fmla="*/ 175234 h 609587"/>
              <a:gd name="connsiteX143" fmla="*/ 44615 w 609600"/>
              <a:gd name="connsiteY143" fmla="*/ 149186 h 609587"/>
              <a:gd name="connsiteX144" fmla="*/ 55385 w 609600"/>
              <a:gd name="connsiteY144" fmla="*/ 123151 h 609587"/>
              <a:gd name="connsiteX145" fmla="*/ 123152 w 609600"/>
              <a:gd name="connsiteY145" fmla="*/ 55397 h 609587"/>
              <a:gd name="connsiteX146" fmla="*/ 149174 w 609600"/>
              <a:gd name="connsiteY146" fmla="*/ 45300 h 609587"/>
              <a:gd name="connsiteX147" fmla="*/ 175235 w 609600"/>
              <a:gd name="connsiteY147" fmla="*/ 55397 h 609587"/>
              <a:gd name="connsiteX148" fmla="*/ 193561 w 609600"/>
              <a:gd name="connsiteY148" fmla="*/ 73723 h 609587"/>
              <a:gd name="connsiteX149" fmla="*/ 206112 w 609600"/>
              <a:gd name="connsiteY149" fmla="*/ 68088 h 609587"/>
              <a:gd name="connsiteX150" fmla="*/ 206112 w 609600"/>
              <a:gd name="connsiteY150" fmla="*/ 68085 h 609587"/>
              <a:gd name="connsiteX151" fmla="*/ 220044 w 609600"/>
              <a:gd name="connsiteY151" fmla="*/ 62738 h 609587"/>
              <a:gd name="connsiteX152" fmla="*/ 220044 w 609600"/>
              <a:gd name="connsiteY152" fmla="*/ 36843 h 609587"/>
              <a:gd name="connsiteX153" fmla="*/ 256874 w 609600"/>
              <a:gd name="connsiteY153" fmla="*/ 0 h 60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609600" h="609587">
                <a:moveTo>
                  <a:pt x="181767" y="297779"/>
                </a:moveTo>
                <a:lnTo>
                  <a:pt x="182148" y="375033"/>
                </a:lnTo>
                <a:lnTo>
                  <a:pt x="427461" y="374335"/>
                </a:lnTo>
                <a:lnTo>
                  <a:pt x="427461" y="297779"/>
                </a:lnTo>
                <a:close/>
                <a:moveTo>
                  <a:pt x="427461" y="234567"/>
                </a:moveTo>
                <a:lnTo>
                  <a:pt x="181462" y="235253"/>
                </a:lnTo>
                <a:lnTo>
                  <a:pt x="181576" y="259675"/>
                </a:lnTo>
                <a:lnTo>
                  <a:pt x="427461" y="259675"/>
                </a:lnTo>
                <a:close/>
                <a:moveTo>
                  <a:pt x="181458" y="197154"/>
                </a:moveTo>
                <a:lnTo>
                  <a:pt x="428143" y="197154"/>
                </a:lnTo>
                <a:cubicBezTo>
                  <a:pt x="448781" y="197154"/>
                  <a:pt x="465557" y="213931"/>
                  <a:pt x="465557" y="234568"/>
                </a:cubicBezTo>
                <a:lnTo>
                  <a:pt x="465557" y="375030"/>
                </a:lnTo>
                <a:cubicBezTo>
                  <a:pt x="465557" y="395655"/>
                  <a:pt x="448781" y="412432"/>
                  <a:pt x="428143" y="412432"/>
                </a:cubicBezTo>
                <a:lnTo>
                  <a:pt x="181458" y="412432"/>
                </a:lnTo>
                <a:cubicBezTo>
                  <a:pt x="160821" y="412432"/>
                  <a:pt x="144044" y="395655"/>
                  <a:pt x="144044" y="375030"/>
                </a:cubicBezTo>
                <a:lnTo>
                  <a:pt x="144044" y="234568"/>
                </a:lnTo>
                <a:cubicBezTo>
                  <a:pt x="144044" y="213931"/>
                  <a:pt x="160821" y="197154"/>
                  <a:pt x="181458" y="197154"/>
                </a:cubicBezTo>
                <a:close/>
                <a:moveTo>
                  <a:pt x="258753" y="38703"/>
                </a:moveTo>
                <a:lnTo>
                  <a:pt x="258753" y="76866"/>
                </a:lnTo>
                <a:cubicBezTo>
                  <a:pt x="258753" y="85503"/>
                  <a:pt x="253038" y="93084"/>
                  <a:pt x="244732" y="95472"/>
                </a:cubicBezTo>
                <a:cubicBezTo>
                  <a:pt x="236388" y="97872"/>
                  <a:pt x="228158" y="100781"/>
                  <a:pt x="220132" y="104172"/>
                </a:cubicBezTo>
                <a:lnTo>
                  <a:pt x="220132" y="104184"/>
                </a:lnTo>
                <a:lnTo>
                  <a:pt x="199311" y="114353"/>
                </a:lnTo>
                <a:cubicBezTo>
                  <a:pt x="191793" y="118531"/>
                  <a:pt x="182357" y="117261"/>
                  <a:pt x="176223" y="111115"/>
                </a:cubicBezTo>
                <a:lnTo>
                  <a:pt x="149197" y="84089"/>
                </a:lnTo>
                <a:lnTo>
                  <a:pt x="84097" y="149202"/>
                </a:lnTo>
                <a:lnTo>
                  <a:pt x="111123" y="176227"/>
                </a:lnTo>
                <a:cubicBezTo>
                  <a:pt x="117219" y="182336"/>
                  <a:pt x="118552" y="191747"/>
                  <a:pt x="114348" y="199303"/>
                </a:cubicBezTo>
                <a:cubicBezTo>
                  <a:pt x="110335" y="206504"/>
                  <a:pt x="106754" y="213934"/>
                  <a:pt x="103591" y="221528"/>
                </a:cubicBezTo>
                <a:lnTo>
                  <a:pt x="103596" y="221533"/>
                </a:lnTo>
                <a:lnTo>
                  <a:pt x="103594" y="221533"/>
                </a:lnTo>
                <a:cubicBezTo>
                  <a:pt x="100444" y="229115"/>
                  <a:pt x="97727" y="236875"/>
                  <a:pt x="95479" y="244736"/>
                </a:cubicBezTo>
                <a:cubicBezTo>
                  <a:pt x="93104" y="253029"/>
                  <a:pt x="85496" y="258744"/>
                  <a:pt x="76873" y="258744"/>
                </a:cubicBezTo>
                <a:lnTo>
                  <a:pt x="38697" y="258744"/>
                </a:lnTo>
                <a:lnTo>
                  <a:pt x="38697" y="350845"/>
                </a:lnTo>
                <a:lnTo>
                  <a:pt x="76873" y="350845"/>
                </a:lnTo>
                <a:cubicBezTo>
                  <a:pt x="85509" y="350845"/>
                  <a:pt x="93104" y="356560"/>
                  <a:pt x="95479" y="364878"/>
                </a:cubicBezTo>
                <a:cubicBezTo>
                  <a:pt x="97587" y="372181"/>
                  <a:pt x="100063" y="379369"/>
                  <a:pt x="102934" y="386443"/>
                </a:cubicBezTo>
                <a:lnTo>
                  <a:pt x="102936" y="386443"/>
                </a:lnTo>
                <a:lnTo>
                  <a:pt x="114351" y="410251"/>
                </a:lnTo>
                <a:cubicBezTo>
                  <a:pt x="118568" y="417808"/>
                  <a:pt x="117247" y="427231"/>
                  <a:pt x="111138" y="433353"/>
                </a:cubicBezTo>
                <a:lnTo>
                  <a:pt x="84087" y="460391"/>
                </a:lnTo>
                <a:lnTo>
                  <a:pt x="149213" y="525504"/>
                </a:lnTo>
                <a:lnTo>
                  <a:pt x="176251" y="498466"/>
                </a:lnTo>
                <a:cubicBezTo>
                  <a:pt x="182360" y="492319"/>
                  <a:pt x="191796" y="491036"/>
                  <a:pt x="199340" y="495227"/>
                </a:cubicBezTo>
                <a:cubicBezTo>
                  <a:pt x="206705" y="499317"/>
                  <a:pt x="214287" y="502974"/>
                  <a:pt x="222022" y="506162"/>
                </a:cubicBezTo>
                <a:lnTo>
                  <a:pt x="222024" y="506160"/>
                </a:lnTo>
                <a:lnTo>
                  <a:pt x="222024" y="506165"/>
                </a:lnTo>
                <a:cubicBezTo>
                  <a:pt x="229467" y="509251"/>
                  <a:pt x="237048" y="511892"/>
                  <a:pt x="244732" y="514089"/>
                </a:cubicBezTo>
                <a:cubicBezTo>
                  <a:pt x="253050" y="516464"/>
                  <a:pt x="258765" y="524046"/>
                  <a:pt x="258765" y="532695"/>
                </a:cubicBezTo>
                <a:lnTo>
                  <a:pt x="258765" y="570884"/>
                </a:lnTo>
                <a:lnTo>
                  <a:pt x="350840" y="570884"/>
                </a:lnTo>
                <a:lnTo>
                  <a:pt x="350840" y="532695"/>
                </a:lnTo>
                <a:cubicBezTo>
                  <a:pt x="350840" y="524059"/>
                  <a:pt x="356568" y="516464"/>
                  <a:pt x="364874" y="514089"/>
                </a:cubicBezTo>
                <a:cubicBezTo>
                  <a:pt x="373104" y="511727"/>
                  <a:pt x="381219" y="508870"/>
                  <a:pt x="389131" y="505530"/>
                </a:cubicBezTo>
                <a:lnTo>
                  <a:pt x="389131" y="505524"/>
                </a:lnTo>
                <a:lnTo>
                  <a:pt x="410258" y="495239"/>
                </a:lnTo>
                <a:cubicBezTo>
                  <a:pt x="417777" y="491022"/>
                  <a:pt x="427213" y="492318"/>
                  <a:pt x="433360" y="498465"/>
                </a:cubicBezTo>
                <a:lnTo>
                  <a:pt x="460411" y="525503"/>
                </a:lnTo>
                <a:lnTo>
                  <a:pt x="525536" y="460390"/>
                </a:lnTo>
                <a:lnTo>
                  <a:pt x="498498" y="433352"/>
                </a:lnTo>
                <a:cubicBezTo>
                  <a:pt x="492377" y="427230"/>
                  <a:pt x="491068" y="417832"/>
                  <a:pt x="495259" y="410276"/>
                </a:cubicBezTo>
                <a:cubicBezTo>
                  <a:pt x="499654" y="402351"/>
                  <a:pt x="503553" y="394159"/>
                  <a:pt x="506931" y="385777"/>
                </a:cubicBezTo>
                <a:lnTo>
                  <a:pt x="506924" y="385770"/>
                </a:lnTo>
                <a:lnTo>
                  <a:pt x="506933" y="385770"/>
                </a:lnTo>
                <a:cubicBezTo>
                  <a:pt x="509689" y="378912"/>
                  <a:pt x="512102" y="371914"/>
                  <a:pt x="514134" y="364840"/>
                </a:cubicBezTo>
                <a:cubicBezTo>
                  <a:pt x="516535" y="356547"/>
                  <a:pt x="524104" y="350832"/>
                  <a:pt x="532740" y="350832"/>
                </a:cubicBezTo>
                <a:lnTo>
                  <a:pt x="570903" y="350832"/>
                </a:lnTo>
                <a:lnTo>
                  <a:pt x="570903" y="258744"/>
                </a:lnTo>
                <a:lnTo>
                  <a:pt x="532740" y="258744"/>
                </a:lnTo>
                <a:cubicBezTo>
                  <a:pt x="524104" y="258744"/>
                  <a:pt x="516509" y="253042"/>
                  <a:pt x="514134" y="244749"/>
                </a:cubicBezTo>
                <a:cubicBezTo>
                  <a:pt x="511721" y="236380"/>
                  <a:pt x="508813" y="228150"/>
                  <a:pt x="505409" y="220111"/>
                </a:cubicBezTo>
                <a:lnTo>
                  <a:pt x="505406" y="220111"/>
                </a:lnTo>
                <a:lnTo>
                  <a:pt x="495275" y="199330"/>
                </a:lnTo>
                <a:cubicBezTo>
                  <a:pt x="491071" y="191761"/>
                  <a:pt x="492379" y="182337"/>
                  <a:pt x="498501" y="176228"/>
                </a:cubicBezTo>
                <a:lnTo>
                  <a:pt x="525526" y="149203"/>
                </a:lnTo>
                <a:lnTo>
                  <a:pt x="460401" y="84090"/>
                </a:lnTo>
                <a:lnTo>
                  <a:pt x="433362" y="111128"/>
                </a:lnTo>
                <a:cubicBezTo>
                  <a:pt x="427216" y="117237"/>
                  <a:pt x="417779" y="118532"/>
                  <a:pt x="410261" y="114341"/>
                </a:cubicBezTo>
                <a:cubicBezTo>
                  <a:pt x="402552" y="110062"/>
                  <a:pt x="394577" y="106239"/>
                  <a:pt x="386398" y="102924"/>
                </a:cubicBezTo>
                <a:lnTo>
                  <a:pt x="386396" y="102926"/>
                </a:lnTo>
                <a:lnTo>
                  <a:pt x="364836" y="95472"/>
                </a:lnTo>
                <a:cubicBezTo>
                  <a:pt x="356555" y="93084"/>
                  <a:pt x="350828" y="85503"/>
                  <a:pt x="350828" y="76866"/>
                </a:cubicBezTo>
                <a:lnTo>
                  <a:pt x="350828" y="38703"/>
                </a:lnTo>
                <a:close/>
                <a:moveTo>
                  <a:pt x="256874" y="0"/>
                </a:moveTo>
                <a:lnTo>
                  <a:pt x="352695" y="0"/>
                </a:lnTo>
                <a:cubicBezTo>
                  <a:pt x="373015" y="0"/>
                  <a:pt x="389538" y="16523"/>
                  <a:pt x="389538" y="36843"/>
                </a:cubicBezTo>
                <a:lnTo>
                  <a:pt x="389538" y="62738"/>
                </a:lnTo>
                <a:cubicBezTo>
                  <a:pt x="393577" y="64148"/>
                  <a:pt x="397603" y="65672"/>
                  <a:pt x="401565" y="67297"/>
                </a:cubicBezTo>
                <a:lnTo>
                  <a:pt x="401565" y="67300"/>
                </a:lnTo>
                <a:lnTo>
                  <a:pt x="416001" y="73725"/>
                </a:lnTo>
                <a:lnTo>
                  <a:pt x="434340" y="55386"/>
                </a:lnTo>
                <a:cubicBezTo>
                  <a:pt x="448348" y="41467"/>
                  <a:pt x="472529" y="41492"/>
                  <a:pt x="486448" y="55386"/>
                </a:cubicBezTo>
                <a:lnTo>
                  <a:pt x="554215" y="123153"/>
                </a:lnTo>
                <a:cubicBezTo>
                  <a:pt x="561187" y="130113"/>
                  <a:pt x="565010" y="139371"/>
                  <a:pt x="565010" y="149201"/>
                </a:cubicBezTo>
                <a:cubicBezTo>
                  <a:pt x="564997" y="159056"/>
                  <a:pt x="561175" y="168302"/>
                  <a:pt x="554202" y="175261"/>
                </a:cubicBezTo>
                <a:lnTo>
                  <a:pt x="535863" y="193575"/>
                </a:lnTo>
                <a:cubicBezTo>
                  <a:pt x="537895" y="197740"/>
                  <a:pt x="539788" y="201969"/>
                  <a:pt x="541578" y="206236"/>
                </a:cubicBezTo>
                <a:lnTo>
                  <a:pt x="541577" y="206237"/>
                </a:lnTo>
                <a:lnTo>
                  <a:pt x="541579" y="206237"/>
                </a:lnTo>
                <a:cubicBezTo>
                  <a:pt x="543471" y="210796"/>
                  <a:pt x="545236" y="215394"/>
                  <a:pt x="546875" y="220042"/>
                </a:cubicBezTo>
                <a:lnTo>
                  <a:pt x="572783" y="220042"/>
                </a:lnTo>
                <a:cubicBezTo>
                  <a:pt x="593077" y="220042"/>
                  <a:pt x="609600" y="236552"/>
                  <a:pt x="609600" y="256872"/>
                </a:cubicBezTo>
                <a:lnTo>
                  <a:pt x="609600" y="352693"/>
                </a:lnTo>
                <a:cubicBezTo>
                  <a:pt x="609600" y="373001"/>
                  <a:pt x="593077" y="389536"/>
                  <a:pt x="572783" y="389536"/>
                </a:cubicBezTo>
                <a:lnTo>
                  <a:pt x="546862" y="389536"/>
                </a:lnTo>
                <a:cubicBezTo>
                  <a:pt x="545490" y="393435"/>
                  <a:pt x="544017" y="397296"/>
                  <a:pt x="542468" y="401119"/>
                </a:cubicBezTo>
                <a:lnTo>
                  <a:pt x="542467" y="401119"/>
                </a:lnTo>
                <a:lnTo>
                  <a:pt x="535864" y="415975"/>
                </a:lnTo>
                <a:lnTo>
                  <a:pt x="554215" y="434326"/>
                </a:lnTo>
                <a:cubicBezTo>
                  <a:pt x="568579" y="448703"/>
                  <a:pt x="568579" y="472058"/>
                  <a:pt x="554215" y="486422"/>
                </a:cubicBezTo>
                <a:lnTo>
                  <a:pt x="486448" y="554176"/>
                </a:lnTo>
                <a:cubicBezTo>
                  <a:pt x="473011" y="567626"/>
                  <a:pt x="447827" y="567651"/>
                  <a:pt x="434353" y="554176"/>
                </a:cubicBezTo>
                <a:lnTo>
                  <a:pt x="416001" y="535838"/>
                </a:lnTo>
                <a:lnTo>
                  <a:pt x="405959" y="540420"/>
                </a:lnTo>
                <a:lnTo>
                  <a:pt x="405959" y="540423"/>
                </a:lnTo>
                <a:cubicBezTo>
                  <a:pt x="400562" y="542760"/>
                  <a:pt x="395075" y="544881"/>
                  <a:pt x="389551" y="546824"/>
                </a:cubicBezTo>
                <a:lnTo>
                  <a:pt x="389551" y="572757"/>
                </a:lnTo>
                <a:cubicBezTo>
                  <a:pt x="389551" y="593052"/>
                  <a:pt x="373028" y="609587"/>
                  <a:pt x="352721" y="609587"/>
                </a:cubicBezTo>
                <a:lnTo>
                  <a:pt x="256887" y="609587"/>
                </a:lnTo>
                <a:cubicBezTo>
                  <a:pt x="236579" y="609587"/>
                  <a:pt x="220069" y="593052"/>
                  <a:pt x="220069" y="572757"/>
                </a:cubicBezTo>
                <a:lnTo>
                  <a:pt x="220069" y="546824"/>
                </a:lnTo>
                <a:cubicBezTo>
                  <a:pt x="215866" y="545351"/>
                  <a:pt x="211687" y="543763"/>
                  <a:pt x="207560" y="542061"/>
                </a:cubicBezTo>
                <a:lnTo>
                  <a:pt x="207560" y="542059"/>
                </a:lnTo>
                <a:lnTo>
                  <a:pt x="207556" y="542063"/>
                </a:lnTo>
                <a:cubicBezTo>
                  <a:pt x="202857" y="540119"/>
                  <a:pt x="198196" y="538049"/>
                  <a:pt x="193598" y="535827"/>
                </a:cubicBezTo>
                <a:lnTo>
                  <a:pt x="175247" y="554191"/>
                </a:lnTo>
                <a:cubicBezTo>
                  <a:pt x="161340" y="568098"/>
                  <a:pt x="137083" y="568110"/>
                  <a:pt x="123152" y="554204"/>
                </a:cubicBezTo>
                <a:lnTo>
                  <a:pt x="55397" y="486437"/>
                </a:lnTo>
                <a:cubicBezTo>
                  <a:pt x="41059" y="472086"/>
                  <a:pt x="41046" y="448705"/>
                  <a:pt x="55384" y="434341"/>
                </a:cubicBezTo>
                <a:lnTo>
                  <a:pt x="73736" y="415990"/>
                </a:lnTo>
                <a:cubicBezTo>
                  <a:pt x="71628" y="411621"/>
                  <a:pt x="69646" y="407214"/>
                  <a:pt x="67792" y="402731"/>
                </a:cubicBezTo>
                <a:lnTo>
                  <a:pt x="67793" y="402731"/>
                </a:lnTo>
                <a:lnTo>
                  <a:pt x="62751" y="389549"/>
                </a:lnTo>
                <a:lnTo>
                  <a:pt x="36843" y="389549"/>
                </a:lnTo>
                <a:cubicBezTo>
                  <a:pt x="16523" y="389549"/>
                  <a:pt x="0" y="373013"/>
                  <a:pt x="0" y="352706"/>
                </a:cubicBezTo>
                <a:lnTo>
                  <a:pt x="0" y="256885"/>
                </a:lnTo>
                <a:cubicBezTo>
                  <a:pt x="0" y="236565"/>
                  <a:pt x="16523" y="220042"/>
                  <a:pt x="36843" y="220042"/>
                </a:cubicBezTo>
                <a:lnTo>
                  <a:pt x="62738" y="220042"/>
                </a:lnTo>
                <a:cubicBezTo>
                  <a:pt x="64364" y="215394"/>
                  <a:pt x="66129" y="210796"/>
                  <a:pt x="68034" y="206237"/>
                </a:cubicBezTo>
                <a:lnTo>
                  <a:pt x="68039" y="206237"/>
                </a:lnTo>
                <a:lnTo>
                  <a:pt x="73736" y="193560"/>
                </a:lnTo>
                <a:lnTo>
                  <a:pt x="55397" y="175234"/>
                </a:lnTo>
                <a:cubicBezTo>
                  <a:pt x="48450" y="168287"/>
                  <a:pt x="44615" y="159041"/>
                  <a:pt x="44615" y="149186"/>
                </a:cubicBezTo>
                <a:cubicBezTo>
                  <a:pt x="44615" y="139356"/>
                  <a:pt x="48450" y="130098"/>
                  <a:pt x="55385" y="123151"/>
                </a:cubicBezTo>
                <a:lnTo>
                  <a:pt x="123152" y="55397"/>
                </a:lnTo>
                <a:cubicBezTo>
                  <a:pt x="129858" y="48672"/>
                  <a:pt x="139513" y="45303"/>
                  <a:pt x="149174" y="45300"/>
                </a:cubicBezTo>
                <a:cubicBezTo>
                  <a:pt x="158836" y="45297"/>
                  <a:pt x="168504" y="48659"/>
                  <a:pt x="175235" y="55397"/>
                </a:cubicBezTo>
                <a:lnTo>
                  <a:pt x="193561" y="73723"/>
                </a:lnTo>
                <a:lnTo>
                  <a:pt x="206112" y="68088"/>
                </a:lnTo>
                <a:lnTo>
                  <a:pt x="206112" y="68085"/>
                </a:lnTo>
                <a:cubicBezTo>
                  <a:pt x="210709" y="66154"/>
                  <a:pt x="215358" y="64376"/>
                  <a:pt x="220044" y="62738"/>
                </a:cubicBezTo>
                <a:lnTo>
                  <a:pt x="220044" y="36843"/>
                </a:lnTo>
                <a:cubicBezTo>
                  <a:pt x="220044" y="16523"/>
                  <a:pt x="236567" y="0"/>
                  <a:pt x="256874"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28" name="Freeform 27">
            <a:extLst>
              <a:ext uri="{FF2B5EF4-FFF2-40B4-BE49-F238E27FC236}">
                <a16:creationId xmlns:a16="http://schemas.microsoft.com/office/drawing/2014/main" xmlns="" id="{89224621-E272-2640-9183-CB64E8CB15A0}"/>
              </a:ext>
            </a:extLst>
          </p:cNvPr>
          <p:cNvSpPr/>
          <p:nvPr/>
        </p:nvSpPr>
        <p:spPr>
          <a:xfrm>
            <a:off x="8060321" y="1861332"/>
            <a:ext cx="639835" cy="574573"/>
          </a:xfrm>
          <a:custGeom>
            <a:avLst/>
            <a:gdLst>
              <a:gd name="connsiteX0" fmla="*/ 86178 w 639835"/>
              <a:gd name="connsiteY0" fmla="*/ 461370 h 574573"/>
              <a:gd name="connsiteX1" fmla="*/ 57183 w 639835"/>
              <a:gd name="connsiteY1" fmla="*/ 465193 h 574573"/>
              <a:gd name="connsiteX2" fmla="*/ 43201 w 639835"/>
              <a:gd name="connsiteY2" fmla="*/ 517390 h 574573"/>
              <a:gd name="connsiteX3" fmla="*/ 95398 w 639835"/>
              <a:gd name="connsiteY3" fmla="*/ 531372 h 574573"/>
              <a:gd name="connsiteX4" fmla="*/ 113190 w 639835"/>
              <a:gd name="connsiteY4" fmla="*/ 508170 h 574573"/>
              <a:gd name="connsiteX5" fmla="*/ 109380 w 639835"/>
              <a:gd name="connsiteY5" fmla="*/ 479188 h 574573"/>
              <a:gd name="connsiteX6" fmla="*/ 86178 w 639835"/>
              <a:gd name="connsiteY6" fmla="*/ 461370 h 574573"/>
              <a:gd name="connsiteX7" fmla="*/ 563602 w 639835"/>
              <a:gd name="connsiteY7" fmla="*/ 460082 h 574573"/>
              <a:gd name="connsiteX8" fmla="*/ 530455 w 639835"/>
              <a:gd name="connsiteY8" fmla="*/ 479183 h 574573"/>
              <a:gd name="connsiteX9" fmla="*/ 526645 w 639835"/>
              <a:gd name="connsiteY9" fmla="*/ 508164 h 574573"/>
              <a:gd name="connsiteX10" fmla="*/ 544450 w 639835"/>
              <a:gd name="connsiteY10" fmla="*/ 531367 h 574573"/>
              <a:gd name="connsiteX11" fmla="*/ 544450 w 639835"/>
              <a:gd name="connsiteY11" fmla="*/ 531380 h 574573"/>
              <a:gd name="connsiteX12" fmla="*/ 596634 w 639835"/>
              <a:gd name="connsiteY12" fmla="*/ 517384 h 574573"/>
              <a:gd name="connsiteX13" fmla="*/ 582639 w 639835"/>
              <a:gd name="connsiteY13" fmla="*/ 465200 h 574573"/>
              <a:gd name="connsiteX14" fmla="*/ 563602 w 639835"/>
              <a:gd name="connsiteY14" fmla="*/ 460082 h 574573"/>
              <a:gd name="connsiteX15" fmla="*/ 300863 w 639835"/>
              <a:gd name="connsiteY15" fmla="*/ 442176 h 574573"/>
              <a:gd name="connsiteX16" fmla="*/ 236334 w 639835"/>
              <a:gd name="connsiteY16" fmla="*/ 459308 h 574573"/>
              <a:gd name="connsiteX17" fmla="*/ 300863 w 639835"/>
              <a:gd name="connsiteY17" fmla="*/ 488721 h 574573"/>
              <a:gd name="connsiteX18" fmla="*/ 338963 w 639835"/>
              <a:gd name="connsiteY18" fmla="*/ 441973 h 574573"/>
              <a:gd name="connsiteX19" fmla="*/ 338963 w 639835"/>
              <a:gd name="connsiteY19" fmla="*/ 488722 h 574573"/>
              <a:gd name="connsiteX20" fmla="*/ 404254 w 639835"/>
              <a:gd name="connsiteY20" fmla="*/ 458610 h 574573"/>
              <a:gd name="connsiteX21" fmla="*/ 338963 w 639835"/>
              <a:gd name="connsiteY21" fmla="*/ 441973 h 574573"/>
              <a:gd name="connsiteX22" fmla="*/ 192671 w 639835"/>
              <a:gd name="connsiteY22" fmla="*/ 380523 h 574573"/>
              <a:gd name="connsiteX23" fmla="*/ 210908 w 639835"/>
              <a:gd name="connsiteY23" fmla="*/ 429786 h 574573"/>
              <a:gd name="connsiteX24" fmla="*/ 300862 w 639835"/>
              <a:gd name="connsiteY24" fmla="*/ 403891 h 574573"/>
              <a:gd name="connsiteX25" fmla="*/ 300862 w 639835"/>
              <a:gd name="connsiteY25" fmla="*/ 380523 h 574573"/>
              <a:gd name="connsiteX26" fmla="*/ 338963 w 639835"/>
              <a:gd name="connsiteY26" fmla="*/ 380520 h 574573"/>
              <a:gd name="connsiteX27" fmla="*/ 338963 w 639835"/>
              <a:gd name="connsiteY27" fmla="*/ 403748 h 574573"/>
              <a:gd name="connsiteX28" fmla="*/ 429489 w 639835"/>
              <a:gd name="connsiteY28" fmla="*/ 428869 h 574573"/>
              <a:gd name="connsiteX29" fmla="*/ 447167 w 639835"/>
              <a:gd name="connsiteY29" fmla="*/ 380520 h 574573"/>
              <a:gd name="connsiteX30" fmla="*/ 210057 w 639835"/>
              <a:gd name="connsiteY30" fmla="*/ 294545 h 574573"/>
              <a:gd name="connsiteX31" fmla="*/ 192671 w 639835"/>
              <a:gd name="connsiteY31" fmla="*/ 342424 h 574573"/>
              <a:gd name="connsiteX32" fmla="*/ 300862 w 639835"/>
              <a:gd name="connsiteY32" fmla="*/ 342424 h 574573"/>
              <a:gd name="connsiteX33" fmla="*/ 300862 w 639835"/>
              <a:gd name="connsiteY33" fmla="*/ 319551 h 574573"/>
              <a:gd name="connsiteX34" fmla="*/ 210057 w 639835"/>
              <a:gd name="connsiteY34" fmla="*/ 294545 h 574573"/>
              <a:gd name="connsiteX35" fmla="*/ 428930 w 639835"/>
              <a:gd name="connsiteY35" fmla="*/ 293161 h 574573"/>
              <a:gd name="connsiteX36" fmla="*/ 338963 w 639835"/>
              <a:gd name="connsiteY36" fmla="*/ 319386 h 574573"/>
              <a:gd name="connsiteX37" fmla="*/ 338963 w 639835"/>
              <a:gd name="connsiteY37" fmla="*/ 342424 h 574573"/>
              <a:gd name="connsiteX38" fmla="*/ 447167 w 639835"/>
              <a:gd name="connsiteY38" fmla="*/ 342424 h 574573"/>
              <a:gd name="connsiteX39" fmla="*/ 428930 w 639835"/>
              <a:gd name="connsiteY39" fmla="*/ 293161 h 574573"/>
              <a:gd name="connsiteX40" fmla="*/ 300863 w 639835"/>
              <a:gd name="connsiteY40" fmla="*/ 234232 h 574573"/>
              <a:gd name="connsiteX41" fmla="*/ 235166 w 639835"/>
              <a:gd name="connsiteY41" fmla="*/ 264712 h 574573"/>
              <a:gd name="connsiteX42" fmla="*/ 300863 w 639835"/>
              <a:gd name="connsiteY42" fmla="*/ 281374 h 574573"/>
              <a:gd name="connsiteX43" fmla="*/ 338961 w 639835"/>
              <a:gd name="connsiteY43" fmla="*/ 234229 h 574573"/>
              <a:gd name="connsiteX44" fmla="*/ 338961 w 639835"/>
              <a:gd name="connsiteY44" fmla="*/ 281067 h 574573"/>
              <a:gd name="connsiteX45" fmla="*/ 403579 w 639835"/>
              <a:gd name="connsiteY45" fmla="*/ 263718 h 574573"/>
              <a:gd name="connsiteX46" fmla="*/ 338961 w 639835"/>
              <a:gd name="connsiteY46" fmla="*/ 234229 h 574573"/>
              <a:gd name="connsiteX47" fmla="*/ 319916 w 639835"/>
              <a:gd name="connsiteY47" fmla="*/ 38105 h 574573"/>
              <a:gd name="connsiteX48" fmla="*/ 281714 w 639835"/>
              <a:gd name="connsiteY48" fmla="*/ 76307 h 574573"/>
              <a:gd name="connsiteX49" fmla="*/ 319916 w 639835"/>
              <a:gd name="connsiteY49" fmla="*/ 114508 h 574573"/>
              <a:gd name="connsiteX50" fmla="*/ 358130 w 639835"/>
              <a:gd name="connsiteY50" fmla="*/ 76307 h 574573"/>
              <a:gd name="connsiteX51" fmla="*/ 319916 w 639835"/>
              <a:gd name="connsiteY51" fmla="*/ 38105 h 574573"/>
              <a:gd name="connsiteX52" fmla="*/ 319909 w 639835"/>
              <a:gd name="connsiteY52" fmla="*/ 0 h 574573"/>
              <a:gd name="connsiteX53" fmla="*/ 322132 w 639835"/>
              <a:gd name="connsiteY53" fmla="*/ 114 h 574573"/>
              <a:gd name="connsiteX54" fmla="*/ 322132 w 639835"/>
              <a:gd name="connsiteY54" fmla="*/ 108 h 574573"/>
              <a:gd name="connsiteX55" fmla="*/ 396224 w 639835"/>
              <a:gd name="connsiteY55" fmla="*/ 76308 h 574573"/>
              <a:gd name="connsiteX56" fmla="*/ 338960 w 639835"/>
              <a:gd name="connsiteY56" fmla="*/ 150120 h 574573"/>
              <a:gd name="connsiteX57" fmla="*/ 338960 w 639835"/>
              <a:gd name="connsiteY57" fmla="*/ 195726 h 574573"/>
              <a:gd name="connsiteX58" fmla="*/ 486838 w 639835"/>
              <a:gd name="connsiteY58" fmla="*/ 361474 h 574573"/>
              <a:gd name="connsiteX59" fmla="*/ 486699 w 639835"/>
              <a:gd name="connsiteY59" fmla="*/ 364179 h 574573"/>
              <a:gd name="connsiteX60" fmla="*/ 486699 w 639835"/>
              <a:gd name="connsiteY60" fmla="*/ 364178 h 574573"/>
              <a:gd name="connsiteX61" fmla="*/ 322132 w 639835"/>
              <a:gd name="connsiteY61" fmla="*/ 364178 h 574573"/>
              <a:gd name="connsiteX62" fmla="*/ 322132 w 639835"/>
              <a:gd name="connsiteY62" fmla="*/ 364179 h 574573"/>
              <a:gd name="connsiteX63" fmla="*/ 486699 w 639835"/>
              <a:gd name="connsiteY63" fmla="*/ 364179 h 574573"/>
              <a:gd name="connsiteX64" fmla="*/ 474291 w 639835"/>
              <a:gd name="connsiteY64" fmla="*/ 424757 h 574573"/>
              <a:gd name="connsiteX65" fmla="*/ 509152 w 639835"/>
              <a:gd name="connsiteY65" fmla="*/ 444899 h 574573"/>
              <a:gd name="connsiteX66" fmla="*/ 601697 w 639835"/>
              <a:gd name="connsiteY66" fmla="*/ 432199 h 574573"/>
              <a:gd name="connsiteX67" fmla="*/ 629624 w 639835"/>
              <a:gd name="connsiteY67" fmla="*/ 536441 h 574573"/>
              <a:gd name="connsiteX68" fmla="*/ 563419 w 639835"/>
              <a:gd name="connsiteY68" fmla="*/ 574566 h 574573"/>
              <a:gd name="connsiteX69" fmla="*/ 525395 w 639835"/>
              <a:gd name="connsiteY69" fmla="*/ 564368 h 574573"/>
              <a:gd name="connsiteX70" fmla="*/ 489835 w 639835"/>
              <a:gd name="connsiteY70" fmla="*/ 518026 h 574573"/>
              <a:gd name="connsiteX71" fmla="*/ 490077 w 639835"/>
              <a:gd name="connsiteY71" fmla="*/ 477856 h 574573"/>
              <a:gd name="connsiteX72" fmla="*/ 455787 w 639835"/>
              <a:gd name="connsiteY72" fmla="*/ 458069 h 574573"/>
              <a:gd name="connsiteX73" fmla="*/ 322132 w 639835"/>
              <a:gd name="connsiteY73" fmla="*/ 528249 h 574573"/>
              <a:gd name="connsiteX74" fmla="*/ 322132 w 639835"/>
              <a:gd name="connsiteY74" fmla="*/ 364185 h 574573"/>
              <a:gd name="connsiteX75" fmla="*/ 322129 w 639835"/>
              <a:gd name="connsiteY75" fmla="*/ 364185 h 574573"/>
              <a:gd name="connsiteX76" fmla="*/ 322129 w 639835"/>
              <a:gd name="connsiteY76" fmla="*/ 528244 h 574573"/>
              <a:gd name="connsiteX77" fmla="*/ 319907 w 639835"/>
              <a:gd name="connsiteY77" fmla="*/ 528383 h 574573"/>
              <a:gd name="connsiteX78" fmla="*/ 184042 w 639835"/>
              <a:gd name="connsiteY78" fmla="*/ 458063 h 574573"/>
              <a:gd name="connsiteX79" fmla="*/ 149752 w 639835"/>
              <a:gd name="connsiteY79" fmla="*/ 477863 h 574573"/>
              <a:gd name="connsiteX80" fmla="*/ 149993 w 639835"/>
              <a:gd name="connsiteY80" fmla="*/ 518033 h 574573"/>
              <a:gd name="connsiteX81" fmla="*/ 114446 w 639835"/>
              <a:gd name="connsiteY81" fmla="*/ 564362 h 574573"/>
              <a:gd name="connsiteX82" fmla="*/ 76422 w 639835"/>
              <a:gd name="connsiteY82" fmla="*/ 574573 h 574573"/>
              <a:gd name="connsiteX83" fmla="*/ 10205 w 639835"/>
              <a:gd name="connsiteY83" fmla="*/ 536435 h 574573"/>
              <a:gd name="connsiteX84" fmla="*/ 38132 w 639835"/>
              <a:gd name="connsiteY84" fmla="*/ 432206 h 574573"/>
              <a:gd name="connsiteX85" fmla="*/ 38132 w 639835"/>
              <a:gd name="connsiteY85" fmla="*/ 432194 h 574573"/>
              <a:gd name="connsiteX86" fmla="*/ 130677 w 639835"/>
              <a:gd name="connsiteY86" fmla="*/ 444881 h 574573"/>
              <a:gd name="connsiteX87" fmla="*/ 165538 w 639835"/>
              <a:gd name="connsiteY87" fmla="*/ 424751 h 574573"/>
              <a:gd name="connsiteX88" fmla="*/ 153143 w 639835"/>
              <a:gd name="connsiteY88" fmla="*/ 364185 h 574573"/>
              <a:gd name="connsiteX89" fmla="*/ 153133 w 639835"/>
              <a:gd name="connsiteY89" fmla="*/ 364185 h 574573"/>
              <a:gd name="connsiteX90" fmla="*/ 153006 w 639835"/>
              <a:gd name="connsiteY90" fmla="*/ 361480 h 574573"/>
              <a:gd name="connsiteX91" fmla="*/ 300859 w 639835"/>
              <a:gd name="connsiteY91" fmla="*/ 195732 h 574573"/>
              <a:gd name="connsiteX92" fmla="*/ 300859 w 639835"/>
              <a:gd name="connsiteY92" fmla="*/ 150114 h 574573"/>
              <a:gd name="connsiteX93" fmla="*/ 243608 w 639835"/>
              <a:gd name="connsiteY93" fmla="*/ 76314 h 574573"/>
              <a:gd name="connsiteX94" fmla="*/ 319909 w 639835"/>
              <a:gd name="connsiteY94" fmla="*/ 0 h 57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639835" h="574573">
                <a:moveTo>
                  <a:pt x="86178" y="461370"/>
                </a:moveTo>
                <a:cubicBezTo>
                  <a:pt x="76322" y="458741"/>
                  <a:pt x="66023" y="460100"/>
                  <a:pt x="57183" y="465193"/>
                </a:cubicBezTo>
                <a:cubicBezTo>
                  <a:pt x="38946" y="475721"/>
                  <a:pt x="32672" y="499140"/>
                  <a:pt x="43201" y="517390"/>
                </a:cubicBezTo>
                <a:cubicBezTo>
                  <a:pt x="53729" y="535627"/>
                  <a:pt x="77161" y="541901"/>
                  <a:pt x="95398" y="531372"/>
                </a:cubicBezTo>
                <a:cubicBezTo>
                  <a:pt x="104224" y="526267"/>
                  <a:pt x="110549" y="518025"/>
                  <a:pt x="113190" y="508170"/>
                </a:cubicBezTo>
                <a:cubicBezTo>
                  <a:pt x="115832" y="498327"/>
                  <a:pt x="114486" y="488015"/>
                  <a:pt x="109380" y="479188"/>
                </a:cubicBezTo>
                <a:cubicBezTo>
                  <a:pt x="104275" y="470336"/>
                  <a:pt x="96033" y="464012"/>
                  <a:pt x="86178" y="461370"/>
                </a:cubicBezTo>
                <a:close/>
                <a:moveTo>
                  <a:pt x="563602" y="460082"/>
                </a:moveTo>
                <a:cubicBezTo>
                  <a:pt x="550394" y="460082"/>
                  <a:pt x="537529" y="466940"/>
                  <a:pt x="530455" y="479183"/>
                </a:cubicBezTo>
                <a:cubicBezTo>
                  <a:pt x="525362" y="488009"/>
                  <a:pt x="523990" y="498309"/>
                  <a:pt x="526645" y="508164"/>
                </a:cubicBezTo>
                <a:cubicBezTo>
                  <a:pt x="529286" y="518032"/>
                  <a:pt x="535598" y="526262"/>
                  <a:pt x="544450" y="531367"/>
                </a:cubicBezTo>
                <a:lnTo>
                  <a:pt x="544450" y="531380"/>
                </a:lnTo>
                <a:cubicBezTo>
                  <a:pt x="562700" y="541908"/>
                  <a:pt x="586106" y="535634"/>
                  <a:pt x="596634" y="517384"/>
                </a:cubicBezTo>
                <a:cubicBezTo>
                  <a:pt x="607163" y="499134"/>
                  <a:pt x="600889" y="475728"/>
                  <a:pt x="582639" y="465200"/>
                </a:cubicBezTo>
                <a:cubicBezTo>
                  <a:pt x="576645" y="461733"/>
                  <a:pt x="570079" y="460082"/>
                  <a:pt x="563602" y="460082"/>
                </a:cubicBezTo>
                <a:close/>
                <a:moveTo>
                  <a:pt x="300863" y="442176"/>
                </a:moveTo>
                <a:cubicBezTo>
                  <a:pt x="276199" y="444348"/>
                  <a:pt x="253644" y="450406"/>
                  <a:pt x="236334" y="459308"/>
                </a:cubicBezTo>
                <a:cubicBezTo>
                  <a:pt x="254279" y="474650"/>
                  <a:pt x="276466" y="485077"/>
                  <a:pt x="300863" y="488721"/>
                </a:cubicBezTo>
                <a:close/>
                <a:moveTo>
                  <a:pt x="338963" y="441973"/>
                </a:moveTo>
                <a:lnTo>
                  <a:pt x="338963" y="488722"/>
                </a:lnTo>
                <a:cubicBezTo>
                  <a:pt x="363728" y="485026"/>
                  <a:pt x="386182" y="474320"/>
                  <a:pt x="404254" y="458610"/>
                </a:cubicBezTo>
                <a:cubicBezTo>
                  <a:pt x="386550" y="449847"/>
                  <a:pt x="363614" y="443929"/>
                  <a:pt x="338963" y="441973"/>
                </a:cubicBezTo>
                <a:close/>
                <a:moveTo>
                  <a:pt x="192671" y="380523"/>
                </a:moveTo>
                <a:cubicBezTo>
                  <a:pt x="195338" y="398405"/>
                  <a:pt x="201663" y="415092"/>
                  <a:pt x="210908" y="429786"/>
                </a:cubicBezTo>
                <a:cubicBezTo>
                  <a:pt x="234721" y="415689"/>
                  <a:pt x="266395" y="406495"/>
                  <a:pt x="300862" y="403891"/>
                </a:cubicBezTo>
                <a:lnTo>
                  <a:pt x="300862" y="380523"/>
                </a:lnTo>
                <a:close/>
                <a:moveTo>
                  <a:pt x="338963" y="380520"/>
                </a:moveTo>
                <a:lnTo>
                  <a:pt x="338963" y="403748"/>
                </a:lnTo>
                <a:cubicBezTo>
                  <a:pt x="373710" y="406034"/>
                  <a:pt x="405346" y="414886"/>
                  <a:pt x="429489" y="428869"/>
                </a:cubicBezTo>
                <a:cubicBezTo>
                  <a:pt x="438429" y="414378"/>
                  <a:pt x="444551" y="398033"/>
                  <a:pt x="447167" y="380520"/>
                </a:cubicBezTo>
                <a:close/>
                <a:moveTo>
                  <a:pt x="210057" y="294545"/>
                </a:moveTo>
                <a:cubicBezTo>
                  <a:pt x="201282" y="308909"/>
                  <a:pt x="195262" y="325101"/>
                  <a:pt x="192671" y="342424"/>
                </a:cubicBezTo>
                <a:lnTo>
                  <a:pt x="300862" y="342424"/>
                </a:lnTo>
                <a:lnTo>
                  <a:pt x="300862" y="319551"/>
                </a:lnTo>
                <a:cubicBezTo>
                  <a:pt x="266026" y="317329"/>
                  <a:pt x="234289" y="308515"/>
                  <a:pt x="210057" y="294545"/>
                </a:cubicBezTo>
                <a:close/>
                <a:moveTo>
                  <a:pt x="428930" y="293161"/>
                </a:moveTo>
                <a:cubicBezTo>
                  <a:pt x="405155" y="307385"/>
                  <a:pt x="373507" y="316719"/>
                  <a:pt x="338963" y="319386"/>
                </a:cubicBezTo>
                <a:lnTo>
                  <a:pt x="338963" y="342424"/>
                </a:lnTo>
                <a:lnTo>
                  <a:pt x="447167" y="342424"/>
                </a:lnTo>
                <a:cubicBezTo>
                  <a:pt x="444500" y="324543"/>
                  <a:pt x="438175" y="307868"/>
                  <a:pt x="428930" y="293161"/>
                </a:cubicBezTo>
                <a:close/>
                <a:moveTo>
                  <a:pt x="300863" y="234232"/>
                </a:moveTo>
                <a:cubicBezTo>
                  <a:pt x="275908" y="237953"/>
                  <a:pt x="253302" y="248799"/>
                  <a:pt x="235166" y="264712"/>
                </a:cubicBezTo>
                <a:cubicBezTo>
                  <a:pt x="252984" y="273500"/>
                  <a:pt x="276060" y="279457"/>
                  <a:pt x="300863" y="281374"/>
                </a:cubicBezTo>
                <a:close/>
                <a:moveTo>
                  <a:pt x="338961" y="234229"/>
                </a:moveTo>
                <a:lnTo>
                  <a:pt x="338961" y="281067"/>
                </a:lnTo>
                <a:cubicBezTo>
                  <a:pt x="363701" y="278831"/>
                  <a:pt x="386307" y="272710"/>
                  <a:pt x="403579" y="263718"/>
                </a:cubicBezTo>
                <a:cubicBezTo>
                  <a:pt x="385621" y="248326"/>
                  <a:pt x="363409" y="237874"/>
                  <a:pt x="338961" y="234229"/>
                </a:cubicBezTo>
                <a:close/>
                <a:moveTo>
                  <a:pt x="319916" y="38105"/>
                </a:moveTo>
                <a:cubicBezTo>
                  <a:pt x="298859" y="38105"/>
                  <a:pt x="281714" y="55237"/>
                  <a:pt x="281714" y="76307"/>
                </a:cubicBezTo>
                <a:cubicBezTo>
                  <a:pt x="281714" y="97376"/>
                  <a:pt x="298859" y="114508"/>
                  <a:pt x="319916" y="114508"/>
                </a:cubicBezTo>
                <a:cubicBezTo>
                  <a:pt x="340985" y="114508"/>
                  <a:pt x="358130" y="97376"/>
                  <a:pt x="358130" y="76307"/>
                </a:cubicBezTo>
                <a:cubicBezTo>
                  <a:pt x="358130" y="55237"/>
                  <a:pt x="340985" y="38105"/>
                  <a:pt x="319916" y="38105"/>
                </a:cubicBezTo>
                <a:close/>
                <a:moveTo>
                  <a:pt x="319909" y="0"/>
                </a:moveTo>
                <a:cubicBezTo>
                  <a:pt x="320659" y="0"/>
                  <a:pt x="321383" y="102"/>
                  <a:pt x="322132" y="114"/>
                </a:cubicBezTo>
                <a:lnTo>
                  <a:pt x="322132" y="108"/>
                </a:lnTo>
                <a:cubicBezTo>
                  <a:pt x="363178" y="1302"/>
                  <a:pt x="396224" y="34982"/>
                  <a:pt x="396224" y="76308"/>
                </a:cubicBezTo>
                <a:cubicBezTo>
                  <a:pt x="396224" y="111792"/>
                  <a:pt x="371840" y="141624"/>
                  <a:pt x="338960" y="150120"/>
                </a:cubicBezTo>
                <a:lnTo>
                  <a:pt x="338960" y="195726"/>
                </a:lnTo>
                <a:cubicBezTo>
                  <a:pt x="422056" y="205226"/>
                  <a:pt x="486838" y="275876"/>
                  <a:pt x="486838" y="361474"/>
                </a:cubicBezTo>
                <a:cubicBezTo>
                  <a:pt x="486838" y="362376"/>
                  <a:pt x="486711" y="363277"/>
                  <a:pt x="486699" y="364179"/>
                </a:cubicBezTo>
                <a:lnTo>
                  <a:pt x="486699" y="364178"/>
                </a:lnTo>
                <a:lnTo>
                  <a:pt x="322132" y="364178"/>
                </a:lnTo>
                <a:lnTo>
                  <a:pt x="322132" y="364179"/>
                </a:lnTo>
                <a:lnTo>
                  <a:pt x="486699" y="364179"/>
                </a:lnTo>
                <a:lnTo>
                  <a:pt x="474291" y="424757"/>
                </a:lnTo>
                <a:lnTo>
                  <a:pt x="509152" y="444899"/>
                </a:lnTo>
                <a:cubicBezTo>
                  <a:pt x="532939" y="420668"/>
                  <a:pt x="570963" y="414470"/>
                  <a:pt x="601697" y="432199"/>
                </a:cubicBezTo>
                <a:cubicBezTo>
                  <a:pt x="638133" y="453243"/>
                  <a:pt x="650668" y="500005"/>
                  <a:pt x="629624" y="536441"/>
                </a:cubicBezTo>
                <a:cubicBezTo>
                  <a:pt x="615515" y="560888"/>
                  <a:pt x="589810" y="574566"/>
                  <a:pt x="563419" y="574566"/>
                </a:cubicBezTo>
                <a:cubicBezTo>
                  <a:pt x="550478" y="574566"/>
                  <a:pt x="537372" y="571290"/>
                  <a:pt x="525395" y="564368"/>
                </a:cubicBezTo>
                <a:cubicBezTo>
                  <a:pt x="507743" y="554170"/>
                  <a:pt x="495119" y="537723"/>
                  <a:pt x="489835" y="518026"/>
                </a:cubicBezTo>
                <a:cubicBezTo>
                  <a:pt x="486254" y="504653"/>
                  <a:pt x="486445" y="490873"/>
                  <a:pt x="490077" y="477856"/>
                </a:cubicBezTo>
                <a:lnTo>
                  <a:pt x="455787" y="458069"/>
                </a:lnTo>
                <a:cubicBezTo>
                  <a:pt x="425904" y="499966"/>
                  <a:pt x="377237" y="527513"/>
                  <a:pt x="322132" y="528249"/>
                </a:cubicBezTo>
                <a:lnTo>
                  <a:pt x="322132" y="364185"/>
                </a:lnTo>
                <a:lnTo>
                  <a:pt x="322129" y="364185"/>
                </a:lnTo>
                <a:lnTo>
                  <a:pt x="322129" y="528244"/>
                </a:lnTo>
                <a:cubicBezTo>
                  <a:pt x="321380" y="528256"/>
                  <a:pt x="320656" y="528383"/>
                  <a:pt x="319907" y="528383"/>
                </a:cubicBezTo>
                <a:cubicBezTo>
                  <a:pt x="263874" y="528383"/>
                  <a:pt x="214319" y="500545"/>
                  <a:pt x="184042" y="458063"/>
                </a:cubicBezTo>
                <a:lnTo>
                  <a:pt x="149752" y="477863"/>
                </a:lnTo>
                <a:cubicBezTo>
                  <a:pt x="153384" y="490868"/>
                  <a:pt x="153588" y="504647"/>
                  <a:pt x="149993" y="518033"/>
                </a:cubicBezTo>
                <a:cubicBezTo>
                  <a:pt x="144710" y="537731"/>
                  <a:pt x="132086" y="554164"/>
                  <a:pt x="114446" y="564362"/>
                </a:cubicBezTo>
                <a:cubicBezTo>
                  <a:pt x="102457" y="571284"/>
                  <a:pt x="89351" y="574573"/>
                  <a:pt x="76422" y="574573"/>
                </a:cubicBezTo>
                <a:cubicBezTo>
                  <a:pt x="50019" y="574573"/>
                  <a:pt x="24327" y="560895"/>
                  <a:pt x="10205" y="536435"/>
                </a:cubicBezTo>
                <a:cubicBezTo>
                  <a:pt x="-10827" y="499999"/>
                  <a:pt x="1696" y="453237"/>
                  <a:pt x="38132" y="432206"/>
                </a:cubicBezTo>
                <a:lnTo>
                  <a:pt x="38132" y="432194"/>
                </a:lnTo>
                <a:cubicBezTo>
                  <a:pt x="68879" y="414464"/>
                  <a:pt x="106890" y="420675"/>
                  <a:pt x="130677" y="444881"/>
                </a:cubicBezTo>
                <a:lnTo>
                  <a:pt x="165538" y="424751"/>
                </a:lnTo>
                <a:cubicBezTo>
                  <a:pt x="157829" y="406006"/>
                  <a:pt x="153486" y="385585"/>
                  <a:pt x="153143" y="364185"/>
                </a:cubicBezTo>
                <a:lnTo>
                  <a:pt x="153133" y="364185"/>
                </a:lnTo>
                <a:cubicBezTo>
                  <a:pt x="153120" y="363271"/>
                  <a:pt x="153006" y="362382"/>
                  <a:pt x="153006" y="361480"/>
                </a:cubicBezTo>
                <a:cubicBezTo>
                  <a:pt x="153006" y="275882"/>
                  <a:pt x="217776" y="205219"/>
                  <a:pt x="300859" y="195732"/>
                </a:cubicBezTo>
                <a:lnTo>
                  <a:pt x="300859" y="150114"/>
                </a:lnTo>
                <a:cubicBezTo>
                  <a:pt x="267992" y="141618"/>
                  <a:pt x="243608" y="111798"/>
                  <a:pt x="243608" y="76314"/>
                </a:cubicBezTo>
                <a:cubicBezTo>
                  <a:pt x="243608" y="34239"/>
                  <a:pt x="277847" y="0"/>
                  <a:pt x="319909"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31" name="Freeform 30">
            <a:extLst>
              <a:ext uri="{FF2B5EF4-FFF2-40B4-BE49-F238E27FC236}">
                <a16:creationId xmlns:a16="http://schemas.microsoft.com/office/drawing/2014/main" xmlns="" id="{99402732-232C-F643-9A9C-42A801F01A5E}"/>
              </a:ext>
            </a:extLst>
          </p:cNvPr>
          <p:cNvSpPr/>
          <p:nvPr/>
        </p:nvSpPr>
        <p:spPr>
          <a:xfrm>
            <a:off x="11292818" y="1978133"/>
            <a:ext cx="622757" cy="457772"/>
          </a:xfrm>
          <a:custGeom>
            <a:avLst/>
            <a:gdLst>
              <a:gd name="connsiteX0" fmla="*/ 155022 w 622757"/>
              <a:gd name="connsiteY0" fmla="*/ 191010 h 457772"/>
              <a:gd name="connsiteX1" fmla="*/ 153942 w 622757"/>
              <a:gd name="connsiteY1" fmla="*/ 191074 h 457772"/>
              <a:gd name="connsiteX2" fmla="*/ 152101 w 622757"/>
              <a:gd name="connsiteY2" fmla="*/ 191023 h 457772"/>
              <a:gd name="connsiteX3" fmla="*/ 152050 w 622757"/>
              <a:gd name="connsiteY3" fmla="*/ 191023 h 457772"/>
              <a:gd name="connsiteX4" fmla="*/ 108921 w 622757"/>
              <a:gd name="connsiteY4" fmla="*/ 235727 h 457772"/>
              <a:gd name="connsiteX5" fmla="*/ 126688 w 622757"/>
              <a:gd name="connsiteY5" fmla="*/ 303164 h 457772"/>
              <a:gd name="connsiteX6" fmla="*/ 135235 w 622757"/>
              <a:gd name="connsiteY6" fmla="*/ 310454 h 457772"/>
              <a:gd name="connsiteX7" fmla="*/ 133013 w 622757"/>
              <a:gd name="connsiteY7" fmla="*/ 321439 h 457772"/>
              <a:gd name="connsiteX8" fmla="*/ 131870 w 622757"/>
              <a:gd name="connsiteY8" fmla="*/ 326163 h 457772"/>
              <a:gd name="connsiteX9" fmla="*/ 131463 w 622757"/>
              <a:gd name="connsiteY9" fmla="*/ 327662 h 457772"/>
              <a:gd name="connsiteX10" fmla="*/ 112858 w 622757"/>
              <a:gd name="connsiteY10" fmla="*/ 362054 h 457772"/>
              <a:gd name="connsiteX11" fmla="*/ 55987 w 622757"/>
              <a:gd name="connsiteY11" fmla="*/ 394921 h 457772"/>
              <a:gd name="connsiteX12" fmla="*/ 38639 w 622757"/>
              <a:gd name="connsiteY12" fmla="*/ 420080 h 457772"/>
              <a:gd name="connsiteX13" fmla="*/ 267747 w 622757"/>
              <a:gd name="connsiteY13" fmla="*/ 419661 h 457772"/>
              <a:gd name="connsiteX14" fmla="*/ 250538 w 622757"/>
              <a:gd name="connsiteY14" fmla="*/ 394985 h 457772"/>
              <a:gd name="connsiteX15" fmla="*/ 195560 w 622757"/>
              <a:gd name="connsiteY15" fmla="*/ 363184 h 457772"/>
              <a:gd name="connsiteX16" fmla="*/ 188270 w 622757"/>
              <a:gd name="connsiteY16" fmla="*/ 358358 h 457772"/>
              <a:gd name="connsiteX17" fmla="*/ 174377 w 622757"/>
              <a:gd name="connsiteY17" fmla="*/ 326176 h 457772"/>
              <a:gd name="connsiteX18" fmla="*/ 173183 w 622757"/>
              <a:gd name="connsiteY18" fmla="*/ 320093 h 457772"/>
              <a:gd name="connsiteX19" fmla="*/ 171849 w 622757"/>
              <a:gd name="connsiteY19" fmla="*/ 309869 h 457772"/>
              <a:gd name="connsiteX20" fmla="*/ 179723 w 622757"/>
              <a:gd name="connsiteY20" fmla="*/ 303164 h 457772"/>
              <a:gd name="connsiteX21" fmla="*/ 197592 w 622757"/>
              <a:gd name="connsiteY21" fmla="*/ 236971 h 457772"/>
              <a:gd name="connsiteX22" fmla="*/ 155022 w 622757"/>
              <a:gd name="connsiteY22" fmla="*/ 191010 h 457772"/>
              <a:gd name="connsiteX23" fmla="*/ 303773 w 622757"/>
              <a:gd name="connsiteY23" fmla="*/ 180489 h 457772"/>
              <a:gd name="connsiteX24" fmla="*/ 341873 w 622757"/>
              <a:gd name="connsiteY24" fmla="*/ 180489 h 457772"/>
              <a:gd name="connsiteX25" fmla="*/ 341873 w 622757"/>
              <a:gd name="connsiteY25" fmla="*/ 280794 h 457772"/>
              <a:gd name="connsiteX26" fmla="*/ 303773 w 622757"/>
              <a:gd name="connsiteY26" fmla="*/ 280794 h 457772"/>
              <a:gd name="connsiteX27" fmla="*/ 377522 w 622757"/>
              <a:gd name="connsiteY27" fmla="*/ 142009 h 457772"/>
              <a:gd name="connsiteX28" fmla="*/ 415622 w 622757"/>
              <a:gd name="connsiteY28" fmla="*/ 142009 h 457772"/>
              <a:gd name="connsiteX29" fmla="*/ 415622 w 622757"/>
              <a:gd name="connsiteY29" fmla="*/ 280795 h 457772"/>
              <a:gd name="connsiteX30" fmla="*/ 377522 w 622757"/>
              <a:gd name="connsiteY30" fmla="*/ 280795 h 457772"/>
              <a:gd name="connsiteX31" fmla="*/ 451271 w 622757"/>
              <a:gd name="connsiteY31" fmla="*/ 77454 h 457772"/>
              <a:gd name="connsiteX32" fmla="*/ 489371 w 622757"/>
              <a:gd name="connsiteY32" fmla="*/ 77454 h 457772"/>
              <a:gd name="connsiteX33" fmla="*/ 489371 w 622757"/>
              <a:gd name="connsiteY33" fmla="*/ 280794 h 457772"/>
              <a:gd name="connsiteX34" fmla="*/ 451271 w 622757"/>
              <a:gd name="connsiteY34" fmla="*/ 280794 h 457772"/>
              <a:gd name="connsiteX35" fmla="*/ 54934 w 622757"/>
              <a:gd name="connsiteY35" fmla="*/ 38097 h 457772"/>
              <a:gd name="connsiteX36" fmla="*/ 47263 w 622757"/>
              <a:gd name="connsiteY36" fmla="*/ 45768 h 457772"/>
              <a:gd name="connsiteX37" fmla="*/ 47263 w 622757"/>
              <a:gd name="connsiteY37" fmla="*/ 318653 h 457772"/>
              <a:gd name="connsiteX38" fmla="*/ 54934 w 622757"/>
              <a:gd name="connsiteY38" fmla="*/ 326323 h 457772"/>
              <a:gd name="connsiteX39" fmla="*/ 92551 w 622757"/>
              <a:gd name="connsiteY39" fmla="*/ 326323 h 457772"/>
              <a:gd name="connsiteX40" fmla="*/ 93237 w 622757"/>
              <a:gd name="connsiteY40" fmla="*/ 323504 h 457772"/>
              <a:gd name="connsiteX41" fmla="*/ 70771 w 622757"/>
              <a:gd name="connsiteY41" fmla="*/ 232636 h 457772"/>
              <a:gd name="connsiteX42" fmla="*/ 151441 w 622757"/>
              <a:gd name="connsiteY42" fmla="*/ 152905 h 457772"/>
              <a:gd name="connsiteX43" fmla="*/ 155023 w 622757"/>
              <a:gd name="connsiteY43" fmla="*/ 152905 h 457772"/>
              <a:gd name="connsiteX44" fmla="*/ 235731 w 622757"/>
              <a:gd name="connsiteY44" fmla="*/ 233880 h 457772"/>
              <a:gd name="connsiteX45" fmla="*/ 212998 w 622757"/>
              <a:gd name="connsiteY45" fmla="*/ 323695 h 457772"/>
              <a:gd name="connsiteX46" fmla="*/ 213697 w 622757"/>
              <a:gd name="connsiteY46" fmla="*/ 326323 h 457772"/>
              <a:gd name="connsiteX47" fmla="*/ 576993 w 622757"/>
              <a:gd name="connsiteY47" fmla="*/ 326323 h 457772"/>
              <a:gd name="connsiteX48" fmla="*/ 584664 w 622757"/>
              <a:gd name="connsiteY48" fmla="*/ 318653 h 457772"/>
              <a:gd name="connsiteX49" fmla="*/ 584664 w 622757"/>
              <a:gd name="connsiteY49" fmla="*/ 45768 h 457772"/>
              <a:gd name="connsiteX50" fmla="*/ 576993 w 622757"/>
              <a:gd name="connsiteY50" fmla="*/ 38097 h 457772"/>
              <a:gd name="connsiteX51" fmla="*/ 54940 w 622757"/>
              <a:gd name="connsiteY51" fmla="*/ 0 h 457772"/>
              <a:gd name="connsiteX52" fmla="*/ 576986 w 622757"/>
              <a:gd name="connsiteY52" fmla="*/ 0 h 457772"/>
              <a:gd name="connsiteX53" fmla="*/ 622757 w 622757"/>
              <a:gd name="connsiteY53" fmla="*/ 45771 h 457772"/>
              <a:gd name="connsiteX54" fmla="*/ 622757 w 622757"/>
              <a:gd name="connsiteY54" fmla="*/ 318656 h 457772"/>
              <a:gd name="connsiteX55" fmla="*/ 576986 w 622757"/>
              <a:gd name="connsiteY55" fmla="*/ 364414 h 457772"/>
              <a:gd name="connsiteX56" fmla="*/ 273355 w 622757"/>
              <a:gd name="connsiteY56" fmla="*/ 364414 h 457772"/>
              <a:gd name="connsiteX57" fmla="*/ 306299 w 622757"/>
              <a:gd name="connsiteY57" fmla="*/ 420561 h 457772"/>
              <a:gd name="connsiteX58" fmla="*/ 306400 w 622757"/>
              <a:gd name="connsiteY58" fmla="*/ 422173 h 457772"/>
              <a:gd name="connsiteX59" fmla="*/ 306261 w 622757"/>
              <a:gd name="connsiteY59" fmla="*/ 423774 h 457772"/>
              <a:gd name="connsiteX60" fmla="*/ 269088 w 622757"/>
              <a:gd name="connsiteY60" fmla="*/ 457772 h 457772"/>
              <a:gd name="connsiteX61" fmla="*/ 37325 w 622757"/>
              <a:gd name="connsiteY61" fmla="*/ 457772 h 457772"/>
              <a:gd name="connsiteX62" fmla="*/ 178 w 622757"/>
              <a:gd name="connsiteY62" fmla="*/ 424002 h 457772"/>
              <a:gd name="connsiteX63" fmla="*/ 0 w 622757"/>
              <a:gd name="connsiteY63" fmla="*/ 422326 h 457772"/>
              <a:gd name="connsiteX64" fmla="*/ 127 w 622757"/>
              <a:gd name="connsiteY64" fmla="*/ 420637 h 457772"/>
              <a:gd name="connsiteX65" fmla="*/ 36106 w 622757"/>
              <a:gd name="connsiteY65" fmla="*/ 362344 h 457772"/>
              <a:gd name="connsiteX66" fmla="*/ 38138 w 622757"/>
              <a:gd name="connsiteY66" fmla="*/ 361124 h 457772"/>
              <a:gd name="connsiteX67" fmla="*/ 9157 w 622757"/>
              <a:gd name="connsiteY67" fmla="*/ 318656 h 457772"/>
              <a:gd name="connsiteX68" fmla="*/ 9157 w 622757"/>
              <a:gd name="connsiteY68" fmla="*/ 45771 h 457772"/>
              <a:gd name="connsiteX69" fmla="*/ 54940 w 622757"/>
              <a:gd name="connsiteY69" fmla="*/ 0 h 457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22757" h="457772">
                <a:moveTo>
                  <a:pt x="155022" y="191010"/>
                </a:moveTo>
                <a:lnTo>
                  <a:pt x="153942" y="191074"/>
                </a:lnTo>
                <a:lnTo>
                  <a:pt x="152101" y="191023"/>
                </a:lnTo>
                <a:lnTo>
                  <a:pt x="152050" y="191023"/>
                </a:lnTo>
                <a:cubicBezTo>
                  <a:pt x="139248" y="191023"/>
                  <a:pt x="110889" y="195417"/>
                  <a:pt x="108921" y="235727"/>
                </a:cubicBezTo>
                <a:cubicBezTo>
                  <a:pt x="107409" y="249913"/>
                  <a:pt x="107829" y="287136"/>
                  <a:pt x="126688" y="303164"/>
                </a:cubicBezTo>
                <a:lnTo>
                  <a:pt x="135235" y="310454"/>
                </a:lnTo>
                <a:lnTo>
                  <a:pt x="133013" y="321439"/>
                </a:lnTo>
                <a:cubicBezTo>
                  <a:pt x="132517" y="323839"/>
                  <a:pt x="132238" y="324830"/>
                  <a:pt x="131870" y="326163"/>
                </a:cubicBezTo>
                <a:lnTo>
                  <a:pt x="131463" y="327662"/>
                </a:lnTo>
                <a:cubicBezTo>
                  <a:pt x="128415" y="343689"/>
                  <a:pt x="123958" y="356326"/>
                  <a:pt x="112858" y="362054"/>
                </a:cubicBezTo>
                <a:cubicBezTo>
                  <a:pt x="112871" y="362054"/>
                  <a:pt x="84905" y="377446"/>
                  <a:pt x="55987" y="394921"/>
                </a:cubicBezTo>
                <a:cubicBezTo>
                  <a:pt x="43313" y="402579"/>
                  <a:pt x="39884" y="409221"/>
                  <a:pt x="38639" y="420080"/>
                </a:cubicBezTo>
                <a:lnTo>
                  <a:pt x="267747" y="419661"/>
                </a:lnTo>
                <a:cubicBezTo>
                  <a:pt x="266515" y="408802"/>
                  <a:pt x="263150" y="402503"/>
                  <a:pt x="250538" y="394985"/>
                </a:cubicBezTo>
                <a:cubicBezTo>
                  <a:pt x="226167" y="380253"/>
                  <a:pt x="202761" y="367159"/>
                  <a:pt x="195560" y="363184"/>
                </a:cubicBezTo>
                <a:cubicBezTo>
                  <a:pt x="192766" y="362143"/>
                  <a:pt x="190277" y="360504"/>
                  <a:pt x="188270" y="358358"/>
                </a:cubicBezTo>
                <a:cubicBezTo>
                  <a:pt x="181895" y="352579"/>
                  <a:pt x="177526" y="342521"/>
                  <a:pt x="174377" y="326176"/>
                </a:cubicBezTo>
                <a:cubicBezTo>
                  <a:pt x="173945" y="324627"/>
                  <a:pt x="173564" y="323077"/>
                  <a:pt x="173183" y="320093"/>
                </a:cubicBezTo>
                <a:lnTo>
                  <a:pt x="171849" y="309869"/>
                </a:lnTo>
                <a:lnTo>
                  <a:pt x="179723" y="303164"/>
                </a:lnTo>
                <a:cubicBezTo>
                  <a:pt x="198659" y="287060"/>
                  <a:pt x="198964" y="249024"/>
                  <a:pt x="197592" y="236971"/>
                </a:cubicBezTo>
                <a:cubicBezTo>
                  <a:pt x="195586" y="196827"/>
                  <a:pt x="170071" y="191010"/>
                  <a:pt x="155022" y="191010"/>
                </a:cubicBezTo>
                <a:close/>
                <a:moveTo>
                  <a:pt x="303773" y="180489"/>
                </a:moveTo>
                <a:lnTo>
                  <a:pt x="341873" y="180489"/>
                </a:lnTo>
                <a:lnTo>
                  <a:pt x="341873" y="280794"/>
                </a:lnTo>
                <a:lnTo>
                  <a:pt x="303773" y="280794"/>
                </a:lnTo>
                <a:close/>
                <a:moveTo>
                  <a:pt x="377522" y="142009"/>
                </a:moveTo>
                <a:lnTo>
                  <a:pt x="415622" y="142009"/>
                </a:lnTo>
                <a:lnTo>
                  <a:pt x="415622" y="280795"/>
                </a:lnTo>
                <a:lnTo>
                  <a:pt x="377522" y="280795"/>
                </a:lnTo>
                <a:close/>
                <a:moveTo>
                  <a:pt x="451271" y="77454"/>
                </a:moveTo>
                <a:lnTo>
                  <a:pt x="489371" y="77454"/>
                </a:lnTo>
                <a:lnTo>
                  <a:pt x="489371" y="280794"/>
                </a:lnTo>
                <a:lnTo>
                  <a:pt x="451271" y="280794"/>
                </a:lnTo>
                <a:close/>
                <a:moveTo>
                  <a:pt x="54934" y="38097"/>
                </a:moveTo>
                <a:cubicBezTo>
                  <a:pt x="50705" y="38097"/>
                  <a:pt x="47263" y="41539"/>
                  <a:pt x="47263" y="45768"/>
                </a:cubicBezTo>
                <a:lnTo>
                  <a:pt x="47263" y="318653"/>
                </a:lnTo>
                <a:cubicBezTo>
                  <a:pt x="47263" y="322882"/>
                  <a:pt x="50705" y="326323"/>
                  <a:pt x="54934" y="326323"/>
                </a:cubicBezTo>
                <a:lnTo>
                  <a:pt x="92551" y="326323"/>
                </a:lnTo>
                <a:cubicBezTo>
                  <a:pt x="92767" y="325447"/>
                  <a:pt x="92983" y="324634"/>
                  <a:pt x="93237" y="323504"/>
                </a:cubicBezTo>
                <a:cubicBezTo>
                  <a:pt x="64649" y="289443"/>
                  <a:pt x="70491" y="235125"/>
                  <a:pt x="70771" y="232636"/>
                </a:cubicBezTo>
                <a:cubicBezTo>
                  <a:pt x="73590" y="174114"/>
                  <a:pt x="116008" y="152905"/>
                  <a:pt x="151441" y="152905"/>
                </a:cubicBezTo>
                <a:cubicBezTo>
                  <a:pt x="152813" y="152918"/>
                  <a:pt x="153651" y="152905"/>
                  <a:pt x="155023" y="152905"/>
                </a:cubicBezTo>
                <a:cubicBezTo>
                  <a:pt x="190430" y="152905"/>
                  <a:pt x="232823" y="174114"/>
                  <a:pt x="235731" y="233880"/>
                </a:cubicBezTo>
                <a:cubicBezTo>
                  <a:pt x="235934" y="235239"/>
                  <a:pt x="241789" y="289659"/>
                  <a:pt x="212998" y="323695"/>
                </a:cubicBezTo>
                <a:cubicBezTo>
                  <a:pt x="213252" y="324736"/>
                  <a:pt x="213468" y="325498"/>
                  <a:pt x="213697" y="326323"/>
                </a:cubicBezTo>
                <a:lnTo>
                  <a:pt x="576993" y="326323"/>
                </a:lnTo>
                <a:cubicBezTo>
                  <a:pt x="581222" y="326323"/>
                  <a:pt x="584664" y="322882"/>
                  <a:pt x="584664" y="318653"/>
                </a:cubicBezTo>
                <a:lnTo>
                  <a:pt x="584664" y="45768"/>
                </a:lnTo>
                <a:cubicBezTo>
                  <a:pt x="584664" y="41539"/>
                  <a:pt x="581222" y="38097"/>
                  <a:pt x="576993" y="38097"/>
                </a:cubicBezTo>
                <a:close/>
                <a:moveTo>
                  <a:pt x="54940" y="0"/>
                </a:moveTo>
                <a:lnTo>
                  <a:pt x="576986" y="0"/>
                </a:lnTo>
                <a:cubicBezTo>
                  <a:pt x="602221" y="0"/>
                  <a:pt x="622757" y="20523"/>
                  <a:pt x="622757" y="45771"/>
                </a:cubicBezTo>
                <a:lnTo>
                  <a:pt x="622757" y="318656"/>
                </a:lnTo>
                <a:cubicBezTo>
                  <a:pt x="622757" y="343891"/>
                  <a:pt x="602221" y="364414"/>
                  <a:pt x="576986" y="364414"/>
                </a:cubicBezTo>
                <a:lnTo>
                  <a:pt x="273355" y="364414"/>
                </a:lnTo>
                <a:cubicBezTo>
                  <a:pt x="299745" y="381495"/>
                  <a:pt x="304978" y="402285"/>
                  <a:pt x="306299" y="420561"/>
                </a:cubicBezTo>
                <a:lnTo>
                  <a:pt x="306400" y="422173"/>
                </a:lnTo>
                <a:lnTo>
                  <a:pt x="306261" y="423774"/>
                </a:lnTo>
                <a:cubicBezTo>
                  <a:pt x="304343" y="443154"/>
                  <a:pt x="288366" y="457772"/>
                  <a:pt x="269088" y="457772"/>
                </a:cubicBezTo>
                <a:lnTo>
                  <a:pt x="37325" y="457772"/>
                </a:lnTo>
                <a:cubicBezTo>
                  <a:pt x="18148" y="457772"/>
                  <a:pt x="2172" y="443255"/>
                  <a:pt x="178" y="424002"/>
                </a:cubicBezTo>
                <a:lnTo>
                  <a:pt x="0" y="422326"/>
                </a:lnTo>
                <a:lnTo>
                  <a:pt x="127" y="420637"/>
                </a:lnTo>
                <a:cubicBezTo>
                  <a:pt x="1524" y="401714"/>
                  <a:pt x="6896" y="379984"/>
                  <a:pt x="36106" y="362344"/>
                </a:cubicBezTo>
                <a:cubicBezTo>
                  <a:pt x="36792" y="361937"/>
                  <a:pt x="37465" y="361544"/>
                  <a:pt x="38138" y="361124"/>
                </a:cubicBezTo>
                <a:cubicBezTo>
                  <a:pt x="21196" y="354406"/>
                  <a:pt x="9157" y="337947"/>
                  <a:pt x="9157" y="318656"/>
                </a:cubicBezTo>
                <a:lnTo>
                  <a:pt x="9157" y="45771"/>
                </a:lnTo>
                <a:cubicBezTo>
                  <a:pt x="9157" y="20523"/>
                  <a:pt x="29693" y="0"/>
                  <a:pt x="54940"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cxnSp>
        <p:nvCxnSpPr>
          <p:cNvPr id="15" name="Straight Connector 14">
            <a:extLst>
              <a:ext uri="{FF2B5EF4-FFF2-40B4-BE49-F238E27FC236}">
                <a16:creationId xmlns:a16="http://schemas.microsoft.com/office/drawing/2014/main" xmlns="" id="{03401F56-FB86-CD43-8177-8649B69B9009}"/>
              </a:ext>
            </a:extLst>
          </p:cNvPr>
          <p:cNvCxnSpPr/>
          <p:nvPr/>
        </p:nvCxnSpPr>
        <p:spPr>
          <a:xfrm>
            <a:off x="3544297" y="1902505"/>
            <a:ext cx="0" cy="4807686"/>
          </a:xfrm>
          <a:prstGeom prst="line">
            <a:avLst/>
          </a:prstGeom>
          <a:ln w="12700">
            <a:solidFill>
              <a:srgbClr val="4D4F53"/>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xmlns="" id="{101A83DC-737A-C24E-93A9-B27900D68E82}"/>
              </a:ext>
            </a:extLst>
          </p:cNvPr>
          <p:cNvCxnSpPr/>
          <p:nvPr/>
        </p:nvCxnSpPr>
        <p:spPr>
          <a:xfrm>
            <a:off x="6768258" y="1902505"/>
            <a:ext cx="0" cy="4807686"/>
          </a:xfrm>
          <a:prstGeom prst="line">
            <a:avLst/>
          </a:prstGeom>
          <a:ln w="12700">
            <a:solidFill>
              <a:srgbClr val="4D4F53"/>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xmlns="" id="{7B6F587A-1E34-1548-9BBB-0090F682E936}"/>
              </a:ext>
            </a:extLst>
          </p:cNvPr>
          <p:cNvCxnSpPr/>
          <p:nvPr/>
        </p:nvCxnSpPr>
        <p:spPr>
          <a:xfrm>
            <a:off x="9992218" y="1902505"/>
            <a:ext cx="0" cy="4807686"/>
          </a:xfrm>
          <a:prstGeom prst="line">
            <a:avLst/>
          </a:prstGeom>
          <a:ln w="12700">
            <a:solidFill>
              <a:srgbClr val="4D4F53"/>
            </a:solidFill>
          </a:ln>
          <a:effectLst/>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xmlns="" id="{A284140C-6330-6B48-AC65-0E4A1E38A217}"/>
              </a:ext>
            </a:extLst>
          </p:cNvPr>
          <p:cNvSpPr txBox="1"/>
          <p:nvPr/>
        </p:nvSpPr>
        <p:spPr>
          <a:xfrm>
            <a:off x="10474036" y="-17729"/>
            <a:ext cx="3343564" cy="677108"/>
          </a:xfrm>
          <a:prstGeom prst="rect">
            <a:avLst/>
          </a:prstGeom>
          <a:solidFill>
            <a:srgbClr val="FFFF00"/>
          </a:solidFill>
        </p:spPr>
        <p:txBody>
          <a:bodyPr wrap="square" lIns="91440" tIns="91440" rIns="91440" bIns="91440" rtlCol="0">
            <a:spAutoFit/>
          </a:bodyPr>
          <a:lstStyle/>
          <a:p>
            <a:pPr>
              <a:spcBef>
                <a:spcPts val="1000"/>
              </a:spcBef>
            </a:pPr>
            <a:r>
              <a:rPr lang="en-US" sz="1600" dirty="0">
                <a:solidFill>
                  <a:srgbClr val="FF0000"/>
                </a:solidFill>
                <a:latin typeface="Arial" panose="020B0604020202020204" pitchFamily="34" charset="0"/>
                <a:cs typeface="Arial" panose="020B0604020202020204" pitchFamily="34" charset="0"/>
              </a:rPr>
              <a:t>Confirm your Partner’s eligibility </a:t>
            </a:r>
            <a:r>
              <a:rPr lang="en-US" sz="1600" b="1" dirty="0">
                <a:solidFill>
                  <a:srgbClr val="FF0000"/>
                </a:solidFill>
                <a:latin typeface="Arial" panose="020B0604020202020204" pitchFamily="34" charset="0"/>
                <a:cs typeface="Arial" panose="020B0604020202020204" pitchFamily="34" charset="0"/>
              </a:rPr>
              <a:t>BEFORE</a:t>
            </a:r>
            <a:r>
              <a:rPr lang="en-US" sz="1600" dirty="0">
                <a:solidFill>
                  <a:srgbClr val="FF0000"/>
                </a:solidFill>
                <a:latin typeface="Arial" panose="020B0604020202020204" pitchFamily="34" charset="0"/>
                <a:cs typeface="Arial" panose="020B0604020202020204" pitchFamily="34" charset="0"/>
              </a:rPr>
              <a:t> discussing this asset.</a:t>
            </a:r>
          </a:p>
        </p:txBody>
      </p:sp>
    </p:spTree>
    <p:extLst>
      <p:ext uri="{BB962C8B-B14F-4D97-AF65-F5344CB8AC3E}">
        <p14:creationId xmlns:p14="http://schemas.microsoft.com/office/powerpoint/2010/main" val="3373123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202C48E-DB53-C94E-B800-E05844FB065D}"/>
              </a:ext>
            </a:extLst>
          </p:cNvPr>
          <p:cNvSpPr>
            <a:spLocks noGrp="1"/>
          </p:cNvSpPr>
          <p:nvPr>
            <p:ph type="title"/>
          </p:nvPr>
        </p:nvSpPr>
        <p:spPr/>
        <p:txBody>
          <a:bodyPr/>
          <a:lstStyle/>
          <a:p>
            <a:r>
              <a:rPr lang="en-US" dirty="0"/>
              <a:t>American Express Business Value</a:t>
            </a:r>
          </a:p>
        </p:txBody>
      </p:sp>
      <p:sp>
        <p:nvSpPr>
          <p:cNvPr id="4" name="Text Placeholder 3">
            <a:extLst>
              <a:ext uri="{FF2B5EF4-FFF2-40B4-BE49-F238E27FC236}">
                <a16:creationId xmlns:a16="http://schemas.microsoft.com/office/drawing/2014/main" xmlns="" id="{3A763610-5629-E344-A39D-C137B3D8F6C1}"/>
              </a:ext>
            </a:extLst>
          </p:cNvPr>
          <p:cNvSpPr>
            <a:spLocks noGrp="1"/>
          </p:cNvSpPr>
          <p:nvPr>
            <p:ph type="body" sz="quarter" idx="13"/>
          </p:nvPr>
        </p:nvSpPr>
        <p:spPr>
          <a:xfrm>
            <a:off x="557784" y="1224810"/>
            <a:ext cx="8146099" cy="1667123"/>
          </a:xfrm>
        </p:spPr>
        <p:txBody>
          <a:bodyPr wrap="square">
            <a:spAutoFit/>
          </a:bodyPr>
          <a:lstStyle/>
          <a:p>
            <a:r>
              <a:rPr lang="en-US" sz="2200" b="1" dirty="0">
                <a:solidFill>
                  <a:schemeClr val="accent1"/>
                </a:solidFill>
                <a:latin typeface="+mj-lt"/>
              </a:rPr>
              <a:t>ONLINE FRAUD PREVENTION</a:t>
            </a:r>
          </a:p>
          <a:p>
            <a:pPr indent="-274320">
              <a:spcBef>
                <a:spcPts val="800"/>
              </a:spcBef>
            </a:pPr>
            <a:r>
              <a:rPr lang="en-US" sz="1600" dirty="0">
                <a:solidFill>
                  <a:schemeClr val="accent5"/>
                </a:solidFill>
                <a:latin typeface="Arial" panose="020B0604020202020204" pitchFamily="34" charset="0"/>
              </a:rPr>
              <a:t>American Express </a:t>
            </a:r>
            <a:r>
              <a:rPr lang="en-US" sz="1600" dirty="0" err="1">
                <a:solidFill>
                  <a:schemeClr val="accent5"/>
                </a:solidFill>
                <a:latin typeface="Arial" panose="020B0604020202020204" pitchFamily="34" charset="0"/>
              </a:rPr>
              <a:t>SafeKey</a:t>
            </a:r>
            <a:r>
              <a:rPr lang="en-US" sz="1600" baseline="30000" dirty="0">
                <a:solidFill>
                  <a:schemeClr val="accent5"/>
                </a:solidFill>
                <a:latin typeface="Arial" panose="020B0604020202020204" pitchFamily="34" charset="0"/>
              </a:rPr>
              <a:t>®</a:t>
            </a:r>
            <a:r>
              <a:rPr lang="en-US" sz="1600" dirty="0">
                <a:solidFill>
                  <a:schemeClr val="accent5"/>
                </a:solidFill>
                <a:latin typeface="Arial" panose="020B0604020202020204" pitchFamily="34" charset="0"/>
              </a:rPr>
              <a:t> is a 3-D secure</a:t>
            </a:r>
            <a:r>
              <a:rPr lang="en-US" sz="1600" baseline="30000" dirty="0">
                <a:solidFill>
                  <a:schemeClr val="accent5"/>
                </a:solidFill>
                <a:latin typeface="Arial" panose="020B0604020202020204" pitchFamily="34" charset="0"/>
              </a:rPr>
              <a:t>®</a:t>
            </a:r>
            <a:r>
              <a:rPr lang="en-US" sz="1600" dirty="0">
                <a:solidFill>
                  <a:schemeClr val="accent5"/>
                </a:solidFill>
                <a:latin typeface="Arial" panose="020B0604020202020204" pitchFamily="34" charset="0"/>
              </a:rPr>
              <a:t>10 authentication tool that adds an extra layer of security and helps reduce online fraud by confirming the Card Member’s identity with an additional password. It provides online security that helps to protect businesses.</a:t>
            </a:r>
          </a:p>
          <a:p>
            <a:pPr>
              <a:lnSpc>
                <a:spcPct val="100000"/>
              </a:lnSpc>
              <a:spcBef>
                <a:spcPts val="2000"/>
              </a:spcBef>
            </a:pPr>
            <a:r>
              <a:rPr lang="en-US" sz="1600" b="1" dirty="0">
                <a:latin typeface="Arial" panose="020B0604020202020204" pitchFamily="34" charset="0"/>
                <a:cs typeface="Arial" pitchFamily="34" charset="0"/>
              </a:rPr>
              <a:t>Why Participate?</a:t>
            </a:r>
          </a:p>
        </p:txBody>
      </p:sp>
      <p:sp>
        <p:nvSpPr>
          <p:cNvPr id="12" name="TextBox 11">
            <a:extLst>
              <a:ext uri="{FF2B5EF4-FFF2-40B4-BE49-F238E27FC236}">
                <a16:creationId xmlns:a16="http://schemas.microsoft.com/office/drawing/2014/main" xmlns="" id="{B69F9A4F-D352-F343-9ABF-364A302063DB}"/>
              </a:ext>
            </a:extLst>
          </p:cNvPr>
          <p:cNvSpPr txBox="1"/>
          <p:nvPr/>
        </p:nvSpPr>
        <p:spPr>
          <a:xfrm>
            <a:off x="6186548" y="6269929"/>
            <a:ext cx="4833771" cy="2462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en-US" sz="1600" dirty="0">
                <a:solidFill>
                  <a:schemeClr val="accent1"/>
                </a:solidFill>
                <a:cs typeface="Arial" pitchFamily="34" charset="0"/>
              </a:rPr>
              <a:t>Visit </a:t>
            </a:r>
            <a:r>
              <a:rPr lang="en-US" sz="1600" b="1" dirty="0" err="1">
                <a:solidFill>
                  <a:srgbClr val="002060"/>
                </a:solidFill>
                <a:cs typeface="Arial" pitchFamily="34" charset="0"/>
              </a:rPr>
              <a:t>enroll.amexsafekey.com</a:t>
            </a:r>
            <a:r>
              <a:rPr lang="en-US" sz="1600" b="1" dirty="0">
                <a:solidFill>
                  <a:srgbClr val="002060"/>
                </a:solidFill>
                <a:cs typeface="Arial" pitchFamily="34" charset="0"/>
              </a:rPr>
              <a:t> </a:t>
            </a:r>
            <a:r>
              <a:rPr lang="en-US" sz="1600" dirty="0">
                <a:solidFill>
                  <a:schemeClr val="accent1"/>
                </a:solidFill>
                <a:cs typeface="Arial" pitchFamily="34" charset="0"/>
              </a:rPr>
              <a:t>to enroll in </a:t>
            </a:r>
            <a:r>
              <a:rPr lang="en-US" sz="1600" dirty="0" err="1">
                <a:solidFill>
                  <a:schemeClr val="accent1"/>
                </a:solidFill>
                <a:cs typeface="Arial" pitchFamily="34" charset="0"/>
              </a:rPr>
              <a:t>SafeKey</a:t>
            </a:r>
            <a:r>
              <a:rPr lang="en-US" sz="1600" baseline="30000" dirty="0">
                <a:solidFill>
                  <a:schemeClr val="accent1"/>
                </a:solidFill>
                <a:cs typeface="Arial" pitchFamily="34" charset="0"/>
              </a:rPr>
              <a:t>®</a:t>
            </a:r>
            <a:r>
              <a:rPr lang="en-US" sz="1600" dirty="0">
                <a:solidFill>
                  <a:schemeClr val="accent1"/>
                </a:solidFill>
                <a:cs typeface="Arial" pitchFamily="34" charset="0"/>
              </a:rPr>
              <a:t>.</a:t>
            </a:r>
          </a:p>
        </p:txBody>
      </p:sp>
      <p:sp>
        <p:nvSpPr>
          <p:cNvPr id="21" name="Rectangle 20">
            <a:extLst>
              <a:ext uri="{FF2B5EF4-FFF2-40B4-BE49-F238E27FC236}">
                <a16:creationId xmlns:a16="http://schemas.microsoft.com/office/drawing/2014/main" xmlns="" id="{23591021-AEFF-274F-BD2E-275DA2EB7C4E}"/>
              </a:ext>
            </a:extLst>
          </p:cNvPr>
          <p:cNvSpPr/>
          <p:nvPr/>
        </p:nvSpPr>
        <p:spPr>
          <a:xfrm>
            <a:off x="6186548" y="3020837"/>
            <a:ext cx="7073267" cy="2754600"/>
          </a:xfrm>
          <a:prstGeom prst="rect">
            <a:avLst/>
          </a:prstGeom>
        </p:spPr>
        <p:txBody>
          <a:bodyPr wrap="square" lIns="0" tIns="0" rIns="0" bIns="0">
            <a:spAutoFit/>
          </a:bodyPr>
          <a:lstStyle/>
          <a:p>
            <a:pPr>
              <a:lnSpc>
                <a:spcPct val="100000"/>
              </a:lnSpc>
              <a:spcBef>
                <a:spcPts val="1000"/>
              </a:spcBef>
            </a:pPr>
            <a:r>
              <a:rPr lang="en-US" sz="1400" b="1" dirty="0">
                <a:solidFill>
                  <a:schemeClr val="accent1"/>
                </a:solidFill>
                <a:latin typeface="Arial" panose="020B0604020202020204" pitchFamily="34" charset="0"/>
                <a:cs typeface="Arial" pitchFamily="34" charset="0"/>
              </a:rPr>
              <a:t>Card Member Confidence: </a:t>
            </a:r>
            <a:r>
              <a:rPr lang="en-US" sz="1400" dirty="0">
                <a:solidFill>
                  <a:schemeClr val="accent1"/>
                </a:solidFill>
                <a:latin typeface="Arial" panose="020B0604020202020204" pitchFamily="34" charset="0"/>
                <a:cs typeface="Arial" pitchFamily="34" charset="0"/>
              </a:rPr>
              <a:t>Helps make customers feel more confident shopping online.</a:t>
            </a:r>
          </a:p>
          <a:p>
            <a:pPr marL="173736" indent="-173736">
              <a:lnSpc>
                <a:spcPct val="100000"/>
              </a:lnSpc>
              <a:spcBef>
                <a:spcPts val="600"/>
              </a:spcBef>
              <a:buFont typeface="Arial" panose="020B0604020202020204" pitchFamily="34" charset="0"/>
              <a:buChar char="•"/>
            </a:pPr>
            <a:r>
              <a:rPr lang="en-US" sz="1400" dirty="0">
                <a:solidFill>
                  <a:schemeClr val="accent5"/>
                </a:solidFill>
                <a:latin typeface="Arial" panose="020B0604020202020204" pitchFamily="34" charset="0"/>
                <a:cs typeface="Arial" pitchFamily="34" charset="0"/>
              </a:rPr>
              <a:t>Secure Card Members may increase their online spend.</a:t>
            </a:r>
          </a:p>
          <a:p>
            <a:pPr marL="173736" indent="-173736">
              <a:lnSpc>
                <a:spcPct val="100000"/>
              </a:lnSpc>
              <a:spcBef>
                <a:spcPts val="600"/>
              </a:spcBef>
              <a:buFont typeface="Arial" panose="020B0604020202020204" pitchFamily="34" charset="0"/>
              <a:buChar char="•"/>
            </a:pPr>
            <a:r>
              <a:rPr lang="en-US" sz="1400" dirty="0">
                <a:solidFill>
                  <a:schemeClr val="accent5"/>
                </a:solidFill>
                <a:latin typeface="Arial" panose="020B0604020202020204" pitchFamily="34" charset="0"/>
                <a:cs typeface="Arial" pitchFamily="34" charset="0"/>
              </a:rPr>
              <a:t>Promotes merchant commitment to exceptional customer service.</a:t>
            </a:r>
          </a:p>
          <a:p>
            <a:pPr marL="468630" indent="-285750">
              <a:spcBef>
                <a:spcPts val="600"/>
              </a:spcBef>
              <a:buFont typeface="Arial" panose="020B0604020202020204" pitchFamily="34" charset="0"/>
              <a:buChar char="•"/>
            </a:pPr>
            <a:r>
              <a:rPr lang="en-US" sz="1400" dirty="0">
                <a:solidFill>
                  <a:schemeClr val="accent5"/>
                </a:solidFill>
                <a:latin typeface="Arial" panose="020B0604020202020204" pitchFamily="34" charset="0"/>
                <a:cs typeface="Arial" pitchFamily="34" charset="0"/>
              </a:rPr>
              <a:t>Compliments other American Express anti fraud solutions and tools such as Automated Address Verification (AAV) and Enhanced Authorization (EA) and should be used in conjunction with. </a:t>
            </a:r>
          </a:p>
          <a:p>
            <a:pPr marL="468630" indent="-285750">
              <a:spcBef>
                <a:spcPts val="600"/>
              </a:spcBef>
              <a:buFont typeface="Arial" panose="020B0604020202020204" pitchFamily="34" charset="0"/>
              <a:buChar char="•"/>
            </a:pPr>
            <a:r>
              <a:rPr lang="en-US" sz="1400" dirty="0" err="1">
                <a:solidFill>
                  <a:schemeClr val="accent5"/>
                </a:solidFill>
                <a:latin typeface="Arial" panose="020B0604020202020204" pitchFamily="34" charset="0"/>
                <a:cs typeface="Arial" pitchFamily="34" charset="0"/>
              </a:rPr>
              <a:t>SafeKey</a:t>
            </a:r>
            <a:r>
              <a:rPr lang="en-US" sz="1400" dirty="0">
                <a:solidFill>
                  <a:schemeClr val="accent5"/>
                </a:solidFill>
                <a:latin typeface="Arial" panose="020B0604020202020204" pitchFamily="34" charset="0"/>
                <a:cs typeface="Arial" pitchFamily="34" charset="0"/>
              </a:rPr>
              <a:t> has aligned with industry standards. American Express’s 3-D Secure solution is virtually the same as others in the payment industry.</a:t>
            </a:r>
          </a:p>
          <a:p>
            <a:pPr marL="468630" indent="-285750">
              <a:spcBef>
                <a:spcPts val="600"/>
              </a:spcBef>
              <a:buFont typeface="Arial" panose="020B0604020202020204" pitchFamily="34" charset="0"/>
              <a:buChar char="•"/>
            </a:pPr>
            <a:r>
              <a:rPr lang="en-US" sz="1400" dirty="0" err="1">
                <a:solidFill>
                  <a:schemeClr val="accent5"/>
                </a:solidFill>
                <a:latin typeface="Arial" panose="020B0604020202020204" pitchFamily="34" charset="0"/>
                <a:cs typeface="Arial" pitchFamily="34" charset="0"/>
              </a:rPr>
              <a:t>SafeKey</a:t>
            </a:r>
            <a:r>
              <a:rPr lang="en-US" sz="1400" dirty="0">
                <a:solidFill>
                  <a:schemeClr val="accent5"/>
                </a:solidFill>
                <a:latin typeface="Arial" panose="020B0604020202020204" pitchFamily="34" charset="0"/>
                <a:cs typeface="Arial" pitchFamily="34" charset="0"/>
              </a:rPr>
              <a:t> cannot be enabled for or used to authenticate Card products that are anonymous, like some Prepaid Cards. Refer to the Business and Operational Policies manual Section 7.9 located at </a:t>
            </a:r>
            <a:r>
              <a:rPr lang="en-US" sz="1400" dirty="0">
                <a:solidFill>
                  <a:schemeClr val="accent5"/>
                </a:solidFill>
                <a:latin typeface="Arial" panose="020B0604020202020204" pitchFamily="34" charset="0"/>
                <a:cs typeface="Arial" pitchFamily="34" charset="0"/>
                <a:hlinkClick r:id="rId3" tooltip="americanexpress.com/gns">
                  <a:extLst>
                    <a:ext uri="{A12FA001-AC4F-418D-AE19-62706E023703}">
                      <ahyp:hlinkClr xmlns:ahyp="http://schemas.microsoft.com/office/drawing/2018/hyperlinkcolor" xmlns="" val="tx"/>
                    </a:ext>
                  </a:extLst>
                </a:hlinkClick>
              </a:rPr>
              <a:t>americanexpress.com/gns.</a:t>
            </a:r>
            <a:endParaRPr lang="en-US" sz="1400" dirty="0">
              <a:solidFill>
                <a:schemeClr val="accent5"/>
              </a:solidFill>
              <a:latin typeface="Arial" panose="020B0604020202020204" pitchFamily="34" charset="0"/>
              <a:cs typeface="Arial" pitchFamily="34" charset="0"/>
            </a:endParaRPr>
          </a:p>
        </p:txBody>
      </p:sp>
      <p:sp>
        <p:nvSpPr>
          <p:cNvPr id="22" name="Rectangle 21">
            <a:extLst>
              <a:ext uri="{FF2B5EF4-FFF2-40B4-BE49-F238E27FC236}">
                <a16:creationId xmlns:a16="http://schemas.microsoft.com/office/drawing/2014/main" xmlns="" id="{25DBD06D-6FE9-F24B-AC20-CB94D2003C33}"/>
              </a:ext>
            </a:extLst>
          </p:cNvPr>
          <p:cNvSpPr/>
          <p:nvPr/>
        </p:nvSpPr>
        <p:spPr>
          <a:xfrm>
            <a:off x="557785" y="3020837"/>
            <a:ext cx="4741579" cy="2513509"/>
          </a:xfrm>
          <a:prstGeom prst="rect">
            <a:avLst/>
          </a:prstGeom>
        </p:spPr>
        <p:txBody>
          <a:bodyPr wrap="square" lIns="0" tIns="0" rIns="0" bIns="0">
            <a:spAutoFit/>
          </a:bodyPr>
          <a:lstStyle/>
          <a:p>
            <a:pPr>
              <a:spcBef>
                <a:spcPts val="1000"/>
              </a:spcBef>
            </a:pPr>
            <a:r>
              <a:rPr lang="en-US" sz="1400" b="1" dirty="0">
                <a:solidFill>
                  <a:schemeClr val="accent1"/>
                </a:solidFill>
                <a:cs typeface="Arial" pitchFamily="34" charset="0"/>
              </a:rPr>
              <a:t>Greater Security:</a:t>
            </a:r>
            <a:r>
              <a:rPr lang="en-US" sz="1400" dirty="0">
                <a:solidFill>
                  <a:schemeClr val="accent1"/>
                </a:solidFill>
                <a:cs typeface="Arial" pitchFamily="34" charset="0"/>
              </a:rPr>
              <a:t> Helping to protect businesses from fraud.</a:t>
            </a:r>
          </a:p>
          <a:p>
            <a:pPr>
              <a:lnSpc>
                <a:spcPct val="100000"/>
              </a:lnSpc>
              <a:spcBef>
                <a:spcPts val="1000"/>
              </a:spcBef>
            </a:pPr>
            <a:r>
              <a:rPr lang="en-US" sz="1400" b="1" dirty="0">
                <a:solidFill>
                  <a:schemeClr val="accent1"/>
                </a:solidFill>
                <a:cs typeface="Arial" pitchFamily="34" charset="0"/>
              </a:rPr>
              <a:t>Operational Efficiency: </a:t>
            </a:r>
            <a:r>
              <a:rPr lang="en-US" sz="1400" dirty="0">
                <a:solidFill>
                  <a:schemeClr val="accent1"/>
                </a:solidFill>
                <a:cs typeface="Arial" pitchFamily="34" charset="0"/>
              </a:rPr>
              <a:t>Can help businesses optimize operational efficiency by reducing the costs of fraud. </a:t>
            </a:r>
          </a:p>
          <a:p>
            <a:pPr marL="173736" indent="-173736">
              <a:lnSpc>
                <a:spcPct val="100000"/>
              </a:lnSpc>
              <a:spcBef>
                <a:spcPts val="600"/>
              </a:spcBef>
              <a:buFont typeface="Arial" panose="020B0604020202020204" pitchFamily="34" charset="0"/>
              <a:buChar char="•"/>
            </a:pPr>
            <a:r>
              <a:rPr lang="en-US" sz="1400" dirty="0">
                <a:solidFill>
                  <a:schemeClr val="accent5"/>
                </a:solidFill>
                <a:latin typeface="Arial" panose="020B0604020202020204" pitchFamily="34" charset="0"/>
                <a:cs typeface="Arial" pitchFamily="34" charset="0"/>
              </a:rPr>
              <a:t>May decrease number of chargebacks</a:t>
            </a:r>
          </a:p>
          <a:p>
            <a:pPr marL="173736" indent="-173736">
              <a:lnSpc>
                <a:spcPct val="100000"/>
              </a:lnSpc>
              <a:spcBef>
                <a:spcPts val="600"/>
              </a:spcBef>
              <a:buFont typeface="Arial" panose="020B0604020202020204" pitchFamily="34" charset="0"/>
              <a:buChar char="•"/>
            </a:pPr>
            <a:r>
              <a:rPr lang="en-US" sz="1400" dirty="0">
                <a:solidFill>
                  <a:schemeClr val="accent5"/>
                </a:solidFill>
                <a:latin typeface="Arial" panose="020B0604020202020204" pitchFamily="34" charset="0"/>
                <a:cs typeface="Arial" pitchFamily="34" charset="0"/>
              </a:rPr>
              <a:t>Deter fraudsters by reducing opportunity for fraud online.</a:t>
            </a:r>
          </a:p>
          <a:p>
            <a:pPr marL="173736" indent="-173736">
              <a:lnSpc>
                <a:spcPct val="100000"/>
              </a:lnSpc>
              <a:spcBef>
                <a:spcPts val="600"/>
              </a:spcBef>
              <a:buFont typeface="Arial" panose="020B0604020202020204" pitchFamily="34" charset="0"/>
              <a:buChar char="•"/>
            </a:pPr>
            <a:r>
              <a:rPr lang="en-US" sz="1400" dirty="0">
                <a:solidFill>
                  <a:schemeClr val="accent5"/>
                </a:solidFill>
                <a:latin typeface="Arial" panose="020B0604020202020204" pitchFamily="34" charset="0"/>
                <a:cs typeface="Arial" pitchFamily="34" charset="0"/>
              </a:rPr>
              <a:t>May transfer liability for chargeback losses from applicable transactions to issuing bank with the Fraud Liability Shift (FLS) Policy. That means merchants are not liable for losses on eligible transactions authenticated by the issuing bank in </a:t>
            </a:r>
            <a:r>
              <a:rPr lang="en-US" sz="1400" dirty="0" err="1">
                <a:solidFill>
                  <a:schemeClr val="accent5"/>
                </a:solidFill>
                <a:latin typeface="Arial" panose="020B0604020202020204" pitchFamily="34" charset="0"/>
                <a:cs typeface="Arial" pitchFamily="34" charset="0"/>
              </a:rPr>
              <a:t>SafeKey</a:t>
            </a:r>
            <a:r>
              <a:rPr lang="en-US" sz="1400" dirty="0">
                <a:solidFill>
                  <a:schemeClr val="accent5"/>
                </a:solidFill>
                <a:latin typeface="Arial" panose="020B0604020202020204" pitchFamily="34" charset="0"/>
                <a:cs typeface="Arial" pitchFamily="34" charset="0"/>
              </a:rPr>
              <a:t> enabled markets.</a:t>
            </a:r>
            <a:endParaRPr lang="en-US" sz="1400" b="1" dirty="0">
              <a:solidFill>
                <a:schemeClr val="accent5"/>
              </a:solidFill>
              <a:latin typeface="Arial" panose="020B0604020202020204" pitchFamily="34" charset="0"/>
              <a:cs typeface="Arial" pitchFamily="34" charset="0"/>
            </a:endParaRPr>
          </a:p>
        </p:txBody>
      </p:sp>
      <p:pic>
        <p:nvPicPr>
          <p:cNvPr id="5" name="Picture 4">
            <a:extLst>
              <a:ext uri="{FF2B5EF4-FFF2-40B4-BE49-F238E27FC236}">
                <a16:creationId xmlns:a16="http://schemas.microsoft.com/office/drawing/2014/main" xmlns="" id="{78200835-AA49-8F48-99C7-0F7AAD2076C6}"/>
              </a:ext>
            </a:extLst>
          </p:cNvPr>
          <p:cNvPicPr>
            <a:picLocks noChangeAspect="1"/>
          </p:cNvPicPr>
          <p:nvPr/>
        </p:nvPicPr>
        <p:blipFill>
          <a:blip r:embed="rId4"/>
          <a:stretch>
            <a:fillRect/>
          </a:stretch>
        </p:blipFill>
        <p:spPr>
          <a:xfrm>
            <a:off x="9643327" y="1502471"/>
            <a:ext cx="2857500" cy="1028700"/>
          </a:xfrm>
          <a:prstGeom prst="rect">
            <a:avLst/>
          </a:prstGeom>
        </p:spPr>
      </p:pic>
      <p:sp>
        <p:nvSpPr>
          <p:cNvPr id="9" name="TextBox 8">
            <a:extLst>
              <a:ext uri="{FF2B5EF4-FFF2-40B4-BE49-F238E27FC236}">
                <a16:creationId xmlns:a16="http://schemas.microsoft.com/office/drawing/2014/main" xmlns="" id="{969297D8-E46F-D04F-84D7-00230DDAFC9A}"/>
              </a:ext>
            </a:extLst>
          </p:cNvPr>
          <p:cNvSpPr txBox="1"/>
          <p:nvPr/>
        </p:nvSpPr>
        <p:spPr>
          <a:xfrm>
            <a:off x="10474036" y="-17729"/>
            <a:ext cx="3343564" cy="677108"/>
          </a:xfrm>
          <a:prstGeom prst="rect">
            <a:avLst/>
          </a:prstGeom>
          <a:solidFill>
            <a:srgbClr val="FFFF00"/>
          </a:solidFill>
        </p:spPr>
        <p:txBody>
          <a:bodyPr wrap="square" lIns="91440" tIns="91440" rIns="91440" bIns="91440" rtlCol="0">
            <a:spAutoFit/>
          </a:bodyPr>
          <a:lstStyle/>
          <a:p>
            <a:pPr>
              <a:spcBef>
                <a:spcPts val="1000"/>
              </a:spcBef>
            </a:pPr>
            <a:r>
              <a:rPr lang="en-US" sz="1600" dirty="0">
                <a:solidFill>
                  <a:srgbClr val="FF0000"/>
                </a:solidFill>
                <a:latin typeface="Arial" panose="020B0604020202020204" pitchFamily="34" charset="0"/>
                <a:cs typeface="Arial" panose="020B0604020202020204" pitchFamily="34" charset="0"/>
              </a:rPr>
              <a:t>Confirm your Partner’s eligibility </a:t>
            </a:r>
            <a:r>
              <a:rPr lang="en-US" sz="1600" b="1" dirty="0">
                <a:solidFill>
                  <a:srgbClr val="FF0000"/>
                </a:solidFill>
                <a:latin typeface="Arial" panose="020B0604020202020204" pitchFamily="34" charset="0"/>
                <a:cs typeface="Arial" panose="020B0604020202020204" pitchFamily="34" charset="0"/>
              </a:rPr>
              <a:t>BEFORE</a:t>
            </a:r>
            <a:r>
              <a:rPr lang="en-US" sz="1600" dirty="0">
                <a:solidFill>
                  <a:srgbClr val="FF0000"/>
                </a:solidFill>
                <a:latin typeface="Arial" panose="020B0604020202020204" pitchFamily="34" charset="0"/>
                <a:cs typeface="Arial" panose="020B0604020202020204" pitchFamily="34" charset="0"/>
              </a:rPr>
              <a:t> discussing this asset.</a:t>
            </a:r>
          </a:p>
        </p:txBody>
      </p:sp>
    </p:spTree>
    <p:extLst>
      <p:ext uri="{BB962C8B-B14F-4D97-AF65-F5344CB8AC3E}">
        <p14:creationId xmlns:p14="http://schemas.microsoft.com/office/powerpoint/2010/main" val="1751722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202C48E-DB53-C94E-B800-E05844FB065D}"/>
              </a:ext>
            </a:extLst>
          </p:cNvPr>
          <p:cNvSpPr>
            <a:spLocks noGrp="1"/>
          </p:cNvSpPr>
          <p:nvPr>
            <p:ph type="title"/>
          </p:nvPr>
        </p:nvSpPr>
        <p:spPr>
          <a:xfrm>
            <a:off x="560717" y="391950"/>
            <a:ext cx="12731817" cy="418368"/>
          </a:xfrm>
        </p:spPr>
        <p:txBody>
          <a:bodyPr/>
          <a:lstStyle/>
          <a:p>
            <a:r>
              <a:rPr lang="en-US" dirty="0"/>
              <a:t>American Express Business Value</a:t>
            </a:r>
          </a:p>
        </p:txBody>
      </p:sp>
      <p:sp>
        <p:nvSpPr>
          <p:cNvPr id="4" name="Text Placeholder 3">
            <a:extLst>
              <a:ext uri="{FF2B5EF4-FFF2-40B4-BE49-F238E27FC236}">
                <a16:creationId xmlns:a16="http://schemas.microsoft.com/office/drawing/2014/main" xmlns="" id="{3A763610-5629-E344-A39D-C137B3D8F6C1}"/>
              </a:ext>
            </a:extLst>
          </p:cNvPr>
          <p:cNvSpPr>
            <a:spLocks noGrp="1"/>
          </p:cNvSpPr>
          <p:nvPr>
            <p:ph type="body" sz="quarter" idx="13"/>
          </p:nvPr>
        </p:nvSpPr>
        <p:spPr>
          <a:xfrm>
            <a:off x="531533" y="1224810"/>
            <a:ext cx="3008371" cy="3618426"/>
          </a:xfrm>
        </p:spPr>
        <p:txBody>
          <a:bodyPr wrap="square">
            <a:spAutoFit/>
          </a:bodyPr>
          <a:lstStyle/>
          <a:p>
            <a:r>
              <a:rPr lang="en-US" sz="2200" b="1" dirty="0">
                <a:solidFill>
                  <a:schemeClr val="accent1"/>
                </a:solidFill>
                <a:latin typeface="+mj-lt"/>
              </a:rPr>
              <a:t>B2B PRODUCTS</a:t>
            </a:r>
          </a:p>
          <a:p>
            <a:pPr>
              <a:lnSpc>
                <a:spcPct val="100000"/>
              </a:lnSpc>
              <a:spcBef>
                <a:spcPts val="800"/>
              </a:spcBef>
            </a:pPr>
            <a:r>
              <a:rPr lang="en-US" dirty="0">
                <a:solidFill>
                  <a:schemeClr val="accent5"/>
                </a:solidFill>
                <a:latin typeface="Arial" panose="020B0604020202020204" pitchFamily="34" charset="0"/>
              </a:rPr>
              <a:t>B2B transactions are defined as any exchange of cash, ACH, check or Card between two businesses, and take place across the entire supply chain (i.e. raw materials suppliers, manufacturers, distributors).</a:t>
            </a:r>
          </a:p>
          <a:p>
            <a:pPr>
              <a:lnSpc>
                <a:spcPct val="100000"/>
              </a:lnSpc>
              <a:spcBef>
                <a:spcPts val="800"/>
              </a:spcBef>
            </a:pPr>
            <a:r>
              <a:rPr lang="en-US" dirty="0">
                <a:solidFill>
                  <a:schemeClr val="accent5"/>
                </a:solidFill>
                <a:latin typeface="Arial" panose="020B0604020202020204" pitchFamily="34" charset="0"/>
              </a:rPr>
              <a:t>Accepting OPEN card products for B2B Spend allows merchants to drive loyalty and retention while increase operational efficiencies. Partners and merchants can also become American Express Card Members and benefit from the value of having an American Express B2B product for business.</a:t>
            </a:r>
            <a:endParaRPr lang="en-US" dirty="0">
              <a:solidFill>
                <a:schemeClr val="accent5"/>
              </a:solidFill>
              <a:latin typeface="+mj-lt"/>
            </a:endParaRPr>
          </a:p>
        </p:txBody>
      </p:sp>
      <p:graphicFrame>
        <p:nvGraphicFramePr>
          <p:cNvPr id="27" name="Table 26">
            <a:extLst>
              <a:ext uri="{FF2B5EF4-FFF2-40B4-BE49-F238E27FC236}">
                <a16:creationId xmlns:a16="http://schemas.microsoft.com/office/drawing/2014/main" xmlns="" id="{A5588ACB-FD30-824F-AA71-B72153694668}"/>
              </a:ext>
            </a:extLst>
          </p:cNvPr>
          <p:cNvGraphicFramePr>
            <a:graphicFrameLocks noGrp="1"/>
          </p:cNvGraphicFramePr>
          <p:nvPr>
            <p:extLst>
              <p:ext uri="{D42A27DB-BD31-4B8C-83A1-F6EECF244321}">
                <p14:modId xmlns:p14="http://schemas.microsoft.com/office/powerpoint/2010/main" val="765528443"/>
              </p:ext>
            </p:extLst>
          </p:nvPr>
        </p:nvGraphicFramePr>
        <p:xfrm>
          <a:off x="4041792" y="1790931"/>
          <a:ext cx="9244274" cy="5004072"/>
        </p:xfrm>
        <a:graphic>
          <a:graphicData uri="http://schemas.openxmlformats.org/drawingml/2006/table">
            <a:tbl>
              <a:tblPr firstRow="1" firstCol="1" bandRow="1">
                <a:tableStyleId>{69CF1AB2-1976-4502-BF36-3FF5EA218861}</a:tableStyleId>
              </a:tblPr>
              <a:tblGrid>
                <a:gridCol w="1238492">
                  <a:extLst>
                    <a:ext uri="{9D8B030D-6E8A-4147-A177-3AD203B41FA5}">
                      <a16:colId xmlns:a16="http://schemas.microsoft.com/office/drawing/2014/main" xmlns="" val="20000"/>
                    </a:ext>
                  </a:extLst>
                </a:gridCol>
                <a:gridCol w="2668594">
                  <a:extLst>
                    <a:ext uri="{9D8B030D-6E8A-4147-A177-3AD203B41FA5}">
                      <a16:colId xmlns:a16="http://schemas.microsoft.com/office/drawing/2014/main" xmlns="" val="20001"/>
                    </a:ext>
                  </a:extLst>
                </a:gridCol>
                <a:gridCol w="2668594">
                  <a:extLst>
                    <a:ext uri="{9D8B030D-6E8A-4147-A177-3AD203B41FA5}">
                      <a16:colId xmlns:a16="http://schemas.microsoft.com/office/drawing/2014/main" xmlns="" val="3102311857"/>
                    </a:ext>
                  </a:extLst>
                </a:gridCol>
                <a:gridCol w="2668594">
                  <a:extLst>
                    <a:ext uri="{9D8B030D-6E8A-4147-A177-3AD203B41FA5}">
                      <a16:colId xmlns:a16="http://schemas.microsoft.com/office/drawing/2014/main" xmlns="" val="20002"/>
                    </a:ext>
                  </a:extLst>
                </a:gridCol>
              </a:tblGrid>
              <a:tr h="447312">
                <a:tc>
                  <a:txBody>
                    <a:bodyPr/>
                    <a:lstStyle/>
                    <a:p>
                      <a:pPr marL="91440" marR="0" algn="ctr">
                        <a:spcBef>
                          <a:spcPts val="0"/>
                        </a:spcBef>
                        <a:spcAft>
                          <a:spcPts val="0"/>
                        </a:spcAft>
                      </a:pPr>
                      <a:endParaRPr lang="en-US" sz="1400" b="1" i="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32320" marR="32320" marT="0" marB="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algn="ctr">
                        <a:spcBef>
                          <a:spcPts val="0"/>
                        </a:spcBef>
                        <a:spcAft>
                          <a:spcPts val="0"/>
                        </a:spcAft>
                      </a:pPr>
                      <a:r>
                        <a:rPr lang="en-US" sz="1800" b="0" i="0" dirty="0">
                          <a:solidFill>
                            <a:schemeClr val="bg1"/>
                          </a:solidFill>
                          <a:effectLst/>
                          <a:latin typeface="Cambria" panose="02040503050406030204" pitchFamily="18" charset="0"/>
                        </a:rPr>
                        <a:t>The Plum Card</a:t>
                      </a:r>
                    </a:p>
                  </a:txBody>
                  <a:tcPr marL="32320" marR="3232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91440" marR="0" algn="ctr">
                        <a:spcBef>
                          <a:spcPts val="0"/>
                        </a:spcBef>
                        <a:spcAft>
                          <a:spcPts val="0"/>
                        </a:spcAft>
                      </a:pPr>
                      <a:r>
                        <a:rPr lang="en-US" sz="1800" b="0" i="0" dirty="0">
                          <a:solidFill>
                            <a:schemeClr val="bg1"/>
                          </a:solidFill>
                          <a:effectLst/>
                          <a:latin typeface="Cambria" panose="02040503050406030204" pitchFamily="18" charset="0"/>
                        </a:rPr>
                        <a:t>Charge Cards (Rewards) </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91440" marR="0" algn="ctr">
                        <a:spcBef>
                          <a:spcPts val="0"/>
                        </a:spcBef>
                        <a:spcAft>
                          <a:spcPts val="0"/>
                        </a:spcAft>
                      </a:pPr>
                      <a:r>
                        <a:rPr lang="en-US" sz="1800" b="0" i="0" dirty="0">
                          <a:solidFill>
                            <a:schemeClr val="bg1"/>
                          </a:solidFill>
                          <a:effectLst/>
                          <a:latin typeface="Cambria" panose="02040503050406030204" pitchFamily="18" charset="0"/>
                        </a:rPr>
                        <a:t>Lending/Co-Brands</a:t>
                      </a:r>
                    </a:p>
                  </a:txBody>
                  <a:tcPr marL="0" marR="0" marT="0" marB="0" anchor="ctr">
                    <a:lnL w="9525"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xmlns="" val="10000"/>
                  </a:ext>
                </a:extLst>
              </a:tr>
              <a:tr h="0">
                <a:tc>
                  <a:txBody>
                    <a:bodyPr/>
                    <a:lstStyle/>
                    <a:p>
                      <a:pPr marL="0" marR="0" algn="l">
                        <a:spcBef>
                          <a:spcPts val="600"/>
                        </a:spcBef>
                        <a:spcAft>
                          <a:spcPts val="0"/>
                        </a:spcAft>
                      </a:pPr>
                      <a:r>
                        <a:rPr lang="en-US" sz="1300" b="1" i="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Key Features</a:t>
                      </a:r>
                    </a:p>
                  </a:txBody>
                  <a:tcPr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173736" marR="0" indent="-173736" algn="l">
                        <a:spcBef>
                          <a:spcPts val="600"/>
                        </a:spcBef>
                        <a:spcAft>
                          <a:spcPts val="0"/>
                        </a:spcAft>
                        <a:buFont typeface="Arial" panose="020B0604020202020204" pitchFamily="34" charset="0"/>
                        <a:buChar char="•"/>
                      </a:pP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Flexible cash flow management options:</a:t>
                      </a:r>
                    </a:p>
                    <a:p>
                      <a:pPr marL="365760" marR="0" lvl="1" indent="-173736" algn="l">
                        <a:spcBef>
                          <a:spcPts val="600"/>
                        </a:spcBef>
                        <a:spcAft>
                          <a:spcPts val="0"/>
                        </a:spcAft>
                        <a:buFont typeface="Arial" panose="020B0604020202020204" pitchFamily="34" charset="0"/>
                        <a:buChar char="•"/>
                      </a:pP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Pay in full monthly</a:t>
                      </a:r>
                    </a:p>
                    <a:p>
                      <a:pPr marL="365760" marR="0" lvl="1" indent="-173736" algn="l">
                        <a:spcBef>
                          <a:spcPts val="600"/>
                        </a:spcBef>
                        <a:spcAft>
                          <a:spcPts val="0"/>
                        </a:spcAft>
                        <a:buFont typeface="Arial" panose="020B0604020202020204" pitchFamily="34" charset="0"/>
                        <a:buChar char="•"/>
                      </a:pP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Carry a balance up to 60 days with no interest</a:t>
                      </a:r>
                    </a:p>
                    <a:p>
                      <a:pPr marL="173736" marR="0" indent="-173736" algn="l">
                        <a:spcBef>
                          <a:spcPts val="600"/>
                        </a:spcBef>
                        <a:spcAft>
                          <a:spcPts val="0"/>
                        </a:spcAft>
                        <a:buFont typeface="Arial" panose="020B0604020202020204" pitchFamily="34" charset="0"/>
                        <a:buChar char="•"/>
                      </a:pP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$250 Annual Fee</a:t>
                      </a:r>
                    </a:p>
                  </a:txBody>
                  <a:tcPr marT="91440" marB="91440">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173736" marR="0" lvl="0" indent="-173736" algn="l" defTabSz="609616"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300" b="0" i="0" dirty="0">
                          <a:solidFill>
                            <a:schemeClr val="accent5"/>
                          </a:solidFill>
                          <a:latin typeface="Arial" panose="020B0604020202020204" pitchFamily="34" charset="0"/>
                          <a:cs typeface="BentonSans-Book"/>
                        </a:rPr>
                        <a:t>Pay in full each month</a:t>
                      </a:r>
                    </a:p>
                    <a:p>
                      <a:pPr marL="173736" marR="0" lvl="0" indent="-173736" algn="l" defTabSz="609616"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300" b="0" i="0" dirty="0">
                          <a:solidFill>
                            <a:schemeClr val="accent5"/>
                          </a:solidFill>
                          <a:latin typeface="Arial" panose="020B0604020202020204" pitchFamily="34" charset="0"/>
                          <a:cs typeface="BentonSans-Book"/>
                        </a:rPr>
                        <a:t>Membership Rewards</a:t>
                      </a:r>
                      <a:r>
                        <a:rPr lang="en-US" sz="1300" b="0" i="0" baseline="30000" dirty="0">
                          <a:solidFill>
                            <a:schemeClr val="accent5"/>
                          </a:solidFill>
                          <a:latin typeface="Arial" panose="020B0604020202020204" pitchFamily="34" charset="0"/>
                          <a:cs typeface="BentonSans-Book"/>
                        </a:rPr>
                        <a:t>®</a:t>
                      </a:r>
                      <a:r>
                        <a:rPr lang="en-US" sz="1300" b="0" i="0" dirty="0">
                          <a:solidFill>
                            <a:schemeClr val="accent5"/>
                          </a:solidFill>
                          <a:latin typeface="Arial" panose="020B0604020202020204" pitchFamily="34" charset="0"/>
                          <a:cs typeface="BentonSans-Book"/>
                        </a:rPr>
                        <a:t> to incent spend</a:t>
                      </a:r>
                    </a:p>
                    <a:p>
                      <a:pPr marL="173736" marR="0" lvl="0" indent="-173736" algn="l" defTabSz="609616"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300" b="0" i="0" dirty="0">
                          <a:solidFill>
                            <a:schemeClr val="accent5"/>
                          </a:solidFill>
                          <a:latin typeface="Arial" panose="020B0604020202020204" pitchFamily="34" charset="0"/>
                          <a:cs typeface="BentonSans-Book"/>
                        </a:rPr>
                        <a:t>No pre-set spending limit</a:t>
                      </a:r>
                    </a:p>
                    <a:p>
                      <a:pPr marL="173736" marR="0" lvl="0" indent="-173736" algn="l" defTabSz="609616"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300" b="0" i="0" dirty="0">
                          <a:solidFill>
                            <a:schemeClr val="accent5"/>
                          </a:solidFill>
                          <a:latin typeface="Arial" panose="020B0604020202020204" pitchFamily="34" charset="0"/>
                          <a:cs typeface="BentonSans-Book"/>
                        </a:rPr>
                        <a:t>Annual Fees varying on product</a:t>
                      </a:r>
                    </a:p>
                  </a:txBody>
                  <a:tcPr marR="0" marT="91440" marB="91440">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173736" marR="0" lvl="0" indent="-173736" algn="l" defTabSz="609616"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300" b="0" i="0" dirty="0">
                          <a:solidFill>
                            <a:schemeClr val="accent5"/>
                          </a:solidFill>
                          <a:latin typeface="Arial" panose="020B0604020202020204" pitchFamily="34" charset="0"/>
                          <a:cs typeface="BentonSans-Book"/>
                        </a:rPr>
                        <a:t>Ability to revolve balance</a:t>
                      </a:r>
                    </a:p>
                    <a:p>
                      <a:pPr marL="173736" marR="0" lvl="0" indent="-173736" algn="l" defTabSz="609616"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300" b="0" i="0" dirty="0">
                          <a:solidFill>
                            <a:schemeClr val="accent5"/>
                          </a:solidFill>
                          <a:latin typeface="Arial" panose="020B0604020202020204" pitchFamily="34" charset="0"/>
                          <a:cs typeface="BentonSans-Book"/>
                        </a:rPr>
                        <a:t>Credit lines set by customer </a:t>
                      </a:r>
                    </a:p>
                    <a:p>
                      <a:pPr marL="173736" marR="0" lvl="0" indent="-173736" algn="l" defTabSz="609616"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300" b="0" i="0" dirty="0">
                          <a:solidFill>
                            <a:schemeClr val="accent5"/>
                          </a:solidFill>
                          <a:latin typeface="Arial" panose="020B0604020202020204" pitchFamily="34" charset="0"/>
                          <a:cs typeface="BentonSans-Book"/>
                        </a:rPr>
                        <a:t>Rewards/cash-back by product</a:t>
                      </a:r>
                    </a:p>
                    <a:p>
                      <a:pPr marL="173736" marR="0" lvl="0" indent="-173736" algn="l" defTabSz="609616"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300" b="0" i="0" dirty="0">
                          <a:solidFill>
                            <a:schemeClr val="accent5"/>
                          </a:solidFill>
                          <a:latin typeface="Arial" panose="020B0604020202020204" pitchFamily="34" charset="0"/>
                          <a:cs typeface="BentonSans-Book"/>
                        </a:rPr>
                        <a:t>Mix of No annual fee and Annual fee products</a:t>
                      </a:r>
                    </a:p>
                  </a:txBody>
                  <a:tcPr marR="0"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0">
                <a:tc>
                  <a:txBody>
                    <a:bodyPr/>
                    <a:lstStyle/>
                    <a:p>
                      <a:pPr marL="0" marR="0" algn="l" rtl="0" eaLnBrk="1" fontAlgn="t" latinLnBrk="0" hangingPunct="1">
                        <a:spcBef>
                          <a:spcPts val="600"/>
                        </a:spcBef>
                        <a:spcAft>
                          <a:spcPts val="0"/>
                        </a:spcAft>
                      </a:pPr>
                      <a:r>
                        <a:rPr lang="en-US" sz="1300" b="1" i="0" u="none" strike="noStrike" dirty="0">
                          <a:solidFill>
                            <a:schemeClr val="accent1"/>
                          </a:solidFill>
                          <a:effectLst/>
                          <a:latin typeface="Arial" panose="020B0604020202020204" pitchFamily="34" charset="0"/>
                        </a:rPr>
                        <a:t>Card Member Value Proposition</a:t>
                      </a:r>
                    </a:p>
                  </a:txBody>
                  <a:tcPr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alpha val="20000"/>
                      </a:schemeClr>
                    </a:solidFill>
                  </a:tcPr>
                </a:tc>
                <a:tc>
                  <a:txBody>
                    <a:bodyPr/>
                    <a:lstStyle/>
                    <a:p>
                      <a:pPr marL="173736" marR="0" indent="-173736" algn="l">
                        <a:spcBef>
                          <a:spcPts val="600"/>
                        </a:spcBef>
                        <a:spcAft>
                          <a:spcPts val="0"/>
                        </a:spcAft>
                        <a:buFont typeface="Arial" panose="020B0604020202020204" pitchFamily="34" charset="0"/>
                        <a:buChar char="•"/>
                      </a:pP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Buying capacity</a:t>
                      </a:r>
                    </a:p>
                    <a:p>
                      <a:pPr marL="173736" marR="0" indent="-173736" algn="l">
                        <a:spcBef>
                          <a:spcPts val="600"/>
                        </a:spcBef>
                        <a:spcAft>
                          <a:spcPts val="0"/>
                        </a:spcAft>
                        <a:buFont typeface="Arial" panose="020B0604020202020204" pitchFamily="34" charset="0"/>
                        <a:buChar char="•"/>
                      </a:pP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Flexible payment options:</a:t>
                      </a:r>
                    </a:p>
                    <a:p>
                      <a:pPr marL="365760" marR="0" indent="-173736" algn="l">
                        <a:spcBef>
                          <a:spcPts val="600"/>
                        </a:spcBef>
                        <a:spcAft>
                          <a:spcPts val="0"/>
                        </a:spcAft>
                        <a:buFont typeface="Arial" panose="020B0604020202020204" pitchFamily="34" charset="0"/>
                        <a:buChar char="•"/>
                      </a:pP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1.5% early pay discount</a:t>
                      </a:r>
                    </a:p>
                    <a:p>
                      <a:pPr marL="365760" marR="0" indent="-173736" algn="l">
                        <a:spcBef>
                          <a:spcPts val="600"/>
                        </a:spcBef>
                        <a:spcAft>
                          <a:spcPts val="0"/>
                        </a:spcAft>
                        <a:buFont typeface="Arial" panose="020B0604020202020204" pitchFamily="34" charset="0"/>
                        <a:buChar char="•"/>
                      </a:pP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Extra days to pay: take up to 60 days to pay, without interest</a:t>
                      </a:r>
                    </a:p>
                  </a:txBody>
                  <a:tcPr marT="91440" marB="91440">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alpha val="20000"/>
                      </a:schemeClr>
                    </a:solidFill>
                  </a:tcPr>
                </a:tc>
                <a:tc>
                  <a:txBody>
                    <a:bodyPr/>
                    <a:lstStyle/>
                    <a:p>
                      <a:pPr marL="173736" marR="0" indent="-173736" algn="l">
                        <a:spcBef>
                          <a:spcPts val="600"/>
                        </a:spcBef>
                        <a:spcAft>
                          <a:spcPts val="0"/>
                        </a:spcAft>
                        <a:buFont typeface="Arial" panose="020B0604020202020204" pitchFamily="34" charset="0"/>
                        <a:buChar char="•"/>
                      </a:pP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Buying capacity</a:t>
                      </a:r>
                    </a:p>
                    <a:p>
                      <a:pPr marL="173736" marR="0" indent="-173736" algn="l">
                        <a:spcBef>
                          <a:spcPts val="600"/>
                        </a:spcBef>
                        <a:spcAft>
                          <a:spcPts val="0"/>
                        </a:spcAft>
                        <a:buFont typeface="Arial" panose="020B0604020202020204" pitchFamily="34" charset="0"/>
                        <a:buChar char="•"/>
                      </a:pP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Cash flow management</a:t>
                      </a:r>
                    </a:p>
                    <a:p>
                      <a:pPr marL="173736" marR="0" indent="-173736" algn="l">
                        <a:spcBef>
                          <a:spcPts val="600"/>
                        </a:spcBef>
                        <a:spcAft>
                          <a:spcPts val="0"/>
                        </a:spcAft>
                        <a:buFont typeface="Arial" panose="020B0604020202020204" pitchFamily="34" charset="0"/>
                        <a:buChar char="•"/>
                      </a:pP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Rewards that can be used to:</a:t>
                      </a:r>
                    </a:p>
                    <a:p>
                      <a:pPr marL="365760" marR="0" indent="-173736" algn="l">
                        <a:spcBef>
                          <a:spcPts val="600"/>
                        </a:spcBef>
                        <a:spcAft>
                          <a:spcPts val="0"/>
                        </a:spcAft>
                        <a:buFont typeface="Arial" panose="020B0604020202020204" pitchFamily="34" charset="0"/>
                        <a:buChar char="•"/>
                      </a:pP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Offset business expenses</a:t>
                      </a:r>
                    </a:p>
                    <a:p>
                      <a:pPr marL="365760" marR="0" indent="-173736" algn="l">
                        <a:spcBef>
                          <a:spcPts val="600"/>
                        </a:spcBef>
                        <a:spcAft>
                          <a:spcPts val="0"/>
                        </a:spcAft>
                        <a:buFont typeface="Arial" panose="020B0604020202020204" pitchFamily="34" charset="0"/>
                        <a:buChar char="•"/>
                      </a:pP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Reinvest in the business</a:t>
                      </a:r>
                    </a:p>
                    <a:p>
                      <a:pPr marL="365760" marR="0" indent="-173736" algn="l">
                        <a:spcBef>
                          <a:spcPts val="600"/>
                        </a:spcBef>
                        <a:spcAft>
                          <a:spcPts val="0"/>
                        </a:spcAft>
                        <a:buFont typeface="Arial" panose="020B0604020202020204" pitchFamily="34" charset="0"/>
                        <a:buChar char="•"/>
                      </a:pP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Reward employees/clients</a:t>
                      </a:r>
                    </a:p>
                  </a:txBody>
                  <a:tcPr marR="0" marT="91440" marB="91440">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alpha val="20000"/>
                      </a:schemeClr>
                    </a:solidFill>
                  </a:tcPr>
                </a:tc>
                <a:tc>
                  <a:txBody>
                    <a:bodyPr/>
                    <a:lstStyle/>
                    <a:p>
                      <a:pPr marL="173736" marR="0" indent="-173736" algn="l">
                        <a:spcBef>
                          <a:spcPts val="600"/>
                        </a:spcBef>
                        <a:spcAft>
                          <a:spcPts val="0"/>
                        </a:spcAft>
                        <a:buFont typeface="Arial" panose="020B0604020202020204" pitchFamily="34" charset="0"/>
                        <a:buChar char="•"/>
                      </a:pP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Cash flow management</a:t>
                      </a:r>
                    </a:p>
                    <a:p>
                      <a:pPr marL="173736" marR="0" indent="-173736" algn="l">
                        <a:spcBef>
                          <a:spcPts val="600"/>
                        </a:spcBef>
                        <a:spcAft>
                          <a:spcPts val="0"/>
                        </a:spcAft>
                        <a:buFont typeface="Arial" panose="020B0604020202020204" pitchFamily="34" charset="0"/>
                        <a:buChar char="•"/>
                      </a:pP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Category-based rewards (e.g., bonus points on specific industry spend) and cash-back</a:t>
                      </a:r>
                    </a:p>
                  </a:txBody>
                  <a:tcPr marR="0"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alpha val="20000"/>
                      </a:schemeClr>
                    </a:solidFill>
                  </a:tcPr>
                </a:tc>
                <a:extLst>
                  <a:ext uri="{0D108BD9-81ED-4DB2-BD59-A6C34878D82A}">
                    <a16:rowId xmlns:a16="http://schemas.microsoft.com/office/drawing/2014/main" xmlns="" val="10004"/>
                  </a:ext>
                </a:extLst>
              </a:tr>
              <a:tr h="0">
                <a:tc>
                  <a:txBody>
                    <a:bodyPr/>
                    <a:lstStyle/>
                    <a:p>
                      <a:pPr marL="0" marR="0" algn="l">
                        <a:spcBef>
                          <a:spcPts val="600"/>
                        </a:spcBef>
                        <a:spcAft>
                          <a:spcPts val="0"/>
                        </a:spcAft>
                      </a:pPr>
                      <a:r>
                        <a:rPr lang="en-US" sz="1300" b="1" i="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Select Benefits on All OPEN Cards</a:t>
                      </a:r>
                    </a:p>
                  </a:txBody>
                  <a:tcPr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gridSpan="3">
                  <a:txBody>
                    <a:bodyPr/>
                    <a:lstStyle/>
                    <a:p>
                      <a:pPr marL="173736" marR="0" indent="-173736" algn="l">
                        <a:spcBef>
                          <a:spcPts val="600"/>
                        </a:spcBef>
                        <a:spcAft>
                          <a:spcPts val="0"/>
                        </a:spcAft>
                        <a:buFont typeface="Arial" panose="020B0604020202020204" pitchFamily="34" charset="0"/>
                        <a:buChar char="•"/>
                      </a:pPr>
                      <a:r>
                        <a:rPr lang="en-US" sz="1300" b="0" i="0" dirty="0">
                          <a:solidFill>
                            <a:schemeClr val="accent5"/>
                          </a:solidFill>
                          <a:effectLst/>
                          <a:latin typeface="+mj-lt"/>
                          <a:ea typeface="Calibri" panose="020F0502020204030204" pitchFamily="34" charset="0"/>
                          <a:cs typeface="Times New Roman" panose="02020603050405020304" pitchFamily="18" charset="0"/>
                        </a:rPr>
                        <a:t>OPEN Savings</a:t>
                      </a:r>
                      <a:r>
                        <a:rPr lang="en-US" sz="1300" b="0" i="0" baseline="30000" dirty="0">
                          <a:solidFill>
                            <a:schemeClr val="accent5"/>
                          </a:solidFill>
                          <a:effectLst/>
                          <a:latin typeface="+mj-lt"/>
                          <a:ea typeface="Calibri" panose="020F0502020204030204" pitchFamily="34" charset="0"/>
                          <a:cs typeface="Times New Roman" panose="02020603050405020304" pitchFamily="18" charset="0"/>
                        </a:rPr>
                        <a:t>®</a:t>
                      </a:r>
                      <a:r>
                        <a:rPr lang="en-US" sz="1300" b="0" i="0" dirty="0">
                          <a:solidFill>
                            <a:schemeClr val="accent5"/>
                          </a:solidFill>
                          <a:effectLst/>
                          <a:latin typeface="+mj-lt"/>
                          <a:ea typeface="Calibri" panose="020F0502020204030204" pitchFamily="34" charset="0"/>
                          <a:cs typeface="Times New Roman" panose="02020603050405020304" pitchFamily="18" charset="0"/>
                        </a:rPr>
                        <a:t>: </a:t>
                      </a: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automatic savings for purchases at participating merchants, e.g. FedEx</a:t>
                      </a:r>
                    </a:p>
                    <a:p>
                      <a:pPr marL="173736" marR="0" indent="-173736" algn="l">
                        <a:spcBef>
                          <a:spcPts val="600"/>
                        </a:spcBef>
                        <a:spcAft>
                          <a:spcPts val="0"/>
                        </a:spcAft>
                        <a:buFont typeface="Arial" panose="020B0604020202020204" pitchFamily="34" charset="0"/>
                        <a:buChar char="•"/>
                      </a:pPr>
                      <a:r>
                        <a:rPr lang="en-US" sz="1300" b="0" i="0" dirty="0">
                          <a:solidFill>
                            <a:schemeClr val="accent5"/>
                          </a:solidFill>
                          <a:effectLst/>
                          <a:latin typeface="+mj-lt"/>
                          <a:ea typeface="Calibri" panose="020F0502020204030204" pitchFamily="34" charset="0"/>
                          <a:cs typeface="Times New Roman" panose="02020603050405020304" pitchFamily="18" charset="0"/>
                        </a:rPr>
                        <a:t>OPEN Forum</a:t>
                      </a:r>
                      <a:r>
                        <a:rPr lang="en-US" sz="1300" b="0" i="0" baseline="30000" dirty="0">
                          <a:solidFill>
                            <a:schemeClr val="accent5"/>
                          </a:solidFill>
                          <a:effectLst/>
                          <a:latin typeface="+mj-lt"/>
                          <a:ea typeface="Calibri" panose="020F0502020204030204" pitchFamily="34" charset="0"/>
                          <a:cs typeface="Times New Roman" panose="02020603050405020304" pitchFamily="18" charset="0"/>
                        </a:rPr>
                        <a:t>®</a:t>
                      </a:r>
                      <a:r>
                        <a:rPr lang="en-US" sz="1300" b="0" i="0" dirty="0">
                          <a:solidFill>
                            <a:schemeClr val="accent5"/>
                          </a:solidFill>
                          <a:effectLst/>
                          <a:latin typeface="+mj-lt"/>
                          <a:ea typeface="Calibri" panose="020F0502020204030204" pitchFamily="34" charset="0"/>
                          <a:cs typeface="Times New Roman" panose="02020603050405020304" pitchFamily="18" charset="0"/>
                        </a:rPr>
                        <a:t>: </a:t>
                      </a: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social network connecting businesses with each other and industry experts</a:t>
                      </a:r>
                    </a:p>
                    <a:p>
                      <a:pPr marL="173736" marR="0" indent="-173736" algn="l">
                        <a:spcBef>
                          <a:spcPts val="600"/>
                        </a:spcBef>
                        <a:spcAft>
                          <a:spcPts val="0"/>
                        </a:spcAft>
                        <a:buFont typeface="Arial" panose="020B0604020202020204" pitchFamily="34" charset="0"/>
                        <a:buChar char="•"/>
                      </a:pPr>
                      <a:r>
                        <a:rPr lang="en-US" sz="1300" b="0" i="0" dirty="0" err="1">
                          <a:solidFill>
                            <a:schemeClr val="accent5"/>
                          </a:solidFill>
                          <a:effectLst/>
                          <a:latin typeface="+mj-lt"/>
                          <a:ea typeface="Calibri" panose="020F0502020204030204" pitchFamily="34" charset="0"/>
                          <a:cs typeface="Times New Roman" panose="02020603050405020304" pitchFamily="18" charset="0"/>
                        </a:rPr>
                        <a:t>ReceiptMatchSM</a:t>
                      </a:r>
                      <a:r>
                        <a:rPr lang="en-US" sz="1300" b="0" i="0" dirty="0">
                          <a:solidFill>
                            <a:schemeClr val="accent5"/>
                          </a:solidFill>
                          <a:effectLst/>
                          <a:latin typeface="+mj-lt"/>
                          <a:ea typeface="Calibri" panose="020F0502020204030204" pitchFamily="34" charset="0"/>
                          <a:cs typeface="Times New Roman" panose="02020603050405020304" pitchFamily="18" charset="0"/>
                        </a:rPr>
                        <a:t>: </a:t>
                      </a: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matches and stores receipt images to online statement for easy management</a:t>
                      </a:r>
                    </a:p>
                    <a:p>
                      <a:pPr marL="173736" marR="0" indent="-173736" algn="l">
                        <a:spcBef>
                          <a:spcPts val="600"/>
                        </a:spcBef>
                        <a:spcAft>
                          <a:spcPts val="0"/>
                        </a:spcAft>
                        <a:buFont typeface="Arial" panose="020B0604020202020204" pitchFamily="34" charset="0"/>
                        <a:buChar char="•"/>
                      </a:pPr>
                      <a:r>
                        <a:rPr lang="en-US" sz="1300" b="0" i="0" dirty="0">
                          <a:solidFill>
                            <a:schemeClr val="accent5"/>
                          </a:solidFill>
                          <a:effectLst/>
                          <a:latin typeface="+mj-lt"/>
                          <a:ea typeface="Calibri" panose="020F0502020204030204" pitchFamily="34" charset="0"/>
                          <a:cs typeface="Times New Roman" panose="02020603050405020304" pitchFamily="18" charset="0"/>
                        </a:rPr>
                        <a:t>Fraud Protection: </a:t>
                      </a:r>
                      <a:r>
                        <a:rPr lang="en-US" sz="13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makes online shopping a more secure experience for Card Members</a:t>
                      </a:r>
                    </a:p>
                  </a:txBody>
                  <a:tcPr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lvl="0" indent="0" algn="l" defTabSz="609616" rtl="0" eaLnBrk="1" fontAlgn="auto" latinLnBrk="0" hangingPunct="1">
                        <a:lnSpc>
                          <a:spcPct val="100000"/>
                        </a:lnSpc>
                        <a:spcBef>
                          <a:spcPts val="600"/>
                        </a:spcBef>
                        <a:spcAft>
                          <a:spcPts val="0"/>
                        </a:spcAft>
                        <a:buClrTx/>
                        <a:buSzTx/>
                        <a:buFontTx/>
                        <a:buNone/>
                        <a:tabLst/>
                        <a:defRPr/>
                      </a:pPr>
                      <a:endParaRPr lang="en-US" sz="1300" dirty="0">
                        <a:solidFill>
                          <a:schemeClr val="accent1"/>
                        </a:solidFill>
                        <a:latin typeface="+mn-lt"/>
                        <a:cs typeface="BentonSans-Book"/>
                      </a:endParaRPr>
                    </a:p>
                  </a:txBody>
                  <a:tcPr marR="0" marT="91440" marB="91440">
                    <a:lnL w="9525" cap="flat" cmpd="sng" algn="ctr">
                      <a:solidFill>
                        <a:schemeClr val="accent3"/>
                      </a:solidFill>
                      <a:prstDash val="solid"/>
                      <a:round/>
                      <a:headEnd type="none" w="med" len="med"/>
                      <a:tailEnd type="none" w="med" len="med"/>
                    </a:lnL>
                    <a:lnR w="9525" cap="flat" cmpd="sng" algn="ctr">
                      <a:solidFill>
                        <a:schemeClr val="accent3"/>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pPr marL="0" marR="0" lvl="0" indent="0" algn="l" defTabSz="609616" rtl="0" eaLnBrk="1" fontAlgn="auto" latinLnBrk="0" hangingPunct="1">
                        <a:lnSpc>
                          <a:spcPct val="100000"/>
                        </a:lnSpc>
                        <a:spcBef>
                          <a:spcPts val="600"/>
                        </a:spcBef>
                        <a:spcAft>
                          <a:spcPts val="0"/>
                        </a:spcAft>
                        <a:buClrTx/>
                        <a:buSzTx/>
                        <a:buFontTx/>
                        <a:buNone/>
                        <a:tabLst/>
                        <a:defRPr/>
                      </a:pPr>
                      <a:endParaRPr lang="en-US" sz="1300" dirty="0">
                        <a:solidFill>
                          <a:schemeClr val="accent1"/>
                        </a:solidFill>
                        <a:latin typeface="+mn-lt"/>
                        <a:cs typeface="BentonSans-Book"/>
                      </a:endParaRPr>
                    </a:p>
                  </a:txBody>
                  <a:tcPr marR="0"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624535520"/>
                  </a:ext>
                </a:extLst>
              </a:tr>
            </a:tbl>
          </a:graphicData>
        </a:graphic>
      </p:graphicFrame>
      <p:sp>
        <p:nvSpPr>
          <p:cNvPr id="29" name="Rectangle 28">
            <a:extLst>
              <a:ext uri="{FF2B5EF4-FFF2-40B4-BE49-F238E27FC236}">
                <a16:creationId xmlns:a16="http://schemas.microsoft.com/office/drawing/2014/main" xmlns="" id="{45FBBB76-E1BB-AE4E-BB1D-B5C83F5C9110}"/>
              </a:ext>
            </a:extLst>
          </p:cNvPr>
          <p:cNvSpPr/>
          <p:nvPr/>
        </p:nvSpPr>
        <p:spPr>
          <a:xfrm>
            <a:off x="4041792" y="1317255"/>
            <a:ext cx="1503617" cy="246221"/>
          </a:xfrm>
          <a:prstGeom prst="rect">
            <a:avLst/>
          </a:prstGeom>
        </p:spPr>
        <p:txBody>
          <a:bodyPr wrap="none" lIns="0" tIns="0" rIns="0" bIns="0">
            <a:spAutoFit/>
          </a:bodyPr>
          <a:lstStyle/>
          <a:p>
            <a:pPr lvl="0" defTabSz="609616">
              <a:spcBef>
                <a:spcPts val="2000"/>
              </a:spcBef>
            </a:pPr>
            <a:r>
              <a:rPr lang="en-US" sz="1600" b="1" dirty="0">
                <a:solidFill>
                  <a:srgbClr val="002663"/>
                </a:solidFill>
                <a:latin typeface="Arial" panose="020B0604020202020204" pitchFamily="34" charset="0"/>
                <a:cs typeface="Arial" pitchFamily="34" charset="0"/>
              </a:rPr>
              <a:t>Why Consider?</a:t>
            </a:r>
          </a:p>
        </p:txBody>
      </p:sp>
      <p:pic>
        <p:nvPicPr>
          <p:cNvPr id="32" name="Picture 31">
            <a:extLst>
              <a:ext uri="{FF2B5EF4-FFF2-40B4-BE49-F238E27FC236}">
                <a16:creationId xmlns:a16="http://schemas.microsoft.com/office/drawing/2014/main" xmlns="" id="{A8106093-09F8-EA4C-94CD-37B03B00C6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8349" y="1218132"/>
            <a:ext cx="721895" cy="457200"/>
          </a:xfrm>
          <a:prstGeom prst="rect">
            <a:avLst/>
          </a:prstGeom>
        </p:spPr>
      </p:pic>
      <p:pic>
        <p:nvPicPr>
          <p:cNvPr id="40" name="Picture 39">
            <a:extLst>
              <a:ext uri="{FF2B5EF4-FFF2-40B4-BE49-F238E27FC236}">
                <a16:creationId xmlns:a16="http://schemas.microsoft.com/office/drawing/2014/main" xmlns="" id="{6282A213-7B51-CF4E-964E-C778B8A7514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032859" y="1206100"/>
            <a:ext cx="759890" cy="481264"/>
          </a:xfrm>
          <a:prstGeom prst="rect">
            <a:avLst/>
          </a:prstGeom>
        </p:spPr>
      </p:pic>
      <p:grpSp>
        <p:nvGrpSpPr>
          <p:cNvPr id="41" name="Group 40">
            <a:extLst>
              <a:ext uri="{FF2B5EF4-FFF2-40B4-BE49-F238E27FC236}">
                <a16:creationId xmlns:a16="http://schemas.microsoft.com/office/drawing/2014/main" xmlns="" id="{E991E7F7-E65D-C147-B342-8D12F05061AE}"/>
              </a:ext>
            </a:extLst>
          </p:cNvPr>
          <p:cNvGrpSpPr/>
          <p:nvPr/>
        </p:nvGrpSpPr>
        <p:grpSpPr>
          <a:xfrm>
            <a:off x="8049032" y="1230164"/>
            <a:ext cx="2420844" cy="457200"/>
            <a:chOff x="7801988" y="1050185"/>
            <a:chExt cx="2420844" cy="457200"/>
          </a:xfrm>
        </p:grpSpPr>
        <p:pic>
          <p:nvPicPr>
            <p:cNvPr id="38" name="Picture 37">
              <a:extLst>
                <a:ext uri="{FF2B5EF4-FFF2-40B4-BE49-F238E27FC236}">
                  <a16:creationId xmlns:a16="http://schemas.microsoft.com/office/drawing/2014/main" xmlns="" id="{7317278E-9716-F644-998F-93F8D405F90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00938" y="1050185"/>
              <a:ext cx="721894" cy="457200"/>
            </a:xfrm>
            <a:prstGeom prst="rect">
              <a:avLst/>
            </a:prstGeom>
          </p:spPr>
        </p:pic>
        <p:pic>
          <p:nvPicPr>
            <p:cNvPr id="36" name="Picture 35">
              <a:extLst>
                <a:ext uri="{FF2B5EF4-FFF2-40B4-BE49-F238E27FC236}">
                  <a16:creationId xmlns:a16="http://schemas.microsoft.com/office/drawing/2014/main" xmlns="" id="{E56E97D3-55AA-EC48-8038-663E9A6DAF2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51463" y="1050185"/>
              <a:ext cx="721895" cy="457200"/>
            </a:xfrm>
            <a:prstGeom prst="rect">
              <a:avLst/>
            </a:prstGeom>
          </p:spPr>
        </p:pic>
        <p:pic>
          <p:nvPicPr>
            <p:cNvPr id="34" name="Picture 33">
              <a:extLst>
                <a:ext uri="{FF2B5EF4-FFF2-40B4-BE49-F238E27FC236}">
                  <a16:creationId xmlns:a16="http://schemas.microsoft.com/office/drawing/2014/main" xmlns="" id="{C664DFF9-AC57-B842-87B3-2201636E31B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01988" y="1050185"/>
              <a:ext cx="721895" cy="457200"/>
            </a:xfrm>
            <a:prstGeom prst="rect">
              <a:avLst/>
            </a:prstGeom>
          </p:spPr>
        </p:pic>
      </p:grpSp>
      <p:pic>
        <p:nvPicPr>
          <p:cNvPr id="43" name="Picture 42">
            <a:extLst>
              <a:ext uri="{FF2B5EF4-FFF2-40B4-BE49-F238E27FC236}">
                <a16:creationId xmlns:a16="http://schemas.microsoft.com/office/drawing/2014/main" xmlns="" id="{D4A7457B-31FD-9B4D-89FA-1860551136A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106655" y="1218132"/>
            <a:ext cx="721895" cy="457200"/>
          </a:xfrm>
          <a:prstGeom prst="rect">
            <a:avLst/>
          </a:prstGeom>
        </p:spPr>
      </p:pic>
      <p:sp>
        <p:nvSpPr>
          <p:cNvPr id="14" name="TextBox 13">
            <a:extLst>
              <a:ext uri="{FF2B5EF4-FFF2-40B4-BE49-F238E27FC236}">
                <a16:creationId xmlns:a16="http://schemas.microsoft.com/office/drawing/2014/main" xmlns="" id="{98937697-80CB-7D4D-8266-9842D6A425B7}"/>
              </a:ext>
            </a:extLst>
          </p:cNvPr>
          <p:cNvSpPr txBox="1"/>
          <p:nvPr/>
        </p:nvSpPr>
        <p:spPr>
          <a:xfrm>
            <a:off x="10474036" y="-17729"/>
            <a:ext cx="3343564" cy="677108"/>
          </a:xfrm>
          <a:prstGeom prst="rect">
            <a:avLst/>
          </a:prstGeom>
          <a:solidFill>
            <a:srgbClr val="FFFF00"/>
          </a:solidFill>
        </p:spPr>
        <p:txBody>
          <a:bodyPr wrap="square" lIns="91440" tIns="91440" rIns="91440" bIns="91440" rtlCol="0">
            <a:spAutoFit/>
          </a:bodyPr>
          <a:lstStyle/>
          <a:p>
            <a:pPr>
              <a:spcBef>
                <a:spcPts val="1000"/>
              </a:spcBef>
            </a:pPr>
            <a:r>
              <a:rPr lang="en-US" sz="1600" dirty="0">
                <a:solidFill>
                  <a:srgbClr val="FF0000"/>
                </a:solidFill>
                <a:latin typeface="Arial" panose="020B0604020202020204" pitchFamily="34" charset="0"/>
                <a:cs typeface="Arial" panose="020B0604020202020204" pitchFamily="34" charset="0"/>
              </a:rPr>
              <a:t>Confirm your Partner’s eligibility </a:t>
            </a:r>
            <a:r>
              <a:rPr lang="en-US" sz="1600" b="1" dirty="0">
                <a:solidFill>
                  <a:srgbClr val="FF0000"/>
                </a:solidFill>
                <a:latin typeface="Arial" panose="020B0604020202020204" pitchFamily="34" charset="0"/>
                <a:cs typeface="Arial" panose="020B0604020202020204" pitchFamily="34" charset="0"/>
              </a:rPr>
              <a:t>BEFORE</a:t>
            </a:r>
            <a:r>
              <a:rPr lang="en-US" sz="1600" dirty="0">
                <a:solidFill>
                  <a:srgbClr val="FF0000"/>
                </a:solidFill>
                <a:latin typeface="Arial" panose="020B0604020202020204" pitchFamily="34" charset="0"/>
                <a:cs typeface="Arial" panose="020B0604020202020204" pitchFamily="34" charset="0"/>
              </a:rPr>
              <a:t> discussing this asset.</a:t>
            </a:r>
          </a:p>
        </p:txBody>
      </p:sp>
    </p:spTree>
    <p:extLst>
      <p:ext uri="{BB962C8B-B14F-4D97-AF65-F5344CB8AC3E}">
        <p14:creationId xmlns:p14="http://schemas.microsoft.com/office/powerpoint/2010/main" val="3684973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3A763610-5629-E344-A39D-C137B3D8F6C1}"/>
              </a:ext>
            </a:extLst>
          </p:cNvPr>
          <p:cNvSpPr>
            <a:spLocks noGrp="1"/>
          </p:cNvSpPr>
          <p:nvPr>
            <p:ph type="body" sz="quarter" idx="13"/>
          </p:nvPr>
        </p:nvSpPr>
        <p:spPr>
          <a:xfrm>
            <a:off x="557786" y="1224810"/>
            <a:ext cx="5877304" cy="5729261"/>
          </a:xfrm>
        </p:spPr>
        <p:txBody>
          <a:bodyPr wrap="square">
            <a:spAutoFit/>
          </a:bodyPr>
          <a:lstStyle/>
          <a:p>
            <a:r>
              <a:rPr lang="en-US" sz="2200" b="1" dirty="0">
                <a:solidFill>
                  <a:schemeClr val="accent1"/>
                </a:solidFill>
                <a:latin typeface="+mj-lt"/>
              </a:rPr>
              <a:t>BUSINESS GIFT &amp; REWARDS CARDS</a:t>
            </a:r>
          </a:p>
          <a:p>
            <a:pPr>
              <a:spcBef>
                <a:spcPts val="800"/>
              </a:spcBef>
            </a:pPr>
            <a:r>
              <a:rPr lang="en-US" sz="1500" dirty="0">
                <a:solidFill>
                  <a:schemeClr val="accent5"/>
                </a:solidFill>
                <a:latin typeface="Arial" panose="020B0604020202020204" pitchFamily="34" charset="0"/>
              </a:rPr>
              <a:t>American Express Business Gift and Reward Cards are some of the most well-received incentives. They give recipients what they want: freedom. They are easy to use online or in-store, and at millions of locations in the U.S. where American Express Cards are accepted.  </a:t>
            </a:r>
          </a:p>
          <a:p>
            <a:pPr>
              <a:spcBef>
                <a:spcPts val="800"/>
              </a:spcBef>
            </a:pPr>
            <a:r>
              <a:rPr lang="en-US" sz="1500" dirty="0">
                <a:solidFill>
                  <a:schemeClr val="accent5"/>
                </a:solidFill>
                <a:latin typeface="Arial" panose="020B0604020202020204" pitchFamily="34" charset="0"/>
              </a:rPr>
              <a:t>From state of the art customization options to turnkey fulfillment, the Business Gift and Rewards Cards flexible program offering is scalable to any sized company. </a:t>
            </a:r>
          </a:p>
          <a:p>
            <a:pPr>
              <a:lnSpc>
                <a:spcPct val="100000"/>
              </a:lnSpc>
              <a:spcBef>
                <a:spcPts val="2000"/>
              </a:spcBef>
            </a:pPr>
            <a:r>
              <a:rPr lang="en-US" sz="1500" b="1" dirty="0">
                <a:latin typeface="Arial" panose="020B0604020202020204" pitchFamily="34" charset="0"/>
                <a:cs typeface="Arial" pitchFamily="34" charset="0"/>
              </a:rPr>
              <a:t>Why Consider?</a:t>
            </a:r>
          </a:p>
          <a:p>
            <a:pPr>
              <a:lnSpc>
                <a:spcPct val="100000"/>
              </a:lnSpc>
              <a:spcBef>
                <a:spcPts val="800"/>
              </a:spcBef>
            </a:pPr>
            <a:r>
              <a:rPr lang="en-US" sz="1500" dirty="0">
                <a:solidFill>
                  <a:schemeClr val="accent5"/>
                </a:solidFill>
                <a:latin typeface="Arial" panose="020B0604020202020204" pitchFamily="34" charset="0"/>
                <a:cs typeface="Arial" pitchFamily="34" charset="0"/>
              </a:rPr>
              <a:t>The easy to manage Gift and Reward Card products are used for a variety of different business purposes, primarily in the promotional incentives and recognition space:</a:t>
            </a:r>
          </a:p>
          <a:p>
            <a:pPr marL="201168" indent="-182880">
              <a:lnSpc>
                <a:spcPct val="100000"/>
              </a:lnSpc>
              <a:spcBef>
                <a:spcPts val="800"/>
              </a:spcBef>
              <a:buFont typeface="Arial" panose="020B0604020202020204" pitchFamily="34" charset="0"/>
              <a:buChar char="•"/>
            </a:pPr>
            <a:r>
              <a:rPr lang="en-US" sz="1500" b="1" dirty="0">
                <a:solidFill>
                  <a:schemeClr val="accent5"/>
                </a:solidFill>
                <a:latin typeface="+mj-lt"/>
                <a:cs typeface="Arial" pitchFamily="34" charset="0"/>
              </a:rPr>
              <a:t>Employee Rewards </a:t>
            </a:r>
            <a:r>
              <a:rPr lang="en-US" sz="1500" dirty="0">
                <a:solidFill>
                  <a:schemeClr val="accent5"/>
                </a:solidFill>
                <a:latin typeface="Arial" panose="020B0604020202020204" pitchFamily="34" charset="0"/>
                <a:cs typeface="Arial" pitchFamily="34" charset="0"/>
              </a:rPr>
              <a:t>– Inspire success, loyalty and wellness</a:t>
            </a:r>
          </a:p>
          <a:p>
            <a:pPr marL="201168" indent="-182880">
              <a:lnSpc>
                <a:spcPct val="100000"/>
              </a:lnSpc>
              <a:spcBef>
                <a:spcPts val="800"/>
              </a:spcBef>
              <a:buFont typeface="Arial" panose="020B0604020202020204" pitchFamily="34" charset="0"/>
              <a:buChar char="•"/>
            </a:pPr>
            <a:r>
              <a:rPr lang="en-US" sz="1500" b="1" dirty="0">
                <a:solidFill>
                  <a:schemeClr val="accent5"/>
                </a:solidFill>
                <a:latin typeface="+mj-lt"/>
                <a:cs typeface="Arial" pitchFamily="34" charset="0"/>
              </a:rPr>
              <a:t>Consumer &amp; Client Incentives </a:t>
            </a:r>
            <a:r>
              <a:rPr lang="en-US" sz="1500" dirty="0">
                <a:solidFill>
                  <a:schemeClr val="accent5"/>
                </a:solidFill>
                <a:latin typeface="Arial" panose="020B0604020202020204" pitchFamily="34" charset="0"/>
                <a:cs typeface="Arial" pitchFamily="34" charset="0"/>
              </a:rPr>
              <a:t>– Motivate spend, trial and build brand awareness</a:t>
            </a:r>
          </a:p>
          <a:p>
            <a:pPr marL="201168" indent="-182880">
              <a:lnSpc>
                <a:spcPct val="100000"/>
              </a:lnSpc>
              <a:spcBef>
                <a:spcPts val="800"/>
              </a:spcBef>
              <a:buFont typeface="Arial" panose="020B0604020202020204" pitchFamily="34" charset="0"/>
              <a:buChar char="•"/>
            </a:pPr>
            <a:r>
              <a:rPr lang="en-US" sz="1500" b="1" dirty="0">
                <a:solidFill>
                  <a:schemeClr val="accent5"/>
                </a:solidFill>
                <a:latin typeface="+mj-lt"/>
                <a:cs typeface="Arial" pitchFamily="34" charset="0"/>
              </a:rPr>
              <a:t>Sales Channel Incentives </a:t>
            </a:r>
            <a:r>
              <a:rPr lang="en-US" sz="1500" dirty="0">
                <a:solidFill>
                  <a:schemeClr val="accent5"/>
                </a:solidFill>
                <a:latin typeface="Arial" panose="020B0604020202020204" pitchFamily="34" charset="0"/>
                <a:cs typeface="Arial" pitchFamily="34" charset="0"/>
              </a:rPr>
              <a:t>– Inspire vendors and drive sales goals</a:t>
            </a:r>
          </a:p>
          <a:p>
            <a:pPr>
              <a:lnSpc>
                <a:spcPct val="100000"/>
              </a:lnSpc>
              <a:spcBef>
                <a:spcPts val="800"/>
              </a:spcBef>
            </a:pPr>
            <a:r>
              <a:rPr lang="en-US" sz="1500" dirty="0">
                <a:solidFill>
                  <a:schemeClr val="accent5"/>
                </a:solidFill>
                <a:latin typeface="Arial" panose="020B0604020202020204" pitchFamily="34" charset="0"/>
                <a:cs typeface="Arial" pitchFamily="34" charset="0"/>
              </a:rPr>
              <a:t>Amex provides end-to-end services for these programs, and can help reduce the hassle and costs of traditional incentives.</a:t>
            </a:r>
          </a:p>
          <a:p>
            <a:pPr>
              <a:lnSpc>
                <a:spcPct val="100000"/>
              </a:lnSpc>
              <a:spcBef>
                <a:spcPts val="800"/>
              </a:spcBef>
            </a:pPr>
            <a:r>
              <a:rPr lang="en-US" sz="1600" dirty="0">
                <a:solidFill>
                  <a:schemeClr val="accent1"/>
                </a:solidFill>
                <a:latin typeface="Arial" panose="020B0604020202020204" pitchFamily="34" charset="0"/>
                <a:cs typeface="Arial" panose="020B0604020202020204" pitchFamily="34" charset="0"/>
              </a:rPr>
              <a:t>AMEX Gift Cards can be ordered at </a:t>
            </a:r>
            <a:br>
              <a:rPr lang="en-US" sz="1600" dirty="0">
                <a:solidFill>
                  <a:schemeClr val="accent1"/>
                </a:solidFill>
                <a:latin typeface="Arial" panose="020B0604020202020204" pitchFamily="34" charset="0"/>
                <a:cs typeface="Arial" panose="020B0604020202020204" pitchFamily="34" charset="0"/>
              </a:rPr>
            </a:br>
            <a:r>
              <a:rPr lang="en-US" sz="1600" b="1" dirty="0" err="1">
                <a:solidFill>
                  <a:schemeClr val="accent1"/>
                </a:solidFill>
                <a:latin typeface="Arial" panose="020B0604020202020204" pitchFamily="34" charset="0"/>
                <a:cs typeface="Arial" panose="020B0604020202020204" pitchFamily="34" charset="0"/>
              </a:rPr>
              <a:t>americanexpress.com</a:t>
            </a:r>
            <a:r>
              <a:rPr lang="en-US" sz="1600" b="1" dirty="0">
                <a:solidFill>
                  <a:schemeClr val="accent1"/>
                </a:solidFill>
                <a:latin typeface="Arial" panose="020B0604020202020204" pitchFamily="34" charset="0"/>
                <a:cs typeface="Arial" panose="020B0604020202020204" pitchFamily="34" charset="0"/>
              </a:rPr>
              <a:t>/gift-cards  </a:t>
            </a:r>
          </a:p>
        </p:txBody>
      </p:sp>
      <p:sp>
        <p:nvSpPr>
          <p:cNvPr id="2" name="Title 1">
            <a:extLst>
              <a:ext uri="{FF2B5EF4-FFF2-40B4-BE49-F238E27FC236}">
                <a16:creationId xmlns:a16="http://schemas.microsoft.com/office/drawing/2014/main" xmlns="" id="{E202C48E-DB53-C94E-B800-E05844FB065D}"/>
              </a:ext>
            </a:extLst>
          </p:cNvPr>
          <p:cNvSpPr>
            <a:spLocks noGrp="1"/>
          </p:cNvSpPr>
          <p:nvPr>
            <p:ph type="title"/>
          </p:nvPr>
        </p:nvSpPr>
        <p:spPr/>
        <p:txBody>
          <a:bodyPr/>
          <a:lstStyle/>
          <a:p>
            <a:r>
              <a:rPr lang="en-US" dirty="0"/>
              <a:t>American Express Business Value</a:t>
            </a:r>
          </a:p>
        </p:txBody>
      </p:sp>
      <p:sp>
        <p:nvSpPr>
          <p:cNvPr id="8" name="TextBox 7">
            <a:extLst>
              <a:ext uri="{FF2B5EF4-FFF2-40B4-BE49-F238E27FC236}">
                <a16:creationId xmlns:a16="http://schemas.microsoft.com/office/drawing/2014/main" xmlns="" id="{E93FD476-71A9-3942-87EB-0297F06EE8B2}"/>
              </a:ext>
            </a:extLst>
          </p:cNvPr>
          <p:cNvSpPr txBox="1"/>
          <p:nvPr/>
        </p:nvSpPr>
        <p:spPr>
          <a:xfrm>
            <a:off x="10474036" y="-17729"/>
            <a:ext cx="3343564" cy="677108"/>
          </a:xfrm>
          <a:prstGeom prst="rect">
            <a:avLst/>
          </a:prstGeom>
          <a:solidFill>
            <a:srgbClr val="FFFF00"/>
          </a:solidFill>
        </p:spPr>
        <p:txBody>
          <a:bodyPr wrap="square" lIns="91440" tIns="91440" rIns="91440" bIns="91440" rtlCol="0">
            <a:spAutoFit/>
          </a:bodyPr>
          <a:lstStyle/>
          <a:p>
            <a:pPr>
              <a:spcBef>
                <a:spcPts val="1000"/>
              </a:spcBef>
            </a:pPr>
            <a:r>
              <a:rPr lang="en-US" sz="1600" dirty="0">
                <a:solidFill>
                  <a:srgbClr val="FF0000"/>
                </a:solidFill>
                <a:latin typeface="Arial" panose="020B0604020202020204" pitchFamily="34" charset="0"/>
                <a:cs typeface="Arial" panose="020B0604020202020204" pitchFamily="34" charset="0"/>
              </a:rPr>
              <a:t>Confirm your Partner’s eligibility </a:t>
            </a:r>
            <a:r>
              <a:rPr lang="en-US" sz="1600" b="1" dirty="0">
                <a:solidFill>
                  <a:srgbClr val="FF0000"/>
                </a:solidFill>
                <a:latin typeface="Arial" panose="020B0604020202020204" pitchFamily="34" charset="0"/>
                <a:cs typeface="Arial" panose="020B0604020202020204" pitchFamily="34" charset="0"/>
              </a:rPr>
              <a:t>BEFORE</a:t>
            </a:r>
            <a:r>
              <a:rPr lang="en-US" sz="1600" dirty="0">
                <a:solidFill>
                  <a:srgbClr val="FF0000"/>
                </a:solidFill>
                <a:latin typeface="Arial" panose="020B0604020202020204" pitchFamily="34" charset="0"/>
                <a:cs typeface="Arial" panose="020B0604020202020204" pitchFamily="34" charset="0"/>
              </a:rPr>
              <a:t> discussing this asset.</a:t>
            </a:r>
          </a:p>
        </p:txBody>
      </p:sp>
      <p:graphicFrame>
        <p:nvGraphicFramePr>
          <p:cNvPr id="7" name="Table 6">
            <a:extLst>
              <a:ext uri="{FF2B5EF4-FFF2-40B4-BE49-F238E27FC236}">
                <a16:creationId xmlns:a16="http://schemas.microsoft.com/office/drawing/2014/main" xmlns="" id="{0100694C-C641-3B49-8F6F-D4005861B6F0}"/>
              </a:ext>
            </a:extLst>
          </p:cNvPr>
          <p:cNvGraphicFramePr>
            <a:graphicFrameLocks noGrp="1"/>
          </p:cNvGraphicFramePr>
          <p:nvPr>
            <p:extLst>
              <p:ext uri="{D42A27DB-BD31-4B8C-83A1-F6EECF244321}">
                <p14:modId xmlns:p14="http://schemas.microsoft.com/office/powerpoint/2010/main" val="437195661"/>
              </p:ext>
            </p:extLst>
          </p:nvPr>
        </p:nvGraphicFramePr>
        <p:xfrm>
          <a:off x="7132319" y="1219997"/>
          <a:ext cx="6160215" cy="5903232"/>
        </p:xfrm>
        <a:graphic>
          <a:graphicData uri="http://schemas.openxmlformats.org/drawingml/2006/table">
            <a:tbl>
              <a:tblPr firstRow="1" firstCol="1" bandRow="1">
                <a:tableStyleId>{69CF1AB2-1976-4502-BF36-3FF5EA218861}</a:tableStyleId>
              </a:tblPr>
              <a:tblGrid>
                <a:gridCol w="1863091">
                  <a:extLst>
                    <a:ext uri="{9D8B030D-6E8A-4147-A177-3AD203B41FA5}">
                      <a16:colId xmlns:a16="http://schemas.microsoft.com/office/drawing/2014/main" xmlns="" val="20000"/>
                    </a:ext>
                  </a:extLst>
                </a:gridCol>
                <a:gridCol w="4297124">
                  <a:extLst>
                    <a:ext uri="{9D8B030D-6E8A-4147-A177-3AD203B41FA5}">
                      <a16:colId xmlns:a16="http://schemas.microsoft.com/office/drawing/2014/main" xmlns="" val="20001"/>
                    </a:ext>
                  </a:extLst>
                </a:gridCol>
              </a:tblGrid>
              <a:tr h="447312">
                <a:tc gridSpan="2">
                  <a:txBody>
                    <a:bodyPr/>
                    <a:lstStyle/>
                    <a:p>
                      <a:pPr marL="0" marR="0" algn="l">
                        <a:spcBef>
                          <a:spcPts val="0"/>
                        </a:spcBef>
                        <a:spcAft>
                          <a:spcPts val="0"/>
                        </a:spcAft>
                      </a:pPr>
                      <a:r>
                        <a:rPr lang="en-US" sz="1800" b="0" i="0" dirty="0">
                          <a:solidFill>
                            <a:schemeClr val="bg1"/>
                          </a:solidFill>
                          <a:effectLst/>
                          <a:latin typeface="Cambria" panose="02040503050406030204" pitchFamily="18" charset="0"/>
                        </a:rPr>
                        <a:t>Program and Buying Options</a:t>
                      </a:r>
                    </a:p>
                  </a:txBody>
                  <a:tcPr marR="32320" marT="0" marB="0"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hMerge="1">
                  <a:txBody>
                    <a:bodyPr/>
                    <a:lstStyle/>
                    <a:p>
                      <a:pPr marL="0" marR="0" algn="ctr">
                        <a:spcBef>
                          <a:spcPts val="0"/>
                        </a:spcBef>
                        <a:spcAft>
                          <a:spcPts val="0"/>
                        </a:spcAft>
                      </a:pPr>
                      <a:endParaRPr lang="en-US" sz="1400" b="0" i="0" dirty="0">
                        <a:solidFill>
                          <a:schemeClr val="bg1"/>
                        </a:solidFill>
                        <a:effectLst/>
                        <a:latin typeface="Benton Sans Medium" panose="02000504020000020004" pitchFamily="2" charset="77"/>
                      </a:endParaRPr>
                    </a:p>
                  </a:txBody>
                  <a:tcPr marL="32320" marR="3232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xmlns="" val="10000"/>
                  </a:ext>
                </a:extLst>
              </a:tr>
              <a:tr h="0">
                <a:tc>
                  <a:txBody>
                    <a:bodyPr/>
                    <a:lstStyle/>
                    <a:p>
                      <a:pPr marL="0" marR="0" algn="ctr">
                        <a:spcBef>
                          <a:spcPts val="600"/>
                        </a:spcBef>
                        <a:spcAft>
                          <a:spcPts val="0"/>
                        </a:spcAft>
                      </a:pPr>
                      <a:r>
                        <a:rPr lang="en-US" sz="1300" b="1" i="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Online </a:t>
                      </a:r>
                      <a:br>
                        <a:rPr lang="en-US" sz="1300" b="1" i="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br>
                      <a:r>
                        <a:rPr lang="en-US" sz="1300" b="1" i="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Self </a:t>
                      </a:r>
                      <a:br>
                        <a:rPr lang="en-US" sz="1300" b="1" i="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br>
                      <a:r>
                        <a:rPr lang="en-US" sz="1300" b="1" i="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Service</a:t>
                      </a:r>
                    </a:p>
                  </a:txBody>
                  <a:tcPr marL="73152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173736" marR="0" indent="-173736" algn="l">
                        <a:spcBef>
                          <a:spcPts val="600"/>
                        </a:spcBef>
                        <a:spcAft>
                          <a:spcPts val="0"/>
                        </a:spcAft>
                        <a:buFont typeface="Arial" panose="020B0604020202020204" pitchFamily="34" charset="0"/>
                        <a:buChar char="•"/>
                      </a:pPr>
                      <a:r>
                        <a:rPr lang="en-US" sz="15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Total order of less than $100,000 per year</a:t>
                      </a:r>
                    </a:p>
                    <a:p>
                      <a:pPr marL="173736" marR="0" indent="-173736" algn="l">
                        <a:spcBef>
                          <a:spcPts val="600"/>
                        </a:spcBef>
                        <a:spcAft>
                          <a:spcPts val="0"/>
                        </a:spcAft>
                        <a:buFont typeface="Arial" panose="020B0604020202020204" pitchFamily="34" charset="0"/>
                        <a:buChar char="•"/>
                      </a:pPr>
                      <a:r>
                        <a:rPr lang="en-US" sz="15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Single load values of $25-3,000 per Card</a:t>
                      </a:r>
                    </a:p>
                    <a:p>
                      <a:pPr marL="173736" marR="0" indent="-173736" algn="l">
                        <a:spcBef>
                          <a:spcPts val="600"/>
                        </a:spcBef>
                        <a:spcAft>
                          <a:spcPts val="0"/>
                        </a:spcAft>
                        <a:buFont typeface="Arial" panose="020B0604020202020204" pitchFamily="34" charset="0"/>
                        <a:buChar char="•"/>
                      </a:pPr>
                      <a:r>
                        <a:rPr lang="en-US" sz="15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Add a custom message or company logo</a:t>
                      </a:r>
                    </a:p>
                  </a:txBody>
                  <a:tcPr marR="0" marT="91440" marB="91440">
                    <a:lnL w="9525" cap="flat" cmpd="sng" algn="ctr">
                      <a:solidFill>
                        <a:schemeClr val="accent3"/>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0">
                <a:tc>
                  <a:txBody>
                    <a:bodyPr/>
                    <a:lstStyle/>
                    <a:p>
                      <a:pPr marL="0" marR="0" algn="ctr" rtl="0" eaLnBrk="1" fontAlgn="t" latinLnBrk="0" hangingPunct="1">
                        <a:spcBef>
                          <a:spcPts val="600"/>
                        </a:spcBef>
                        <a:spcAft>
                          <a:spcPts val="0"/>
                        </a:spcAft>
                      </a:pPr>
                      <a:r>
                        <a:rPr lang="en-US" sz="1300" b="1" i="0" u="none" strike="noStrike" dirty="0">
                          <a:solidFill>
                            <a:schemeClr val="accent1"/>
                          </a:solidFill>
                          <a:effectLst/>
                          <a:latin typeface="Arial" panose="020B0604020202020204" pitchFamily="34" charset="0"/>
                        </a:rPr>
                        <a:t>Dedicated Concierge</a:t>
                      </a:r>
                    </a:p>
                  </a:txBody>
                  <a:tcPr marL="73152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alpha val="20000"/>
                      </a:schemeClr>
                    </a:solidFill>
                  </a:tcPr>
                </a:tc>
                <a:tc>
                  <a:txBody>
                    <a:bodyPr/>
                    <a:lstStyle/>
                    <a:p>
                      <a:pPr marL="173736" marR="0" indent="-173736" algn="l">
                        <a:spcBef>
                          <a:spcPts val="600"/>
                        </a:spcBef>
                        <a:spcAft>
                          <a:spcPts val="0"/>
                        </a:spcAft>
                        <a:buFont typeface="Arial" panose="020B0604020202020204" pitchFamily="34" charset="0"/>
                        <a:buChar char="•"/>
                      </a:pPr>
                      <a:r>
                        <a:rPr lang="en-US" sz="15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Total order of $75,000- $1,000,000+ per year</a:t>
                      </a:r>
                    </a:p>
                    <a:p>
                      <a:pPr marL="173736" marR="0" indent="-173736" algn="l">
                        <a:spcBef>
                          <a:spcPts val="600"/>
                        </a:spcBef>
                        <a:spcAft>
                          <a:spcPts val="0"/>
                        </a:spcAft>
                        <a:buFont typeface="Arial" panose="020B0604020202020204" pitchFamily="34" charset="0"/>
                        <a:buChar char="•"/>
                      </a:pPr>
                      <a:r>
                        <a:rPr lang="en-US" sz="15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Single load values of $25- $3,000 per Card</a:t>
                      </a:r>
                    </a:p>
                    <a:p>
                      <a:pPr marL="173736" marR="0" indent="-173736" algn="l">
                        <a:spcBef>
                          <a:spcPts val="600"/>
                        </a:spcBef>
                        <a:spcAft>
                          <a:spcPts val="0"/>
                        </a:spcAft>
                        <a:buFont typeface="Arial" panose="020B0604020202020204" pitchFamily="34" charset="0"/>
                        <a:buChar char="•"/>
                      </a:pPr>
                      <a:r>
                        <a:rPr lang="en-US" sz="15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Add a custom message or company logo</a:t>
                      </a:r>
                    </a:p>
                  </a:txBody>
                  <a:tcPr marR="0" marT="91440" marB="91440">
                    <a:lnL w="9525" cap="flat" cmpd="sng" algn="ctr">
                      <a:solidFill>
                        <a:schemeClr val="accent3"/>
                      </a:solid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alpha val="20000"/>
                      </a:schemeClr>
                    </a:solidFill>
                  </a:tcPr>
                </a:tc>
                <a:extLst>
                  <a:ext uri="{0D108BD9-81ED-4DB2-BD59-A6C34878D82A}">
                    <a16:rowId xmlns:a16="http://schemas.microsoft.com/office/drawing/2014/main" xmlns="" val="10004"/>
                  </a:ext>
                </a:extLst>
              </a:tr>
              <a:tr h="0">
                <a:tc>
                  <a:txBody>
                    <a:bodyPr/>
                    <a:lstStyle/>
                    <a:p>
                      <a:pPr marL="0" marR="0" algn="ctr">
                        <a:spcBef>
                          <a:spcPts val="600"/>
                        </a:spcBef>
                        <a:spcAft>
                          <a:spcPts val="0"/>
                        </a:spcAft>
                      </a:pPr>
                      <a:r>
                        <a:rPr lang="en-US" sz="1300" b="1" i="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Dedicated </a:t>
                      </a:r>
                      <a:br>
                        <a:rPr lang="en-US" sz="1300" b="1" i="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br>
                      <a:r>
                        <a:rPr lang="en-US" sz="1300" b="1" i="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Account </a:t>
                      </a:r>
                      <a:br>
                        <a:rPr lang="en-US" sz="1300" b="1" i="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br>
                      <a:r>
                        <a:rPr lang="en-US" sz="1300" b="1" i="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Manager</a:t>
                      </a:r>
                    </a:p>
                  </a:txBody>
                  <a:tcPr marL="731520" marT="91440" marB="91440">
                    <a:lnL w="9525" cap="flat" cmpd="sng" algn="ctr">
                      <a:noFill/>
                      <a:prstDash val="solid"/>
                      <a:round/>
                      <a:headEnd type="none" w="med" len="med"/>
                      <a:tailEnd type="none" w="med" len="med"/>
                    </a:lnL>
                    <a:lnR w="9525" cap="flat" cmpd="sng" algn="ctr">
                      <a:solidFill>
                        <a:schemeClr val="accent3"/>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173736" marR="0" indent="-173736" algn="l">
                        <a:spcBef>
                          <a:spcPts val="600"/>
                        </a:spcBef>
                        <a:spcAft>
                          <a:spcPts val="0"/>
                        </a:spcAft>
                        <a:buFont typeface="Arial" panose="020B0604020202020204" pitchFamily="34" charset="0"/>
                        <a:buChar char="•"/>
                      </a:pPr>
                      <a:r>
                        <a:rPr lang="en-US" sz="15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Minimum $1,000,000 order per year</a:t>
                      </a:r>
                    </a:p>
                    <a:p>
                      <a:pPr marL="173736" marR="0" indent="-173736" algn="l">
                        <a:spcBef>
                          <a:spcPts val="600"/>
                        </a:spcBef>
                        <a:spcAft>
                          <a:spcPts val="0"/>
                        </a:spcAft>
                        <a:buFont typeface="Arial" panose="020B0604020202020204" pitchFamily="34" charset="0"/>
                        <a:buChar char="•"/>
                      </a:pPr>
                      <a:r>
                        <a:rPr lang="en-US" sz="15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Single load values of $25-$1,000 per card</a:t>
                      </a:r>
                    </a:p>
                    <a:p>
                      <a:pPr marL="173736" marR="0" indent="-173736" algn="l">
                        <a:spcBef>
                          <a:spcPts val="600"/>
                        </a:spcBef>
                        <a:spcAft>
                          <a:spcPts val="0"/>
                        </a:spcAft>
                        <a:buFont typeface="Arial" panose="020B0604020202020204" pitchFamily="34" charset="0"/>
                        <a:buChar char="•"/>
                      </a:pPr>
                      <a:r>
                        <a:rPr lang="en-US" sz="15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Add a custom message or company logo</a:t>
                      </a:r>
                    </a:p>
                    <a:p>
                      <a:pPr marL="173736" marR="0" indent="-173736" algn="l">
                        <a:spcBef>
                          <a:spcPts val="600"/>
                        </a:spcBef>
                        <a:spcAft>
                          <a:spcPts val="0"/>
                        </a:spcAft>
                        <a:buFont typeface="Arial" panose="020B0604020202020204" pitchFamily="34" charset="0"/>
                        <a:buChar char="•"/>
                      </a:pPr>
                      <a:r>
                        <a:rPr lang="en-US" sz="15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rPr>
                        <a:t>Add reloadable, service fee, or expiration based cards</a:t>
                      </a:r>
                    </a:p>
                  </a:txBody>
                  <a:tcPr marR="0"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624535520"/>
                  </a:ext>
                </a:extLst>
              </a:tr>
              <a:tr h="0">
                <a:tc gridSpan="2">
                  <a:txBody>
                    <a:bodyPr/>
                    <a:lstStyle/>
                    <a:p>
                      <a:pPr marL="0" marR="0" lvl="0" indent="0" algn="l" defTabSz="609616" rtl="0" eaLnBrk="1" fontAlgn="auto" latinLnBrk="0" hangingPunct="1">
                        <a:lnSpc>
                          <a:spcPct val="100000"/>
                        </a:lnSpc>
                        <a:spcBef>
                          <a:spcPts val="600"/>
                        </a:spcBef>
                        <a:spcAft>
                          <a:spcPts val="0"/>
                        </a:spcAft>
                        <a:buClrTx/>
                        <a:buSzTx/>
                        <a:buFontTx/>
                        <a:buNone/>
                        <a:tabLst/>
                        <a:defRPr/>
                      </a:pPr>
                      <a:r>
                        <a:rPr lang="en-US" sz="1400" b="0" dirty="0">
                          <a:solidFill>
                            <a:schemeClr val="accent1"/>
                          </a:solidFill>
                          <a:latin typeface="Arial" panose="020B0604020202020204" pitchFamily="34" charset="0"/>
                        </a:rPr>
                        <a:t>In 2018, American Express and </a:t>
                      </a:r>
                      <a:r>
                        <a:rPr lang="en-US" sz="1400" b="0" dirty="0" err="1">
                          <a:solidFill>
                            <a:schemeClr val="accent1"/>
                          </a:solidFill>
                          <a:latin typeface="Arial" panose="020B0604020202020204" pitchFamily="34" charset="0"/>
                        </a:rPr>
                        <a:t>InComm</a:t>
                      </a:r>
                      <a:r>
                        <a:rPr lang="en-US" sz="1400" b="0" dirty="0">
                          <a:solidFill>
                            <a:schemeClr val="accent1"/>
                          </a:solidFill>
                          <a:latin typeface="Arial" panose="020B0604020202020204" pitchFamily="34" charset="0"/>
                        </a:rPr>
                        <a:t> announced they finalized an agreement for </a:t>
                      </a:r>
                      <a:r>
                        <a:rPr lang="en-US" sz="1400" b="0" dirty="0" err="1">
                          <a:solidFill>
                            <a:schemeClr val="accent1"/>
                          </a:solidFill>
                          <a:latin typeface="Arial" panose="020B0604020202020204" pitchFamily="34" charset="0"/>
                        </a:rPr>
                        <a:t>InComm</a:t>
                      </a:r>
                      <a:r>
                        <a:rPr lang="en-US" sz="1400" b="0" dirty="0">
                          <a:solidFill>
                            <a:schemeClr val="accent1"/>
                          </a:solidFill>
                          <a:latin typeface="Arial" panose="020B0604020202020204" pitchFamily="34" charset="0"/>
                        </a:rPr>
                        <a:t> to become the exclusive distributor of American Express’s gift card products in the U.S. </a:t>
                      </a:r>
                      <a:r>
                        <a:rPr lang="en-US" sz="1400" b="0" dirty="0" err="1">
                          <a:solidFill>
                            <a:schemeClr val="accent1"/>
                          </a:solidFill>
                          <a:latin typeface="Arial" panose="020B0604020202020204" pitchFamily="34" charset="0"/>
                        </a:rPr>
                        <a:t>InComm</a:t>
                      </a:r>
                      <a:r>
                        <a:rPr lang="en-US" sz="1400" b="0" dirty="0">
                          <a:solidFill>
                            <a:schemeClr val="accent1"/>
                          </a:solidFill>
                          <a:latin typeface="Arial" panose="020B0604020202020204" pitchFamily="34" charset="0"/>
                        </a:rPr>
                        <a:t> will become the exclusive program manager and processor, and American Express will remain the issuer and network for all products involved in the transaction. </a:t>
                      </a:r>
                      <a:r>
                        <a:rPr lang="en-US" sz="1400" b="0" dirty="0" err="1">
                          <a:solidFill>
                            <a:schemeClr val="accent1"/>
                          </a:solidFill>
                          <a:latin typeface="Arial" panose="020B0604020202020204" pitchFamily="34" charset="0"/>
                        </a:rPr>
                        <a:t>InComm</a:t>
                      </a:r>
                      <a:r>
                        <a:rPr lang="en-US" sz="1400" b="0" dirty="0">
                          <a:solidFill>
                            <a:schemeClr val="accent1"/>
                          </a:solidFill>
                          <a:latin typeface="Arial" panose="020B0604020202020204" pitchFamily="34" charset="0"/>
                        </a:rPr>
                        <a:t> will also acquire the technology platform and other assets related to the American Express gift card products business.</a:t>
                      </a:r>
                    </a:p>
                  </a:txBody>
                  <a:tcPr marL="0" marT="182880" marB="182880">
                    <a:lnL w="9525" cap="flat" cmpd="sng" algn="ctr">
                      <a:noFill/>
                      <a:prstDash val="solid"/>
                      <a:round/>
                      <a:headEnd type="none" w="med" len="med"/>
                      <a:tailEnd type="none" w="med" len="med"/>
                    </a:lnL>
                    <a:lnR w="952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pPr marL="173736" marR="0" indent="-173736" algn="l">
                        <a:spcBef>
                          <a:spcPts val="600"/>
                        </a:spcBef>
                        <a:spcAft>
                          <a:spcPts val="0"/>
                        </a:spcAft>
                        <a:buFont typeface="Arial" panose="020B0604020202020204" pitchFamily="34" charset="0"/>
                        <a:buChar char="•"/>
                      </a:pPr>
                      <a:endParaRPr lang="en-US" sz="1500" b="0" i="0" dirty="0">
                        <a:solidFill>
                          <a:schemeClr val="accent5"/>
                        </a:solidFill>
                        <a:effectLst/>
                        <a:latin typeface="Arial" panose="020B0604020202020204" pitchFamily="34" charset="0"/>
                        <a:ea typeface="Calibri" panose="020F0502020204030204" pitchFamily="34" charset="0"/>
                        <a:cs typeface="Times New Roman" panose="02020603050405020304" pitchFamily="18" charset="0"/>
                      </a:endParaRPr>
                    </a:p>
                  </a:txBody>
                  <a:tcPr marT="91440" marB="91440">
                    <a:lnL w="9525" cap="flat" cmpd="sng" algn="ctr">
                      <a:solidFill>
                        <a:schemeClr val="accent3"/>
                      </a:solidFill>
                      <a:prstDash val="solid"/>
                      <a:round/>
                      <a:headEnd type="none" w="med" len="med"/>
                      <a:tailEnd type="none" w="med" len="med"/>
                    </a:lnL>
                    <a:lnR w="952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316897291"/>
                  </a:ext>
                </a:extLst>
              </a:tr>
            </a:tbl>
          </a:graphicData>
        </a:graphic>
      </p:graphicFrame>
      <p:sp>
        <p:nvSpPr>
          <p:cNvPr id="9" name="Freeform 8">
            <a:extLst>
              <a:ext uri="{FF2B5EF4-FFF2-40B4-BE49-F238E27FC236}">
                <a16:creationId xmlns:a16="http://schemas.microsoft.com/office/drawing/2014/main" xmlns="" id="{CE63B53A-25B3-054B-94BA-FA081579B2D2}"/>
              </a:ext>
            </a:extLst>
          </p:cNvPr>
          <p:cNvSpPr/>
          <p:nvPr/>
        </p:nvSpPr>
        <p:spPr>
          <a:xfrm>
            <a:off x="7207673" y="3886200"/>
            <a:ext cx="533404" cy="520703"/>
          </a:xfrm>
          <a:custGeom>
            <a:avLst/>
            <a:gdLst>
              <a:gd name="connsiteX0" fmla="*/ 304893 w 533404"/>
              <a:gd name="connsiteY0" fmla="*/ 277396 h 520703"/>
              <a:gd name="connsiteX1" fmla="*/ 351794 w 533404"/>
              <a:gd name="connsiteY1" fmla="*/ 277396 h 520703"/>
              <a:gd name="connsiteX2" fmla="*/ 344276 w 533404"/>
              <a:gd name="connsiteY2" fmla="*/ 284381 h 520703"/>
              <a:gd name="connsiteX3" fmla="*/ 346320 w 533404"/>
              <a:gd name="connsiteY3" fmla="*/ 294084 h 520703"/>
              <a:gd name="connsiteX4" fmla="*/ 364583 w 533404"/>
              <a:gd name="connsiteY4" fmla="*/ 338039 h 520703"/>
              <a:gd name="connsiteX5" fmla="*/ 480026 w 533404"/>
              <a:gd name="connsiteY5" fmla="*/ 403418 h 520703"/>
              <a:gd name="connsiteX6" fmla="*/ 533404 w 533404"/>
              <a:gd name="connsiteY6" fmla="*/ 487937 h 520703"/>
              <a:gd name="connsiteX7" fmla="*/ 497349 w 533404"/>
              <a:gd name="connsiteY7" fmla="*/ 520703 h 520703"/>
              <a:gd name="connsiteX8" fmla="*/ 262894 w 533404"/>
              <a:gd name="connsiteY8" fmla="*/ 520703 h 520703"/>
              <a:gd name="connsiteX9" fmla="*/ 262894 w 533404"/>
              <a:gd name="connsiteY9" fmla="*/ 520702 h 520703"/>
              <a:gd name="connsiteX10" fmla="*/ 262903 w 533404"/>
              <a:gd name="connsiteY10" fmla="*/ 520702 h 520703"/>
              <a:gd name="connsiteX11" fmla="*/ 262903 w 533404"/>
              <a:gd name="connsiteY11" fmla="*/ 482603 h 520703"/>
              <a:gd name="connsiteX12" fmla="*/ 494593 w 533404"/>
              <a:gd name="connsiteY12" fmla="*/ 482603 h 520703"/>
              <a:gd name="connsiteX13" fmla="*/ 460773 w 533404"/>
              <a:gd name="connsiteY13" fmla="*/ 436311 h 520703"/>
              <a:gd name="connsiteX14" fmla="*/ 346765 w 533404"/>
              <a:gd name="connsiteY14" fmla="*/ 371719 h 520703"/>
              <a:gd name="connsiteX15" fmla="*/ 309135 w 533404"/>
              <a:gd name="connsiteY15" fmla="*/ 302529 h 520703"/>
              <a:gd name="connsiteX16" fmla="*/ 308982 w 533404"/>
              <a:gd name="connsiteY16" fmla="*/ 301945 h 520703"/>
              <a:gd name="connsiteX17" fmla="*/ 306468 w 533404"/>
              <a:gd name="connsiteY17" fmla="*/ 289347 h 520703"/>
              <a:gd name="connsiteX18" fmla="*/ 229499 w 533404"/>
              <a:gd name="connsiteY18" fmla="*/ 277395 h 520703"/>
              <a:gd name="connsiteX19" fmla="*/ 229502 w 533404"/>
              <a:gd name="connsiteY19" fmla="*/ 277395 h 520703"/>
              <a:gd name="connsiteX20" fmla="*/ 226454 w 533404"/>
              <a:gd name="connsiteY20" fmla="*/ 292089 h 520703"/>
              <a:gd name="connsiteX21" fmla="*/ 224130 w 533404"/>
              <a:gd name="connsiteY21" fmla="*/ 301525 h 520703"/>
              <a:gd name="connsiteX22" fmla="*/ 223634 w 533404"/>
              <a:gd name="connsiteY22" fmla="*/ 303316 h 520703"/>
              <a:gd name="connsiteX23" fmla="*/ 186626 w 533404"/>
              <a:gd name="connsiteY23" fmla="*/ 371718 h 520703"/>
              <a:gd name="connsiteX24" fmla="*/ 72835 w 533404"/>
              <a:gd name="connsiteY24" fmla="*/ 436209 h 520703"/>
              <a:gd name="connsiteX25" fmla="*/ 38887 w 533404"/>
              <a:gd name="connsiteY25" fmla="*/ 482602 h 520703"/>
              <a:gd name="connsiteX26" fmla="*/ 262903 w 533404"/>
              <a:gd name="connsiteY26" fmla="*/ 482602 h 520703"/>
              <a:gd name="connsiteX27" fmla="*/ 262903 w 533404"/>
              <a:gd name="connsiteY27" fmla="*/ 482603 h 520703"/>
              <a:gd name="connsiteX28" fmla="*/ 262894 w 533404"/>
              <a:gd name="connsiteY28" fmla="*/ 482603 h 520703"/>
              <a:gd name="connsiteX29" fmla="*/ 262894 w 533404"/>
              <a:gd name="connsiteY29" fmla="*/ 520702 h 520703"/>
              <a:gd name="connsiteX30" fmla="*/ 36043 w 533404"/>
              <a:gd name="connsiteY30" fmla="*/ 520702 h 520703"/>
              <a:gd name="connsiteX31" fmla="*/ 0 w 533404"/>
              <a:gd name="connsiteY31" fmla="*/ 488164 h 520703"/>
              <a:gd name="connsiteX32" fmla="*/ 53391 w 533404"/>
              <a:gd name="connsiteY32" fmla="*/ 403430 h 520703"/>
              <a:gd name="connsiteX33" fmla="*/ 168796 w 533404"/>
              <a:gd name="connsiteY33" fmla="*/ 338038 h 520703"/>
              <a:gd name="connsiteX34" fmla="*/ 186474 w 533404"/>
              <a:gd name="connsiteY34" fmla="*/ 294680 h 520703"/>
              <a:gd name="connsiteX35" fmla="*/ 189116 w 533404"/>
              <a:gd name="connsiteY35" fmla="*/ 284380 h 520703"/>
              <a:gd name="connsiteX36" fmla="*/ 181852 w 533404"/>
              <a:gd name="connsiteY36" fmla="*/ 277396 h 520703"/>
              <a:gd name="connsiteX37" fmla="*/ 229499 w 533404"/>
              <a:gd name="connsiteY37" fmla="*/ 277396 h 520703"/>
              <a:gd name="connsiteX38" fmla="*/ 422023 w 533404"/>
              <a:gd name="connsiteY38" fmla="*/ 155801 h 520703"/>
              <a:gd name="connsiteX39" fmla="*/ 422026 w 533404"/>
              <a:gd name="connsiteY39" fmla="*/ 155801 h 520703"/>
              <a:gd name="connsiteX40" fmla="*/ 398747 w 533404"/>
              <a:gd name="connsiteY40" fmla="*/ 198740 h 520703"/>
              <a:gd name="connsiteX41" fmla="*/ 386771 w 533404"/>
              <a:gd name="connsiteY41" fmla="*/ 210335 h 520703"/>
              <a:gd name="connsiteX42" fmla="*/ 351795 w 533404"/>
              <a:gd name="connsiteY42" fmla="*/ 277391 h 520703"/>
              <a:gd name="connsiteX43" fmla="*/ 304894 w 533404"/>
              <a:gd name="connsiteY43" fmla="*/ 277391 h 520703"/>
              <a:gd name="connsiteX44" fmla="*/ 303725 w 533404"/>
              <a:gd name="connsiteY44" fmla="*/ 268577 h 520703"/>
              <a:gd name="connsiteX45" fmla="*/ 319829 w 533404"/>
              <a:gd name="connsiteY45" fmla="*/ 255140 h 520703"/>
              <a:gd name="connsiteX46" fmla="*/ 334777 w 533404"/>
              <a:gd name="connsiteY46" fmla="*/ 237602 h 520703"/>
              <a:gd name="connsiteX47" fmla="*/ 282834 w 533404"/>
              <a:gd name="connsiteY47" fmla="*/ 244803 h 520703"/>
              <a:gd name="connsiteX48" fmla="*/ 263784 w 533404"/>
              <a:gd name="connsiteY48" fmla="*/ 225753 h 520703"/>
              <a:gd name="connsiteX49" fmla="*/ 282834 w 533404"/>
              <a:gd name="connsiteY49" fmla="*/ 206703 h 520703"/>
              <a:gd name="connsiteX50" fmla="*/ 352468 w 533404"/>
              <a:gd name="connsiteY50" fmla="*/ 188465 h 520703"/>
              <a:gd name="connsiteX51" fmla="*/ 355821 w 533404"/>
              <a:gd name="connsiteY51" fmla="*/ 155803 h 520703"/>
              <a:gd name="connsiteX52" fmla="*/ 422023 w 533404"/>
              <a:gd name="connsiteY52" fmla="*/ 155803 h 520703"/>
              <a:gd name="connsiteX53" fmla="*/ 262898 w 533404"/>
              <a:gd name="connsiteY53" fmla="*/ 3 h 520703"/>
              <a:gd name="connsiteX54" fmla="*/ 262898 w 533404"/>
              <a:gd name="connsiteY54" fmla="*/ 38113 h 520703"/>
              <a:gd name="connsiteX55" fmla="*/ 262900 w 533404"/>
              <a:gd name="connsiteY55" fmla="*/ 38113 h 520703"/>
              <a:gd name="connsiteX56" fmla="*/ 262900 w 533404"/>
              <a:gd name="connsiteY56" fmla="*/ 38116 h 520703"/>
              <a:gd name="connsiteX57" fmla="*/ 178560 w 533404"/>
              <a:gd name="connsiteY57" fmla="*/ 124565 h 520703"/>
              <a:gd name="connsiteX58" fmla="*/ 178496 w 533404"/>
              <a:gd name="connsiteY58" fmla="*/ 125835 h 520703"/>
              <a:gd name="connsiteX59" fmla="*/ 178357 w 533404"/>
              <a:gd name="connsiteY59" fmla="*/ 127105 h 520703"/>
              <a:gd name="connsiteX60" fmla="*/ 213561 w 533404"/>
              <a:gd name="connsiteY60" fmla="*/ 255146 h 520703"/>
              <a:gd name="connsiteX61" fmla="*/ 231074 w 533404"/>
              <a:gd name="connsiteY61" fmla="*/ 269751 h 520703"/>
              <a:gd name="connsiteX62" fmla="*/ 229499 w 533404"/>
              <a:gd name="connsiteY62" fmla="*/ 277395 h 520703"/>
              <a:gd name="connsiteX63" fmla="*/ 181851 w 533404"/>
              <a:gd name="connsiteY63" fmla="*/ 277395 h 520703"/>
              <a:gd name="connsiteX64" fmla="*/ 181852 w 533404"/>
              <a:gd name="connsiteY64" fmla="*/ 277396 h 520703"/>
              <a:gd name="connsiteX65" fmla="*/ 181849 w 533404"/>
              <a:gd name="connsiteY65" fmla="*/ 277396 h 520703"/>
              <a:gd name="connsiteX66" fmla="*/ 140485 w 533404"/>
              <a:gd name="connsiteY66" fmla="*/ 122672 h 520703"/>
              <a:gd name="connsiteX67" fmla="*/ 235279 w 533404"/>
              <a:gd name="connsiteY67" fmla="*/ 3052 h 520703"/>
              <a:gd name="connsiteX68" fmla="*/ 262898 w 533404"/>
              <a:gd name="connsiteY68" fmla="*/ 0 h 520703"/>
              <a:gd name="connsiteX69" fmla="*/ 263203 w 533404"/>
              <a:gd name="connsiteY69" fmla="*/ 0 h 520703"/>
              <a:gd name="connsiteX70" fmla="*/ 266695 w 533404"/>
              <a:gd name="connsiteY70" fmla="*/ 76 h 520703"/>
              <a:gd name="connsiteX71" fmla="*/ 270289 w 533404"/>
              <a:gd name="connsiteY71" fmla="*/ 0 h 520703"/>
              <a:gd name="connsiteX72" fmla="*/ 383129 w 533404"/>
              <a:gd name="connsiteY72" fmla="*/ 74841 h 520703"/>
              <a:gd name="connsiteX73" fmla="*/ 383123 w 533404"/>
              <a:gd name="connsiteY73" fmla="*/ 74841 h 520703"/>
              <a:gd name="connsiteX74" fmla="*/ 386273 w 533404"/>
              <a:gd name="connsiteY74" fmla="*/ 83858 h 520703"/>
              <a:gd name="connsiteX75" fmla="*/ 404205 w 533404"/>
              <a:gd name="connsiteY75" fmla="*/ 83591 h 520703"/>
              <a:gd name="connsiteX76" fmla="*/ 425567 w 533404"/>
              <a:gd name="connsiteY76" fmla="*/ 100012 h 520703"/>
              <a:gd name="connsiteX77" fmla="*/ 422023 w 533404"/>
              <a:gd name="connsiteY77" fmla="*/ 155801 h 520703"/>
              <a:gd name="connsiteX78" fmla="*/ 355821 w 533404"/>
              <a:gd name="connsiteY78" fmla="*/ 155801 h 520703"/>
              <a:gd name="connsiteX79" fmla="*/ 355821 w 533404"/>
              <a:gd name="connsiteY79" fmla="*/ 155803 h 520703"/>
              <a:gd name="connsiteX80" fmla="*/ 355818 w 533404"/>
              <a:gd name="connsiteY80" fmla="*/ 155803 h 520703"/>
              <a:gd name="connsiteX81" fmla="*/ 355018 w 533404"/>
              <a:gd name="connsiteY81" fmla="*/ 127000 h 520703"/>
              <a:gd name="connsiteX82" fmla="*/ 354904 w 533404"/>
              <a:gd name="connsiteY82" fmla="*/ 125832 h 520703"/>
              <a:gd name="connsiteX83" fmla="*/ 354828 w 533404"/>
              <a:gd name="connsiteY83" fmla="*/ 124574 h 520703"/>
              <a:gd name="connsiteX84" fmla="*/ 341696 w 533404"/>
              <a:gd name="connsiteY84" fmla="*/ 74841 h 520703"/>
              <a:gd name="connsiteX85" fmla="*/ 341689 w 533404"/>
              <a:gd name="connsiteY85" fmla="*/ 74841 h 520703"/>
              <a:gd name="connsiteX86" fmla="*/ 270289 w 533404"/>
              <a:gd name="connsiteY86" fmla="*/ 38100 h 520703"/>
              <a:gd name="connsiteX87" fmla="*/ 268702 w 533404"/>
              <a:gd name="connsiteY87" fmla="*/ 38125 h 520703"/>
              <a:gd name="connsiteX88" fmla="*/ 266670 w 533404"/>
              <a:gd name="connsiteY88" fmla="*/ 38227 h 520703"/>
              <a:gd name="connsiteX89" fmla="*/ 264574 w 533404"/>
              <a:gd name="connsiteY89" fmla="*/ 38125 h 520703"/>
              <a:gd name="connsiteX90" fmla="*/ 263203 w 533404"/>
              <a:gd name="connsiteY90" fmla="*/ 38100 h 520703"/>
              <a:gd name="connsiteX91" fmla="*/ 262900 w 533404"/>
              <a:gd name="connsiteY91" fmla="*/ 38113 h 520703"/>
              <a:gd name="connsiteX92" fmla="*/ 262900 w 533404"/>
              <a:gd name="connsiteY92" fmla="*/ 3 h 520703"/>
              <a:gd name="connsiteX93" fmla="*/ 262898 w 533404"/>
              <a:gd name="connsiteY93" fmla="*/ 3 h 52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533404" h="520703">
                <a:moveTo>
                  <a:pt x="304893" y="277396"/>
                </a:moveTo>
                <a:lnTo>
                  <a:pt x="351794" y="277396"/>
                </a:lnTo>
                <a:cubicBezTo>
                  <a:pt x="349406" y="279809"/>
                  <a:pt x="346930" y="282171"/>
                  <a:pt x="344276" y="284381"/>
                </a:cubicBezTo>
                <a:cubicBezTo>
                  <a:pt x="344872" y="289055"/>
                  <a:pt x="345520" y="290909"/>
                  <a:pt x="346320" y="294084"/>
                </a:cubicBezTo>
                <a:cubicBezTo>
                  <a:pt x="349406" y="309845"/>
                  <a:pt x="355350" y="333378"/>
                  <a:pt x="364583" y="338039"/>
                </a:cubicBezTo>
                <a:cubicBezTo>
                  <a:pt x="364583" y="338039"/>
                  <a:pt x="420920" y="368404"/>
                  <a:pt x="480026" y="403418"/>
                </a:cubicBezTo>
                <a:cubicBezTo>
                  <a:pt x="520475" y="427078"/>
                  <a:pt x="530813" y="452834"/>
                  <a:pt x="533404" y="487937"/>
                </a:cubicBezTo>
                <a:cubicBezTo>
                  <a:pt x="531575" y="506301"/>
                  <a:pt x="516234" y="520703"/>
                  <a:pt x="497349" y="520703"/>
                </a:cubicBezTo>
                <a:lnTo>
                  <a:pt x="262894" y="520703"/>
                </a:lnTo>
                <a:lnTo>
                  <a:pt x="262894" y="520702"/>
                </a:lnTo>
                <a:lnTo>
                  <a:pt x="262903" y="520702"/>
                </a:lnTo>
                <a:lnTo>
                  <a:pt x="262903" y="482603"/>
                </a:lnTo>
                <a:lnTo>
                  <a:pt x="494593" y="482603"/>
                </a:lnTo>
                <a:cubicBezTo>
                  <a:pt x="492040" y="462524"/>
                  <a:pt x="485169" y="450573"/>
                  <a:pt x="460773" y="436311"/>
                </a:cubicBezTo>
                <a:cubicBezTo>
                  <a:pt x="404956" y="403240"/>
                  <a:pt x="351057" y="374043"/>
                  <a:pt x="346765" y="371719"/>
                </a:cubicBezTo>
                <a:cubicBezTo>
                  <a:pt x="328121" y="361978"/>
                  <a:pt x="316818" y="341188"/>
                  <a:pt x="309135" y="302529"/>
                </a:cubicBezTo>
                <a:lnTo>
                  <a:pt x="308982" y="301945"/>
                </a:lnTo>
                <a:cubicBezTo>
                  <a:pt x="308258" y="299202"/>
                  <a:pt x="307268" y="295443"/>
                  <a:pt x="306468" y="289347"/>
                </a:cubicBezTo>
                <a:close/>
                <a:moveTo>
                  <a:pt x="229499" y="277395"/>
                </a:moveTo>
                <a:lnTo>
                  <a:pt x="229502" y="277395"/>
                </a:lnTo>
                <a:lnTo>
                  <a:pt x="226454" y="292089"/>
                </a:lnTo>
                <a:cubicBezTo>
                  <a:pt x="225463" y="296915"/>
                  <a:pt x="224892" y="298858"/>
                  <a:pt x="224130" y="301525"/>
                </a:cubicBezTo>
                <a:cubicBezTo>
                  <a:pt x="223977" y="302046"/>
                  <a:pt x="223812" y="302604"/>
                  <a:pt x="223634" y="303316"/>
                </a:cubicBezTo>
                <a:cubicBezTo>
                  <a:pt x="217094" y="336221"/>
                  <a:pt x="208166" y="360466"/>
                  <a:pt x="186626" y="371718"/>
                </a:cubicBezTo>
                <a:cubicBezTo>
                  <a:pt x="182283" y="374080"/>
                  <a:pt x="128435" y="403252"/>
                  <a:pt x="72835" y="436209"/>
                </a:cubicBezTo>
                <a:cubicBezTo>
                  <a:pt x="48641" y="450534"/>
                  <a:pt x="41516" y="462942"/>
                  <a:pt x="38887" y="482602"/>
                </a:cubicBezTo>
                <a:lnTo>
                  <a:pt x="262903" y="482602"/>
                </a:lnTo>
                <a:lnTo>
                  <a:pt x="262903" y="482603"/>
                </a:lnTo>
                <a:lnTo>
                  <a:pt x="262894" y="482603"/>
                </a:lnTo>
                <a:lnTo>
                  <a:pt x="262894" y="520702"/>
                </a:lnTo>
                <a:lnTo>
                  <a:pt x="36043" y="520702"/>
                </a:lnTo>
                <a:cubicBezTo>
                  <a:pt x="17247" y="520702"/>
                  <a:pt x="1956" y="506427"/>
                  <a:pt x="0" y="488164"/>
                </a:cubicBezTo>
                <a:cubicBezTo>
                  <a:pt x="2654" y="452947"/>
                  <a:pt x="13411" y="427128"/>
                  <a:pt x="53391" y="403430"/>
                </a:cubicBezTo>
                <a:cubicBezTo>
                  <a:pt x="112484" y="368403"/>
                  <a:pt x="168796" y="338038"/>
                  <a:pt x="168796" y="338038"/>
                </a:cubicBezTo>
                <a:cubicBezTo>
                  <a:pt x="178041" y="333377"/>
                  <a:pt x="183401" y="310440"/>
                  <a:pt x="186474" y="294680"/>
                </a:cubicBezTo>
                <a:cubicBezTo>
                  <a:pt x="187706" y="290006"/>
                  <a:pt x="188062" y="289523"/>
                  <a:pt x="189116" y="284380"/>
                </a:cubicBezTo>
                <a:lnTo>
                  <a:pt x="181852" y="277396"/>
                </a:lnTo>
                <a:lnTo>
                  <a:pt x="229499" y="277396"/>
                </a:lnTo>
                <a:close/>
                <a:moveTo>
                  <a:pt x="422023" y="155801"/>
                </a:moveTo>
                <a:lnTo>
                  <a:pt x="422026" y="155801"/>
                </a:lnTo>
                <a:cubicBezTo>
                  <a:pt x="417441" y="171790"/>
                  <a:pt x="409694" y="186256"/>
                  <a:pt x="398747" y="198740"/>
                </a:cubicBezTo>
                <a:cubicBezTo>
                  <a:pt x="395102" y="202880"/>
                  <a:pt x="391051" y="206703"/>
                  <a:pt x="386771" y="210335"/>
                </a:cubicBezTo>
                <a:cubicBezTo>
                  <a:pt x="380815" y="234249"/>
                  <a:pt x="370210" y="258671"/>
                  <a:pt x="351795" y="277391"/>
                </a:cubicBezTo>
                <a:lnTo>
                  <a:pt x="304894" y="277391"/>
                </a:lnTo>
                <a:lnTo>
                  <a:pt x="303725" y="268577"/>
                </a:lnTo>
                <a:lnTo>
                  <a:pt x="319829" y="255140"/>
                </a:lnTo>
                <a:cubicBezTo>
                  <a:pt x="325709" y="250226"/>
                  <a:pt x="330586" y="244231"/>
                  <a:pt x="334777" y="237602"/>
                </a:cubicBezTo>
                <a:cubicBezTo>
                  <a:pt x="318699" y="242288"/>
                  <a:pt x="301198" y="244803"/>
                  <a:pt x="282834" y="244803"/>
                </a:cubicBezTo>
                <a:cubicBezTo>
                  <a:pt x="272306" y="244803"/>
                  <a:pt x="263784" y="236268"/>
                  <a:pt x="263784" y="225753"/>
                </a:cubicBezTo>
                <a:cubicBezTo>
                  <a:pt x="263784" y="215224"/>
                  <a:pt x="272306" y="206703"/>
                  <a:pt x="282834" y="206703"/>
                </a:cubicBezTo>
                <a:cubicBezTo>
                  <a:pt x="309898" y="206703"/>
                  <a:pt x="334142" y="200175"/>
                  <a:pt x="352468" y="188465"/>
                </a:cubicBezTo>
                <a:lnTo>
                  <a:pt x="355821" y="155803"/>
                </a:lnTo>
                <a:lnTo>
                  <a:pt x="422023" y="155803"/>
                </a:lnTo>
                <a:close/>
                <a:moveTo>
                  <a:pt x="262898" y="3"/>
                </a:moveTo>
                <a:lnTo>
                  <a:pt x="262898" y="38113"/>
                </a:lnTo>
                <a:lnTo>
                  <a:pt x="262900" y="38113"/>
                </a:lnTo>
                <a:lnTo>
                  <a:pt x="262900" y="38116"/>
                </a:lnTo>
                <a:cubicBezTo>
                  <a:pt x="190676" y="38294"/>
                  <a:pt x="179855" y="98606"/>
                  <a:pt x="178560" y="124565"/>
                </a:cubicBezTo>
                <a:lnTo>
                  <a:pt x="178496" y="125835"/>
                </a:lnTo>
                <a:lnTo>
                  <a:pt x="178357" y="127105"/>
                </a:lnTo>
                <a:cubicBezTo>
                  <a:pt x="175563" y="152124"/>
                  <a:pt x="176413" y="224145"/>
                  <a:pt x="213561" y="255146"/>
                </a:cubicBezTo>
                <a:lnTo>
                  <a:pt x="231074" y="269751"/>
                </a:lnTo>
                <a:lnTo>
                  <a:pt x="229499" y="277395"/>
                </a:lnTo>
                <a:lnTo>
                  <a:pt x="181851" y="277395"/>
                </a:lnTo>
                <a:lnTo>
                  <a:pt x="181852" y="277396"/>
                </a:lnTo>
                <a:lnTo>
                  <a:pt x="181849" y="277396"/>
                </a:lnTo>
                <a:cubicBezTo>
                  <a:pt x="128814" y="223688"/>
                  <a:pt x="140485" y="122672"/>
                  <a:pt x="140485" y="122672"/>
                </a:cubicBezTo>
                <a:cubicBezTo>
                  <a:pt x="144761" y="36566"/>
                  <a:pt x="199087" y="10654"/>
                  <a:pt x="235279" y="3052"/>
                </a:cubicBezTo>
                <a:close/>
                <a:moveTo>
                  <a:pt x="262898" y="0"/>
                </a:moveTo>
                <a:lnTo>
                  <a:pt x="263203" y="0"/>
                </a:lnTo>
                <a:cubicBezTo>
                  <a:pt x="264790" y="0"/>
                  <a:pt x="265971" y="38"/>
                  <a:pt x="266695" y="76"/>
                </a:cubicBezTo>
                <a:cubicBezTo>
                  <a:pt x="267457" y="38"/>
                  <a:pt x="268676" y="0"/>
                  <a:pt x="270289" y="0"/>
                </a:cubicBezTo>
                <a:cubicBezTo>
                  <a:pt x="288641" y="0"/>
                  <a:pt x="357538" y="5766"/>
                  <a:pt x="383129" y="74841"/>
                </a:cubicBezTo>
                <a:lnTo>
                  <a:pt x="383123" y="74841"/>
                </a:lnTo>
                <a:cubicBezTo>
                  <a:pt x="384216" y="77787"/>
                  <a:pt x="385359" y="80670"/>
                  <a:pt x="386273" y="83858"/>
                </a:cubicBezTo>
                <a:cubicBezTo>
                  <a:pt x="386273" y="83858"/>
                  <a:pt x="393385" y="86411"/>
                  <a:pt x="404205" y="83591"/>
                </a:cubicBezTo>
                <a:cubicBezTo>
                  <a:pt x="413514" y="81178"/>
                  <a:pt x="424208" y="89598"/>
                  <a:pt x="425567" y="100012"/>
                </a:cubicBezTo>
                <a:lnTo>
                  <a:pt x="422023" y="155801"/>
                </a:lnTo>
                <a:lnTo>
                  <a:pt x="355821" y="155801"/>
                </a:lnTo>
                <a:lnTo>
                  <a:pt x="355821" y="155803"/>
                </a:lnTo>
                <a:lnTo>
                  <a:pt x="355818" y="155803"/>
                </a:lnTo>
                <a:cubicBezTo>
                  <a:pt x="356237" y="143967"/>
                  <a:pt x="355780" y="133756"/>
                  <a:pt x="355018" y="127000"/>
                </a:cubicBezTo>
                <a:lnTo>
                  <a:pt x="354904" y="125832"/>
                </a:lnTo>
                <a:lnTo>
                  <a:pt x="354828" y="124574"/>
                </a:lnTo>
                <a:cubicBezTo>
                  <a:pt x="353761" y="103162"/>
                  <a:pt x="348808" y="87084"/>
                  <a:pt x="341696" y="74841"/>
                </a:cubicBezTo>
                <a:lnTo>
                  <a:pt x="341689" y="74841"/>
                </a:lnTo>
                <a:cubicBezTo>
                  <a:pt x="323782" y="43993"/>
                  <a:pt x="291727" y="38100"/>
                  <a:pt x="270289" y="38100"/>
                </a:cubicBezTo>
                <a:cubicBezTo>
                  <a:pt x="269578" y="38100"/>
                  <a:pt x="269045" y="38113"/>
                  <a:pt x="268702" y="38125"/>
                </a:cubicBezTo>
                <a:lnTo>
                  <a:pt x="266670" y="38227"/>
                </a:lnTo>
                <a:lnTo>
                  <a:pt x="264574" y="38125"/>
                </a:lnTo>
                <a:cubicBezTo>
                  <a:pt x="264282" y="38100"/>
                  <a:pt x="263812" y="38100"/>
                  <a:pt x="263203" y="38100"/>
                </a:cubicBezTo>
                <a:lnTo>
                  <a:pt x="262900" y="38113"/>
                </a:lnTo>
                <a:lnTo>
                  <a:pt x="262900" y="3"/>
                </a:lnTo>
                <a:lnTo>
                  <a:pt x="262898" y="3"/>
                </a:ln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0" name="Freeform 9">
            <a:extLst>
              <a:ext uri="{FF2B5EF4-FFF2-40B4-BE49-F238E27FC236}">
                <a16:creationId xmlns:a16="http://schemas.microsoft.com/office/drawing/2014/main" xmlns="" id="{6B765600-A2FA-8F4E-9278-DBEF25F667FB}"/>
              </a:ext>
            </a:extLst>
          </p:cNvPr>
          <p:cNvSpPr/>
          <p:nvPr/>
        </p:nvSpPr>
        <p:spPr>
          <a:xfrm>
            <a:off x="7249703" y="2869364"/>
            <a:ext cx="491374" cy="563759"/>
          </a:xfrm>
          <a:custGeom>
            <a:avLst/>
            <a:gdLst>
              <a:gd name="connsiteX0" fmla="*/ 112951 w 491374"/>
              <a:gd name="connsiteY0" fmla="*/ 322459 h 563759"/>
              <a:gd name="connsiteX1" fmla="*/ 112952 w 491374"/>
              <a:gd name="connsiteY1" fmla="*/ 322459 h 563759"/>
              <a:gd name="connsiteX2" fmla="*/ 91489 w 491374"/>
              <a:gd name="connsiteY2" fmla="*/ 370325 h 563759"/>
              <a:gd name="connsiteX3" fmla="*/ 98297 w 491374"/>
              <a:gd name="connsiteY3" fmla="*/ 371405 h 563759"/>
              <a:gd name="connsiteX4" fmla="*/ 156107 w 491374"/>
              <a:gd name="connsiteY4" fmla="*/ 364356 h 563759"/>
              <a:gd name="connsiteX5" fmla="*/ 200570 w 491374"/>
              <a:gd name="connsiteY5" fmla="*/ 363251 h 563759"/>
              <a:gd name="connsiteX6" fmla="*/ 209460 w 491374"/>
              <a:gd name="connsiteY6" fmla="*/ 374681 h 563759"/>
              <a:gd name="connsiteX7" fmla="*/ 210539 w 491374"/>
              <a:gd name="connsiteY7" fmla="*/ 416934 h 563759"/>
              <a:gd name="connsiteX8" fmla="*/ 156323 w 491374"/>
              <a:gd name="connsiteY8" fmla="*/ 468446 h 563759"/>
              <a:gd name="connsiteX9" fmla="*/ 125424 w 491374"/>
              <a:gd name="connsiteY9" fmla="*/ 472421 h 563759"/>
              <a:gd name="connsiteX10" fmla="*/ 70966 w 491374"/>
              <a:gd name="connsiteY10" fmla="*/ 485184 h 563759"/>
              <a:gd name="connsiteX11" fmla="*/ 41477 w 491374"/>
              <a:gd name="connsiteY11" fmla="*/ 525659 h 563759"/>
              <a:gd name="connsiteX12" fmla="*/ 256756 w 491374"/>
              <a:gd name="connsiteY12" fmla="*/ 525659 h 563759"/>
              <a:gd name="connsiteX13" fmla="*/ 256756 w 491374"/>
              <a:gd name="connsiteY13" fmla="*/ 563754 h 563759"/>
              <a:gd name="connsiteX14" fmla="*/ 256767 w 491374"/>
              <a:gd name="connsiteY14" fmla="*/ 563754 h 563759"/>
              <a:gd name="connsiteX15" fmla="*/ 256767 w 491374"/>
              <a:gd name="connsiteY15" fmla="*/ 563759 h 563759"/>
              <a:gd name="connsiteX16" fmla="*/ 19049 w 491374"/>
              <a:gd name="connsiteY16" fmla="*/ 563759 h 563759"/>
              <a:gd name="connsiteX17" fmla="*/ 5358 w 491374"/>
              <a:gd name="connsiteY17" fmla="*/ 557955 h 563759"/>
              <a:gd name="connsiteX18" fmla="*/ 11 w 491374"/>
              <a:gd name="connsiteY18" fmla="*/ 544074 h 563759"/>
              <a:gd name="connsiteX19" fmla="*/ 55205 w 491374"/>
              <a:gd name="connsiteY19" fmla="*/ 450513 h 563759"/>
              <a:gd name="connsiteX20" fmla="*/ 123087 w 491374"/>
              <a:gd name="connsiteY20" fmla="*/ 434371 h 563759"/>
              <a:gd name="connsiteX21" fmla="*/ 147395 w 491374"/>
              <a:gd name="connsiteY21" fmla="*/ 431412 h 563759"/>
              <a:gd name="connsiteX22" fmla="*/ 173582 w 491374"/>
              <a:gd name="connsiteY22" fmla="*/ 407701 h 563759"/>
              <a:gd name="connsiteX23" fmla="*/ 174497 w 491374"/>
              <a:gd name="connsiteY23" fmla="*/ 398964 h 563759"/>
              <a:gd name="connsiteX24" fmla="*/ 166762 w 491374"/>
              <a:gd name="connsiteY24" fmla="*/ 400945 h 563759"/>
              <a:gd name="connsiteX25" fmla="*/ 93572 w 491374"/>
              <a:gd name="connsiteY25" fmla="*/ 409213 h 563759"/>
              <a:gd name="connsiteX26" fmla="*/ 42417 w 491374"/>
              <a:gd name="connsiteY26" fmla="*/ 373068 h 563759"/>
              <a:gd name="connsiteX27" fmla="*/ 55993 w 491374"/>
              <a:gd name="connsiteY27" fmla="*/ 351009 h 563759"/>
              <a:gd name="connsiteX28" fmla="*/ 66837 w 491374"/>
              <a:gd name="connsiteY28" fmla="*/ 340530 h 563759"/>
              <a:gd name="connsiteX29" fmla="*/ 74431 w 491374"/>
              <a:gd name="connsiteY29" fmla="*/ 322463 h 563759"/>
              <a:gd name="connsiteX30" fmla="*/ 112950 w 491374"/>
              <a:gd name="connsiteY30" fmla="*/ 322463 h 563759"/>
              <a:gd name="connsiteX31" fmla="*/ 416942 w 491374"/>
              <a:gd name="connsiteY31" fmla="*/ 322456 h 563759"/>
              <a:gd name="connsiteX32" fmla="*/ 424536 w 491374"/>
              <a:gd name="connsiteY32" fmla="*/ 340534 h 563759"/>
              <a:gd name="connsiteX33" fmla="*/ 435369 w 491374"/>
              <a:gd name="connsiteY33" fmla="*/ 351004 h 563759"/>
              <a:gd name="connsiteX34" fmla="*/ 448958 w 491374"/>
              <a:gd name="connsiteY34" fmla="*/ 373076 h 563759"/>
              <a:gd name="connsiteX35" fmla="*/ 397802 w 491374"/>
              <a:gd name="connsiteY35" fmla="*/ 409220 h 563759"/>
              <a:gd name="connsiteX36" fmla="*/ 324612 w 491374"/>
              <a:gd name="connsiteY36" fmla="*/ 400940 h 563759"/>
              <a:gd name="connsiteX37" fmla="*/ 316865 w 491374"/>
              <a:gd name="connsiteY37" fmla="*/ 398972 h 563759"/>
              <a:gd name="connsiteX38" fmla="*/ 317792 w 491374"/>
              <a:gd name="connsiteY38" fmla="*/ 407696 h 563759"/>
              <a:gd name="connsiteX39" fmla="*/ 343980 w 491374"/>
              <a:gd name="connsiteY39" fmla="*/ 431420 h 563759"/>
              <a:gd name="connsiteX40" fmla="*/ 368287 w 491374"/>
              <a:gd name="connsiteY40" fmla="*/ 434379 h 563759"/>
              <a:gd name="connsiteX41" fmla="*/ 436169 w 491374"/>
              <a:gd name="connsiteY41" fmla="*/ 450508 h 563759"/>
              <a:gd name="connsiteX42" fmla="*/ 491363 w 491374"/>
              <a:gd name="connsiteY42" fmla="*/ 544082 h 563759"/>
              <a:gd name="connsiteX43" fmla="*/ 486016 w 491374"/>
              <a:gd name="connsiteY43" fmla="*/ 557950 h 563759"/>
              <a:gd name="connsiteX44" fmla="*/ 472326 w 491374"/>
              <a:gd name="connsiteY44" fmla="*/ 563754 h 563759"/>
              <a:gd name="connsiteX45" fmla="*/ 256767 w 491374"/>
              <a:gd name="connsiteY45" fmla="*/ 563754 h 563759"/>
              <a:gd name="connsiteX46" fmla="*/ 256767 w 491374"/>
              <a:gd name="connsiteY46" fmla="*/ 525659 h 563759"/>
              <a:gd name="connsiteX47" fmla="*/ 256756 w 491374"/>
              <a:gd name="connsiteY47" fmla="*/ 525659 h 563759"/>
              <a:gd name="connsiteX48" fmla="*/ 256756 w 491374"/>
              <a:gd name="connsiteY48" fmla="*/ 525654 h 563759"/>
              <a:gd name="connsiteX49" fmla="*/ 449923 w 491374"/>
              <a:gd name="connsiteY49" fmla="*/ 525654 h 563759"/>
              <a:gd name="connsiteX50" fmla="*/ 420408 w 491374"/>
              <a:gd name="connsiteY50" fmla="*/ 485192 h 563759"/>
              <a:gd name="connsiteX51" fmla="*/ 365951 w 491374"/>
              <a:gd name="connsiteY51" fmla="*/ 472416 h 563759"/>
              <a:gd name="connsiteX52" fmla="*/ 335051 w 491374"/>
              <a:gd name="connsiteY52" fmla="*/ 468453 h 563759"/>
              <a:gd name="connsiteX53" fmla="*/ 280822 w 491374"/>
              <a:gd name="connsiteY53" fmla="*/ 416942 h 563759"/>
              <a:gd name="connsiteX54" fmla="*/ 281902 w 491374"/>
              <a:gd name="connsiteY54" fmla="*/ 374689 h 563759"/>
              <a:gd name="connsiteX55" fmla="*/ 290805 w 491374"/>
              <a:gd name="connsiteY55" fmla="*/ 363246 h 563759"/>
              <a:gd name="connsiteX56" fmla="*/ 335280 w 491374"/>
              <a:gd name="connsiteY56" fmla="*/ 364351 h 563759"/>
              <a:gd name="connsiteX57" fmla="*/ 393078 w 491374"/>
              <a:gd name="connsiteY57" fmla="*/ 371413 h 563759"/>
              <a:gd name="connsiteX58" fmla="*/ 399885 w 491374"/>
              <a:gd name="connsiteY58" fmla="*/ 370320 h 563759"/>
              <a:gd name="connsiteX59" fmla="*/ 386610 w 491374"/>
              <a:gd name="connsiteY59" fmla="*/ 351564 h 563759"/>
              <a:gd name="connsiteX60" fmla="*/ 378423 w 491374"/>
              <a:gd name="connsiteY60" fmla="*/ 322457 h 563759"/>
              <a:gd name="connsiteX61" fmla="*/ 416942 w 491374"/>
              <a:gd name="connsiteY61" fmla="*/ 322457 h 563759"/>
              <a:gd name="connsiteX62" fmla="*/ 191804 w 491374"/>
              <a:gd name="connsiteY62" fmla="*/ 2689 h 563759"/>
              <a:gd name="connsiteX63" fmla="*/ 252650 w 491374"/>
              <a:gd name="connsiteY63" fmla="*/ 19961 h 563759"/>
              <a:gd name="connsiteX64" fmla="*/ 256757 w 491374"/>
              <a:gd name="connsiteY64" fmla="*/ 16843 h 563759"/>
              <a:gd name="connsiteX65" fmla="*/ 256757 w 491374"/>
              <a:gd name="connsiteY65" fmla="*/ 63288 h 563759"/>
              <a:gd name="connsiteX66" fmla="*/ 256765 w 491374"/>
              <a:gd name="connsiteY66" fmla="*/ 63284 h 563759"/>
              <a:gd name="connsiteX67" fmla="*/ 256765 w 491374"/>
              <a:gd name="connsiteY67" fmla="*/ 63294 h 563759"/>
              <a:gd name="connsiteX68" fmla="*/ 254796 w 491374"/>
              <a:gd name="connsiteY68" fmla="*/ 63560 h 563759"/>
              <a:gd name="connsiteX69" fmla="*/ 241093 w 491374"/>
              <a:gd name="connsiteY69" fmla="*/ 58519 h 563759"/>
              <a:gd name="connsiteX70" fmla="*/ 193341 w 491374"/>
              <a:gd name="connsiteY70" fmla="*/ 40764 h 563759"/>
              <a:gd name="connsiteX71" fmla="*/ 125917 w 491374"/>
              <a:gd name="connsiteY71" fmla="*/ 95437 h 563759"/>
              <a:gd name="connsiteX72" fmla="*/ 112976 w 491374"/>
              <a:gd name="connsiteY72" fmla="*/ 322323 h 563759"/>
              <a:gd name="connsiteX73" fmla="*/ 112951 w 491374"/>
              <a:gd name="connsiteY73" fmla="*/ 322459 h 563759"/>
              <a:gd name="connsiteX74" fmla="*/ 74433 w 491374"/>
              <a:gd name="connsiteY74" fmla="*/ 322459 h 563759"/>
              <a:gd name="connsiteX75" fmla="*/ 74431 w 491374"/>
              <a:gd name="connsiteY75" fmla="*/ 322463 h 563759"/>
              <a:gd name="connsiteX76" fmla="*/ 74431 w 491374"/>
              <a:gd name="connsiteY76" fmla="*/ 322463 h 563759"/>
              <a:gd name="connsiteX77" fmla="*/ 75066 w 491374"/>
              <a:gd name="connsiteY77" fmla="*/ 318526 h 563759"/>
              <a:gd name="connsiteX78" fmla="*/ 87817 w 491374"/>
              <a:gd name="connsiteY78" fmla="*/ 95437 h 563759"/>
              <a:gd name="connsiteX79" fmla="*/ 191804 w 491374"/>
              <a:gd name="connsiteY79" fmla="*/ 2689 h 563759"/>
              <a:gd name="connsiteX80" fmla="*/ 322811 w 491374"/>
              <a:gd name="connsiteY80" fmla="*/ 1767 h 563759"/>
              <a:gd name="connsiteX81" fmla="*/ 364923 w 491374"/>
              <a:gd name="connsiteY81" fmla="*/ 19778 h 563759"/>
              <a:gd name="connsiteX82" fmla="*/ 403556 w 491374"/>
              <a:gd name="connsiteY82" fmla="*/ 95432 h 563759"/>
              <a:gd name="connsiteX83" fmla="*/ 416307 w 491374"/>
              <a:gd name="connsiteY83" fmla="*/ 318533 h 563759"/>
              <a:gd name="connsiteX84" fmla="*/ 416942 w 491374"/>
              <a:gd name="connsiteY84" fmla="*/ 322456 h 563759"/>
              <a:gd name="connsiteX85" fmla="*/ 416941 w 491374"/>
              <a:gd name="connsiteY85" fmla="*/ 322454 h 563759"/>
              <a:gd name="connsiteX86" fmla="*/ 378422 w 491374"/>
              <a:gd name="connsiteY86" fmla="*/ 322454 h 563759"/>
              <a:gd name="connsiteX87" fmla="*/ 378423 w 491374"/>
              <a:gd name="connsiteY87" fmla="*/ 322457 h 563759"/>
              <a:gd name="connsiteX88" fmla="*/ 378410 w 491374"/>
              <a:gd name="connsiteY88" fmla="*/ 322457 h 563759"/>
              <a:gd name="connsiteX89" fmla="*/ 378398 w 491374"/>
              <a:gd name="connsiteY89" fmla="*/ 322317 h 563759"/>
              <a:gd name="connsiteX90" fmla="*/ 365456 w 491374"/>
              <a:gd name="connsiteY90" fmla="*/ 95432 h 563759"/>
              <a:gd name="connsiteX91" fmla="*/ 342698 w 491374"/>
              <a:gd name="connsiteY91" fmla="*/ 50740 h 563759"/>
              <a:gd name="connsiteX92" fmla="*/ 292952 w 491374"/>
              <a:gd name="connsiteY92" fmla="*/ 39768 h 563759"/>
              <a:gd name="connsiteX93" fmla="*/ 268060 w 491374"/>
              <a:gd name="connsiteY93" fmla="*/ 57446 h 563759"/>
              <a:gd name="connsiteX94" fmla="*/ 256765 w 491374"/>
              <a:gd name="connsiteY94" fmla="*/ 63284 h 563759"/>
              <a:gd name="connsiteX95" fmla="*/ 256765 w 491374"/>
              <a:gd name="connsiteY95" fmla="*/ 16837 h 563759"/>
              <a:gd name="connsiteX96" fmla="*/ 256757 w 491374"/>
              <a:gd name="connsiteY96" fmla="*/ 16843 h 563759"/>
              <a:gd name="connsiteX97" fmla="*/ 256757 w 491374"/>
              <a:gd name="connsiteY97" fmla="*/ 16831 h 563759"/>
              <a:gd name="connsiteX98" fmla="*/ 280785 w 491374"/>
              <a:gd name="connsiteY98" fmla="*/ 3674 h 563759"/>
              <a:gd name="connsiteX99" fmla="*/ 322811 w 491374"/>
              <a:gd name="connsiteY99" fmla="*/ 1767 h 563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491374" h="563759">
                <a:moveTo>
                  <a:pt x="112951" y="322459"/>
                </a:moveTo>
                <a:lnTo>
                  <a:pt x="112952" y="322459"/>
                </a:lnTo>
                <a:cubicBezTo>
                  <a:pt x="110577" y="345827"/>
                  <a:pt x="100646" y="360737"/>
                  <a:pt x="91489" y="370325"/>
                </a:cubicBezTo>
                <a:cubicBezTo>
                  <a:pt x="93509" y="370719"/>
                  <a:pt x="95769" y="371087"/>
                  <a:pt x="98297" y="371405"/>
                </a:cubicBezTo>
                <a:cubicBezTo>
                  <a:pt x="117905" y="373843"/>
                  <a:pt x="134936" y="370529"/>
                  <a:pt x="156107" y="364356"/>
                </a:cubicBezTo>
                <a:cubicBezTo>
                  <a:pt x="181532" y="356952"/>
                  <a:pt x="194309" y="359657"/>
                  <a:pt x="200570" y="363251"/>
                </a:cubicBezTo>
                <a:cubicBezTo>
                  <a:pt x="204926" y="365741"/>
                  <a:pt x="208113" y="369843"/>
                  <a:pt x="209460" y="374681"/>
                </a:cubicBezTo>
                <a:cubicBezTo>
                  <a:pt x="210082" y="376942"/>
                  <a:pt x="215454" y="397313"/>
                  <a:pt x="210539" y="416934"/>
                </a:cubicBezTo>
                <a:cubicBezTo>
                  <a:pt x="203656" y="444455"/>
                  <a:pt x="185927" y="461308"/>
                  <a:pt x="156323" y="468446"/>
                </a:cubicBezTo>
                <a:cubicBezTo>
                  <a:pt x="144867" y="471214"/>
                  <a:pt x="134974" y="471824"/>
                  <a:pt x="125424" y="472421"/>
                </a:cubicBezTo>
                <a:cubicBezTo>
                  <a:pt x="109752" y="473373"/>
                  <a:pt x="94956" y="474287"/>
                  <a:pt x="70966" y="485184"/>
                </a:cubicBezTo>
                <a:cubicBezTo>
                  <a:pt x="53618" y="493096"/>
                  <a:pt x="45363" y="511321"/>
                  <a:pt x="41477" y="525659"/>
                </a:cubicBezTo>
                <a:lnTo>
                  <a:pt x="256756" y="525659"/>
                </a:lnTo>
                <a:lnTo>
                  <a:pt x="256756" y="563754"/>
                </a:lnTo>
                <a:lnTo>
                  <a:pt x="256767" y="563754"/>
                </a:lnTo>
                <a:lnTo>
                  <a:pt x="256767" y="563759"/>
                </a:lnTo>
                <a:lnTo>
                  <a:pt x="19049" y="563759"/>
                </a:lnTo>
                <a:cubicBezTo>
                  <a:pt x="13892" y="563759"/>
                  <a:pt x="8939" y="561663"/>
                  <a:pt x="5358" y="557955"/>
                </a:cubicBezTo>
                <a:cubicBezTo>
                  <a:pt x="1764" y="554247"/>
                  <a:pt x="-167" y="549230"/>
                  <a:pt x="11" y="544074"/>
                </a:cubicBezTo>
                <a:cubicBezTo>
                  <a:pt x="100" y="541242"/>
                  <a:pt x="2920" y="474275"/>
                  <a:pt x="55205" y="450513"/>
                </a:cubicBezTo>
                <a:cubicBezTo>
                  <a:pt x="85597" y="436683"/>
                  <a:pt x="105510" y="435464"/>
                  <a:pt x="123087" y="434371"/>
                </a:cubicBezTo>
                <a:cubicBezTo>
                  <a:pt x="131723" y="433851"/>
                  <a:pt x="139178" y="433393"/>
                  <a:pt x="147395" y="431412"/>
                </a:cubicBezTo>
                <a:cubicBezTo>
                  <a:pt x="167296" y="426612"/>
                  <a:pt x="171245" y="417061"/>
                  <a:pt x="173582" y="407701"/>
                </a:cubicBezTo>
                <a:cubicBezTo>
                  <a:pt x="174268" y="404958"/>
                  <a:pt x="174509" y="401923"/>
                  <a:pt x="174497" y="398964"/>
                </a:cubicBezTo>
                <a:cubicBezTo>
                  <a:pt x="172299" y="399434"/>
                  <a:pt x="169734" y="400069"/>
                  <a:pt x="166762" y="400945"/>
                </a:cubicBezTo>
                <a:cubicBezTo>
                  <a:pt x="141654" y="408248"/>
                  <a:pt x="119607" y="412439"/>
                  <a:pt x="93572" y="409213"/>
                </a:cubicBezTo>
                <a:cubicBezTo>
                  <a:pt x="47395" y="403434"/>
                  <a:pt x="42417" y="382009"/>
                  <a:pt x="42417" y="373068"/>
                </a:cubicBezTo>
                <a:cubicBezTo>
                  <a:pt x="42417" y="361893"/>
                  <a:pt x="50265" y="355593"/>
                  <a:pt x="55993" y="351009"/>
                </a:cubicBezTo>
                <a:cubicBezTo>
                  <a:pt x="59536" y="348171"/>
                  <a:pt x="63457" y="344983"/>
                  <a:pt x="66837" y="340530"/>
                </a:cubicBezTo>
                <a:lnTo>
                  <a:pt x="74431" y="322463"/>
                </a:lnTo>
                <a:lnTo>
                  <a:pt x="112950" y="322463"/>
                </a:lnTo>
                <a:close/>
                <a:moveTo>
                  <a:pt x="416942" y="322456"/>
                </a:moveTo>
                <a:lnTo>
                  <a:pt x="424536" y="340534"/>
                </a:lnTo>
                <a:cubicBezTo>
                  <a:pt x="427914" y="344987"/>
                  <a:pt x="431832" y="348172"/>
                  <a:pt x="435369" y="351004"/>
                </a:cubicBezTo>
                <a:cubicBezTo>
                  <a:pt x="441109" y="355601"/>
                  <a:pt x="448958" y="361900"/>
                  <a:pt x="448958" y="373076"/>
                </a:cubicBezTo>
                <a:cubicBezTo>
                  <a:pt x="448958" y="382017"/>
                  <a:pt x="443967" y="403429"/>
                  <a:pt x="397802" y="409220"/>
                </a:cubicBezTo>
                <a:cubicBezTo>
                  <a:pt x="371767" y="412459"/>
                  <a:pt x="349707" y="408255"/>
                  <a:pt x="324612" y="400940"/>
                </a:cubicBezTo>
                <a:cubicBezTo>
                  <a:pt x="321628" y="400076"/>
                  <a:pt x="319062" y="399429"/>
                  <a:pt x="316865" y="398972"/>
                </a:cubicBezTo>
                <a:cubicBezTo>
                  <a:pt x="316852" y="401918"/>
                  <a:pt x="317094" y="404966"/>
                  <a:pt x="317792" y="407696"/>
                </a:cubicBezTo>
                <a:cubicBezTo>
                  <a:pt x="320129" y="417069"/>
                  <a:pt x="324079" y="426619"/>
                  <a:pt x="343980" y="431420"/>
                </a:cubicBezTo>
                <a:cubicBezTo>
                  <a:pt x="352196" y="433401"/>
                  <a:pt x="359651" y="433858"/>
                  <a:pt x="368287" y="434379"/>
                </a:cubicBezTo>
                <a:cubicBezTo>
                  <a:pt x="385864" y="435471"/>
                  <a:pt x="405765" y="436691"/>
                  <a:pt x="436169" y="450508"/>
                </a:cubicBezTo>
                <a:cubicBezTo>
                  <a:pt x="488455" y="474283"/>
                  <a:pt x="491274" y="541237"/>
                  <a:pt x="491363" y="544082"/>
                </a:cubicBezTo>
                <a:cubicBezTo>
                  <a:pt x="491541" y="549238"/>
                  <a:pt x="489610" y="554242"/>
                  <a:pt x="486016" y="557950"/>
                </a:cubicBezTo>
                <a:cubicBezTo>
                  <a:pt x="482435" y="561659"/>
                  <a:pt x="477482" y="563754"/>
                  <a:pt x="472326" y="563754"/>
                </a:cubicBezTo>
                <a:lnTo>
                  <a:pt x="256767" y="563754"/>
                </a:lnTo>
                <a:lnTo>
                  <a:pt x="256767" y="525659"/>
                </a:lnTo>
                <a:lnTo>
                  <a:pt x="256756" y="525659"/>
                </a:lnTo>
                <a:lnTo>
                  <a:pt x="256756" y="525654"/>
                </a:lnTo>
                <a:lnTo>
                  <a:pt x="449923" y="525654"/>
                </a:lnTo>
                <a:cubicBezTo>
                  <a:pt x="446049" y="511328"/>
                  <a:pt x="437820" y="493117"/>
                  <a:pt x="420408" y="485192"/>
                </a:cubicBezTo>
                <a:cubicBezTo>
                  <a:pt x="396405" y="474295"/>
                  <a:pt x="381610" y="473368"/>
                  <a:pt x="365951" y="472416"/>
                </a:cubicBezTo>
                <a:cubicBezTo>
                  <a:pt x="356387" y="471819"/>
                  <a:pt x="346507" y="471209"/>
                  <a:pt x="335051" y="468453"/>
                </a:cubicBezTo>
                <a:cubicBezTo>
                  <a:pt x="305435" y="461303"/>
                  <a:pt x="287706" y="444463"/>
                  <a:pt x="280822" y="416942"/>
                </a:cubicBezTo>
                <a:cubicBezTo>
                  <a:pt x="275920" y="397321"/>
                  <a:pt x="281280" y="376937"/>
                  <a:pt x="281902" y="374689"/>
                </a:cubicBezTo>
                <a:cubicBezTo>
                  <a:pt x="283248" y="369850"/>
                  <a:pt x="286449" y="365736"/>
                  <a:pt x="290805" y="363246"/>
                </a:cubicBezTo>
                <a:cubicBezTo>
                  <a:pt x="297078" y="359652"/>
                  <a:pt x="309855" y="356960"/>
                  <a:pt x="335280" y="364351"/>
                </a:cubicBezTo>
                <a:cubicBezTo>
                  <a:pt x="356438" y="370536"/>
                  <a:pt x="373494" y="373838"/>
                  <a:pt x="393078" y="371413"/>
                </a:cubicBezTo>
                <a:cubicBezTo>
                  <a:pt x="395605" y="371095"/>
                  <a:pt x="397866" y="370714"/>
                  <a:pt x="399885" y="370320"/>
                </a:cubicBezTo>
                <a:cubicBezTo>
                  <a:pt x="395307" y="365533"/>
                  <a:pt x="390535" y="359411"/>
                  <a:pt x="386610" y="351564"/>
                </a:cubicBezTo>
                <a:lnTo>
                  <a:pt x="378423" y="322457"/>
                </a:lnTo>
                <a:lnTo>
                  <a:pt x="416942" y="322457"/>
                </a:lnTo>
                <a:close/>
                <a:moveTo>
                  <a:pt x="191804" y="2689"/>
                </a:moveTo>
                <a:cubicBezTo>
                  <a:pt x="217712" y="1724"/>
                  <a:pt x="239315" y="11643"/>
                  <a:pt x="252650" y="19961"/>
                </a:cubicBezTo>
                <a:lnTo>
                  <a:pt x="256757" y="16843"/>
                </a:lnTo>
                <a:lnTo>
                  <a:pt x="256757" y="63288"/>
                </a:lnTo>
                <a:lnTo>
                  <a:pt x="256765" y="63284"/>
                </a:lnTo>
                <a:lnTo>
                  <a:pt x="256765" y="63294"/>
                </a:lnTo>
                <a:cubicBezTo>
                  <a:pt x="256105" y="63383"/>
                  <a:pt x="255457" y="63535"/>
                  <a:pt x="254796" y="63560"/>
                </a:cubicBezTo>
                <a:cubicBezTo>
                  <a:pt x="249729" y="63789"/>
                  <a:pt x="244802" y="61948"/>
                  <a:pt x="241093" y="58519"/>
                </a:cubicBezTo>
                <a:cubicBezTo>
                  <a:pt x="240966" y="58404"/>
                  <a:pt x="220100" y="39342"/>
                  <a:pt x="193341" y="40764"/>
                </a:cubicBezTo>
                <a:cubicBezTo>
                  <a:pt x="192655" y="40789"/>
                  <a:pt x="125917" y="44079"/>
                  <a:pt x="125917" y="95437"/>
                </a:cubicBezTo>
                <a:cubicBezTo>
                  <a:pt x="125917" y="158696"/>
                  <a:pt x="116722" y="284731"/>
                  <a:pt x="112976" y="322323"/>
                </a:cubicBezTo>
                <a:lnTo>
                  <a:pt x="112951" y="322459"/>
                </a:lnTo>
                <a:lnTo>
                  <a:pt x="74433" y="322459"/>
                </a:lnTo>
                <a:lnTo>
                  <a:pt x="74431" y="322463"/>
                </a:lnTo>
                <a:lnTo>
                  <a:pt x="74431" y="322463"/>
                </a:lnTo>
                <a:cubicBezTo>
                  <a:pt x="74647" y="321167"/>
                  <a:pt x="74914" y="319948"/>
                  <a:pt x="75066" y="318526"/>
                </a:cubicBezTo>
                <a:cubicBezTo>
                  <a:pt x="78952" y="279562"/>
                  <a:pt x="87817" y="154848"/>
                  <a:pt x="87817" y="95437"/>
                </a:cubicBezTo>
                <a:cubicBezTo>
                  <a:pt x="87817" y="30464"/>
                  <a:pt x="150009" y="4378"/>
                  <a:pt x="191804" y="2689"/>
                </a:cubicBezTo>
                <a:close/>
                <a:moveTo>
                  <a:pt x="322811" y="1767"/>
                </a:moveTo>
                <a:cubicBezTo>
                  <a:pt x="337555" y="4588"/>
                  <a:pt x="352312" y="10729"/>
                  <a:pt x="364923" y="19778"/>
                </a:cubicBezTo>
                <a:cubicBezTo>
                  <a:pt x="389840" y="37672"/>
                  <a:pt x="403556" y="64545"/>
                  <a:pt x="403556" y="95432"/>
                </a:cubicBezTo>
                <a:cubicBezTo>
                  <a:pt x="403556" y="154855"/>
                  <a:pt x="412421" y="279556"/>
                  <a:pt x="416307" y="318533"/>
                </a:cubicBezTo>
                <a:lnTo>
                  <a:pt x="416942" y="322456"/>
                </a:lnTo>
                <a:lnTo>
                  <a:pt x="416941" y="322454"/>
                </a:lnTo>
                <a:lnTo>
                  <a:pt x="378422" y="322454"/>
                </a:lnTo>
                <a:lnTo>
                  <a:pt x="378423" y="322457"/>
                </a:lnTo>
                <a:lnTo>
                  <a:pt x="378410" y="322457"/>
                </a:lnTo>
                <a:cubicBezTo>
                  <a:pt x="378410" y="322406"/>
                  <a:pt x="378398" y="322368"/>
                  <a:pt x="378398" y="322317"/>
                </a:cubicBezTo>
                <a:cubicBezTo>
                  <a:pt x="374651" y="284725"/>
                  <a:pt x="365456" y="158703"/>
                  <a:pt x="365456" y="95432"/>
                </a:cubicBezTo>
                <a:cubicBezTo>
                  <a:pt x="365456" y="72000"/>
                  <a:pt x="353086" y="58195"/>
                  <a:pt x="342698" y="50740"/>
                </a:cubicBezTo>
                <a:cubicBezTo>
                  <a:pt x="325629" y="38485"/>
                  <a:pt x="304331" y="35970"/>
                  <a:pt x="292952" y="39768"/>
                </a:cubicBezTo>
                <a:cubicBezTo>
                  <a:pt x="282779" y="43209"/>
                  <a:pt x="271540" y="53687"/>
                  <a:pt x="268060" y="57446"/>
                </a:cubicBezTo>
                <a:lnTo>
                  <a:pt x="256765" y="63284"/>
                </a:lnTo>
                <a:lnTo>
                  <a:pt x="256765" y="16837"/>
                </a:lnTo>
                <a:lnTo>
                  <a:pt x="256757" y="16843"/>
                </a:lnTo>
                <a:lnTo>
                  <a:pt x="256757" y="16831"/>
                </a:lnTo>
                <a:cubicBezTo>
                  <a:pt x="263539" y="11802"/>
                  <a:pt x="271781" y="6710"/>
                  <a:pt x="280785" y="3674"/>
                </a:cubicBezTo>
                <a:cubicBezTo>
                  <a:pt x="293339" y="-555"/>
                  <a:pt x="308068" y="-1054"/>
                  <a:pt x="322811" y="1767"/>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1" name="Freeform 10">
            <a:extLst>
              <a:ext uri="{FF2B5EF4-FFF2-40B4-BE49-F238E27FC236}">
                <a16:creationId xmlns:a16="http://schemas.microsoft.com/office/drawing/2014/main" xmlns="" id="{92243CCF-6424-AD43-854A-820BD89D2A27}"/>
              </a:ext>
            </a:extLst>
          </p:cNvPr>
          <p:cNvSpPr/>
          <p:nvPr/>
        </p:nvSpPr>
        <p:spPr>
          <a:xfrm>
            <a:off x="7228690" y="1899292"/>
            <a:ext cx="533400" cy="533400"/>
          </a:xfrm>
          <a:custGeom>
            <a:avLst/>
            <a:gdLst>
              <a:gd name="connsiteX0" fmla="*/ 184682 w 533400"/>
              <a:gd name="connsiteY0" fmla="*/ 457200 h 533400"/>
              <a:gd name="connsiteX1" fmla="*/ 178332 w 533400"/>
              <a:gd name="connsiteY1" fmla="*/ 495300 h 533400"/>
              <a:gd name="connsiteX2" fmla="*/ 355078 w 533400"/>
              <a:gd name="connsiteY2" fmla="*/ 495300 h 533400"/>
              <a:gd name="connsiteX3" fmla="*/ 348728 w 533400"/>
              <a:gd name="connsiteY3" fmla="*/ 457200 h 533400"/>
              <a:gd name="connsiteX4" fmla="*/ 266700 w 533400"/>
              <a:gd name="connsiteY4" fmla="*/ 361950 h 533400"/>
              <a:gd name="connsiteX5" fmla="*/ 285750 w 533400"/>
              <a:gd name="connsiteY5" fmla="*/ 381000 h 533400"/>
              <a:gd name="connsiteX6" fmla="*/ 266700 w 533400"/>
              <a:gd name="connsiteY6" fmla="*/ 400050 h 533400"/>
              <a:gd name="connsiteX7" fmla="*/ 247650 w 533400"/>
              <a:gd name="connsiteY7" fmla="*/ 381000 h 533400"/>
              <a:gd name="connsiteX8" fmla="*/ 266700 w 533400"/>
              <a:gd name="connsiteY8" fmla="*/ 361950 h 533400"/>
              <a:gd name="connsiteX9" fmla="*/ 38100 w 533400"/>
              <a:gd name="connsiteY9" fmla="*/ 342900 h 533400"/>
              <a:gd name="connsiteX10" fmla="*/ 38100 w 533400"/>
              <a:gd name="connsiteY10" fmla="*/ 419100 h 533400"/>
              <a:gd name="connsiteX11" fmla="*/ 152400 w 533400"/>
              <a:gd name="connsiteY11" fmla="*/ 419100 h 533400"/>
              <a:gd name="connsiteX12" fmla="*/ 381000 w 533400"/>
              <a:gd name="connsiteY12" fmla="*/ 419100 h 533400"/>
              <a:gd name="connsiteX13" fmla="*/ 495300 w 533400"/>
              <a:gd name="connsiteY13" fmla="*/ 419100 h 533400"/>
              <a:gd name="connsiteX14" fmla="*/ 495300 w 533400"/>
              <a:gd name="connsiteY14" fmla="*/ 342900 h 533400"/>
              <a:gd name="connsiteX15" fmla="*/ 38096 w 533400"/>
              <a:gd name="connsiteY15" fmla="*/ 38099 h 533400"/>
              <a:gd name="connsiteX16" fmla="*/ 38096 w 533400"/>
              <a:gd name="connsiteY16" fmla="*/ 304799 h 533400"/>
              <a:gd name="connsiteX17" fmla="*/ 495296 w 533400"/>
              <a:gd name="connsiteY17" fmla="*/ 304799 h 533400"/>
              <a:gd name="connsiteX18" fmla="*/ 495296 w 533400"/>
              <a:gd name="connsiteY18" fmla="*/ 38099 h 533400"/>
              <a:gd name="connsiteX19" fmla="*/ 38100 w 533400"/>
              <a:gd name="connsiteY19" fmla="*/ 0 h 533400"/>
              <a:gd name="connsiteX20" fmla="*/ 495300 w 533400"/>
              <a:gd name="connsiteY20" fmla="*/ 0 h 533400"/>
              <a:gd name="connsiteX21" fmla="*/ 533400 w 533400"/>
              <a:gd name="connsiteY21" fmla="*/ 38100 h 533400"/>
              <a:gd name="connsiteX22" fmla="*/ 533400 w 533400"/>
              <a:gd name="connsiteY22" fmla="*/ 419100 h 533400"/>
              <a:gd name="connsiteX23" fmla="*/ 495300 w 533400"/>
              <a:gd name="connsiteY23" fmla="*/ 457200 h 533400"/>
              <a:gd name="connsiteX24" fmla="*/ 387350 w 533400"/>
              <a:gd name="connsiteY24" fmla="*/ 457200 h 533400"/>
              <a:gd name="connsiteX25" fmla="*/ 393700 w 533400"/>
              <a:gd name="connsiteY25" fmla="*/ 495300 h 533400"/>
              <a:gd name="connsiteX26" fmla="*/ 514350 w 533400"/>
              <a:gd name="connsiteY26" fmla="*/ 495300 h 533400"/>
              <a:gd name="connsiteX27" fmla="*/ 533400 w 533400"/>
              <a:gd name="connsiteY27" fmla="*/ 514350 h 533400"/>
              <a:gd name="connsiteX28" fmla="*/ 514350 w 533400"/>
              <a:gd name="connsiteY28" fmla="*/ 533400 h 533400"/>
              <a:gd name="connsiteX29" fmla="*/ 400050 w 533400"/>
              <a:gd name="connsiteY29" fmla="*/ 533400 h 533400"/>
              <a:gd name="connsiteX30" fmla="*/ 133350 w 533400"/>
              <a:gd name="connsiteY30" fmla="*/ 533400 h 533400"/>
              <a:gd name="connsiteX31" fmla="*/ 19050 w 533400"/>
              <a:gd name="connsiteY31" fmla="*/ 533400 h 533400"/>
              <a:gd name="connsiteX32" fmla="*/ 0 w 533400"/>
              <a:gd name="connsiteY32" fmla="*/ 514350 h 533400"/>
              <a:gd name="connsiteX33" fmla="*/ 19050 w 533400"/>
              <a:gd name="connsiteY33" fmla="*/ 495300 h 533400"/>
              <a:gd name="connsiteX34" fmla="*/ 139700 w 533400"/>
              <a:gd name="connsiteY34" fmla="*/ 495300 h 533400"/>
              <a:gd name="connsiteX35" fmla="*/ 146050 w 533400"/>
              <a:gd name="connsiteY35" fmla="*/ 457200 h 533400"/>
              <a:gd name="connsiteX36" fmla="*/ 38100 w 533400"/>
              <a:gd name="connsiteY36" fmla="*/ 457200 h 533400"/>
              <a:gd name="connsiteX37" fmla="*/ 0 w 533400"/>
              <a:gd name="connsiteY37" fmla="*/ 419100 h 533400"/>
              <a:gd name="connsiteX38" fmla="*/ 0 w 533400"/>
              <a:gd name="connsiteY38" fmla="*/ 38100 h 533400"/>
              <a:gd name="connsiteX39" fmla="*/ 38100 w 533400"/>
              <a:gd name="connsiteY39"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33400" h="533400">
                <a:moveTo>
                  <a:pt x="184682" y="457200"/>
                </a:moveTo>
                <a:lnTo>
                  <a:pt x="178332" y="495300"/>
                </a:lnTo>
                <a:lnTo>
                  <a:pt x="355078" y="495300"/>
                </a:lnTo>
                <a:lnTo>
                  <a:pt x="348728" y="457200"/>
                </a:lnTo>
                <a:close/>
                <a:moveTo>
                  <a:pt x="266700" y="361950"/>
                </a:moveTo>
                <a:cubicBezTo>
                  <a:pt x="277228" y="361950"/>
                  <a:pt x="285750" y="370472"/>
                  <a:pt x="285750" y="381000"/>
                </a:cubicBezTo>
                <a:cubicBezTo>
                  <a:pt x="285750" y="391516"/>
                  <a:pt x="277228" y="400050"/>
                  <a:pt x="266700" y="400050"/>
                </a:cubicBezTo>
                <a:cubicBezTo>
                  <a:pt x="256184" y="400050"/>
                  <a:pt x="247650" y="391516"/>
                  <a:pt x="247650" y="381000"/>
                </a:cubicBezTo>
                <a:cubicBezTo>
                  <a:pt x="247650" y="370472"/>
                  <a:pt x="256184" y="361950"/>
                  <a:pt x="266700" y="361950"/>
                </a:cubicBezTo>
                <a:close/>
                <a:moveTo>
                  <a:pt x="38100" y="342900"/>
                </a:moveTo>
                <a:lnTo>
                  <a:pt x="38100" y="419100"/>
                </a:lnTo>
                <a:lnTo>
                  <a:pt x="152400" y="419100"/>
                </a:lnTo>
                <a:lnTo>
                  <a:pt x="381000" y="419100"/>
                </a:lnTo>
                <a:lnTo>
                  <a:pt x="495300" y="419100"/>
                </a:lnTo>
                <a:lnTo>
                  <a:pt x="495300" y="342900"/>
                </a:lnTo>
                <a:close/>
                <a:moveTo>
                  <a:pt x="38096" y="38099"/>
                </a:moveTo>
                <a:lnTo>
                  <a:pt x="38096" y="304799"/>
                </a:lnTo>
                <a:lnTo>
                  <a:pt x="495296" y="304799"/>
                </a:lnTo>
                <a:lnTo>
                  <a:pt x="495296" y="38099"/>
                </a:lnTo>
                <a:close/>
                <a:moveTo>
                  <a:pt x="38100" y="0"/>
                </a:moveTo>
                <a:lnTo>
                  <a:pt x="495300" y="0"/>
                </a:lnTo>
                <a:cubicBezTo>
                  <a:pt x="516255" y="0"/>
                  <a:pt x="533400" y="17145"/>
                  <a:pt x="533400" y="38100"/>
                </a:cubicBezTo>
                <a:lnTo>
                  <a:pt x="533400" y="419100"/>
                </a:lnTo>
                <a:cubicBezTo>
                  <a:pt x="533400" y="440042"/>
                  <a:pt x="516255" y="457200"/>
                  <a:pt x="495300" y="457200"/>
                </a:cubicBezTo>
                <a:lnTo>
                  <a:pt x="387350" y="457200"/>
                </a:lnTo>
                <a:lnTo>
                  <a:pt x="393700" y="495300"/>
                </a:lnTo>
                <a:lnTo>
                  <a:pt x="514350" y="495300"/>
                </a:lnTo>
                <a:cubicBezTo>
                  <a:pt x="524866" y="495300"/>
                  <a:pt x="533400" y="503834"/>
                  <a:pt x="533400" y="514350"/>
                </a:cubicBezTo>
                <a:cubicBezTo>
                  <a:pt x="533400" y="524866"/>
                  <a:pt x="524866" y="533400"/>
                  <a:pt x="514350" y="533400"/>
                </a:cubicBezTo>
                <a:lnTo>
                  <a:pt x="400050" y="533400"/>
                </a:lnTo>
                <a:lnTo>
                  <a:pt x="133350" y="533400"/>
                </a:lnTo>
                <a:lnTo>
                  <a:pt x="19050" y="533400"/>
                </a:lnTo>
                <a:cubicBezTo>
                  <a:pt x="8534" y="533400"/>
                  <a:pt x="0" y="524866"/>
                  <a:pt x="0" y="514350"/>
                </a:cubicBezTo>
                <a:cubicBezTo>
                  <a:pt x="0" y="503834"/>
                  <a:pt x="8534" y="495300"/>
                  <a:pt x="19050" y="495300"/>
                </a:cubicBezTo>
                <a:lnTo>
                  <a:pt x="139700" y="495300"/>
                </a:lnTo>
                <a:lnTo>
                  <a:pt x="146050" y="457200"/>
                </a:lnTo>
                <a:lnTo>
                  <a:pt x="38100" y="457200"/>
                </a:lnTo>
                <a:cubicBezTo>
                  <a:pt x="17158" y="457200"/>
                  <a:pt x="0" y="440042"/>
                  <a:pt x="0" y="419100"/>
                </a:cubicBezTo>
                <a:lnTo>
                  <a:pt x="0" y="38100"/>
                </a:lnTo>
                <a:cubicBezTo>
                  <a:pt x="0" y="17145"/>
                  <a:pt x="17158" y="0"/>
                  <a:pt x="38100"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Tree>
    <p:extLst>
      <p:ext uri="{BB962C8B-B14F-4D97-AF65-F5344CB8AC3E}">
        <p14:creationId xmlns:p14="http://schemas.microsoft.com/office/powerpoint/2010/main" val="2189336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202C48E-DB53-C94E-B800-E05844FB065D}"/>
              </a:ext>
            </a:extLst>
          </p:cNvPr>
          <p:cNvSpPr>
            <a:spLocks noGrp="1"/>
          </p:cNvSpPr>
          <p:nvPr>
            <p:ph type="title"/>
          </p:nvPr>
        </p:nvSpPr>
        <p:spPr/>
        <p:txBody>
          <a:bodyPr/>
          <a:lstStyle/>
          <a:p>
            <a:r>
              <a:rPr lang="en-US" dirty="0"/>
              <a:t>American Express Business Value</a:t>
            </a:r>
          </a:p>
        </p:txBody>
      </p:sp>
      <p:sp>
        <p:nvSpPr>
          <p:cNvPr id="4" name="Text Placeholder 3">
            <a:extLst>
              <a:ext uri="{FF2B5EF4-FFF2-40B4-BE49-F238E27FC236}">
                <a16:creationId xmlns:a16="http://schemas.microsoft.com/office/drawing/2014/main" xmlns="" id="{3A763610-5629-E344-A39D-C137B3D8F6C1}"/>
              </a:ext>
            </a:extLst>
          </p:cNvPr>
          <p:cNvSpPr>
            <a:spLocks noGrp="1"/>
          </p:cNvSpPr>
          <p:nvPr>
            <p:ph type="body" sz="quarter" idx="13"/>
          </p:nvPr>
        </p:nvSpPr>
        <p:spPr>
          <a:xfrm>
            <a:off x="557784" y="1224810"/>
            <a:ext cx="9198641" cy="1494768"/>
          </a:xfrm>
        </p:spPr>
        <p:txBody>
          <a:bodyPr wrap="square">
            <a:spAutoFit/>
          </a:bodyPr>
          <a:lstStyle/>
          <a:p>
            <a:r>
              <a:rPr lang="en-US" sz="2200" b="1" dirty="0">
                <a:solidFill>
                  <a:schemeClr val="accent1"/>
                </a:solidFill>
                <a:latin typeface="+mj-lt"/>
              </a:rPr>
              <a:t>AMEX MOVE – A BETTER ACH</a:t>
            </a:r>
          </a:p>
          <a:p>
            <a:pPr>
              <a:lnSpc>
                <a:spcPct val="100000"/>
              </a:lnSpc>
              <a:spcBef>
                <a:spcPts val="800"/>
              </a:spcBef>
            </a:pPr>
            <a:r>
              <a:rPr lang="en-US" sz="1600" dirty="0">
                <a:solidFill>
                  <a:schemeClr val="accent5"/>
                </a:solidFill>
                <a:latin typeface="Arial" panose="020B0604020202020204" pitchFamily="34" charset="0"/>
              </a:rPr>
              <a:t>AMEX Move offers an innovative bank-payment solution with a click of a button, directing customers to an intuitive, fast, secure experience that is familiar – particularly to Millennials.</a:t>
            </a:r>
          </a:p>
          <a:p>
            <a:pPr>
              <a:lnSpc>
                <a:spcPct val="100000"/>
              </a:lnSpc>
              <a:spcBef>
                <a:spcPts val="2000"/>
              </a:spcBef>
            </a:pPr>
            <a:r>
              <a:rPr lang="en-US" sz="1600" b="1" dirty="0">
                <a:latin typeface="Arial" panose="020B0604020202020204" pitchFamily="34" charset="0"/>
                <a:cs typeface="Arial" pitchFamily="34" charset="0"/>
              </a:rPr>
              <a:t>Why Participate?</a:t>
            </a:r>
          </a:p>
        </p:txBody>
      </p:sp>
      <p:sp>
        <p:nvSpPr>
          <p:cNvPr id="3" name="Rectangle 2">
            <a:extLst>
              <a:ext uri="{FF2B5EF4-FFF2-40B4-BE49-F238E27FC236}">
                <a16:creationId xmlns:a16="http://schemas.microsoft.com/office/drawing/2014/main" xmlns="" id="{DB5616EE-ED07-DC4C-A722-94181D9B559D}"/>
              </a:ext>
            </a:extLst>
          </p:cNvPr>
          <p:cNvSpPr/>
          <p:nvPr/>
        </p:nvSpPr>
        <p:spPr>
          <a:xfrm>
            <a:off x="557785" y="6717491"/>
            <a:ext cx="9198640" cy="246221"/>
          </a:xfrm>
          <a:prstGeom prst="rect">
            <a:avLst/>
          </a:prstGeom>
        </p:spPr>
        <p:txBody>
          <a:bodyPr wrap="square" lIns="0" tIns="0" rIns="0" bIns="0">
            <a:spAutoFit/>
          </a:bodyPr>
          <a:lstStyle/>
          <a:p>
            <a:r>
              <a:rPr lang="en-US" sz="800" dirty="0">
                <a:solidFill>
                  <a:srgbClr val="8B8D8E"/>
                </a:solidFill>
              </a:rPr>
              <a:t>1. 1Covers fraud due to unauthorized use of consumer bank-account, but not fraud intentionally conducted by rightful owner of bank account</a:t>
            </a:r>
          </a:p>
          <a:p>
            <a:endParaRPr lang="en-US" sz="800" dirty="0">
              <a:solidFill>
                <a:srgbClr val="8B8D8E"/>
              </a:solidFill>
            </a:endParaRPr>
          </a:p>
        </p:txBody>
      </p:sp>
      <p:grpSp>
        <p:nvGrpSpPr>
          <p:cNvPr id="9" name="Group 8">
            <a:extLst>
              <a:ext uri="{FF2B5EF4-FFF2-40B4-BE49-F238E27FC236}">
                <a16:creationId xmlns:a16="http://schemas.microsoft.com/office/drawing/2014/main" xmlns="" id="{F6214912-463B-3F47-A6A1-A72972D93AAE}"/>
              </a:ext>
            </a:extLst>
          </p:cNvPr>
          <p:cNvGrpSpPr/>
          <p:nvPr/>
        </p:nvGrpSpPr>
        <p:grpSpPr>
          <a:xfrm>
            <a:off x="554678" y="2923091"/>
            <a:ext cx="3677124" cy="3027454"/>
            <a:chOff x="554678" y="2923091"/>
            <a:chExt cx="3677124" cy="3027454"/>
          </a:xfrm>
        </p:grpSpPr>
        <p:sp>
          <p:nvSpPr>
            <p:cNvPr id="23" name="Rectangle 22">
              <a:extLst>
                <a:ext uri="{FF2B5EF4-FFF2-40B4-BE49-F238E27FC236}">
                  <a16:creationId xmlns:a16="http://schemas.microsoft.com/office/drawing/2014/main" xmlns="" id="{69A7896A-F92C-9249-94DD-2B6248D89755}"/>
                </a:ext>
              </a:extLst>
            </p:cNvPr>
            <p:cNvSpPr/>
            <p:nvPr/>
          </p:nvSpPr>
          <p:spPr>
            <a:xfrm>
              <a:off x="554679" y="4462958"/>
              <a:ext cx="3677122" cy="1487587"/>
            </a:xfrm>
            <a:prstGeom prst="rect">
              <a:avLst/>
            </a:prstGeom>
          </p:spPr>
          <p:txBody>
            <a:bodyPr wrap="square" lIns="0" tIns="0" rIns="0" bIns="0">
              <a:spAutoFit/>
            </a:bodyPr>
            <a:lstStyle/>
            <a:p>
              <a:pPr marL="173736" indent="-173736">
                <a:lnSpc>
                  <a:spcPct val="100000"/>
                </a:lnSpc>
                <a:spcBef>
                  <a:spcPts val="1000"/>
                </a:spcBef>
                <a:buFont typeface="Arial" panose="020B0604020202020204" pitchFamily="34" charset="0"/>
                <a:buChar char="•"/>
              </a:pPr>
              <a:r>
                <a:rPr lang="en-US" sz="1600" dirty="0">
                  <a:solidFill>
                    <a:schemeClr val="accent5"/>
                  </a:solidFill>
                  <a:latin typeface="Arial" panose="020B0604020202020204" pitchFamily="34" charset="0"/>
                  <a:cs typeface="Arial" pitchFamily="34" charset="0"/>
                </a:rPr>
                <a:t>Intuitive, minimal steps</a:t>
              </a:r>
            </a:p>
            <a:p>
              <a:pPr marL="173736" indent="-173736">
                <a:lnSpc>
                  <a:spcPct val="100000"/>
                </a:lnSpc>
                <a:spcBef>
                  <a:spcPts val="1000"/>
                </a:spcBef>
                <a:buFont typeface="Arial" panose="020B0604020202020204" pitchFamily="34" charset="0"/>
                <a:buChar char="•"/>
              </a:pPr>
              <a:r>
                <a:rPr lang="en-US" sz="1600" dirty="0">
                  <a:solidFill>
                    <a:schemeClr val="accent5"/>
                  </a:solidFill>
                  <a:latin typeface="Arial" panose="020B0604020202020204" pitchFamily="34" charset="0"/>
                  <a:cs typeface="Arial" pitchFamily="34" charset="0"/>
                </a:rPr>
                <a:t>No need for bank routing or account number</a:t>
              </a:r>
            </a:p>
            <a:p>
              <a:pPr marL="173736" indent="-173736">
                <a:lnSpc>
                  <a:spcPct val="100000"/>
                </a:lnSpc>
                <a:spcBef>
                  <a:spcPts val="1000"/>
                </a:spcBef>
                <a:buFont typeface="Arial" panose="020B0604020202020204" pitchFamily="34" charset="0"/>
                <a:buChar char="•"/>
              </a:pPr>
              <a:r>
                <a:rPr lang="en-US" sz="1600" dirty="0">
                  <a:solidFill>
                    <a:schemeClr val="accent5"/>
                  </a:solidFill>
                  <a:latin typeface="Arial" panose="020B0604020202020204" pitchFamily="34" charset="0"/>
                  <a:cs typeface="Arial" pitchFamily="34" charset="0"/>
                </a:rPr>
                <a:t>AMEX authorizes transaction and keeps record for disputes</a:t>
              </a:r>
            </a:p>
          </p:txBody>
        </p:sp>
        <p:sp>
          <p:nvSpPr>
            <p:cNvPr id="26" name="Freeform 25">
              <a:extLst>
                <a:ext uri="{FF2B5EF4-FFF2-40B4-BE49-F238E27FC236}">
                  <a16:creationId xmlns:a16="http://schemas.microsoft.com/office/drawing/2014/main" xmlns="" id="{9A338BC0-A910-2547-ABB7-09ECCCE84A40}"/>
                </a:ext>
              </a:extLst>
            </p:cNvPr>
            <p:cNvSpPr/>
            <p:nvPr/>
          </p:nvSpPr>
          <p:spPr>
            <a:xfrm>
              <a:off x="2043981" y="2923091"/>
              <a:ext cx="698519" cy="693762"/>
            </a:xfrm>
            <a:custGeom>
              <a:avLst/>
              <a:gdLst>
                <a:gd name="connsiteX0" fmla="*/ 384499 w 565882"/>
                <a:gd name="connsiteY0" fmla="*/ 188083 h 565882"/>
                <a:gd name="connsiteX1" fmla="*/ 398431 w 565882"/>
                <a:gd name="connsiteY1" fmla="*/ 192413 h 565882"/>
                <a:gd name="connsiteX2" fmla="*/ 400895 w 565882"/>
                <a:gd name="connsiteY2" fmla="*/ 219236 h 565882"/>
                <a:gd name="connsiteX3" fmla="*/ 256306 w 565882"/>
                <a:gd name="connsiteY3" fmla="*/ 393162 h 565882"/>
                <a:gd name="connsiteX4" fmla="*/ 255417 w 565882"/>
                <a:gd name="connsiteY4" fmla="*/ 394013 h 565882"/>
                <a:gd name="connsiteX5" fmla="*/ 255125 w 565882"/>
                <a:gd name="connsiteY5" fmla="*/ 394445 h 565882"/>
                <a:gd name="connsiteX6" fmla="*/ 254578 w 565882"/>
                <a:gd name="connsiteY6" fmla="*/ 394826 h 565882"/>
                <a:gd name="connsiteX7" fmla="*/ 249054 w 565882"/>
                <a:gd name="connsiteY7" fmla="*/ 398484 h 565882"/>
                <a:gd name="connsiteX8" fmla="*/ 248241 w 565882"/>
                <a:gd name="connsiteY8" fmla="*/ 398750 h 565882"/>
                <a:gd name="connsiteX9" fmla="*/ 241663 w 565882"/>
                <a:gd name="connsiteY9" fmla="*/ 400033 h 565882"/>
                <a:gd name="connsiteX10" fmla="*/ 241650 w 565882"/>
                <a:gd name="connsiteY10" fmla="*/ 400033 h 565882"/>
                <a:gd name="connsiteX11" fmla="*/ 241637 w 565882"/>
                <a:gd name="connsiteY11" fmla="*/ 400033 h 565882"/>
                <a:gd name="connsiteX12" fmla="*/ 232900 w 565882"/>
                <a:gd name="connsiteY12" fmla="*/ 397582 h 565882"/>
                <a:gd name="connsiteX13" fmla="*/ 229471 w 565882"/>
                <a:gd name="connsiteY13" fmla="*/ 395626 h 565882"/>
                <a:gd name="connsiteX14" fmla="*/ 228569 w 565882"/>
                <a:gd name="connsiteY14" fmla="*/ 394712 h 565882"/>
                <a:gd name="connsiteX15" fmla="*/ 228188 w 565882"/>
                <a:gd name="connsiteY15" fmla="*/ 394445 h 565882"/>
                <a:gd name="connsiteX16" fmla="*/ 147213 w 565882"/>
                <a:gd name="connsiteY16" fmla="*/ 313470 h 565882"/>
                <a:gd name="connsiteX17" fmla="*/ 147238 w 565882"/>
                <a:gd name="connsiteY17" fmla="*/ 286558 h 565882"/>
                <a:gd name="connsiteX18" fmla="*/ 174149 w 565882"/>
                <a:gd name="connsiteY18" fmla="*/ 286533 h 565882"/>
                <a:gd name="connsiteX19" fmla="*/ 240354 w 565882"/>
                <a:gd name="connsiteY19" fmla="*/ 352751 h 565882"/>
                <a:gd name="connsiteX20" fmla="*/ 371609 w 565882"/>
                <a:gd name="connsiteY20" fmla="*/ 194877 h 565882"/>
                <a:gd name="connsiteX21" fmla="*/ 384499 w 565882"/>
                <a:gd name="connsiteY21" fmla="*/ 188083 h 565882"/>
                <a:gd name="connsiteX22" fmla="*/ 260140 w 565882"/>
                <a:gd name="connsiteY22" fmla="*/ 911 h 565882"/>
                <a:gd name="connsiteX23" fmla="*/ 480640 w 565882"/>
                <a:gd name="connsiteY23" fmla="*/ 80521 h 565882"/>
                <a:gd name="connsiteX24" fmla="*/ 505887 w 565882"/>
                <a:gd name="connsiteY24" fmla="*/ 105756 h 565882"/>
                <a:gd name="connsiteX25" fmla="*/ 505887 w 565882"/>
                <a:gd name="connsiteY25" fmla="*/ 75772 h 565882"/>
                <a:gd name="connsiteX26" fmla="*/ 524366 w 565882"/>
                <a:gd name="connsiteY26" fmla="*/ 57280 h 565882"/>
                <a:gd name="connsiteX27" fmla="*/ 542844 w 565882"/>
                <a:gd name="connsiteY27" fmla="*/ 75772 h 565882"/>
                <a:gd name="connsiteX28" fmla="*/ 542844 w 565882"/>
                <a:gd name="connsiteY28" fmla="*/ 150333 h 565882"/>
                <a:gd name="connsiteX29" fmla="*/ 524366 w 565882"/>
                <a:gd name="connsiteY29" fmla="*/ 168825 h 565882"/>
                <a:gd name="connsiteX30" fmla="*/ 449791 w 565882"/>
                <a:gd name="connsiteY30" fmla="*/ 168825 h 565882"/>
                <a:gd name="connsiteX31" fmla="*/ 431313 w 565882"/>
                <a:gd name="connsiteY31" fmla="*/ 150333 h 565882"/>
                <a:gd name="connsiteX32" fmla="*/ 449791 w 565882"/>
                <a:gd name="connsiteY32" fmla="*/ 131855 h 565882"/>
                <a:gd name="connsiteX33" fmla="*/ 479700 w 565882"/>
                <a:gd name="connsiteY33" fmla="*/ 131855 h 565882"/>
                <a:gd name="connsiteX34" fmla="*/ 454656 w 565882"/>
                <a:gd name="connsiteY34" fmla="*/ 106810 h 565882"/>
                <a:gd name="connsiteX35" fmla="*/ 144344 w 565882"/>
                <a:gd name="connsiteY35" fmla="*/ 79696 h 565882"/>
                <a:gd name="connsiteX36" fmla="*/ 56295 w 565882"/>
                <a:gd name="connsiteY36" fmla="*/ 378489 h 565882"/>
                <a:gd name="connsiteX37" fmla="*/ 331694 w 565882"/>
                <a:gd name="connsiteY37" fmla="*/ 524018 h 565882"/>
                <a:gd name="connsiteX38" fmla="*/ 528912 w 565882"/>
                <a:gd name="connsiteY38" fmla="*/ 282909 h 565882"/>
                <a:gd name="connsiteX39" fmla="*/ 528684 w 565882"/>
                <a:gd name="connsiteY39" fmla="*/ 272482 h 565882"/>
                <a:gd name="connsiteX40" fmla="*/ 546375 w 565882"/>
                <a:gd name="connsiteY40" fmla="*/ 253267 h 565882"/>
                <a:gd name="connsiteX41" fmla="*/ 565628 w 565882"/>
                <a:gd name="connsiteY41" fmla="*/ 270933 h 565882"/>
                <a:gd name="connsiteX42" fmla="*/ 565882 w 565882"/>
                <a:gd name="connsiteY42" fmla="*/ 282909 h 565882"/>
                <a:gd name="connsiteX43" fmla="*/ 338971 w 565882"/>
                <a:gd name="connsiteY43" fmla="*/ 560251 h 565882"/>
                <a:gd name="connsiteX44" fmla="*/ 22208 w 565882"/>
                <a:gd name="connsiteY44" fmla="*/ 392751 h 565882"/>
                <a:gd name="connsiteX45" fmla="*/ 123681 w 565882"/>
                <a:gd name="connsiteY45" fmla="*/ 49076 h 565882"/>
                <a:gd name="connsiteX46" fmla="*/ 260140 w 565882"/>
                <a:gd name="connsiteY46" fmla="*/ 911 h 565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5882" h="565882">
                  <a:moveTo>
                    <a:pt x="384499" y="188083"/>
                  </a:moveTo>
                  <a:cubicBezTo>
                    <a:pt x="389541" y="187625"/>
                    <a:pt x="394545" y="189175"/>
                    <a:pt x="398431" y="192413"/>
                  </a:cubicBezTo>
                  <a:cubicBezTo>
                    <a:pt x="406521" y="199132"/>
                    <a:pt x="407626" y="211159"/>
                    <a:pt x="400895" y="219236"/>
                  </a:cubicBezTo>
                  <a:lnTo>
                    <a:pt x="256306" y="393162"/>
                  </a:lnTo>
                  <a:cubicBezTo>
                    <a:pt x="256026" y="393480"/>
                    <a:pt x="255696" y="393721"/>
                    <a:pt x="255417" y="394013"/>
                  </a:cubicBezTo>
                  <a:cubicBezTo>
                    <a:pt x="255290" y="394153"/>
                    <a:pt x="255252" y="394318"/>
                    <a:pt x="255125" y="394445"/>
                  </a:cubicBezTo>
                  <a:cubicBezTo>
                    <a:pt x="254959" y="394610"/>
                    <a:pt x="254744" y="394661"/>
                    <a:pt x="254578" y="394826"/>
                  </a:cubicBezTo>
                  <a:cubicBezTo>
                    <a:pt x="252966" y="396350"/>
                    <a:pt x="251099" y="397582"/>
                    <a:pt x="249054" y="398484"/>
                  </a:cubicBezTo>
                  <a:cubicBezTo>
                    <a:pt x="248787" y="398585"/>
                    <a:pt x="248521" y="398649"/>
                    <a:pt x="248241" y="398750"/>
                  </a:cubicBezTo>
                  <a:cubicBezTo>
                    <a:pt x="246146" y="399563"/>
                    <a:pt x="243910" y="399995"/>
                    <a:pt x="241663" y="400033"/>
                  </a:cubicBezTo>
                  <a:lnTo>
                    <a:pt x="241650" y="400033"/>
                  </a:lnTo>
                  <a:lnTo>
                    <a:pt x="241637" y="400033"/>
                  </a:lnTo>
                  <a:cubicBezTo>
                    <a:pt x="238538" y="400198"/>
                    <a:pt x="235465" y="399334"/>
                    <a:pt x="232900" y="397582"/>
                  </a:cubicBezTo>
                  <a:cubicBezTo>
                    <a:pt x="231693" y="397048"/>
                    <a:pt x="230537" y="396401"/>
                    <a:pt x="229471" y="395626"/>
                  </a:cubicBezTo>
                  <a:cubicBezTo>
                    <a:pt x="229140" y="395347"/>
                    <a:pt x="228874" y="395004"/>
                    <a:pt x="228569" y="394712"/>
                  </a:cubicBezTo>
                  <a:cubicBezTo>
                    <a:pt x="228442" y="394597"/>
                    <a:pt x="228302" y="394559"/>
                    <a:pt x="228188" y="394445"/>
                  </a:cubicBezTo>
                  <a:lnTo>
                    <a:pt x="147213" y="313470"/>
                  </a:lnTo>
                  <a:cubicBezTo>
                    <a:pt x="139796" y="306028"/>
                    <a:pt x="139809" y="293988"/>
                    <a:pt x="147238" y="286558"/>
                  </a:cubicBezTo>
                  <a:cubicBezTo>
                    <a:pt x="154668" y="279142"/>
                    <a:pt x="166707" y="279129"/>
                    <a:pt x="174149" y="286533"/>
                  </a:cubicBezTo>
                  <a:lnTo>
                    <a:pt x="240354" y="352751"/>
                  </a:lnTo>
                  <a:lnTo>
                    <a:pt x="371609" y="194877"/>
                  </a:lnTo>
                  <a:cubicBezTo>
                    <a:pt x="374835" y="191004"/>
                    <a:pt x="379483" y="188553"/>
                    <a:pt x="384499" y="188083"/>
                  </a:cubicBezTo>
                  <a:close/>
                  <a:moveTo>
                    <a:pt x="260140" y="911"/>
                  </a:moveTo>
                  <a:cubicBezTo>
                    <a:pt x="339525" y="-5469"/>
                    <a:pt x="420426" y="21720"/>
                    <a:pt x="480640" y="80521"/>
                  </a:cubicBezTo>
                  <a:lnTo>
                    <a:pt x="505887" y="105756"/>
                  </a:lnTo>
                  <a:lnTo>
                    <a:pt x="505887" y="75772"/>
                  </a:lnTo>
                  <a:cubicBezTo>
                    <a:pt x="505887" y="65561"/>
                    <a:pt x="514155" y="57280"/>
                    <a:pt x="524366" y="57280"/>
                  </a:cubicBezTo>
                  <a:cubicBezTo>
                    <a:pt x="534577" y="57280"/>
                    <a:pt x="542844" y="65561"/>
                    <a:pt x="542844" y="75772"/>
                  </a:cubicBezTo>
                  <a:lnTo>
                    <a:pt x="542844" y="150333"/>
                  </a:lnTo>
                  <a:cubicBezTo>
                    <a:pt x="542844" y="160544"/>
                    <a:pt x="534577" y="168825"/>
                    <a:pt x="524366" y="168825"/>
                  </a:cubicBezTo>
                  <a:lnTo>
                    <a:pt x="449791" y="168825"/>
                  </a:lnTo>
                  <a:cubicBezTo>
                    <a:pt x="439581" y="168825"/>
                    <a:pt x="431313" y="160544"/>
                    <a:pt x="431313" y="150333"/>
                  </a:cubicBezTo>
                  <a:cubicBezTo>
                    <a:pt x="431313" y="140123"/>
                    <a:pt x="439581" y="131855"/>
                    <a:pt x="449791" y="131855"/>
                  </a:cubicBezTo>
                  <a:lnTo>
                    <a:pt x="479700" y="131855"/>
                  </a:lnTo>
                  <a:lnTo>
                    <a:pt x="454656" y="106810"/>
                  </a:lnTo>
                  <a:cubicBezTo>
                    <a:pt x="370848" y="25099"/>
                    <a:pt x="241054" y="13758"/>
                    <a:pt x="144344" y="79696"/>
                  </a:cubicBezTo>
                  <a:cubicBezTo>
                    <a:pt x="47646" y="145660"/>
                    <a:pt x="10803" y="270628"/>
                    <a:pt x="56295" y="378489"/>
                  </a:cubicBezTo>
                  <a:cubicBezTo>
                    <a:pt x="101773" y="486350"/>
                    <a:pt x="216962" y="547221"/>
                    <a:pt x="331694" y="524018"/>
                  </a:cubicBezTo>
                  <a:cubicBezTo>
                    <a:pt x="446426" y="500815"/>
                    <a:pt x="528912" y="399965"/>
                    <a:pt x="528912" y="282909"/>
                  </a:cubicBezTo>
                  <a:cubicBezTo>
                    <a:pt x="528912" y="279416"/>
                    <a:pt x="528836" y="275949"/>
                    <a:pt x="528684" y="272482"/>
                  </a:cubicBezTo>
                  <a:cubicBezTo>
                    <a:pt x="528277" y="262297"/>
                    <a:pt x="536190" y="253699"/>
                    <a:pt x="546375" y="253267"/>
                  </a:cubicBezTo>
                  <a:cubicBezTo>
                    <a:pt x="556560" y="252835"/>
                    <a:pt x="565184" y="260747"/>
                    <a:pt x="565628" y="270933"/>
                  </a:cubicBezTo>
                  <a:cubicBezTo>
                    <a:pt x="565793" y="274908"/>
                    <a:pt x="565882" y="278908"/>
                    <a:pt x="565882" y="282909"/>
                  </a:cubicBezTo>
                  <a:cubicBezTo>
                    <a:pt x="565882" y="417579"/>
                    <a:pt x="470975" y="533594"/>
                    <a:pt x="338971" y="560251"/>
                  </a:cubicBezTo>
                  <a:cubicBezTo>
                    <a:pt x="206980" y="586921"/>
                    <a:pt x="74468" y="516843"/>
                    <a:pt x="22208" y="392751"/>
                  </a:cubicBezTo>
                  <a:cubicBezTo>
                    <a:pt x="-30053" y="268634"/>
                    <a:pt x="12378" y="124883"/>
                    <a:pt x="123681" y="49076"/>
                  </a:cubicBezTo>
                  <a:cubicBezTo>
                    <a:pt x="165424" y="20654"/>
                    <a:pt x="212509" y="4740"/>
                    <a:pt x="260140" y="911"/>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27" name="TextBox 26">
              <a:extLst>
                <a:ext uri="{FF2B5EF4-FFF2-40B4-BE49-F238E27FC236}">
                  <a16:creationId xmlns:a16="http://schemas.microsoft.com/office/drawing/2014/main" xmlns="" id="{9DEC4B70-58C4-884A-B0B9-4CC28A9745EF}"/>
                </a:ext>
              </a:extLst>
            </p:cNvPr>
            <p:cNvSpPr txBox="1"/>
            <p:nvPr/>
          </p:nvSpPr>
          <p:spPr>
            <a:xfrm>
              <a:off x="554678" y="3843926"/>
              <a:ext cx="3677124" cy="433965"/>
            </a:xfrm>
            <a:prstGeom prst="rect">
              <a:avLst/>
            </a:prstGeom>
            <a:solidFill>
              <a:schemeClr val="accent1"/>
            </a:solidFill>
          </p:spPr>
          <p:txBody>
            <a:bodyPr wrap="square" lIns="91440" tIns="91440" rIns="91440" bIns="91440" rtlCol="0">
              <a:spAutoFit/>
            </a:bodyPr>
            <a:lstStyle/>
            <a:p>
              <a:pPr algn="ctr">
                <a:lnSpc>
                  <a:spcPct val="90000"/>
                </a:lnSpc>
                <a:spcBef>
                  <a:spcPts val="600"/>
                </a:spcBef>
              </a:pPr>
              <a:r>
                <a:rPr lang="en-US" sz="1800" dirty="0">
                  <a:solidFill>
                    <a:schemeClr val="bg1"/>
                  </a:solidFill>
                  <a:latin typeface="Cambria" panose="02040503050406030204" pitchFamily="18" charset="0"/>
                </a:rPr>
                <a:t>Simplicity</a:t>
              </a:r>
            </a:p>
          </p:txBody>
        </p:sp>
      </p:grpSp>
      <p:grpSp>
        <p:nvGrpSpPr>
          <p:cNvPr id="8" name="Group 7">
            <a:extLst>
              <a:ext uri="{FF2B5EF4-FFF2-40B4-BE49-F238E27FC236}">
                <a16:creationId xmlns:a16="http://schemas.microsoft.com/office/drawing/2014/main" xmlns="" id="{B84E25C7-48DA-DD43-A0D7-5400A3F86FAB}"/>
              </a:ext>
            </a:extLst>
          </p:cNvPr>
          <p:cNvGrpSpPr/>
          <p:nvPr/>
        </p:nvGrpSpPr>
        <p:grpSpPr>
          <a:xfrm>
            <a:off x="4783432" y="2845209"/>
            <a:ext cx="3677124" cy="2730874"/>
            <a:chOff x="4242100" y="2845209"/>
            <a:chExt cx="3677124" cy="2730874"/>
          </a:xfrm>
        </p:grpSpPr>
        <p:sp>
          <p:nvSpPr>
            <p:cNvPr id="22" name="Rectangle 21">
              <a:extLst>
                <a:ext uri="{FF2B5EF4-FFF2-40B4-BE49-F238E27FC236}">
                  <a16:creationId xmlns:a16="http://schemas.microsoft.com/office/drawing/2014/main" xmlns="" id="{25DBD06D-6FE9-F24B-AC20-CB94D2003C33}"/>
                </a:ext>
              </a:extLst>
            </p:cNvPr>
            <p:cNvSpPr/>
            <p:nvPr/>
          </p:nvSpPr>
          <p:spPr>
            <a:xfrm>
              <a:off x="4242101" y="4462958"/>
              <a:ext cx="3677122" cy="1113125"/>
            </a:xfrm>
            <a:prstGeom prst="rect">
              <a:avLst/>
            </a:prstGeom>
          </p:spPr>
          <p:txBody>
            <a:bodyPr wrap="square" lIns="0" tIns="0" rIns="0" bIns="0">
              <a:spAutoFit/>
            </a:bodyPr>
            <a:lstStyle/>
            <a:p>
              <a:pPr marL="173736" indent="-173736">
                <a:lnSpc>
                  <a:spcPct val="100000"/>
                </a:lnSpc>
                <a:spcBef>
                  <a:spcPts val="1000"/>
                </a:spcBef>
                <a:buFont typeface="Arial" panose="020B0604020202020204" pitchFamily="34" charset="0"/>
                <a:buChar char="•"/>
              </a:pPr>
              <a:r>
                <a:rPr lang="en-US" sz="1600" dirty="0">
                  <a:solidFill>
                    <a:schemeClr val="accent5"/>
                  </a:solidFill>
                  <a:latin typeface="Arial" panose="020B0604020202020204" pitchFamily="34" charset="0"/>
                  <a:cs typeface="Arial" pitchFamily="34" charset="0"/>
                </a:rPr>
                <a:t>AMEX tokenizes sensitive banking data and is responsible for storage</a:t>
              </a:r>
            </a:p>
            <a:p>
              <a:pPr marL="173736" indent="-173736">
                <a:lnSpc>
                  <a:spcPct val="100000"/>
                </a:lnSpc>
                <a:spcBef>
                  <a:spcPts val="1000"/>
                </a:spcBef>
                <a:buFont typeface="Arial" panose="020B0604020202020204" pitchFamily="34" charset="0"/>
                <a:buChar char="•"/>
              </a:pPr>
              <a:r>
                <a:rPr lang="en-US" sz="1600" dirty="0">
                  <a:solidFill>
                    <a:schemeClr val="accent5"/>
                  </a:solidFill>
                  <a:latin typeface="Arial" panose="020B0604020202020204" pitchFamily="34" charset="0"/>
                  <a:cs typeface="Arial" pitchFamily="34" charset="0"/>
                </a:rPr>
                <a:t>AMEX bears liability for certain fraud or credit related risks</a:t>
              </a:r>
              <a:r>
                <a:rPr lang="en-US" sz="1600" baseline="30000" dirty="0">
                  <a:solidFill>
                    <a:schemeClr val="accent5"/>
                  </a:solidFill>
                  <a:latin typeface="Arial" panose="020B0604020202020204" pitchFamily="34" charset="0"/>
                  <a:cs typeface="Arial" pitchFamily="34" charset="0"/>
                </a:rPr>
                <a:t>1</a:t>
              </a:r>
            </a:p>
          </p:txBody>
        </p:sp>
        <p:sp>
          <p:nvSpPr>
            <p:cNvPr id="24" name="Freeform 23">
              <a:extLst>
                <a:ext uri="{FF2B5EF4-FFF2-40B4-BE49-F238E27FC236}">
                  <a16:creationId xmlns:a16="http://schemas.microsoft.com/office/drawing/2014/main" xmlns="" id="{1BD2E93B-9F26-7549-984C-3010EFCFA3D5}"/>
                </a:ext>
              </a:extLst>
            </p:cNvPr>
            <p:cNvSpPr>
              <a:spLocks noChangeAspect="1"/>
            </p:cNvSpPr>
            <p:nvPr/>
          </p:nvSpPr>
          <p:spPr>
            <a:xfrm>
              <a:off x="5674025" y="2845209"/>
              <a:ext cx="813274" cy="825283"/>
            </a:xfrm>
            <a:custGeom>
              <a:avLst/>
              <a:gdLst>
                <a:gd name="connsiteX0" fmla="*/ 466228 w 569951"/>
                <a:gd name="connsiteY0" fmla="*/ 419500 h 582333"/>
                <a:gd name="connsiteX1" fmla="*/ 506234 w 569951"/>
                <a:gd name="connsiteY1" fmla="*/ 419500 h 582333"/>
                <a:gd name="connsiteX2" fmla="*/ 408380 w 569951"/>
                <a:gd name="connsiteY2" fmla="*/ 517341 h 582333"/>
                <a:gd name="connsiteX3" fmla="*/ 408380 w 569951"/>
                <a:gd name="connsiteY3" fmla="*/ 477336 h 582333"/>
                <a:gd name="connsiteX4" fmla="*/ 466228 w 569951"/>
                <a:gd name="connsiteY4" fmla="*/ 419500 h 582333"/>
                <a:gd name="connsiteX5" fmla="*/ 267668 w 569951"/>
                <a:gd name="connsiteY5" fmla="*/ 419498 h 582333"/>
                <a:gd name="connsiteX6" fmla="*/ 307660 w 569951"/>
                <a:gd name="connsiteY6" fmla="*/ 419498 h 582333"/>
                <a:gd name="connsiteX7" fmla="*/ 365509 w 569951"/>
                <a:gd name="connsiteY7" fmla="*/ 477334 h 582333"/>
                <a:gd name="connsiteX8" fmla="*/ 365509 w 569951"/>
                <a:gd name="connsiteY8" fmla="*/ 517339 h 582333"/>
                <a:gd name="connsiteX9" fmla="*/ 267668 w 569951"/>
                <a:gd name="connsiteY9" fmla="*/ 419498 h 582333"/>
                <a:gd name="connsiteX10" fmla="*/ 408376 w 569951"/>
                <a:gd name="connsiteY10" fmla="*/ 278770 h 582333"/>
                <a:gd name="connsiteX11" fmla="*/ 506229 w 569951"/>
                <a:gd name="connsiteY11" fmla="*/ 376624 h 582333"/>
                <a:gd name="connsiteX12" fmla="*/ 466224 w 569951"/>
                <a:gd name="connsiteY12" fmla="*/ 376624 h 582333"/>
                <a:gd name="connsiteX13" fmla="*/ 408376 w 569951"/>
                <a:gd name="connsiteY13" fmla="*/ 318775 h 582333"/>
                <a:gd name="connsiteX14" fmla="*/ 365503 w 569951"/>
                <a:gd name="connsiteY14" fmla="*/ 278770 h 582333"/>
                <a:gd name="connsiteX15" fmla="*/ 365503 w 569951"/>
                <a:gd name="connsiteY15" fmla="*/ 318775 h 582333"/>
                <a:gd name="connsiteX16" fmla="*/ 307654 w 569951"/>
                <a:gd name="connsiteY16" fmla="*/ 376624 h 582333"/>
                <a:gd name="connsiteX17" fmla="*/ 267662 w 569951"/>
                <a:gd name="connsiteY17" fmla="*/ 376624 h 582333"/>
                <a:gd name="connsiteX18" fmla="*/ 365503 w 569951"/>
                <a:gd name="connsiteY18" fmla="*/ 278770 h 582333"/>
                <a:gd name="connsiteX19" fmla="*/ 386080 w 569951"/>
                <a:gd name="connsiteY19" fmla="*/ 252037 h 582333"/>
                <a:gd name="connsiteX20" fmla="*/ 335775 w 569951"/>
                <a:gd name="connsiteY20" fmla="*/ 261130 h 582333"/>
                <a:gd name="connsiteX21" fmla="*/ 296685 w 569951"/>
                <a:gd name="connsiteY21" fmla="*/ 282746 h 582333"/>
                <a:gd name="connsiteX22" fmla="*/ 240017 w 569951"/>
                <a:gd name="connsiteY22" fmla="*/ 391166 h 582333"/>
                <a:gd name="connsiteX23" fmla="*/ 239649 w 569951"/>
                <a:gd name="connsiteY23" fmla="*/ 398468 h 582333"/>
                <a:gd name="connsiteX24" fmla="*/ 243218 w 569951"/>
                <a:gd name="connsiteY24" fmla="*/ 430256 h 582333"/>
                <a:gd name="connsiteX25" fmla="*/ 386080 w 569951"/>
                <a:gd name="connsiteY25" fmla="*/ 544899 h 582333"/>
                <a:gd name="connsiteX26" fmla="*/ 532498 w 569951"/>
                <a:gd name="connsiteY26" fmla="*/ 398468 h 582333"/>
                <a:gd name="connsiteX27" fmla="*/ 386080 w 569951"/>
                <a:gd name="connsiteY27" fmla="*/ 252037 h 582333"/>
                <a:gd name="connsiteX28" fmla="*/ 167886 w 569951"/>
                <a:gd name="connsiteY28" fmla="*/ 233321 h 582333"/>
                <a:gd name="connsiteX29" fmla="*/ 194671 w 569951"/>
                <a:gd name="connsiteY29" fmla="*/ 260118 h 582333"/>
                <a:gd name="connsiteX30" fmla="*/ 181285 w 569951"/>
                <a:gd name="connsiteY30" fmla="*/ 283194 h 582333"/>
                <a:gd name="connsiteX31" fmla="*/ 181285 w 569951"/>
                <a:gd name="connsiteY31" fmla="*/ 327110 h 582333"/>
                <a:gd name="connsiteX32" fmla="*/ 167886 w 569951"/>
                <a:gd name="connsiteY32" fmla="*/ 340496 h 582333"/>
                <a:gd name="connsiteX33" fmla="*/ 154488 w 569951"/>
                <a:gd name="connsiteY33" fmla="*/ 327110 h 582333"/>
                <a:gd name="connsiteX34" fmla="*/ 154488 w 569951"/>
                <a:gd name="connsiteY34" fmla="*/ 283194 h 582333"/>
                <a:gd name="connsiteX35" fmla="*/ 141102 w 569951"/>
                <a:gd name="connsiteY35" fmla="*/ 260118 h 582333"/>
                <a:gd name="connsiteX36" fmla="*/ 167886 w 569951"/>
                <a:gd name="connsiteY36" fmla="*/ 233321 h 582333"/>
                <a:gd name="connsiteX37" fmla="*/ 39088 w 569951"/>
                <a:gd name="connsiteY37" fmla="*/ 182670 h 582333"/>
                <a:gd name="connsiteX38" fmla="*/ 39088 w 569951"/>
                <a:gd name="connsiteY38" fmla="*/ 194037 h 582333"/>
                <a:gd name="connsiteX39" fmla="*/ 39088 w 569951"/>
                <a:gd name="connsiteY39" fmla="*/ 217595 h 582333"/>
                <a:gd name="connsiteX40" fmla="*/ 39088 w 569951"/>
                <a:gd name="connsiteY40" fmla="*/ 356241 h 582333"/>
                <a:gd name="connsiteX41" fmla="*/ 39088 w 569951"/>
                <a:gd name="connsiteY41" fmla="*/ 379787 h 582333"/>
                <a:gd name="connsiteX42" fmla="*/ 39088 w 569951"/>
                <a:gd name="connsiteY42" fmla="*/ 391166 h 582333"/>
                <a:gd name="connsiteX43" fmla="*/ 50455 w 569951"/>
                <a:gd name="connsiteY43" fmla="*/ 391166 h 582333"/>
                <a:gd name="connsiteX44" fmla="*/ 75829 w 569951"/>
                <a:gd name="connsiteY44" fmla="*/ 391166 h 582333"/>
                <a:gd name="connsiteX45" fmla="*/ 202575 w 569951"/>
                <a:gd name="connsiteY45" fmla="*/ 391166 h 582333"/>
                <a:gd name="connsiteX46" fmla="*/ 296682 w 569951"/>
                <a:gd name="connsiteY46" fmla="*/ 237940 h 582333"/>
                <a:gd name="connsiteX47" fmla="*/ 296682 w 569951"/>
                <a:gd name="connsiteY47" fmla="*/ 217595 h 582333"/>
                <a:gd name="connsiteX48" fmla="*/ 296682 w 569951"/>
                <a:gd name="connsiteY48" fmla="*/ 194037 h 582333"/>
                <a:gd name="connsiteX49" fmla="*/ 296682 w 569951"/>
                <a:gd name="connsiteY49" fmla="*/ 182670 h 582333"/>
                <a:gd name="connsiteX50" fmla="*/ 285328 w 569951"/>
                <a:gd name="connsiteY50" fmla="*/ 182670 h 582333"/>
                <a:gd name="connsiteX51" fmla="*/ 259954 w 569951"/>
                <a:gd name="connsiteY51" fmla="*/ 182670 h 582333"/>
                <a:gd name="connsiteX52" fmla="*/ 75829 w 569951"/>
                <a:gd name="connsiteY52" fmla="*/ 182670 h 582333"/>
                <a:gd name="connsiteX53" fmla="*/ 50455 w 569951"/>
                <a:gd name="connsiteY53" fmla="*/ 182670 h 582333"/>
                <a:gd name="connsiteX54" fmla="*/ 167897 w 569951"/>
                <a:gd name="connsiteY54" fmla="*/ 39083 h 582333"/>
                <a:gd name="connsiteX55" fmla="*/ 103394 w 569951"/>
                <a:gd name="connsiteY55" fmla="*/ 103574 h 582333"/>
                <a:gd name="connsiteX56" fmla="*/ 103394 w 569951"/>
                <a:gd name="connsiteY56" fmla="*/ 143579 h 582333"/>
                <a:gd name="connsiteX57" fmla="*/ 232375 w 569951"/>
                <a:gd name="connsiteY57" fmla="*/ 143579 h 582333"/>
                <a:gd name="connsiteX58" fmla="*/ 232375 w 569951"/>
                <a:gd name="connsiteY58" fmla="*/ 103574 h 582333"/>
                <a:gd name="connsiteX59" fmla="*/ 167897 w 569951"/>
                <a:gd name="connsiteY59" fmla="*/ 39083 h 582333"/>
                <a:gd name="connsiteX60" fmla="*/ 167894 w 569951"/>
                <a:gd name="connsiteY60" fmla="*/ 0 h 582333"/>
                <a:gd name="connsiteX61" fmla="*/ 271475 w 569951"/>
                <a:gd name="connsiteY61" fmla="*/ 103569 h 582333"/>
                <a:gd name="connsiteX62" fmla="*/ 271475 w 569951"/>
                <a:gd name="connsiteY62" fmla="*/ 143574 h 582333"/>
                <a:gd name="connsiteX63" fmla="*/ 285318 w 569951"/>
                <a:gd name="connsiteY63" fmla="*/ 143574 h 582333"/>
                <a:gd name="connsiteX64" fmla="*/ 335775 w 569951"/>
                <a:gd name="connsiteY64" fmla="*/ 194031 h 582333"/>
                <a:gd name="connsiteX65" fmla="*/ 335775 w 569951"/>
                <a:gd name="connsiteY65" fmla="*/ 221767 h 582333"/>
                <a:gd name="connsiteX66" fmla="*/ 386080 w 569951"/>
                <a:gd name="connsiteY66" fmla="*/ 214605 h 582333"/>
                <a:gd name="connsiteX67" fmla="*/ 569951 w 569951"/>
                <a:gd name="connsiteY67" fmla="*/ 398475 h 582333"/>
                <a:gd name="connsiteX68" fmla="*/ 386080 w 569951"/>
                <a:gd name="connsiteY68" fmla="*/ 582333 h 582333"/>
                <a:gd name="connsiteX69" fmla="*/ 205156 w 569951"/>
                <a:gd name="connsiteY69" fmla="*/ 430251 h 582333"/>
                <a:gd name="connsiteX70" fmla="*/ 50457 w 569951"/>
                <a:gd name="connsiteY70" fmla="*/ 430251 h 582333"/>
                <a:gd name="connsiteX71" fmla="*/ 0 w 569951"/>
                <a:gd name="connsiteY71" fmla="*/ 379794 h 582333"/>
                <a:gd name="connsiteX72" fmla="*/ 0 w 569951"/>
                <a:gd name="connsiteY72" fmla="*/ 194031 h 582333"/>
                <a:gd name="connsiteX73" fmla="*/ 50457 w 569951"/>
                <a:gd name="connsiteY73" fmla="*/ 143574 h 582333"/>
                <a:gd name="connsiteX74" fmla="*/ 64300 w 569951"/>
                <a:gd name="connsiteY74" fmla="*/ 143574 h 582333"/>
                <a:gd name="connsiteX75" fmla="*/ 64300 w 569951"/>
                <a:gd name="connsiteY75" fmla="*/ 103569 h 582333"/>
                <a:gd name="connsiteX76" fmla="*/ 167894 w 569951"/>
                <a:gd name="connsiteY76" fmla="*/ 0 h 582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69951" h="582333">
                  <a:moveTo>
                    <a:pt x="466228" y="419500"/>
                  </a:moveTo>
                  <a:lnTo>
                    <a:pt x="506234" y="419500"/>
                  </a:lnTo>
                  <a:cubicBezTo>
                    <a:pt x="497318" y="469208"/>
                    <a:pt x="458088" y="508425"/>
                    <a:pt x="408380" y="517341"/>
                  </a:cubicBezTo>
                  <a:lnTo>
                    <a:pt x="408380" y="477336"/>
                  </a:lnTo>
                  <a:cubicBezTo>
                    <a:pt x="436485" y="469716"/>
                    <a:pt x="458609" y="447605"/>
                    <a:pt x="466228" y="419500"/>
                  </a:cubicBezTo>
                  <a:close/>
                  <a:moveTo>
                    <a:pt x="267668" y="419498"/>
                  </a:moveTo>
                  <a:lnTo>
                    <a:pt x="307660" y="419498"/>
                  </a:lnTo>
                  <a:cubicBezTo>
                    <a:pt x="315280" y="447603"/>
                    <a:pt x="337404" y="469727"/>
                    <a:pt x="365509" y="477334"/>
                  </a:cubicBezTo>
                  <a:lnTo>
                    <a:pt x="365509" y="517339"/>
                  </a:lnTo>
                  <a:cubicBezTo>
                    <a:pt x="315801" y="508436"/>
                    <a:pt x="276583" y="469206"/>
                    <a:pt x="267668" y="419498"/>
                  </a:cubicBezTo>
                  <a:close/>
                  <a:moveTo>
                    <a:pt x="408376" y="278770"/>
                  </a:moveTo>
                  <a:cubicBezTo>
                    <a:pt x="458084" y="287685"/>
                    <a:pt x="497314" y="326903"/>
                    <a:pt x="506229" y="376624"/>
                  </a:cubicBezTo>
                  <a:lnTo>
                    <a:pt x="466224" y="376624"/>
                  </a:lnTo>
                  <a:cubicBezTo>
                    <a:pt x="458604" y="348518"/>
                    <a:pt x="436481" y="326395"/>
                    <a:pt x="408376" y="318775"/>
                  </a:cubicBezTo>
                  <a:close/>
                  <a:moveTo>
                    <a:pt x="365503" y="278770"/>
                  </a:moveTo>
                  <a:lnTo>
                    <a:pt x="365503" y="318775"/>
                  </a:lnTo>
                  <a:cubicBezTo>
                    <a:pt x="337398" y="326382"/>
                    <a:pt x="315274" y="348518"/>
                    <a:pt x="307654" y="376624"/>
                  </a:cubicBezTo>
                  <a:lnTo>
                    <a:pt x="267662" y="376624"/>
                  </a:lnTo>
                  <a:cubicBezTo>
                    <a:pt x="276565" y="326903"/>
                    <a:pt x="315795" y="287685"/>
                    <a:pt x="365503" y="278770"/>
                  </a:cubicBezTo>
                  <a:close/>
                  <a:moveTo>
                    <a:pt x="386080" y="252037"/>
                  </a:moveTo>
                  <a:cubicBezTo>
                    <a:pt x="368376" y="252037"/>
                    <a:pt x="351485" y="255352"/>
                    <a:pt x="335775" y="261130"/>
                  </a:cubicBezTo>
                  <a:cubicBezTo>
                    <a:pt x="321589" y="266337"/>
                    <a:pt x="308445" y="273652"/>
                    <a:pt x="296685" y="282746"/>
                  </a:cubicBezTo>
                  <a:cubicBezTo>
                    <a:pt x="263881" y="308146"/>
                    <a:pt x="242202" y="347084"/>
                    <a:pt x="240017" y="391166"/>
                  </a:cubicBezTo>
                  <a:cubicBezTo>
                    <a:pt x="239890" y="393604"/>
                    <a:pt x="239649" y="396004"/>
                    <a:pt x="239649" y="398468"/>
                  </a:cubicBezTo>
                  <a:cubicBezTo>
                    <a:pt x="239649" y="409403"/>
                    <a:pt x="240932" y="420007"/>
                    <a:pt x="243218" y="430256"/>
                  </a:cubicBezTo>
                  <a:cubicBezTo>
                    <a:pt x="257785" y="495750"/>
                    <a:pt x="316255" y="544899"/>
                    <a:pt x="386080" y="544899"/>
                  </a:cubicBezTo>
                  <a:cubicBezTo>
                    <a:pt x="466814" y="544899"/>
                    <a:pt x="532498" y="479215"/>
                    <a:pt x="532498" y="398468"/>
                  </a:cubicBezTo>
                  <a:cubicBezTo>
                    <a:pt x="532498" y="317721"/>
                    <a:pt x="466814" y="252037"/>
                    <a:pt x="386080" y="252037"/>
                  </a:cubicBezTo>
                  <a:close/>
                  <a:moveTo>
                    <a:pt x="167886" y="233321"/>
                  </a:moveTo>
                  <a:cubicBezTo>
                    <a:pt x="182682" y="233321"/>
                    <a:pt x="194671" y="245322"/>
                    <a:pt x="194671" y="260118"/>
                  </a:cubicBezTo>
                  <a:cubicBezTo>
                    <a:pt x="194671" y="270011"/>
                    <a:pt x="189260" y="278558"/>
                    <a:pt x="181285" y="283194"/>
                  </a:cubicBezTo>
                  <a:lnTo>
                    <a:pt x="181285" y="327110"/>
                  </a:lnTo>
                  <a:cubicBezTo>
                    <a:pt x="181285" y="334515"/>
                    <a:pt x="175290" y="340496"/>
                    <a:pt x="167886" y="340496"/>
                  </a:cubicBezTo>
                  <a:cubicBezTo>
                    <a:pt x="160495" y="340496"/>
                    <a:pt x="154488" y="334515"/>
                    <a:pt x="154488" y="327110"/>
                  </a:cubicBezTo>
                  <a:lnTo>
                    <a:pt x="154488" y="283194"/>
                  </a:lnTo>
                  <a:cubicBezTo>
                    <a:pt x="146512" y="278558"/>
                    <a:pt x="141102" y="270011"/>
                    <a:pt x="141102" y="260118"/>
                  </a:cubicBezTo>
                  <a:cubicBezTo>
                    <a:pt x="141102" y="245322"/>
                    <a:pt x="153091" y="233321"/>
                    <a:pt x="167886" y="233321"/>
                  </a:cubicBezTo>
                  <a:close/>
                  <a:moveTo>
                    <a:pt x="39088" y="182670"/>
                  </a:moveTo>
                  <a:lnTo>
                    <a:pt x="39088" y="194037"/>
                  </a:lnTo>
                  <a:lnTo>
                    <a:pt x="39088" y="217595"/>
                  </a:lnTo>
                  <a:lnTo>
                    <a:pt x="39088" y="356241"/>
                  </a:lnTo>
                  <a:lnTo>
                    <a:pt x="39088" y="379787"/>
                  </a:lnTo>
                  <a:lnTo>
                    <a:pt x="39088" y="391166"/>
                  </a:lnTo>
                  <a:lnTo>
                    <a:pt x="50455" y="391166"/>
                  </a:lnTo>
                  <a:lnTo>
                    <a:pt x="75829" y="391166"/>
                  </a:lnTo>
                  <a:lnTo>
                    <a:pt x="202575" y="391166"/>
                  </a:lnTo>
                  <a:cubicBezTo>
                    <a:pt x="205179" y="325316"/>
                    <a:pt x="242415" y="268281"/>
                    <a:pt x="296682" y="237940"/>
                  </a:cubicBezTo>
                  <a:lnTo>
                    <a:pt x="296682" y="217595"/>
                  </a:lnTo>
                  <a:lnTo>
                    <a:pt x="296682" y="194037"/>
                  </a:lnTo>
                  <a:lnTo>
                    <a:pt x="296682" y="182670"/>
                  </a:lnTo>
                  <a:lnTo>
                    <a:pt x="285328" y="182670"/>
                  </a:lnTo>
                  <a:lnTo>
                    <a:pt x="259954" y="182670"/>
                  </a:lnTo>
                  <a:lnTo>
                    <a:pt x="75829" y="182670"/>
                  </a:lnTo>
                  <a:lnTo>
                    <a:pt x="50455" y="182670"/>
                  </a:lnTo>
                  <a:close/>
                  <a:moveTo>
                    <a:pt x="167897" y="39083"/>
                  </a:moveTo>
                  <a:cubicBezTo>
                    <a:pt x="132325" y="39083"/>
                    <a:pt x="103394" y="68014"/>
                    <a:pt x="103394" y="103574"/>
                  </a:cubicBezTo>
                  <a:lnTo>
                    <a:pt x="103394" y="143579"/>
                  </a:lnTo>
                  <a:lnTo>
                    <a:pt x="232375" y="143579"/>
                  </a:lnTo>
                  <a:lnTo>
                    <a:pt x="232375" y="103574"/>
                  </a:lnTo>
                  <a:cubicBezTo>
                    <a:pt x="232375" y="68014"/>
                    <a:pt x="203457" y="39083"/>
                    <a:pt x="167897" y="39083"/>
                  </a:cubicBezTo>
                  <a:close/>
                  <a:moveTo>
                    <a:pt x="167894" y="0"/>
                  </a:moveTo>
                  <a:cubicBezTo>
                    <a:pt x="224993" y="0"/>
                    <a:pt x="271475" y="46469"/>
                    <a:pt x="271475" y="103569"/>
                  </a:cubicBezTo>
                  <a:lnTo>
                    <a:pt x="271475" y="143574"/>
                  </a:lnTo>
                  <a:lnTo>
                    <a:pt x="285318" y="143574"/>
                  </a:lnTo>
                  <a:cubicBezTo>
                    <a:pt x="313144" y="143574"/>
                    <a:pt x="335775" y="166218"/>
                    <a:pt x="335775" y="194031"/>
                  </a:cubicBezTo>
                  <a:lnTo>
                    <a:pt x="335775" y="221767"/>
                  </a:lnTo>
                  <a:cubicBezTo>
                    <a:pt x="351790" y="217208"/>
                    <a:pt x="368617" y="214605"/>
                    <a:pt x="386080" y="214605"/>
                  </a:cubicBezTo>
                  <a:cubicBezTo>
                    <a:pt x="487451" y="214605"/>
                    <a:pt x="569951" y="297078"/>
                    <a:pt x="569951" y="398475"/>
                  </a:cubicBezTo>
                  <a:cubicBezTo>
                    <a:pt x="569951" y="499847"/>
                    <a:pt x="487451" y="582333"/>
                    <a:pt x="386080" y="582333"/>
                  </a:cubicBezTo>
                  <a:cubicBezTo>
                    <a:pt x="295542" y="582333"/>
                    <a:pt x="220269" y="516522"/>
                    <a:pt x="205156" y="430251"/>
                  </a:cubicBezTo>
                  <a:lnTo>
                    <a:pt x="50457" y="430251"/>
                  </a:lnTo>
                  <a:cubicBezTo>
                    <a:pt x="22631" y="430251"/>
                    <a:pt x="0" y="407619"/>
                    <a:pt x="0" y="379794"/>
                  </a:cubicBezTo>
                  <a:lnTo>
                    <a:pt x="0" y="194031"/>
                  </a:lnTo>
                  <a:cubicBezTo>
                    <a:pt x="0" y="166218"/>
                    <a:pt x="22631" y="143574"/>
                    <a:pt x="50457" y="143574"/>
                  </a:cubicBezTo>
                  <a:lnTo>
                    <a:pt x="64300" y="143574"/>
                  </a:lnTo>
                  <a:lnTo>
                    <a:pt x="64300" y="103569"/>
                  </a:lnTo>
                  <a:cubicBezTo>
                    <a:pt x="64300" y="46469"/>
                    <a:pt x="110769" y="0"/>
                    <a:pt x="167894"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28" name="TextBox 27">
              <a:extLst>
                <a:ext uri="{FF2B5EF4-FFF2-40B4-BE49-F238E27FC236}">
                  <a16:creationId xmlns:a16="http://schemas.microsoft.com/office/drawing/2014/main" xmlns="" id="{709707AD-38B9-3347-A603-A3DF5ECC5893}"/>
                </a:ext>
              </a:extLst>
            </p:cNvPr>
            <p:cNvSpPr txBox="1"/>
            <p:nvPr/>
          </p:nvSpPr>
          <p:spPr>
            <a:xfrm>
              <a:off x="4242100" y="3843926"/>
              <a:ext cx="3677124" cy="433965"/>
            </a:xfrm>
            <a:prstGeom prst="rect">
              <a:avLst/>
            </a:prstGeom>
            <a:solidFill>
              <a:schemeClr val="accent1"/>
            </a:solidFill>
          </p:spPr>
          <p:txBody>
            <a:bodyPr wrap="square" lIns="91440" tIns="91440" rIns="91440" bIns="91440" rtlCol="0">
              <a:spAutoFit/>
            </a:bodyPr>
            <a:lstStyle/>
            <a:p>
              <a:pPr algn="ctr">
                <a:lnSpc>
                  <a:spcPct val="90000"/>
                </a:lnSpc>
                <a:spcBef>
                  <a:spcPts val="600"/>
                </a:spcBef>
              </a:pPr>
              <a:r>
                <a:rPr lang="en-US" sz="1800" dirty="0">
                  <a:solidFill>
                    <a:schemeClr val="bg1"/>
                  </a:solidFill>
                  <a:latin typeface="Cambria" panose="02040503050406030204" pitchFamily="18" charset="0"/>
                </a:rPr>
                <a:t>Security</a:t>
              </a:r>
            </a:p>
          </p:txBody>
        </p:sp>
      </p:grpSp>
      <p:grpSp>
        <p:nvGrpSpPr>
          <p:cNvPr id="7" name="Group 6">
            <a:extLst>
              <a:ext uri="{FF2B5EF4-FFF2-40B4-BE49-F238E27FC236}">
                <a16:creationId xmlns:a16="http://schemas.microsoft.com/office/drawing/2014/main" xmlns="" id="{B5A07226-333F-B143-BF45-FA5A56184743}"/>
              </a:ext>
            </a:extLst>
          </p:cNvPr>
          <p:cNvGrpSpPr/>
          <p:nvPr/>
        </p:nvGrpSpPr>
        <p:grpSpPr>
          <a:xfrm>
            <a:off x="9012186" y="2933409"/>
            <a:ext cx="3677124" cy="2396453"/>
            <a:chOff x="7929520" y="2933409"/>
            <a:chExt cx="3677124" cy="2396453"/>
          </a:xfrm>
        </p:grpSpPr>
        <p:sp>
          <p:nvSpPr>
            <p:cNvPr id="19" name="Freeform 18">
              <a:extLst>
                <a:ext uri="{FF2B5EF4-FFF2-40B4-BE49-F238E27FC236}">
                  <a16:creationId xmlns:a16="http://schemas.microsoft.com/office/drawing/2014/main" xmlns="" id="{DDDFC865-4718-FF42-8053-DB5F9C39A28D}"/>
                </a:ext>
              </a:extLst>
            </p:cNvPr>
            <p:cNvSpPr>
              <a:spLocks/>
            </p:cNvSpPr>
            <p:nvPr/>
          </p:nvSpPr>
          <p:spPr>
            <a:xfrm>
              <a:off x="9327663" y="2933409"/>
              <a:ext cx="880839" cy="676338"/>
            </a:xfrm>
            <a:custGeom>
              <a:avLst/>
              <a:gdLst>
                <a:gd name="connsiteX0" fmla="*/ 249950 w 620265"/>
                <a:gd name="connsiteY0" fmla="*/ 393179 h 479527"/>
                <a:gd name="connsiteX1" fmla="*/ 376950 w 620265"/>
                <a:gd name="connsiteY1" fmla="*/ 441248 h 479527"/>
                <a:gd name="connsiteX2" fmla="*/ 376950 w 620265"/>
                <a:gd name="connsiteY2" fmla="*/ 441249 h 479527"/>
                <a:gd name="connsiteX3" fmla="*/ 376946 w 620265"/>
                <a:gd name="connsiteY3" fmla="*/ 441249 h 479527"/>
                <a:gd name="connsiteX4" fmla="*/ 376946 w 620265"/>
                <a:gd name="connsiteY4" fmla="*/ 479398 h 479527"/>
                <a:gd name="connsiteX5" fmla="*/ 309630 w 620265"/>
                <a:gd name="connsiteY5" fmla="*/ 468736 h 479527"/>
                <a:gd name="connsiteX6" fmla="*/ 249950 w 620265"/>
                <a:gd name="connsiteY6" fmla="*/ 440613 h 479527"/>
                <a:gd name="connsiteX7" fmla="*/ 294210 w 620265"/>
                <a:gd name="connsiteY7" fmla="*/ 280964 h 479527"/>
                <a:gd name="connsiteX8" fmla="*/ 312422 w 620265"/>
                <a:gd name="connsiteY8" fmla="*/ 289295 h 479527"/>
                <a:gd name="connsiteX9" fmla="*/ 313209 w 620265"/>
                <a:gd name="connsiteY9" fmla="*/ 291264 h 479527"/>
                <a:gd name="connsiteX10" fmla="*/ 337993 w 620265"/>
                <a:gd name="connsiteY10" fmla="*/ 324823 h 479527"/>
                <a:gd name="connsiteX11" fmla="*/ 376949 w 620265"/>
                <a:gd name="connsiteY11" fmla="*/ 338800 h 479527"/>
                <a:gd name="connsiteX12" fmla="*/ 376949 w 620265"/>
                <a:gd name="connsiteY12" fmla="*/ 412573 h 479527"/>
                <a:gd name="connsiteX13" fmla="*/ 366457 w 620265"/>
                <a:gd name="connsiteY13" fmla="*/ 405965 h 479527"/>
                <a:gd name="connsiteX14" fmla="*/ 362269 w 620265"/>
                <a:gd name="connsiteY14" fmla="*/ 394070 h 479527"/>
                <a:gd name="connsiteX15" fmla="*/ 362269 w 620265"/>
                <a:gd name="connsiteY15" fmla="*/ 366968 h 479527"/>
                <a:gd name="connsiteX16" fmla="*/ 283123 w 620265"/>
                <a:gd name="connsiteY16" fmla="*/ 303684 h 479527"/>
                <a:gd name="connsiteX17" fmla="*/ 282450 w 620265"/>
                <a:gd name="connsiteY17" fmla="*/ 301805 h 479527"/>
                <a:gd name="connsiteX18" fmla="*/ 281446 w 620265"/>
                <a:gd name="connsiteY18" fmla="*/ 296826 h 479527"/>
                <a:gd name="connsiteX19" fmla="*/ 294210 w 620265"/>
                <a:gd name="connsiteY19" fmla="*/ 280964 h 479527"/>
                <a:gd name="connsiteX20" fmla="*/ 376949 w 620265"/>
                <a:gd name="connsiteY20" fmla="*/ 217855 h 479527"/>
                <a:gd name="connsiteX21" fmla="*/ 394259 w 620265"/>
                <a:gd name="connsiteY21" fmla="*/ 223189 h 479527"/>
                <a:gd name="connsiteX22" fmla="*/ 479565 w 620265"/>
                <a:gd name="connsiteY22" fmla="*/ 298665 h 479527"/>
                <a:gd name="connsiteX23" fmla="*/ 400292 w 620265"/>
                <a:gd name="connsiteY23" fmla="*/ 368007 h 479527"/>
                <a:gd name="connsiteX24" fmla="*/ 400292 w 620265"/>
                <a:gd name="connsiteY24" fmla="*/ 394067 h 479527"/>
                <a:gd name="connsiteX25" fmla="*/ 381280 w 620265"/>
                <a:gd name="connsiteY25" fmla="*/ 413117 h 479527"/>
                <a:gd name="connsiteX26" fmla="*/ 376949 w 620265"/>
                <a:gd name="connsiteY26" fmla="*/ 412584 h 479527"/>
                <a:gd name="connsiteX27" fmla="*/ 376949 w 620265"/>
                <a:gd name="connsiteY27" fmla="*/ 412573 h 479527"/>
                <a:gd name="connsiteX28" fmla="*/ 376950 w 620265"/>
                <a:gd name="connsiteY28" fmla="*/ 412574 h 479527"/>
                <a:gd name="connsiteX29" fmla="*/ 376950 w 620265"/>
                <a:gd name="connsiteY29" fmla="*/ 338800 h 479527"/>
                <a:gd name="connsiteX30" fmla="*/ 376949 w 620265"/>
                <a:gd name="connsiteY30" fmla="*/ 338800 h 479527"/>
                <a:gd name="connsiteX31" fmla="*/ 376949 w 620265"/>
                <a:gd name="connsiteY31" fmla="*/ 338797 h 479527"/>
                <a:gd name="connsiteX32" fmla="*/ 385534 w 620265"/>
                <a:gd name="connsiteY32" fmla="*/ 338924 h 479527"/>
                <a:gd name="connsiteX33" fmla="*/ 444627 w 620265"/>
                <a:gd name="connsiteY33" fmla="*/ 300646 h 479527"/>
                <a:gd name="connsiteX34" fmla="*/ 380340 w 620265"/>
                <a:gd name="connsiteY34" fmla="*/ 251370 h 479527"/>
                <a:gd name="connsiteX35" fmla="*/ 376949 w 620265"/>
                <a:gd name="connsiteY35" fmla="*/ 250380 h 479527"/>
                <a:gd name="connsiteX36" fmla="*/ 376947 w 620265"/>
                <a:gd name="connsiteY36" fmla="*/ 66953 h 479527"/>
                <a:gd name="connsiteX37" fmla="*/ 376947 w 620265"/>
                <a:gd name="connsiteY37" fmla="*/ 141299 h 479527"/>
                <a:gd name="connsiteX38" fmla="*/ 326782 w 620265"/>
                <a:gd name="connsiteY38" fmla="*/ 175233 h 479527"/>
                <a:gd name="connsiteX39" fmla="*/ 376947 w 620265"/>
                <a:gd name="connsiteY39" fmla="*/ 217854 h 479527"/>
                <a:gd name="connsiteX40" fmla="*/ 376947 w 620265"/>
                <a:gd name="connsiteY40" fmla="*/ 250379 h 479527"/>
                <a:gd name="connsiteX41" fmla="*/ 291832 w 620265"/>
                <a:gd name="connsiteY41" fmla="*/ 177557 h 479527"/>
                <a:gd name="connsiteX42" fmla="*/ 362266 w 620265"/>
                <a:gd name="connsiteY42" fmla="*/ 111632 h 479527"/>
                <a:gd name="connsiteX43" fmla="*/ 362266 w 620265"/>
                <a:gd name="connsiteY43" fmla="*/ 85457 h 479527"/>
                <a:gd name="connsiteX44" fmla="*/ 376947 w 620265"/>
                <a:gd name="connsiteY44" fmla="*/ 66953 h 479527"/>
                <a:gd name="connsiteX45" fmla="*/ 381287 w 620265"/>
                <a:gd name="connsiteY45" fmla="*/ 66410 h 479527"/>
                <a:gd name="connsiteX46" fmla="*/ 400286 w 620265"/>
                <a:gd name="connsiteY46" fmla="*/ 85460 h 479527"/>
                <a:gd name="connsiteX47" fmla="*/ 400286 w 620265"/>
                <a:gd name="connsiteY47" fmla="*/ 112575 h 479527"/>
                <a:gd name="connsiteX48" fmla="*/ 472346 w 620265"/>
                <a:gd name="connsiteY48" fmla="*/ 166791 h 479527"/>
                <a:gd name="connsiteX49" fmla="*/ 473120 w 620265"/>
                <a:gd name="connsiteY49" fmla="*/ 168582 h 479527"/>
                <a:gd name="connsiteX50" fmla="*/ 471647 w 620265"/>
                <a:gd name="connsiteY50" fmla="*/ 183364 h 479527"/>
                <a:gd name="connsiteX51" fmla="*/ 457690 w 620265"/>
                <a:gd name="connsiteY51" fmla="*/ 190743 h 479527"/>
                <a:gd name="connsiteX52" fmla="*/ 444698 w 620265"/>
                <a:gd name="connsiteY52" fmla="*/ 183377 h 479527"/>
                <a:gd name="connsiteX53" fmla="*/ 443771 w 620265"/>
                <a:gd name="connsiteY53" fmla="*/ 181434 h 479527"/>
                <a:gd name="connsiteX54" fmla="*/ 377756 w 620265"/>
                <a:gd name="connsiteY54" fmla="*/ 141251 h 479527"/>
                <a:gd name="connsiteX55" fmla="*/ 376956 w 620265"/>
                <a:gd name="connsiteY55" fmla="*/ 141302 h 479527"/>
                <a:gd name="connsiteX56" fmla="*/ 376956 w 620265"/>
                <a:gd name="connsiteY56" fmla="*/ 66943 h 479527"/>
                <a:gd name="connsiteX57" fmla="*/ 381287 w 620265"/>
                <a:gd name="connsiteY57" fmla="*/ 66410 h 479527"/>
                <a:gd name="connsiteX58" fmla="*/ 249949 w 620265"/>
                <a:gd name="connsiteY58" fmla="*/ 38913 h 479527"/>
                <a:gd name="connsiteX59" fmla="*/ 249949 w 620265"/>
                <a:gd name="connsiteY59" fmla="*/ 86347 h 479527"/>
                <a:gd name="connsiteX60" fmla="*/ 178854 w 620265"/>
                <a:gd name="connsiteY60" fmla="*/ 239763 h 479527"/>
                <a:gd name="connsiteX61" fmla="*/ 249949 w 620265"/>
                <a:gd name="connsiteY61" fmla="*/ 393179 h 479527"/>
                <a:gd name="connsiteX62" fmla="*/ 249949 w 620265"/>
                <a:gd name="connsiteY62" fmla="*/ 440614 h 479527"/>
                <a:gd name="connsiteX63" fmla="*/ 163551 w 620265"/>
                <a:gd name="connsiteY63" fmla="*/ 341148 h 479527"/>
                <a:gd name="connsiteX64" fmla="*/ 121107 w 620265"/>
                <a:gd name="connsiteY64" fmla="*/ 341148 h 479527"/>
                <a:gd name="connsiteX65" fmla="*/ 102057 w 620265"/>
                <a:gd name="connsiteY65" fmla="*/ 322098 h 479527"/>
                <a:gd name="connsiteX66" fmla="*/ 121107 w 620265"/>
                <a:gd name="connsiteY66" fmla="*/ 303048 h 479527"/>
                <a:gd name="connsiteX67" fmla="*/ 149504 w 620265"/>
                <a:gd name="connsiteY67" fmla="*/ 303048 h 479527"/>
                <a:gd name="connsiteX68" fmla="*/ 141719 w 620265"/>
                <a:gd name="connsiteY68" fmla="*/ 258813 h 479527"/>
                <a:gd name="connsiteX69" fmla="*/ 64414 w 620265"/>
                <a:gd name="connsiteY69" fmla="*/ 258813 h 479527"/>
                <a:gd name="connsiteX70" fmla="*/ 45364 w 620265"/>
                <a:gd name="connsiteY70" fmla="*/ 239763 h 479527"/>
                <a:gd name="connsiteX71" fmla="*/ 64414 w 620265"/>
                <a:gd name="connsiteY71" fmla="*/ 220713 h 479527"/>
                <a:gd name="connsiteX72" fmla="*/ 141719 w 620265"/>
                <a:gd name="connsiteY72" fmla="*/ 220713 h 479527"/>
                <a:gd name="connsiteX73" fmla="*/ 149504 w 620265"/>
                <a:gd name="connsiteY73" fmla="*/ 176479 h 479527"/>
                <a:gd name="connsiteX74" fmla="*/ 19050 w 620265"/>
                <a:gd name="connsiteY74" fmla="*/ 176479 h 479527"/>
                <a:gd name="connsiteX75" fmla="*/ 0 w 620265"/>
                <a:gd name="connsiteY75" fmla="*/ 157429 h 479527"/>
                <a:gd name="connsiteX76" fmla="*/ 19050 w 620265"/>
                <a:gd name="connsiteY76" fmla="*/ 138379 h 479527"/>
                <a:gd name="connsiteX77" fmla="*/ 163551 w 620265"/>
                <a:gd name="connsiteY77" fmla="*/ 138379 h 479527"/>
                <a:gd name="connsiteX78" fmla="*/ 249949 w 620265"/>
                <a:gd name="connsiteY78" fmla="*/ 38913 h 479527"/>
                <a:gd name="connsiteX79" fmla="*/ 376946 w 620265"/>
                <a:gd name="connsiteY79" fmla="*/ 143 h 479527"/>
                <a:gd name="connsiteX80" fmla="*/ 376946 w 620265"/>
                <a:gd name="connsiteY80" fmla="*/ 38278 h 479527"/>
                <a:gd name="connsiteX81" fmla="*/ 376950 w 620265"/>
                <a:gd name="connsiteY81" fmla="*/ 38278 h 479527"/>
                <a:gd name="connsiteX82" fmla="*/ 376950 w 620265"/>
                <a:gd name="connsiteY82" fmla="*/ 38280 h 479527"/>
                <a:gd name="connsiteX83" fmla="*/ 249950 w 620265"/>
                <a:gd name="connsiteY83" fmla="*/ 86350 h 479527"/>
                <a:gd name="connsiteX84" fmla="*/ 249950 w 620265"/>
                <a:gd name="connsiteY84" fmla="*/ 38915 h 479527"/>
                <a:gd name="connsiteX85" fmla="*/ 309630 w 620265"/>
                <a:gd name="connsiteY85" fmla="*/ 10794 h 479527"/>
                <a:gd name="connsiteX86" fmla="*/ 380502 w 620265"/>
                <a:gd name="connsiteY86" fmla="*/ 0 h 479527"/>
                <a:gd name="connsiteX87" fmla="*/ 620265 w 620265"/>
                <a:gd name="connsiteY87" fmla="*/ 239763 h 479527"/>
                <a:gd name="connsiteX88" fmla="*/ 380502 w 620265"/>
                <a:gd name="connsiteY88" fmla="*/ 479527 h 479527"/>
                <a:gd name="connsiteX89" fmla="*/ 376946 w 620265"/>
                <a:gd name="connsiteY89" fmla="*/ 479400 h 479527"/>
                <a:gd name="connsiteX90" fmla="*/ 376946 w 620265"/>
                <a:gd name="connsiteY90" fmla="*/ 479398 h 479527"/>
                <a:gd name="connsiteX91" fmla="*/ 376950 w 620265"/>
                <a:gd name="connsiteY91" fmla="*/ 479399 h 479527"/>
                <a:gd name="connsiteX92" fmla="*/ 376950 w 620265"/>
                <a:gd name="connsiteY92" fmla="*/ 441249 h 479527"/>
                <a:gd name="connsiteX93" fmla="*/ 380502 w 620265"/>
                <a:gd name="connsiteY93" fmla="*/ 441427 h 479527"/>
                <a:gd name="connsiteX94" fmla="*/ 582165 w 620265"/>
                <a:gd name="connsiteY94" fmla="*/ 239763 h 479527"/>
                <a:gd name="connsiteX95" fmla="*/ 380502 w 620265"/>
                <a:gd name="connsiteY95" fmla="*/ 38100 h 479527"/>
                <a:gd name="connsiteX96" fmla="*/ 376950 w 620265"/>
                <a:gd name="connsiteY96" fmla="*/ 38278 h 479527"/>
                <a:gd name="connsiteX97" fmla="*/ 376950 w 620265"/>
                <a:gd name="connsiteY97" fmla="*/ 142 h 479527"/>
                <a:gd name="connsiteX98" fmla="*/ 376946 w 620265"/>
                <a:gd name="connsiteY98" fmla="*/ 143 h 479527"/>
                <a:gd name="connsiteX99" fmla="*/ 376946 w 620265"/>
                <a:gd name="connsiteY99" fmla="*/ 140 h 479527"/>
                <a:gd name="connsiteX100" fmla="*/ 380502 w 620265"/>
                <a:gd name="connsiteY100" fmla="*/ 0 h 47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620265" h="479527">
                  <a:moveTo>
                    <a:pt x="249950" y="393179"/>
                  </a:moveTo>
                  <a:cubicBezTo>
                    <a:pt x="284316" y="422478"/>
                    <a:pt x="328550" y="440398"/>
                    <a:pt x="376950" y="441248"/>
                  </a:cubicBezTo>
                  <a:lnTo>
                    <a:pt x="376950" y="441249"/>
                  </a:lnTo>
                  <a:lnTo>
                    <a:pt x="376946" y="441249"/>
                  </a:lnTo>
                  <a:lnTo>
                    <a:pt x="376946" y="479398"/>
                  </a:lnTo>
                  <a:lnTo>
                    <a:pt x="309630" y="468736"/>
                  </a:lnTo>
                  <a:cubicBezTo>
                    <a:pt x="288310" y="462124"/>
                    <a:pt x="268263" y="452602"/>
                    <a:pt x="249950" y="440613"/>
                  </a:cubicBezTo>
                  <a:close/>
                  <a:moveTo>
                    <a:pt x="294210" y="280964"/>
                  </a:moveTo>
                  <a:cubicBezTo>
                    <a:pt x="301423" y="279249"/>
                    <a:pt x="309120" y="282640"/>
                    <a:pt x="312422" y="289295"/>
                  </a:cubicBezTo>
                  <a:lnTo>
                    <a:pt x="313209" y="291264"/>
                  </a:lnTo>
                  <a:cubicBezTo>
                    <a:pt x="318073" y="305069"/>
                    <a:pt x="326852" y="316578"/>
                    <a:pt x="337993" y="324823"/>
                  </a:cubicBezTo>
                  <a:lnTo>
                    <a:pt x="376949" y="338800"/>
                  </a:lnTo>
                  <a:lnTo>
                    <a:pt x="376949" y="412573"/>
                  </a:lnTo>
                  <a:lnTo>
                    <a:pt x="366457" y="405965"/>
                  </a:lnTo>
                  <a:cubicBezTo>
                    <a:pt x="363837" y="402713"/>
                    <a:pt x="362269" y="398579"/>
                    <a:pt x="362269" y="394070"/>
                  </a:cubicBezTo>
                  <a:lnTo>
                    <a:pt x="362269" y="366968"/>
                  </a:lnTo>
                  <a:cubicBezTo>
                    <a:pt x="326125" y="362434"/>
                    <a:pt x="295556" y="338000"/>
                    <a:pt x="283123" y="303684"/>
                  </a:cubicBezTo>
                  <a:lnTo>
                    <a:pt x="282450" y="301805"/>
                  </a:lnTo>
                  <a:cubicBezTo>
                    <a:pt x="281853" y="300217"/>
                    <a:pt x="281510" y="298528"/>
                    <a:pt x="281446" y="296826"/>
                  </a:cubicBezTo>
                  <a:cubicBezTo>
                    <a:pt x="281396" y="289397"/>
                    <a:pt x="286996" y="282691"/>
                    <a:pt x="294210" y="280964"/>
                  </a:cubicBezTo>
                  <a:close/>
                  <a:moveTo>
                    <a:pt x="376949" y="217855"/>
                  </a:moveTo>
                  <a:cubicBezTo>
                    <a:pt x="382219" y="219557"/>
                    <a:pt x="387960" y="221322"/>
                    <a:pt x="394259" y="223189"/>
                  </a:cubicBezTo>
                  <a:cubicBezTo>
                    <a:pt x="448272" y="238797"/>
                    <a:pt x="479565" y="256158"/>
                    <a:pt x="479565" y="298665"/>
                  </a:cubicBezTo>
                  <a:cubicBezTo>
                    <a:pt x="479565" y="335914"/>
                    <a:pt x="447675" y="362978"/>
                    <a:pt x="400292" y="368007"/>
                  </a:cubicBezTo>
                  <a:lnTo>
                    <a:pt x="400292" y="394067"/>
                  </a:lnTo>
                  <a:cubicBezTo>
                    <a:pt x="400292" y="404596"/>
                    <a:pt x="391783" y="413117"/>
                    <a:pt x="381280" y="413117"/>
                  </a:cubicBezTo>
                  <a:cubicBezTo>
                    <a:pt x="379781" y="413117"/>
                    <a:pt x="378346" y="412902"/>
                    <a:pt x="376949" y="412584"/>
                  </a:cubicBezTo>
                  <a:lnTo>
                    <a:pt x="376949" y="412573"/>
                  </a:lnTo>
                  <a:lnTo>
                    <a:pt x="376950" y="412574"/>
                  </a:lnTo>
                  <a:lnTo>
                    <a:pt x="376950" y="338800"/>
                  </a:lnTo>
                  <a:lnTo>
                    <a:pt x="376949" y="338800"/>
                  </a:lnTo>
                  <a:lnTo>
                    <a:pt x="376949" y="338797"/>
                  </a:lnTo>
                  <a:cubicBezTo>
                    <a:pt x="379794" y="338949"/>
                    <a:pt x="382639" y="339127"/>
                    <a:pt x="385534" y="338924"/>
                  </a:cubicBezTo>
                  <a:cubicBezTo>
                    <a:pt x="422529" y="338924"/>
                    <a:pt x="444627" y="324611"/>
                    <a:pt x="444627" y="300646"/>
                  </a:cubicBezTo>
                  <a:cubicBezTo>
                    <a:pt x="444627" y="277126"/>
                    <a:pt x="430200" y="266077"/>
                    <a:pt x="380340" y="251370"/>
                  </a:cubicBezTo>
                  <a:cubicBezTo>
                    <a:pt x="379184" y="251040"/>
                    <a:pt x="378079" y="250710"/>
                    <a:pt x="376949" y="250380"/>
                  </a:cubicBezTo>
                  <a:close/>
                  <a:moveTo>
                    <a:pt x="376947" y="66953"/>
                  </a:moveTo>
                  <a:lnTo>
                    <a:pt x="376947" y="141299"/>
                  </a:lnTo>
                  <a:cubicBezTo>
                    <a:pt x="346455" y="141540"/>
                    <a:pt x="326782" y="154786"/>
                    <a:pt x="326782" y="175233"/>
                  </a:cubicBezTo>
                  <a:cubicBezTo>
                    <a:pt x="326782" y="196569"/>
                    <a:pt x="338568" y="205472"/>
                    <a:pt x="376947" y="217854"/>
                  </a:cubicBezTo>
                  <a:lnTo>
                    <a:pt x="376947" y="250379"/>
                  </a:lnTo>
                  <a:cubicBezTo>
                    <a:pt x="326960" y="235939"/>
                    <a:pt x="291832" y="221614"/>
                    <a:pt x="291832" y="177557"/>
                  </a:cubicBezTo>
                  <a:cubicBezTo>
                    <a:pt x="291832" y="142988"/>
                    <a:pt x="320661" y="116940"/>
                    <a:pt x="362266" y="111632"/>
                  </a:cubicBezTo>
                  <a:lnTo>
                    <a:pt x="362266" y="85457"/>
                  </a:lnTo>
                  <a:cubicBezTo>
                    <a:pt x="362266" y="76440"/>
                    <a:pt x="368553" y="68922"/>
                    <a:pt x="376947" y="66953"/>
                  </a:cubicBezTo>
                  <a:close/>
                  <a:moveTo>
                    <a:pt x="381287" y="66410"/>
                  </a:moveTo>
                  <a:cubicBezTo>
                    <a:pt x="391777" y="66410"/>
                    <a:pt x="400286" y="74932"/>
                    <a:pt x="400286" y="85460"/>
                  </a:cubicBezTo>
                  <a:lnTo>
                    <a:pt x="400286" y="112575"/>
                  </a:lnTo>
                  <a:cubicBezTo>
                    <a:pt x="432214" y="116562"/>
                    <a:pt x="459633" y="137187"/>
                    <a:pt x="472346" y="166791"/>
                  </a:cubicBezTo>
                  <a:lnTo>
                    <a:pt x="473120" y="168582"/>
                  </a:lnTo>
                  <a:cubicBezTo>
                    <a:pt x="475127" y="173446"/>
                    <a:pt x="474581" y="178995"/>
                    <a:pt x="471647" y="183364"/>
                  </a:cubicBezTo>
                  <a:cubicBezTo>
                    <a:pt x="468713" y="187733"/>
                    <a:pt x="462948" y="190781"/>
                    <a:pt x="457690" y="190743"/>
                  </a:cubicBezTo>
                  <a:cubicBezTo>
                    <a:pt x="452394" y="190679"/>
                    <a:pt x="447492" y="187898"/>
                    <a:pt x="444698" y="183377"/>
                  </a:cubicBezTo>
                  <a:lnTo>
                    <a:pt x="443771" y="181434"/>
                  </a:lnTo>
                  <a:cubicBezTo>
                    <a:pt x="432633" y="155259"/>
                    <a:pt x="406077" y="139092"/>
                    <a:pt x="377756" y="141251"/>
                  </a:cubicBezTo>
                  <a:cubicBezTo>
                    <a:pt x="377477" y="141251"/>
                    <a:pt x="377223" y="141289"/>
                    <a:pt x="376956" y="141302"/>
                  </a:cubicBezTo>
                  <a:lnTo>
                    <a:pt x="376956" y="66943"/>
                  </a:lnTo>
                  <a:cubicBezTo>
                    <a:pt x="378340" y="66626"/>
                    <a:pt x="379788" y="66410"/>
                    <a:pt x="381287" y="66410"/>
                  </a:cubicBezTo>
                  <a:close/>
                  <a:moveTo>
                    <a:pt x="249949" y="38913"/>
                  </a:moveTo>
                  <a:lnTo>
                    <a:pt x="249949" y="86347"/>
                  </a:lnTo>
                  <a:cubicBezTo>
                    <a:pt x="206527" y="123368"/>
                    <a:pt x="178854" y="178359"/>
                    <a:pt x="178854" y="239763"/>
                  </a:cubicBezTo>
                  <a:cubicBezTo>
                    <a:pt x="178854" y="301168"/>
                    <a:pt x="206527" y="356159"/>
                    <a:pt x="249949" y="393179"/>
                  </a:cubicBezTo>
                  <a:lnTo>
                    <a:pt x="249949" y="440614"/>
                  </a:lnTo>
                  <a:cubicBezTo>
                    <a:pt x="212712" y="416243"/>
                    <a:pt x="182613" y="381788"/>
                    <a:pt x="163551" y="341148"/>
                  </a:cubicBezTo>
                  <a:lnTo>
                    <a:pt x="121107" y="341148"/>
                  </a:lnTo>
                  <a:cubicBezTo>
                    <a:pt x="110592" y="341148"/>
                    <a:pt x="102057" y="332626"/>
                    <a:pt x="102057" y="322098"/>
                  </a:cubicBezTo>
                  <a:cubicBezTo>
                    <a:pt x="102057" y="311582"/>
                    <a:pt x="110592" y="303048"/>
                    <a:pt x="121107" y="303048"/>
                  </a:cubicBezTo>
                  <a:lnTo>
                    <a:pt x="149504" y="303048"/>
                  </a:lnTo>
                  <a:cubicBezTo>
                    <a:pt x="145593" y="288773"/>
                    <a:pt x="142926" y="274015"/>
                    <a:pt x="141719" y="258813"/>
                  </a:cubicBezTo>
                  <a:lnTo>
                    <a:pt x="64414" y="258813"/>
                  </a:lnTo>
                  <a:cubicBezTo>
                    <a:pt x="53899" y="258813"/>
                    <a:pt x="45364" y="250279"/>
                    <a:pt x="45364" y="239763"/>
                  </a:cubicBezTo>
                  <a:cubicBezTo>
                    <a:pt x="45364" y="229248"/>
                    <a:pt x="53899" y="220713"/>
                    <a:pt x="64414" y="220713"/>
                  </a:cubicBezTo>
                  <a:lnTo>
                    <a:pt x="141719" y="220713"/>
                  </a:lnTo>
                  <a:cubicBezTo>
                    <a:pt x="142926" y="205512"/>
                    <a:pt x="145593" y="190754"/>
                    <a:pt x="149504" y="176479"/>
                  </a:cubicBezTo>
                  <a:lnTo>
                    <a:pt x="19050" y="176479"/>
                  </a:lnTo>
                  <a:cubicBezTo>
                    <a:pt x="8534" y="176479"/>
                    <a:pt x="0" y="167945"/>
                    <a:pt x="0" y="157429"/>
                  </a:cubicBezTo>
                  <a:cubicBezTo>
                    <a:pt x="0" y="146901"/>
                    <a:pt x="8534" y="138379"/>
                    <a:pt x="19050" y="138379"/>
                  </a:cubicBezTo>
                  <a:lnTo>
                    <a:pt x="163551" y="138379"/>
                  </a:lnTo>
                  <a:cubicBezTo>
                    <a:pt x="182613" y="97752"/>
                    <a:pt x="212712" y="63284"/>
                    <a:pt x="249949" y="38913"/>
                  </a:cubicBezTo>
                  <a:close/>
                  <a:moveTo>
                    <a:pt x="376946" y="143"/>
                  </a:moveTo>
                  <a:lnTo>
                    <a:pt x="376946" y="38278"/>
                  </a:lnTo>
                  <a:lnTo>
                    <a:pt x="376950" y="38278"/>
                  </a:lnTo>
                  <a:lnTo>
                    <a:pt x="376950" y="38280"/>
                  </a:lnTo>
                  <a:cubicBezTo>
                    <a:pt x="328550" y="39131"/>
                    <a:pt x="284316" y="57063"/>
                    <a:pt x="249950" y="86350"/>
                  </a:cubicBezTo>
                  <a:lnTo>
                    <a:pt x="249950" y="38915"/>
                  </a:lnTo>
                  <a:cubicBezTo>
                    <a:pt x="268263" y="26926"/>
                    <a:pt x="288310" y="17405"/>
                    <a:pt x="309630" y="10794"/>
                  </a:cubicBezTo>
                  <a:close/>
                  <a:moveTo>
                    <a:pt x="380502" y="0"/>
                  </a:moveTo>
                  <a:cubicBezTo>
                    <a:pt x="512709" y="0"/>
                    <a:pt x="620265" y="107556"/>
                    <a:pt x="620265" y="239763"/>
                  </a:cubicBezTo>
                  <a:cubicBezTo>
                    <a:pt x="620265" y="371970"/>
                    <a:pt x="512709" y="479527"/>
                    <a:pt x="380502" y="479527"/>
                  </a:cubicBezTo>
                  <a:cubicBezTo>
                    <a:pt x="379308" y="479527"/>
                    <a:pt x="378140" y="479412"/>
                    <a:pt x="376946" y="479400"/>
                  </a:cubicBezTo>
                  <a:lnTo>
                    <a:pt x="376946" y="479398"/>
                  </a:lnTo>
                  <a:lnTo>
                    <a:pt x="376950" y="479399"/>
                  </a:lnTo>
                  <a:lnTo>
                    <a:pt x="376950" y="441249"/>
                  </a:lnTo>
                  <a:lnTo>
                    <a:pt x="380502" y="441427"/>
                  </a:lnTo>
                  <a:cubicBezTo>
                    <a:pt x="491703" y="441427"/>
                    <a:pt x="582165" y="350965"/>
                    <a:pt x="582165" y="239763"/>
                  </a:cubicBezTo>
                  <a:cubicBezTo>
                    <a:pt x="582165" y="128562"/>
                    <a:pt x="491703" y="38100"/>
                    <a:pt x="380502" y="38100"/>
                  </a:cubicBezTo>
                  <a:lnTo>
                    <a:pt x="376950" y="38278"/>
                  </a:lnTo>
                  <a:lnTo>
                    <a:pt x="376950" y="142"/>
                  </a:lnTo>
                  <a:lnTo>
                    <a:pt x="376946" y="143"/>
                  </a:lnTo>
                  <a:lnTo>
                    <a:pt x="376946" y="140"/>
                  </a:lnTo>
                  <a:cubicBezTo>
                    <a:pt x="378140" y="114"/>
                    <a:pt x="379308" y="0"/>
                    <a:pt x="380502"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21" name="Rectangle 20">
              <a:extLst>
                <a:ext uri="{FF2B5EF4-FFF2-40B4-BE49-F238E27FC236}">
                  <a16:creationId xmlns:a16="http://schemas.microsoft.com/office/drawing/2014/main" xmlns="" id="{23591021-AEFF-274F-BD2E-275DA2EB7C4E}"/>
                </a:ext>
              </a:extLst>
            </p:cNvPr>
            <p:cNvSpPr/>
            <p:nvPr/>
          </p:nvSpPr>
          <p:spPr>
            <a:xfrm>
              <a:off x="7929520" y="4462958"/>
              <a:ext cx="3677124" cy="866904"/>
            </a:xfrm>
            <a:prstGeom prst="rect">
              <a:avLst/>
            </a:prstGeom>
          </p:spPr>
          <p:txBody>
            <a:bodyPr wrap="square" lIns="0" tIns="0" rIns="0" bIns="0">
              <a:spAutoFit/>
            </a:bodyPr>
            <a:lstStyle/>
            <a:p>
              <a:pPr marL="173736" indent="-173736">
                <a:lnSpc>
                  <a:spcPct val="100000"/>
                </a:lnSpc>
                <a:spcBef>
                  <a:spcPts val="1000"/>
                </a:spcBef>
                <a:buFont typeface="Arial" panose="020B0604020202020204" pitchFamily="34" charset="0"/>
                <a:buChar char="•"/>
              </a:pPr>
              <a:r>
                <a:rPr lang="en-US" sz="1600" dirty="0">
                  <a:solidFill>
                    <a:schemeClr val="accent5"/>
                  </a:solidFill>
                  <a:latin typeface="Arial" panose="020B0604020202020204" pitchFamily="34" charset="0"/>
                  <a:cs typeface="Arial" pitchFamily="34" charset="0"/>
                </a:rPr>
                <a:t>Merchants receive funds next day</a:t>
              </a:r>
            </a:p>
            <a:p>
              <a:pPr marL="173736" indent="-173736">
                <a:lnSpc>
                  <a:spcPct val="100000"/>
                </a:lnSpc>
                <a:spcBef>
                  <a:spcPts val="1000"/>
                </a:spcBef>
                <a:buFont typeface="Arial" panose="020B0604020202020204" pitchFamily="34" charset="0"/>
                <a:buChar char="•"/>
              </a:pPr>
              <a:r>
                <a:rPr lang="en-US" sz="1600" dirty="0">
                  <a:solidFill>
                    <a:schemeClr val="accent5"/>
                  </a:solidFill>
                  <a:latin typeface="Arial" panose="020B0604020202020204" pitchFamily="34" charset="0"/>
                  <a:cs typeface="Arial" pitchFamily="34" charset="0"/>
                </a:rPr>
                <a:t>Payment is instantly authenticated and authorized</a:t>
              </a:r>
            </a:p>
          </p:txBody>
        </p:sp>
        <p:sp>
          <p:nvSpPr>
            <p:cNvPr id="29" name="TextBox 28">
              <a:extLst>
                <a:ext uri="{FF2B5EF4-FFF2-40B4-BE49-F238E27FC236}">
                  <a16:creationId xmlns:a16="http://schemas.microsoft.com/office/drawing/2014/main" xmlns="" id="{B8121475-488B-4E45-9CB2-8421F600650D}"/>
                </a:ext>
              </a:extLst>
            </p:cNvPr>
            <p:cNvSpPr txBox="1"/>
            <p:nvPr/>
          </p:nvSpPr>
          <p:spPr>
            <a:xfrm>
              <a:off x="7929520" y="3843926"/>
              <a:ext cx="3677124" cy="433965"/>
            </a:xfrm>
            <a:prstGeom prst="rect">
              <a:avLst/>
            </a:prstGeom>
            <a:solidFill>
              <a:schemeClr val="accent1"/>
            </a:solidFill>
          </p:spPr>
          <p:txBody>
            <a:bodyPr wrap="square" lIns="91440" tIns="91440" rIns="91440" bIns="91440" rtlCol="0">
              <a:spAutoFit/>
            </a:bodyPr>
            <a:lstStyle/>
            <a:p>
              <a:pPr algn="ctr">
                <a:lnSpc>
                  <a:spcPct val="90000"/>
                </a:lnSpc>
                <a:spcBef>
                  <a:spcPts val="600"/>
                </a:spcBef>
              </a:pPr>
              <a:r>
                <a:rPr lang="en-US" sz="1800" dirty="0">
                  <a:solidFill>
                    <a:schemeClr val="bg1"/>
                  </a:solidFill>
                  <a:latin typeface="Cambria" panose="02040503050406030204" pitchFamily="18" charset="0"/>
                </a:rPr>
                <a:t>Speed</a:t>
              </a:r>
            </a:p>
          </p:txBody>
        </p:sp>
      </p:grpSp>
      <p:sp>
        <p:nvSpPr>
          <p:cNvPr id="31" name="TextBox 30">
            <a:extLst>
              <a:ext uri="{FF2B5EF4-FFF2-40B4-BE49-F238E27FC236}">
                <a16:creationId xmlns:a16="http://schemas.microsoft.com/office/drawing/2014/main" xmlns="" id="{61FC3B86-2D08-0D4D-BA26-3A302550CF0F}"/>
              </a:ext>
            </a:extLst>
          </p:cNvPr>
          <p:cNvSpPr txBox="1"/>
          <p:nvPr/>
        </p:nvSpPr>
        <p:spPr>
          <a:xfrm>
            <a:off x="8001001" y="6162175"/>
            <a:ext cx="5028665"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en-US" sz="1400" dirty="0">
                <a:solidFill>
                  <a:schemeClr val="accent1"/>
                </a:solidFill>
                <a:cs typeface="Arial" pitchFamily="34" charset="0"/>
              </a:rPr>
              <a:t>Contact </a:t>
            </a:r>
            <a:r>
              <a:rPr lang="en-US" sz="1400" dirty="0">
                <a:solidFill>
                  <a:schemeClr val="tx2"/>
                </a:solidFill>
              </a:rPr>
              <a:t>Ashley M Roberts </a:t>
            </a:r>
            <a:r>
              <a:rPr lang="en-US" sz="1400" dirty="0">
                <a:solidFill>
                  <a:schemeClr val="accent1"/>
                </a:solidFill>
                <a:cs typeface="Arial" pitchFamily="34" charset="0"/>
              </a:rPr>
              <a:t>for consultation and information.</a:t>
            </a:r>
          </a:p>
        </p:txBody>
      </p:sp>
      <p:sp>
        <p:nvSpPr>
          <p:cNvPr id="18" name="TextBox 17">
            <a:extLst>
              <a:ext uri="{FF2B5EF4-FFF2-40B4-BE49-F238E27FC236}">
                <a16:creationId xmlns:a16="http://schemas.microsoft.com/office/drawing/2014/main" xmlns="" id="{44CE166F-F4C7-AA49-AF5C-E14FBBC5F83B}"/>
              </a:ext>
            </a:extLst>
          </p:cNvPr>
          <p:cNvSpPr txBox="1"/>
          <p:nvPr/>
        </p:nvSpPr>
        <p:spPr>
          <a:xfrm>
            <a:off x="10474036" y="-17729"/>
            <a:ext cx="3343564" cy="677108"/>
          </a:xfrm>
          <a:prstGeom prst="rect">
            <a:avLst/>
          </a:prstGeom>
          <a:solidFill>
            <a:srgbClr val="FFFF00"/>
          </a:solidFill>
        </p:spPr>
        <p:txBody>
          <a:bodyPr wrap="square" lIns="91440" tIns="91440" rIns="91440" bIns="91440" rtlCol="0">
            <a:spAutoFit/>
          </a:bodyPr>
          <a:lstStyle/>
          <a:p>
            <a:pPr>
              <a:spcBef>
                <a:spcPts val="1000"/>
              </a:spcBef>
            </a:pPr>
            <a:r>
              <a:rPr lang="en-US" sz="1600" dirty="0">
                <a:solidFill>
                  <a:srgbClr val="FF0000"/>
                </a:solidFill>
                <a:latin typeface="Arial" panose="020B0604020202020204" pitchFamily="34" charset="0"/>
                <a:cs typeface="Arial" panose="020B0604020202020204" pitchFamily="34" charset="0"/>
              </a:rPr>
              <a:t>Confirm your Partner’s eligibility </a:t>
            </a:r>
            <a:r>
              <a:rPr lang="en-US" sz="1600" b="1" dirty="0">
                <a:solidFill>
                  <a:srgbClr val="FF0000"/>
                </a:solidFill>
                <a:latin typeface="Arial" panose="020B0604020202020204" pitchFamily="34" charset="0"/>
                <a:cs typeface="Arial" panose="020B0604020202020204" pitchFamily="34" charset="0"/>
              </a:rPr>
              <a:t>BEFORE</a:t>
            </a:r>
            <a:r>
              <a:rPr lang="en-US" sz="1600" dirty="0">
                <a:solidFill>
                  <a:srgbClr val="FF0000"/>
                </a:solidFill>
                <a:latin typeface="Arial" panose="020B0604020202020204" pitchFamily="34" charset="0"/>
                <a:cs typeface="Arial" panose="020B0604020202020204" pitchFamily="34" charset="0"/>
              </a:rPr>
              <a:t> discussing this asset.</a:t>
            </a:r>
          </a:p>
        </p:txBody>
      </p:sp>
      <p:cxnSp>
        <p:nvCxnSpPr>
          <p:cNvPr id="20" name="Straight Connector 19">
            <a:extLst>
              <a:ext uri="{FF2B5EF4-FFF2-40B4-BE49-F238E27FC236}">
                <a16:creationId xmlns:a16="http://schemas.microsoft.com/office/drawing/2014/main" xmlns="" id="{C7F382AA-E32D-0945-9DD0-AB7B1250DA04}"/>
              </a:ext>
            </a:extLst>
          </p:cNvPr>
          <p:cNvCxnSpPr>
            <a:cxnSpLocks/>
          </p:cNvCxnSpPr>
          <p:nvPr/>
        </p:nvCxnSpPr>
        <p:spPr>
          <a:xfrm>
            <a:off x="4495644" y="2845209"/>
            <a:ext cx="0" cy="3105336"/>
          </a:xfrm>
          <a:prstGeom prst="line">
            <a:avLst/>
          </a:prstGeom>
          <a:ln w="12700">
            <a:solidFill>
              <a:srgbClr val="4D4F53"/>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xmlns="" id="{B0CB1524-242C-FD4A-9E44-95D73B60BFF3}"/>
              </a:ext>
            </a:extLst>
          </p:cNvPr>
          <p:cNvCxnSpPr>
            <a:cxnSpLocks/>
          </p:cNvCxnSpPr>
          <p:nvPr/>
        </p:nvCxnSpPr>
        <p:spPr>
          <a:xfrm>
            <a:off x="8735133" y="2845209"/>
            <a:ext cx="0" cy="3105336"/>
          </a:xfrm>
          <a:prstGeom prst="line">
            <a:avLst/>
          </a:prstGeom>
          <a:ln w="12700">
            <a:solidFill>
              <a:srgbClr val="4D4F53"/>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40650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5A85C76-843C-2B42-8FF0-BADA477588F4}"/>
              </a:ext>
            </a:extLst>
          </p:cNvPr>
          <p:cNvSpPr>
            <a:spLocks noGrp="1"/>
          </p:cNvSpPr>
          <p:nvPr>
            <p:ph type="title"/>
          </p:nvPr>
        </p:nvSpPr>
        <p:spPr/>
        <p:txBody>
          <a:bodyPr>
            <a:spAutoFit/>
          </a:bodyPr>
          <a:lstStyle/>
          <a:p>
            <a:r>
              <a:rPr lang="en-US" dirty="0"/>
              <a:t>The American Express Integrated Business Model</a:t>
            </a:r>
          </a:p>
        </p:txBody>
      </p:sp>
      <p:sp>
        <p:nvSpPr>
          <p:cNvPr id="3" name="Content Placeholder 2">
            <a:extLst>
              <a:ext uri="{FF2B5EF4-FFF2-40B4-BE49-F238E27FC236}">
                <a16:creationId xmlns:a16="http://schemas.microsoft.com/office/drawing/2014/main" xmlns="" id="{8FF756F4-82DF-4942-B229-8B301738D041}"/>
              </a:ext>
            </a:extLst>
          </p:cNvPr>
          <p:cNvSpPr>
            <a:spLocks noGrp="1"/>
          </p:cNvSpPr>
          <p:nvPr>
            <p:ph idx="12"/>
          </p:nvPr>
        </p:nvSpPr>
        <p:spPr/>
        <p:txBody>
          <a:bodyPr wrap="square">
            <a:spAutoFit/>
          </a:bodyPr>
          <a:lstStyle/>
          <a:p>
            <a:r>
              <a:rPr lang="en-US" dirty="0"/>
              <a:t>Our integrated business model includes issuing, acquiring and network businesses. It is a closed loop. </a:t>
            </a:r>
          </a:p>
        </p:txBody>
      </p:sp>
      <p:sp>
        <p:nvSpPr>
          <p:cNvPr id="5" name="TextBox 4">
            <a:extLst>
              <a:ext uri="{FF2B5EF4-FFF2-40B4-BE49-F238E27FC236}">
                <a16:creationId xmlns:a16="http://schemas.microsoft.com/office/drawing/2014/main" xmlns="" id="{4068B2B9-CBA7-F146-9B22-9C9E3550A4D3}"/>
              </a:ext>
            </a:extLst>
          </p:cNvPr>
          <p:cNvSpPr txBox="1"/>
          <p:nvPr/>
        </p:nvSpPr>
        <p:spPr>
          <a:xfrm>
            <a:off x="560717" y="6678959"/>
            <a:ext cx="10262425" cy="246221"/>
          </a:xfrm>
          <a:prstGeom prst="rect">
            <a:avLst/>
          </a:prstGeom>
        </p:spPr>
        <p:txBody>
          <a:bodyPr wrap="none" lIns="0" tIns="0" rIns="0" bIns="0" rtlCol="0">
            <a:spAutoFit/>
          </a:bodyPr>
          <a:lstStyle/>
          <a:p>
            <a:r>
              <a:rPr lang="en-US" sz="800" dirty="0">
                <a:solidFill>
                  <a:schemeClr val="accent6"/>
                </a:solidFill>
                <a:latin typeface="Arial" panose="020B0604020202020204" pitchFamily="34" charset="0"/>
                <a:ea typeface="Calibri" panose="020F0502020204030204" pitchFamily="34" charset="0"/>
                <a:cs typeface="BentonSans-Regular" panose="02000503000000020004" pitchFamily="2" charset="0"/>
              </a:rPr>
              <a:t>* The use of the term “partner” or “partnering” does not mean or imply a formal legal partnership, and is not meant in any way to alter the terms of American Express’ relationship with third-party issuers and merchant acquirers.</a:t>
            </a:r>
            <a:endParaRPr lang="en-US" sz="800" dirty="0">
              <a:solidFill>
                <a:schemeClr val="accent6"/>
              </a:solidFill>
              <a:latin typeface="Arial" panose="020B0604020202020204" pitchFamily="34" charset="0"/>
              <a:ea typeface="Calibri" panose="020F0502020204030204" pitchFamily="34" charset="0"/>
              <a:cs typeface="Times New Roman" panose="02020603050405020304" pitchFamily="18" charset="0"/>
            </a:endParaRPr>
          </a:p>
          <a:p>
            <a:r>
              <a:rPr lang="en-US" sz="800" dirty="0">
                <a:solidFill>
                  <a:schemeClr val="accent6"/>
                </a:solidFill>
                <a:latin typeface="Arial" panose="020B0604020202020204" pitchFamily="34" charset="0"/>
                <a:ea typeface="Calibri" panose="020F0502020204030204" pitchFamily="34" charset="0"/>
                <a:cs typeface="Times New Roman" panose="02020603050405020304" pitchFamily="18" charset="0"/>
              </a:rPr>
              <a:t>American Express Annual Report 2017</a:t>
            </a:r>
          </a:p>
        </p:txBody>
      </p:sp>
      <p:sp>
        <p:nvSpPr>
          <p:cNvPr id="7" name="TextBox 6">
            <a:extLst>
              <a:ext uri="{FF2B5EF4-FFF2-40B4-BE49-F238E27FC236}">
                <a16:creationId xmlns:a16="http://schemas.microsoft.com/office/drawing/2014/main" xmlns="" id="{02065FEB-59B5-2147-A8E6-89DB045C802D}"/>
              </a:ext>
            </a:extLst>
          </p:cNvPr>
          <p:cNvSpPr txBox="1"/>
          <p:nvPr/>
        </p:nvSpPr>
        <p:spPr>
          <a:xfrm>
            <a:off x="4208320" y="1896438"/>
            <a:ext cx="8084125" cy="4001095"/>
          </a:xfrm>
          <a:prstGeom prst="rect">
            <a:avLst/>
          </a:prstGeom>
        </p:spPr>
        <p:txBody>
          <a:bodyPr wrap="square" lIns="0" tIns="0" rIns="0" bIns="0" rtlCol="0">
            <a:spAutoFit/>
          </a:bodyPr>
          <a:lstStyle/>
          <a:p>
            <a:pPr>
              <a:spcBef>
                <a:spcPts val="2400"/>
              </a:spcBef>
            </a:pPr>
            <a:r>
              <a:rPr lang="en-US" sz="1500" dirty="0">
                <a:solidFill>
                  <a:srgbClr val="002663"/>
                </a:solidFill>
              </a:rPr>
              <a:t>We have </a:t>
            </a:r>
            <a:r>
              <a:rPr lang="en-US" sz="1500" b="1" dirty="0">
                <a:solidFill>
                  <a:schemeClr val="accent1"/>
                </a:solidFill>
              </a:rPr>
              <a:t>direct access to information at both ends of the card transaction, which distinguishes our integrated network </a:t>
            </a:r>
            <a:r>
              <a:rPr lang="en-US" sz="1500" dirty="0">
                <a:solidFill>
                  <a:srgbClr val="002663"/>
                </a:solidFill>
              </a:rPr>
              <a:t>from the bankcard networks. </a:t>
            </a:r>
          </a:p>
          <a:p>
            <a:pPr>
              <a:spcBef>
                <a:spcPts val="2400"/>
              </a:spcBef>
            </a:pPr>
            <a:r>
              <a:rPr lang="en-US" sz="1500" dirty="0">
                <a:solidFill>
                  <a:srgbClr val="002663"/>
                </a:solidFill>
              </a:rPr>
              <a:t>We maintain direct relationships with both our Card Members (as a card issuer) and merchants (as an acquirer), and </a:t>
            </a:r>
            <a:r>
              <a:rPr lang="en-US" sz="1500" b="1" dirty="0">
                <a:solidFill>
                  <a:schemeClr val="accent1"/>
                </a:solidFill>
              </a:rPr>
              <a:t>we handle all key aspects of those relationships</a:t>
            </a:r>
            <a:r>
              <a:rPr lang="en-US" sz="1500" dirty="0">
                <a:solidFill>
                  <a:srgbClr val="002663"/>
                </a:solidFill>
              </a:rPr>
              <a:t>. </a:t>
            </a:r>
          </a:p>
          <a:p>
            <a:pPr>
              <a:spcBef>
                <a:spcPts val="2400"/>
              </a:spcBef>
            </a:pPr>
            <a:r>
              <a:rPr lang="en-US" sz="1500" b="1" dirty="0">
                <a:solidFill>
                  <a:schemeClr val="accent1"/>
                </a:solidFill>
              </a:rPr>
              <a:t>Through contractual relationships, we also obtain data from third-party card issuers, merchant acquirers and processors </a:t>
            </a:r>
            <a:r>
              <a:rPr lang="en-US" sz="1500" dirty="0">
                <a:solidFill>
                  <a:srgbClr val="002663"/>
                </a:solidFill>
              </a:rPr>
              <a:t>with whom we do business. </a:t>
            </a:r>
          </a:p>
          <a:p>
            <a:pPr>
              <a:spcBef>
                <a:spcPts val="2400"/>
              </a:spcBef>
            </a:pPr>
            <a:r>
              <a:rPr lang="en-US" sz="1500" dirty="0">
                <a:solidFill>
                  <a:srgbClr val="002663"/>
                </a:solidFill>
              </a:rPr>
              <a:t>Our integrated network allows us to </a:t>
            </a:r>
            <a:r>
              <a:rPr lang="en-US" sz="1500" b="1" dirty="0">
                <a:solidFill>
                  <a:schemeClr val="accent1"/>
                </a:solidFill>
              </a:rPr>
              <a:t>analyze information </a:t>
            </a:r>
            <a:r>
              <a:rPr lang="en-US" sz="1500" dirty="0">
                <a:solidFill>
                  <a:srgbClr val="002663"/>
                </a:solidFill>
              </a:rPr>
              <a:t>on Card Member spending and </a:t>
            </a:r>
            <a:r>
              <a:rPr lang="en-US" sz="1500" b="1" dirty="0">
                <a:solidFill>
                  <a:schemeClr val="accent1"/>
                </a:solidFill>
              </a:rPr>
              <a:t>build algorithms and other analytical tools </a:t>
            </a:r>
            <a:r>
              <a:rPr lang="en-US" sz="1500" dirty="0">
                <a:solidFill>
                  <a:srgbClr val="002663"/>
                </a:solidFill>
              </a:rPr>
              <a:t>that we use to </a:t>
            </a:r>
            <a:r>
              <a:rPr lang="en-US" sz="1500" b="1" dirty="0">
                <a:solidFill>
                  <a:schemeClr val="accent1"/>
                </a:solidFill>
              </a:rPr>
              <a:t>underwrite risk, and reduce fraud</a:t>
            </a:r>
            <a:r>
              <a:rPr lang="en-US" sz="1500" dirty="0">
                <a:solidFill>
                  <a:srgbClr val="002663"/>
                </a:solidFill>
              </a:rPr>
              <a:t>. It also allows us to </a:t>
            </a:r>
            <a:r>
              <a:rPr lang="en-US" sz="1500" b="1" dirty="0">
                <a:solidFill>
                  <a:schemeClr val="accent1"/>
                </a:solidFill>
              </a:rPr>
              <a:t>provide targeted marketing </a:t>
            </a:r>
            <a:r>
              <a:rPr lang="en-US" sz="1500" dirty="0">
                <a:solidFill>
                  <a:srgbClr val="002663"/>
                </a:solidFill>
              </a:rPr>
              <a:t>and other </a:t>
            </a:r>
            <a:r>
              <a:rPr lang="en-US" sz="1500" b="1" dirty="0">
                <a:solidFill>
                  <a:schemeClr val="accent1"/>
                </a:solidFill>
              </a:rPr>
              <a:t>information services </a:t>
            </a:r>
            <a:r>
              <a:rPr lang="en-US" sz="1500" dirty="0">
                <a:solidFill>
                  <a:srgbClr val="002663"/>
                </a:solidFill>
              </a:rPr>
              <a:t>for merchants and </a:t>
            </a:r>
            <a:r>
              <a:rPr lang="en-US" sz="1500" b="1" dirty="0">
                <a:solidFill>
                  <a:schemeClr val="accent1"/>
                </a:solidFill>
              </a:rPr>
              <a:t>special offers </a:t>
            </a:r>
            <a:r>
              <a:rPr lang="en-US" sz="1500" dirty="0">
                <a:solidFill>
                  <a:srgbClr val="002663"/>
                </a:solidFill>
              </a:rPr>
              <a:t>and services to Card Members through a variety of channels. </a:t>
            </a:r>
          </a:p>
          <a:p>
            <a:pPr>
              <a:spcBef>
                <a:spcPts val="2400"/>
              </a:spcBef>
            </a:pPr>
            <a:r>
              <a:rPr lang="en-US" sz="1500" b="1" dirty="0">
                <a:solidFill>
                  <a:schemeClr val="accent1"/>
                </a:solidFill>
              </a:rPr>
              <a:t>We do this all while respecting Card Member preferences and protecting Card Member and merchant data </a:t>
            </a:r>
            <a:r>
              <a:rPr lang="en-US" sz="1500" dirty="0">
                <a:solidFill>
                  <a:srgbClr val="002663"/>
                </a:solidFill>
              </a:rPr>
              <a:t>in compliance with applicable policies and legal requirements.</a:t>
            </a:r>
          </a:p>
        </p:txBody>
      </p:sp>
      <p:grpSp>
        <p:nvGrpSpPr>
          <p:cNvPr id="19" name="Group 18">
            <a:extLst>
              <a:ext uri="{FF2B5EF4-FFF2-40B4-BE49-F238E27FC236}">
                <a16:creationId xmlns:a16="http://schemas.microsoft.com/office/drawing/2014/main" xmlns="" id="{52FE9DAA-BA8A-4145-95F4-BECCF4F0E942}"/>
              </a:ext>
            </a:extLst>
          </p:cNvPr>
          <p:cNvGrpSpPr/>
          <p:nvPr/>
        </p:nvGrpSpPr>
        <p:grpSpPr>
          <a:xfrm>
            <a:off x="560717" y="2237462"/>
            <a:ext cx="3133377" cy="3297476"/>
            <a:chOff x="560717" y="2237462"/>
            <a:chExt cx="3133377" cy="3297476"/>
          </a:xfrm>
        </p:grpSpPr>
        <p:grpSp>
          <p:nvGrpSpPr>
            <p:cNvPr id="15" name="Group 14">
              <a:extLst>
                <a:ext uri="{FF2B5EF4-FFF2-40B4-BE49-F238E27FC236}">
                  <a16:creationId xmlns:a16="http://schemas.microsoft.com/office/drawing/2014/main" xmlns="" id="{88061790-D929-B541-BC2F-0591213CA3C6}"/>
                </a:ext>
              </a:extLst>
            </p:cNvPr>
            <p:cNvGrpSpPr/>
            <p:nvPr/>
          </p:nvGrpSpPr>
          <p:grpSpPr>
            <a:xfrm>
              <a:off x="560717" y="2237462"/>
              <a:ext cx="3133377" cy="3297476"/>
              <a:chOff x="560717" y="2237462"/>
              <a:chExt cx="3133377" cy="3297476"/>
            </a:xfrm>
          </p:grpSpPr>
          <p:sp>
            <p:nvSpPr>
              <p:cNvPr id="11" name="Freeform 10">
                <a:extLst>
                  <a:ext uri="{FF2B5EF4-FFF2-40B4-BE49-F238E27FC236}">
                    <a16:creationId xmlns:a16="http://schemas.microsoft.com/office/drawing/2014/main" xmlns="" id="{1CBF3A32-75FE-C14E-BB34-8264BD92198C}"/>
                  </a:ext>
                </a:extLst>
              </p:cNvPr>
              <p:cNvSpPr/>
              <p:nvPr/>
            </p:nvSpPr>
            <p:spPr>
              <a:xfrm>
                <a:off x="2362365" y="2425070"/>
                <a:ext cx="1331729" cy="2563541"/>
              </a:xfrm>
              <a:custGeom>
                <a:avLst/>
                <a:gdLst>
                  <a:gd name="connsiteX0" fmla="*/ 2814257 w 3014565"/>
                  <a:gd name="connsiteY0" fmla="*/ 5473802 h 5802953"/>
                  <a:gd name="connsiteX1" fmla="*/ 1365110 w 3014565"/>
                  <a:gd name="connsiteY1" fmla="*/ 5800293 h 5802953"/>
                  <a:gd name="connsiteX2" fmla="*/ 1240536 w 3014565"/>
                  <a:gd name="connsiteY2" fmla="*/ 5728526 h 5802953"/>
                  <a:gd name="connsiteX3" fmla="*/ 798766 w 3014565"/>
                  <a:gd name="connsiteY3" fmla="*/ 4310240 h 5802953"/>
                  <a:gd name="connsiteX4" fmla="*/ 953084 w 3014565"/>
                  <a:gd name="connsiteY4" fmla="*/ 4187152 h 5802953"/>
                  <a:gd name="connsiteX5" fmla="*/ 1157986 w 3014565"/>
                  <a:gd name="connsiteY5" fmla="*/ 4305046 h 5802953"/>
                  <a:gd name="connsiteX6" fmla="*/ 403111 w 3014565"/>
                  <a:gd name="connsiteY6" fmla="*/ 1859674 h 5802953"/>
                  <a:gd name="connsiteX7" fmla="*/ 0 w 3014565"/>
                  <a:gd name="connsiteY7" fmla="*/ 1686382 h 5802953"/>
                  <a:gd name="connsiteX8" fmla="*/ 660057 w 3014565"/>
                  <a:gd name="connsiteY8" fmla="*/ 970928 h 5802953"/>
                  <a:gd name="connsiteX9" fmla="*/ 660057 w 3014565"/>
                  <a:gd name="connsiteY9" fmla="*/ 575272 h 5802953"/>
                  <a:gd name="connsiteX10" fmla="*/ 129413 w 3014565"/>
                  <a:gd name="connsiteY10" fmla="*/ 0 h 5802953"/>
                  <a:gd name="connsiteX11" fmla="*/ 1237933 w 3014565"/>
                  <a:gd name="connsiteY11" fmla="*/ 413499 h 5802953"/>
                  <a:gd name="connsiteX12" fmla="*/ 2606383 w 3014565"/>
                  <a:gd name="connsiteY12" fmla="*/ 5141735 h 5802953"/>
                  <a:gd name="connsiteX13" fmla="*/ 2843632 w 3014565"/>
                  <a:gd name="connsiteY13" fmla="*/ 5278564 h 5802953"/>
                  <a:gd name="connsiteX14" fmla="*/ 2814257 w 3014565"/>
                  <a:gd name="connsiteY14" fmla="*/ 5473802 h 580295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3014565" h="5802953">
                    <a:moveTo>
                      <a:pt x="2814257" y="5473802"/>
                    </a:moveTo>
                    <a:lnTo>
                      <a:pt x="1365110" y="5800293"/>
                    </a:lnTo>
                    <a:cubicBezTo>
                      <a:pt x="1311173" y="5812561"/>
                      <a:pt x="1256894" y="5781332"/>
                      <a:pt x="1240536" y="5728526"/>
                    </a:cubicBezTo>
                    <a:lnTo>
                      <a:pt x="798766" y="4310240"/>
                    </a:lnTo>
                    <a:cubicBezTo>
                      <a:pt x="770128" y="4218381"/>
                      <a:pt x="869417" y="4138816"/>
                      <a:pt x="953084" y="4187152"/>
                    </a:cubicBezTo>
                    <a:lnTo>
                      <a:pt x="1157986" y="4305046"/>
                    </a:lnTo>
                    <a:cubicBezTo>
                      <a:pt x="1581531" y="3425952"/>
                      <a:pt x="1261732" y="2355736"/>
                      <a:pt x="403111" y="1859674"/>
                    </a:cubicBezTo>
                    <a:cubicBezTo>
                      <a:pt x="272948" y="1784553"/>
                      <a:pt x="137592" y="1727289"/>
                      <a:pt x="0" y="1686382"/>
                    </a:cubicBezTo>
                    <a:lnTo>
                      <a:pt x="660057" y="970928"/>
                    </a:lnTo>
                    <a:cubicBezTo>
                      <a:pt x="762318" y="860107"/>
                      <a:pt x="762318" y="686079"/>
                      <a:pt x="660057" y="575272"/>
                    </a:cubicBezTo>
                    <a:lnTo>
                      <a:pt x="129413" y="0"/>
                    </a:lnTo>
                    <a:cubicBezTo>
                      <a:pt x="509461" y="72873"/>
                      <a:pt x="883920" y="209359"/>
                      <a:pt x="1237933" y="413499"/>
                    </a:cubicBezTo>
                    <a:cubicBezTo>
                      <a:pt x="2895689" y="1370673"/>
                      <a:pt x="3490290" y="3462388"/>
                      <a:pt x="2606383" y="5141735"/>
                    </a:cubicBezTo>
                    <a:lnTo>
                      <a:pt x="2843632" y="5278564"/>
                    </a:lnTo>
                    <a:cubicBezTo>
                      <a:pt x="2927299" y="5326913"/>
                      <a:pt x="2908325" y="5452593"/>
                      <a:pt x="2814257" y="5473802"/>
                    </a:cubicBezTo>
                  </a:path>
                </a:pathLst>
              </a:custGeom>
              <a:gradFill>
                <a:gsLst>
                  <a:gs pos="100000">
                    <a:schemeClr val="accent1"/>
                  </a:gs>
                  <a:gs pos="0">
                    <a:schemeClr val="accent1">
                      <a:alpha val="0"/>
                    </a:schemeClr>
                  </a:gs>
                </a:gsLst>
                <a:lin ang="5400000" scaled="0"/>
              </a:gra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12" name="Freeform 3">
                <a:extLst>
                  <a:ext uri="{FF2B5EF4-FFF2-40B4-BE49-F238E27FC236}">
                    <a16:creationId xmlns:a16="http://schemas.microsoft.com/office/drawing/2014/main" xmlns="" id="{2A195BFD-EB2E-DB4E-BECE-09270CE4495F}"/>
                  </a:ext>
                </a:extLst>
              </p:cNvPr>
              <p:cNvSpPr/>
              <p:nvPr/>
            </p:nvSpPr>
            <p:spPr>
              <a:xfrm>
                <a:off x="560717" y="2237462"/>
                <a:ext cx="2045246" cy="2251358"/>
              </a:xfrm>
              <a:custGeom>
                <a:avLst/>
                <a:gdLst>
                  <a:gd name="connsiteX0" fmla="*/ 4601616 w 4629715"/>
                  <a:gd name="connsiteY0" fmla="*/ 1125903 h 5096279"/>
                  <a:gd name="connsiteX1" fmla="*/ 3594265 w 4629715"/>
                  <a:gd name="connsiteY1" fmla="*/ 34326 h 5096279"/>
                  <a:gd name="connsiteX2" fmla="*/ 3410344 w 4629715"/>
                  <a:gd name="connsiteY2" fmla="*/ 106220 h 5096279"/>
                  <a:gd name="connsiteX3" fmla="*/ 3410344 w 4629715"/>
                  <a:gd name="connsiteY3" fmla="*/ 380261 h 5096279"/>
                  <a:gd name="connsiteX4" fmla="*/ 0 w 4629715"/>
                  <a:gd name="connsiteY4" fmla="*/ 3929301 h 5096279"/>
                  <a:gd name="connsiteX5" fmla="*/ 196304 w 4629715"/>
                  <a:gd name="connsiteY5" fmla="*/ 5096279 h 5096279"/>
                  <a:gd name="connsiteX6" fmla="*/ 428942 w 4629715"/>
                  <a:gd name="connsiteY6" fmla="*/ 4349227 h 5096279"/>
                  <a:gd name="connsiteX7" fmla="*/ 707606 w 4629715"/>
                  <a:gd name="connsiteY7" fmla="*/ 4144084 h 5096279"/>
                  <a:gd name="connsiteX8" fmla="*/ 771868 w 4629715"/>
                  <a:gd name="connsiteY8" fmla="*/ 4151247 h 5096279"/>
                  <a:gd name="connsiteX9" fmla="*/ 1721180 w 4629715"/>
                  <a:gd name="connsiteY9" fmla="*/ 4365216 h 5096279"/>
                  <a:gd name="connsiteX10" fmla="*/ 1669936 w 4629715"/>
                  <a:gd name="connsiteY10" fmla="*/ 3929441 h 5096279"/>
                  <a:gd name="connsiteX11" fmla="*/ 3410344 w 4629715"/>
                  <a:gd name="connsiteY11" fmla="*/ 2053003 h 5096279"/>
                  <a:gd name="connsiteX12" fmla="*/ 3410344 w 4629715"/>
                  <a:gd name="connsiteY12" fmla="*/ 2289376 h 5096279"/>
                  <a:gd name="connsiteX13" fmla="*/ 3594265 w 4629715"/>
                  <a:gd name="connsiteY13" fmla="*/ 2361258 h 5096279"/>
                  <a:gd name="connsiteX14" fmla="*/ 4601616 w 4629715"/>
                  <a:gd name="connsiteY14" fmla="*/ 1269693 h 5096279"/>
                  <a:gd name="connsiteX15" fmla="*/ 4601616 w 4629715"/>
                  <a:gd name="connsiteY15" fmla="*/ 1125903 h 50962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4629715" h="5096279">
                    <a:moveTo>
                      <a:pt x="4601616" y="1125903"/>
                    </a:moveTo>
                    <a:lnTo>
                      <a:pt x="3594265" y="34326"/>
                    </a:lnTo>
                    <a:cubicBezTo>
                      <a:pt x="3528809" y="-36591"/>
                      <a:pt x="3410344" y="9713"/>
                      <a:pt x="3410344" y="106220"/>
                    </a:cubicBezTo>
                    <a:lnTo>
                      <a:pt x="3410344" y="380261"/>
                    </a:lnTo>
                    <a:cubicBezTo>
                      <a:pt x="1514221" y="454632"/>
                      <a:pt x="0" y="2015335"/>
                      <a:pt x="0" y="3929301"/>
                    </a:cubicBezTo>
                    <a:cubicBezTo>
                      <a:pt x="0" y="4338127"/>
                      <a:pt x="69139" y="4730811"/>
                      <a:pt x="196304" y="5096279"/>
                    </a:cubicBezTo>
                    <a:lnTo>
                      <a:pt x="428942" y="4349227"/>
                    </a:lnTo>
                    <a:cubicBezTo>
                      <a:pt x="467157" y="4226532"/>
                      <a:pt x="579145" y="4144084"/>
                      <a:pt x="707606" y="4144084"/>
                    </a:cubicBezTo>
                    <a:cubicBezTo>
                      <a:pt x="729170" y="4144084"/>
                      <a:pt x="750786" y="4146484"/>
                      <a:pt x="771868" y="4151247"/>
                    </a:cubicBezTo>
                    <a:lnTo>
                      <a:pt x="1721180" y="4365216"/>
                    </a:lnTo>
                    <a:cubicBezTo>
                      <a:pt x="1687932" y="4225313"/>
                      <a:pt x="1669936" y="4079530"/>
                      <a:pt x="1669936" y="3929441"/>
                    </a:cubicBezTo>
                    <a:cubicBezTo>
                      <a:pt x="1669936" y="2937673"/>
                      <a:pt x="2437130" y="2125635"/>
                      <a:pt x="3410344" y="2053003"/>
                    </a:cubicBezTo>
                    <a:lnTo>
                      <a:pt x="3410344" y="2289376"/>
                    </a:lnTo>
                    <a:cubicBezTo>
                      <a:pt x="3410344" y="2385870"/>
                      <a:pt x="3528809" y="2432187"/>
                      <a:pt x="3594265" y="2361258"/>
                    </a:cubicBezTo>
                    <a:lnTo>
                      <a:pt x="4601616" y="1269693"/>
                    </a:lnTo>
                    <a:cubicBezTo>
                      <a:pt x="4639081" y="1229091"/>
                      <a:pt x="4639081" y="1166505"/>
                      <a:pt x="4601616" y="1125903"/>
                    </a:cubicBezTo>
                  </a:path>
                </a:pathLst>
              </a:custGeom>
              <a:gradFill>
                <a:gsLst>
                  <a:gs pos="100000">
                    <a:schemeClr val="accent1"/>
                  </a:gs>
                  <a:gs pos="0">
                    <a:schemeClr val="accent1">
                      <a:alpha val="0"/>
                    </a:schemeClr>
                  </a:gs>
                </a:gsLst>
                <a:lin ang="0" scaled="0"/>
              </a:gra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13" name="Freeform 3">
                <a:extLst>
                  <a:ext uri="{FF2B5EF4-FFF2-40B4-BE49-F238E27FC236}">
                    <a16:creationId xmlns:a16="http://schemas.microsoft.com/office/drawing/2014/main" xmlns="" id="{7FA7E4B9-7D8D-7747-84CE-97A9E4FC3680}"/>
                  </a:ext>
                </a:extLst>
              </p:cNvPr>
              <p:cNvSpPr/>
              <p:nvPr/>
            </p:nvSpPr>
            <p:spPr>
              <a:xfrm>
                <a:off x="631293" y="4150309"/>
                <a:ext cx="2689382" cy="1384629"/>
              </a:xfrm>
              <a:custGeom>
                <a:avLst/>
                <a:gdLst>
                  <a:gd name="connsiteX0" fmla="*/ 5324530 w 6087813"/>
                  <a:gd name="connsiteY0" fmla="*/ 2076481 h 3134311"/>
                  <a:gd name="connsiteX1" fmla="*/ 5260255 w 6087813"/>
                  <a:gd name="connsiteY1" fmla="*/ 2083632 h 3134311"/>
                  <a:gd name="connsiteX2" fmla="*/ 4981605 w 6087813"/>
                  <a:gd name="connsiteY2" fmla="*/ 1878488 h 3134311"/>
                  <a:gd name="connsiteX3" fmla="*/ 4692248 w 6087813"/>
                  <a:gd name="connsiteY3" fmla="*/ 949382 h 3134311"/>
                  <a:gd name="connsiteX4" fmla="*/ 4340483 w 6087813"/>
                  <a:gd name="connsiteY4" fmla="*/ 1211637 h 3134311"/>
                  <a:gd name="connsiteX5" fmla="*/ 1845238 w 6087813"/>
                  <a:gd name="connsiteY5" fmla="*/ 642626 h 3134311"/>
                  <a:gd name="connsiteX6" fmla="*/ 2049924 w 6087813"/>
                  <a:gd name="connsiteY6" fmla="*/ 524440 h 3134311"/>
                  <a:gd name="connsiteX7" fmla="*/ 2020231 w 6087813"/>
                  <a:gd name="connsiteY7" fmla="*/ 329215 h 3134311"/>
                  <a:gd name="connsiteX8" fmla="*/ 571225 w 6087813"/>
                  <a:gd name="connsiteY8" fmla="*/ 2610 h 3134311"/>
                  <a:gd name="connsiteX9" fmla="*/ 446701 w 6087813"/>
                  <a:gd name="connsiteY9" fmla="*/ 74504 h 3134311"/>
                  <a:gd name="connsiteX10" fmla="*/ 5046 w 6087813"/>
                  <a:gd name="connsiteY10" fmla="*/ 1492688 h 3134311"/>
                  <a:gd name="connsiteX11" fmla="*/ 159262 w 6087813"/>
                  <a:gd name="connsiteY11" fmla="*/ 1616018 h 3134311"/>
                  <a:gd name="connsiteX12" fmla="*/ 396587 w 6087813"/>
                  <a:gd name="connsiteY12" fmla="*/ 1478997 h 3134311"/>
                  <a:gd name="connsiteX13" fmla="*/ 5175318 w 6087813"/>
                  <a:gd name="connsiteY13" fmla="*/ 2657913 h 3134311"/>
                  <a:gd name="connsiteX14" fmla="*/ 6087813 w 6087813"/>
                  <a:gd name="connsiteY14" fmla="*/ 1904435 h 313431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6087813" h="3134311">
                    <a:moveTo>
                      <a:pt x="5324530" y="2076481"/>
                    </a:moveTo>
                    <a:cubicBezTo>
                      <a:pt x="5303448" y="2081231"/>
                      <a:pt x="5281820" y="2083632"/>
                      <a:pt x="5260255" y="2083632"/>
                    </a:cubicBezTo>
                    <a:cubicBezTo>
                      <a:pt x="5131795" y="2083632"/>
                      <a:pt x="5019819" y="2001196"/>
                      <a:pt x="4981605" y="1878488"/>
                    </a:cubicBezTo>
                    <a:lnTo>
                      <a:pt x="4692248" y="949382"/>
                    </a:lnTo>
                    <a:cubicBezTo>
                      <a:pt x="4587714" y="1048112"/>
                      <a:pt x="4470455" y="1136593"/>
                      <a:pt x="4340483" y="1211637"/>
                    </a:cubicBezTo>
                    <a:cubicBezTo>
                      <a:pt x="3481570" y="1707521"/>
                      <a:pt x="2394742" y="1449140"/>
                      <a:pt x="1845238" y="642626"/>
                    </a:cubicBezTo>
                    <a:lnTo>
                      <a:pt x="2049924" y="524440"/>
                    </a:lnTo>
                    <a:cubicBezTo>
                      <a:pt x="2133503" y="476180"/>
                      <a:pt x="2114377" y="350437"/>
                      <a:pt x="2020231" y="329215"/>
                    </a:cubicBezTo>
                    <a:lnTo>
                      <a:pt x="571225" y="2610"/>
                    </a:lnTo>
                    <a:cubicBezTo>
                      <a:pt x="517326" y="-9532"/>
                      <a:pt x="463135" y="21748"/>
                      <a:pt x="446701" y="74504"/>
                    </a:cubicBezTo>
                    <a:lnTo>
                      <a:pt x="5046" y="1492688"/>
                    </a:lnTo>
                    <a:cubicBezTo>
                      <a:pt x="-23643" y="1584826"/>
                      <a:pt x="75684" y="1664265"/>
                      <a:pt x="159262" y="1616018"/>
                    </a:cubicBezTo>
                    <a:lnTo>
                      <a:pt x="396587" y="1478997"/>
                    </a:lnTo>
                    <a:cubicBezTo>
                      <a:pt x="1409057" y="3083896"/>
                      <a:pt x="3517765" y="3614909"/>
                      <a:pt x="5175318" y="2657913"/>
                    </a:cubicBezTo>
                    <a:cubicBezTo>
                      <a:pt x="5529381" y="2453506"/>
                      <a:pt x="5834892" y="2197297"/>
                      <a:pt x="6087813" y="1904435"/>
                    </a:cubicBezTo>
                    <a:close/>
                  </a:path>
                </a:pathLst>
              </a:custGeom>
              <a:gradFill>
                <a:gsLst>
                  <a:gs pos="0">
                    <a:schemeClr val="accent1"/>
                  </a:gs>
                  <a:gs pos="100000">
                    <a:schemeClr val="accent1">
                      <a:alpha val="0"/>
                    </a:schemeClr>
                  </a:gs>
                </a:gsLst>
                <a:lin ang="0" scaled="0"/>
              </a:gra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grpSp>
        <p:sp>
          <p:nvSpPr>
            <p:cNvPr id="18" name="Freeform 17">
              <a:extLst>
                <a:ext uri="{FF2B5EF4-FFF2-40B4-BE49-F238E27FC236}">
                  <a16:creationId xmlns:a16="http://schemas.microsoft.com/office/drawing/2014/main" xmlns="" id="{4B9918A2-1334-8444-9DA2-6D1ECD76AB84}"/>
                </a:ext>
              </a:extLst>
            </p:cNvPr>
            <p:cNvSpPr/>
            <p:nvPr/>
          </p:nvSpPr>
          <p:spPr>
            <a:xfrm>
              <a:off x="1654224" y="3500930"/>
              <a:ext cx="946363" cy="845456"/>
            </a:xfrm>
            <a:custGeom>
              <a:avLst/>
              <a:gdLst>
                <a:gd name="connsiteX0" fmla="*/ 246509 w 592648"/>
                <a:gd name="connsiteY0" fmla="*/ 415175 h 529456"/>
                <a:gd name="connsiteX1" fmla="*/ 246509 w 592648"/>
                <a:gd name="connsiteY1" fmla="*/ 415175 h 529456"/>
                <a:gd name="connsiteX2" fmla="*/ 252300 w 592648"/>
                <a:gd name="connsiteY2" fmla="*/ 420484 h 529456"/>
                <a:gd name="connsiteX3" fmla="*/ 257291 w 592648"/>
                <a:gd name="connsiteY3" fmla="*/ 436447 h 529456"/>
                <a:gd name="connsiteX4" fmla="*/ 246687 w 592648"/>
                <a:gd name="connsiteY4" fmla="*/ 482282 h 529456"/>
                <a:gd name="connsiteX5" fmla="*/ 288571 w 592648"/>
                <a:gd name="connsiteY5" fmla="*/ 458888 h 529456"/>
                <a:gd name="connsiteX6" fmla="*/ 292648 w 592648"/>
                <a:gd name="connsiteY6" fmla="*/ 457161 h 529456"/>
                <a:gd name="connsiteX7" fmla="*/ 296737 w 592648"/>
                <a:gd name="connsiteY7" fmla="*/ 456590 h 529456"/>
                <a:gd name="connsiteX8" fmla="*/ 296814 w 592648"/>
                <a:gd name="connsiteY8" fmla="*/ 456602 h 529456"/>
                <a:gd name="connsiteX9" fmla="*/ 296814 w 592648"/>
                <a:gd name="connsiteY9" fmla="*/ 490499 h 529456"/>
                <a:gd name="connsiteX10" fmla="*/ 242039 w 592648"/>
                <a:gd name="connsiteY10" fmla="*/ 521182 h 529456"/>
                <a:gd name="connsiteX11" fmla="*/ 231294 w 592648"/>
                <a:gd name="connsiteY11" fmla="*/ 527189 h 529456"/>
                <a:gd name="connsiteX12" fmla="*/ 223103 w 592648"/>
                <a:gd name="connsiteY12" fmla="*/ 529348 h 529456"/>
                <a:gd name="connsiteX13" fmla="*/ 207914 w 592648"/>
                <a:gd name="connsiteY13" fmla="*/ 517346 h 529456"/>
                <a:gd name="connsiteX14" fmla="*/ 207914 w 592648"/>
                <a:gd name="connsiteY14" fmla="*/ 509777 h 529456"/>
                <a:gd name="connsiteX15" fmla="*/ 219077 w 592648"/>
                <a:gd name="connsiteY15" fmla="*/ 461263 h 529456"/>
                <a:gd name="connsiteX16" fmla="*/ 222658 w 592648"/>
                <a:gd name="connsiteY16" fmla="*/ 445706 h 529456"/>
                <a:gd name="connsiteX17" fmla="*/ 224487 w 592648"/>
                <a:gd name="connsiteY17" fmla="*/ 437921 h 529456"/>
                <a:gd name="connsiteX18" fmla="*/ 200433 w 592648"/>
                <a:gd name="connsiteY18" fmla="*/ 415861 h 529456"/>
                <a:gd name="connsiteX19" fmla="*/ 199687 w 592648"/>
                <a:gd name="connsiteY19" fmla="*/ 415178 h 529456"/>
                <a:gd name="connsiteX20" fmla="*/ 246512 w 592648"/>
                <a:gd name="connsiteY20" fmla="*/ 415178 h 529456"/>
                <a:gd name="connsiteX21" fmla="*/ 347185 w 592648"/>
                <a:gd name="connsiteY21" fmla="*/ 415169 h 529456"/>
                <a:gd name="connsiteX22" fmla="*/ 347186 w 592648"/>
                <a:gd name="connsiteY22" fmla="*/ 415169 h 529456"/>
                <a:gd name="connsiteX23" fmla="*/ 347177 w 592648"/>
                <a:gd name="connsiteY23" fmla="*/ 415177 h 529456"/>
                <a:gd name="connsiteX24" fmla="*/ 394027 w 592648"/>
                <a:gd name="connsiteY24" fmla="*/ 415177 h 529456"/>
                <a:gd name="connsiteX25" fmla="*/ 375875 w 592648"/>
                <a:gd name="connsiteY25" fmla="*/ 431857 h 529456"/>
                <a:gd name="connsiteX26" fmla="*/ 369207 w 592648"/>
                <a:gd name="connsiteY26" fmla="*/ 437940 h 529456"/>
                <a:gd name="connsiteX27" fmla="*/ 378732 w 592648"/>
                <a:gd name="connsiteY27" fmla="*/ 478948 h 529456"/>
                <a:gd name="connsiteX28" fmla="*/ 385793 w 592648"/>
                <a:gd name="connsiteY28" fmla="*/ 509555 h 529456"/>
                <a:gd name="connsiteX29" fmla="*/ 379875 w 592648"/>
                <a:gd name="connsiteY29" fmla="*/ 526269 h 529456"/>
                <a:gd name="connsiteX30" fmla="*/ 370629 w 592648"/>
                <a:gd name="connsiteY30" fmla="*/ 529456 h 529456"/>
                <a:gd name="connsiteX31" fmla="*/ 362463 w 592648"/>
                <a:gd name="connsiteY31" fmla="*/ 527196 h 529456"/>
                <a:gd name="connsiteX32" fmla="*/ 296855 w 592648"/>
                <a:gd name="connsiteY32" fmla="*/ 490480 h 529456"/>
                <a:gd name="connsiteX33" fmla="*/ 296817 w 592648"/>
                <a:gd name="connsiteY33" fmla="*/ 490493 h 529456"/>
                <a:gd name="connsiteX34" fmla="*/ 296817 w 592648"/>
                <a:gd name="connsiteY34" fmla="*/ 456596 h 529456"/>
                <a:gd name="connsiteX35" fmla="*/ 306152 w 592648"/>
                <a:gd name="connsiteY35" fmla="*/ 459390 h 529456"/>
                <a:gd name="connsiteX36" fmla="*/ 344417 w 592648"/>
                <a:gd name="connsiteY36" fmla="*/ 480828 h 529456"/>
                <a:gd name="connsiteX37" fmla="*/ 347020 w 592648"/>
                <a:gd name="connsiteY37" fmla="*/ 482288 h 529456"/>
                <a:gd name="connsiteX38" fmla="*/ 345293 w 592648"/>
                <a:gd name="connsiteY38" fmla="*/ 474859 h 529456"/>
                <a:gd name="connsiteX39" fmla="*/ 336390 w 592648"/>
                <a:gd name="connsiteY39" fmla="*/ 436226 h 529456"/>
                <a:gd name="connsiteX40" fmla="*/ 341242 w 592648"/>
                <a:gd name="connsiteY40" fmla="*/ 420617 h 529456"/>
                <a:gd name="connsiteX41" fmla="*/ 32785 w 592648"/>
                <a:gd name="connsiteY41" fmla="*/ 351670 h 529456"/>
                <a:gd name="connsiteX42" fmla="*/ 79468 w 592648"/>
                <a:gd name="connsiteY42" fmla="*/ 351670 h 529456"/>
                <a:gd name="connsiteX43" fmla="*/ 84128 w 592648"/>
                <a:gd name="connsiteY43" fmla="*/ 368291 h 529456"/>
                <a:gd name="connsiteX44" fmla="*/ 77143 w 592648"/>
                <a:gd name="connsiteY44" fmla="*/ 398314 h 529456"/>
                <a:gd name="connsiteX45" fmla="*/ 76927 w 592648"/>
                <a:gd name="connsiteY45" fmla="*/ 399216 h 529456"/>
                <a:gd name="connsiteX46" fmla="*/ 78540 w 592648"/>
                <a:gd name="connsiteY46" fmla="*/ 398327 h 529456"/>
                <a:gd name="connsiteX47" fmla="*/ 105489 w 592648"/>
                <a:gd name="connsiteY47" fmla="*/ 383201 h 529456"/>
                <a:gd name="connsiteX48" fmla="*/ 114379 w 592648"/>
                <a:gd name="connsiteY48" fmla="*/ 380699 h 529456"/>
                <a:gd name="connsiteX49" fmla="*/ 123270 w 592648"/>
                <a:gd name="connsiteY49" fmla="*/ 383214 h 529456"/>
                <a:gd name="connsiteX50" fmla="*/ 145113 w 592648"/>
                <a:gd name="connsiteY50" fmla="*/ 395482 h 529456"/>
                <a:gd name="connsiteX51" fmla="*/ 154740 w 592648"/>
                <a:gd name="connsiteY51" fmla="*/ 400854 h 529456"/>
                <a:gd name="connsiteX52" fmla="*/ 155908 w 592648"/>
                <a:gd name="connsiteY52" fmla="*/ 401565 h 529456"/>
                <a:gd name="connsiteX53" fmla="*/ 160455 w 592648"/>
                <a:gd name="connsiteY53" fmla="*/ 404435 h 529456"/>
                <a:gd name="connsiteX54" fmla="*/ 145329 w 592648"/>
                <a:gd name="connsiteY54" fmla="*/ 431486 h 529456"/>
                <a:gd name="connsiteX55" fmla="*/ 140605 w 592648"/>
                <a:gd name="connsiteY55" fmla="*/ 429175 h 529456"/>
                <a:gd name="connsiteX56" fmla="*/ 139487 w 592648"/>
                <a:gd name="connsiteY56" fmla="*/ 428591 h 529456"/>
                <a:gd name="connsiteX57" fmla="*/ 134611 w 592648"/>
                <a:gd name="connsiteY57" fmla="*/ 425860 h 529456"/>
                <a:gd name="connsiteX58" fmla="*/ 114379 w 592648"/>
                <a:gd name="connsiteY58" fmla="*/ 414532 h 529456"/>
                <a:gd name="connsiteX59" fmla="*/ 61687 w 592648"/>
                <a:gd name="connsiteY59" fmla="*/ 444021 h 529456"/>
                <a:gd name="connsiteX60" fmla="*/ 53280 w 592648"/>
                <a:gd name="connsiteY60" fmla="*/ 446282 h 529456"/>
                <a:gd name="connsiteX61" fmla="*/ 41824 w 592648"/>
                <a:gd name="connsiteY61" fmla="*/ 441189 h 529456"/>
                <a:gd name="connsiteX62" fmla="*/ 38141 w 592648"/>
                <a:gd name="connsiteY62" fmla="*/ 426406 h 529456"/>
                <a:gd name="connsiteX63" fmla="*/ 49533 w 592648"/>
                <a:gd name="connsiteY63" fmla="*/ 377257 h 529456"/>
                <a:gd name="connsiteX64" fmla="*/ 51502 w 592648"/>
                <a:gd name="connsiteY64" fmla="*/ 368837 h 529456"/>
                <a:gd name="connsiteX65" fmla="*/ 513051 w 592648"/>
                <a:gd name="connsiteY65" fmla="*/ 351669 h 529456"/>
                <a:gd name="connsiteX66" fmla="*/ 559838 w 592648"/>
                <a:gd name="connsiteY66" fmla="*/ 351669 h 529456"/>
                <a:gd name="connsiteX67" fmla="*/ 559775 w 592648"/>
                <a:gd name="connsiteY67" fmla="*/ 351732 h 529456"/>
                <a:gd name="connsiteX68" fmla="*/ 541118 w 592648"/>
                <a:gd name="connsiteY68" fmla="*/ 368865 h 529456"/>
                <a:gd name="connsiteX69" fmla="*/ 551304 w 592648"/>
                <a:gd name="connsiteY69" fmla="*/ 412769 h 529456"/>
                <a:gd name="connsiteX70" fmla="*/ 554453 w 592648"/>
                <a:gd name="connsiteY70" fmla="*/ 426294 h 529456"/>
                <a:gd name="connsiteX71" fmla="*/ 543150 w 592648"/>
                <a:gd name="connsiteY71" fmla="*/ 445776 h 529456"/>
                <a:gd name="connsiteX72" fmla="*/ 539099 w 592648"/>
                <a:gd name="connsiteY72" fmla="*/ 446284 h 529456"/>
                <a:gd name="connsiteX73" fmla="*/ 531136 w 592648"/>
                <a:gd name="connsiteY73" fmla="*/ 444138 h 529456"/>
                <a:gd name="connsiteX74" fmla="*/ 482978 w 592648"/>
                <a:gd name="connsiteY74" fmla="*/ 417214 h 529456"/>
                <a:gd name="connsiteX75" fmla="*/ 478215 w 592648"/>
                <a:gd name="connsiteY75" fmla="*/ 414534 h 529456"/>
                <a:gd name="connsiteX76" fmla="*/ 457679 w 592648"/>
                <a:gd name="connsiteY76" fmla="*/ 426066 h 529456"/>
                <a:gd name="connsiteX77" fmla="*/ 452967 w 592648"/>
                <a:gd name="connsiteY77" fmla="*/ 428694 h 529456"/>
                <a:gd name="connsiteX78" fmla="*/ 452104 w 592648"/>
                <a:gd name="connsiteY78" fmla="*/ 429126 h 529456"/>
                <a:gd name="connsiteX79" fmla="*/ 447316 w 592648"/>
                <a:gd name="connsiteY79" fmla="*/ 431527 h 529456"/>
                <a:gd name="connsiteX80" fmla="*/ 432203 w 592648"/>
                <a:gd name="connsiteY80" fmla="*/ 404552 h 529456"/>
                <a:gd name="connsiteX81" fmla="*/ 436584 w 592648"/>
                <a:gd name="connsiteY81" fmla="*/ 401669 h 529456"/>
                <a:gd name="connsiteX82" fmla="*/ 437791 w 592648"/>
                <a:gd name="connsiteY82" fmla="*/ 400907 h 529456"/>
                <a:gd name="connsiteX83" fmla="*/ 444306 w 592648"/>
                <a:gd name="connsiteY83" fmla="*/ 397249 h 529456"/>
                <a:gd name="connsiteX84" fmla="*/ 470328 w 592648"/>
                <a:gd name="connsiteY84" fmla="*/ 382708 h 529456"/>
                <a:gd name="connsiteX85" fmla="*/ 478202 w 592648"/>
                <a:gd name="connsiteY85" fmla="*/ 380574 h 529456"/>
                <a:gd name="connsiteX86" fmla="*/ 486292 w 592648"/>
                <a:gd name="connsiteY86" fmla="*/ 382784 h 529456"/>
                <a:gd name="connsiteX87" fmla="*/ 515680 w 592648"/>
                <a:gd name="connsiteY87" fmla="*/ 399205 h 529456"/>
                <a:gd name="connsiteX88" fmla="*/ 514499 w 592648"/>
                <a:gd name="connsiteY88" fmla="*/ 394087 h 529456"/>
                <a:gd name="connsiteX89" fmla="*/ 508340 w 592648"/>
                <a:gd name="connsiteY89" fmla="*/ 367366 h 529456"/>
                <a:gd name="connsiteX90" fmla="*/ 513051 w 592648"/>
                <a:gd name="connsiteY90" fmla="*/ 351669 h 529456"/>
                <a:gd name="connsiteX91" fmla="*/ 296817 w 592648"/>
                <a:gd name="connsiteY91" fmla="*/ 271084 h 529456"/>
                <a:gd name="connsiteX92" fmla="*/ 296817 w 592648"/>
                <a:gd name="connsiteY92" fmla="*/ 328031 h 529456"/>
                <a:gd name="connsiteX93" fmla="*/ 293692 w 592648"/>
                <a:gd name="connsiteY93" fmla="*/ 335524 h 529456"/>
                <a:gd name="connsiteX94" fmla="*/ 277601 w 592648"/>
                <a:gd name="connsiteY94" fmla="*/ 373916 h 529456"/>
                <a:gd name="connsiteX95" fmla="*/ 263416 w 592648"/>
                <a:gd name="connsiteY95" fmla="*/ 383809 h 529456"/>
                <a:gd name="connsiteX96" fmla="*/ 244213 w 592648"/>
                <a:gd name="connsiteY96" fmla="*/ 385016 h 529456"/>
                <a:gd name="connsiteX97" fmla="*/ 215664 w 592648"/>
                <a:gd name="connsiteY97" fmla="*/ 386870 h 529456"/>
                <a:gd name="connsiteX98" fmla="*/ 246509 w 592648"/>
                <a:gd name="connsiteY98" fmla="*/ 415175 h 529456"/>
                <a:gd name="connsiteX99" fmla="*/ 199684 w 592648"/>
                <a:gd name="connsiteY99" fmla="*/ 415175 h 529456"/>
                <a:gd name="connsiteX100" fmla="*/ 199687 w 592648"/>
                <a:gd name="connsiteY100" fmla="*/ 415178 h 529456"/>
                <a:gd name="connsiteX101" fmla="*/ 199687 w 592648"/>
                <a:gd name="connsiteY101" fmla="*/ 415178 h 529456"/>
                <a:gd name="connsiteX102" fmla="*/ 184561 w 592648"/>
                <a:gd name="connsiteY102" fmla="*/ 401297 h 529456"/>
                <a:gd name="connsiteX103" fmla="*/ 166997 w 592648"/>
                <a:gd name="connsiteY103" fmla="*/ 385168 h 529456"/>
                <a:gd name="connsiteX104" fmla="*/ 162908 w 592648"/>
                <a:gd name="connsiteY104" fmla="*/ 367896 h 529456"/>
                <a:gd name="connsiteX105" fmla="*/ 177056 w 592648"/>
                <a:gd name="connsiteY105" fmla="*/ 357660 h 529456"/>
                <a:gd name="connsiteX106" fmla="*/ 197566 w 592648"/>
                <a:gd name="connsiteY106" fmla="*/ 356339 h 529456"/>
                <a:gd name="connsiteX107" fmla="*/ 210279 w 592648"/>
                <a:gd name="connsiteY107" fmla="*/ 355501 h 529456"/>
                <a:gd name="connsiteX108" fmla="*/ 234256 w 592648"/>
                <a:gd name="connsiteY108" fmla="*/ 354002 h 529456"/>
                <a:gd name="connsiteX109" fmla="*/ 241483 w 592648"/>
                <a:gd name="connsiteY109" fmla="*/ 353520 h 529456"/>
                <a:gd name="connsiteX110" fmla="*/ 252138 w 592648"/>
                <a:gd name="connsiteY110" fmla="*/ 352809 h 529456"/>
                <a:gd name="connsiteX111" fmla="*/ 282161 w 592648"/>
                <a:gd name="connsiteY111" fmla="*/ 281066 h 529456"/>
                <a:gd name="connsiteX112" fmla="*/ 296817 w 592648"/>
                <a:gd name="connsiteY112" fmla="*/ 271084 h 529456"/>
                <a:gd name="connsiteX113" fmla="*/ 296822 w 592648"/>
                <a:gd name="connsiteY113" fmla="*/ 271083 h 529456"/>
                <a:gd name="connsiteX114" fmla="*/ 304429 w 592648"/>
                <a:gd name="connsiteY114" fmla="*/ 273039 h 529456"/>
                <a:gd name="connsiteX115" fmla="*/ 311605 w 592648"/>
                <a:gd name="connsiteY115" fmla="*/ 281154 h 529456"/>
                <a:gd name="connsiteX116" fmla="*/ 341589 w 592648"/>
                <a:gd name="connsiteY116" fmla="*/ 352808 h 529456"/>
                <a:gd name="connsiteX117" fmla="*/ 360436 w 592648"/>
                <a:gd name="connsiteY117" fmla="*/ 354027 h 529456"/>
                <a:gd name="connsiteX118" fmla="*/ 393215 w 592648"/>
                <a:gd name="connsiteY118" fmla="*/ 356186 h 529456"/>
                <a:gd name="connsiteX119" fmla="*/ 413852 w 592648"/>
                <a:gd name="connsiteY119" fmla="*/ 357481 h 529456"/>
                <a:gd name="connsiteX120" fmla="*/ 418678 w 592648"/>
                <a:gd name="connsiteY120" fmla="*/ 357938 h 529456"/>
                <a:gd name="connsiteX121" fmla="*/ 431747 w 592648"/>
                <a:gd name="connsiteY121" fmla="*/ 372924 h 529456"/>
                <a:gd name="connsiteX122" fmla="*/ 426603 w 592648"/>
                <a:gd name="connsiteY122" fmla="*/ 385243 h 529456"/>
                <a:gd name="connsiteX123" fmla="*/ 394028 w 592648"/>
                <a:gd name="connsiteY123" fmla="*/ 415177 h 529456"/>
                <a:gd name="connsiteX124" fmla="*/ 394027 w 592648"/>
                <a:gd name="connsiteY124" fmla="*/ 415177 h 529456"/>
                <a:gd name="connsiteX125" fmla="*/ 394036 w 592648"/>
                <a:gd name="connsiteY125" fmla="*/ 415169 h 529456"/>
                <a:gd name="connsiteX126" fmla="*/ 347186 w 592648"/>
                <a:gd name="connsiteY126" fmla="*/ 415169 h 529456"/>
                <a:gd name="connsiteX127" fmla="*/ 378013 w 592648"/>
                <a:gd name="connsiteY127" fmla="*/ 386894 h 529456"/>
                <a:gd name="connsiteX128" fmla="*/ 359204 w 592648"/>
                <a:gd name="connsiteY128" fmla="*/ 385701 h 529456"/>
                <a:gd name="connsiteX129" fmla="*/ 349730 w 592648"/>
                <a:gd name="connsiteY129" fmla="*/ 385078 h 529456"/>
                <a:gd name="connsiteX130" fmla="*/ 330921 w 592648"/>
                <a:gd name="connsiteY130" fmla="*/ 383872 h 529456"/>
                <a:gd name="connsiteX131" fmla="*/ 315885 w 592648"/>
                <a:gd name="connsiteY131" fmla="*/ 373407 h 529456"/>
                <a:gd name="connsiteX132" fmla="*/ 301356 w 592648"/>
                <a:gd name="connsiteY132" fmla="*/ 338634 h 529456"/>
                <a:gd name="connsiteX133" fmla="*/ 296860 w 592648"/>
                <a:gd name="connsiteY133" fmla="*/ 327928 h 529456"/>
                <a:gd name="connsiteX134" fmla="*/ 296822 w 592648"/>
                <a:gd name="connsiteY134" fmla="*/ 328030 h 529456"/>
                <a:gd name="connsiteX135" fmla="*/ 114169 w 592648"/>
                <a:gd name="connsiteY135" fmla="*/ 227223 h 529456"/>
                <a:gd name="connsiteX136" fmla="*/ 114169 w 592648"/>
                <a:gd name="connsiteY136" fmla="*/ 284487 h 529456"/>
                <a:gd name="connsiteX137" fmla="*/ 101138 w 592648"/>
                <a:gd name="connsiteY137" fmla="*/ 315653 h 529456"/>
                <a:gd name="connsiteX138" fmla="*/ 86851 w 592648"/>
                <a:gd name="connsiteY138" fmla="*/ 325851 h 529456"/>
                <a:gd name="connsiteX139" fmla="*/ 62416 w 592648"/>
                <a:gd name="connsiteY139" fmla="*/ 327413 h 529456"/>
                <a:gd name="connsiteX140" fmla="*/ 53767 w 592648"/>
                <a:gd name="connsiteY140" fmla="*/ 327985 h 529456"/>
                <a:gd name="connsiteX141" fmla="*/ 54936 w 592648"/>
                <a:gd name="connsiteY141" fmla="*/ 329064 h 529456"/>
                <a:gd name="connsiteX142" fmla="*/ 78723 w 592648"/>
                <a:gd name="connsiteY142" fmla="*/ 350819 h 529456"/>
                <a:gd name="connsiteX143" fmla="*/ 79472 w 592648"/>
                <a:gd name="connsiteY143" fmla="*/ 351670 h 529456"/>
                <a:gd name="connsiteX144" fmla="*/ 79468 w 592648"/>
                <a:gd name="connsiteY144" fmla="*/ 351670 h 529456"/>
                <a:gd name="connsiteX145" fmla="*/ 79467 w 592648"/>
                <a:gd name="connsiteY145" fmla="*/ 351667 h 529456"/>
                <a:gd name="connsiteX146" fmla="*/ 32782 w 592648"/>
                <a:gd name="connsiteY146" fmla="*/ 351667 h 529456"/>
                <a:gd name="connsiteX147" fmla="*/ 32785 w 592648"/>
                <a:gd name="connsiteY147" fmla="*/ 351670 h 529456"/>
                <a:gd name="connsiteX148" fmla="*/ 32774 w 592648"/>
                <a:gd name="connsiteY148" fmla="*/ 351670 h 529456"/>
                <a:gd name="connsiteX149" fmla="*/ 17001 w 592648"/>
                <a:gd name="connsiteY149" fmla="*/ 337192 h 529456"/>
                <a:gd name="connsiteX150" fmla="*/ 5177 w 592648"/>
                <a:gd name="connsiteY150" fmla="*/ 326359 h 529456"/>
                <a:gd name="connsiteX151" fmla="*/ 948 w 592648"/>
                <a:gd name="connsiteY151" fmla="*/ 309176 h 529456"/>
                <a:gd name="connsiteX152" fmla="*/ 15071 w 592648"/>
                <a:gd name="connsiteY152" fmla="*/ 298787 h 529456"/>
                <a:gd name="connsiteX153" fmla="*/ 35175 w 592648"/>
                <a:gd name="connsiteY153" fmla="*/ 297492 h 529456"/>
                <a:gd name="connsiteX154" fmla="*/ 48560 w 592648"/>
                <a:gd name="connsiteY154" fmla="*/ 296616 h 529456"/>
                <a:gd name="connsiteX155" fmla="*/ 75510 w 592648"/>
                <a:gd name="connsiteY155" fmla="*/ 294939 h 529456"/>
                <a:gd name="connsiteX156" fmla="*/ 88858 w 592648"/>
                <a:gd name="connsiteY156" fmla="*/ 262973 h 529456"/>
                <a:gd name="connsiteX157" fmla="*/ 99399 w 592648"/>
                <a:gd name="connsiteY157" fmla="*/ 237739 h 529456"/>
                <a:gd name="connsiteX158" fmla="*/ 112060 w 592648"/>
                <a:gd name="connsiteY158" fmla="*/ 227375 h 529456"/>
                <a:gd name="connsiteX159" fmla="*/ 114169 w 592648"/>
                <a:gd name="connsiteY159" fmla="*/ 227223 h 529456"/>
                <a:gd name="connsiteX160" fmla="*/ 478306 w 592648"/>
                <a:gd name="connsiteY160" fmla="*/ 227198 h 529456"/>
                <a:gd name="connsiteX161" fmla="*/ 478306 w 592648"/>
                <a:gd name="connsiteY161" fmla="*/ 227207 h 529456"/>
                <a:gd name="connsiteX162" fmla="*/ 478297 w 592648"/>
                <a:gd name="connsiteY162" fmla="*/ 227208 h 529456"/>
                <a:gd name="connsiteX163" fmla="*/ 478297 w 592648"/>
                <a:gd name="connsiteY163" fmla="*/ 284086 h 529456"/>
                <a:gd name="connsiteX164" fmla="*/ 478256 w 592648"/>
                <a:gd name="connsiteY164" fmla="*/ 283992 h 529456"/>
                <a:gd name="connsiteX165" fmla="*/ 477735 w 592648"/>
                <a:gd name="connsiteY165" fmla="*/ 285237 h 529456"/>
                <a:gd name="connsiteX166" fmla="*/ 465149 w 592648"/>
                <a:gd name="connsiteY166" fmla="*/ 315311 h 529456"/>
                <a:gd name="connsiteX167" fmla="*/ 450506 w 592648"/>
                <a:gd name="connsiteY167" fmla="*/ 325877 h 529456"/>
                <a:gd name="connsiteX168" fmla="*/ 431964 w 592648"/>
                <a:gd name="connsiteY168" fmla="*/ 327045 h 529456"/>
                <a:gd name="connsiteX169" fmla="*/ 423874 w 592648"/>
                <a:gd name="connsiteY169" fmla="*/ 327566 h 529456"/>
                <a:gd name="connsiteX170" fmla="*/ 418058 w 592648"/>
                <a:gd name="connsiteY170" fmla="*/ 327566 h 529456"/>
                <a:gd name="connsiteX171" fmla="*/ 417156 w 592648"/>
                <a:gd name="connsiteY171" fmla="*/ 314879 h 529456"/>
                <a:gd name="connsiteX172" fmla="*/ 416902 w 592648"/>
                <a:gd name="connsiteY172" fmla="*/ 310726 h 529456"/>
                <a:gd name="connsiteX173" fmla="*/ 416368 w 592648"/>
                <a:gd name="connsiteY173" fmla="*/ 303157 h 529456"/>
                <a:gd name="connsiteX174" fmla="*/ 417842 w 592648"/>
                <a:gd name="connsiteY174" fmla="*/ 298064 h 529456"/>
                <a:gd name="connsiteX175" fmla="*/ 422617 w 592648"/>
                <a:gd name="connsiteY175" fmla="*/ 295943 h 529456"/>
                <a:gd name="connsiteX176" fmla="*/ 432497 w 592648"/>
                <a:gd name="connsiteY176" fmla="*/ 295359 h 529456"/>
                <a:gd name="connsiteX177" fmla="*/ 439381 w 592648"/>
                <a:gd name="connsiteY177" fmla="*/ 294940 h 529456"/>
                <a:gd name="connsiteX178" fmla="*/ 448182 w 592648"/>
                <a:gd name="connsiteY178" fmla="*/ 273858 h 529456"/>
                <a:gd name="connsiteX179" fmla="*/ 463333 w 592648"/>
                <a:gd name="connsiteY179" fmla="*/ 237587 h 529456"/>
                <a:gd name="connsiteX180" fmla="*/ 475944 w 592648"/>
                <a:gd name="connsiteY180" fmla="*/ 227376 h 529456"/>
                <a:gd name="connsiteX181" fmla="*/ 478306 w 592648"/>
                <a:gd name="connsiteY181" fmla="*/ 227198 h 529456"/>
                <a:gd name="connsiteX182" fmla="*/ 478399 w 592648"/>
                <a:gd name="connsiteY182" fmla="*/ 227195 h 529456"/>
                <a:gd name="connsiteX183" fmla="*/ 492546 w 592648"/>
                <a:gd name="connsiteY183" fmla="*/ 236339 h 529456"/>
                <a:gd name="connsiteX184" fmla="*/ 498147 w 592648"/>
                <a:gd name="connsiteY184" fmla="*/ 249522 h 529456"/>
                <a:gd name="connsiteX185" fmla="*/ 503227 w 592648"/>
                <a:gd name="connsiteY185" fmla="*/ 261676 h 529456"/>
                <a:gd name="connsiteX186" fmla="*/ 517121 w 592648"/>
                <a:gd name="connsiteY186" fmla="*/ 294950 h 529456"/>
                <a:gd name="connsiteX187" fmla="*/ 543334 w 592648"/>
                <a:gd name="connsiteY187" fmla="*/ 296613 h 529456"/>
                <a:gd name="connsiteX188" fmla="*/ 560301 w 592648"/>
                <a:gd name="connsiteY188" fmla="*/ 297731 h 529456"/>
                <a:gd name="connsiteX189" fmla="*/ 577078 w 592648"/>
                <a:gd name="connsiteY189" fmla="*/ 298759 h 529456"/>
                <a:gd name="connsiteX190" fmla="*/ 592140 w 592648"/>
                <a:gd name="connsiteY190" fmla="*/ 310685 h 529456"/>
                <a:gd name="connsiteX191" fmla="*/ 592521 w 592648"/>
                <a:gd name="connsiteY191" fmla="*/ 311625 h 529456"/>
                <a:gd name="connsiteX192" fmla="*/ 592648 w 592648"/>
                <a:gd name="connsiteY192" fmla="*/ 312857 h 529456"/>
                <a:gd name="connsiteX193" fmla="*/ 592648 w 592648"/>
                <a:gd name="connsiteY193" fmla="*/ 316781 h 529456"/>
                <a:gd name="connsiteX194" fmla="*/ 592534 w 592648"/>
                <a:gd name="connsiteY194" fmla="*/ 317314 h 529456"/>
                <a:gd name="connsiteX195" fmla="*/ 585548 w 592648"/>
                <a:gd name="connsiteY195" fmla="*/ 328122 h 529456"/>
                <a:gd name="connsiteX196" fmla="*/ 559831 w 592648"/>
                <a:gd name="connsiteY196" fmla="*/ 351668 h 529456"/>
                <a:gd name="connsiteX197" fmla="*/ 513057 w 592648"/>
                <a:gd name="connsiteY197" fmla="*/ 351668 h 529456"/>
                <a:gd name="connsiteX198" fmla="*/ 513197 w 592648"/>
                <a:gd name="connsiteY198" fmla="*/ 351503 h 529456"/>
                <a:gd name="connsiteX199" fmla="*/ 538825 w 592648"/>
                <a:gd name="connsiteY199" fmla="*/ 327995 h 529456"/>
                <a:gd name="connsiteX200" fmla="*/ 505729 w 592648"/>
                <a:gd name="connsiteY200" fmla="*/ 325849 h 529456"/>
                <a:gd name="connsiteX201" fmla="*/ 491518 w 592648"/>
                <a:gd name="connsiteY201" fmla="*/ 315727 h 529456"/>
                <a:gd name="connsiteX202" fmla="*/ 478297 w 592648"/>
                <a:gd name="connsiteY202" fmla="*/ 284104 h 529456"/>
                <a:gd name="connsiteX203" fmla="*/ 478297 w 592648"/>
                <a:gd name="connsiteY203" fmla="*/ 284086 h 529456"/>
                <a:gd name="connsiteX204" fmla="*/ 478306 w 592648"/>
                <a:gd name="connsiteY204" fmla="*/ 284107 h 529456"/>
                <a:gd name="connsiteX205" fmla="*/ 478306 w 592648"/>
                <a:gd name="connsiteY205" fmla="*/ 227207 h 529456"/>
                <a:gd name="connsiteX206" fmla="*/ 114517 w 592648"/>
                <a:gd name="connsiteY206" fmla="*/ 227190 h 529456"/>
                <a:gd name="connsiteX207" fmla="*/ 129008 w 592648"/>
                <a:gd name="connsiteY207" fmla="*/ 236994 h 529456"/>
                <a:gd name="connsiteX208" fmla="*/ 135015 w 592648"/>
                <a:gd name="connsiteY208" fmla="*/ 251257 h 529456"/>
                <a:gd name="connsiteX209" fmla="*/ 140679 w 592648"/>
                <a:gd name="connsiteY209" fmla="*/ 264820 h 529456"/>
                <a:gd name="connsiteX210" fmla="*/ 153252 w 592648"/>
                <a:gd name="connsiteY210" fmla="*/ 294945 h 529456"/>
                <a:gd name="connsiteX211" fmla="*/ 164326 w 592648"/>
                <a:gd name="connsiteY211" fmla="*/ 295605 h 529456"/>
                <a:gd name="connsiteX212" fmla="*/ 170422 w 592648"/>
                <a:gd name="connsiteY212" fmla="*/ 295986 h 529456"/>
                <a:gd name="connsiteX213" fmla="*/ 174855 w 592648"/>
                <a:gd name="connsiteY213" fmla="*/ 298018 h 529456"/>
                <a:gd name="connsiteX214" fmla="*/ 176290 w 592648"/>
                <a:gd name="connsiteY214" fmla="*/ 302488 h 529456"/>
                <a:gd name="connsiteX215" fmla="*/ 174575 w 592648"/>
                <a:gd name="connsiteY215" fmla="*/ 327914 h 529456"/>
                <a:gd name="connsiteX216" fmla="*/ 166485 w 592648"/>
                <a:gd name="connsiteY216" fmla="*/ 327444 h 529456"/>
                <a:gd name="connsiteX217" fmla="*/ 161050 w 592648"/>
                <a:gd name="connsiteY217" fmla="*/ 327139 h 529456"/>
                <a:gd name="connsiteX218" fmla="*/ 141720 w 592648"/>
                <a:gd name="connsiteY218" fmla="*/ 325831 h 529456"/>
                <a:gd name="connsiteX219" fmla="*/ 127801 w 592648"/>
                <a:gd name="connsiteY219" fmla="*/ 316052 h 529456"/>
                <a:gd name="connsiteX220" fmla="*/ 122696 w 592648"/>
                <a:gd name="connsiteY220" fmla="*/ 303911 h 529456"/>
                <a:gd name="connsiteX221" fmla="*/ 114364 w 592648"/>
                <a:gd name="connsiteY221" fmla="*/ 283997 h 529456"/>
                <a:gd name="connsiteX222" fmla="*/ 114174 w 592648"/>
                <a:gd name="connsiteY222" fmla="*/ 284492 h 529456"/>
                <a:gd name="connsiteX223" fmla="*/ 114174 w 592648"/>
                <a:gd name="connsiteY223" fmla="*/ 227215 h 529456"/>
                <a:gd name="connsiteX224" fmla="*/ 114517 w 592648"/>
                <a:gd name="connsiteY224" fmla="*/ 227190 h 529456"/>
                <a:gd name="connsiteX225" fmla="*/ 293281 w 592648"/>
                <a:gd name="connsiteY225" fmla="*/ 164770 h 529456"/>
                <a:gd name="connsiteX226" fmla="*/ 293281 w 592648"/>
                <a:gd name="connsiteY226" fmla="*/ 164771 h 529456"/>
                <a:gd name="connsiteX227" fmla="*/ 293279 w 592648"/>
                <a:gd name="connsiteY227" fmla="*/ 164771 h 529456"/>
                <a:gd name="connsiteX228" fmla="*/ 293279 w 592648"/>
                <a:gd name="connsiteY228" fmla="*/ 201156 h 529456"/>
                <a:gd name="connsiteX229" fmla="*/ 293281 w 592648"/>
                <a:gd name="connsiteY229" fmla="*/ 201156 h 529456"/>
                <a:gd name="connsiteX230" fmla="*/ 293281 w 592648"/>
                <a:gd name="connsiteY230" fmla="*/ 201168 h 529456"/>
                <a:gd name="connsiteX231" fmla="*/ 270027 w 592648"/>
                <a:gd name="connsiteY231" fmla="*/ 205283 h 529456"/>
                <a:gd name="connsiteX232" fmla="*/ 243167 w 592648"/>
                <a:gd name="connsiteY232" fmla="*/ 218440 h 529456"/>
                <a:gd name="connsiteX233" fmla="*/ 239141 w 592648"/>
                <a:gd name="connsiteY233" fmla="*/ 222136 h 529456"/>
                <a:gd name="connsiteX234" fmla="*/ 239115 w 592648"/>
                <a:gd name="connsiteY234" fmla="*/ 222161 h 529456"/>
                <a:gd name="connsiteX235" fmla="*/ 239128 w 592648"/>
                <a:gd name="connsiteY235" fmla="*/ 298196 h 529456"/>
                <a:gd name="connsiteX236" fmla="*/ 239128 w 592648"/>
                <a:gd name="connsiteY236" fmla="*/ 308661 h 529456"/>
                <a:gd name="connsiteX237" fmla="*/ 229730 w 592648"/>
                <a:gd name="connsiteY237" fmla="*/ 318097 h 529456"/>
                <a:gd name="connsiteX238" fmla="*/ 220370 w 592648"/>
                <a:gd name="connsiteY238" fmla="*/ 318097 h 529456"/>
                <a:gd name="connsiteX239" fmla="*/ 212102 w 592648"/>
                <a:gd name="connsiteY239" fmla="*/ 318123 h 529456"/>
                <a:gd name="connsiteX240" fmla="*/ 212090 w 592648"/>
                <a:gd name="connsiteY240" fmla="*/ 318123 h 529456"/>
                <a:gd name="connsiteX241" fmla="*/ 211963 w 592648"/>
                <a:gd name="connsiteY241" fmla="*/ 318123 h 529456"/>
                <a:gd name="connsiteX242" fmla="*/ 205397 w 592648"/>
                <a:gd name="connsiteY242" fmla="*/ 315570 h 529456"/>
                <a:gd name="connsiteX243" fmla="*/ 202869 w 592648"/>
                <a:gd name="connsiteY243" fmla="*/ 308915 h 529456"/>
                <a:gd name="connsiteX244" fmla="*/ 202895 w 592648"/>
                <a:gd name="connsiteY244" fmla="*/ 286461 h 529456"/>
                <a:gd name="connsiteX245" fmla="*/ 202895 w 592648"/>
                <a:gd name="connsiteY245" fmla="*/ 248158 h 529456"/>
                <a:gd name="connsiteX246" fmla="*/ 202920 w 592648"/>
                <a:gd name="connsiteY246" fmla="*/ 240297 h 529456"/>
                <a:gd name="connsiteX247" fmla="*/ 202844 w 592648"/>
                <a:gd name="connsiteY247" fmla="*/ 222453 h 529456"/>
                <a:gd name="connsiteX248" fmla="*/ 211632 w 592648"/>
                <a:gd name="connsiteY248" fmla="*/ 198603 h 529456"/>
                <a:gd name="connsiteX249" fmla="*/ 235026 w 592648"/>
                <a:gd name="connsiteY249" fmla="*/ 180670 h 529456"/>
                <a:gd name="connsiteX250" fmla="*/ 284924 w 592648"/>
                <a:gd name="connsiteY250" fmla="*/ 165240 h 529456"/>
                <a:gd name="connsiteX251" fmla="*/ 293281 w 592648"/>
                <a:gd name="connsiteY251" fmla="*/ 164770 h 529456"/>
                <a:gd name="connsiteX252" fmla="*/ 295946 w 592648"/>
                <a:gd name="connsiteY252" fmla="*/ 164631 h 529456"/>
                <a:gd name="connsiteX253" fmla="*/ 332839 w 592648"/>
                <a:gd name="connsiteY253" fmla="*/ 170638 h 529456"/>
                <a:gd name="connsiteX254" fmla="*/ 368349 w 592648"/>
                <a:gd name="connsiteY254" fmla="*/ 187440 h 529456"/>
                <a:gd name="connsiteX255" fmla="*/ 385773 w 592648"/>
                <a:gd name="connsiteY255" fmla="*/ 205919 h 529456"/>
                <a:gd name="connsiteX256" fmla="*/ 389558 w 592648"/>
                <a:gd name="connsiteY256" fmla="*/ 220905 h 529456"/>
                <a:gd name="connsiteX257" fmla="*/ 389545 w 592648"/>
                <a:gd name="connsiteY257" fmla="*/ 308674 h 529456"/>
                <a:gd name="connsiteX258" fmla="*/ 380172 w 592648"/>
                <a:gd name="connsiteY258" fmla="*/ 318098 h 529456"/>
                <a:gd name="connsiteX259" fmla="*/ 362875 w 592648"/>
                <a:gd name="connsiteY259" fmla="*/ 318098 h 529456"/>
                <a:gd name="connsiteX260" fmla="*/ 353350 w 592648"/>
                <a:gd name="connsiteY260" fmla="*/ 308624 h 529456"/>
                <a:gd name="connsiteX261" fmla="*/ 353350 w 592648"/>
                <a:gd name="connsiteY261" fmla="*/ 295301 h 529456"/>
                <a:gd name="connsiteX262" fmla="*/ 353388 w 592648"/>
                <a:gd name="connsiteY262" fmla="*/ 222645 h 529456"/>
                <a:gd name="connsiteX263" fmla="*/ 352931 w 592648"/>
                <a:gd name="connsiteY263" fmla="*/ 221565 h 529456"/>
                <a:gd name="connsiteX264" fmla="*/ 343850 w 592648"/>
                <a:gd name="connsiteY264" fmla="*/ 214796 h 529456"/>
                <a:gd name="connsiteX265" fmla="*/ 305979 w 592648"/>
                <a:gd name="connsiteY265" fmla="*/ 201575 h 529456"/>
                <a:gd name="connsiteX266" fmla="*/ 296238 w 592648"/>
                <a:gd name="connsiteY266" fmla="*/ 200915 h 529456"/>
                <a:gd name="connsiteX267" fmla="*/ 293281 w 592648"/>
                <a:gd name="connsiteY267" fmla="*/ 201156 h 529456"/>
                <a:gd name="connsiteX268" fmla="*/ 293281 w 592648"/>
                <a:gd name="connsiteY268" fmla="*/ 164771 h 529456"/>
                <a:gd name="connsiteX269" fmla="*/ 297575 w 592648"/>
                <a:gd name="connsiteY269" fmla="*/ 36231 h 529456"/>
                <a:gd name="connsiteX270" fmla="*/ 293485 w 592648"/>
                <a:gd name="connsiteY270" fmla="*/ 36485 h 529456"/>
                <a:gd name="connsiteX271" fmla="*/ 275782 w 592648"/>
                <a:gd name="connsiteY271" fmla="*/ 45197 h 529456"/>
                <a:gd name="connsiteX272" fmla="*/ 272314 w 592648"/>
                <a:gd name="connsiteY272" fmla="*/ 53909 h 529456"/>
                <a:gd name="connsiteX273" fmla="*/ 272365 w 592648"/>
                <a:gd name="connsiteY273" fmla="*/ 62418 h 529456"/>
                <a:gd name="connsiteX274" fmla="*/ 272353 w 592648"/>
                <a:gd name="connsiteY274" fmla="*/ 66355 h 529456"/>
                <a:gd name="connsiteX275" fmla="*/ 272365 w 592648"/>
                <a:gd name="connsiteY275" fmla="*/ 70000 h 529456"/>
                <a:gd name="connsiteX276" fmla="*/ 272314 w 592648"/>
                <a:gd name="connsiteY276" fmla="*/ 91311 h 529456"/>
                <a:gd name="connsiteX277" fmla="*/ 276937 w 592648"/>
                <a:gd name="connsiteY277" fmla="*/ 101611 h 529456"/>
                <a:gd name="connsiteX278" fmla="*/ 297219 w 592648"/>
                <a:gd name="connsiteY278" fmla="*/ 109370 h 529456"/>
                <a:gd name="connsiteX279" fmla="*/ 316891 w 592648"/>
                <a:gd name="connsiteY279" fmla="*/ 102131 h 529456"/>
                <a:gd name="connsiteX280" fmla="*/ 322073 w 592648"/>
                <a:gd name="connsiteY280" fmla="*/ 90917 h 529456"/>
                <a:gd name="connsiteX281" fmla="*/ 321984 w 592648"/>
                <a:gd name="connsiteY281" fmla="*/ 60971 h 529456"/>
                <a:gd name="connsiteX282" fmla="*/ 322010 w 592648"/>
                <a:gd name="connsiteY282" fmla="*/ 53249 h 529456"/>
                <a:gd name="connsiteX283" fmla="*/ 321933 w 592648"/>
                <a:gd name="connsiteY283" fmla="*/ 51966 h 529456"/>
                <a:gd name="connsiteX284" fmla="*/ 316650 w 592648"/>
                <a:gd name="connsiteY284" fmla="*/ 43305 h 529456"/>
                <a:gd name="connsiteX285" fmla="*/ 297575 w 592648"/>
                <a:gd name="connsiteY285" fmla="*/ 36231 h 529456"/>
                <a:gd name="connsiteX286" fmla="*/ 297674 w 592648"/>
                <a:gd name="connsiteY286" fmla="*/ 0 h 529456"/>
                <a:gd name="connsiteX287" fmla="*/ 340054 w 592648"/>
                <a:gd name="connsiteY287" fmla="*/ 15532 h 529456"/>
                <a:gd name="connsiteX288" fmla="*/ 357949 w 592648"/>
                <a:gd name="connsiteY288" fmla="*/ 47752 h 529456"/>
                <a:gd name="connsiteX289" fmla="*/ 358241 w 592648"/>
                <a:gd name="connsiteY289" fmla="*/ 55118 h 529456"/>
                <a:gd name="connsiteX290" fmla="*/ 358241 w 592648"/>
                <a:gd name="connsiteY290" fmla="*/ 57239 h 529456"/>
                <a:gd name="connsiteX291" fmla="*/ 358253 w 592648"/>
                <a:gd name="connsiteY291" fmla="*/ 63690 h 529456"/>
                <a:gd name="connsiteX292" fmla="*/ 358241 w 592648"/>
                <a:gd name="connsiteY292" fmla="*/ 70536 h 529456"/>
                <a:gd name="connsiteX293" fmla="*/ 358253 w 592648"/>
                <a:gd name="connsiteY293" fmla="*/ 92037 h 529456"/>
                <a:gd name="connsiteX294" fmla="*/ 346925 w 592648"/>
                <a:gd name="connsiteY294" fmla="*/ 123076 h 529456"/>
                <a:gd name="connsiteX295" fmla="*/ 306044 w 592648"/>
                <a:gd name="connsiteY295" fmla="*/ 145021 h 529456"/>
                <a:gd name="connsiteX296" fmla="*/ 296557 w 592648"/>
                <a:gd name="connsiteY296" fmla="*/ 145656 h 529456"/>
                <a:gd name="connsiteX297" fmla="*/ 257771 w 592648"/>
                <a:gd name="connsiteY297" fmla="*/ 132867 h 529456"/>
                <a:gd name="connsiteX298" fmla="*/ 237197 w 592648"/>
                <a:gd name="connsiteY298" fmla="*/ 102489 h 529456"/>
                <a:gd name="connsiteX299" fmla="*/ 236092 w 592648"/>
                <a:gd name="connsiteY299" fmla="*/ 92900 h 529456"/>
                <a:gd name="connsiteX300" fmla="*/ 236041 w 592648"/>
                <a:gd name="connsiteY300" fmla="*/ 66396 h 529456"/>
                <a:gd name="connsiteX301" fmla="*/ 236029 w 592648"/>
                <a:gd name="connsiteY301" fmla="*/ 54254 h 529456"/>
                <a:gd name="connsiteX302" fmla="*/ 250430 w 592648"/>
                <a:gd name="connsiteY302" fmla="*/ 19190 h 529456"/>
                <a:gd name="connsiteX303" fmla="*/ 291159 w 592648"/>
                <a:gd name="connsiteY303" fmla="*/ 279 h 529456"/>
                <a:gd name="connsiteX304" fmla="*/ 297674 w 592648"/>
                <a:gd name="connsiteY304" fmla="*/ 0 h 529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Lst>
              <a:rect l="l" t="t" r="r" b="b"/>
              <a:pathLst>
                <a:path w="592648" h="529456">
                  <a:moveTo>
                    <a:pt x="246509" y="415175"/>
                  </a:moveTo>
                  <a:lnTo>
                    <a:pt x="246509" y="415175"/>
                  </a:lnTo>
                  <a:lnTo>
                    <a:pt x="252300" y="420484"/>
                  </a:lnTo>
                  <a:cubicBezTo>
                    <a:pt x="256986" y="424776"/>
                    <a:pt x="258701" y="430301"/>
                    <a:pt x="257291" y="436447"/>
                  </a:cubicBezTo>
                  <a:lnTo>
                    <a:pt x="246687" y="482282"/>
                  </a:lnTo>
                  <a:cubicBezTo>
                    <a:pt x="246687" y="482282"/>
                    <a:pt x="275325" y="466267"/>
                    <a:pt x="288571" y="458888"/>
                  </a:cubicBezTo>
                  <a:cubicBezTo>
                    <a:pt x="289981" y="458101"/>
                    <a:pt x="291315" y="457530"/>
                    <a:pt x="292648" y="457161"/>
                  </a:cubicBezTo>
                  <a:cubicBezTo>
                    <a:pt x="293981" y="456768"/>
                    <a:pt x="295353" y="456590"/>
                    <a:pt x="296737" y="456590"/>
                  </a:cubicBezTo>
                  <a:cubicBezTo>
                    <a:pt x="296763" y="456590"/>
                    <a:pt x="296788" y="456602"/>
                    <a:pt x="296814" y="456602"/>
                  </a:cubicBezTo>
                  <a:lnTo>
                    <a:pt x="296814" y="490499"/>
                  </a:lnTo>
                  <a:cubicBezTo>
                    <a:pt x="278551" y="500773"/>
                    <a:pt x="260288" y="510971"/>
                    <a:pt x="242039" y="521182"/>
                  </a:cubicBezTo>
                  <a:lnTo>
                    <a:pt x="231294" y="527189"/>
                  </a:lnTo>
                  <a:cubicBezTo>
                    <a:pt x="228754" y="528599"/>
                    <a:pt x="225922" y="529348"/>
                    <a:pt x="223103" y="529348"/>
                  </a:cubicBezTo>
                  <a:cubicBezTo>
                    <a:pt x="215737" y="529348"/>
                    <a:pt x="209641" y="524535"/>
                    <a:pt x="207914" y="517346"/>
                  </a:cubicBezTo>
                  <a:cubicBezTo>
                    <a:pt x="207355" y="514959"/>
                    <a:pt x="207355" y="512266"/>
                    <a:pt x="207914" y="509777"/>
                  </a:cubicBezTo>
                  <a:cubicBezTo>
                    <a:pt x="211597" y="493585"/>
                    <a:pt x="215343" y="477443"/>
                    <a:pt x="219077" y="461263"/>
                  </a:cubicBezTo>
                  <a:lnTo>
                    <a:pt x="222658" y="445706"/>
                  </a:lnTo>
                  <a:cubicBezTo>
                    <a:pt x="223268" y="443102"/>
                    <a:pt x="223865" y="440499"/>
                    <a:pt x="224487" y="437921"/>
                  </a:cubicBezTo>
                  <a:cubicBezTo>
                    <a:pt x="216448" y="430580"/>
                    <a:pt x="208447" y="423227"/>
                    <a:pt x="200433" y="415861"/>
                  </a:cubicBezTo>
                  <a:lnTo>
                    <a:pt x="199687" y="415178"/>
                  </a:lnTo>
                  <a:lnTo>
                    <a:pt x="246512" y="415178"/>
                  </a:lnTo>
                  <a:close/>
                  <a:moveTo>
                    <a:pt x="347185" y="415169"/>
                  </a:moveTo>
                  <a:lnTo>
                    <a:pt x="347186" y="415169"/>
                  </a:lnTo>
                  <a:lnTo>
                    <a:pt x="347177" y="415177"/>
                  </a:lnTo>
                  <a:lnTo>
                    <a:pt x="394027" y="415177"/>
                  </a:lnTo>
                  <a:lnTo>
                    <a:pt x="375875" y="431857"/>
                  </a:lnTo>
                  <a:cubicBezTo>
                    <a:pt x="373652" y="433889"/>
                    <a:pt x="371455" y="435933"/>
                    <a:pt x="369207" y="437940"/>
                  </a:cubicBezTo>
                  <a:cubicBezTo>
                    <a:pt x="372407" y="451618"/>
                    <a:pt x="375557" y="465283"/>
                    <a:pt x="378732" y="478948"/>
                  </a:cubicBezTo>
                  <a:lnTo>
                    <a:pt x="385793" y="509555"/>
                  </a:lnTo>
                  <a:cubicBezTo>
                    <a:pt x="387368" y="516363"/>
                    <a:pt x="385260" y="522294"/>
                    <a:pt x="379875" y="526269"/>
                  </a:cubicBezTo>
                  <a:cubicBezTo>
                    <a:pt x="377017" y="528377"/>
                    <a:pt x="373893" y="529456"/>
                    <a:pt x="370629" y="529456"/>
                  </a:cubicBezTo>
                  <a:cubicBezTo>
                    <a:pt x="367886" y="529456"/>
                    <a:pt x="365143" y="528694"/>
                    <a:pt x="362463" y="527196"/>
                  </a:cubicBezTo>
                  <a:cubicBezTo>
                    <a:pt x="340581" y="514978"/>
                    <a:pt x="318712" y="502748"/>
                    <a:pt x="296855" y="490480"/>
                  </a:cubicBezTo>
                  <a:cubicBezTo>
                    <a:pt x="296842" y="490480"/>
                    <a:pt x="296830" y="490493"/>
                    <a:pt x="296817" y="490493"/>
                  </a:cubicBezTo>
                  <a:lnTo>
                    <a:pt x="296817" y="456596"/>
                  </a:lnTo>
                  <a:cubicBezTo>
                    <a:pt x="300754" y="456622"/>
                    <a:pt x="304031" y="458197"/>
                    <a:pt x="306152" y="459390"/>
                  </a:cubicBezTo>
                  <a:cubicBezTo>
                    <a:pt x="318877" y="466579"/>
                    <a:pt x="331653" y="473703"/>
                    <a:pt x="344417" y="480828"/>
                  </a:cubicBezTo>
                  <a:lnTo>
                    <a:pt x="347020" y="482288"/>
                  </a:lnTo>
                  <a:lnTo>
                    <a:pt x="345293" y="474859"/>
                  </a:lnTo>
                  <a:cubicBezTo>
                    <a:pt x="342321" y="461994"/>
                    <a:pt x="339337" y="449116"/>
                    <a:pt x="336390" y="436226"/>
                  </a:cubicBezTo>
                  <a:cubicBezTo>
                    <a:pt x="335019" y="430295"/>
                    <a:pt x="336746" y="424732"/>
                    <a:pt x="341242" y="420617"/>
                  </a:cubicBezTo>
                  <a:close/>
                  <a:moveTo>
                    <a:pt x="32785" y="351670"/>
                  </a:moveTo>
                  <a:lnTo>
                    <a:pt x="79468" y="351670"/>
                  </a:lnTo>
                  <a:lnTo>
                    <a:pt x="84128" y="368291"/>
                  </a:lnTo>
                  <a:cubicBezTo>
                    <a:pt x="81766" y="378299"/>
                    <a:pt x="79442" y="388294"/>
                    <a:pt x="77143" y="398314"/>
                  </a:cubicBezTo>
                  <a:lnTo>
                    <a:pt x="76927" y="399216"/>
                  </a:lnTo>
                  <a:lnTo>
                    <a:pt x="78540" y="398327"/>
                  </a:lnTo>
                  <a:cubicBezTo>
                    <a:pt x="87532" y="393310"/>
                    <a:pt x="96536" y="388281"/>
                    <a:pt x="105489" y="383201"/>
                  </a:cubicBezTo>
                  <a:cubicBezTo>
                    <a:pt x="108423" y="381537"/>
                    <a:pt x="111433" y="380699"/>
                    <a:pt x="114379" y="380699"/>
                  </a:cubicBezTo>
                  <a:cubicBezTo>
                    <a:pt x="117351" y="380699"/>
                    <a:pt x="120348" y="381537"/>
                    <a:pt x="123270" y="383214"/>
                  </a:cubicBezTo>
                  <a:cubicBezTo>
                    <a:pt x="130521" y="387354"/>
                    <a:pt x="137824" y="391418"/>
                    <a:pt x="145113" y="395482"/>
                  </a:cubicBezTo>
                  <a:lnTo>
                    <a:pt x="154740" y="400854"/>
                  </a:lnTo>
                  <a:cubicBezTo>
                    <a:pt x="155121" y="401057"/>
                    <a:pt x="155489" y="401299"/>
                    <a:pt x="155908" y="401565"/>
                  </a:cubicBezTo>
                  <a:lnTo>
                    <a:pt x="160455" y="404435"/>
                  </a:lnTo>
                  <a:lnTo>
                    <a:pt x="145329" y="431486"/>
                  </a:lnTo>
                  <a:lnTo>
                    <a:pt x="140605" y="429175"/>
                  </a:lnTo>
                  <a:cubicBezTo>
                    <a:pt x="140211" y="428972"/>
                    <a:pt x="139843" y="428794"/>
                    <a:pt x="139487" y="428591"/>
                  </a:cubicBezTo>
                  <a:lnTo>
                    <a:pt x="134611" y="425860"/>
                  </a:lnTo>
                  <a:cubicBezTo>
                    <a:pt x="127867" y="422101"/>
                    <a:pt x="121110" y="418329"/>
                    <a:pt x="114379" y="414532"/>
                  </a:cubicBezTo>
                  <a:cubicBezTo>
                    <a:pt x="96828" y="424387"/>
                    <a:pt x="79251" y="434204"/>
                    <a:pt x="61687" y="444021"/>
                  </a:cubicBezTo>
                  <a:cubicBezTo>
                    <a:pt x="59046" y="445507"/>
                    <a:pt x="56137" y="446282"/>
                    <a:pt x="53280" y="446282"/>
                  </a:cubicBezTo>
                  <a:cubicBezTo>
                    <a:pt x="48898" y="446282"/>
                    <a:pt x="44822" y="444466"/>
                    <a:pt x="41824" y="441189"/>
                  </a:cubicBezTo>
                  <a:cubicBezTo>
                    <a:pt x="38116" y="437163"/>
                    <a:pt x="36833" y="432033"/>
                    <a:pt x="38141" y="426406"/>
                  </a:cubicBezTo>
                  <a:lnTo>
                    <a:pt x="49533" y="377257"/>
                  </a:lnTo>
                  <a:cubicBezTo>
                    <a:pt x="50181" y="374463"/>
                    <a:pt x="50829" y="371644"/>
                    <a:pt x="51502" y="368837"/>
                  </a:cubicBezTo>
                  <a:close/>
                  <a:moveTo>
                    <a:pt x="513051" y="351669"/>
                  </a:moveTo>
                  <a:lnTo>
                    <a:pt x="559838" y="351669"/>
                  </a:lnTo>
                  <a:cubicBezTo>
                    <a:pt x="559813" y="351694"/>
                    <a:pt x="559800" y="351707"/>
                    <a:pt x="559775" y="351732"/>
                  </a:cubicBezTo>
                  <a:cubicBezTo>
                    <a:pt x="553564" y="357435"/>
                    <a:pt x="547354" y="363150"/>
                    <a:pt x="541118" y="368865"/>
                  </a:cubicBezTo>
                  <a:cubicBezTo>
                    <a:pt x="544534" y="383495"/>
                    <a:pt x="547925" y="398126"/>
                    <a:pt x="551304" y="412769"/>
                  </a:cubicBezTo>
                  <a:lnTo>
                    <a:pt x="554453" y="426294"/>
                  </a:lnTo>
                  <a:cubicBezTo>
                    <a:pt x="556523" y="435248"/>
                    <a:pt x="551659" y="443604"/>
                    <a:pt x="543150" y="445776"/>
                  </a:cubicBezTo>
                  <a:cubicBezTo>
                    <a:pt x="541817" y="446119"/>
                    <a:pt x="540445" y="446284"/>
                    <a:pt x="539099" y="446284"/>
                  </a:cubicBezTo>
                  <a:cubicBezTo>
                    <a:pt x="536356" y="446284"/>
                    <a:pt x="533663" y="445560"/>
                    <a:pt x="531136" y="444138"/>
                  </a:cubicBezTo>
                  <a:cubicBezTo>
                    <a:pt x="519541" y="437635"/>
                    <a:pt x="482978" y="417214"/>
                    <a:pt x="482978" y="417214"/>
                  </a:cubicBezTo>
                  <a:cubicBezTo>
                    <a:pt x="481390" y="416337"/>
                    <a:pt x="479790" y="415461"/>
                    <a:pt x="478215" y="414534"/>
                  </a:cubicBezTo>
                  <a:cubicBezTo>
                    <a:pt x="471370" y="418395"/>
                    <a:pt x="464525" y="422230"/>
                    <a:pt x="457679" y="426066"/>
                  </a:cubicBezTo>
                  <a:lnTo>
                    <a:pt x="452967" y="428694"/>
                  </a:lnTo>
                  <a:cubicBezTo>
                    <a:pt x="452701" y="428834"/>
                    <a:pt x="452447" y="428961"/>
                    <a:pt x="452104" y="429126"/>
                  </a:cubicBezTo>
                  <a:lnTo>
                    <a:pt x="447316" y="431527"/>
                  </a:lnTo>
                  <a:lnTo>
                    <a:pt x="432203" y="404552"/>
                  </a:lnTo>
                  <a:lnTo>
                    <a:pt x="436584" y="401669"/>
                  </a:lnTo>
                  <a:cubicBezTo>
                    <a:pt x="437004" y="401377"/>
                    <a:pt x="437397" y="401110"/>
                    <a:pt x="437791" y="400907"/>
                  </a:cubicBezTo>
                  <a:lnTo>
                    <a:pt x="444306" y="397249"/>
                  </a:lnTo>
                  <a:cubicBezTo>
                    <a:pt x="452980" y="392385"/>
                    <a:pt x="461642" y="387534"/>
                    <a:pt x="470328" y="382708"/>
                  </a:cubicBezTo>
                  <a:cubicBezTo>
                    <a:pt x="472881" y="381298"/>
                    <a:pt x="475535" y="380574"/>
                    <a:pt x="478202" y="380574"/>
                  </a:cubicBezTo>
                  <a:cubicBezTo>
                    <a:pt x="480946" y="380574"/>
                    <a:pt x="483651" y="381311"/>
                    <a:pt x="486292" y="382784"/>
                  </a:cubicBezTo>
                  <a:lnTo>
                    <a:pt x="515680" y="399205"/>
                  </a:lnTo>
                  <a:lnTo>
                    <a:pt x="514499" y="394087"/>
                  </a:lnTo>
                  <a:cubicBezTo>
                    <a:pt x="512429" y="385184"/>
                    <a:pt x="510372" y="376282"/>
                    <a:pt x="508340" y="367366"/>
                  </a:cubicBezTo>
                  <a:cubicBezTo>
                    <a:pt x="506942" y="361270"/>
                    <a:pt x="508594" y="355860"/>
                    <a:pt x="513051" y="351669"/>
                  </a:cubicBezTo>
                  <a:close/>
                  <a:moveTo>
                    <a:pt x="296817" y="271084"/>
                  </a:moveTo>
                  <a:lnTo>
                    <a:pt x="296817" y="328031"/>
                  </a:lnTo>
                  <a:lnTo>
                    <a:pt x="293692" y="335524"/>
                  </a:lnTo>
                  <a:cubicBezTo>
                    <a:pt x="288333" y="348325"/>
                    <a:pt x="282974" y="361114"/>
                    <a:pt x="277601" y="373916"/>
                  </a:cubicBezTo>
                  <a:cubicBezTo>
                    <a:pt x="275100" y="379885"/>
                    <a:pt x="270045" y="383415"/>
                    <a:pt x="263416" y="383809"/>
                  </a:cubicBezTo>
                  <a:cubicBezTo>
                    <a:pt x="257015" y="384216"/>
                    <a:pt x="250614" y="384609"/>
                    <a:pt x="244213" y="385016"/>
                  </a:cubicBezTo>
                  <a:lnTo>
                    <a:pt x="215664" y="386870"/>
                  </a:lnTo>
                  <a:lnTo>
                    <a:pt x="246509" y="415175"/>
                  </a:lnTo>
                  <a:lnTo>
                    <a:pt x="199684" y="415175"/>
                  </a:lnTo>
                  <a:lnTo>
                    <a:pt x="199687" y="415178"/>
                  </a:lnTo>
                  <a:lnTo>
                    <a:pt x="199687" y="415178"/>
                  </a:lnTo>
                  <a:lnTo>
                    <a:pt x="184561" y="401297"/>
                  </a:lnTo>
                  <a:cubicBezTo>
                    <a:pt x="178694" y="395925"/>
                    <a:pt x="172839" y="390553"/>
                    <a:pt x="166997" y="385168"/>
                  </a:cubicBezTo>
                  <a:cubicBezTo>
                    <a:pt x="162222" y="380761"/>
                    <a:pt x="160634" y="373992"/>
                    <a:pt x="162908" y="367896"/>
                  </a:cubicBezTo>
                  <a:cubicBezTo>
                    <a:pt x="165105" y="361991"/>
                    <a:pt x="170540" y="358054"/>
                    <a:pt x="177056" y="357660"/>
                  </a:cubicBezTo>
                  <a:cubicBezTo>
                    <a:pt x="183901" y="357228"/>
                    <a:pt x="190733" y="356784"/>
                    <a:pt x="197566" y="356339"/>
                  </a:cubicBezTo>
                  <a:lnTo>
                    <a:pt x="210279" y="355501"/>
                  </a:lnTo>
                  <a:lnTo>
                    <a:pt x="234256" y="354002"/>
                  </a:lnTo>
                  <a:lnTo>
                    <a:pt x="241483" y="353520"/>
                  </a:lnTo>
                  <a:cubicBezTo>
                    <a:pt x="245039" y="353278"/>
                    <a:pt x="248582" y="353024"/>
                    <a:pt x="252138" y="352809"/>
                  </a:cubicBezTo>
                  <a:cubicBezTo>
                    <a:pt x="262146" y="328882"/>
                    <a:pt x="272140" y="304968"/>
                    <a:pt x="282161" y="281066"/>
                  </a:cubicBezTo>
                  <a:cubicBezTo>
                    <a:pt x="284701" y="274996"/>
                    <a:pt x="290454" y="271084"/>
                    <a:pt x="296817" y="271084"/>
                  </a:cubicBezTo>
                  <a:close/>
                  <a:moveTo>
                    <a:pt x="296822" y="271083"/>
                  </a:moveTo>
                  <a:cubicBezTo>
                    <a:pt x="299438" y="271083"/>
                    <a:pt x="302067" y="271756"/>
                    <a:pt x="304429" y="273039"/>
                  </a:cubicBezTo>
                  <a:cubicBezTo>
                    <a:pt x="307680" y="274791"/>
                    <a:pt x="310093" y="277509"/>
                    <a:pt x="311605" y="281154"/>
                  </a:cubicBezTo>
                  <a:cubicBezTo>
                    <a:pt x="311605" y="281154"/>
                    <a:pt x="340891" y="351118"/>
                    <a:pt x="341589" y="352808"/>
                  </a:cubicBezTo>
                  <a:cubicBezTo>
                    <a:pt x="347876" y="353201"/>
                    <a:pt x="354150" y="353608"/>
                    <a:pt x="360436" y="354027"/>
                  </a:cubicBezTo>
                  <a:lnTo>
                    <a:pt x="393215" y="356186"/>
                  </a:lnTo>
                  <a:lnTo>
                    <a:pt x="413852" y="357481"/>
                  </a:lnTo>
                  <a:cubicBezTo>
                    <a:pt x="415389" y="357557"/>
                    <a:pt x="416989" y="357646"/>
                    <a:pt x="418678" y="357938"/>
                  </a:cubicBezTo>
                  <a:cubicBezTo>
                    <a:pt x="426248" y="359234"/>
                    <a:pt x="431747" y="365546"/>
                    <a:pt x="431747" y="372924"/>
                  </a:cubicBezTo>
                  <a:cubicBezTo>
                    <a:pt x="431823" y="377928"/>
                    <a:pt x="430147" y="381979"/>
                    <a:pt x="426603" y="385243"/>
                  </a:cubicBezTo>
                  <a:lnTo>
                    <a:pt x="394028" y="415177"/>
                  </a:lnTo>
                  <a:lnTo>
                    <a:pt x="394027" y="415177"/>
                  </a:lnTo>
                  <a:lnTo>
                    <a:pt x="394036" y="415169"/>
                  </a:lnTo>
                  <a:lnTo>
                    <a:pt x="347186" y="415169"/>
                  </a:lnTo>
                  <a:lnTo>
                    <a:pt x="378013" y="386894"/>
                  </a:lnTo>
                  <a:lnTo>
                    <a:pt x="359204" y="385701"/>
                  </a:lnTo>
                  <a:lnTo>
                    <a:pt x="349730" y="385078"/>
                  </a:lnTo>
                  <a:cubicBezTo>
                    <a:pt x="343456" y="384634"/>
                    <a:pt x="337195" y="384215"/>
                    <a:pt x="330921" y="383872"/>
                  </a:cubicBezTo>
                  <a:cubicBezTo>
                    <a:pt x="323759" y="383478"/>
                    <a:pt x="318552" y="379858"/>
                    <a:pt x="315885" y="373407"/>
                  </a:cubicBezTo>
                  <a:cubicBezTo>
                    <a:pt x="311046" y="361812"/>
                    <a:pt x="306195" y="350229"/>
                    <a:pt x="301356" y="338634"/>
                  </a:cubicBezTo>
                  <a:lnTo>
                    <a:pt x="296860" y="327928"/>
                  </a:lnTo>
                  <a:lnTo>
                    <a:pt x="296822" y="328030"/>
                  </a:lnTo>
                  <a:close/>
                  <a:moveTo>
                    <a:pt x="114169" y="227223"/>
                  </a:moveTo>
                  <a:lnTo>
                    <a:pt x="114169" y="284487"/>
                  </a:lnTo>
                  <a:lnTo>
                    <a:pt x="101138" y="315653"/>
                  </a:lnTo>
                  <a:cubicBezTo>
                    <a:pt x="98522" y="321902"/>
                    <a:pt x="93582" y="325432"/>
                    <a:pt x="86851" y="325851"/>
                  </a:cubicBezTo>
                  <a:cubicBezTo>
                    <a:pt x="78710" y="326347"/>
                    <a:pt x="70570" y="326893"/>
                    <a:pt x="62416" y="327413"/>
                  </a:cubicBezTo>
                  <a:lnTo>
                    <a:pt x="53767" y="327985"/>
                  </a:lnTo>
                  <a:lnTo>
                    <a:pt x="54936" y="329064"/>
                  </a:lnTo>
                  <a:cubicBezTo>
                    <a:pt x="62848" y="336341"/>
                    <a:pt x="70760" y="343618"/>
                    <a:pt x="78723" y="350819"/>
                  </a:cubicBezTo>
                  <a:cubicBezTo>
                    <a:pt x="79015" y="351086"/>
                    <a:pt x="79193" y="351404"/>
                    <a:pt x="79472" y="351670"/>
                  </a:cubicBezTo>
                  <a:lnTo>
                    <a:pt x="79468" y="351670"/>
                  </a:lnTo>
                  <a:lnTo>
                    <a:pt x="79467" y="351667"/>
                  </a:lnTo>
                  <a:lnTo>
                    <a:pt x="32782" y="351667"/>
                  </a:lnTo>
                  <a:lnTo>
                    <a:pt x="32785" y="351670"/>
                  </a:lnTo>
                  <a:lnTo>
                    <a:pt x="32774" y="351670"/>
                  </a:lnTo>
                  <a:cubicBezTo>
                    <a:pt x="27517" y="346844"/>
                    <a:pt x="22259" y="342031"/>
                    <a:pt x="17001" y="337192"/>
                  </a:cubicBezTo>
                  <a:lnTo>
                    <a:pt x="5177" y="326359"/>
                  </a:lnTo>
                  <a:cubicBezTo>
                    <a:pt x="427" y="321990"/>
                    <a:pt x="-1236" y="315234"/>
                    <a:pt x="948" y="309176"/>
                  </a:cubicBezTo>
                  <a:cubicBezTo>
                    <a:pt x="3082" y="303271"/>
                    <a:pt x="8619" y="299181"/>
                    <a:pt x="15071" y="298787"/>
                  </a:cubicBezTo>
                  <a:cubicBezTo>
                    <a:pt x="21776" y="298368"/>
                    <a:pt x="28482" y="297949"/>
                    <a:pt x="35175" y="297492"/>
                  </a:cubicBezTo>
                  <a:lnTo>
                    <a:pt x="48560" y="296616"/>
                  </a:lnTo>
                  <a:cubicBezTo>
                    <a:pt x="57565" y="296032"/>
                    <a:pt x="66544" y="295460"/>
                    <a:pt x="75510" y="294939"/>
                  </a:cubicBezTo>
                  <a:cubicBezTo>
                    <a:pt x="79942" y="284271"/>
                    <a:pt x="84387" y="273629"/>
                    <a:pt x="88858" y="262973"/>
                  </a:cubicBezTo>
                  <a:lnTo>
                    <a:pt x="99399" y="237739"/>
                  </a:lnTo>
                  <a:cubicBezTo>
                    <a:pt x="102523" y="230258"/>
                    <a:pt x="108022" y="227972"/>
                    <a:pt x="112060" y="227375"/>
                  </a:cubicBezTo>
                  <a:cubicBezTo>
                    <a:pt x="112772" y="227274"/>
                    <a:pt x="113470" y="227236"/>
                    <a:pt x="114169" y="227223"/>
                  </a:cubicBezTo>
                  <a:close/>
                  <a:moveTo>
                    <a:pt x="478306" y="227198"/>
                  </a:moveTo>
                  <a:lnTo>
                    <a:pt x="478306" y="227207"/>
                  </a:lnTo>
                  <a:lnTo>
                    <a:pt x="478297" y="227208"/>
                  </a:lnTo>
                  <a:lnTo>
                    <a:pt x="478297" y="284086"/>
                  </a:lnTo>
                  <a:lnTo>
                    <a:pt x="478256" y="283992"/>
                  </a:lnTo>
                  <a:lnTo>
                    <a:pt x="477735" y="285237"/>
                  </a:lnTo>
                  <a:cubicBezTo>
                    <a:pt x="473531" y="295270"/>
                    <a:pt x="469327" y="305265"/>
                    <a:pt x="465149" y="315311"/>
                  </a:cubicBezTo>
                  <a:cubicBezTo>
                    <a:pt x="462457" y="321826"/>
                    <a:pt x="457389" y="325471"/>
                    <a:pt x="450506" y="325877"/>
                  </a:cubicBezTo>
                  <a:cubicBezTo>
                    <a:pt x="444321" y="326233"/>
                    <a:pt x="438149" y="326639"/>
                    <a:pt x="431964" y="327045"/>
                  </a:cubicBezTo>
                  <a:lnTo>
                    <a:pt x="423874" y="327566"/>
                  </a:lnTo>
                  <a:lnTo>
                    <a:pt x="418058" y="327566"/>
                  </a:lnTo>
                  <a:lnTo>
                    <a:pt x="417156" y="314879"/>
                  </a:lnTo>
                  <a:lnTo>
                    <a:pt x="416902" y="310726"/>
                  </a:lnTo>
                  <a:cubicBezTo>
                    <a:pt x="416724" y="308211"/>
                    <a:pt x="416572" y="305671"/>
                    <a:pt x="416368" y="303157"/>
                  </a:cubicBezTo>
                  <a:cubicBezTo>
                    <a:pt x="416305" y="302369"/>
                    <a:pt x="416114" y="300033"/>
                    <a:pt x="417842" y="298064"/>
                  </a:cubicBezTo>
                  <a:cubicBezTo>
                    <a:pt x="418985" y="296756"/>
                    <a:pt x="420610" y="296045"/>
                    <a:pt x="422617" y="295943"/>
                  </a:cubicBezTo>
                  <a:cubicBezTo>
                    <a:pt x="425919" y="295778"/>
                    <a:pt x="429208" y="295575"/>
                    <a:pt x="432497" y="295359"/>
                  </a:cubicBezTo>
                  <a:cubicBezTo>
                    <a:pt x="434796" y="295219"/>
                    <a:pt x="437082" y="295067"/>
                    <a:pt x="439381" y="294940"/>
                  </a:cubicBezTo>
                  <a:lnTo>
                    <a:pt x="448182" y="273858"/>
                  </a:lnTo>
                  <a:cubicBezTo>
                    <a:pt x="453237" y="261767"/>
                    <a:pt x="458291" y="249677"/>
                    <a:pt x="463333" y="237587"/>
                  </a:cubicBezTo>
                  <a:cubicBezTo>
                    <a:pt x="466394" y="230259"/>
                    <a:pt x="471880" y="227973"/>
                    <a:pt x="475944" y="227376"/>
                  </a:cubicBezTo>
                  <a:cubicBezTo>
                    <a:pt x="476732" y="227249"/>
                    <a:pt x="477519" y="227198"/>
                    <a:pt x="478306" y="227198"/>
                  </a:cubicBezTo>
                  <a:close/>
                  <a:moveTo>
                    <a:pt x="478399" y="227195"/>
                  </a:moveTo>
                  <a:cubicBezTo>
                    <a:pt x="484622" y="227195"/>
                    <a:pt x="490057" y="230688"/>
                    <a:pt x="492546" y="236339"/>
                  </a:cubicBezTo>
                  <a:cubicBezTo>
                    <a:pt x="494490" y="240695"/>
                    <a:pt x="496318" y="245115"/>
                    <a:pt x="498147" y="249522"/>
                  </a:cubicBezTo>
                  <a:lnTo>
                    <a:pt x="503227" y="261676"/>
                  </a:lnTo>
                  <a:cubicBezTo>
                    <a:pt x="507863" y="272763"/>
                    <a:pt x="512511" y="283837"/>
                    <a:pt x="517121" y="294950"/>
                  </a:cubicBezTo>
                  <a:cubicBezTo>
                    <a:pt x="525871" y="295483"/>
                    <a:pt x="534609" y="296042"/>
                    <a:pt x="543334" y="296613"/>
                  </a:cubicBezTo>
                  <a:lnTo>
                    <a:pt x="560301" y="297731"/>
                  </a:lnTo>
                  <a:cubicBezTo>
                    <a:pt x="565889" y="298099"/>
                    <a:pt x="571490" y="298467"/>
                    <a:pt x="577078" y="298759"/>
                  </a:cubicBezTo>
                  <a:cubicBezTo>
                    <a:pt x="584596" y="299191"/>
                    <a:pt x="590095" y="303522"/>
                    <a:pt x="592140" y="310685"/>
                  </a:cubicBezTo>
                  <a:lnTo>
                    <a:pt x="592521" y="311625"/>
                  </a:lnTo>
                  <a:lnTo>
                    <a:pt x="592648" y="312857"/>
                  </a:lnTo>
                  <a:lnTo>
                    <a:pt x="592648" y="316781"/>
                  </a:lnTo>
                  <a:lnTo>
                    <a:pt x="592534" y="317314"/>
                  </a:lnTo>
                  <a:cubicBezTo>
                    <a:pt x="591467" y="322204"/>
                    <a:pt x="588419" y="325518"/>
                    <a:pt x="585548" y="328122"/>
                  </a:cubicBezTo>
                  <a:cubicBezTo>
                    <a:pt x="576963" y="335958"/>
                    <a:pt x="568403" y="343806"/>
                    <a:pt x="559831" y="351668"/>
                  </a:cubicBezTo>
                  <a:lnTo>
                    <a:pt x="513057" y="351668"/>
                  </a:lnTo>
                  <a:cubicBezTo>
                    <a:pt x="513120" y="351617"/>
                    <a:pt x="513146" y="351553"/>
                    <a:pt x="513197" y="351503"/>
                  </a:cubicBezTo>
                  <a:cubicBezTo>
                    <a:pt x="521744" y="343667"/>
                    <a:pt x="530291" y="335831"/>
                    <a:pt x="538825" y="327995"/>
                  </a:cubicBezTo>
                  <a:cubicBezTo>
                    <a:pt x="538825" y="327995"/>
                    <a:pt x="508015" y="325976"/>
                    <a:pt x="505729" y="325849"/>
                  </a:cubicBezTo>
                  <a:cubicBezTo>
                    <a:pt x="499138" y="325455"/>
                    <a:pt x="494096" y="321873"/>
                    <a:pt x="491518" y="315727"/>
                  </a:cubicBezTo>
                  <a:lnTo>
                    <a:pt x="478297" y="284104"/>
                  </a:lnTo>
                  <a:lnTo>
                    <a:pt x="478297" y="284086"/>
                  </a:lnTo>
                  <a:lnTo>
                    <a:pt x="478306" y="284107"/>
                  </a:lnTo>
                  <a:lnTo>
                    <a:pt x="478306" y="227207"/>
                  </a:lnTo>
                  <a:close/>
                  <a:moveTo>
                    <a:pt x="114517" y="227190"/>
                  </a:moveTo>
                  <a:cubicBezTo>
                    <a:pt x="120892" y="227190"/>
                    <a:pt x="126455" y="230949"/>
                    <a:pt x="129008" y="236994"/>
                  </a:cubicBezTo>
                  <a:cubicBezTo>
                    <a:pt x="131027" y="241732"/>
                    <a:pt x="133008" y="246507"/>
                    <a:pt x="135015" y="251257"/>
                  </a:cubicBezTo>
                  <a:lnTo>
                    <a:pt x="140679" y="264820"/>
                  </a:lnTo>
                  <a:cubicBezTo>
                    <a:pt x="144870" y="274853"/>
                    <a:pt x="149074" y="284886"/>
                    <a:pt x="153252" y="294945"/>
                  </a:cubicBezTo>
                  <a:cubicBezTo>
                    <a:pt x="156973" y="295122"/>
                    <a:pt x="160643" y="295376"/>
                    <a:pt x="164326" y="295605"/>
                  </a:cubicBezTo>
                  <a:lnTo>
                    <a:pt x="170422" y="295986"/>
                  </a:lnTo>
                  <a:cubicBezTo>
                    <a:pt x="172302" y="296113"/>
                    <a:pt x="173775" y="296786"/>
                    <a:pt x="174855" y="298018"/>
                  </a:cubicBezTo>
                  <a:cubicBezTo>
                    <a:pt x="175591" y="298856"/>
                    <a:pt x="176442" y="300291"/>
                    <a:pt x="176290" y="302488"/>
                  </a:cubicBezTo>
                  <a:cubicBezTo>
                    <a:pt x="175934" y="307606"/>
                    <a:pt x="174575" y="327914"/>
                    <a:pt x="174575" y="327914"/>
                  </a:cubicBezTo>
                  <a:lnTo>
                    <a:pt x="166485" y="327444"/>
                  </a:lnTo>
                  <a:cubicBezTo>
                    <a:pt x="164631" y="327355"/>
                    <a:pt x="162853" y="327241"/>
                    <a:pt x="161050" y="327139"/>
                  </a:cubicBezTo>
                  <a:lnTo>
                    <a:pt x="141720" y="325831"/>
                  </a:lnTo>
                  <a:cubicBezTo>
                    <a:pt x="135281" y="325424"/>
                    <a:pt x="130354" y="321945"/>
                    <a:pt x="127801" y="316052"/>
                  </a:cubicBezTo>
                  <a:cubicBezTo>
                    <a:pt x="126087" y="312026"/>
                    <a:pt x="124385" y="307975"/>
                    <a:pt x="122696" y="303911"/>
                  </a:cubicBezTo>
                  <a:lnTo>
                    <a:pt x="114364" y="283997"/>
                  </a:lnTo>
                  <a:lnTo>
                    <a:pt x="114174" y="284492"/>
                  </a:lnTo>
                  <a:lnTo>
                    <a:pt x="114174" y="227215"/>
                  </a:lnTo>
                  <a:cubicBezTo>
                    <a:pt x="114288" y="227215"/>
                    <a:pt x="114403" y="227190"/>
                    <a:pt x="114517" y="227190"/>
                  </a:cubicBezTo>
                  <a:close/>
                  <a:moveTo>
                    <a:pt x="293281" y="164770"/>
                  </a:moveTo>
                  <a:lnTo>
                    <a:pt x="293281" y="164771"/>
                  </a:lnTo>
                  <a:lnTo>
                    <a:pt x="293279" y="164771"/>
                  </a:lnTo>
                  <a:lnTo>
                    <a:pt x="293279" y="201156"/>
                  </a:lnTo>
                  <a:lnTo>
                    <a:pt x="293281" y="201156"/>
                  </a:lnTo>
                  <a:lnTo>
                    <a:pt x="293281" y="201168"/>
                  </a:lnTo>
                  <a:cubicBezTo>
                    <a:pt x="285800" y="201460"/>
                    <a:pt x="278180" y="202680"/>
                    <a:pt x="270027" y="205283"/>
                  </a:cubicBezTo>
                  <a:cubicBezTo>
                    <a:pt x="259219" y="208750"/>
                    <a:pt x="250431" y="213055"/>
                    <a:pt x="243167" y="218440"/>
                  </a:cubicBezTo>
                  <a:cubicBezTo>
                    <a:pt x="241858" y="219418"/>
                    <a:pt x="240538" y="220739"/>
                    <a:pt x="239141" y="222136"/>
                  </a:cubicBezTo>
                  <a:lnTo>
                    <a:pt x="239115" y="222161"/>
                  </a:lnTo>
                  <a:cubicBezTo>
                    <a:pt x="239141" y="237211"/>
                    <a:pt x="239141" y="283337"/>
                    <a:pt x="239128" y="298196"/>
                  </a:cubicBezTo>
                  <a:lnTo>
                    <a:pt x="239128" y="308661"/>
                  </a:lnTo>
                  <a:cubicBezTo>
                    <a:pt x="239128" y="314833"/>
                    <a:pt x="235877" y="318097"/>
                    <a:pt x="229730" y="318097"/>
                  </a:cubicBezTo>
                  <a:lnTo>
                    <a:pt x="220370" y="318097"/>
                  </a:lnTo>
                  <a:cubicBezTo>
                    <a:pt x="217601" y="318097"/>
                    <a:pt x="214846" y="318097"/>
                    <a:pt x="212102" y="318123"/>
                  </a:cubicBezTo>
                  <a:lnTo>
                    <a:pt x="212090" y="318123"/>
                  </a:lnTo>
                  <a:lnTo>
                    <a:pt x="211963" y="318123"/>
                  </a:lnTo>
                  <a:cubicBezTo>
                    <a:pt x="209321" y="318123"/>
                    <a:pt x="207048" y="317246"/>
                    <a:pt x="205397" y="315570"/>
                  </a:cubicBezTo>
                  <a:cubicBezTo>
                    <a:pt x="203720" y="313893"/>
                    <a:pt x="202869" y="311645"/>
                    <a:pt x="202869" y="308915"/>
                  </a:cubicBezTo>
                  <a:cubicBezTo>
                    <a:pt x="202908" y="301422"/>
                    <a:pt x="202908" y="293942"/>
                    <a:pt x="202895" y="286461"/>
                  </a:cubicBezTo>
                  <a:lnTo>
                    <a:pt x="202895" y="248158"/>
                  </a:lnTo>
                  <a:cubicBezTo>
                    <a:pt x="202895" y="245529"/>
                    <a:pt x="202908" y="242913"/>
                    <a:pt x="202920" y="240297"/>
                  </a:cubicBezTo>
                  <a:cubicBezTo>
                    <a:pt x="202958" y="234201"/>
                    <a:pt x="202984" y="228283"/>
                    <a:pt x="202844" y="222453"/>
                  </a:cubicBezTo>
                  <a:cubicBezTo>
                    <a:pt x="202641" y="213627"/>
                    <a:pt x="205511" y="205804"/>
                    <a:pt x="211632" y="198603"/>
                  </a:cubicBezTo>
                  <a:cubicBezTo>
                    <a:pt x="217424" y="191783"/>
                    <a:pt x="224853" y="186093"/>
                    <a:pt x="235026" y="180670"/>
                  </a:cubicBezTo>
                  <a:cubicBezTo>
                    <a:pt x="250507" y="172428"/>
                    <a:pt x="267297" y="167246"/>
                    <a:pt x="284924" y="165240"/>
                  </a:cubicBezTo>
                  <a:cubicBezTo>
                    <a:pt x="287680" y="164935"/>
                    <a:pt x="290487" y="164846"/>
                    <a:pt x="293281" y="164770"/>
                  </a:cubicBezTo>
                  <a:close/>
                  <a:moveTo>
                    <a:pt x="295946" y="164631"/>
                  </a:moveTo>
                  <a:cubicBezTo>
                    <a:pt x="307516" y="164631"/>
                    <a:pt x="319581" y="166600"/>
                    <a:pt x="332839" y="170638"/>
                  </a:cubicBezTo>
                  <a:cubicBezTo>
                    <a:pt x="346771" y="174905"/>
                    <a:pt x="358392" y="180404"/>
                    <a:pt x="368349" y="187440"/>
                  </a:cubicBezTo>
                  <a:cubicBezTo>
                    <a:pt x="376540" y="193231"/>
                    <a:pt x="382077" y="199099"/>
                    <a:pt x="385773" y="205919"/>
                  </a:cubicBezTo>
                  <a:cubicBezTo>
                    <a:pt x="388300" y="210592"/>
                    <a:pt x="389558" y="215634"/>
                    <a:pt x="389558" y="220905"/>
                  </a:cubicBezTo>
                  <a:cubicBezTo>
                    <a:pt x="389545" y="233020"/>
                    <a:pt x="389545" y="308674"/>
                    <a:pt x="389545" y="308674"/>
                  </a:cubicBezTo>
                  <a:cubicBezTo>
                    <a:pt x="389545" y="314834"/>
                    <a:pt x="386306" y="318085"/>
                    <a:pt x="380172" y="318098"/>
                  </a:cubicBezTo>
                  <a:lnTo>
                    <a:pt x="362875" y="318098"/>
                  </a:lnTo>
                  <a:cubicBezTo>
                    <a:pt x="356639" y="318085"/>
                    <a:pt x="353350" y="314809"/>
                    <a:pt x="353350" y="308624"/>
                  </a:cubicBezTo>
                  <a:lnTo>
                    <a:pt x="353350" y="295301"/>
                  </a:lnTo>
                  <a:cubicBezTo>
                    <a:pt x="353325" y="281496"/>
                    <a:pt x="353325" y="236450"/>
                    <a:pt x="353388" y="222645"/>
                  </a:cubicBezTo>
                  <a:cubicBezTo>
                    <a:pt x="353388" y="222149"/>
                    <a:pt x="353363" y="222010"/>
                    <a:pt x="352931" y="221565"/>
                  </a:cubicBezTo>
                  <a:cubicBezTo>
                    <a:pt x="350683" y="219241"/>
                    <a:pt x="347889" y="217171"/>
                    <a:pt x="343850" y="214796"/>
                  </a:cubicBezTo>
                  <a:cubicBezTo>
                    <a:pt x="332001" y="207875"/>
                    <a:pt x="319263" y="203430"/>
                    <a:pt x="305979" y="201575"/>
                  </a:cubicBezTo>
                  <a:cubicBezTo>
                    <a:pt x="302791" y="201131"/>
                    <a:pt x="299515" y="200915"/>
                    <a:pt x="296238" y="200915"/>
                  </a:cubicBezTo>
                  <a:lnTo>
                    <a:pt x="293281" y="201156"/>
                  </a:lnTo>
                  <a:lnTo>
                    <a:pt x="293281" y="164771"/>
                  </a:lnTo>
                  <a:close/>
                  <a:moveTo>
                    <a:pt x="297575" y="36231"/>
                  </a:moveTo>
                  <a:cubicBezTo>
                    <a:pt x="296241" y="36231"/>
                    <a:pt x="294870" y="36307"/>
                    <a:pt x="293485" y="36485"/>
                  </a:cubicBezTo>
                  <a:cubicBezTo>
                    <a:pt x="286234" y="37323"/>
                    <a:pt x="280290" y="40270"/>
                    <a:pt x="275782" y="45197"/>
                  </a:cubicBezTo>
                  <a:cubicBezTo>
                    <a:pt x="273330" y="47877"/>
                    <a:pt x="272226" y="50658"/>
                    <a:pt x="272314" y="53909"/>
                  </a:cubicBezTo>
                  <a:cubicBezTo>
                    <a:pt x="272403" y="56754"/>
                    <a:pt x="272378" y="59574"/>
                    <a:pt x="272365" y="62418"/>
                  </a:cubicBezTo>
                  <a:lnTo>
                    <a:pt x="272353" y="66355"/>
                  </a:lnTo>
                  <a:lnTo>
                    <a:pt x="272365" y="70000"/>
                  </a:lnTo>
                  <a:cubicBezTo>
                    <a:pt x="272403" y="72858"/>
                    <a:pt x="272429" y="88453"/>
                    <a:pt x="272314" y="91311"/>
                  </a:cubicBezTo>
                  <a:cubicBezTo>
                    <a:pt x="272175" y="95286"/>
                    <a:pt x="273584" y="98448"/>
                    <a:pt x="276937" y="101611"/>
                  </a:cubicBezTo>
                  <a:cubicBezTo>
                    <a:pt x="282233" y="106614"/>
                    <a:pt x="289447" y="109370"/>
                    <a:pt x="297219" y="109370"/>
                  </a:cubicBezTo>
                  <a:cubicBezTo>
                    <a:pt x="304687" y="109370"/>
                    <a:pt x="311672" y="106792"/>
                    <a:pt x="316891" y="102131"/>
                  </a:cubicBezTo>
                  <a:cubicBezTo>
                    <a:pt x="320600" y="98804"/>
                    <a:pt x="322200" y="95350"/>
                    <a:pt x="322073" y="90917"/>
                  </a:cubicBezTo>
                  <a:cubicBezTo>
                    <a:pt x="321921" y="85164"/>
                    <a:pt x="321946" y="66597"/>
                    <a:pt x="321984" y="60971"/>
                  </a:cubicBezTo>
                  <a:cubicBezTo>
                    <a:pt x="321997" y="58393"/>
                    <a:pt x="322010" y="55827"/>
                    <a:pt x="322010" y="53249"/>
                  </a:cubicBezTo>
                  <a:cubicBezTo>
                    <a:pt x="322010" y="52805"/>
                    <a:pt x="321997" y="52385"/>
                    <a:pt x="321933" y="51966"/>
                  </a:cubicBezTo>
                  <a:cubicBezTo>
                    <a:pt x="321527" y="48779"/>
                    <a:pt x="319787" y="45934"/>
                    <a:pt x="316650" y="43305"/>
                  </a:cubicBezTo>
                  <a:cubicBezTo>
                    <a:pt x="311075" y="38606"/>
                    <a:pt x="304661" y="36231"/>
                    <a:pt x="297575" y="36231"/>
                  </a:cubicBezTo>
                  <a:close/>
                  <a:moveTo>
                    <a:pt x="297674" y="0"/>
                  </a:moveTo>
                  <a:cubicBezTo>
                    <a:pt x="313626" y="0"/>
                    <a:pt x="327888" y="5220"/>
                    <a:pt x="340054" y="15532"/>
                  </a:cubicBezTo>
                  <a:cubicBezTo>
                    <a:pt x="350456" y="24333"/>
                    <a:pt x="356475" y="35166"/>
                    <a:pt x="357949" y="47752"/>
                  </a:cubicBezTo>
                  <a:cubicBezTo>
                    <a:pt x="358253" y="50368"/>
                    <a:pt x="358241" y="52883"/>
                    <a:pt x="358241" y="55118"/>
                  </a:cubicBezTo>
                  <a:lnTo>
                    <a:pt x="358241" y="57239"/>
                  </a:lnTo>
                  <a:cubicBezTo>
                    <a:pt x="358266" y="59385"/>
                    <a:pt x="358253" y="61531"/>
                    <a:pt x="358253" y="63690"/>
                  </a:cubicBezTo>
                  <a:lnTo>
                    <a:pt x="358241" y="70536"/>
                  </a:lnTo>
                  <a:cubicBezTo>
                    <a:pt x="358228" y="73457"/>
                    <a:pt x="358228" y="89116"/>
                    <a:pt x="358253" y="92037"/>
                  </a:cubicBezTo>
                  <a:cubicBezTo>
                    <a:pt x="358393" y="103467"/>
                    <a:pt x="354570" y="113919"/>
                    <a:pt x="346925" y="123076"/>
                  </a:cubicBezTo>
                  <a:cubicBezTo>
                    <a:pt x="336587" y="135458"/>
                    <a:pt x="322833" y="142837"/>
                    <a:pt x="306044" y="145021"/>
                  </a:cubicBezTo>
                  <a:cubicBezTo>
                    <a:pt x="302818" y="145440"/>
                    <a:pt x="299643" y="145656"/>
                    <a:pt x="296557" y="145656"/>
                  </a:cubicBezTo>
                  <a:cubicBezTo>
                    <a:pt x="282447" y="145656"/>
                    <a:pt x="269391" y="141351"/>
                    <a:pt x="257771" y="132867"/>
                  </a:cubicBezTo>
                  <a:cubicBezTo>
                    <a:pt x="246849" y="124866"/>
                    <a:pt x="239927" y="114668"/>
                    <a:pt x="237197" y="102489"/>
                  </a:cubicBezTo>
                  <a:cubicBezTo>
                    <a:pt x="236498" y="99441"/>
                    <a:pt x="236143" y="96202"/>
                    <a:pt x="236092" y="92900"/>
                  </a:cubicBezTo>
                  <a:cubicBezTo>
                    <a:pt x="236029" y="88316"/>
                    <a:pt x="236041" y="70980"/>
                    <a:pt x="236041" y="66396"/>
                  </a:cubicBezTo>
                  <a:cubicBezTo>
                    <a:pt x="236054" y="62065"/>
                    <a:pt x="236054" y="58166"/>
                    <a:pt x="236029" y="54254"/>
                  </a:cubicBezTo>
                  <a:cubicBezTo>
                    <a:pt x="235927" y="40881"/>
                    <a:pt x="240766" y="29070"/>
                    <a:pt x="250430" y="19190"/>
                  </a:cubicBezTo>
                  <a:cubicBezTo>
                    <a:pt x="261327" y="8026"/>
                    <a:pt x="275030" y="1664"/>
                    <a:pt x="291159" y="279"/>
                  </a:cubicBezTo>
                  <a:cubicBezTo>
                    <a:pt x="293344" y="102"/>
                    <a:pt x="295541" y="0"/>
                    <a:pt x="297674" y="0"/>
                  </a:cubicBez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spTree>
    <p:extLst>
      <p:ext uri="{BB962C8B-B14F-4D97-AF65-F5344CB8AC3E}">
        <p14:creationId xmlns:p14="http://schemas.microsoft.com/office/powerpoint/2010/main" val="349549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Oval 36">
            <a:extLst>
              <a:ext uri="{FF2B5EF4-FFF2-40B4-BE49-F238E27FC236}">
                <a16:creationId xmlns:a16="http://schemas.microsoft.com/office/drawing/2014/main" xmlns="" id="{438F750B-D3DF-F341-956A-F0D2E466E4C3}"/>
              </a:ext>
            </a:extLst>
          </p:cNvPr>
          <p:cNvSpPr/>
          <p:nvPr/>
        </p:nvSpPr>
        <p:spPr>
          <a:xfrm>
            <a:off x="2605351" y="3350442"/>
            <a:ext cx="400562" cy="400562"/>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43" name="Oval 42">
            <a:extLst>
              <a:ext uri="{FF2B5EF4-FFF2-40B4-BE49-F238E27FC236}">
                <a16:creationId xmlns:a16="http://schemas.microsoft.com/office/drawing/2014/main" xmlns="" id="{16A41151-5EB0-2D43-A9FB-2875B3DF567C}"/>
              </a:ext>
            </a:extLst>
          </p:cNvPr>
          <p:cNvSpPr/>
          <p:nvPr/>
        </p:nvSpPr>
        <p:spPr>
          <a:xfrm>
            <a:off x="11252962" y="3350442"/>
            <a:ext cx="400562" cy="400562"/>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00" dirty="0" err="1">
              <a:latin typeface="Arial" panose="020B0604020202020204" pitchFamily="34" charset="0"/>
            </a:endParaRPr>
          </a:p>
        </p:txBody>
      </p:sp>
      <p:sp>
        <p:nvSpPr>
          <p:cNvPr id="2" name="Title 1">
            <a:extLst>
              <a:ext uri="{FF2B5EF4-FFF2-40B4-BE49-F238E27FC236}">
                <a16:creationId xmlns:a16="http://schemas.microsoft.com/office/drawing/2014/main" xmlns="" id="{E202C48E-DB53-C94E-B800-E05844FB065D}"/>
              </a:ext>
            </a:extLst>
          </p:cNvPr>
          <p:cNvSpPr>
            <a:spLocks noGrp="1"/>
          </p:cNvSpPr>
          <p:nvPr>
            <p:ph type="title"/>
          </p:nvPr>
        </p:nvSpPr>
        <p:spPr/>
        <p:txBody>
          <a:bodyPr/>
          <a:lstStyle/>
          <a:p>
            <a:r>
              <a:rPr lang="en-US" dirty="0"/>
              <a:t>American Express Business Value</a:t>
            </a:r>
          </a:p>
        </p:txBody>
      </p:sp>
      <p:sp>
        <p:nvSpPr>
          <p:cNvPr id="4" name="Text Placeholder 3">
            <a:extLst>
              <a:ext uri="{FF2B5EF4-FFF2-40B4-BE49-F238E27FC236}">
                <a16:creationId xmlns:a16="http://schemas.microsoft.com/office/drawing/2014/main" xmlns="" id="{3A763610-5629-E344-A39D-C137B3D8F6C1}"/>
              </a:ext>
            </a:extLst>
          </p:cNvPr>
          <p:cNvSpPr>
            <a:spLocks noGrp="1"/>
          </p:cNvSpPr>
          <p:nvPr>
            <p:ph type="body" sz="quarter" idx="13"/>
          </p:nvPr>
        </p:nvSpPr>
        <p:spPr>
          <a:xfrm>
            <a:off x="557784" y="1224810"/>
            <a:ext cx="9198641" cy="1248547"/>
          </a:xfrm>
        </p:spPr>
        <p:txBody>
          <a:bodyPr wrap="square">
            <a:spAutoFit/>
          </a:bodyPr>
          <a:lstStyle/>
          <a:p>
            <a:r>
              <a:rPr lang="en-US" sz="2200" b="1" dirty="0">
                <a:solidFill>
                  <a:schemeClr val="accent1"/>
                </a:solidFill>
                <a:latin typeface="+mj-lt"/>
              </a:rPr>
              <a:t>AMEX MOVE – A BETTER ACH</a:t>
            </a:r>
          </a:p>
          <a:p>
            <a:pPr>
              <a:lnSpc>
                <a:spcPct val="100000"/>
              </a:lnSpc>
              <a:spcBef>
                <a:spcPts val="800"/>
              </a:spcBef>
            </a:pPr>
            <a:r>
              <a:rPr lang="en-US" sz="1600" dirty="0">
                <a:solidFill>
                  <a:schemeClr val="accent5"/>
                </a:solidFill>
                <a:latin typeface="Arial" panose="020B0604020202020204" pitchFamily="34" charset="0"/>
              </a:rPr>
              <a:t>Sellers can place the “Pay With My Bank” button anywhere in their checkout funnel.  </a:t>
            </a:r>
          </a:p>
          <a:p>
            <a:pPr>
              <a:lnSpc>
                <a:spcPct val="100000"/>
              </a:lnSpc>
              <a:spcBef>
                <a:spcPts val="2000"/>
              </a:spcBef>
            </a:pPr>
            <a:r>
              <a:rPr lang="en-US" sz="1600" b="1" dirty="0">
                <a:latin typeface="Arial" panose="020B0604020202020204" pitchFamily="34" charset="0"/>
                <a:cs typeface="Arial" pitchFamily="34" charset="0"/>
              </a:rPr>
              <a:t>Example User Flow:</a:t>
            </a:r>
          </a:p>
        </p:txBody>
      </p:sp>
      <p:grpSp>
        <p:nvGrpSpPr>
          <p:cNvPr id="24" name="Group 23">
            <a:extLst>
              <a:ext uri="{FF2B5EF4-FFF2-40B4-BE49-F238E27FC236}">
                <a16:creationId xmlns:a16="http://schemas.microsoft.com/office/drawing/2014/main" xmlns="" id="{48219EB4-F2CE-8D43-B21E-0A1BEC52DA1E}"/>
              </a:ext>
            </a:extLst>
          </p:cNvPr>
          <p:cNvGrpSpPr/>
          <p:nvPr/>
        </p:nvGrpSpPr>
        <p:grpSpPr>
          <a:xfrm>
            <a:off x="3473084" y="2192072"/>
            <a:ext cx="7316836" cy="952491"/>
            <a:chOff x="6098007" y="1433141"/>
            <a:chExt cx="7316836" cy="952491"/>
          </a:xfrm>
        </p:grpSpPr>
        <p:sp>
          <p:nvSpPr>
            <p:cNvPr id="9" name="TextBox 8">
              <a:extLst>
                <a:ext uri="{FF2B5EF4-FFF2-40B4-BE49-F238E27FC236}">
                  <a16:creationId xmlns:a16="http://schemas.microsoft.com/office/drawing/2014/main" xmlns="" id="{8A66DD04-3152-C241-AE6A-E6631B8579D5}"/>
                </a:ext>
              </a:extLst>
            </p:cNvPr>
            <p:cNvSpPr txBox="1"/>
            <p:nvPr/>
          </p:nvSpPr>
          <p:spPr>
            <a:xfrm>
              <a:off x="6098007" y="2219433"/>
              <a:ext cx="7316836" cy="166199"/>
            </a:xfrm>
            <a:prstGeom prst="rect">
              <a:avLst/>
            </a:prstGeom>
          </p:spPr>
          <p:txBody>
            <a:bodyPr wrap="square" lIns="0" tIns="0" rIns="0" bIns="0" rtlCol="0">
              <a:spAutoFit/>
            </a:bodyPr>
            <a:lstStyle/>
            <a:p>
              <a:pPr algn="ctr">
                <a:lnSpc>
                  <a:spcPct val="90000"/>
                </a:lnSpc>
                <a:spcBef>
                  <a:spcPts val="600"/>
                </a:spcBef>
              </a:pPr>
              <a:r>
                <a:rPr lang="en-US" sz="1200" dirty="0">
                  <a:solidFill>
                    <a:schemeClr val="accent5"/>
                  </a:solidFill>
                  <a:latin typeface="Arial" panose="020B0604020202020204" pitchFamily="34" charset="0"/>
                </a:rPr>
                <a:t>Instantly pay with your U.S. bank account. This is a secured technology by American Express.</a:t>
              </a:r>
            </a:p>
          </p:txBody>
        </p:sp>
        <p:sp>
          <p:nvSpPr>
            <p:cNvPr id="23" name="Rounded Rectangle 22">
              <a:extLst>
                <a:ext uri="{FF2B5EF4-FFF2-40B4-BE49-F238E27FC236}">
                  <a16:creationId xmlns:a16="http://schemas.microsoft.com/office/drawing/2014/main" xmlns="" id="{8203A5BD-9D82-5A42-8120-D24E4ACBA516}"/>
                </a:ext>
              </a:extLst>
            </p:cNvPr>
            <p:cNvSpPr/>
            <p:nvPr/>
          </p:nvSpPr>
          <p:spPr>
            <a:xfrm>
              <a:off x="8354707" y="1433141"/>
              <a:ext cx="2803437" cy="61341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atin typeface="Arial" panose="020B0604020202020204" pitchFamily="34" charset="0"/>
                </a:rPr>
                <a:t>PAY WITH MY BANK</a:t>
              </a:r>
            </a:p>
          </p:txBody>
        </p:sp>
      </p:grpSp>
      <p:grpSp>
        <p:nvGrpSpPr>
          <p:cNvPr id="34" name="Group 33">
            <a:extLst>
              <a:ext uri="{FF2B5EF4-FFF2-40B4-BE49-F238E27FC236}">
                <a16:creationId xmlns:a16="http://schemas.microsoft.com/office/drawing/2014/main" xmlns="" id="{FE53A15C-53EC-FE4F-9281-7F68B35B824F}"/>
              </a:ext>
            </a:extLst>
          </p:cNvPr>
          <p:cNvGrpSpPr/>
          <p:nvPr/>
        </p:nvGrpSpPr>
        <p:grpSpPr>
          <a:xfrm>
            <a:off x="1995735" y="3539180"/>
            <a:ext cx="10763872" cy="3227380"/>
            <a:chOff x="959415" y="3608849"/>
            <a:chExt cx="10763872" cy="3227380"/>
          </a:xfrm>
        </p:grpSpPr>
        <p:grpSp>
          <p:nvGrpSpPr>
            <p:cNvPr id="26" name="Group 25">
              <a:extLst>
                <a:ext uri="{FF2B5EF4-FFF2-40B4-BE49-F238E27FC236}">
                  <a16:creationId xmlns:a16="http://schemas.microsoft.com/office/drawing/2014/main" xmlns="" id="{FAB15D4B-B6AE-1C40-91DF-5E7E978AB651}"/>
                </a:ext>
              </a:extLst>
            </p:cNvPr>
            <p:cNvGrpSpPr/>
            <p:nvPr/>
          </p:nvGrpSpPr>
          <p:grpSpPr>
            <a:xfrm>
              <a:off x="959415" y="3608849"/>
              <a:ext cx="1776548" cy="3227380"/>
              <a:chOff x="3152503" y="3608849"/>
              <a:chExt cx="1776548" cy="3227380"/>
            </a:xfrm>
          </p:grpSpPr>
          <p:pic>
            <p:nvPicPr>
              <p:cNvPr id="18" name="Picture 17">
                <a:extLst>
                  <a:ext uri="{FF2B5EF4-FFF2-40B4-BE49-F238E27FC236}">
                    <a16:creationId xmlns:a16="http://schemas.microsoft.com/office/drawing/2014/main" xmlns="" id="{E4B6B744-A43B-A844-BE4C-112EFB4E409B}"/>
                  </a:ext>
                </a:extLst>
              </p:cNvPr>
              <p:cNvPicPr>
                <a:picLocks noChangeAspect="1"/>
              </p:cNvPicPr>
              <p:nvPr/>
            </p:nvPicPr>
            <p:blipFill rotWithShape="1">
              <a:blip r:embed="rId3"/>
              <a:srcRect l="2209" t="19140" r="77699" b="4383"/>
              <a:stretch/>
            </p:blipFill>
            <p:spPr>
              <a:xfrm>
                <a:off x="3152503" y="4232366"/>
                <a:ext cx="1619794" cy="2603863"/>
              </a:xfrm>
              <a:prstGeom prst="rect">
                <a:avLst/>
              </a:prstGeom>
              <a:solidFill>
                <a:schemeClr val="bg1"/>
              </a:solidFill>
              <a:ln w="12700">
                <a:solidFill>
                  <a:schemeClr val="accent5"/>
                </a:solidFill>
              </a:ln>
              <a:effectLst>
                <a:outerShdw blurRad="76200" dist="63500" dir="2700000" algn="tl" rotWithShape="0">
                  <a:prstClr val="black">
                    <a:alpha val="40000"/>
                  </a:prstClr>
                </a:outerShdw>
              </a:effectLst>
            </p:spPr>
          </p:pic>
          <p:grpSp>
            <p:nvGrpSpPr>
              <p:cNvPr id="22" name="Group 21">
                <a:extLst>
                  <a:ext uri="{FF2B5EF4-FFF2-40B4-BE49-F238E27FC236}">
                    <a16:creationId xmlns:a16="http://schemas.microsoft.com/office/drawing/2014/main" xmlns="" id="{9E121D8F-5FCB-D44F-B57E-759C85868D99}"/>
                  </a:ext>
                </a:extLst>
              </p:cNvPr>
              <p:cNvGrpSpPr/>
              <p:nvPr/>
            </p:nvGrpSpPr>
            <p:grpSpPr>
              <a:xfrm>
                <a:off x="3152503" y="3608849"/>
                <a:ext cx="1776548" cy="374468"/>
                <a:chOff x="409303" y="2677033"/>
                <a:chExt cx="1776548" cy="374468"/>
              </a:xfrm>
            </p:grpSpPr>
            <p:sp>
              <p:nvSpPr>
                <p:cNvPr id="10" name="TextBox 9">
                  <a:extLst>
                    <a:ext uri="{FF2B5EF4-FFF2-40B4-BE49-F238E27FC236}">
                      <a16:creationId xmlns:a16="http://schemas.microsoft.com/office/drawing/2014/main" xmlns="" id="{51A9908E-6B0C-CD49-926B-6F31DBFFF81A}"/>
                    </a:ext>
                  </a:extLst>
                </p:cNvPr>
                <p:cNvSpPr txBox="1"/>
                <p:nvPr/>
              </p:nvSpPr>
              <p:spPr>
                <a:xfrm>
                  <a:off x="898362" y="2718042"/>
                  <a:ext cx="1287489" cy="304699"/>
                </a:xfrm>
                <a:prstGeom prst="rect">
                  <a:avLst/>
                </a:prstGeom>
              </p:spPr>
              <p:txBody>
                <a:bodyPr wrap="square" lIns="0" tIns="0" rIns="0" bIns="0" rtlCol="0">
                  <a:spAutoFit/>
                </a:bodyPr>
                <a:lstStyle/>
                <a:p>
                  <a:pPr algn="l">
                    <a:lnSpc>
                      <a:spcPct val="90000"/>
                    </a:lnSpc>
                    <a:spcBef>
                      <a:spcPts val="600"/>
                    </a:spcBef>
                  </a:pPr>
                  <a:r>
                    <a:rPr lang="en-US" sz="1100" dirty="0">
                      <a:solidFill>
                        <a:srgbClr val="002663"/>
                      </a:solidFill>
                      <a:latin typeface="Arial" panose="020B0604020202020204" pitchFamily="34" charset="0"/>
                    </a:rPr>
                    <a:t>User selects bank for payment</a:t>
                  </a:r>
                </a:p>
              </p:txBody>
            </p:sp>
            <p:sp>
              <p:nvSpPr>
                <p:cNvPr id="11" name="Oval 10">
                  <a:extLst>
                    <a:ext uri="{FF2B5EF4-FFF2-40B4-BE49-F238E27FC236}">
                      <a16:creationId xmlns:a16="http://schemas.microsoft.com/office/drawing/2014/main" xmlns="" id="{519B2107-8090-2A40-82D0-53B59EEDDCEE}"/>
                    </a:ext>
                  </a:extLst>
                </p:cNvPr>
                <p:cNvSpPr/>
                <p:nvPr/>
              </p:nvSpPr>
              <p:spPr>
                <a:xfrm>
                  <a:off x="409303" y="2677033"/>
                  <a:ext cx="374468" cy="37446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300" dirty="0">
                      <a:latin typeface="Arial" panose="020B0604020202020204" pitchFamily="34" charset="0"/>
                    </a:rPr>
                    <a:t>1</a:t>
                  </a:r>
                </a:p>
              </p:txBody>
            </p:sp>
          </p:grpSp>
        </p:grpSp>
        <p:grpSp>
          <p:nvGrpSpPr>
            <p:cNvPr id="30" name="Group 29">
              <a:extLst>
                <a:ext uri="{FF2B5EF4-FFF2-40B4-BE49-F238E27FC236}">
                  <a16:creationId xmlns:a16="http://schemas.microsoft.com/office/drawing/2014/main" xmlns="" id="{DF3277E5-FBD7-DF46-BE39-F0F7EC0629F8}"/>
                </a:ext>
              </a:extLst>
            </p:cNvPr>
            <p:cNvGrpSpPr/>
            <p:nvPr/>
          </p:nvGrpSpPr>
          <p:grpSpPr>
            <a:xfrm>
              <a:off x="3825956" y="3608849"/>
              <a:ext cx="2481943" cy="3227380"/>
              <a:chOff x="5426216" y="3608849"/>
              <a:chExt cx="2481943" cy="3227380"/>
            </a:xfrm>
          </p:grpSpPr>
          <p:grpSp>
            <p:nvGrpSpPr>
              <p:cNvPr id="17" name="Group 16">
                <a:extLst>
                  <a:ext uri="{FF2B5EF4-FFF2-40B4-BE49-F238E27FC236}">
                    <a16:creationId xmlns:a16="http://schemas.microsoft.com/office/drawing/2014/main" xmlns="" id="{8A041FE0-9FA9-B34C-A2CE-00932478A852}"/>
                  </a:ext>
                </a:extLst>
              </p:cNvPr>
              <p:cNvGrpSpPr/>
              <p:nvPr/>
            </p:nvGrpSpPr>
            <p:grpSpPr>
              <a:xfrm>
                <a:off x="5426216" y="3608849"/>
                <a:ext cx="2481943" cy="374468"/>
                <a:chOff x="409303" y="3156004"/>
                <a:chExt cx="2481943" cy="374468"/>
              </a:xfrm>
            </p:grpSpPr>
            <p:sp>
              <p:nvSpPr>
                <p:cNvPr id="14" name="TextBox 13">
                  <a:extLst>
                    <a:ext uri="{FF2B5EF4-FFF2-40B4-BE49-F238E27FC236}">
                      <a16:creationId xmlns:a16="http://schemas.microsoft.com/office/drawing/2014/main" xmlns="" id="{02268EDE-D59C-5240-A9C2-AE93BB6861DB}"/>
                    </a:ext>
                  </a:extLst>
                </p:cNvPr>
                <p:cNvSpPr txBox="1"/>
                <p:nvPr/>
              </p:nvSpPr>
              <p:spPr>
                <a:xfrm>
                  <a:off x="898362" y="3207506"/>
                  <a:ext cx="1992884" cy="304699"/>
                </a:xfrm>
                <a:prstGeom prst="rect">
                  <a:avLst/>
                </a:prstGeom>
              </p:spPr>
              <p:txBody>
                <a:bodyPr wrap="square" lIns="0" tIns="0" rIns="0" bIns="0" rtlCol="0">
                  <a:spAutoFit/>
                </a:bodyPr>
                <a:lstStyle/>
                <a:p>
                  <a:pPr algn="l">
                    <a:lnSpc>
                      <a:spcPct val="90000"/>
                    </a:lnSpc>
                    <a:spcBef>
                      <a:spcPts val="600"/>
                    </a:spcBef>
                  </a:pPr>
                  <a:r>
                    <a:rPr lang="en-US" sz="1100" dirty="0">
                      <a:solidFill>
                        <a:srgbClr val="002663"/>
                      </a:solidFill>
                      <a:latin typeface="Arial" panose="020B0604020202020204" pitchFamily="34" charset="0"/>
                    </a:rPr>
                    <a:t>User logs in with bank credentials for authentication</a:t>
                  </a:r>
                </a:p>
              </p:txBody>
            </p:sp>
            <p:sp>
              <p:nvSpPr>
                <p:cNvPr id="19" name="Oval 18">
                  <a:extLst>
                    <a:ext uri="{FF2B5EF4-FFF2-40B4-BE49-F238E27FC236}">
                      <a16:creationId xmlns:a16="http://schemas.microsoft.com/office/drawing/2014/main" xmlns="" id="{43DAEB1B-855B-4E4F-A1F7-196AEC126450}"/>
                    </a:ext>
                  </a:extLst>
                </p:cNvPr>
                <p:cNvSpPr/>
                <p:nvPr/>
              </p:nvSpPr>
              <p:spPr>
                <a:xfrm>
                  <a:off x="409303" y="3156004"/>
                  <a:ext cx="374468" cy="37446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300" dirty="0">
                      <a:latin typeface="Arial" panose="020B0604020202020204" pitchFamily="34" charset="0"/>
                    </a:rPr>
                    <a:t>2</a:t>
                  </a:r>
                </a:p>
              </p:txBody>
            </p:sp>
          </p:grpSp>
          <p:pic>
            <p:nvPicPr>
              <p:cNvPr id="27" name="Picture 26">
                <a:extLst>
                  <a:ext uri="{FF2B5EF4-FFF2-40B4-BE49-F238E27FC236}">
                    <a16:creationId xmlns:a16="http://schemas.microsoft.com/office/drawing/2014/main" xmlns="" id="{B451760D-1A6E-5F4B-AB81-232135380273}"/>
                  </a:ext>
                </a:extLst>
              </p:cNvPr>
              <p:cNvPicPr>
                <a:picLocks noChangeAspect="1"/>
              </p:cNvPicPr>
              <p:nvPr/>
            </p:nvPicPr>
            <p:blipFill rotWithShape="1">
              <a:blip r:embed="rId3"/>
              <a:srcRect l="26977" t="19140" r="52930" b="4383"/>
              <a:stretch/>
            </p:blipFill>
            <p:spPr>
              <a:xfrm>
                <a:off x="5428860" y="4232366"/>
                <a:ext cx="1619794" cy="2603863"/>
              </a:xfrm>
              <a:prstGeom prst="rect">
                <a:avLst/>
              </a:prstGeom>
              <a:solidFill>
                <a:schemeClr val="bg1"/>
              </a:solidFill>
              <a:ln w="12700">
                <a:solidFill>
                  <a:schemeClr val="accent5"/>
                </a:solidFill>
              </a:ln>
              <a:effectLst>
                <a:outerShdw blurRad="76200" dist="63500" dir="2700000" algn="tl" rotWithShape="0">
                  <a:prstClr val="black">
                    <a:alpha val="40000"/>
                  </a:prstClr>
                </a:outerShdw>
              </a:effectLst>
            </p:spPr>
          </p:pic>
        </p:grpSp>
        <p:grpSp>
          <p:nvGrpSpPr>
            <p:cNvPr id="31" name="Group 30">
              <a:extLst>
                <a:ext uri="{FF2B5EF4-FFF2-40B4-BE49-F238E27FC236}">
                  <a16:creationId xmlns:a16="http://schemas.microsoft.com/office/drawing/2014/main" xmlns="" id="{9ADAB09A-9F27-9340-AB81-121359F62632}"/>
                </a:ext>
              </a:extLst>
            </p:cNvPr>
            <p:cNvGrpSpPr/>
            <p:nvPr/>
          </p:nvGrpSpPr>
          <p:grpSpPr>
            <a:xfrm>
              <a:off x="6660557" y="3608849"/>
              <a:ext cx="2169813" cy="3227380"/>
              <a:chOff x="7705217" y="3608849"/>
              <a:chExt cx="2169813" cy="3227380"/>
            </a:xfrm>
          </p:grpSpPr>
          <p:grpSp>
            <p:nvGrpSpPr>
              <p:cNvPr id="13" name="Group 12">
                <a:extLst>
                  <a:ext uri="{FF2B5EF4-FFF2-40B4-BE49-F238E27FC236}">
                    <a16:creationId xmlns:a16="http://schemas.microsoft.com/office/drawing/2014/main" xmlns="" id="{9E0393FB-D629-ED49-8BBD-12492B545B20}"/>
                  </a:ext>
                </a:extLst>
              </p:cNvPr>
              <p:cNvGrpSpPr/>
              <p:nvPr/>
            </p:nvGrpSpPr>
            <p:grpSpPr>
              <a:xfrm>
                <a:off x="7705217" y="3608849"/>
                <a:ext cx="2169813" cy="374468"/>
                <a:chOff x="409303" y="3608849"/>
                <a:chExt cx="2169813" cy="374468"/>
              </a:xfrm>
            </p:grpSpPr>
            <p:sp>
              <p:nvSpPr>
                <p:cNvPr id="15" name="TextBox 14">
                  <a:extLst>
                    <a:ext uri="{FF2B5EF4-FFF2-40B4-BE49-F238E27FC236}">
                      <a16:creationId xmlns:a16="http://schemas.microsoft.com/office/drawing/2014/main" xmlns="" id="{27665F51-E7DC-A040-B264-F7D75ED288B2}"/>
                    </a:ext>
                  </a:extLst>
                </p:cNvPr>
                <p:cNvSpPr txBox="1"/>
                <p:nvPr/>
              </p:nvSpPr>
              <p:spPr>
                <a:xfrm>
                  <a:off x="898362" y="3608849"/>
                  <a:ext cx="1680754" cy="304699"/>
                </a:xfrm>
                <a:prstGeom prst="rect">
                  <a:avLst/>
                </a:prstGeom>
              </p:spPr>
              <p:txBody>
                <a:bodyPr wrap="square" lIns="0" tIns="0" rIns="0" bIns="0" rtlCol="0">
                  <a:spAutoFit/>
                </a:bodyPr>
                <a:lstStyle/>
                <a:p>
                  <a:pPr algn="l">
                    <a:lnSpc>
                      <a:spcPct val="90000"/>
                    </a:lnSpc>
                    <a:spcBef>
                      <a:spcPts val="600"/>
                    </a:spcBef>
                  </a:pPr>
                  <a:r>
                    <a:rPr lang="en-US" sz="1100" dirty="0">
                      <a:solidFill>
                        <a:srgbClr val="002663"/>
                      </a:solidFill>
                      <a:latin typeface="Arial" panose="020B0604020202020204" pitchFamily="34" charset="0"/>
                    </a:rPr>
                    <a:t>User sets payment and submits for authorization</a:t>
                  </a:r>
                </a:p>
              </p:txBody>
            </p:sp>
            <p:sp>
              <p:nvSpPr>
                <p:cNvPr id="20" name="Oval 19">
                  <a:extLst>
                    <a:ext uri="{FF2B5EF4-FFF2-40B4-BE49-F238E27FC236}">
                      <a16:creationId xmlns:a16="http://schemas.microsoft.com/office/drawing/2014/main" xmlns="" id="{FAAFBFE8-B6BE-B040-832F-316F16C4C487}"/>
                    </a:ext>
                  </a:extLst>
                </p:cNvPr>
                <p:cNvSpPr/>
                <p:nvPr/>
              </p:nvSpPr>
              <p:spPr>
                <a:xfrm>
                  <a:off x="409303" y="3608849"/>
                  <a:ext cx="374468" cy="37446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300" dirty="0">
                      <a:latin typeface="Arial" panose="020B0604020202020204" pitchFamily="34" charset="0"/>
                    </a:rPr>
                    <a:t>3</a:t>
                  </a:r>
                </a:p>
              </p:txBody>
            </p:sp>
          </p:grpSp>
          <p:pic>
            <p:nvPicPr>
              <p:cNvPr id="28" name="Picture 27">
                <a:extLst>
                  <a:ext uri="{FF2B5EF4-FFF2-40B4-BE49-F238E27FC236}">
                    <a16:creationId xmlns:a16="http://schemas.microsoft.com/office/drawing/2014/main" xmlns="" id="{73A12E41-9599-314E-8121-F7B681DB8296}"/>
                  </a:ext>
                </a:extLst>
              </p:cNvPr>
              <p:cNvPicPr>
                <a:picLocks noChangeAspect="1"/>
              </p:cNvPicPr>
              <p:nvPr/>
            </p:nvPicPr>
            <p:blipFill rotWithShape="1">
              <a:blip r:embed="rId3"/>
              <a:srcRect l="52023" t="19140" r="27128" b="4383"/>
              <a:stretch/>
            </p:blipFill>
            <p:spPr>
              <a:xfrm>
                <a:off x="7705217" y="4232366"/>
                <a:ext cx="1680754" cy="2603863"/>
              </a:xfrm>
              <a:prstGeom prst="rect">
                <a:avLst/>
              </a:prstGeom>
              <a:solidFill>
                <a:schemeClr val="bg1"/>
              </a:solidFill>
              <a:ln w="12700">
                <a:solidFill>
                  <a:schemeClr val="accent5"/>
                </a:solidFill>
              </a:ln>
              <a:effectLst>
                <a:outerShdw blurRad="76200" dist="63500" dir="2700000" algn="tl" rotWithShape="0">
                  <a:prstClr val="black">
                    <a:alpha val="40000"/>
                  </a:prstClr>
                </a:outerShdw>
              </a:effectLst>
            </p:spPr>
          </p:pic>
        </p:grpSp>
        <p:grpSp>
          <p:nvGrpSpPr>
            <p:cNvPr id="33" name="Group 32">
              <a:extLst>
                <a:ext uri="{FF2B5EF4-FFF2-40B4-BE49-F238E27FC236}">
                  <a16:creationId xmlns:a16="http://schemas.microsoft.com/office/drawing/2014/main" xmlns="" id="{E06D9540-D6B3-094F-A2DC-5A73A5FB8128}"/>
                </a:ext>
              </a:extLst>
            </p:cNvPr>
            <p:cNvGrpSpPr/>
            <p:nvPr/>
          </p:nvGrpSpPr>
          <p:grpSpPr>
            <a:xfrm>
              <a:off x="9553474" y="3608849"/>
              <a:ext cx="2169813" cy="3227380"/>
              <a:chOff x="10042533" y="3608849"/>
              <a:chExt cx="2169813" cy="3227380"/>
            </a:xfrm>
          </p:grpSpPr>
          <p:grpSp>
            <p:nvGrpSpPr>
              <p:cNvPr id="12" name="Group 11">
                <a:extLst>
                  <a:ext uri="{FF2B5EF4-FFF2-40B4-BE49-F238E27FC236}">
                    <a16:creationId xmlns:a16="http://schemas.microsoft.com/office/drawing/2014/main" xmlns="" id="{94ADA318-5069-1146-8E95-CEDC8E663F9E}"/>
                  </a:ext>
                </a:extLst>
              </p:cNvPr>
              <p:cNvGrpSpPr/>
              <p:nvPr/>
            </p:nvGrpSpPr>
            <p:grpSpPr>
              <a:xfrm>
                <a:off x="10042533" y="3608849"/>
                <a:ext cx="2169813" cy="374468"/>
                <a:chOff x="409303" y="4096529"/>
                <a:chExt cx="2169813" cy="374468"/>
              </a:xfrm>
            </p:grpSpPr>
            <p:sp>
              <p:nvSpPr>
                <p:cNvPr id="16" name="TextBox 15">
                  <a:extLst>
                    <a:ext uri="{FF2B5EF4-FFF2-40B4-BE49-F238E27FC236}">
                      <a16:creationId xmlns:a16="http://schemas.microsoft.com/office/drawing/2014/main" xmlns="" id="{3F4F358A-AA05-D04C-9DF2-AFC0DE3AF0CE}"/>
                    </a:ext>
                  </a:extLst>
                </p:cNvPr>
                <p:cNvSpPr txBox="1"/>
                <p:nvPr/>
              </p:nvSpPr>
              <p:spPr>
                <a:xfrm>
                  <a:off x="898362" y="4131413"/>
                  <a:ext cx="1680754" cy="304699"/>
                </a:xfrm>
                <a:prstGeom prst="rect">
                  <a:avLst/>
                </a:prstGeom>
              </p:spPr>
              <p:txBody>
                <a:bodyPr wrap="square" lIns="0" tIns="0" rIns="0" bIns="0" rtlCol="0">
                  <a:spAutoFit/>
                </a:bodyPr>
                <a:lstStyle/>
                <a:p>
                  <a:pPr algn="l">
                    <a:lnSpc>
                      <a:spcPct val="90000"/>
                    </a:lnSpc>
                    <a:spcBef>
                      <a:spcPts val="600"/>
                    </a:spcBef>
                  </a:pPr>
                  <a:r>
                    <a:rPr lang="en-US" sz="1100" dirty="0">
                      <a:solidFill>
                        <a:srgbClr val="002663"/>
                      </a:solidFill>
                      <a:latin typeface="Arial" panose="020B0604020202020204" pitchFamily="34" charset="0"/>
                    </a:rPr>
                    <a:t>User receives payment confirmation</a:t>
                  </a:r>
                </a:p>
              </p:txBody>
            </p:sp>
            <p:sp>
              <p:nvSpPr>
                <p:cNvPr id="21" name="Oval 20">
                  <a:extLst>
                    <a:ext uri="{FF2B5EF4-FFF2-40B4-BE49-F238E27FC236}">
                      <a16:creationId xmlns:a16="http://schemas.microsoft.com/office/drawing/2014/main" xmlns="" id="{BA86C800-E9F2-534A-B8A8-BD986D0E6C8C}"/>
                    </a:ext>
                  </a:extLst>
                </p:cNvPr>
                <p:cNvSpPr/>
                <p:nvPr/>
              </p:nvSpPr>
              <p:spPr>
                <a:xfrm>
                  <a:off x="409303" y="4096529"/>
                  <a:ext cx="374468" cy="37446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300" dirty="0">
                      <a:latin typeface="Arial" panose="020B0604020202020204" pitchFamily="34" charset="0"/>
                    </a:rPr>
                    <a:t>4</a:t>
                  </a:r>
                </a:p>
              </p:txBody>
            </p:sp>
          </p:grpSp>
          <p:pic>
            <p:nvPicPr>
              <p:cNvPr id="29" name="Picture 28">
                <a:extLst>
                  <a:ext uri="{FF2B5EF4-FFF2-40B4-BE49-F238E27FC236}">
                    <a16:creationId xmlns:a16="http://schemas.microsoft.com/office/drawing/2014/main" xmlns="" id="{38BDD7F2-6BF9-DE47-B621-F891B72DA577}"/>
                  </a:ext>
                </a:extLst>
              </p:cNvPr>
              <p:cNvPicPr>
                <a:picLocks noChangeAspect="1"/>
              </p:cNvPicPr>
              <p:nvPr/>
            </p:nvPicPr>
            <p:blipFill rotWithShape="1">
              <a:blip r:embed="rId3"/>
              <a:srcRect l="77019" t="19140" r="2889" b="4383"/>
              <a:stretch/>
            </p:blipFill>
            <p:spPr>
              <a:xfrm>
                <a:off x="10042533" y="4232366"/>
                <a:ext cx="1619795" cy="2603863"/>
              </a:xfrm>
              <a:prstGeom prst="rect">
                <a:avLst/>
              </a:prstGeom>
              <a:solidFill>
                <a:schemeClr val="bg1"/>
              </a:solidFill>
              <a:ln w="12700">
                <a:solidFill>
                  <a:schemeClr val="accent5"/>
                </a:solidFill>
              </a:ln>
              <a:effectLst>
                <a:outerShdw blurRad="76200" dist="63500" dir="2700000" algn="tl" rotWithShape="0">
                  <a:prstClr val="black">
                    <a:alpha val="40000"/>
                  </a:prstClr>
                </a:outerShdw>
              </a:effectLst>
            </p:spPr>
          </p:pic>
        </p:grpSp>
      </p:grpSp>
      <p:cxnSp>
        <p:nvCxnSpPr>
          <p:cNvPr id="36" name="Elbow Connector 35">
            <a:extLst>
              <a:ext uri="{FF2B5EF4-FFF2-40B4-BE49-F238E27FC236}">
                <a16:creationId xmlns:a16="http://schemas.microsoft.com/office/drawing/2014/main" xmlns="" id="{2BC187A6-254E-C246-BEDD-FB3F53F24B9F}"/>
              </a:ext>
            </a:extLst>
          </p:cNvPr>
          <p:cNvCxnSpPr>
            <a:cxnSpLocks/>
            <a:stCxn id="23" idx="1"/>
            <a:endCxn id="37" idx="0"/>
          </p:cNvCxnSpPr>
          <p:nvPr/>
        </p:nvCxnSpPr>
        <p:spPr>
          <a:xfrm rot="10800000" flipV="1">
            <a:off x="2805632" y="2498776"/>
            <a:ext cx="2924152" cy="851665"/>
          </a:xfrm>
          <a:prstGeom prst="bentConnector2">
            <a:avLst/>
          </a:prstGeom>
          <a:ln w="1587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40" name="Elbow Connector 39">
            <a:extLst>
              <a:ext uri="{FF2B5EF4-FFF2-40B4-BE49-F238E27FC236}">
                <a16:creationId xmlns:a16="http://schemas.microsoft.com/office/drawing/2014/main" xmlns="" id="{063986D5-B490-ED40-8295-1843CA97F693}"/>
              </a:ext>
            </a:extLst>
          </p:cNvPr>
          <p:cNvCxnSpPr>
            <a:cxnSpLocks/>
            <a:stCxn id="23" idx="3"/>
            <a:endCxn id="43" idx="0"/>
          </p:cNvCxnSpPr>
          <p:nvPr/>
        </p:nvCxnSpPr>
        <p:spPr>
          <a:xfrm>
            <a:off x="8533221" y="2498777"/>
            <a:ext cx="2920022" cy="851665"/>
          </a:xfrm>
          <a:prstGeom prst="bentConnector2">
            <a:avLst/>
          </a:prstGeom>
          <a:ln w="15875">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32" name="TextBox 31">
            <a:extLst>
              <a:ext uri="{FF2B5EF4-FFF2-40B4-BE49-F238E27FC236}">
                <a16:creationId xmlns:a16="http://schemas.microsoft.com/office/drawing/2014/main" xmlns="" id="{9C4E25D6-58BE-6E41-9F3A-0C4A324166FA}"/>
              </a:ext>
            </a:extLst>
          </p:cNvPr>
          <p:cNvSpPr txBox="1"/>
          <p:nvPr/>
        </p:nvSpPr>
        <p:spPr>
          <a:xfrm>
            <a:off x="10474036" y="-17729"/>
            <a:ext cx="3343564" cy="677108"/>
          </a:xfrm>
          <a:prstGeom prst="rect">
            <a:avLst/>
          </a:prstGeom>
          <a:solidFill>
            <a:srgbClr val="FFFF00"/>
          </a:solidFill>
        </p:spPr>
        <p:txBody>
          <a:bodyPr wrap="square" lIns="91440" tIns="91440" rIns="91440" bIns="91440" rtlCol="0">
            <a:spAutoFit/>
          </a:bodyPr>
          <a:lstStyle/>
          <a:p>
            <a:pPr>
              <a:spcBef>
                <a:spcPts val="1000"/>
              </a:spcBef>
            </a:pPr>
            <a:r>
              <a:rPr lang="en-US" sz="1600" dirty="0">
                <a:solidFill>
                  <a:srgbClr val="FF0000"/>
                </a:solidFill>
                <a:latin typeface="Arial" panose="020B0604020202020204" pitchFamily="34" charset="0"/>
                <a:cs typeface="Arial" panose="020B0604020202020204" pitchFamily="34" charset="0"/>
              </a:rPr>
              <a:t>Confirm your Partner’s eligibility </a:t>
            </a:r>
            <a:r>
              <a:rPr lang="en-US" sz="1600" b="1" dirty="0">
                <a:solidFill>
                  <a:srgbClr val="FF0000"/>
                </a:solidFill>
                <a:latin typeface="Arial" panose="020B0604020202020204" pitchFamily="34" charset="0"/>
                <a:cs typeface="Arial" panose="020B0604020202020204" pitchFamily="34" charset="0"/>
              </a:rPr>
              <a:t>BEFORE</a:t>
            </a:r>
            <a:r>
              <a:rPr lang="en-US" sz="1600" dirty="0">
                <a:solidFill>
                  <a:srgbClr val="FF0000"/>
                </a:solidFill>
                <a:latin typeface="Arial" panose="020B0604020202020204" pitchFamily="34" charset="0"/>
                <a:cs typeface="Arial" panose="020B0604020202020204" pitchFamily="34" charset="0"/>
              </a:rPr>
              <a:t> discussing this asset.</a:t>
            </a:r>
          </a:p>
        </p:txBody>
      </p:sp>
    </p:spTree>
    <p:extLst>
      <p:ext uri="{BB962C8B-B14F-4D97-AF65-F5344CB8AC3E}">
        <p14:creationId xmlns:p14="http://schemas.microsoft.com/office/powerpoint/2010/main" val="320413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5A85C76-843C-2B42-8FF0-BADA477588F4}"/>
              </a:ext>
            </a:extLst>
          </p:cNvPr>
          <p:cNvSpPr>
            <a:spLocks noGrp="1"/>
          </p:cNvSpPr>
          <p:nvPr>
            <p:ph type="title"/>
          </p:nvPr>
        </p:nvSpPr>
        <p:spPr/>
        <p:txBody>
          <a:bodyPr>
            <a:spAutoFit/>
          </a:bodyPr>
          <a:lstStyle/>
          <a:p>
            <a:r>
              <a:rPr lang="en-US" dirty="0"/>
              <a:t>American Express Global Merchant Services</a:t>
            </a:r>
          </a:p>
        </p:txBody>
      </p:sp>
      <p:sp>
        <p:nvSpPr>
          <p:cNvPr id="5" name="TextBox 4">
            <a:extLst>
              <a:ext uri="{FF2B5EF4-FFF2-40B4-BE49-F238E27FC236}">
                <a16:creationId xmlns:a16="http://schemas.microsoft.com/office/drawing/2014/main" xmlns="" id="{4068B2B9-CBA7-F146-9B22-9C9E3550A4D3}"/>
              </a:ext>
            </a:extLst>
          </p:cNvPr>
          <p:cNvSpPr txBox="1"/>
          <p:nvPr/>
        </p:nvSpPr>
        <p:spPr>
          <a:xfrm>
            <a:off x="522618" y="6340163"/>
            <a:ext cx="9370091" cy="569387"/>
          </a:xfrm>
          <a:prstGeom prst="rect">
            <a:avLst/>
          </a:prstGeom>
        </p:spPr>
        <p:txBody>
          <a:bodyPr wrap="square" lIns="0" tIns="0" rIns="0" bIns="0" rtlCol="0">
            <a:spAutoFit/>
          </a:bodyPr>
          <a:lstStyle/>
          <a:p>
            <a:pPr marL="128016" indent="-128016">
              <a:spcAft>
                <a:spcPts val="300"/>
              </a:spcAft>
            </a:pPr>
            <a:r>
              <a:rPr lang="en-US" sz="800" dirty="0">
                <a:solidFill>
                  <a:schemeClr val="accent6"/>
                </a:solidFill>
                <a:latin typeface="Arial" panose="020B0604020202020204" pitchFamily="34" charset="0"/>
                <a:ea typeface="Calibri" panose="020F0502020204030204" pitchFamily="34" charset="0"/>
                <a:cs typeface="BentonSans-Regular" panose="02000503000000020004" pitchFamily="2" charset="0"/>
              </a:rPr>
              <a:t>*	These percentages are based on comparing spending on all networks’ general-purpose credit and charge cards at merchants that accept American Express cards with total general purpose credit and charge card spending at all merchants, and are not percentages of locations accepting American Express cards.</a:t>
            </a:r>
          </a:p>
          <a:p>
            <a:pPr marL="128016" indent="-128016">
              <a:spcAft>
                <a:spcPts val="300"/>
              </a:spcAft>
            </a:pPr>
            <a:r>
              <a:rPr lang="en-US" sz="800" dirty="0">
                <a:solidFill>
                  <a:schemeClr val="accent6"/>
                </a:solidFill>
                <a:latin typeface="Arial" panose="020B0604020202020204" pitchFamily="34" charset="0"/>
                <a:ea typeface="Calibri" panose="020F0502020204030204" pitchFamily="34" charset="0"/>
                <a:cs typeface="BentonSans-Regular" panose="02000503000000020004" pitchFamily="2" charset="0"/>
              </a:rPr>
              <a:t>**	Merchants generally fund the consumer offers and are responsible to us for the cost of loyalty points; we earn revenue from operating the loyalty platform and by providing marketing support.</a:t>
            </a:r>
          </a:p>
          <a:p>
            <a:r>
              <a:rPr lang="en-US" sz="800" dirty="0">
                <a:solidFill>
                  <a:schemeClr val="accent6"/>
                </a:solidFill>
                <a:latin typeface="Arial" panose="020B0604020202020204" pitchFamily="34" charset="0"/>
                <a:ea typeface="Calibri" panose="020F0502020204030204" pitchFamily="34" charset="0"/>
                <a:cs typeface="Times New Roman" panose="02020603050405020304" pitchFamily="18" charset="0"/>
              </a:rPr>
              <a:t>American Express Annual Report 2017</a:t>
            </a:r>
          </a:p>
        </p:txBody>
      </p:sp>
      <p:sp>
        <p:nvSpPr>
          <p:cNvPr id="7" name="TextBox 6">
            <a:extLst>
              <a:ext uri="{FF2B5EF4-FFF2-40B4-BE49-F238E27FC236}">
                <a16:creationId xmlns:a16="http://schemas.microsoft.com/office/drawing/2014/main" xmlns="" id="{02065FEB-59B5-2147-A8E6-89DB045C802D}"/>
              </a:ext>
            </a:extLst>
          </p:cNvPr>
          <p:cNvSpPr txBox="1"/>
          <p:nvPr/>
        </p:nvSpPr>
        <p:spPr>
          <a:xfrm>
            <a:off x="4926777" y="1896438"/>
            <a:ext cx="7646223" cy="3462486"/>
          </a:xfrm>
          <a:prstGeom prst="rect">
            <a:avLst/>
          </a:prstGeom>
        </p:spPr>
        <p:txBody>
          <a:bodyPr wrap="square" lIns="0" tIns="0" rIns="0" bIns="0" rtlCol="0">
            <a:spAutoFit/>
          </a:bodyPr>
          <a:lstStyle/>
          <a:p>
            <a:pPr>
              <a:spcBef>
                <a:spcPts val="2400"/>
              </a:spcBef>
            </a:pPr>
            <a:r>
              <a:rPr lang="en-US" sz="1500" dirty="0">
                <a:solidFill>
                  <a:schemeClr val="tx2"/>
                </a:solidFill>
              </a:rPr>
              <a:t>Our Global Merchant Services (GMS) business </a:t>
            </a:r>
            <a:r>
              <a:rPr lang="en-US" sz="1500" b="1" dirty="0">
                <a:solidFill>
                  <a:schemeClr val="accent1"/>
                </a:solidFill>
              </a:rPr>
              <a:t>builds and maintains relationships with merchants, merchant acquirers, aggregators and processors, </a:t>
            </a:r>
            <a:r>
              <a:rPr lang="en-US" sz="1500" dirty="0">
                <a:solidFill>
                  <a:schemeClr val="tx2"/>
                </a:solidFill>
              </a:rPr>
              <a:t>and</a:t>
            </a:r>
            <a:r>
              <a:rPr lang="en-US" sz="1500" b="1" dirty="0">
                <a:solidFill>
                  <a:schemeClr val="accent1"/>
                </a:solidFill>
              </a:rPr>
              <a:t> processes card transactions and settles with merchants </a:t>
            </a:r>
            <a:r>
              <a:rPr lang="en-US" sz="1500" dirty="0">
                <a:solidFill>
                  <a:srgbClr val="002663"/>
                </a:solidFill>
              </a:rPr>
              <a:t>that choose to accept our cards for purchases. </a:t>
            </a:r>
          </a:p>
          <a:p>
            <a:pPr>
              <a:spcBef>
                <a:spcPts val="2400"/>
              </a:spcBef>
            </a:pPr>
            <a:r>
              <a:rPr lang="en-US" sz="1500" dirty="0">
                <a:solidFill>
                  <a:schemeClr val="tx2"/>
                </a:solidFill>
              </a:rPr>
              <a:t>We continue to grow merchant acceptance of American Express cards around the world. We estimate that, as of the end of 2017, </a:t>
            </a:r>
            <a:r>
              <a:rPr lang="en-US" sz="1500" b="1" dirty="0">
                <a:solidFill>
                  <a:schemeClr val="accent1"/>
                </a:solidFill>
              </a:rPr>
              <a:t>our merchant network in the United States could accommodate nearly 95 percent of general-purpose card spending</a:t>
            </a:r>
            <a:r>
              <a:rPr lang="en-US" sz="1500" dirty="0">
                <a:solidFill>
                  <a:schemeClr val="tx2"/>
                </a:solidFill>
              </a:rPr>
              <a:t>. </a:t>
            </a:r>
          </a:p>
          <a:p>
            <a:pPr>
              <a:spcBef>
                <a:spcPts val="2400"/>
              </a:spcBef>
            </a:pPr>
            <a:r>
              <a:rPr lang="en-US" sz="1500" dirty="0">
                <a:solidFill>
                  <a:schemeClr val="tx2"/>
                </a:solidFill>
              </a:rPr>
              <a:t>We estimate that our </a:t>
            </a:r>
            <a:r>
              <a:rPr lang="en-US" sz="1500" b="1" dirty="0">
                <a:solidFill>
                  <a:schemeClr val="accent1"/>
                </a:solidFill>
              </a:rPr>
              <a:t>international merchant network as a whole could accommodate more than 80 percent of general-purpose card spending</a:t>
            </a:r>
            <a:r>
              <a:rPr lang="en-US" sz="1500" dirty="0">
                <a:solidFill>
                  <a:schemeClr val="tx2"/>
                </a:solidFill>
              </a:rPr>
              <a:t>.*</a:t>
            </a:r>
          </a:p>
          <a:p>
            <a:pPr>
              <a:spcBef>
                <a:spcPts val="2400"/>
              </a:spcBef>
            </a:pPr>
            <a:r>
              <a:rPr lang="en-US" sz="1500" dirty="0">
                <a:solidFill>
                  <a:schemeClr val="tx2"/>
                </a:solidFill>
              </a:rPr>
              <a:t>GMS also </a:t>
            </a:r>
            <a:r>
              <a:rPr lang="en-US" sz="1500" b="1" dirty="0">
                <a:solidFill>
                  <a:schemeClr val="accent1"/>
                </a:solidFill>
              </a:rPr>
              <a:t>builds loyalty coalition programs that enable consumers to earn rewards points </a:t>
            </a:r>
            <a:r>
              <a:rPr lang="en-US" sz="1500" dirty="0">
                <a:solidFill>
                  <a:schemeClr val="tx2"/>
                </a:solidFill>
              </a:rPr>
              <a:t>and use them to save on purchases from a variety of participating merchants through multi-category rewards platforms. **</a:t>
            </a:r>
          </a:p>
        </p:txBody>
      </p:sp>
      <p:pic>
        <p:nvPicPr>
          <p:cNvPr id="10" name="Picture 9">
            <a:extLst>
              <a:ext uri="{FF2B5EF4-FFF2-40B4-BE49-F238E27FC236}">
                <a16:creationId xmlns:a16="http://schemas.microsoft.com/office/drawing/2014/main" xmlns="" id="{62A053D3-C831-7449-B0F2-ECE5C12D9C2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2618" y="2206161"/>
            <a:ext cx="3685702" cy="2705773"/>
          </a:xfrm>
          <a:prstGeom prst="rect">
            <a:avLst/>
          </a:prstGeom>
        </p:spPr>
      </p:pic>
    </p:spTree>
    <p:extLst>
      <p:ext uri="{BB962C8B-B14F-4D97-AF65-F5344CB8AC3E}">
        <p14:creationId xmlns:p14="http://schemas.microsoft.com/office/powerpoint/2010/main" val="863750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5A85C76-843C-2B42-8FF0-BADA477588F4}"/>
              </a:ext>
            </a:extLst>
          </p:cNvPr>
          <p:cNvSpPr>
            <a:spLocks noGrp="1"/>
          </p:cNvSpPr>
          <p:nvPr>
            <p:ph type="title"/>
          </p:nvPr>
        </p:nvSpPr>
        <p:spPr/>
        <p:txBody>
          <a:bodyPr>
            <a:spAutoFit/>
          </a:bodyPr>
          <a:lstStyle/>
          <a:p>
            <a:r>
              <a:rPr lang="en-US" dirty="0"/>
              <a:t>Card Member Messaging</a:t>
            </a:r>
          </a:p>
        </p:txBody>
      </p:sp>
      <p:sp>
        <p:nvSpPr>
          <p:cNvPr id="3" name="Content Placeholder 2">
            <a:extLst>
              <a:ext uri="{FF2B5EF4-FFF2-40B4-BE49-F238E27FC236}">
                <a16:creationId xmlns:a16="http://schemas.microsoft.com/office/drawing/2014/main" xmlns="" id="{8FF756F4-82DF-4942-B229-8B301738D041}"/>
              </a:ext>
            </a:extLst>
          </p:cNvPr>
          <p:cNvSpPr>
            <a:spLocks noGrp="1"/>
          </p:cNvSpPr>
          <p:nvPr>
            <p:ph idx="12"/>
          </p:nvPr>
        </p:nvSpPr>
        <p:spPr/>
        <p:txBody>
          <a:bodyPr wrap="square">
            <a:spAutoFit/>
          </a:bodyPr>
          <a:lstStyle/>
          <a:p>
            <a:r>
              <a:rPr lang="en-US" dirty="0"/>
              <a:t>Industry claims being tested across Consumer channels to drive perceptions of coverage and usage. </a:t>
            </a:r>
          </a:p>
        </p:txBody>
      </p:sp>
      <p:sp>
        <p:nvSpPr>
          <p:cNvPr id="4" name="TextBox 3">
            <a:extLst>
              <a:ext uri="{FF2B5EF4-FFF2-40B4-BE49-F238E27FC236}">
                <a16:creationId xmlns:a16="http://schemas.microsoft.com/office/drawing/2014/main" xmlns="" id="{1067CE20-AD0C-4940-ACB7-0D089429EBDE}"/>
              </a:ext>
            </a:extLst>
          </p:cNvPr>
          <p:cNvSpPr txBox="1"/>
          <p:nvPr/>
        </p:nvSpPr>
        <p:spPr>
          <a:xfrm>
            <a:off x="560718" y="2597644"/>
            <a:ext cx="3364738" cy="2728952"/>
          </a:xfrm>
          <a:prstGeom prst="rect">
            <a:avLst/>
          </a:prstGeom>
        </p:spPr>
        <p:txBody>
          <a:bodyPr wrap="square" lIns="0" tIns="0" rIns="0" bIns="0" rtlCol="0">
            <a:spAutoFit/>
          </a:bodyPr>
          <a:lstStyle/>
          <a:p>
            <a:pPr marL="201168" indent="-201168">
              <a:spcBef>
                <a:spcPts val="1400"/>
              </a:spcBef>
              <a:buFont typeface="Arial" panose="020B0604020202020204" pitchFamily="34" charset="0"/>
              <a:buChar char="•"/>
            </a:pPr>
            <a:r>
              <a:rPr lang="en-US" sz="1400" dirty="0">
                <a:solidFill>
                  <a:srgbClr val="002663"/>
                </a:solidFill>
              </a:rPr>
              <a:t>From the post office to the DMV, using your American Express</a:t>
            </a:r>
            <a:r>
              <a:rPr lang="en-US" sz="1400" baseline="30000" dirty="0">
                <a:solidFill>
                  <a:srgbClr val="002663"/>
                </a:solidFill>
              </a:rPr>
              <a:t>®</a:t>
            </a:r>
            <a:r>
              <a:rPr lang="en-US" sz="1400" dirty="0">
                <a:solidFill>
                  <a:srgbClr val="002663"/>
                </a:solidFill>
              </a:rPr>
              <a:t> Card has never been more convenient. In fact, over 1.5 million more places started accepting American Express</a:t>
            </a:r>
            <a:r>
              <a:rPr lang="en-US" sz="1400" baseline="30000" dirty="0">
                <a:solidFill>
                  <a:srgbClr val="002663"/>
                </a:solidFill>
              </a:rPr>
              <a:t>®</a:t>
            </a:r>
            <a:r>
              <a:rPr lang="en-US" sz="1400" dirty="0">
                <a:solidFill>
                  <a:srgbClr val="002663"/>
                </a:solidFill>
              </a:rPr>
              <a:t> in 2017.</a:t>
            </a:r>
          </a:p>
          <a:p>
            <a:pPr marL="201168" indent="-201168">
              <a:spcBef>
                <a:spcPts val="1400"/>
              </a:spcBef>
              <a:buFont typeface="Arial" panose="020B0604020202020204" pitchFamily="34" charset="0"/>
              <a:buChar char="•"/>
            </a:pPr>
            <a:r>
              <a:rPr lang="en-US" sz="1400" dirty="0">
                <a:solidFill>
                  <a:srgbClr val="002663"/>
                </a:solidFill>
              </a:rPr>
              <a:t>In 2017, over 6,400 government locations started accepting American Express</a:t>
            </a:r>
            <a:r>
              <a:rPr lang="en-US" sz="1400" baseline="30000" dirty="0">
                <a:solidFill>
                  <a:srgbClr val="002663"/>
                </a:solidFill>
              </a:rPr>
              <a:t>®</a:t>
            </a:r>
            <a:r>
              <a:rPr lang="en-US" sz="1400" dirty="0">
                <a:solidFill>
                  <a:srgbClr val="002663"/>
                </a:solidFill>
              </a:rPr>
              <a:t> Cards.</a:t>
            </a:r>
          </a:p>
          <a:p>
            <a:pPr marL="201168" indent="-201168">
              <a:spcBef>
                <a:spcPts val="1400"/>
              </a:spcBef>
              <a:buFont typeface="Arial" panose="020B0604020202020204" pitchFamily="34" charset="0"/>
              <a:buChar char="•"/>
            </a:pPr>
            <a:r>
              <a:rPr lang="en-US" sz="1400" dirty="0">
                <a:solidFill>
                  <a:srgbClr val="002663"/>
                </a:solidFill>
              </a:rPr>
              <a:t>From City Hall to the post office, using your American Express</a:t>
            </a:r>
            <a:r>
              <a:rPr lang="en-US" sz="1400" baseline="30000" dirty="0">
                <a:solidFill>
                  <a:srgbClr val="002663"/>
                </a:solidFill>
              </a:rPr>
              <a:t>®</a:t>
            </a:r>
            <a:r>
              <a:rPr lang="en-US" sz="1400" dirty="0">
                <a:solidFill>
                  <a:srgbClr val="002663"/>
                </a:solidFill>
              </a:rPr>
              <a:t> Card can make your errands more convenient.</a:t>
            </a:r>
          </a:p>
        </p:txBody>
      </p:sp>
      <p:sp>
        <p:nvSpPr>
          <p:cNvPr id="5" name="TextBox 4">
            <a:extLst>
              <a:ext uri="{FF2B5EF4-FFF2-40B4-BE49-F238E27FC236}">
                <a16:creationId xmlns:a16="http://schemas.microsoft.com/office/drawing/2014/main" xmlns="" id="{2A03571B-D733-B34E-8BA5-2C6FFBB205EB}"/>
              </a:ext>
            </a:extLst>
          </p:cNvPr>
          <p:cNvSpPr txBox="1"/>
          <p:nvPr/>
        </p:nvSpPr>
        <p:spPr>
          <a:xfrm>
            <a:off x="560717" y="1911788"/>
            <a:ext cx="3558701" cy="461665"/>
          </a:xfrm>
          <a:prstGeom prst="rect">
            <a:avLst/>
          </a:prstGeom>
          <a:solidFill>
            <a:schemeClr val="accent1"/>
          </a:solidFill>
        </p:spPr>
        <p:txBody>
          <a:bodyPr wrap="square" lIns="91440" tIns="91440" rIns="91440" bIns="91440" rtlCol="0">
            <a:spAutoFit/>
          </a:bodyPr>
          <a:lstStyle/>
          <a:p>
            <a:pPr algn="ctr">
              <a:lnSpc>
                <a:spcPct val="90000"/>
              </a:lnSpc>
              <a:spcBef>
                <a:spcPts val="600"/>
              </a:spcBef>
            </a:pPr>
            <a:r>
              <a:rPr lang="en-US" sz="2000" dirty="0">
                <a:solidFill>
                  <a:schemeClr val="bg1"/>
                </a:solidFill>
                <a:latin typeface="Cambria" panose="02040503050406030204" pitchFamily="18" charset="0"/>
              </a:rPr>
              <a:t>Government</a:t>
            </a:r>
          </a:p>
        </p:txBody>
      </p:sp>
      <p:sp>
        <p:nvSpPr>
          <p:cNvPr id="7" name="TextBox 6">
            <a:extLst>
              <a:ext uri="{FF2B5EF4-FFF2-40B4-BE49-F238E27FC236}">
                <a16:creationId xmlns:a16="http://schemas.microsoft.com/office/drawing/2014/main" xmlns="" id="{19DA12AC-5155-9145-946E-DCA6C974C049}"/>
              </a:ext>
            </a:extLst>
          </p:cNvPr>
          <p:cNvSpPr txBox="1"/>
          <p:nvPr/>
        </p:nvSpPr>
        <p:spPr>
          <a:xfrm>
            <a:off x="4290292" y="1911788"/>
            <a:ext cx="3737459" cy="461665"/>
          </a:xfrm>
          <a:prstGeom prst="rect">
            <a:avLst/>
          </a:prstGeom>
          <a:solidFill>
            <a:schemeClr val="accent1"/>
          </a:solidFill>
        </p:spPr>
        <p:txBody>
          <a:bodyPr wrap="square" lIns="91440" tIns="91440" rIns="91440" bIns="91440" rtlCol="0">
            <a:spAutoFit/>
          </a:bodyPr>
          <a:lstStyle/>
          <a:p>
            <a:pPr algn="ctr">
              <a:lnSpc>
                <a:spcPct val="90000"/>
              </a:lnSpc>
              <a:spcBef>
                <a:spcPts val="600"/>
              </a:spcBef>
            </a:pPr>
            <a:r>
              <a:rPr lang="en-US" sz="2000" dirty="0">
                <a:solidFill>
                  <a:schemeClr val="bg1"/>
                </a:solidFill>
                <a:latin typeface="Cambria" panose="02040503050406030204" pitchFamily="18" charset="0"/>
              </a:rPr>
              <a:t>Bill Payment</a:t>
            </a:r>
          </a:p>
        </p:txBody>
      </p:sp>
      <p:sp>
        <p:nvSpPr>
          <p:cNvPr id="8" name="TextBox 7">
            <a:extLst>
              <a:ext uri="{FF2B5EF4-FFF2-40B4-BE49-F238E27FC236}">
                <a16:creationId xmlns:a16="http://schemas.microsoft.com/office/drawing/2014/main" xmlns="" id="{AB80BE00-5DE6-984C-A614-8391E58A8909}"/>
              </a:ext>
            </a:extLst>
          </p:cNvPr>
          <p:cNvSpPr txBox="1"/>
          <p:nvPr/>
        </p:nvSpPr>
        <p:spPr>
          <a:xfrm>
            <a:off x="8198625" y="1911788"/>
            <a:ext cx="5058259" cy="461665"/>
          </a:xfrm>
          <a:prstGeom prst="rect">
            <a:avLst/>
          </a:prstGeom>
          <a:solidFill>
            <a:schemeClr val="accent1"/>
          </a:solidFill>
        </p:spPr>
        <p:txBody>
          <a:bodyPr wrap="square" lIns="91440" tIns="91440" rIns="91440" bIns="91440" rtlCol="0">
            <a:spAutoFit/>
          </a:bodyPr>
          <a:lstStyle/>
          <a:p>
            <a:pPr algn="ctr">
              <a:lnSpc>
                <a:spcPct val="90000"/>
              </a:lnSpc>
              <a:spcBef>
                <a:spcPts val="600"/>
              </a:spcBef>
            </a:pPr>
            <a:r>
              <a:rPr lang="en-US" sz="2000" dirty="0">
                <a:solidFill>
                  <a:schemeClr val="bg1"/>
                </a:solidFill>
                <a:latin typeface="Cambria" panose="02040503050406030204" pitchFamily="18" charset="0"/>
              </a:rPr>
              <a:t>Education</a:t>
            </a:r>
          </a:p>
        </p:txBody>
      </p:sp>
      <p:sp>
        <p:nvSpPr>
          <p:cNvPr id="9" name="TextBox 8">
            <a:extLst>
              <a:ext uri="{FF2B5EF4-FFF2-40B4-BE49-F238E27FC236}">
                <a16:creationId xmlns:a16="http://schemas.microsoft.com/office/drawing/2014/main" xmlns="" id="{E107A077-1857-1344-8301-A47757899742}"/>
              </a:ext>
            </a:extLst>
          </p:cNvPr>
          <p:cNvSpPr txBox="1"/>
          <p:nvPr/>
        </p:nvSpPr>
        <p:spPr>
          <a:xfrm>
            <a:off x="4290292" y="2597644"/>
            <a:ext cx="3644839" cy="3375283"/>
          </a:xfrm>
          <a:prstGeom prst="rect">
            <a:avLst/>
          </a:prstGeom>
        </p:spPr>
        <p:txBody>
          <a:bodyPr wrap="square" lIns="0" tIns="0" rIns="0" bIns="0" rtlCol="0">
            <a:spAutoFit/>
          </a:bodyPr>
          <a:lstStyle/>
          <a:p>
            <a:pPr marL="201168" indent="-201168">
              <a:spcBef>
                <a:spcPts val="1400"/>
              </a:spcBef>
              <a:buFont typeface="Arial" panose="020B0604020202020204" pitchFamily="34" charset="0"/>
              <a:buChar char="•"/>
            </a:pPr>
            <a:r>
              <a:rPr lang="en-US" sz="1400" dirty="0">
                <a:solidFill>
                  <a:srgbClr val="002663"/>
                </a:solidFill>
              </a:rPr>
              <a:t>Rent, utilities, car insurance payments. Conveniently take care of your monthly living expenses with your American Express</a:t>
            </a:r>
            <a:r>
              <a:rPr lang="en-US" sz="1400" baseline="30000" dirty="0">
                <a:solidFill>
                  <a:srgbClr val="002663"/>
                </a:solidFill>
              </a:rPr>
              <a:t>®</a:t>
            </a:r>
            <a:r>
              <a:rPr lang="en-US" sz="1400" dirty="0">
                <a:solidFill>
                  <a:srgbClr val="002663"/>
                </a:solidFill>
              </a:rPr>
              <a:t> Card.</a:t>
            </a:r>
          </a:p>
          <a:p>
            <a:pPr marL="201168" indent="-201168">
              <a:spcBef>
                <a:spcPts val="1400"/>
              </a:spcBef>
              <a:buFont typeface="Arial" panose="020B0604020202020204" pitchFamily="34" charset="0"/>
              <a:buChar char="•"/>
            </a:pPr>
            <a:r>
              <a:rPr lang="en-US" sz="1400" dirty="0">
                <a:solidFill>
                  <a:srgbClr val="002663"/>
                </a:solidFill>
              </a:rPr>
              <a:t>Taking care of your family involves paying tuition, co-pays, and insurance...and it's all more convenient now that you can use your American Express</a:t>
            </a:r>
            <a:r>
              <a:rPr lang="en-US" sz="1400" baseline="30000" dirty="0">
                <a:solidFill>
                  <a:srgbClr val="002663"/>
                </a:solidFill>
              </a:rPr>
              <a:t>®</a:t>
            </a:r>
            <a:r>
              <a:rPr lang="en-US" sz="1400" dirty="0">
                <a:solidFill>
                  <a:srgbClr val="002663"/>
                </a:solidFill>
              </a:rPr>
              <a:t> Card at more places than ever.</a:t>
            </a:r>
          </a:p>
          <a:p>
            <a:pPr marL="201168" indent="-201168">
              <a:spcBef>
                <a:spcPts val="1400"/>
              </a:spcBef>
              <a:buFont typeface="Arial" panose="020B0604020202020204" pitchFamily="34" charset="0"/>
              <a:buChar char="•"/>
            </a:pPr>
            <a:r>
              <a:rPr lang="en-US" sz="1400" dirty="0">
                <a:solidFill>
                  <a:srgbClr val="002663"/>
                </a:solidFill>
              </a:rPr>
              <a:t>From education to insurance coverage, over 1.5 million more places in the U.S. started accepting American Express</a:t>
            </a:r>
            <a:r>
              <a:rPr lang="en-US" sz="1400" baseline="30000" dirty="0">
                <a:solidFill>
                  <a:srgbClr val="002663"/>
                </a:solidFill>
              </a:rPr>
              <a:t>®</a:t>
            </a:r>
            <a:r>
              <a:rPr lang="en-US" sz="1400" dirty="0">
                <a:solidFill>
                  <a:srgbClr val="002663"/>
                </a:solidFill>
              </a:rPr>
              <a:t> Cards in 2017 in the U.S., so you can pay how you choose.</a:t>
            </a:r>
          </a:p>
        </p:txBody>
      </p:sp>
      <p:sp>
        <p:nvSpPr>
          <p:cNvPr id="10" name="TextBox 9">
            <a:extLst>
              <a:ext uri="{FF2B5EF4-FFF2-40B4-BE49-F238E27FC236}">
                <a16:creationId xmlns:a16="http://schemas.microsoft.com/office/drawing/2014/main" xmlns="" id="{D431287A-47D1-1640-BE88-58390C000826}"/>
              </a:ext>
            </a:extLst>
          </p:cNvPr>
          <p:cNvSpPr txBox="1"/>
          <p:nvPr/>
        </p:nvSpPr>
        <p:spPr>
          <a:xfrm>
            <a:off x="8198624" y="2597644"/>
            <a:ext cx="5058259" cy="3734356"/>
          </a:xfrm>
          <a:prstGeom prst="rect">
            <a:avLst/>
          </a:prstGeom>
        </p:spPr>
        <p:txBody>
          <a:bodyPr wrap="square" lIns="0" tIns="0" rIns="0" bIns="0" rtlCol="0">
            <a:spAutoFit/>
          </a:bodyPr>
          <a:lstStyle/>
          <a:p>
            <a:pPr marL="201168" indent="-201168">
              <a:spcBef>
                <a:spcPts val="1400"/>
              </a:spcBef>
              <a:buFont typeface="Arial" panose="020B0604020202020204" pitchFamily="34" charset="0"/>
              <a:buChar char="•"/>
            </a:pPr>
            <a:r>
              <a:rPr lang="en-US" sz="1400" dirty="0">
                <a:solidFill>
                  <a:srgbClr val="002663"/>
                </a:solidFill>
              </a:rPr>
              <a:t>From dance academies to driving schools, your American Express</a:t>
            </a:r>
            <a:r>
              <a:rPr lang="en-US" sz="1400" baseline="30000" dirty="0">
                <a:solidFill>
                  <a:srgbClr val="002663"/>
                </a:solidFill>
              </a:rPr>
              <a:t>®</a:t>
            </a:r>
            <a:r>
              <a:rPr lang="en-US" sz="1400" dirty="0">
                <a:solidFill>
                  <a:srgbClr val="002663"/>
                </a:solidFill>
              </a:rPr>
              <a:t> Card is now welcome at more schools than ever.</a:t>
            </a:r>
          </a:p>
          <a:p>
            <a:pPr marL="201168" indent="-201168">
              <a:spcBef>
                <a:spcPts val="1400"/>
              </a:spcBef>
              <a:buFont typeface="Arial" panose="020B0604020202020204" pitchFamily="34" charset="0"/>
              <a:buChar char="•"/>
            </a:pPr>
            <a:r>
              <a:rPr lang="en-US" sz="1400" dirty="0">
                <a:solidFill>
                  <a:srgbClr val="002663"/>
                </a:solidFill>
              </a:rPr>
              <a:t>Ballet lessons for Jessie. </a:t>
            </a:r>
            <a:r>
              <a:rPr lang="en-US" sz="1400" dirty="0">
                <a:solidFill>
                  <a:schemeClr val="accent1"/>
                </a:solidFill>
              </a:rPr>
              <a:t>✔️</a:t>
            </a:r>
            <a:r>
              <a:rPr lang="en-US" sz="1400" dirty="0">
                <a:solidFill>
                  <a:srgbClr val="002663"/>
                </a:solidFill>
              </a:rPr>
              <a:t/>
            </a:r>
            <a:br>
              <a:rPr lang="en-US" sz="1400" dirty="0">
                <a:solidFill>
                  <a:srgbClr val="002663"/>
                </a:solidFill>
              </a:rPr>
            </a:br>
            <a:r>
              <a:rPr lang="en-US" sz="1400" dirty="0">
                <a:solidFill>
                  <a:srgbClr val="002663"/>
                </a:solidFill>
              </a:rPr>
              <a:t>Karate classes for Sam. ✔️</a:t>
            </a:r>
            <a:br>
              <a:rPr lang="en-US" sz="1400" dirty="0">
                <a:solidFill>
                  <a:srgbClr val="002663"/>
                </a:solidFill>
              </a:rPr>
            </a:br>
            <a:r>
              <a:rPr lang="en-US" sz="1400" dirty="0">
                <a:solidFill>
                  <a:srgbClr val="002663"/>
                </a:solidFill>
              </a:rPr>
              <a:t>Forget writing checks — your American Express</a:t>
            </a:r>
            <a:r>
              <a:rPr lang="en-US" sz="1400" baseline="30000" dirty="0">
                <a:solidFill>
                  <a:srgbClr val="002663"/>
                </a:solidFill>
              </a:rPr>
              <a:t>®</a:t>
            </a:r>
            <a:r>
              <a:rPr lang="en-US" sz="1400" dirty="0">
                <a:solidFill>
                  <a:srgbClr val="002663"/>
                </a:solidFill>
              </a:rPr>
              <a:t> Card is accepted at more places than ever.</a:t>
            </a:r>
          </a:p>
          <a:p>
            <a:pPr marL="201168" indent="-201168">
              <a:spcBef>
                <a:spcPts val="1400"/>
              </a:spcBef>
              <a:buFont typeface="Arial" panose="020B0604020202020204" pitchFamily="34" charset="0"/>
              <a:buChar char="•"/>
            </a:pPr>
            <a:r>
              <a:rPr lang="en-US" sz="1400" dirty="0">
                <a:solidFill>
                  <a:srgbClr val="002663"/>
                </a:solidFill>
              </a:rPr>
              <a:t>From soccer to school lunches and summer camp, using your American Express</a:t>
            </a:r>
            <a:r>
              <a:rPr lang="en-US" sz="1400" baseline="30000" dirty="0">
                <a:solidFill>
                  <a:srgbClr val="002663"/>
                </a:solidFill>
              </a:rPr>
              <a:t>®</a:t>
            </a:r>
            <a:r>
              <a:rPr lang="en-US" sz="1400" dirty="0">
                <a:solidFill>
                  <a:srgbClr val="002663"/>
                </a:solidFill>
              </a:rPr>
              <a:t> Card for your kids' activities has never been easier.</a:t>
            </a:r>
          </a:p>
          <a:p>
            <a:pPr marL="201168" indent="-201168">
              <a:spcBef>
                <a:spcPts val="1400"/>
              </a:spcBef>
              <a:buFont typeface="Arial" panose="020B0604020202020204" pitchFamily="34" charset="0"/>
              <a:buChar char="•"/>
            </a:pPr>
            <a:r>
              <a:rPr lang="en-US" sz="1400" dirty="0">
                <a:solidFill>
                  <a:srgbClr val="002663"/>
                </a:solidFill>
              </a:rPr>
              <a:t>From after school care to summer camp, paying for your children’s activities 365 days a year has never been easier with your American Express</a:t>
            </a:r>
            <a:r>
              <a:rPr lang="en-US" sz="1400" baseline="30000" dirty="0">
                <a:solidFill>
                  <a:srgbClr val="002663"/>
                </a:solidFill>
              </a:rPr>
              <a:t>®</a:t>
            </a:r>
            <a:r>
              <a:rPr lang="en-US" sz="1400" dirty="0">
                <a:solidFill>
                  <a:srgbClr val="002663"/>
                </a:solidFill>
              </a:rPr>
              <a:t> Card.</a:t>
            </a:r>
          </a:p>
          <a:p>
            <a:pPr marL="201168" indent="-201168">
              <a:spcBef>
                <a:spcPts val="1400"/>
              </a:spcBef>
              <a:buFont typeface="Arial" panose="020B0604020202020204" pitchFamily="34" charset="0"/>
              <a:buChar char="•"/>
            </a:pPr>
            <a:r>
              <a:rPr lang="en-US" sz="1400" dirty="0">
                <a:solidFill>
                  <a:srgbClr val="002663"/>
                </a:solidFill>
              </a:rPr>
              <a:t>From school lunches to tennis lessons, over 1.5 million more places started accepting American Express</a:t>
            </a:r>
            <a:r>
              <a:rPr lang="en-US" sz="1400" baseline="30000" dirty="0">
                <a:solidFill>
                  <a:srgbClr val="002663"/>
                </a:solidFill>
              </a:rPr>
              <a:t>®</a:t>
            </a:r>
            <a:r>
              <a:rPr lang="en-US" sz="1400" dirty="0">
                <a:solidFill>
                  <a:srgbClr val="002663"/>
                </a:solidFill>
              </a:rPr>
              <a:t> Cards in 2017.</a:t>
            </a:r>
          </a:p>
        </p:txBody>
      </p:sp>
      <p:sp>
        <p:nvSpPr>
          <p:cNvPr id="11" name="TextBox 10"/>
          <p:cNvSpPr txBox="1"/>
          <p:nvPr/>
        </p:nvSpPr>
        <p:spPr>
          <a:xfrm>
            <a:off x="560717" y="1510323"/>
            <a:ext cx="2881423" cy="221599"/>
          </a:xfrm>
          <a:prstGeom prst="rect">
            <a:avLst/>
          </a:prstGeom>
          <a:solidFill>
            <a:srgbClr val="FFC000"/>
          </a:solidFill>
        </p:spPr>
        <p:txBody>
          <a:bodyPr wrap="square" lIns="0" tIns="0" rIns="0" bIns="0" rtlCol="0">
            <a:spAutoFit/>
          </a:bodyPr>
          <a:lstStyle/>
          <a:p>
            <a:pPr algn="l">
              <a:lnSpc>
                <a:spcPct val="90000"/>
              </a:lnSpc>
              <a:spcBef>
                <a:spcPts val="600"/>
              </a:spcBef>
            </a:pPr>
            <a:r>
              <a:rPr lang="en-US" sz="1600" b="1" dirty="0">
                <a:solidFill>
                  <a:srgbClr val="FF0000"/>
                </a:solidFill>
                <a:latin typeface="BentonSans Light" panose="02000503000000020004" pitchFamily="2" charset="0"/>
              </a:rPr>
              <a:t>Update claims</a:t>
            </a:r>
          </a:p>
        </p:txBody>
      </p:sp>
    </p:spTree>
    <p:extLst>
      <p:ext uri="{BB962C8B-B14F-4D97-AF65-F5344CB8AC3E}">
        <p14:creationId xmlns:p14="http://schemas.microsoft.com/office/powerpoint/2010/main" val="4200173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Office Theme">
  <a:themeElements>
    <a:clrScheme name="American Express MAR18">
      <a:dk1>
        <a:srgbClr val="000000"/>
      </a:dk1>
      <a:lt1>
        <a:srgbClr val="FFFFFF"/>
      </a:lt1>
      <a:dk2>
        <a:srgbClr val="002663"/>
      </a:dk2>
      <a:lt2>
        <a:srgbClr val="E7E6E6"/>
      </a:lt2>
      <a:accent1>
        <a:srgbClr val="006FCF"/>
      </a:accent1>
      <a:accent2>
        <a:srgbClr val="001759"/>
      </a:accent2>
      <a:accent3>
        <a:srgbClr val="A7A8AA"/>
      </a:accent3>
      <a:accent4>
        <a:srgbClr val="D9D9D6"/>
      </a:accent4>
      <a:accent5>
        <a:srgbClr val="535659"/>
      </a:accent5>
      <a:accent6>
        <a:srgbClr val="8B8D8E"/>
      </a:accent6>
      <a:hlink>
        <a:srgbClr val="006FCE"/>
      </a:hlink>
      <a:folHlink>
        <a:srgbClr val="8A8D8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sz="1300" dirty="0" err="1" smtClean="0"/>
        </a:defPPr>
      </a:lstStyle>
      <a:style>
        <a:lnRef idx="1">
          <a:schemeClr val="accent1"/>
        </a:lnRef>
        <a:fillRef idx="3">
          <a:schemeClr val="accent1"/>
        </a:fillRef>
        <a:effectRef idx="2">
          <a:schemeClr val="accent1"/>
        </a:effectRef>
        <a:fontRef idx="minor">
          <a:schemeClr val="lt1"/>
        </a:fontRef>
      </a:style>
    </a:spDef>
    <a:lnDef>
      <a:spPr>
        <a:ln w="12700">
          <a:solidFill>
            <a:srgbClr val="4D4F53"/>
          </a:solidFill>
        </a:ln>
        <a:effectLst/>
      </a:spPr>
      <a:bodyPr/>
      <a:lstStyle/>
      <a:style>
        <a:lnRef idx="2">
          <a:schemeClr val="accent1"/>
        </a:lnRef>
        <a:fillRef idx="0">
          <a:schemeClr val="accent1"/>
        </a:fillRef>
        <a:effectRef idx="1">
          <a:schemeClr val="accent1"/>
        </a:effectRef>
        <a:fontRef idx="minor">
          <a:schemeClr val="tx1"/>
        </a:fontRef>
      </a:style>
    </a:lnDef>
    <a:txDef>
      <a:spPr/>
      <a:bodyPr wrap="none" lIns="0" tIns="0" rIns="0" bIns="0" rtlCol="0">
        <a:noAutofit/>
      </a:bodyPr>
      <a:lstStyle>
        <a:defPPr algn="l">
          <a:lnSpc>
            <a:spcPct val="90000"/>
          </a:lnSpc>
          <a:spcBef>
            <a:spcPts val="600"/>
          </a:spcBef>
          <a:defRPr sz="1600" dirty="0" smtClean="0">
            <a:solidFill>
              <a:schemeClr val="accent5"/>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8839</TotalTime>
  <Words>10642</Words>
  <Application>Microsoft Macintosh PowerPoint</Application>
  <PresentationFormat>Custom</PresentationFormat>
  <Paragraphs>900</Paragraphs>
  <Slides>70</Slides>
  <Notes>30</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70</vt:i4>
      </vt:variant>
    </vt:vector>
  </HeadingPairs>
  <TitlesOfParts>
    <vt:vector size="85" baseType="lpstr">
      <vt:lpstr>Arial Unicode MS</vt:lpstr>
      <vt:lpstr>BentonSans</vt:lpstr>
      <vt:lpstr>BentonSans Light</vt:lpstr>
      <vt:lpstr>BentonSans Medium</vt:lpstr>
      <vt:lpstr>BentonSans-Book</vt:lpstr>
      <vt:lpstr>BentonSans-Regular</vt:lpstr>
      <vt:lpstr>Calibri</vt:lpstr>
      <vt:lpstr>Cambria</vt:lpstr>
      <vt:lpstr>Helvetica</vt:lpstr>
      <vt:lpstr>MS PGothic</vt:lpstr>
      <vt:lpstr>System Font Regular</vt:lpstr>
      <vt:lpstr>Times New Roman</vt:lpstr>
      <vt:lpstr>黑体</vt:lpstr>
      <vt:lpstr>Arial</vt:lpstr>
      <vt:lpstr>1_Office Theme</vt:lpstr>
      <vt:lpstr>This Section is for  Partner Managers Only</vt:lpstr>
      <vt:lpstr>How to Build Your Slides</vt:lpstr>
      <vt:lpstr>How To Use This Guide</vt:lpstr>
      <vt:lpstr>Marketing Tools Matrix</vt:lpstr>
      <vt:lpstr>General American Express Talking Points</vt:lpstr>
      <vt:lpstr>General American Express Talking Points</vt:lpstr>
      <vt:lpstr>The American Express Integrated Business Model</vt:lpstr>
      <vt:lpstr>American Express Global Merchant Services</vt:lpstr>
      <vt:lpstr>Card Member Messaging</vt:lpstr>
      <vt:lpstr>Card Member Messaging</vt:lpstr>
      <vt:lpstr>Card Member Messaging</vt:lpstr>
      <vt:lpstr>Third Party Service Provider Resources</vt:lpstr>
      <vt:lpstr>Introduction</vt:lpstr>
      <vt:lpstr>Contents</vt:lpstr>
      <vt:lpstr>Partner Financials</vt:lpstr>
      <vt:lpstr>Partner Financials</vt:lpstr>
      <vt:lpstr>About American Express</vt:lpstr>
      <vt:lpstr>Who We Are</vt:lpstr>
      <vt:lpstr>Why Accept American Express Cards?</vt:lpstr>
      <vt:lpstr>Industry Pricing  from American Express</vt:lpstr>
      <vt:lpstr>Lower Price / Added Opportunity</vt:lpstr>
      <vt:lpstr>Operational &amp; Administrative Information</vt:lpstr>
      <vt:lpstr>Faster Pay</vt:lpstr>
      <vt:lpstr>Reconciliation &amp; Reports</vt:lpstr>
      <vt:lpstr>Sponsored Merchant File</vt:lpstr>
      <vt:lpstr>Disputes &amp; Chargebacks</vt:lpstr>
      <vt:lpstr>POP</vt:lpstr>
      <vt:lpstr>Tell Customers Visually That American Express Cards Are Accepted </vt:lpstr>
      <vt:lpstr>American Express Acceptance Value Reasons to Accept</vt:lpstr>
      <vt:lpstr>Utilities Industry</vt:lpstr>
      <vt:lpstr>Government Industry</vt:lpstr>
      <vt:lpstr>Education Industry</vt:lpstr>
      <vt:lpstr>Insurance Industry</vt:lpstr>
      <vt:lpstr>Residential Rent Industry</vt:lpstr>
      <vt:lpstr>Charities Industry</vt:lpstr>
      <vt:lpstr>Conference Sell Sheets</vt:lpstr>
      <vt:lpstr>PowerPoint Presentation</vt:lpstr>
      <vt:lpstr>PowerPoint Presentation</vt:lpstr>
      <vt:lpstr>PowerPoint Presentation</vt:lpstr>
      <vt:lpstr>PowerPoint Presentation</vt:lpstr>
      <vt:lpstr>PowerPoint Presentation</vt:lpstr>
      <vt:lpstr>PowerPoint Presentation</vt:lpstr>
      <vt:lpstr>Sample Communication About  American Express Acceptance</vt:lpstr>
      <vt:lpstr>Sub-Merchant Enablement</vt:lpstr>
      <vt:lpstr>American Express Card Enablement</vt:lpstr>
      <vt:lpstr>Sub-Merchant Enablement</vt:lpstr>
      <vt:lpstr>Responding To Objections</vt:lpstr>
      <vt:lpstr>Respond To Acceptance Objections</vt:lpstr>
      <vt:lpstr>Sample Customer Activation Communication</vt:lpstr>
      <vt:lpstr>Paying Customer Communication</vt:lpstr>
      <vt:lpstr>Sample Copy To Communicate American Express Card Acceptance</vt:lpstr>
      <vt:lpstr>Sample Talking Points</vt:lpstr>
      <vt:lpstr>Sample Employee / Staff Communication</vt:lpstr>
      <vt:lpstr>Sample Copy For Social Media Channels</vt:lpstr>
      <vt:lpstr>American Express  Partnership Marketing </vt:lpstr>
      <vt:lpstr>Collaborative Marketing</vt:lpstr>
      <vt:lpstr>American Express  Business Products &amp; Services</vt:lpstr>
      <vt:lpstr>American Express Business Value</vt:lpstr>
      <vt:lpstr>American Express Business Value</vt:lpstr>
      <vt:lpstr>American Express Business Value</vt:lpstr>
      <vt:lpstr>American Express Business Value</vt:lpstr>
      <vt:lpstr>American Express Business Value</vt:lpstr>
      <vt:lpstr>American Express Business Value</vt:lpstr>
      <vt:lpstr>American Express Business Value</vt:lpstr>
      <vt:lpstr>American Express Business Value</vt:lpstr>
      <vt:lpstr>American Express Business Value</vt:lpstr>
      <vt:lpstr>American Express Business Value</vt:lpstr>
      <vt:lpstr>American Express Business Value</vt:lpstr>
      <vt:lpstr>American Express Business Value</vt:lpstr>
      <vt:lpstr>American Express Business Value</vt:lpstr>
    </vt:vector>
  </TitlesOfParts>
  <LinksUpToDate>false</LinksUpToDate>
  <SharedDoc>false</SharedDoc>
  <HyperlinksChanged>false</HyperlinksChanged>
  <AppVersion>15.0029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Nonna Z Malinsky</dc:creator>
  <cp:lastModifiedBy>Microsoft Office User</cp:lastModifiedBy>
  <cp:revision>332</cp:revision>
  <dcterms:modified xsi:type="dcterms:W3CDTF">2019-05-23T14:57:10Z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XPAuthor">
    <vt:lpwstr>Nonna Z Malinsky</vt:lpwstr>
  </property>
  <property fmtid="{D5CDD505-2E9C-101B-9397-08002B2CF9AE}" pid="3" name="AXPDataClassification">
    <vt:lpwstr>AXP Internal</vt:lpwstr>
  </property>
  <property fmtid="{D5CDD505-2E9C-101B-9397-08002B2CF9AE}" pid="4" name="AXPDataClassificationForSearch">
    <vt:lpwstr>AXPInternal_UniqueSearchString</vt:lpwstr>
  </property>
</Properties>
</file>